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7" r:id="rId5"/>
    <p:sldId id="258" r:id="rId6"/>
    <p:sldId id="261" r:id="rId7"/>
    <p:sldId id="262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黄山旅游营业收入与经营活动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379-7547-BB57-346BA844B16C}"/>
                </c:ext>
              </c:extLst>
            </c:dLbl>
            <c:dLbl>
              <c:idx val="1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1"/>
                <c:pt idx="0">
                  <c:v>11.18</c:v>
                </c:pt>
                <c:pt idx="1">
                  <c:v>11.27</c:v>
                </c:pt>
                <c:pt idx="2">
                  <c:v>14.44</c:v>
                </c:pt>
                <c:pt idx="3">
                  <c:v>16.010000000000002</c:v>
                </c:pt>
                <c:pt idx="4">
                  <c:v>18.41</c:v>
                </c:pt>
                <c:pt idx="5">
                  <c:v>12.94</c:v>
                </c:pt>
                <c:pt idx="6">
                  <c:v>14.89</c:v>
                </c:pt>
                <c:pt idx="7">
                  <c:v>16.64</c:v>
                </c:pt>
                <c:pt idx="8">
                  <c:v>16.690000000000001</c:v>
                </c:pt>
                <c:pt idx="9">
                  <c:v>17.829999999999998</c:v>
                </c:pt>
                <c:pt idx="10">
                  <c:v>16.2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379-7547-BB57-346BA844B16C}"/>
              </c:ext>
            </c:extLst>
          </c:dPt>
          <c:dLbls>
            <c:dLbl>
              <c:idx val="0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9-7547-BB57-346BA844B16C}"/>
                </c:ext>
              </c:extLst>
            </c:dLbl>
            <c:dLbl>
              <c:idx val="1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379-7547-BB57-346BA844B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1"/>
                <c:pt idx="0">
                  <c:v>11.38</c:v>
                </c:pt>
                <c:pt idx="1">
                  <c:v>11.45</c:v>
                </c:pt>
                <c:pt idx="2">
                  <c:v>14.71</c:v>
                </c:pt>
                <c:pt idx="3">
                  <c:v>16.72</c:v>
                </c:pt>
                <c:pt idx="4">
                  <c:v>17.07</c:v>
                </c:pt>
                <c:pt idx="5">
                  <c:v>13.02</c:v>
                </c:pt>
                <c:pt idx="6">
                  <c:v>14.98</c:v>
                </c:pt>
                <c:pt idx="7">
                  <c:v>16.45</c:v>
                </c:pt>
                <c:pt idx="8">
                  <c:v>18.55</c:v>
                </c:pt>
                <c:pt idx="9">
                  <c:v>19.100000000000001</c:v>
                </c:pt>
                <c:pt idx="10">
                  <c:v>17.03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2.04</c:v>
                </c:pt>
                <c:pt idx="1">
                  <c:v>1.7</c:v>
                </c:pt>
                <c:pt idx="2">
                  <c:v>2.44</c:v>
                </c:pt>
                <c:pt idx="3">
                  <c:v>2.7</c:v>
                </c:pt>
                <c:pt idx="4">
                  <c:v>2.6</c:v>
                </c:pt>
                <c:pt idx="5">
                  <c:v>1.61</c:v>
                </c:pt>
                <c:pt idx="6">
                  <c:v>2.21</c:v>
                </c:pt>
                <c:pt idx="7">
                  <c:v>3.12</c:v>
                </c:pt>
                <c:pt idx="8">
                  <c:v>3.75</c:v>
                </c:pt>
                <c:pt idx="9">
                  <c:v>4.38</c:v>
                </c:pt>
                <c:pt idx="10">
                  <c:v>6.05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2008年</c:v>
                </c:pt>
                <c:pt idx="1">
                  <c:v>2009年</c:v>
                </c:pt>
                <c:pt idx="2">
                  <c:v>2010年</c:v>
                </c:pt>
                <c:pt idx="3">
                  <c:v>2011年</c:v>
                </c:pt>
                <c:pt idx="4">
                  <c:v>2012年</c:v>
                </c:pt>
                <c:pt idx="5">
                  <c:v>2013年</c:v>
                </c:pt>
                <c:pt idx="6">
                  <c:v>2014年</c:v>
                </c:pt>
                <c:pt idx="7">
                  <c:v>2015年</c:v>
                </c:pt>
                <c:pt idx="8">
                  <c:v>2016年</c:v>
                </c:pt>
                <c:pt idx="9">
                  <c:v>2017年</c:v>
                </c:pt>
                <c:pt idx="10">
                  <c:v>2018年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2.0699999999999998</c:v>
                </c:pt>
                <c:pt idx="1">
                  <c:v>0.36</c:v>
                </c:pt>
                <c:pt idx="2">
                  <c:v>2.5499999999999998</c:v>
                </c:pt>
                <c:pt idx="3">
                  <c:v>2.77</c:v>
                </c:pt>
                <c:pt idx="4">
                  <c:v>3.61</c:v>
                </c:pt>
                <c:pt idx="5">
                  <c:v>2.4</c:v>
                </c:pt>
                <c:pt idx="6">
                  <c:v>4.09</c:v>
                </c:pt>
                <c:pt idx="7">
                  <c:v>6.35</c:v>
                </c:pt>
                <c:pt idx="8">
                  <c:v>4.8600000000000003</c:v>
                </c:pt>
                <c:pt idx="9">
                  <c:v>6.11</c:v>
                </c:pt>
                <c:pt idx="10">
                  <c:v>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黄山旅游历年主营业务收入情况（亿元）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酒店业务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5.2</c:v>
                </c:pt>
                <c:pt idx="1">
                  <c:v>5.9</c:v>
                </c:pt>
                <c:pt idx="2">
                  <c:v>6.27</c:v>
                </c:pt>
                <c:pt idx="3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索道及缆车 业务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3.6</c:v>
                </c:pt>
                <c:pt idx="1">
                  <c:v>4.7</c:v>
                </c:pt>
                <c:pt idx="2">
                  <c:v>4.9000000000000004</c:v>
                </c:pt>
                <c:pt idx="3">
                  <c:v>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园林开发业务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2.78</c:v>
                </c:pt>
                <c:pt idx="1">
                  <c:v>2.33</c:v>
                </c:pt>
                <c:pt idx="2">
                  <c:v>2.3199999999999998</c:v>
                </c:pt>
                <c:pt idx="3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旅游服务业务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3.7</c:v>
                </c:pt>
                <c:pt idx="1">
                  <c:v>4.07</c:v>
                </c:pt>
                <c:pt idx="2">
                  <c:v>3.97</c:v>
                </c:pt>
                <c:pt idx="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商品房业务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1.36</c:v>
                </c:pt>
                <c:pt idx="1">
                  <c:v>0.67</c:v>
                </c:pt>
                <c:pt idx="2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9C-2C47-8A3A-130FCE370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qian!$B$2:$B$7</c:f>
              <c:numCache>
                <c:formatCode>General</c:formatCode>
                <c:ptCount val="6"/>
                <c:pt idx="0">
                  <c:v>2.4</c:v>
                </c:pt>
                <c:pt idx="1">
                  <c:v>4.09</c:v>
                </c:pt>
                <c:pt idx="2">
                  <c:v>6.35</c:v>
                </c:pt>
                <c:pt idx="3">
                  <c:v>4.8600000000000003</c:v>
                </c:pt>
                <c:pt idx="4">
                  <c:v>6.11</c:v>
                </c:pt>
                <c:pt idx="5">
                  <c:v>4.57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qian!$C$2:$C$7</c:f>
              <c:numCache>
                <c:formatCode>General</c:formatCode>
                <c:ptCount val="6"/>
                <c:pt idx="0">
                  <c:v>-0.79</c:v>
                </c:pt>
                <c:pt idx="1">
                  <c:v>-2.2599999999999998</c:v>
                </c:pt>
                <c:pt idx="2">
                  <c:v>2.04</c:v>
                </c:pt>
                <c:pt idx="3">
                  <c:v>-4.18</c:v>
                </c:pt>
                <c:pt idx="4">
                  <c:v>-1.63</c:v>
                </c:pt>
                <c:pt idx="5">
                  <c:v>-3.47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qian!$D$2:$D$7</c:f>
              <c:numCache>
                <c:formatCode>General</c:formatCode>
                <c:ptCount val="6"/>
                <c:pt idx="0">
                  <c:v>-1.75</c:v>
                </c:pt>
                <c:pt idx="1">
                  <c:v>-2.06</c:v>
                </c:pt>
                <c:pt idx="2">
                  <c:v>-4.17</c:v>
                </c:pt>
                <c:pt idx="3">
                  <c:v>2.46</c:v>
                </c:pt>
                <c:pt idx="4">
                  <c:v>-8.1999999999999993</c:v>
                </c:pt>
                <c:pt idx="5">
                  <c:v>10.15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 %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qian!$B$2:$B$5</c:f>
              <c:numCache>
                <c:formatCode>General</c:formatCode>
                <c:ptCount val="4"/>
                <c:pt idx="0">
                  <c:v>50.12</c:v>
                </c:pt>
                <c:pt idx="1">
                  <c:v>49.47</c:v>
                </c:pt>
                <c:pt idx="2">
                  <c:v>49.36</c:v>
                </c:pt>
                <c:pt idx="3">
                  <c:v>45.86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qian!$C$2:$C$5</c:f>
              <c:numCache>
                <c:formatCode>General</c:formatCode>
                <c:ptCount val="4"/>
                <c:pt idx="0">
                  <c:v>4.8899999999999997</c:v>
                </c:pt>
                <c:pt idx="1">
                  <c:v>2.46</c:v>
                </c:pt>
                <c:pt idx="2">
                  <c:v>1.99</c:v>
                </c:pt>
                <c:pt idx="3">
                  <c:v>1.68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qian!$D$2:$D$5</c:f>
              <c:numCache>
                <c:formatCode>General</c:formatCode>
                <c:ptCount val="4"/>
                <c:pt idx="0">
                  <c:v>1.31</c:v>
                </c:pt>
                <c:pt idx="1">
                  <c:v>1.1599999999999999</c:v>
                </c:pt>
                <c:pt idx="2">
                  <c:v>1.54</c:v>
                </c:pt>
                <c:pt idx="3">
                  <c:v>6.72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qian!$E$2:$E$5</c:f>
              <c:numCache>
                <c:formatCode>General</c:formatCode>
                <c:ptCount val="4"/>
                <c:pt idx="0">
                  <c:v>16.63</c:v>
                </c:pt>
                <c:pt idx="1">
                  <c:v>17.149999999999999</c:v>
                </c:pt>
                <c:pt idx="2">
                  <c:v>17.36</c:v>
                </c:pt>
                <c:pt idx="3">
                  <c:v>16.2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经营活动产生利润 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qian!$A$2:$A$5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qian!$F$2:$F$5</c:f>
              <c:numCache>
                <c:formatCode>_(* #,##0.00_);_(* \(#,##0.00\);_(* "-"??_);_(@_)</c:formatCode>
                <c:ptCount val="4"/>
                <c:pt idx="0">
                  <c:v>27.03</c:v>
                </c:pt>
                <c:pt idx="1">
                  <c:v>29.73</c:v>
                </c:pt>
                <c:pt idx="2">
                  <c:v>29.73</c:v>
                </c:pt>
                <c:pt idx="3">
                  <c:v>29.52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49.87</c:v>
                </c:pt>
                <c:pt idx="1">
                  <c:v>50.52</c:v>
                </c:pt>
                <c:pt idx="2">
                  <c:v>50.63</c:v>
                </c:pt>
                <c:pt idx="3">
                  <c:v>54.13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总资产周转率（亿元）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0.44</c:v>
                </c:pt>
                <c:pt idx="1">
                  <c:v>0.36</c:v>
                </c:pt>
                <c:pt idx="2">
                  <c:v>0.35</c:v>
                </c:pt>
                <c:pt idx="3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应收账款周转率（亿元）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35.15</c:v>
                </c:pt>
                <c:pt idx="1">
                  <c:v>36.380000000000003</c:v>
                </c:pt>
                <c:pt idx="2">
                  <c:v>35.07</c:v>
                </c:pt>
                <c:pt idx="3">
                  <c:v>26.99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存货周转率（亿元）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1.03</c:v>
                </c:pt>
                <c:pt idx="1">
                  <c:v>1.06</c:v>
                </c:pt>
                <c:pt idx="2">
                  <c:v>2.1800000000000002</c:v>
                </c:pt>
                <c:pt idx="3">
                  <c:v>30.95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56-D049-97FE-80AAF5819D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固定资产周转率（亿元）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0.88</c:v>
                </c:pt>
                <c:pt idx="1">
                  <c:v>0.91</c:v>
                </c:pt>
                <c:pt idx="2">
                  <c:v>1.03</c:v>
                </c:pt>
                <c:pt idx="3">
                  <c:v>0.97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9C-A245-85EE-30AB162EA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2.86</c:v>
                </c:pt>
                <c:pt idx="1">
                  <c:v>1.91</c:v>
                </c:pt>
                <c:pt idx="2">
                  <c:v>3.53</c:v>
                </c:pt>
                <c:pt idx="3">
                  <c:v>2.54</c:v>
                </c:pt>
                <c:pt idx="4">
                  <c:v>3.32</c:v>
                </c:pt>
                <c:pt idx="5">
                  <c:v>3.17</c:v>
                </c:pt>
                <c:pt idx="6">
                  <c:v>2.94</c:v>
                </c:pt>
                <c:pt idx="7">
                  <c:v>7.16</c:v>
                </c:pt>
                <c:pt idx="8">
                  <c:v>10.31</c:v>
                </c:pt>
                <c:pt idx="9">
                  <c:v>6.59</c:v>
                </c:pt>
                <c:pt idx="10">
                  <c:v>17.850000000000001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可供出售的金融资产（亿元）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0.54</c:v>
                </c:pt>
                <c:pt idx="7">
                  <c:v>0.54</c:v>
                </c:pt>
                <c:pt idx="8">
                  <c:v>12.77</c:v>
                </c:pt>
                <c:pt idx="9">
                  <c:v>6.76</c:v>
                </c:pt>
                <c:pt idx="10">
                  <c:v>4.5599999999999996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固定资产（亿元）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9.0500000000000007</c:v>
                </c:pt>
                <c:pt idx="1">
                  <c:v>9.25</c:v>
                </c:pt>
                <c:pt idx="2">
                  <c:v>9.4700000000000006</c:v>
                </c:pt>
                <c:pt idx="3">
                  <c:v>9.18</c:v>
                </c:pt>
                <c:pt idx="4">
                  <c:v>17.489999999999998</c:v>
                </c:pt>
                <c:pt idx="5">
                  <c:v>18.489999999999998</c:v>
                </c:pt>
                <c:pt idx="6">
                  <c:v>18.63</c:v>
                </c:pt>
                <c:pt idx="7">
                  <c:v>18.850000000000001</c:v>
                </c:pt>
                <c:pt idx="8">
                  <c:v>17.54</c:v>
                </c:pt>
                <c:pt idx="9">
                  <c:v>16.89</c:v>
                </c:pt>
                <c:pt idx="10">
                  <c:v>16.43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8-4E45-8FCD-3DCC286E0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黄山旅游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其他应付款（亿元）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2.15</c:v>
                </c:pt>
                <c:pt idx="1">
                  <c:v>1.92</c:v>
                </c:pt>
                <c:pt idx="2">
                  <c:v>2.64</c:v>
                </c:pt>
                <c:pt idx="3">
                  <c:v>3.08</c:v>
                </c:pt>
                <c:pt idx="4">
                  <c:v>2.87</c:v>
                </c:pt>
                <c:pt idx="5">
                  <c:v>2.48</c:v>
                </c:pt>
                <c:pt idx="6">
                  <c:v>2.1800000000000002</c:v>
                </c:pt>
                <c:pt idx="7">
                  <c:v>2.73</c:v>
                </c:pt>
                <c:pt idx="8">
                  <c:v>1.36</c:v>
                </c:pt>
                <c:pt idx="9">
                  <c:v>1.17</c:v>
                </c:pt>
                <c:pt idx="10">
                  <c:v>1.06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应付票据及应付账款（亿元）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0.28999999999999998</c:v>
                </c:pt>
                <c:pt idx="1">
                  <c:v>0.43</c:v>
                </c:pt>
                <c:pt idx="2">
                  <c:v>0.77</c:v>
                </c:pt>
                <c:pt idx="3">
                  <c:v>0.95</c:v>
                </c:pt>
                <c:pt idx="4">
                  <c:v>2.0699999999999998</c:v>
                </c:pt>
                <c:pt idx="5">
                  <c:v>1.66</c:v>
                </c:pt>
                <c:pt idx="6">
                  <c:v>2.4</c:v>
                </c:pt>
                <c:pt idx="7">
                  <c:v>1.85</c:v>
                </c:pt>
                <c:pt idx="8">
                  <c:v>1.32</c:v>
                </c:pt>
                <c:pt idx="9">
                  <c:v>0.99</c:v>
                </c:pt>
                <c:pt idx="10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应交税费（亿元）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1.18</c:v>
                </c:pt>
                <c:pt idx="1">
                  <c:v>0.83</c:v>
                </c:pt>
                <c:pt idx="2">
                  <c:v>0.59</c:v>
                </c:pt>
                <c:pt idx="3">
                  <c:v>0.67</c:v>
                </c:pt>
                <c:pt idx="4">
                  <c:v>0.52</c:v>
                </c:pt>
                <c:pt idx="5">
                  <c:v>0.36</c:v>
                </c:pt>
                <c:pt idx="6">
                  <c:v>0.41</c:v>
                </c:pt>
                <c:pt idx="7">
                  <c:v>0.89</c:v>
                </c:pt>
                <c:pt idx="8">
                  <c:v>1.01</c:v>
                </c:pt>
                <c:pt idx="9">
                  <c:v>0.93</c:v>
                </c:pt>
                <c:pt idx="10">
                  <c:v>1.29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94-2F46-8311-358CDCCC6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916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9765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2295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3F1B5691-EE7F-7544-8DAA-6B95904B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" y="0"/>
            <a:ext cx="3994130" cy="400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27739"/>
              </p:ext>
            </p:extLst>
          </p:nvPr>
        </p:nvGraphicFramePr>
        <p:xfrm>
          <a:off x="2032000" y="4702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0900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51221A-0F57-6B48-849F-28F261894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3126"/>
            <a:ext cx="12192000" cy="301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17208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3885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0092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2FA567D-65B1-464C-8825-4D2EDAE97E58}"/>
              </a:ext>
            </a:extLst>
          </p:cNvPr>
          <p:cNvSpPr txBox="1"/>
          <p:nvPr/>
        </p:nvSpPr>
        <p:spPr>
          <a:xfrm>
            <a:off x="9133242" y="59536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黄山可不用他</a:t>
            </a:r>
          </a:p>
        </p:txBody>
      </p:sp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111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100</Words>
  <Application>Microsoft Macintosh PowerPoint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47</cp:revision>
  <dcterms:created xsi:type="dcterms:W3CDTF">2022-08-10T13:56:09Z</dcterms:created>
  <dcterms:modified xsi:type="dcterms:W3CDTF">2022-08-27T06:26:11Z</dcterms:modified>
</cp:coreProperties>
</file>