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58" r:id="rId6"/>
    <p:sldId id="261" r:id="rId7"/>
    <p:sldId id="262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3" autoAdjust="0"/>
    <p:restoredTop sz="94660"/>
  </p:normalViewPr>
  <p:slideViewPr>
    <p:cSldViewPr snapToGrid="0">
      <p:cViewPr>
        <p:scale>
          <a:sx n="153" d="100"/>
          <a:sy n="153" d="100"/>
        </p:scale>
        <p:origin x="216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立讯精密营业收入与经营活动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2010年</c:v>
                </c:pt>
                <c:pt idx="1">
                  <c:v>2011年</c:v>
                </c:pt>
                <c:pt idx="2">
                  <c:v>2012年</c:v>
                </c:pt>
                <c:pt idx="3">
                  <c:v>2013年</c:v>
                </c:pt>
                <c:pt idx="4">
                  <c:v>2014年</c:v>
                </c:pt>
                <c:pt idx="5">
                  <c:v>2015年</c:v>
                </c:pt>
                <c:pt idx="6">
                  <c:v>2016年</c:v>
                </c:pt>
                <c:pt idx="7">
                  <c:v>2017年</c:v>
                </c:pt>
                <c:pt idx="8">
                  <c:v>2018年</c:v>
                </c:pt>
              </c:strCache>
            </c:strRef>
          </c:cat>
          <c:val>
            <c:numRef>
              <c:f>Sheet1!$B$2:$B$10</c:f>
              <c:numCache>
                <c:formatCode>_(* #,##0.00_);_(* \(#,##0.00\);_(* "-"??_);_(@_)</c:formatCode>
                <c:ptCount val="9"/>
                <c:pt idx="0">
                  <c:v>10.105487350000001</c:v>
                </c:pt>
                <c:pt idx="1">
                  <c:v>25.555677150200001</c:v>
                </c:pt>
                <c:pt idx="2">
                  <c:v>31.472015867800003</c:v>
                </c:pt>
                <c:pt idx="3">
                  <c:v>45.916566977600006</c:v>
                </c:pt>
                <c:pt idx="4">
                  <c:v>72.959485707799999</c:v>
                </c:pt>
                <c:pt idx="5">
                  <c:v>101.39492446879999</c:v>
                </c:pt>
                <c:pt idx="6">
                  <c:v>137.6259589439</c:v>
                </c:pt>
                <c:pt idx="7">
                  <c:v>228.2609979037</c:v>
                </c:pt>
                <c:pt idx="8">
                  <c:v>358.49964160129997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2010年</c:v>
                </c:pt>
                <c:pt idx="1">
                  <c:v>2011年</c:v>
                </c:pt>
                <c:pt idx="2">
                  <c:v>2012年</c:v>
                </c:pt>
                <c:pt idx="3">
                  <c:v>2013年</c:v>
                </c:pt>
                <c:pt idx="4">
                  <c:v>2014年</c:v>
                </c:pt>
                <c:pt idx="5">
                  <c:v>2015年</c:v>
                </c:pt>
                <c:pt idx="6">
                  <c:v>2016年</c:v>
                </c:pt>
                <c:pt idx="7">
                  <c:v>2017年</c:v>
                </c:pt>
                <c:pt idx="8">
                  <c:v>2018年</c:v>
                </c:pt>
              </c:strCache>
            </c:strRef>
          </c:cat>
          <c:val>
            <c:numRef>
              <c:f>Sheet1!$C$2:$C$10</c:f>
              <c:numCache>
                <c:formatCode>_(* #,##0.00_);_(* \(#,##0.00\);_(* "-"??_);_(@_)</c:formatCode>
                <c:ptCount val="9"/>
                <c:pt idx="0">
                  <c:v>8.2586913507000013</c:v>
                </c:pt>
                <c:pt idx="1">
                  <c:v>26.5665416943</c:v>
                </c:pt>
                <c:pt idx="2">
                  <c:v>31.987220077699998</c:v>
                </c:pt>
                <c:pt idx="3">
                  <c:v>41.501266621399999</c:v>
                </c:pt>
                <c:pt idx="4">
                  <c:v>70.111170803299999</c:v>
                </c:pt>
                <c:pt idx="5">
                  <c:v>96.058905503299997</c:v>
                </c:pt>
                <c:pt idx="6">
                  <c:v>123.92361638200001</c:v>
                </c:pt>
                <c:pt idx="7">
                  <c:v>209.24766586479998</c:v>
                </c:pt>
                <c:pt idx="8">
                  <c:v>317.9253019903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立讯精密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2010年</c:v>
                </c:pt>
                <c:pt idx="1">
                  <c:v>2011年</c:v>
                </c:pt>
                <c:pt idx="2">
                  <c:v>2012年</c:v>
                </c:pt>
                <c:pt idx="3">
                  <c:v>2013年</c:v>
                </c:pt>
                <c:pt idx="4">
                  <c:v>2014年</c:v>
                </c:pt>
                <c:pt idx="5">
                  <c:v>2015年</c:v>
                </c:pt>
                <c:pt idx="6">
                  <c:v>2016年</c:v>
                </c:pt>
                <c:pt idx="7">
                  <c:v>2017年</c:v>
                </c:pt>
                <c:pt idx="8">
                  <c:v>2018年</c:v>
                </c:pt>
              </c:strCache>
            </c:strRef>
          </c:cat>
          <c:val>
            <c:numRef>
              <c:f>Sheet1!$B$2:$B$10</c:f>
              <c:numCache>
                <c:formatCode>_(* #,##0.00_);_(* \(#,##0.00\);_(* "-"??_);_(@_)</c:formatCode>
                <c:ptCount val="9"/>
                <c:pt idx="0">
                  <c:v>1.2943605162</c:v>
                </c:pt>
                <c:pt idx="1">
                  <c:v>3.6932620223000003</c:v>
                </c:pt>
                <c:pt idx="2">
                  <c:v>3.3798353348000001</c:v>
                </c:pt>
                <c:pt idx="3">
                  <c:v>4.6213444818000005</c:v>
                </c:pt>
                <c:pt idx="4">
                  <c:v>7.3865972904999992</c:v>
                </c:pt>
                <c:pt idx="5">
                  <c:v>11.316120973499999</c:v>
                </c:pt>
                <c:pt idx="6">
                  <c:v>11.820660314000001</c:v>
                </c:pt>
                <c:pt idx="7">
                  <c:v>17.477735020099999</c:v>
                </c:pt>
                <c:pt idx="8">
                  <c:v>28.133403627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2010年</c:v>
                </c:pt>
                <c:pt idx="1">
                  <c:v>2011年</c:v>
                </c:pt>
                <c:pt idx="2">
                  <c:v>2012年</c:v>
                </c:pt>
                <c:pt idx="3">
                  <c:v>2013年</c:v>
                </c:pt>
                <c:pt idx="4">
                  <c:v>2014年</c:v>
                </c:pt>
                <c:pt idx="5">
                  <c:v>2015年</c:v>
                </c:pt>
                <c:pt idx="6">
                  <c:v>2016年</c:v>
                </c:pt>
                <c:pt idx="7">
                  <c:v>2017年</c:v>
                </c:pt>
                <c:pt idx="8">
                  <c:v>2018年</c:v>
                </c:pt>
              </c:strCache>
            </c:strRef>
          </c:cat>
          <c:val>
            <c:numRef>
              <c:f>Sheet1!$C$2:$C$10</c:f>
              <c:numCache>
                <c:formatCode>_(* #,##0.00_);_(* \(#,##0.00\);_(* "-"??_);_(@_)</c:formatCode>
                <c:ptCount val="9"/>
                <c:pt idx="0">
                  <c:v>0.73362471839999999</c:v>
                </c:pt>
                <c:pt idx="1">
                  <c:v>3.0874527362999999</c:v>
                </c:pt>
                <c:pt idx="2">
                  <c:v>4.1817236619999996</c:v>
                </c:pt>
                <c:pt idx="3">
                  <c:v>2.9429334374999998</c:v>
                </c:pt>
                <c:pt idx="4">
                  <c:v>3.2090461751000001</c:v>
                </c:pt>
                <c:pt idx="5">
                  <c:v>4.8740377317999997</c:v>
                </c:pt>
                <c:pt idx="6">
                  <c:v>13.099925585599999</c:v>
                </c:pt>
                <c:pt idx="7">
                  <c:v>1.6883737143999999</c:v>
                </c:pt>
                <c:pt idx="8">
                  <c:v>31.4230716834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立讯精密历年主营业务收入情况（亿元）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消费性电子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26.5</c:v>
                </c:pt>
                <c:pt idx="2">
                  <c:v>44.16</c:v>
                </c:pt>
                <c:pt idx="3">
                  <c:v>69</c:v>
                </c:pt>
                <c:pt idx="4">
                  <c:v>151.88</c:v>
                </c:pt>
                <c:pt idx="5">
                  <c:v>268.06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电脑精密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33.25</c:v>
                </c:pt>
                <c:pt idx="2">
                  <c:v>38.9</c:v>
                </c:pt>
                <c:pt idx="3">
                  <c:v>46.11</c:v>
                </c:pt>
                <c:pt idx="4">
                  <c:v>43.48</c:v>
                </c:pt>
                <c:pt idx="5">
                  <c:v>37.32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汽车精密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7.23</c:v>
                </c:pt>
                <c:pt idx="2">
                  <c:v>8.41</c:v>
                </c:pt>
                <c:pt idx="3">
                  <c:v>9.0299999999999994</c:v>
                </c:pt>
                <c:pt idx="4">
                  <c:v>11.3</c:v>
                </c:pt>
                <c:pt idx="5">
                  <c:v>17.27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通讯精密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</c:v>
                </c:pt>
                <c:pt idx="1">
                  <c:v>4.2</c:v>
                </c:pt>
                <c:pt idx="2">
                  <c:v>7.02</c:v>
                </c:pt>
                <c:pt idx="3">
                  <c:v>10.55</c:v>
                </c:pt>
                <c:pt idx="4">
                  <c:v>16.54</c:v>
                </c:pt>
                <c:pt idx="5">
                  <c:v>21.51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1.75</c:v>
                </c:pt>
                <c:pt idx="2">
                  <c:v>2.88</c:v>
                </c:pt>
                <c:pt idx="3">
                  <c:v>2.9</c:v>
                </c:pt>
                <c:pt idx="4">
                  <c:v>5.04</c:v>
                </c:pt>
                <c:pt idx="5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立讯精密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  <c:pt idx="3">
                  <c:v>2017年</c:v>
                </c:pt>
                <c:pt idx="4">
                  <c:v>2018年</c:v>
                </c:pt>
                <c:pt idx="5">
                  <c:v>2019年</c:v>
                </c:pt>
              </c:strCache>
            </c:strRef>
          </c:cat>
          <c:val>
            <c:numRef>
              <c:f>qian!$B$2:$B$7</c:f>
              <c:numCache>
                <c:formatCode>_ * #,##0.00_ ;_ * \-#,##0.00_ ;_ * "-"??_ ;_ @_ </c:formatCode>
                <c:ptCount val="6"/>
                <c:pt idx="0">
                  <c:v>3.02</c:v>
                </c:pt>
                <c:pt idx="1">
                  <c:v>4.87</c:v>
                </c:pt>
                <c:pt idx="2">
                  <c:v>13</c:v>
                </c:pt>
                <c:pt idx="3">
                  <c:v>1.6</c:v>
                </c:pt>
                <c:pt idx="4">
                  <c:v>31.4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  <c:pt idx="3">
                  <c:v>2017年</c:v>
                </c:pt>
                <c:pt idx="4">
                  <c:v>2018年</c:v>
                </c:pt>
                <c:pt idx="5">
                  <c:v>2019年</c:v>
                </c:pt>
              </c:strCache>
            </c:strRef>
          </c:cat>
          <c:val>
            <c:numRef>
              <c:f>qian!$C$2:$C$7</c:f>
              <c:numCache>
                <c:formatCode>_ * #,##0.00_ ;_ * \-#,##0.00_ ;_ * "-"??_ ;_ @_ </c:formatCode>
                <c:ptCount val="6"/>
                <c:pt idx="0">
                  <c:v>-17.690000000000001</c:v>
                </c:pt>
                <c:pt idx="1">
                  <c:v>-12.3</c:v>
                </c:pt>
                <c:pt idx="2">
                  <c:v>-38</c:v>
                </c:pt>
                <c:pt idx="3">
                  <c:v>-25.96</c:v>
                </c:pt>
                <c:pt idx="4">
                  <c:v>-49.2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  <c:pt idx="3">
                  <c:v>2017年</c:v>
                </c:pt>
                <c:pt idx="4">
                  <c:v>2018年</c:v>
                </c:pt>
                <c:pt idx="5">
                  <c:v>2019年</c:v>
                </c:pt>
              </c:strCache>
            </c:strRef>
          </c:cat>
          <c:val>
            <c:numRef>
              <c:f>qian!$D$2:$D$7</c:f>
              <c:numCache>
                <c:formatCode>_ * #,##0.00_ ;_ * \-#,##0.00_ ;_ * "-"??_ ;_ @_ </c:formatCode>
                <c:ptCount val="6"/>
                <c:pt idx="0">
                  <c:v>29</c:v>
                </c:pt>
                <c:pt idx="1">
                  <c:v>4.7699999999999996</c:v>
                </c:pt>
                <c:pt idx="2">
                  <c:v>50.9</c:v>
                </c:pt>
                <c:pt idx="3">
                  <c:v>18.75</c:v>
                </c:pt>
                <c:pt idx="4">
                  <c:v>14.5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.00_ ;_ * \-#,##0.0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立讯精密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qian!$B$2:$B$5</c:f>
              <c:numCache>
                <c:formatCode>_(* #,##0.00_);_(* \(#,##0.00\);_(* "-"??_);_(@_)</c:formatCode>
                <c:ptCount val="4"/>
                <c:pt idx="0">
                  <c:v>77</c:v>
                </c:pt>
                <c:pt idx="1">
                  <c:v>79</c:v>
                </c:pt>
                <c:pt idx="2">
                  <c:v>80</c:v>
                </c:pt>
                <c:pt idx="3">
                  <c:v>78.900000000000006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qian!$C$2:$C$5</c:f>
              <c:numCache>
                <c:formatCode>_(* #,##0.00_);_(* \(#,##0.00\);_(* "-"??_);_(@_)</c:formatCode>
                <c:ptCount val="4"/>
                <c:pt idx="0">
                  <c:v>0.4</c:v>
                </c:pt>
                <c:pt idx="1">
                  <c:v>0.7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qian!$D$2:$D$5</c:f>
              <c:numCache>
                <c:formatCode>_(* #,##0.00_);_(* \(#,##0.00\);_(* "-"??_);_(@_)</c:formatCode>
                <c:ptCount val="4"/>
                <c:pt idx="0">
                  <c:v>1.65</c:v>
                </c:pt>
                <c:pt idx="1">
                  <c:v>1.67</c:v>
                </c:pt>
                <c:pt idx="2">
                  <c:v>1.38</c:v>
                </c:pt>
                <c:pt idx="3">
                  <c:v>1.08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管理费用（含研发）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qian!$E$2:$E$5</c:f>
              <c:numCache>
                <c:formatCode>_(* #,##0.00_);_(* \(#,##0.00\);_(* "-"??_);_(@_)</c:formatCode>
                <c:ptCount val="4"/>
                <c:pt idx="0">
                  <c:v>8.9</c:v>
                </c:pt>
                <c:pt idx="1">
                  <c:v>9</c:v>
                </c:pt>
                <c:pt idx="2">
                  <c:v>9</c:v>
                </c:pt>
                <c:pt idx="3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经营活动产生利润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qian!$F$2:$F$5</c:f>
              <c:numCache>
                <c:formatCode>_(* #,##0.00_);_(* \(#,##0.00\);_(* "-"??_);_(@_)</c:formatCode>
                <c:ptCount val="4"/>
                <c:pt idx="0">
                  <c:v>12.050000000000002</c:v>
                </c:pt>
                <c:pt idx="1">
                  <c:v>9.6300000000000026</c:v>
                </c:pt>
                <c:pt idx="2">
                  <c:v>9.120000000000001</c:v>
                </c:pt>
                <c:pt idx="3">
                  <c:v>10.119999999999996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立讯精密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23</c:v>
                </c:pt>
                <c:pt idx="1">
                  <c:v>21</c:v>
                </c:pt>
                <c:pt idx="2">
                  <c:v>20</c:v>
                </c:pt>
                <c:pt idx="3">
                  <c:v>21.1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立讯精密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75.435887000299999</c:v>
                </c:pt>
                <c:pt idx="1">
                  <c:v>141.34459002649999</c:v>
                </c:pt>
                <c:pt idx="2">
                  <c:v>215.5086166598</c:v>
                </c:pt>
                <c:pt idx="3">
                  <c:v>278.4550723717</c:v>
                </c:pt>
                <c:pt idx="4">
                  <c:v>257.63495274950003</c:v>
                </c:pt>
                <c:pt idx="5">
                  <c:v>223.82106584479999</c:v>
                </c:pt>
                <c:pt idx="6">
                  <c:v>263.74190180509999</c:v>
                </c:pt>
                <c:pt idx="7">
                  <c:v>346.65917836050005</c:v>
                </c:pt>
                <c:pt idx="8">
                  <c:v>405.91803405780001</c:v>
                </c:pt>
                <c:pt idx="9">
                  <c:v>489.60048897949997</c:v>
                </c:pt>
                <c:pt idx="10">
                  <c:v>632.38825723790001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Sheet1!$C$2:$C$12</c:f>
              <c:numCache>
                <c:formatCode>_(* #,##0.00_);_(* \(#,##0.00\);_(* "-"??_);_(@_)</c:formatCode>
                <c:ptCount val="11"/>
                <c:pt idx="0">
                  <c:v>34.7684474104</c:v>
                </c:pt>
                <c:pt idx="1">
                  <c:v>45.147785516300004</c:v>
                </c:pt>
                <c:pt idx="2">
                  <c:v>55.365024825399999</c:v>
                </c:pt>
                <c:pt idx="3">
                  <c:v>66.800237373199991</c:v>
                </c:pt>
                <c:pt idx="4">
                  <c:v>68.855859953900008</c:v>
                </c:pt>
                <c:pt idx="5">
                  <c:v>80.9148873356</c:v>
                </c:pt>
                <c:pt idx="6">
                  <c:v>87.008511795300009</c:v>
                </c:pt>
                <c:pt idx="7">
                  <c:v>92.573693744799996</c:v>
                </c:pt>
                <c:pt idx="8">
                  <c:v>105.57801464120001</c:v>
                </c:pt>
                <c:pt idx="9">
                  <c:v>117.95461088430001</c:v>
                </c:pt>
                <c:pt idx="10">
                  <c:v>136.79619615409999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立讯精密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75.435887000299999</c:v>
                </c:pt>
                <c:pt idx="1">
                  <c:v>141.34459002649999</c:v>
                </c:pt>
                <c:pt idx="2">
                  <c:v>215.5086166598</c:v>
                </c:pt>
                <c:pt idx="3">
                  <c:v>278.4550723717</c:v>
                </c:pt>
                <c:pt idx="4">
                  <c:v>257.63495274950003</c:v>
                </c:pt>
                <c:pt idx="5">
                  <c:v>223.82106584479999</c:v>
                </c:pt>
                <c:pt idx="6">
                  <c:v>263.74190180509999</c:v>
                </c:pt>
                <c:pt idx="7">
                  <c:v>346.65917836050005</c:v>
                </c:pt>
                <c:pt idx="8">
                  <c:v>405.91803405780001</c:v>
                </c:pt>
                <c:pt idx="9">
                  <c:v>489.60048897949997</c:v>
                </c:pt>
                <c:pt idx="10">
                  <c:v>632.38825723790001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Sheet1!$C$2:$C$12</c:f>
              <c:numCache>
                <c:formatCode>_(* #,##0.00_);_(* \(#,##0.00\);_(* "-"??_);_(@_)</c:formatCode>
                <c:ptCount val="11"/>
                <c:pt idx="0">
                  <c:v>34.7684474104</c:v>
                </c:pt>
                <c:pt idx="1">
                  <c:v>45.147785516300004</c:v>
                </c:pt>
                <c:pt idx="2">
                  <c:v>55.365024825399999</c:v>
                </c:pt>
                <c:pt idx="3">
                  <c:v>66.800237373199991</c:v>
                </c:pt>
                <c:pt idx="4">
                  <c:v>68.855859953900008</c:v>
                </c:pt>
                <c:pt idx="5">
                  <c:v>80.9148873356</c:v>
                </c:pt>
                <c:pt idx="6">
                  <c:v>87.008511795300009</c:v>
                </c:pt>
                <c:pt idx="7">
                  <c:v>92.573693744799996</c:v>
                </c:pt>
                <c:pt idx="8">
                  <c:v>105.57801464120001</c:v>
                </c:pt>
                <c:pt idx="9">
                  <c:v>117.95461088430001</c:v>
                </c:pt>
                <c:pt idx="10">
                  <c:v>136.79619615409999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1681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0478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5268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84736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427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3CE688-EE9E-0447-BE8F-95696E50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044700"/>
            <a:ext cx="7747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2504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2148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52E138-DA7C-A84C-9797-A2A48B33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42" y="1123488"/>
            <a:ext cx="7157489" cy="42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6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2853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93</Words>
  <Application>Microsoft Macintosh PowerPoint</Application>
  <PresentationFormat>宽屏</PresentationFormat>
  <Paragraphs>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24</cp:revision>
  <dcterms:created xsi:type="dcterms:W3CDTF">2022-08-10T13:56:09Z</dcterms:created>
  <dcterms:modified xsi:type="dcterms:W3CDTF">2022-08-14T15:19:46Z</dcterms:modified>
</cp:coreProperties>
</file>