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DF5F-42B9-8B7F-0F23-EC0034F74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F3C12-9EDB-02DB-5C34-DB567E7EE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5C170D-839D-959E-8076-CF23F899A08A}"/>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360EDB05-F12A-B967-ABEF-1456BBDDE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B6AF6-852D-A4F3-B24E-4E5533551CD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264019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DED1-D6FB-8219-A4BB-5B34B5477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53ECB-E9A8-21BA-3C79-8676EBA4A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6841E-6794-32C6-38F7-4B39F5D15E08}"/>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A549A5CB-9B56-E52F-E8C6-E0476FBF2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9D32-98EF-7815-FEE6-ADE32643C71A}"/>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305654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063D1-D0FE-A427-46F6-D54A83A243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331AC-3B56-0F14-212C-F09446CF0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54677-11B3-DC2C-27C6-ABE65E8EE77F}"/>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2F4AFD92-4AB7-567C-6136-3A65047E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3819-2C41-AE6D-FCC3-7C10610B1949}"/>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0997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070E-86BF-92FD-14C9-97709A165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C1BD4-1B8B-7349-C424-18BBFAA2D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25845-F217-B421-BEBD-EB8A238F3DBB}"/>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79B27B60-D7BB-6E76-3B25-47C4AD052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8414E-67EA-45D7-B733-F4FC170EDC87}"/>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86523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2B95-74B9-7176-4651-5EAD2463C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43889-B9EF-7E69-AAAA-C8154CABFA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56A50-B079-98FE-F476-E230A9C0547A}"/>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C2E49BEF-5D96-CE81-0D41-A314FE8D2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0C96D-BC20-09C8-3EAC-7BBE616411DF}"/>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7399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9507-FC7C-8087-B46E-2B11202C6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52BC8-D74F-A5BA-70F4-5F5A67A51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9EE71-4018-1547-24FD-9CA868C65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D277E-757B-9175-5942-C69989178996}"/>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6" name="Footer Placeholder 5">
            <a:extLst>
              <a:ext uri="{FF2B5EF4-FFF2-40B4-BE49-F238E27FC236}">
                <a16:creationId xmlns:a16="http://schemas.microsoft.com/office/drawing/2014/main" id="{E20EAB27-72BC-2C78-EA01-AC90C54FE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FBFA9-2F17-33D4-7843-563A2D3770C9}"/>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366068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5781-9275-11CD-6369-E59A87155D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3657E-9081-05A1-9134-CDBA9BF40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F30FC-82AB-89AF-CB4A-DECC177FC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A130F2-AAEC-16F6-9CCF-2CFF9D8D2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210D4-236C-94CE-F160-61F2649A6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0F8B6-8EE0-005C-B543-A269A2E4E2B2}"/>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8" name="Footer Placeholder 7">
            <a:extLst>
              <a:ext uri="{FF2B5EF4-FFF2-40B4-BE49-F238E27FC236}">
                <a16:creationId xmlns:a16="http://schemas.microsoft.com/office/drawing/2014/main" id="{656EE018-2B34-9B42-27EF-7BDC40F9CA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6698E-1AE5-A1C1-8B96-5D970BB1E8FF}"/>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09956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4DB0-D096-9239-A82E-1A0FD60E02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42AF5-9CF6-9608-A785-87A5A164A597}"/>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4" name="Footer Placeholder 3">
            <a:extLst>
              <a:ext uri="{FF2B5EF4-FFF2-40B4-BE49-F238E27FC236}">
                <a16:creationId xmlns:a16="http://schemas.microsoft.com/office/drawing/2014/main" id="{200E4169-487B-0A4E-B65A-BEF3FA7D20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778BF-09D6-F57F-2891-EB25AB96DA1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181062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492F6A-CED0-B21F-712F-567B1CDCCD82}"/>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3" name="Footer Placeholder 2">
            <a:extLst>
              <a:ext uri="{FF2B5EF4-FFF2-40B4-BE49-F238E27FC236}">
                <a16:creationId xmlns:a16="http://schemas.microsoft.com/office/drawing/2014/main" id="{10853C9C-A591-4FCC-FCC0-C26C3E84CB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3360C-2813-FBB1-ED3A-4B2F0BC73AFE}"/>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4150621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9B2D-FB59-7ADB-60E5-3FAE1C11C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3E5A3F-C2AF-0ACF-ACEF-A0065C1AA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A3482-91C2-4BC9-D115-ADE2CCED2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A4A8B-E7A0-0383-FF52-F72017022029}"/>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6" name="Footer Placeholder 5">
            <a:extLst>
              <a:ext uri="{FF2B5EF4-FFF2-40B4-BE49-F238E27FC236}">
                <a16:creationId xmlns:a16="http://schemas.microsoft.com/office/drawing/2014/main" id="{7052B7E8-3AF3-AC1A-438C-8E2CFE762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1440F-8906-B704-6B98-4E8EA6308932}"/>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277346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A7B4-925C-3B12-AC9C-98EEC6563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A2DAD9-383F-F6EB-B996-4A1DE7633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DB5AFC-E7C4-2F0D-8738-8D3576E5C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63F12-5156-74FB-F478-8E1020183430}"/>
              </a:ext>
            </a:extLst>
          </p:cNvPr>
          <p:cNvSpPr>
            <a:spLocks noGrp="1"/>
          </p:cNvSpPr>
          <p:nvPr>
            <p:ph type="dt" sz="half" idx="10"/>
          </p:nvPr>
        </p:nvSpPr>
        <p:spPr/>
        <p:txBody>
          <a:bodyPr/>
          <a:lstStyle/>
          <a:p>
            <a:fld id="{CE5E26F8-7D84-554F-90CB-3436D77FEF98}" type="datetimeFigureOut">
              <a:rPr lang="en-US" smtClean="0"/>
              <a:t>5/27/24</a:t>
            </a:fld>
            <a:endParaRPr lang="en-US"/>
          </a:p>
        </p:txBody>
      </p:sp>
      <p:sp>
        <p:nvSpPr>
          <p:cNvPr id="6" name="Footer Placeholder 5">
            <a:extLst>
              <a:ext uri="{FF2B5EF4-FFF2-40B4-BE49-F238E27FC236}">
                <a16:creationId xmlns:a16="http://schemas.microsoft.com/office/drawing/2014/main" id="{6416799F-AA1A-6E01-D103-991C329D0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A55D7-59CE-46C8-3516-A6234AD7D957}"/>
              </a:ext>
            </a:extLst>
          </p:cNvPr>
          <p:cNvSpPr>
            <a:spLocks noGrp="1"/>
          </p:cNvSpPr>
          <p:nvPr>
            <p:ph type="sldNum" sz="quarter" idx="12"/>
          </p:nvPr>
        </p:nvSpPr>
        <p:spPr/>
        <p:txBody>
          <a:bodyPr/>
          <a:lstStyle/>
          <a:p>
            <a:fld id="{F0EBEB3A-70FF-F644-8387-173233BA19A0}" type="slidenum">
              <a:rPr lang="en-US" smtClean="0"/>
              <a:t>‹#›</a:t>
            </a:fld>
            <a:endParaRPr lang="en-US"/>
          </a:p>
        </p:txBody>
      </p:sp>
    </p:spTree>
    <p:extLst>
      <p:ext uri="{BB962C8B-B14F-4D97-AF65-F5344CB8AC3E}">
        <p14:creationId xmlns:p14="http://schemas.microsoft.com/office/powerpoint/2010/main" val="85969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00F82-97B5-AAA1-17DC-BDD805EBA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AF200-B774-2E5D-5EAC-96948135A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E9FD0-8ED9-5BB7-1992-BF1954B5A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5E26F8-7D84-554F-90CB-3436D77FEF98}" type="datetimeFigureOut">
              <a:rPr lang="en-US" smtClean="0"/>
              <a:t>5/27/24</a:t>
            </a:fld>
            <a:endParaRPr lang="en-US"/>
          </a:p>
        </p:txBody>
      </p:sp>
      <p:sp>
        <p:nvSpPr>
          <p:cNvPr id="5" name="Footer Placeholder 4">
            <a:extLst>
              <a:ext uri="{FF2B5EF4-FFF2-40B4-BE49-F238E27FC236}">
                <a16:creationId xmlns:a16="http://schemas.microsoft.com/office/drawing/2014/main" id="{793A8D25-480F-559E-B45B-66C636A6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60F4B9-2E90-57BD-0CB7-27285E19A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EBEB3A-70FF-F644-8387-173233BA19A0}" type="slidenum">
              <a:rPr lang="en-US" smtClean="0"/>
              <a:t>‹#›</a:t>
            </a:fld>
            <a:endParaRPr lang="en-US"/>
          </a:p>
        </p:txBody>
      </p:sp>
    </p:spTree>
    <p:extLst>
      <p:ext uri="{BB962C8B-B14F-4D97-AF65-F5344CB8AC3E}">
        <p14:creationId xmlns:p14="http://schemas.microsoft.com/office/powerpoint/2010/main" val="250121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o Voted for Hitler? | The Nation">
            <a:extLst>
              <a:ext uri="{FF2B5EF4-FFF2-40B4-BE49-F238E27FC236}">
                <a16:creationId xmlns:a16="http://schemas.microsoft.com/office/drawing/2014/main" id="{41D2EA85-02E4-9755-17C4-9A89E592360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0714"/>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0FE4C7-2033-B116-E77B-611D800D06A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Hitler Propaganda</a:t>
            </a:r>
          </a:p>
        </p:txBody>
      </p:sp>
      <p:sp>
        <p:nvSpPr>
          <p:cNvPr id="3" name="Subtitle 2">
            <a:extLst>
              <a:ext uri="{FF2B5EF4-FFF2-40B4-BE49-F238E27FC236}">
                <a16:creationId xmlns:a16="http://schemas.microsoft.com/office/drawing/2014/main" id="{317A4E21-4304-E2F0-6C24-7D499D2587F1}"/>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By Mohammad Wahdan</a:t>
            </a:r>
          </a:p>
        </p:txBody>
      </p:sp>
    </p:spTree>
    <p:extLst>
      <p:ext uri="{BB962C8B-B14F-4D97-AF65-F5344CB8AC3E}">
        <p14:creationId xmlns:p14="http://schemas.microsoft.com/office/powerpoint/2010/main" val="27374894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661B-CC09-3F32-0A65-7DD1A601AFF6}"/>
              </a:ext>
            </a:extLst>
          </p:cNvPr>
          <p:cNvSpPr>
            <a:spLocks noGrp="1"/>
          </p:cNvSpPr>
          <p:nvPr>
            <p:ph type="title"/>
          </p:nvPr>
        </p:nvSpPr>
        <p:spPr>
          <a:xfrm>
            <a:off x="481013" y="3752849"/>
            <a:ext cx="3290887" cy="2452687"/>
          </a:xfrm>
        </p:spPr>
        <p:txBody>
          <a:bodyPr anchor="ctr">
            <a:normAutofit/>
          </a:bodyPr>
          <a:lstStyle/>
          <a:p>
            <a:r>
              <a:rPr lang="en-US" sz="3600"/>
              <a:t>What is propaganda</a:t>
            </a:r>
          </a:p>
        </p:txBody>
      </p:sp>
      <p:pic>
        <p:nvPicPr>
          <p:cNvPr id="2050" name="Picture 2" descr="Propaganda: The Art of Selling Lies">
            <a:extLst>
              <a:ext uri="{FF2B5EF4-FFF2-40B4-BE49-F238E27FC236}">
                <a16:creationId xmlns:a16="http://schemas.microsoft.com/office/drawing/2014/main" id="{70B5FD2D-195A-7D9A-459A-634D22CFB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14" b="3818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AD5697C-C69F-1315-CF52-8A9858AF0764}"/>
              </a:ext>
            </a:extLst>
          </p:cNvPr>
          <p:cNvSpPr>
            <a:spLocks noGrp="1"/>
          </p:cNvSpPr>
          <p:nvPr>
            <p:ph idx="1"/>
          </p:nvPr>
        </p:nvSpPr>
        <p:spPr>
          <a:xfrm>
            <a:off x="4223982" y="3752850"/>
            <a:ext cx="7485413" cy="2452687"/>
          </a:xfrm>
        </p:spPr>
        <p:txBody>
          <a:bodyPr anchor="ctr">
            <a:normAutofit/>
          </a:bodyPr>
          <a:lstStyle/>
          <a:p>
            <a:r>
              <a:rPr lang="en-US" sz="1800"/>
              <a:t>Propaganda is </a:t>
            </a:r>
            <a:r>
              <a:rPr lang="en-US" sz="1800" b="0" i="0">
                <a:effectLst/>
                <a:highlight>
                  <a:srgbClr val="FFFFFF"/>
                </a:highlight>
                <a:latin typeface="Roboto" panose="02000000000000000000" pitchFamily="2" charset="0"/>
              </a:rPr>
              <a:t>information, especially of a </a:t>
            </a:r>
            <a:r>
              <a:rPr lang="en-US" sz="1800" b="0" i="0" u="none" strike="noStrike">
                <a:effectLst/>
                <a:highlight>
                  <a:srgbClr val="FFFFFF"/>
                </a:highlight>
                <a:latin typeface="Roboto" panose="02000000000000000000" pitchFamily="2" charset="0"/>
              </a:rPr>
              <a:t>biased</a:t>
            </a:r>
            <a:r>
              <a:rPr lang="en-US" sz="1800" b="0" i="0">
                <a:effectLst/>
                <a:highlight>
                  <a:srgbClr val="FFFFFF"/>
                </a:highlight>
                <a:latin typeface="Roboto" panose="02000000000000000000" pitchFamily="2" charset="0"/>
              </a:rPr>
              <a:t> or misleading nature.</a:t>
            </a:r>
          </a:p>
          <a:p>
            <a:r>
              <a:rPr lang="en-US" sz="1800">
                <a:highlight>
                  <a:srgbClr val="FFFFFF"/>
                </a:highlight>
                <a:latin typeface="Roboto" panose="02000000000000000000" pitchFamily="2" charset="0"/>
              </a:rPr>
              <a:t>Purpose: </a:t>
            </a:r>
            <a:r>
              <a:rPr lang="en-US" sz="1800" b="0" i="0">
                <a:effectLst/>
                <a:highlight>
                  <a:srgbClr val="FFFFFF"/>
                </a:highlight>
                <a:latin typeface="Google Sans"/>
              </a:rPr>
              <a:t>Propaganda is communication that is primarily used to influence or persuade an audience to further an agenda, which may not be objective</a:t>
            </a:r>
          </a:p>
          <a:p>
            <a:r>
              <a:rPr lang="en-US" sz="1800">
                <a:highlight>
                  <a:srgbClr val="FFFFFF"/>
                </a:highlight>
                <a:latin typeface="Google Sans"/>
              </a:rPr>
              <a:t>Some methods include </a:t>
            </a:r>
            <a:r>
              <a:rPr lang="en-US" sz="1800" b="0" i="0">
                <a:effectLst/>
                <a:latin typeface="Google Sans"/>
              </a:rPr>
              <a:t>name-calling, glittering generalities, transfer, testimonial, plain-folk, card-stacking, and bandwagon</a:t>
            </a:r>
            <a:endParaRPr lang="en-US" sz="1800"/>
          </a:p>
        </p:txBody>
      </p:sp>
    </p:spTree>
    <p:extLst>
      <p:ext uri="{BB962C8B-B14F-4D97-AF65-F5344CB8AC3E}">
        <p14:creationId xmlns:p14="http://schemas.microsoft.com/office/powerpoint/2010/main" val="155500684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A Hitler true believer's unintentional warning | Column">
            <a:extLst>
              <a:ext uri="{FF2B5EF4-FFF2-40B4-BE49-F238E27FC236}">
                <a16:creationId xmlns:a16="http://schemas.microsoft.com/office/drawing/2014/main" id="{1E702C71-14F8-1FE3-B57E-41D8885AB85C}"/>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A707BA-3BD5-16E0-0304-9C2A12C11F7C}"/>
              </a:ext>
            </a:extLst>
          </p:cNvPr>
          <p:cNvSpPr>
            <a:spLocks noGrp="1"/>
          </p:cNvSpPr>
          <p:nvPr>
            <p:ph type="title"/>
          </p:nvPr>
        </p:nvSpPr>
        <p:spPr>
          <a:xfrm>
            <a:off x="686834" y="591344"/>
            <a:ext cx="3200400" cy="5585619"/>
          </a:xfrm>
        </p:spPr>
        <p:txBody>
          <a:bodyPr>
            <a:normAutofit/>
          </a:bodyPr>
          <a:lstStyle/>
          <a:p>
            <a:r>
              <a:rPr lang="en-US">
                <a:solidFill>
                  <a:srgbClr val="FFFFFF"/>
                </a:solidFill>
              </a:rPr>
              <a:t>The Role of Propaganda in Nazi Germany</a:t>
            </a:r>
          </a:p>
        </p:txBody>
      </p:sp>
      <p:sp>
        <p:nvSpPr>
          <p:cNvPr id="3081" name="Arc 308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1468EF9-D9B8-41C7-6EC1-AE33AF92DD5A}"/>
              </a:ext>
            </a:extLst>
          </p:cNvPr>
          <p:cNvSpPr>
            <a:spLocks noGrp="1"/>
          </p:cNvSpPr>
          <p:nvPr>
            <p:ph idx="1"/>
          </p:nvPr>
        </p:nvSpPr>
        <p:spPr>
          <a:xfrm>
            <a:off x="4447308" y="591344"/>
            <a:ext cx="6906491" cy="5585619"/>
          </a:xfrm>
        </p:spPr>
        <p:txBody>
          <a:bodyPr anchor="ctr">
            <a:normAutofit/>
          </a:bodyPr>
          <a:lstStyle/>
          <a:p>
            <a:r>
              <a:rPr lang="en-US">
                <a:solidFill>
                  <a:srgbClr val="FFFFFF"/>
                </a:solidFill>
              </a:rPr>
              <a:t>Nazi propaganda was essential in shaping public perception, consolidating power, suppressing dissent, and mobilizing the German population to support the regime's ideological and political goals. Through a comprehensive and relentless propaganda campaign, the Nazis were able to maintain control and push their radical agenda forward.</a:t>
            </a:r>
          </a:p>
        </p:txBody>
      </p:sp>
    </p:spTree>
    <p:extLst>
      <p:ext uri="{BB962C8B-B14F-4D97-AF65-F5344CB8AC3E}">
        <p14:creationId xmlns:p14="http://schemas.microsoft.com/office/powerpoint/2010/main" val="37586479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4EA6E0-D9E1-F2F4-FBDF-FCF8BA4AD545}"/>
              </a:ext>
            </a:extLst>
          </p:cNvPr>
          <p:cNvSpPr>
            <a:spLocks noGrp="1"/>
          </p:cNvSpPr>
          <p:nvPr>
            <p:ph type="title"/>
          </p:nvPr>
        </p:nvSpPr>
        <p:spPr>
          <a:xfrm>
            <a:off x="1137037" y="609600"/>
            <a:ext cx="5915197" cy="1330519"/>
          </a:xfrm>
        </p:spPr>
        <p:txBody>
          <a:bodyPr>
            <a:normAutofit/>
          </a:bodyPr>
          <a:lstStyle/>
          <a:p>
            <a:r>
              <a:rPr lang="en-US" dirty="0"/>
              <a:t>Joseph Goebbels - The Propaganda Mastermind</a:t>
            </a:r>
          </a:p>
        </p:txBody>
      </p:sp>
      <p:sp>
        <p:nvSpPr>
          <p:cNvPr id="3" name="Content Placeholder 2">
            <a:extLst>
              <a:ext uri="{FF2B5EF4-FFF2-40B4-BE49-F238E27FC236}">
                <a16:creationId xmlns:a16="http://schemas.microsoft.com/office/drawing/2014/main" id="{1AEE8CDE-F2A1-4960-793F-50555E3614F6}"/>
              </a:ext>
            </a:extLst>
          </p:cNvPr>
          <p:cNvSpPr>
            <a:spLocks noGrp="1"/>
          </p:cNvSpPr>
          <p:nvPr>
            <p:ph idx="1"/>
          </p:nvPr>
        </p:nvSpPr>
        <p:spPr>
          <a:xfrm>
            <a:off x="1137037" y="2549718"/>
            <a:ext cx="5747857" cy="3552969"/>
          </a:xfrm>
        </p:spPr>
        <p:txBody>
          <a:bodyPr>
            <a:normAutofit/>
          </a:bodyPr>
          <a:lstStyle/>
          <a:p>
            <a:r>
              <a:rPr lang="en-US" sz="2000"/>
              <a:t>Joseph Goebbels is remembered as one of the most notorious figures of the Nazi regime. His work as Minister of Propaganda had a profound and devastating impact, contributing significantly to the spread of Nazi ideology and the perpetuation of its crimes. His use of media and communication as tools of manipulation and control remains a critical study in the fields of propaganda and mass communication.</a:t>
            </a:r>
          </a:p>
          <a:p>
            <a:endParaRPr lang="en-US" sz="2000"/>
          </a:p>
        </p:txBody>
      </p:sp>
      <p:sp>
        <p:nvSpPr>
          <p:cNvPr id="4107" name="Freeform: Shape 4106">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Joseph Goebbels - Wikipedia">
            <a:extLst>
              <a:ext uri="{FF2B5EF4-FFF2-40B4-BE49-F238E27FC236}">
                <a16:creationId xmlns:a16="http://schemas.microsoft.com/office/drawing/2014/main" id="{246F4D43-8A06-353E-D20C-2CB44E271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94" r="1" b="1"/>
          <a:stretch/>
        </p:blipFill>
        <p:spPr bwMode="auto">
          <a:xfrm>
            <a:off x="7761092" y="771383"/>
            <a:ext cx="3684567" cy="5311922"/>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Shape 4108">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6">
            <a:extLst>
              <a:ext uri="{FF2B5EF4-FFF2-40B4-BE49-F238E27FC236}">
                <a16:creationId xmlns:a16="http://schemas.microsoft.com/office/drawing/2014/main" id="{8D91DE60-2C2D-4D7E-A6B4-C9499017D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49097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itler Youth and the Indoctrination of German Children">
            <a:extLst>
              <a:ext uri="{FF2B5EF4-FFF2-40B4-BE49-F238E27FC236}">
                <a16:creationId xmlns:a16="http://schemas.microsoft.com/office/drawing/2014/main" id="{5C01AE25-458A-305C-4B84-E154C80BC1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882"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57628-6959-C334-6DC9-8B55CFC8E92B}"/>
              </a:ext>
            </a:extLst>
          </p:cNvPr>
          <p:cNvSpPr>
            <a:spLocks noGrp="1"/>
          </p:cNvSpPr>
          <p:nvPr>
            <p:ph type="title"/>
          </p:nvPr>
        </p:nvSpPr>
        <p:spPr>
          <a:xfrm>
            <a:off x="7531610" y="365125"/>
            <a:ext cx="3822189" cy="1899912"/>
          </a:xfrm>
        </p:spPr>
        <p:txBody>
          <a:bodyPr>
            <a:normAutofit/>
          </a:bodyPr>
          <a:lstStyle/>
          <a:p>
            <a:r>
              <a:rPr lang="en-US" sz="4000"/>
              <a:t>Indoctrination</a:t>
            </a:r>
          </a:p>
        </p:txBody>
      </p:sp>
      <p:sp>
        <p:nvSpPr>
          <p:cNvPr id="3" name="Content Placeholder 2">
            <a:extLst>
              <a:ext uri="{FF2B5EF4-FFF2-40B4-BE49-F238E27FC236}">
                <a16:creationId xmlns:a16="http://schemas.microsoft.com/office/drawing/2014/main" id="{27EE17B6-8189-24F8-1E6F-6A216E7A9D5C}"/>
              </a:ext>
            </a:extLst>
          </p:cNvPr>
          <p:cNvSpPr>
            <a:spLocks noGrp="1"/>
          </p:cNvSpPr>
          <p:nvPr>
            <p:ph idx="1"/>
          </p:nvPr>
        </p:nvSpPr>
        <p:spPr>
          <a:xfrm>
            <a:off x="7531610" y="2434201"/>
            <a:ext cx="3822189" cy="3742762"/>
          </a:xfrm>
        </p:spPr>
        <p:txBody>
          <a:bodyPr>
            <a:normAutofit/>
          </a:bodyPr>
          <a:lstStyle/>
          <a:p>
            <a:r>
              <a:rPr lang="en-US" sz="2000" b="1"/>
              <a:t>Education System:</a:t>
            </a:r>
            <a:r>
              <a:rPr lang="en-US" sz="2000"/>
              <a:t> Schools were used to teach Nazi ideology to children, ensuring the next generation was loyal to the regime.</a:t>
            </a:r>
          </a:p>
          <a:p>
            <a:r>
              <a:rPr lang="en-US" sz="2000" b="1"/>
              <a:t>Hitler Youth:</a:t>
            </a:r>
            <a:r>
              <a:rPr lang="en-US" sz="2000"/>
              <a:t> Youth organizations were instrumental in indoctrinating young Germans, preparing them to be future soldiers and citizens aligned with Nazi ideals.</a:t>
            </a:r>
          </a:p>
          <a:p>
            <a:endParaRPr lang="en-US" sz="2000"/>
          </a:p>
        </p:txBody>
      </p:sp>
    </p:spTree>
    <p:extLst>
      <p:ext uri="{BB962C8B-B14F-4D97-AF65-F5344CB8AC3E}">
        <p14:creationId xmlns:p14="http://schemas.microsoft.com/office/powerpoint/2010/main" val="3074764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Strength Through Joy Car | The Engines of Our Ingenuity">
            <a:extLst>
              <a:ext uri="{FF2B5EF4-FFF2-40B4-BE49-F238E27FC236}">
                <a16:creationId xmlns:a16="http://schemas.microsoft.com/office/drawing/2014/main" id="{7D4EA3EA-2544-C8D0-C834-4A0C535A9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1" r="-2" b="-2"/>
          <a:stretch/>
        </p:blipFill>
        <p:spPr bwMode="auto">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a:noFill/>
          <a:extLst>
            <a:ext uri="{909E8E84-426E-40DD-AFC4-6F175D3DCCD1}">
              <a14:hiddenFill xmlns:a14="http://schemas.microsoft.com/office/drawing/2010/main">
                <a:solidFill>
                  <a:srgbClr val="FFFFFF"/>
                </a:solidFill>
              </a14:hiddenFill>
            </a:ext>
          </a:extLst>
        </p:spPr>
      </p:pic>
      <p:pic>
        <p:nvPicPr>
          <p:cNvPr id="6146" name="Picture 2" descr="Photograph of &quot;Strength through Joy” Event at Strandbad Wannsee |  Experiencing History: Holocaust Sources in Context">
            <a:extLst>
              <a:ext uri="{FF2B5EF4-FFF2-40B4-BE49-F238E27FC236}">
                <a16:creationId xmlns:a16="http://schemas.microsoft.com/office/drawing/2014/main" id="{872065A2-63BF-818D-BA86-492C454D48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32" r="25696" b="1"/>
          <a:stretch/>
        </p:blipFill>
        <p:spPr bwMode="auto">
          <a:xfrm>
            <a:off x="3119360" y="18"/>
            <a:ext cx="4966290" cy="6857999"/>
          </a:xfrm>
          <a:custGeom>
            <a:avLst/>
            <a:gdLst/>
            <a:ahLst/>
            <a:cxnLst/>
            <a:rect l="l" t="t" r="r" b="b"/>
            <a:pathLst>
              <a:path w="4966290" h="6857999">
                <a:moveTo>
                  <a:pt x="0" y="0"/>
                </a:moveTo>
                <a:lnTo>
                  <a:pt x="4188230" y="0"/>
                </a:lnTo>
                <a:lnTo>
                  <a:pt x="4295735" y="210478"/>
                </a:lnTo>
                <a:cubicBezTo>
                  <a:pt x="4719089" y="1127919"/>
                  <a:pt x="4966290" y="2233909"/>
                  <a:pt x="4966290" y="3424428"/>
                </a:cubicBezTo>
                <a:cubicBezTo>
                  <a:pt x="4966290" y="4614948"/>
                  <a:pt x="4719089" y="5720938"/>
                  <a:pt x="4295735" y="6638378"/>
                </a:cubicBezTo>
                <a:lnTo>
                  <a:pt x="4183560" y="6857999"/>
                </a:lnTo>
                <a:lnTo>
                  <a:pt x="53039" y="6857999"/>
                </a:lnTo>
                <a:lnTo>
                  <a:pt x="132047" y="6695338"/>
                </a:lnTo>
                <a:cubicBezTo>
                  <a:pt x="555401" y="5777898"/>
                  <a:pt x="802602" y="4671908"/>
                  <a:pt x="802602" y="3481388"/>
                </a:cubicBezTo>
                <a:cubicBezTo>
                  <a:pt x="802602" y="2191659"/>
                  <a:pt x="512484" y="1001134"/>
                  <a:pt x="22579" y="4206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6155" name="Freeform: Shape 6154">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7" name="Freeform: Shape 6156">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D000C4-9CFE-E451-5E02-7765628BB6E7}"/>
              </a:ext>
            </a:extLst>
          </p:cNvPr>
          <p:cNvSpPr>
            <a:spLocks noGrp="1"/>
          </p:cNvSpPr>
          <p:nvPr>
            <p:ph type="title"/>
          </p:nvPr>
        </p:nvSpPr>
        <p:spPr>
          <a:xfrm>
            <a:off x="448056" y="681038"/>
            <a:ext cx="2804504" cy="1325563"/>
          </a:xfrm>
        </p:spPr>
        <p:txBody>
          <a:bodyPr anchor="ctr">
            <a:normAutofit/>
          </a:bodyPr>
          <a:lstStyle/>
          <a:p>
            <a:r>
              <a:rPr lang="en-US" sz="2800"/>
              <a:t>Economic and Social Policy Promotion</a:t>
            </a:r>
          </a:p>
        </p:txBody>
      </p:sp>
      <p:sp>
        <p:nvSpPr>
          <p:cNvPr id="6159" name="Rectangle 6158">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1" name="Rectangle 6160">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363536-D9D4-203A-DF91-C02B6C1CB95E}"/>
              </a:ext>
            </a:extLst>
          </p:cNvPr>
          <p:cNvSpPr>
            <a:spLocks noGrp="1"/>
          </p:cNvSpPr>
          <p:nvPr>
            <p:ph idx="1"/>
          </p:nvPr>
        </p:nvSpPr>
        <p:spPr>
          <a:xfrm>
            <a:off x="448056" y="2258171"/>
            <a:ext cx="2804504" cy="3918792"/>
          </a:xfrm>
        </p:spPr>
        <p:txBody>
          <a:bodyPr>
            <a:normAutofit/>
          </a:bodyPr>
          <a:lstStyle/>
          <a:p>
            <a:r>
              <a:rPr lang="en-US" sz="1500" b="1"/>
              <a:t>Positive Reinforcement:</a:t>
            </a:r>
            <a:r>
              <a:rPr lang="en-US" sz="1500"/>
              <a:t> Propaganda highlighted the successes of Nazi policies, such as job creation and autobahn construction, reinforcing the narrative that the regime was beneficial for all.</a:t>
            </a:r>
          </a:p>
          <a:p>
            <a:r>
              <a:rPr lang="en-US" sz="1500" b="1"/>
              <a:t>Community Programs:</a:t>
            </a:r>
            <a:r>
              <a:rPr lang="en-US" sz="1500"/>
              <a:t> Initiatives like the Strength Through Joy program were promoted to show the regime's investment in the well-being of ordinary Germans.</a:t>
            </a:r>
          </a:p>
          <a:p>
            <a:endParaRPr lang="en-US" sz="1500"/>
          </a:p>
        </p:txBody>
      </p:sp>
    </p:spTree>
    <p:extLst>
      <p:ext uri="{BB962C8B-B14F-4D97-AF65-F5344CB8AC3E}">
        <p14:creationId xmlns:p14="http://schemas.microsoft.com/office/powerpoint/2010/main" val="3622063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2FF03-388B-C7CB-F2A0-A383092CA045}"/>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rPr>
              <a:t>Rationalizing Aggressive Policies</a:t>
            </a:r>
          </a:p>
        </p:txBody>
      </p:sp>
      <p:pic>
        <p:nvPicPr>
          <p:cNvPr id="7170" name="Picture 2" descr="How Nazi propaganda dehumanized Jews to ...">
            <a:extLst>
              <a:ext uri="{FF2B5EF4-FFF2-40B4-BE49-F238E27FC236}">
                <a16:creationId xmlns:a16="http://schemas.microsoft.com/office/drawing/2014/main" id="{77B884D0-5B9D-7E6C-8993-3693D8FC50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5" b="10255"/>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7172" name="Picture 4" descr="How Nazi propaganda dehumanized Jews to facilitate the Holocaust | Society  | EL PAÍS English">
            <a:extLst>
              <a:ext uri="{FF2B5EF4-FFF2-40B4-BE49-F238E27FC236}">
                <a16:creationId xmlns:a16="http://schemas.microsoft.com/office/drawing/2014/main" id="{7A09BF39-860F-0002-ED7E-6A7B6D4DDD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14" r="-2" b="-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179" name="Group 7178">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180" name="Freeform: Shape 7179">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1" name="Freeform: Shape 7180">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B718F4D-E0C2-A543-A69C-6CBA838F01DA}"/>
              </a:ext>
            </a:extLst>
          </p:cNvPr>
          <p:cNvSpPr>
            <a:spLocks noGrp="1"/>
          </p:cNvSpPr>
          <p:nvPr>
            <p:ph idx="1"/>
          </p:nvPr>
        </p:nvSpPr>
        <p:spPr>
          <a:xfrm>
            <a:off x="5664201" y="4766267"/>
            <a:ext cx="5692774" cy="1077411"/>
          </a:xfrm>
        </p:spPr>
        <p:txBody>
          <a:bodyPr>
            <a:normAutofit/>
          </a:bodyPr>
          <a:lstStyle/>
          <a:p>
            <a:r>
              <a:rPr lang="en-US" sz="1100" b="1">
                <a:solidFill>
                  <a:schemeClr val="bg1">
                    <a:alpha val="80000"/>
                  </a:schemeClr>
                </a:solidFill>
              </a:rPr>
              <a:t>War Justification:</a:t>
            </a:r>
            <a:r>
              <a:rPr lang="en-US" sz="1100">
                <a:solidFill>
                  <a:schemeClr val="bg1">
                    <a:alpha val="80000"/>
                  </a:schemeClr>
                </a:solidFill>
              </a:rPr>
              <a:t> Propaganda justified military aggression and expansion by portraying Germany as a victim of international conspiracies and a defender of Western civilization.</a:t>
            </a:r>
          </a:p>
          <a:p>
            <a:r>
              <a:rPr lang="en-US" sz="1100" b="1">
                <a:solidFill>
                  <a:schemeClr val="bg1">
                    <a:alpha val="80000"/>
                  </a:schemeClr>
                </a:solidFill>
              </a:rPr>
              <a:t>Holocaust Justification:</a:t>
            </a:r>
            <a:r>
              <a:rPr lang="en-US" sz="1100">
                <a:solidFill>
                  <a:schemeClr val="bg1">
                    <a:alpha val="80000"/>
                  </a:schemeClr>
                </a:solidFill>
              </a:rPr>
              <a:t> Anti-Semitic propaganda dehumanized Jews, making the population more accepting of their persecution and eventual genocide.</a:t>
            </a:r>
          </a:p>
        </p:txBody>
      </p:sp>
    </p:spTree>
    <p:extLst>
      <p:ext uri="{BB962C8B-B14F-4D97-AF65-F5344CB8AC3E}">
        <p14:creationId xmlns:p14="http://schemas.microsoft.com/office/powerpoint/2010/main" val="308046525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1" name="Rectangle 820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Nazi Germany's Schriftleitergesetz: The End of Freedom of the Press -  Arolsen Archives">
            <a:extLst>
              <a:ext uri="{FF2B5EF4-FFF2-40B4-BE49-F238E27FC236}">
                <a16:creationId xmlns:a16="http://schemas.microsoft.com/office/drawing/2014/main" id="{CCDA67A2-66AE-3F5B-9CAE-4B44A5F31D34}"/>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r="444"/>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0CF59-9056-165F-5B1C-D55E5E223466}"/>
              </a:ext>
            </a:extLst>
          </p:cNvPr>
          <p:cNvSpPr>
            <a:spLocks noGrp="1"/>
          </p:cNvSpPr>
          <p:nvPr>
            <p:ph type="title"/>
          </p:nvPr>
        </p:nvSpPr>
        <p:spPr>
          <a:xfrm>
            <a:off x="838200" y="557189"/>
            <a:ext cx="4155825" cy="5571898"/>
          </a:xfrm>
        </p:spPr>
        <p:txBody>
          <a:bodyPr>
            <a:normAutofit/>
          </a:bodyPr>
          <a:lstStyle/>
          <a:p>
            <a:r>
              <a:rPr lang="en-US">
                <a:solidFill>
                  <a:srgbClr val="FFFFFF"/>
                </a:solidFill>
              </a:rPr>
              <a:t>Tools of Nazi Propaganda</a:t>
            </a:r>
          </a:p>
        </p:txBody>
      </p:sp>
      <p:sp>
        <p:nvSpPr>
          <p:cNvPr id="3" name="Content Placeholder 2">
            <a:extLst>
              <a:ext uri="{FF2B5EF4-FFF2-40B4-BE49-F238E27FC236}">
                <a16:creationId xmlns:a16="http://schemas.microsoft.com/office/drawing/2014/main" id="{A78FB256-9AFA-68B6-0D36-D7F7DA2629CB}"/>
              </a:ext>
            </a:extLst>
          </p:cNvPr>
          <p:cNvSpPr>
            <a:spLocks noGrp="1"/>
          </p:cNvSpPr>
          <p:nvPr>
            <p:ph idx="1"/>
          </p:nvPr>
        </p:nvSpPr>
        <p:spPr>
          <a:xfrm>
            <a:off x="5186552" y="557189"/>
            <a:ext cx="6167246" cy="5571898"/>
          </a:xfrm>
        </p:spPr>
        <p:txBody>
          <a:bodyPr anchor="ctr">
            <a:normAutofit/>
          </a:bodyPr>
          <a:lstStyle/>
          <a:p>
            <a:r>
              <a:rPr lang="en-US" sz="2000">
                <a:solidFill>
                  <a:srgbClr val="FFFFFF"/>
                </a:solidFill>
              </a:rPr>
              <a:t>Some tools include: Print Media(Newspapers, Books and Pamphlets), radio, film, posters, theaters, and even music</a:t>
            </a:r>
          </a:p>
        </p:txBody>
      </p:sp>
    </p:spTree>
    <p:extLst>
      <p:ext uri="{BB962C8B-B14F-4D97-AF65-F5344CB8AC3E}">
        <p14:creationId xmlns:p14="http://schemas.microsoft.com/office/powerpoint/2010/main" val="38648637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8" name="Rectangle 9237">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40" name="Group 9239">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9241" name="Rectangle 9240">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2" name="Rectangle 9241">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44" name="Rectangle 924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320ED-8E0F-A610-2C69-8EF0CB9A6875}"/>
              </a:ext>
            </a:extLst>
          </p:cNvPr>
          <p:cNvSpPr>
            <a:spLocks noGrp="1"/>
          </p:cNvSpPr>
          <p:nvPr>
            <p:ph type="title"/>
          </p:nvPr>
        </p:nvSpPr>
        <p:spPr>
          <a:xfrm>
            <a:off x="5867475" y="847827"/>
            <a:ext cx="5408813" cy="1169585"/>
          </a:xfrm>
        </p:spPr>
        <p:txBody>
          <a:bodyPr anchor="b">
            <a:normAutofit/>
          </a:bodyPr>
          <a:lstStyle/>
          <a:p>
            <a:r>
              <a:rPr lang="en-US" sz="3700"/>
              <a:t>The Impact and Legacy of Nazi Propaganda</a:t>
            </a:r>
          </a:p>
        </p:txBody>
      </p:sp>
      <p:pic>
        <p:nvPicPr>
          <p:cNvPr id="9218" name="Picture 2" descr="Denazification - Wikipedia">
            <a:extLst>
              <a:ext uri="{FF2B5EF4-FFF2-40B4-BE49-F238E27FC236}">
                <a16:creationId xmlns:a16="http://schemas.microsoft.com/office/drawing/2014/main" id="{1D778712-9278-4E56-08E6-16282E04EA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64" r="-1" b="6075"/>
          <a:stretch/>
        </p:blipFill>
        <p:spPr bwMode="auto">
          <a:xfrm>
            <a:off x="998507" y="774285"/>
            <a:ext cx="4220908" cy="2581173"/>
          </a:xfrm>
          <a:prstGeom prst="rect">
            <a:avLst/>
          </a:prstGeom>
          <a:noFill/>
          <a:extLst>
            <a:ext uri="{909E8E84-426E-40DD-AFC4-6F175D3DCCD1}">
              <a14:hiddenFill xmlns:a14="http://schemas.microsoft.com/office/drawing/2010/main">
                <a:solidFill>
                  <a:srgbClr val="FFFFFF"/>
                </a:solidFill>
              </a14:hiddenFill>
            </a:ext>
          </a:extLst>
        </p:spPr>
      </p:pic>
      <p:sp>
        <p:nvSpPr>
          <p:cNvPr id="9246" name="Rectangle 924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Denazification – The Holocaust ...">
            <a:extLst>
              <a:ext uri="{FF2B5EF4-FFF2-40B4-BE49-F238E27FC236}">
                <a16:creationId xmlns:a16="http://schemas.microsoft.com/office/drawing/2014/main" id="{C93968DD-9067-6CF1-D21A-915FF4D92A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4" r="-2" b="-2"/>
          <a:stretch/>
        </p:blipFill>
        <p:spPr bwMode="auto">
          <a:xfrm>
            <a:off x="998496" y="3575074"/>
            <a:ext cx="4220929" cy="2581173"/>
          </a:xfrm>
          <a:prstGeom prst="rect">
            <a:avLst/>
          </a:prstGeom>
          <a:noFill/>
          <a:extLst>
            <a:ext uri="{909E8E84-426E-40DD-AFC4-6F175D3DCCD1}">
              <a14:hiddenFill xmlns:a14="http://schemas.microsoft.com/office/drawing/2010/main">
                <a:solidFill>
                  <a:srgbClr val="FFFFFF"/>
                </a:solidFill>
              </a14:hiddenFill>
            </a:ext>
          </a:extLst>
        </p:spPr>
      </p:pic>
      <p:sp>
        <p:nvSpPr>
          <p:cNvPr id="9224" name="Content Placeholder 9223">
            <a:extLst>
              <a:ext uri="{FF2B5EF4-FFF2-40B4-BE49-F238E27FC236}">
                <a16:creationId xmlns:a16="http://schemas.microsoft.com/office/drawing/2014/main" id="{6DED38ED-9E12-F138-9BCC-51B4A7099911}"/>
              </a:ext>
            </a:extLst>
          </p:cNvPr>
          <p:cNvSpPr>
            <a:spLocks noGrp="1"/>
          </p:cNvSpPr>
          <p:nvPr>
            <p:ph idx="1"/>
          </p:nvPr>
        </p:nvSpPr>
        <p:spPr>
          <a:xfrm>
            <a:off x="5868786" y="2508105"/>
            <a:ext cx="5408813" cy="3632493"/>
          </a:xfrm>
        </p:spPr>
        <p:txBody>
          <a:bodyPr anchor="ctr">
            <a:normAutofit/>
          </a:bodyPr>
          <a:lstStyle/>
          <a:p>
            <a:r>
              <a:rPr lang="en-US" sz="2000" dirty="0"/>
              <a:t>Its short-term impacts were seen in the widespread support for Nazi policies and the mobilization for war and genocide. Long-term, it shaped global human rights frameworks, geopolitical realities, and cultural narratives, while also leaving a lingering threat in the form of modern extremist ideologies.</a:t>
            </a:r>
          </a:p>
        </p:txBody>
      </p:sp>
    </p:spTree>
    <p:extLst>
      <p:ext uri="{BB962C8B-B14F-4D97-AF65-F5344CB8AC3E}">
        <p14:creationId xmlns:p14="http://schemas.microsoft.com/office/powerpoint/2010/main" val="378459942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437</Words>
  <Application>Microsoft Macintosh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Google Sans</vt:lpstr>
      <vt:lpstr>Roboto</vt:lpstr>
      <vt:lpstr>Office Theme</vt:lpstr>
      <vt:lpstr>Hitler Propaganda</vt:lpstr>
      <vt:lpstr>What is propaganda</vt:lpstr>
      <vt:lpstr>The Role of Propaganda in Nazi Germany</vt:lpstr>
      <vt:lpstr>Joseph Goebbels - The Propaganda Mastermind</vt:lpstr>
      <vt:lpstr>Indoctrination</vt:lpstr>
      <vt:lpstr>Economic and Social Policy Promotion</vt:lpstr>
      <vt:lpstr>Rationalizing Aggressive Policies</vt:lpstr>
      <vt:lpstr>Tools of Nazi Propaganda</vt:lpstr>
      <vt:lpstr>The Impact and Legacy of Nazi Propaganda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WAHDAN (Student)</dc:creator>
  <cp:lastModifiedBy>MOHAMED WAHDAN (Student)</cp:lastModifiedBy>
  <cp:revision>1</cp:revision>
  <dcterms:created xsi:type="dcterms:W3CDTF">2024-05-28T02:45:07Z</dcterms:created>
  <dcterms:modified xsi:type="dcterms:W3CDTF">2024-05-28T03:40:50Z</dcterms:modified>
</cp:coreProperties>
</file>