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2" r:id="rId4"/>
    <p:sldId id="260" r:id="rId5"/>
    <p:sldId id="263" r:id="rId6"/>
    <p:sldId id="280" r:id="rId7"/>
    <p:sldId id="281" r:id="rId8"/>
    <p:sldId id="265" r:id="rId9"/>
    <p:sldId id="266" r:id="rId10"/>
    <p:sldId id="269" r:id="rId11"/>
    <p:sldId id="282" r:id="rId12"/>
    <p:sldId id="267" r:id="rId13"/>
    <p:sldId id="283" r:id="rId14"/>
    <p:sldId id="284" r:id="rId15"/>
    <p:sldId id="285" r:id="rId16"/>
    <p:sldId id="268" r:id="rId17"/>
    <p:sldId id="270" r:id="rId18"/>
    <p:sldId id="271" r:id="rId19"/>
    <p:sldId id="279" r:id="rId20"/>
    <p:sldId id="272" r:id="rId21"/>
    <p:sldId id="274" r:id="rId22"/>
    <p:sldId id="286" r:id="rId23"/>
    <p:sldId id="276" r:id="rId24"/>
    <p:sldId id="275" r:id="rId25"/>
    <p:sldId id="278" r:id="rId26"/>
    <p:sldId id="277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B2D89-948B-46D1-A10C-86E91B57018B}" v="25" dt="2024-12-09T18:31:2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5C947-B37C-4978-9DA3-552902875DE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F50EE-F55C-4A65-8EF7-BD5111C6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F50EE-F55C-4A65-8EF7-BD5111C6B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F50EE-F55C-4A65-8EF7-BD5111C6B0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94FB-EB99-2B28-A72D-3D7450BB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0FEF-0983-5852-76CC-22DC89BD0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395F-1902-F795-3570-04463626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849A-3C72-2152-33E1-950FF99A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4ADC-ACA7-0A18-3944-B06B3462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B052-B116-2612-D6CF-C162C4CA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47F0-B1AF-EA14-13AA-1176D1814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A1E2-F091-4B6C-603E-619072DC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295C-0C65-68CD-578E-65993A70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4AA1-49C5-9EC0-AF8A-81DF08C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06601-CA31-FABA-6B44-AD6A696EE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F2F85-7488-1F66-BE3A-08F9B47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AF1E-C006-7188-CD18-249A7B16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BE830-A453-99C5-072E-9901F21B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FEB4-B84D-A164-A16B-7E98A764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272-9CA8-DD5C-FEE2-A285B35C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F657-A4DC-D5E2-7085-8CFD9E51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2475-7F01-5E8E-A4AA-3937B684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DA56-B8E7-92DB-C2F0-14FC74F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25C7-A5C0-74CC-0790-77A6023E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8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E3DF-71B4-9EDC-DD26-CCD0BCF7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7CC4C-F18A-E53C-B621-5848BA3C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8699-88A6-B8A3-654D-B1AF9A9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46070-4286-2CB4-163F-B2A56F60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ED32-59E5-F308-1BA0-A071ECB8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9EC-82A1-1499-10E6-FF3BA95D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692A-612E-B599-36BB-12FD6FD46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C6A5-A8DE-2B00-9311-E46E1876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B7BE-EEB5-8712-6257-CF51E3B8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5AB5-4111-D90C-B962-113EBF2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6518-E2D8-EB74-4745-E1F23D7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D71-7E56-44BB-B2B3-0D6EE182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AE2D-DB5B-22E4-B1FD-D33770DF2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D24F-6D20-1C1C-9914-085BFA71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60508-F06E-72FF-A84D-201D25446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4AF30-10F3-235A-99BD-6F6D599B2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AB93C-E9F5-DE30-D1D7-F50A7B1A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50E28-E996-BAF9-9547-808030F4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062A2-183F-A6C1-8E65-30FEE239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746-7231-3162-F51E-6E1C233E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2128A-E0DE-3CCF-EEB1-AA20EDA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62A9-D08D-353D-20BA-128E1BFD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6CEF-6774-8D8D-28F1-17B7236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EF8A7-5935-6702-F4FC-22055118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8A619-4A31-4CC6-D083-AAF3EF06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836B7-5990-23F1-5CC6-D4E117C6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E08-04F3-B096-E095-89A8151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259D-1D47-6D33-8D37-3BF6A10B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FBC0E-7410-0F4F-EA22-02EE083C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DD98-05BA-9895-4227-B5A3C5A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4554-850F-16CB-3722-07985519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A34E0-D5CA-0D10-D2E6-0946C790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887E-321B-9FEA-7166-9E6382C5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DEC96-259C-929A-0D52-88566ABBE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A57-67F7-B21B-140E-38022B68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8DCD1-CE3C-1167-EF0D-DDB27B87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7E56-58FA-76A9-B5CA-0D876471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1685-A4FD-9B8F-0A70-D5649F4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8A09E-9807-74C8-5AB9-DFCCB788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03FC-7772-9347-EB9B-21B432DF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29E1-7D05-8A38-96F0-BBA23E97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C05D-0FB0-49C1-AC7E-1A445F707D7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101A-66B4-4586-8995-30E593A4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2B10-0775-A128-E46F-17B69D12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515B6-5A5C-4A4E-B770-F442A56A7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molab/sleap" TargetMode="External"/><Relationship Id="rId2" Type="http://schemas.openxmlformats.org/officeDocument/2006/relationships/hyperlink" Target="https://sleap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almolab/sleap-anipo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EC1D76-ADC5-5A8E-AD29-AA2125D7A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for Pose Tracking using SLEAP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B7AA78-F8D6-0D37-3DF9-804DA6FBF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Maxwell Madden</a:t>
            </a:r>
            <a:endParaRPr lang="en-US" dirty="0"/>
          </a:p>
          <a:p>
            <a:r>
              <a:rPr lang="en-US" dirty="0"/>
              <a:t>Program in Neuroscience </a:t>
            </a:r>
          </a:p>
          <a:p>
            <a:r>
              <a:rPr lang="en-US" dirty="0"/>
              <a:t>University of Maryland School of Medicine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A7C12-3C8D-AB43-2BE5-C84F002D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72" y="5480637"/>
            <a:ext cx="2492256" cy="10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FEDF-2646-0A9A-5A6F-14250F87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79F96-974D-B4CD-5444-04CC6AC0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614787"/>
            <a:ext cx="7527493" cy="4777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F714B-27C5-D4F9-7FBE-58DACC190467}"/>
              </a:ext>
            </a:extLst>
          </p:cNvPr>
          <p:cNvSpPr txBox="1"/>
          <p:nvPr/>
        </p:nvSpPr>
        <p:spPr>
          <a:xfrm>
            <a:off x="7894369" y="5144572"/>
            <a:ext cx="3930756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2000" i="1" dirty="0">
                <a:solidFill>
                  <a:schemeClr val="bg1"/>
                </a:solidFill>
              </a:rPr>
              <a:t>Feel free to experiment! Different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hyperparmaters may lead to better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performing models depending on</a:t>
            </a:r>
          </a:p>
          <a:p>
            <a:r>
              <a:rPr lang="pt-BR" sz="2000" i="1" dirty="0">
                <a:solidFill>
                  <a:schemeClr val="bg1"/>
                </a:solidFill>
              </a:rPr>
              <a:t>recording conditions/experiment etc</a:t>
            </a:r>
          </a:p>
        </p:txBody>
      </p:sp>
    </p:spTree>
    <p:extLst>
      <p:ext uri="{BB962C8B-B14F-4D97-AF65-F5344CB8AC3E}">
        <p14:creationId xmlns:p14="http://schemas.microsoft.com/office/powerpoint/2010/main" val="99857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7452D-B46E-DB63-D2FC-CD8B0DC5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02"/>
            <a:ext cx="12192000" cy="5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3F0E-6720-CECA-6368-0FF281DC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SLEAP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2DB89-E253-5895-88AC-211130D5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90" y="1690688"/>
            <a:ext cx="7276419" cy="46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3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8BE-14F7-8604-B80D-B667641D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38945-D288-D523-E87F-2EBAB7609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0171" y="2173729"/>
            <a:ext cx="2714625" cy="17124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A0B562-3446-8510-B3CF-73D2E4F0D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7903" y="3912041"/>
            <a:ext cx="2842531" cy="143677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BC8C5B6A-739E-9FA3-42A9-C422CFD0071B}"/>
              </a:ext>
            </a:extLst>
          </p:cNvPr>
          <p:cNvSpPr/>
          <p:nvPr/>
        </p:nvSpPr>
        <p:spPr>
          <a:xfrm>
            <a:off x="4114796" y="2127250"/>
            <a:ext cx="501654" cy="3221561"/>
          </a:xfrm>
          <a:prstGeom prst="rightBrace">
            <a:avLst>
              <a:gd name="adj1" fmla="val 53902"/>
              <a:gd name="adj2" fmla="val 50000"/>
            </a:avLst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D6E6A-12F2-59EB-6452-CDDB2861436F}"/>
              </a:ext>
            </a:extLst>
          </p:cNvPr>
          <p:cNvSpPr txBox="1"/>
          <p:nvPr/>
        </p:nvSpPr>
        <p:spPr>
          <a:xfrm>
            <a:off x="4700812" y="3537391"/>
            <a:ext cx="151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Calculate Loss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C7FC93-61FB-203D-300F-30DAB9C2EA95}"/>
              </a:ext>
            </a:extLst>
          </p:cNvPr>
          <p:cNvCxnSpPr/>
          <p:nvPr/>
        </p:nvCxnSpPr>
        <p:spPr>
          <a:xfrm>
            <a:off x="838200" y="6013450"/>
            <a:ext cx="36131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A7169D-FB71-9884-097E-89370EFD228A}"/>
              </a:ext>
            </a:extLst>
          </p:cNvPr>
          <p:cNvSpPr txBox="1"/>
          <p:nvPr/>
        </p:nvSpPr>
        <p:spPr>
          <a:xfrm>
            <a:off x="1947564" y="601345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Batchsize</a:t>
            </a:r>
            <a:r>
              <a:rPr lang="en-US" dirty="0"/>
              <a:t> =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A33BFD-1BB7-B3E4-6E53-A8452AC01E14}"/>
              </a:ext>
            </a:extLst>
          </p:cNvPr>
          <p:cNvCxnSpPr>
            <a:stCxn id="11" idx="3"/>
          </p:cNvCxnSpPr>
          <p:nvPr/>
        </p:nvCxnSpPr>
        <p:spPr>
          <a:xfrm>
            <a:off x="6214240" y="3722057"/>
            <a:ext cx="6247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D5ECD-386D-05FF-E600-45BDD58DFF98}"/>
              </a:ext>
            </a:extLst>
          </p:cNvPr>
          <p:cNvCxnSpPr>
            <a:cxnSpLocks/>
          </p:cNvCxnSpPr>
          <p:nvPr/>
        </p:nvCxnSpPr>
        <p:spPr>
          <a:xfrm>
            <a:off x="6155885" y="2173729"/>
            <a:ext cx="683065" cy="12552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1F707219-638F-3EF2-DDD5-B03C29F74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0012" y="3063478"/>
            <a:ext cx="1139603" cy="1325563"/>
          </a:xfrm>
          <a:prstGeom prst="rect">
            <a:avLst/>
          </a:prstGeom>
        </p:spPr>
      </p:pic>
      <p:pic>
        <p:nvPicPr>
          <p:cNvPr id="22" name="Graphic 21" descr="Tools with solid fill">
            <a:extLst>
              <a:ext uri="{FF2B5EF4-FFF2-40B4-BE49-F238E27FC236}">
                <a16:creationId xmlns:a16="http://schemas.microsoft.com/office/drawing/2014/main" id="{AF825776-801F-A1BC-4DFB-C05A986C52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5215" y="372625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6BA17E-A0D9-4E11-5ACC-50248764CFAA}"/>
              </a:ext>
            </a:extLst>
          </p:cNvPr>
          <p:cNvSpPr txBox="1"/>
          <p:nvPr/>
        </p:nvSpPr>
        <p:spPr>
          <a:xfrm>
            <a:off x="5325522" y="1792729"/>
            <a:ext cx="149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2B0C7-D2BE-F3D9-C513-22ADCDF450B4}"/>
              </a:ext>
            </a:extLst>
          </p:cNvPr>
          <p:cNvSpPr txBox="1"/>
          <p:nvPr/>
        </p:nvSpPr>
        <p:spPr>
          <a:xfrm>
            <a:off x="6818110" y="3322964"/>
            <a:ext cx="11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</a:t>
            </a:r>
          </a:p>
          <a:p>
            <a:r>
              <a:rPr lang="en-US" b="1" dirty="0"/>
              <a:t>Algorithm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AF675-567C-676A-EDC9-9D4662D01E89}"/>
              </a:ext>
            </a:extLst>
          </p:cNvPr>
          <p:cNvSpPr txBox="1"/>
          <p:nvPr/>
        </p:nvSpPr>
        <p:spPr>
          <a:xfrm>
            <a:off x="7452713" y="5252788"/>
            <a:ext cx="4069319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</a:rPr>
              <a:t>Batch size</a:t>
            </a:r>
            <a:endParaRPr lang="pt-BR" i="1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Larger batch size increases training speed</a:t>
            </a:r>
          </a:p>
          <a:p>
            <a:r>
              <a:rPr lang="pt-BR" i="1" dirty="0">
                <a:solidFill>
                  <a:schemeClr val="bg1"/>
                </a:solidFill>
              </a:rPr>
              <a:t>at the cost of potentially reduced model </a:t>
            </a:r>
          </a:p>
          <a:p>
            <a:r>
              <a:rPr lang="pt-BR" i="1" dirty="0">
                <a:solidFill>
                  <a:schemeClr val="bg1"/>
                </a:solidFill>
              </a:rPr>
              <a:t>performance (overfitting)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20912B-F76D-2657-5C7A-572A411305A3}"/>
              </a:ext>
            </a:extLst>
          </p:cNvPr>
          <p:cNvCxnSpPr>
            <a:cxnSpLocks/>
          </p:cNvCxnSpPr>
          <p:nvPr/>
        </p:nvCxnSpPr>
        <p:spPr>
          <a:xfrm>
            <a:off x="7957524" y="3754764"/>
            <a:ext cx="9261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0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7FBF-F8EB-5748-DD03-C2B097B5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D0AE21-734A-695E-BA6E-BC0EC5C7944F}"/>
              </a:ext>
            </a:extLst>
          </p:cNvPr>
          <p:cNvCxnSpPr>
            <a:cxnSpLocks/>
          </p:cNvCxnSpPr>
          <p:nvPr/>
        </p:nvCxnSpPr>
        <p:spPr>
          <a:xfrm>
            <a:off x="838200" y="6013450"/>
            <a:ext cx="68262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039A75-6380-6219-0E70-A89516C912FE}"/>
              </a:ext>
            </a:extLst>
          </p:cNvPr>
          <p:cNvSpPr txBox="1"/>
          <p:nvPr/>
        </p:nvSpPr>
        <p:spPr>
          <a:xfrm>
            <a:off x="3284525" y="60134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0F2BF2-99A6-6FF5-AE74-CB0C779A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6198" y="3006328"/>
            <a:ext cx="1139603" cy="1325563"/>
          </a:xfrm>
          <a:prstGeom prst="rect">
            <a:avLst/>
          </a:prstGeom>
        </p:spPr>
      </p:pic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F671BED8-37D9-11A5-C004-5D95A4F96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3211909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5B3994-0828-A4BA-F84E-3DDC485E4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422" y="2871787"/>
            <a:ext cx="2714625" cy="1712471"/>
          </a:xfrm>
          <a:prstGeom prst="rect">
            <a:avLst/>
          </a:prstGeom>
        </p:spPr>
      </p:pic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8BA605B-51AE-24A8-5A72-25ED27913442}"/>
              </a:ext>
            </a:extLst>
          </p:cNvPr>
          <p:cNvSpPr/>
          <p:nvPr/>
        </p:nvSpPr>
        <p:spPr>
          <a:xfrm>
            <a:off x="3051296" y="2332832"/>
            <a:ext cx="2873254" cy="606028"/>
          </a:xfrm>
          <a:prstGeom prst="curvedDownArrow">
            <a:avLst>
              <a:gd name="adj1" fmla="val 58871"/>
              <a:gd name="adj2" fmla="val 84028"/>
              <a:gd name="adj3" fmla="val 574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621E7C74-CD64-8FBF-3CB8-7FAE2CF7C884}"/>
              </a:ext>
            </a:extLst>
          </p:cNvPr>
          <p:cNvSpPr/>
          <p:nvPr/>
        </p:nvSpPr>
        <p:spPr>
          <a:xfrm rot="10800000">
            <a:off x="2911596" y="4466828"/>
            <a:ext cx="2873254" cy="606028"/>
          </a:xfrm>
          <a:prstGeom prst="curvedDownArrow">
            <a:avLst>
              <a:gd name="adj1" fmla="val 58871"/>
              <a:gd name="adj2" fmla="val 84028"/>
              <a:gd name="adj3" fmla="val 574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8FD88B0-9351-F8B4-4995-431EA649B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4306" y="3017934"/>
            <a:ext cx="2798763" cy="14488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A993DA-7E2E-FE36-1A4E-C041BF27F9FE}"/>
              </a:ext>
            </a:extLst>
          </p:cNvPr>
          <p:cNvCxnSpPr>
            <a:cxnSpLocks/>
          </p:cNvCxnSpPr>
          <p:nvPr/>
        </p:nvCxnSpPr>
        <p:spPr>
          <a:xfrm>
            <a:off x="7829550" y="6013450"/>
            <a:ext cx="3403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8430A2-DC22-BF1B-3542-C5D32A87E4E7}"/>
              </a:ext>
            </a:extLst>
          </p:cNvPr>
          <p:cNvSpPr txBox="1"/>
          <p:nvPr/>
        </p:nvSpPr>
        <p:spPr>
          <a:xfrm>
            <a:off x="9227165" y="599229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82358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40AF-BFEC-22FD-BC16-7C4A1EBF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A987B-1B46-C3E3-DA57-6343CEDA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75" y="768706"/>
            <a:ext cx="11728450" cy="56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2FB5-BB57-39C6-41BD-310376C3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(Identify badly labeled frames)</a:t>
            </a:r>
          </a:p>
        </p:txBody>
      </p:sp>
    </p:spTree>
    <p:extLst>
      <p:ext uri="{BB962C8B-B14F-4D97-AF65-F5344CB8AC3E}">
        <p14:creationId xmlns:p14="http://schemas.microsoft.com/office/powerpoint/2010/main" val="41590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12BF-57EB-AC00-E2BA-941A90F3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SLEAP Training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D3A7-9C6A-C878-5F8E-B723A5A9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…and repeat until you have reliable tracking</a:t>
            </a:r>
          </a:p>
          <a:p>
            <a:pPr marL="0" indent="0">
              <a:buNone/>
            </a:pPr>
            <a:r>
              <a:rPr lang="en-US" dirty="0"/>
              <a:t>You now have a model that can robustly track an animal in your behavioral arena/experiment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5C8ED-D292-ABC7-AB8C-110A71FA03CE}"/>
              </a:ext>
            </a:extLst>
          </p:cNvPr>
          <p:cNvSpPr txBox="1"/>
          <p:nvPr/>
        </p:nvSpPr>
        <p:spPr>
          <a:xfrm>
            <a:off x="7428983" y="4936413"/>
            <a:ext cx="3993401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Models are only good at predicting pose </a:t>
            </a:r>
          </a:p>
          <a:p>
            <a:r>
              <a:rPr lang="en-US" i="1" dirty="0">
                <a:solidFill>
                  <a:schemeClr val="bg1"/>
                </a:solidFill>
              </a:rPr>
              <a:t>in situations they have been trained on…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b="1" i="1" u="sng" dirty="0">
                <a:solidFill>
                  <a:schemeClr val="bg1"/>
                </a:solidFill>
              </a:rPr>
              <a:t>Train a new model when</a:t>
            </a:r>
          </a:p>
          <a:p>
            <a:r>
              <a:rPr lang="en-US" i="1" dirty="0">
                <a:solidFill>
                  <a:schemeClr val="bg1"/>
                </a:solidFill>
              </a:rPr>
              <a:t>Camera position changes</a:t>
            </a:r>
          </a:p>
          <a:p>
            <a:r>
              <a:rPr lang="en-US" i="1" dirty="0">
                <a:solidFill>
                  <a:schemeClr val="bg1"/>
                </a:solidFill>
              </a:rPr>
              <a:t>Arena/experiment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ECAD6-FEBE-8876-8933-D1E626F9B996}"/>
              </a:ext>
            </a:extLst>
          </p:cNvPr>
          <p:cNvSpPr txBox="1"/>
          <p:nvPr/>
        </p:nvSpPr>
        <p:spPr>
          <a:xfrm>
            <a:off x="838200" y="4239143"/>
            <a:ext cx="8542723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-convert --format analysis -o output.h5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input.predictions.slp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D4C6E-09AB-36B9-343C-5D74369B8557}"/>
              </a:ext>
            </a:extLst>
          </p:cNvPr>
          <p:cNvSpPr txBox="1"/>
          <p:nvPr/>
        </p:nvSpPr>
        <p:spPr>
          <a:xfrm>
            <a:off x="838200" y="3474424"/>
            <a:ext cx="9555821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-track input.mp4 –m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training_config.json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 --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tracking.tracker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none -o </a:t>
            </a: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output.predictions.slp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--verbosity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--no-empty-frames</a:t>
            </a:r>
          </a:p>
        </p:txBody>
      </p:sp>
    </p:spTree>
    <p:extLst>
      <p:ext uri="{BB962C8B-B14F-4D97-AF65-F5344CB8AC3E}">
        <p14:creationId xmlns:p14="http://schemas.microsoft.com/office/powerpoint/2010/main" val="383721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5B30-DB80-846D-3A95-379D8430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SLEAP-</a:t>
            </a:r>
            <a:r>
              <a:rPr lang="en-US" dirty="0" err="1"/>
              <a:t>Autoanalysis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274C-B510-CDBC-4545-AD8E3167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useful when running experiments over long periods on restricted hardware (</a:t>
            </a:r>
            <a:r>
              <a:rPr lang="en-US" dirty="0" err="1"/>
              <a:t>cpu</a:t>
            </a:r>
            <a:r>
              <a:rPr lang="en-US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BC6AC-8461-5040-D3E0-D208EEC7515A}"/>
              </a:ext>
            </a:extLst>
          </p:cNvPr>
          <p:cNvSpPr txBox="1"/>
          <p:nvPr/>
        </p:nvSpPr>
        <p:spPr>
          <a:xfrm>
            <a:off x="1168138" y="2814482"/>
            <a:ext cx="8416086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new –f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my_project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504BE-45E5-86D3-7342-6AEA4BCA5ACD}"/>
              </a:ext>
            </a:extLst>
          </p:cNvPr>
          <p:cNvSpPr txBox="1"/>
          <p:nvPr/>
        </p:nvSpPr>
        <p:spPr>
          <a:xfrm>
            <a:off x="1168138" y="5942568"/>
            <a:ext cx="816281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run –f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my_project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495706-AE12-6093-7C24-15DCB93F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3486944"/>
            <a:ext cx="522995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5114-89AD-814B-BFAC-95643653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SLEAP-</a:t>
            </a:r>
            <a:r>
              <a:rPr lang="en-US" dirty="0" err="1"/>
              <a:t>Autoanalysis</a:t>
            </a:r>
            <a:r>
              <a:rPr lang="en-US" dirty="0"/>
              <a:t>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AEE2B-D60E-F222-3C45-0770ADD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1" y="2043113"/>
            <a:ext cx="9534938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7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D270-1C0D-310F-B819-C2ECA66B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DA58-A051-719E-A26F-198D2911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sleap.ai</a:t>
            </a:r>
            <a:r>
              <a:rPr lang="en-US" dirty="0"/>
              <a:t> – SLEAP Documentation/Website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talmolab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sleap</a:t>
            </a:r>
            <a:r>
              <a:rPr lang="en-US" dirty="0"/>
              <a:t> – SLEAP code/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Misc</a:t>
            </a:r>
            <a:r>
              <a:rPr lang="en-US" b="1" dirty="0"/>
              <a:t> Video Processing 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Handbrake – a GUI for </a:t>
            </a:r>
            <a:r>
              <a:rPr lang="en-US" dirty="0" err="1"/>
              <a:t>ffmpeg</a:t>
            </a:r>
            <a:r>
              <a:rPr lang="en-US" dirty="0"/>
              <a:t> transcoding</a:t>
            </a:r>
          </a:p>
          <a:p>
            <a:pPr marL="0" indent="0">
              <a:buNone/>
            </a:pPr>
            <a:r>
              <a:rPr lang="en-US" dirty="0" err="1"/>
              <a:t>ffmpeg</a:t>
            </a:r>
            <a:r>
              <a:rPr lang="en-US" dirty="0"/>
              <a:t> – transcoding video</a:t>
            </a:r>
          </a:p>
          <a:p>
            <a:pPr marL="0" indent="0">
              <a:buNone/>
            </a:pPr>
            <a:r>
              <a:rPr lang="en-US" dirty="0" err="1"/>
              <a:t>opencv</a:t>
            </a:r>
            <a:r>
              <a:rPr lang="en-US" dirty="0"/>
              <a:t> – python video analysis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8D9D9D-004F-316D-8A6C-B4B12DCA4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757" y="4676114"/>
            <a:ext cx="5839080" cy="27074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dist="76200" dir="18900000" algn="bl" rotWithShape="0">
              <a:srgbClr val="D0CECE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91AE5-B46C-AE25-1EFB-B3C68D46E98C}"/>
              </a:ext>
            </a:extLst>
          </p:cNvPr>
          <p:cNvSpPr txBox="1"/>
          <p:nvPr/>
        </p:nvSpPr>
        <p:spPr>
          <a:xfrm>
            <a:off x="10008307" y="3080298"/>
            <a:ext cx="5570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Tips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9DB4F-9724-AFFA-3DE9-E5F3E31E7482}"/>
              </a:ext>
            </a:extLst>
          </p:cNvPr>
          <p:cNvSpPr txBox="1"/>
          <p:nvPr/>
        </p:nvSpPr>
        <p:spPr>
          <a:xfrm>
            <a:off x="9181382" y="3584567"/>
            <a:ext cx="221086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Console Commands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47A0-EC9A-1DE9-2F22-4E8616AA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the Wizard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4C353-A3E8-E8CF-1DDD-4A76072D7147}"/>
              </a:ext>
            </a:extLst>
          </p:cNvPr>
          <p:cNvSpPr txBox="1"/>
          <p:nvPr/>
        </p:nvSpPr>
        <p:spPr>
          <a:xfrm>
            <a:off x="838200" y="1825625"/>
            <a:ext cx="676980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wizard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21ADD-EEAC-88D9-8BD0-DE11475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971793"/>
            <a:ext cx="5934075" cy="31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4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3679-423C-CA7A-2BF2-93AA316A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Framerate adjustment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6F5AD2-2D3C-C8A9-A061-979C171A6679}"/>
              </a:ext>
            </a:extLst>
          </p:cNvPr>
          <p:cNvGrpSpPr/>
          <p:nvPr/>
        </p:nvGrpSpPr>
        <p:grpSpPr>
          <a:xfrm>
            <a:off x="2718573" y="1900689"/>
            <a:ext cx="5236708" cy="1528311"/>
            <a:chOff x="1066121" y="1571710"/>
            <a:chExt cx="9581650" cy="2796363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F989E2C1-020C-C484-D04C-82F1BE9E5040}"/>
                </a:ext>
              </a:extLst>
            </p:cNvPr>
            <p:cNvSpPr/>
            <p:nvPr/>
          </p:nvSpPr>
          <p:spPr>
            <a:xfrm rot="16200000">
              <a:off x="596221" y="2041612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B47572CF-D2FE-6C77-31CC-5FA5A98EAD5F}"/>
                </a:ext>
              </a:extLst>
            </p:cNvPr>
            <p:cNvSpPr/>
            <p:nvPr/>
          </p:nvSpPr>
          <p:spPr>
            <a:xfrm rot="16200000">
              <a:off x="1348129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085D5144-6AAB-EF96-5EFF-E235F7CE16BD}"/>
                </a:ext>
              </a:extLst>
            </p:cNvPr>
            <p:cNvSpPr/>
            <p:nvPr/>
          </p:nvSpPr>
          <p:spPr>
            <a:xfrm rot="16200000">
              <a:off x="4060917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F2F5229E-F38E-DF06-3CE4-0254D9594822}"/>
                </a:ext>
              </a:extLst>
            </p:cNvPr>
            <p:cNvSpPr/>
            <p:nvPr/>
          </p:nvSpPr>
          <p:spPr>
            <a:xfrm rot="16200000">
              <a:off x="4752295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0D3E17E6-BE59-DD05-7B82-F2231DE2B75D}"/>
                </a:ext>
              </a:extLst>
            </p:cNvPr>
            <p:cNvSpPr/>
            <p:nvPr/>
          </p:nvSpPr>
          <p:spPr>
            <a:xfrm rot="16200000">
              <a:off x="8355421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C1AC65E-8B7B-ED87-C9AE-36066CBDFF35}"/>
                </a:ext>
              </a:extLst>
            </p:cNvPr>
            <p:cNvSpPr/>
            <p:nvPr/>
          </p:nvSpPr>
          <p:spPr>
            <a:xfrm rot="16200000">
              <a:off x="5443673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FDDF63FB-D2C5-7C81-9612-59341F17EB8E}"/>
                </a:ext>
              </a:extLst>
            </p:cNvPr>
            <p:cNvSpPr/>
            <p:nvPr/>
          </p:nvSpPr>
          <p:spPr>
            <a:xfrm rot="16200000">
              <a:off x="6208169" y="2058667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76BD3F-5E6E-B4F6-BB39-28BC45EA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5891349"/>
            <a:ext cx="10515600" cy="73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Framerate in video is not guaranteed to be constant…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082A2-E815-5D8D-54FE-9561BB8AD888}"/>
              </a:ext>
            </a:extLst>
          </p:cNvPr>
          <p:cNvCxnSpPr>
            <a:cxnSpLocks/>
          </p:cNvCxnSpPr>
          <p:nvPr/>
        </p:nvCxnSpPr>
        <p:spPr>
          <a:xfrm>
            <a:off x="2682875" y="1675629"/>
            <a:ext cx="52724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CB300-B31B-7DD8-4AB2-3FBB8CFD84F3}"/>
              </a:ext>
            </a:extLst>
          </p:cNvPr>
          <p:cNvSpPr txBox="1"/>
          <p:nvPr/>
        </p:nvSpPr>
        <p:spPr>
          <a:xfrm>
            <a:off x="4822855" y="129644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Second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3A8EA-C8DF-38F0-4A03-C758796B7174}"/>
              </a:ext>
            </a:extLst>
          </p:cNvPr>
          <p:cNvSpPr txBox="1"/>
          <p:nvPr/>
        </p:nvSpPr>
        <p:spPr>
          <a:xfrm>
            <a:off x="317424" y="2192379"/>
            <a:ext cx="200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File info:</a:t>
            </a:r>
          </a:p>
          <a:p>
            <a:pPr algn="ctr"/>
            <a:r>
              <a:rPr lang="en-US" dirty="0"/>
              <a:t>Constant framerate</a:t>
            </a:r>
          </a:p>
          <a:p>
            <a:pPr algn="ctr"/>
            <a:r>
              <a:rPr lang="en-US" dirty="0"/>
              <a:t>6 Hz</a:t>
            </a:r>
          </a:p>
          <a:p>
            <a:pPr algn="ctr"/>
            <a:endParaRPr lang="en-US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66C7B701-F838-9EB4-33F8-80D8340BD6A9}"/>
              </a:ext>
            </a:extLst>
          </p:cNvPr>
          <p:cNvSpPr/>
          <p:nvPr/>
        </p:nvSpPr>
        <p:spPr>
          <a:xfrm rot="16200000">
            <a:off x="6885401" y="2166827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DD6D9CC5-3342-BDA7-E226-BFA8158E3809}"/>
              </a:ext>
            </a:extLst>
          </p:cNvPr>
          <p:cNvSpPr/>
          <p:nvPr/>
        </p:nvSpPr>
        <p:spPr>
          <a:xfrm rot="16200000">
            <a:off x="7062917" y="217151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9E0FD035-6389-DF88-06AC-5CBF57C66B73}"/>
              </a:ext>
            </a:extLst>
          </p:cNvPr>
          <p:cNvSpPr/>
          <p:nvPr/>
        </p:nvSpPr>
        <p:spPr>
          <a:xfrm rot="16200000">
            <a:off x="7220418" y="217614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DE1C83F-6136-9090-E7EC-E800C182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3736" y="4008364"/>
            <a:ext cx="665288" cy="68698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1BAF051-5803-7E48-71A5-F7C649BA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078" y="4004397"/>
            <a:ext cx="665288" cy="68698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433C6AE-B879-B412-9895-2C2620F3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5748" y="4012854"/>
            <a:ext cx="665288" cy="68698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DFB9A04-845B-AE28-EB02-74F1EE7B4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841" y="3997978"/>
            <a:ext cx="665288" cy="68698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3AAEEBB-C4D5-4CB9-5F2F-42E19C99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0253" y="4003534"/>
            <a:ext cx="665288" cy="68698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1543474-6D31-49C4-2059-C4F7829A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1934" y="4008365"/>
            <a:ext cx="665288" cy="686983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598FD2F-1DC9-003F-9BE8-1EB3C04E7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8810" y="4004397"/>
            <a:ext cx="665288" cy="68698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48FE055-DA66-CC38-9737-1FA91272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3480" y="4012854"/>
            <a:ext cx="665288" cy="68698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68C58FD-DEDE-847F-9965-96D4F6E5A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73" y="3997978"/>
            <a:ext cx="665288" cy="68698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7CBEEB2-C798-761C-B2EF-D4FBAD92F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985" y="4003534"/>
            <a:ext cx="665288" cy="686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ADC4E3-040B-4410-C2BA-EFD1DF98637A}"/>
              </a:ext>
            </a:extLst>
          </p:cNvPr>
          <p:cNvSpPr txBox="1"/>
          <p:nvPr/>
        </p:nvSpPr>
        <p:spPr>
          <a:xfrm>
            <a:off x="159368" y="3840489"/>
            <a:ext cx="2319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Trajectory Output:</a:t>
            </a:r>
          </a:p>
          <a:p>
            <a:pPr algn="ctr"/>
            <a:r>
              <a:rPr lang="en-US" dirty="0"/>
              <a:t>Looks like we recorded</a:t>
            </a:r>
          </a:p>
          <a:p>
            <a:pPr algn="ctr"/>
            <a:r>
              <a:rPr lang="en-US" dirty="0"/>
              <a:t>over 1.5 seconds of</a:t>
            </a:r>
          </a:p>
          <a:p>
            <a:pPr algn="ctr"/>
            <a:r>
              <a:rPr lang="en-US" dirty="0"/>
              <a:t>movement!!!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8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D51E-95B2-3DFD-A98E-CF5BB9C0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C4D4-7F19-C8D2-295B-6DACDA7A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Framerate adjustment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8B4A76-16F9-1424-5523-11E3DB656CF3}"/>
              </a:ext>
            </a:extLst>
          </p:cNvPr>
          <p:cNvGrpSpPr/>
          <p:nvPr/>
        </p:nvGrpSpPr>
        <p:grpSpPr>
          <a:xfrm>
            <a:off x="2718573" y="1900689"/>
            <a:ext cx="5236708" cy="1528311"/>
            <a:chOff x="1066121" y="1571710"/>
            <a:chExt cx="9581650" cy="2796363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DC80B237-4EDB-FDF8-BADF-CF95D4489B74}"/>
                </a:ext>
              </a:extLst>
            </p:cNvPr>
            <p:cNvSpPr/>
            <p:nvPr/>
          </p:nvSpPr>
          <p:spPr>
            <a:xfrm rot="16200000">
              <a:off x="596221" y="2041612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19EE7725-D9FF-D19F-38B9-A493DEE60766}"/>
                </a:ext>
              </a:extLst>
            </p:cNvPr>
            <p:cNvSpPr/>
            <p:nvPr/>
          </p:nvSpPr>
          <p:spPr>
            <a:xfrm rot="16200000">
              <a:off x="1348129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F5C08F95-CEF4-967E-B6AB-639F321DF65E}"/>
                </a:ext>
              </a:extLst>
            </p:cNvPr>
            <p:cNvSpPr/>
            <p:nvPr/>
          </p:nvSpPr>
          <p:spPr>
            <a:xfrm rot="16200000">
              <a:off x="4060917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BD464637-7A19-0C63-F1D8-9B44B1B4CBB1}"/>
                </a:ext>
              </a:extLst>
            </p:cNvPr>
            <p:cNvSpPr/>
            <p:nvPr/>
          </p:nvSpPr>
          <p:spPr>
            <a:xfrm rot="16200000">
              <a:off x="4752295" y="2041610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1A013850-0E09-BB13-7F6B-77747BCD43DF}"/>
                </a:ext>
              </a:extLst>
            </p:cNvPr>
            <p:cNvSpPr/>
            <p:nvPr/>
          </p:nvSpPr>
          <p:spPr>
            <a:xfrm rot="16200000">
              <a:off x="8355421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375C2BB7-9BBA-2F6C-0246-0AC9117421E2}"/>
                </a:ext>
              </a:extLst>
            </p:cNvPr>
            <p:cNvSpPr/>
            <p:nvPr/>
          </p:nvSpPr>
          <p:spPr>
            <a:xfrm rot="16200000">
              <a:off x="5443673" y="2075723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ata 10">
              <a:extLst>
                <a:ext uri="{FF2B5EF4-FFF2-40B4-BE49-F238E27FC236}">
                  <a16:creationId xmlns:a16="http://schemas.microsoft.com/office/drawing/2014/main" id="{16DA43E9-D7CA-6805-4EA2-BFCAA6F09158}"/>
                </a:ext>
              </a:extLst>
            </p:cNvPr>
            <p:cNvSpPr/>
            <p:nvPr/>
          </p:nvSpPr>
          <p:spPr>
            <a:xfrm rot="16200000">
              <a:off x="6208169" y="2058667"/>
              <a:ext cx="2762250" cy="1822450"/>
            </a:xfrm>
            <a:prstGeom prst="flowChartInputOutput">
              <a:avLst/>
            </a:prstGeom>
            <a:solidFill>
              <a:schemeClr val="accent2">
                <a:lumMod val="50000"/>
                <a:alpha val="76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C6BE24-1BAA-734E-421A-EF17DA6BA70E}"/>
              </a:ext>
            </a:extLst>
          </p:cNvPr>
          <p:cNvCxnSpPr>
            <a:cxnSpLocks/>
          </p:cNvCxnSpPr>
          <p:nvPr/>
        </p:nvCxnSpPr>
        <p:spPr>
          <a:xfrm>
            <a:off x="2682875" y="1675629"/>
            <a:ext cx="527240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BB2301-C249-AF55-061E-5E9739364AAC}"/>
              </a:ext>
            </a:extLst>
          </p:cNvPr>
          <p:cNvSpPr txBox="1"/>
          <p:nvPr/>
        </p:nvSpPr>
        <p:spPr>
          <a:xfrm>
            <a:off x="4822855" y="1296440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Second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8E628E-EEAF-5A9E-0777-4484E0C2D6C5}"/>
              </a:ext>
            </a:extLst>
          </p:cNvPr>
          <p:cNvSpPr txBox="1"/>
          <p:nvPr/>
        </p:nvSpPr>
        <p:spPr>
          <a:xfrm>
            <a:off x="317424" y="2192379"/>
            <a:ext cx="2003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File info:</a:t>
            </a:r>
          </a:p>
          <a:p>
            <a:pPr algn="ctr"/>
            <a:r>
              <a:rPr lang="en-US" dirty="0"/>
              <a:t>Constant framerate</a:t>
            </a:r>
          </a:p>
          <a:p>
            <a:pPr algn="ctr"/>
            <a:r>
              <a:rPr lang="en-US" dirty="0"/>
              <a:t>6 Hz</a:t>
            </a:r>
          </a:p>
          <a:p>
            <a:pPr algn="ctr"/>
            <a:endParaRPr lang="en-US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28EC70EB-2B4B-2A58-C0ED-50217C702244}"/>
              </a:ext>
            </a:extLst>
          </p:cNvPr>
          <p:cNvSpPr/>
          <p:nvPr/>
        </p:nvSpPr>
        <p:spPr>
          <a:xfrm rot="16200000">
            <a:off x="6885401" y="2166827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55886DEE-C7D8-B83C-986C-A0A647B51755}"/>
              </a:ext>
            </a:extLst>
          </p:cNvPr>
          <p:cNvSpPr/>
          <p:nvPr/>
        </p:nvSpPr>
        <p:spPr>
          <a:xfrm rot="16200000">
            <a:off x="7062917" y="217151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D329B5E4-6AB8-D597-22A8-720C3B53F026}"/>
              </a:ext>
            </a:extLst>
          </p:cNvPr>
          <p:cNvSpPr/>
          <p:nvPr/>
        </p:nvSpPr>
        <p:spPr>
          <a:xfrm rot="16200000">
            <a:off x="7220418" y="2176149"/>
            <a:ext cx="1509667" cy="996033"/>
          </a:xfrm>
          <a:prstGeom prst="flowChartInputOutput">
            <a:avLst/>
          </a:prstGeom>
          <a:solidFill>
            <a:schemeClr val="accent2">
              <a:lumMod val="50000"/>
              <a:alpha val="76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4901F0-08A8-6794-4036-A9A390151E59}"/>
              </a:ext>
            </a:extLst>
          </p:cNvPr>
          <p:cNvGrpSpPr/>
          <p:nvPr/>
        </p:nvGrpSpPr>
        <p:grpSpPr>
          <a:xfrm>
            <a:off x="2718571" y="3715612"/>
            <a:ext cx="5236709" cy="98742"/>
            <a:chOff x="2718572" y="3715612"/>
            <a:chExt cx="4697876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AF2A50-ADA9-4974-6E4D-00C3A09CAF31}"/>
                </a:ext>
              </a:extLst>
            </p:cNvPr>
            <p:cNvCxnSpPr>
              <a:cxnSpLocks/>
            </p:cNvCxnSpPr>
            <p:nvPr/>
          </p:nvCxnSpPr>
          <p:spPr>
            <a:xfrm>
              <a:off x="2718572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4EC50B-9EC4-93FA-4A21-D0E07C82655B}"/>
                </a:ext>
              </a:extLst>
            </p:cNvPr>
            <p:cNvCxnSpPr>
              <a:cxnSpLocks/>
            </p:cNvCxnSpPr>
            <p:nvPr/>
          </p:nvCxnSpPr>
          <p:spPr>
            <a:xfrm>
              <a:off x="3668350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FA3D9D-890E-EABC-1258-0BDCEBA38846}"/>
                </a:ext>
              </a:extLst>
            </p:cNvPr>
            <p:cNvCxnSpPr>
              <a:cxnSpLocks/>
            </p:cNvCxnSpPr>
            <p:nvPr/>
          </p:nvCxnSpPr>
          <p:spPr>
            <a:xfrm>
              <a:off x="4612151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E8C325-679B-2B74-5B4A-A1028818BDA6}"/>
                </a:ext>
              </a:extLst>
            </p:cNvPr>
            <p:cNvCxnSpPr>
              <a:cxnSpLocks/>
            </p:cNvCxnSpPr>
            <p:nvPr/>
          </p:nvCxnSpPr>
          <p:spPr>
            <a:xfrm>
              <a:off x="5554970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5C0BE8-D550-02FA-A2F7-477E71137977}"/>
                </a:ext>
              </a:extLst>
            </p:cNvPr>
            <p:cNvCxnSpPr>
              <a:cxnSpLocks/>
            </p:cNvCxnSpPr>
            <p:nvPr/>
          </p:nvCxnSpPr>
          <p:spPr>
            <a:xfrm>
              <a:off x="6502048" y="3715612"/>
              <a:ext cx="9144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3B2CFB52-2DE3-CF86-AF6E-0266591C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3945" y="4073680"/>
            <a:ext cx="665288" cy="68698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75B8870-C291-22CA-CCA0-43F9A041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4281" y="4073680"/>
            <a:ext cx="665288" cy="6869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DD87C53-DF30-F766-1315-4EF398FC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333" y="4073679"/>
            <a:ext cx="665288" cy="6869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C0A56F8-B30D-4427-0368-07D33F69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7291" y="4073679"/>
            <a:ext cx="665288" cy="6869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81B5DAA-C4F6-5FFC-031E-E6E7FA9B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462" y="4073678"/>
            <a:ext cx="665288" cy="686983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D4E8994-5018-4E0F-CE25-9247E7F0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5891349"/>
            <a:ext cx="10515600" cy="735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Framerate adjusted for more accurate labeling!</a:t>
            </a:r>
          </a:p>
        </p:txBody>
      </p:sp>
    </p:spTree>
    <p:extLst>
      <p:ext uri="{BB962C8B-B14F-4D97-AF65-F5344CB8AC3E}">
        <p14:creationId xmlns:p14="http://schemas.microsoft.com/office/powerpoint/2010/main" val="243027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CAF7-99F5-F77F-3136-282116C7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using the final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E1DC5-6A55-58F7-95DE-30DEC7812946}"/>
              </a:ext>
            </a:extLst>
          </p:cNvPr>
          <p:cNvSpPr txBox="1"/>
          <p:nvPr/>
        </p:nvSpPr>
        <p:spPr>
          <a:xfrm>
            <a:off x="838200" y="2804090"/>
            <a:ext cx="4846163" cy="110799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h5py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h5py.File(filename,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‘r’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data = file[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‘dataset’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2AA8-2BAF-0D80-9936-D9AEDF1E20BE}"/>
              </a:ext>
            </a:extLst>
          </p:cNvPr>
          <p:cNvSpPr txBox="1"/>
          <p:nvPr/>
        </p:nvSpPr>
        <p:spPr>
          <a:xfrm>
            <a:off x="2858678" y="2343840"/>
            <a:ext cx="121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BE10B-D765-13BE-B079-981A25412FB4}"/>
              </a:ext>
            </a:extLst>
          </p:cNvPr>
          <p:cNvSpPr txBox="1"/>
          <p:nvPr/>
        </p:nvSpPr>
        <p:spPr>
          <a:xfrm>
            <a:off x="8505334" y="2343840"/>
            <a:ext cx="121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MATLAB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80111-4ED6-1FA4-B81E-526BC2D67D67}"/>
              </a:ext>
            </a:extLst>
          </p:cNvPr>
          <p:cNvSpPr txBox="1"/>
          <p:nvPr/>
        </p:nvSpPr>
        <p:spPr>
          <a:xfrm>
            <a:off x="6507636" y="2804090"/>
            <a:ext cx="4846164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A05E5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H5disp(filename);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data = h5read(filename, ‘dataset’);</a:t>
            </a:r>
          </a:p>
        </p:txBody>
      </p:sp>
    </p:spTree>
    <p:extLst>
      <p:ext uri="{BB962C8B-B14F-4D97-AF65-F5344CB8AC3E}">
        <p14:creationId xmlns:p14="http://schemas.microsoft.com/office/powerpoint/2010/main" val="71489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3569-61B1-2955-DCC1-55422CA7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933253"/>
          </a:xfrm>
        </p:spPr>
        <p:txBody>
          <a:bodyPr>
            <a:normAutofit/>
          </a:bodyPr>
          <a:lstStyle/>
          <a:p>
            <a:r>
              <a:rPr lang="en-US" dirty="0"/>
              <a:t>For difficult tracking tasks use of a Kalman filter can reduce errors (talk to </a:t>
            </a:r>
            <a:r>
              <a:rPr lang="en-US" dirty="0" err="1"/>
              <a:t>steffan</a:t>
            </a:r>
            <a:r>
              <a:rPr lang="en-US" dirty="0"/>
              <a:t>, likely requires high frame rate)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DF3E-71C1-6354-049C-C8DB3E10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multiple, similar </a:t>
            </a:r>
            <a:r>
              <a:rPr lang="en-US" dirty="0" err="1"/>
              <a:t>bodyparts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80C1F0-996F-34FF-E6C9-15D864682434}"/>
              </a:ext>
            </a:extLst>
          </p:cNvPr>
          <p:cNvGrpSpPr/>
          <p:nvPr/>
        </p:nvGrpSpPr>
        <p:grpSpPr>
          <a:xfrm>
            <a:off x="753738" y="2203515"/>
            <a:ext cx="10294868" cy="3429000"/>
            <a:chOff x="753738" y="2203515"/>
            <a:chExt cx="10294868" cy="342900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CED57C2-17D0-8940-5073-ED2C98E3D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3738" y="2464555"/>
              <a:ext cx="4669529" cy="3062036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0E5E9BE-F404-7912-3A5C-0467E8391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73556" y="2203515"/>
              <a:ext cx="507505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49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AF81-7066-DFA7-394D-AE4071E3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capabilities of SLEAP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66AC-4688-48A1-FDB4-AC9B778D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Labeling of multiple animals in the same arena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Tracking of skeletons, objects in arena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3d pose estimation via SLEAP-</a:t>
            </a:r>
            <a:r>
              <a:rPr lang="en-US" dirty="0" err="1"/>
              <a:t>Anipose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github.com/talmolab/sleap-anipose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3FCD63-4FCD-33BE-FB5B-5DE1DBE8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4836" y="2343150"/>
            <a:ext cx="1190254" cy="161958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6702F1D-3108-EDFF-9029-222718175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8621" y="2343150"/>
            <a:ext cx="1373696" cy="12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2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AA33-C301-A1BA-8652-30163D4F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F5C4-9D25-0A7D-666E-BA5D7010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ALWAYS VISUALIZE YOUR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9C18B-38C7-6A5D-3895-D2BF061E4178}"/>
              </a:ext>
            </a:extLst>
          </p:cNvPr>
          <p:cNvSpPr txBox="1"/>
          <p:nvPr/>
        </p:nvSpPr>
        <p:spPr>
          <a:xfrm>
            <a:off x="3467099" y="4001294"/>
            <a:ext cx="5257800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asl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asl.visualize.label_video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videofile.mp4,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trajectories.mp4,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non-adjusted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outputfile.mp4)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916CE-AF10-B234-1E06-E2648AEEB717}"/>
              </a:ext>
            </a:extLst>
          </p:cNvPr>
          <p:cNvSpPr txBox="1"/>
          <p:nvPr/>
        </p:nvSpPr>
        <p:spPr>
          <a:xfrm>
            <a:off x="3612017" y="2947544"/>
            <a:ext cx="491506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Tracking Visualization is available in the SLEAP GUI</a:t>
            </a:r>
          </a:p>
          <a:p>
            <a:r>
              <a:rPr lang="en-US" i="1" dirty="0">
                <a:solidFill>
                  <a:schemeClr val="bg1"/>
                </a:solidFill>
              </a:rPr>
              <a:t>As well as in the </a:t>
            </a:r>
            <a:r>
              <a:rPr lang="en-US" i="1" dirty="0" err="1">
                <a:solidFill>
                  <a:schemeClr val="bg1"/>
                </a:solidFill>
              </a:rPr>
              <a:t>autosleap.visualize</a:t>
            </a:r>
            <a:r>
              <a:rPr lang="en-US" i="1" dirty="0">
                <a:solidFill>
                  <a:schemeClr val="bg1"/>
                </a:solidFill>
              </a:rPr>
              <a:t> module </a:t>
            </a:r>
          </a:p>
        </p:txBody>
      </p:sp>
    </p:spTree>
    <p:extLst>
      <p:ext uri="{BB962C8B-B14F-4D97-AF65-F5344CB8AC3E}">
        <p14:creationId xmlns:p14="http://schemas.microsoft.com/office/powerpoint/2010/main" val="1545469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CF3-5C31-0213-CFFA-84DB81B6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more powerful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2EA-878E-387F-35B4-29F14C61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4963" cy="104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GPUs perform machine learning tasks at high speed.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EE63C-EC12-5180-8F72-03467CA54DA2}"/>
              </a:ext>
            </a:extLst>
          </p:cNvPr>
          <p:cNvSpPr txBox="1"/>
          <p:nvPr/>
        </p:nvSpPr>
        <p:spPr>
          <a:xfrm>
            <a:off x="7634961" y="1825625"/>
            <a:ext cx="3718839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Install the latest GPU driver from the</a:t>
            </a:r>
          </a:p>
          <a:p>
            <a:r>
              <a:rPr lang="en-US" i="1" dirty="0">
                <a:solidFill>
                  <a:schemeClr val="bg1"/>
                </a:solidFill>
              </a:rPr>
              <a:t>manufacturer website BEFORE setting</a:t>
            </a:r>
          </a:p>
          <a:p>
            <a:r>
              <a:rPr lang="en-US" i="1" dirty="0">
                <a:solidFill>
                  <a:schemeClr val="bg1"/>
                </a:solidFill>
              </a:rPr>
              <a:t>everything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89301-5053-BCC1-A284-304D2278BA85}"/>
              </a:ext>
            </a:extLst>
          </p:cNvPr>
          <p:cNvSpPr txBox="1"/>
          <p:nvPr/>
        </p:nvSpPr>
        <p:spPr>
          <a:xfrm>
            <a:off x="7634961" y="3227504"/>
            <a:ext cx="3810274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GPUs MUST be </a:t>
            </a:r>
            <a:r>
              <a:rPr lang="en-US" b="1" i="1" dirty="0">
                <a:solidFill>
                  <a:schemeClr val="bg1"/>
                </a:solidFill>
              </a:rPr>
              <a:t>NVIDIA</a:t>
            </a:r>
            <a:r>
              <a:rPr lang="en-US" i="1" dirty="0">
                <a:solidFill>
                  <a:schemeClr val="bg1"/>
                </a:solidFill>
              </a:rPr>
              <a:t> and have </a:t>
            </a:r>
            <a:r>
              <a:rPr lang="en-US" b="1" i="1" dirty="0">
                <a:solidFill>
                  <a:schemeClr val="bg1"/>
                </a:solidFill>
              </a:rPr>
              <a:t>CUDA</a:t>
            </a:r>
          </a:p>
          <a:p>
            <a:r>
              <a:rPr lang="en-US" i="1" dirty="0">
                <a:solidFill>
                  <a:schemeClr val="bg1"/>
                </a:solidFill>
              </a:rPr>
              <a:t>support for use with SLEAP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Larger </a:t>
            </a:r>
            <a:r>
              <a:rPr lang="en-US" b="1" i="1" dirty="0">
                <a:solidFill>
                  <a:schemeClr val="bg1"/>
                </a:solidFill>
              </a:rPr>
              <a:t>VRAM</a:t>
            </a:r>
            <a:r>
              <a:rPr lang="en-US" i="1" dirty="0">
                <a:solidFill>
                  <a:schemeClr val="bg1"/>
                </a:solidFill>
              </a:rPr>
              <a:t> enables use of higher</a:t>
            </a:r>
          </a:p>
          <a:p>
            <a:r>
              <a:rPr lang="en-US" i="1" dirty="0">
                <a:solidFill>
                  <a:schemeClr val="bg1"/>
                </a:solidFill>
              </a:rPr>
              <a:t>resolution video or a larger batch size </a:t>
            </a:r>
          </a:p>
          <a:p>
            <a:r>
              <a:rPr lang="en-US" i="1" dirty="0">
                <a:solidFill>
                  <a:schemeClr val="bg1"/>
                </a:solidFill>
              </a:rPr>
              <a:t>hyperparameter</a:t>
            </a:r>
          </a:p>
        </p:txBody>
      </p:sp>
      <p:pic>
        <p:nvPicPr>
          <p:cNvPr id="7" name="Picture 6" descr="A box and a video card&#10;&#10;Description automatically generated">
            <a:extLst>
              <a:ext uri="{FF2B5EF4-FFF2-40B4-BE49-F238E27FC236}">
                <a16:creationId xmlns:a16="http://schemas.microsoft.com/office/drawing/2014/main" id="{4E1A75B9-7347-AB10-7A44-588C680E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1" y="2467581"/>
            <a:ext cx="2954463" cy="3114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0EFC7-EFA4-718E-4665-C1B1E82A14CE}"/>
              </a:ext>
            </a:extLst>
          </p:cNvPr>
          <p:cNvSpPr txBox="1"/>
          <p:nvPr/>
        </p:nvSpPr>
        <p:spPr>
          <a:xfrm>
            <a:off x="3405712" y="5691130"/>
            <a:ext cx="538057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RTX GeForce 3060 currently offers 12GB VRAM for $300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A9E4E3-DA5F-E952-92F6-E5C7F323674C}"/>
              </a:ext>
            </a:extLst>
          </p:cNvPr>
          <p:cNvSpPr txBox="1">
            <a:spLocks/>
          </p:cNvSpPr>
          <p:nvPr/>
        </p:nvSpPr>
        <p:spPr>
          <a:xfrm>
            <a:off x="830457" y="4541790"/>
            <a:ext cx="3865775" cy="1040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Intel i5-12600K: 4 </a:t>
            </a:r>
            <a:r>
              <a:rPr lang="en-US" dirty="0" err="1"/>
              <a:t>fr</a:t>
            </a:r>
            <a:r>
              <a:rPr lang="en-US" dirty="0"/>
              <a:t>/sec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RTX GeForce 3070: 40 </a:t>
            </a:r>
            <a:r>
              <a:rPr lang="en-US" dirty="0" err="1"/>
              <a:t>fr</a:t>
            </a:r>
            <a:r>
              <a:rPr lang="en-US" dirty="0"/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401268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0FD7-B903-3D7E-BAF8-69D0179E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SLEAP?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D9B6-F4A7-FE2B-085C-2E2E1BFC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75"/>
            <a:ext cx="10515600" cy="2136431"/>
          </a:xfrm>
        </p:spPr>
        <p:txBody>
          <a:bodyPr>
            <a:normAutofit/>
          </a:bodyPr>
          <a:lstStyle/>
          <a:p>
            <a:r>
              <a:rPr lang="en-US" dirty="0"/>
              <a:t>Open-source</a:t>
            </a:r>
          </a:p>
          <a:p>
            <a:r>
              <a:rPr lang="en-US" dirty="0"/>
              <a:t>Fast (around 5x the speed of </a:t>
            </a:r>
            <a:r>
              <a:rPr lang="en-US" dirty="0" err="1"/>
              <a:t>DeepLabCut</a:t>
            </a:r>
            <a:r>
              <a:rPr lang="en-US" dirty="0"/>
              <a:t> on equivalent datasets)</a:t>
            </a:r>
          </a:p>
          <a:p>
            <a:r>
              <a:rPr lang="en-US" dirty="0"/>
              <a:t>Requires smaller training sets for accurate pose-estimation</a:t>
            </a:r>
          </a:p>
          <a:p>
            <a:r>
              <a:rPr lang="en-US" dirty="0"/>
              <a:t>Highly configurable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E69092-FC53-3280-26BA-3CDD1F786EB1}"/>
              </a:ext>
            </a:extLst>
          </p:cNvPr>
          <p:cNvSpPr txBox="1">
            <a:spLocks/>
          </p:cNvSpPr>
          <p:nvPr/>
        </p:nvSpPr>
        <p:spPr>
          <a:xfrm>
            <a:off x="838200" y="3589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SLEAP-</a:t>
            </a:r>
            <a:r>
              <a:rPr lang="en-US" dirty="0" err="1"/>
              <a:t>Autoanalysis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6E855-1C4C-4727-ECDF-BDFC0B3CE26A}"/>
              </a:ext>
            </a:extLst>
          </p:cNvPr>
          <p:cNvSpPr txBox="1">
            <a:spLocks/>
          </p:cNvSpPr>
          <p:nvPr/>
        </p:nvSpPr>
        <p:spPr>
          <a:xfrm>
            <a:off x="838200" y="4632620"/>
            <a:ext cx="10515600" cy="186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2B79E-0F10-1178-C925-E8CCB8D99C02}"/>
              </a:ext>
            </a:extLst>
          </p:cNvPr>
          <p:cNvSpPr txBox="1">
            <a:spLocks/>
          </p:cNvSpPr>
          <p:nvPr/>
        </p:nvSpPr>
        <p:spPr>
          <a:xfrm>
            <a:off x="838200" y="4632619"/>
            <a:ext cx="10515600" cy="186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92B1EC-4379-0D03-FC00-1AF4734A1D3E}"/>
              </a:ext>
            </a:extLst>
          </p:cNvPr>
          <p:cNvSpPr txBox="1">
            <a:spLocks/>
          </p:cNvSpPr>
          <p:nvPr/>
        </p:nvSpPr>
        <p:spPr>
          <a:xfrm>
            <a:off x="838200" y="4519219"/>
            <a:ext cx="10515600" cy="186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0A9219-8251-086E-020B-6208E09C2915}"/>
              </a:ext>
            </a:extLst>
          </p:cNvPr>
          <p:cNvSpPr txBox="1">
            <a:spLocks/>
          </p:cNvSpPr>
          <p:nvPr/>
        </p:nvSpPr>
        <p:spPr>
          <a:xfrm>
            <a:off x="838200" y="4726004"/>
            <a:ext cx="10515600" cy="197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Utility application for efficient ongoing analysis (</a:t>
            </a:r>
            <a:r>
              <a:rPr lang="en-US" dirty="0" err="1"/>
              <a:t>cpu</a:t>
            </a:r>
            <a:r>
              <a:rPr lang="en-US" dirty="0"/>
              <a:t>-inference)</a:t>
            </a:r>
          </a:p>
          <a:p>
            <a:r>
              <a:rPr lang="en-US" dirty="0"/>
              <a:t>Automatic transcoding prior to inference</a:t>
            </a:r>
          </a:p>
          <a:p>
            <a:r>
              <a:rPr lang="en-US" dirty="0"/>
              <a:t>Automatic framerate adjustment in cases of variable framerate or alignment with </a:t>
            </a:r>
          </a:p>
        </p:txBody>
      </p:sp>
    </p:spTree>
    <p:extLst>
      <p:ext uri="{BB962C8B-B14F-4D97-AF65-F5344CB8AC3E}">
        <p14:creationId xmlns:p14="http://schemas.microsoft.com/office/powerpoint/2010/main" val="93672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BA6-DF48-B035-15C1-E4E5E737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SLEAP workflow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8C9722B-4FDF-4639-4611-7750561FF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742" y="1897270"/>
            <a:ext cx="10137058" cy="44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D009-D334-8D12-9F65-BB5D0B00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our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39AA-9AE3-6B41-F7E7-FD4D70C5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what computer(s) we will use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Anaconda/</a:t>
            </a:r>
            <a:r>
              <a:rPr lang="en-US" dirty="0" err="1"/>
              <a:t>Miniconda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SLEAP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AutoSLEAP</a:t>
            </a:r>
            <a:r>
              <a:rPr lang="en-US" dirty="0"/>
              <a:t> (Optional, includes </a:t>
            </a:r>
            <a:r>
              <a:rPr lang="en-US" dirty="0" err="1"/>
              <a:t>ffmpeg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BAFE7-53DC-2450-B726-7538AD711C9C}"/>
              </a:ext>
            </a:extLst>
          </p:cNvPr>
          <p:cNvSpPr txBox="1"/>
          <p:nvPr/>
        </p:nvSpPr>
        <p:spPr>
          <a:xfrm>
            <a:off x="1430615" y="4427164"/>
            <a:ext cx="9809096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-y -n sleap -c conda-forge -c nvidia -c sleap -c anaconda sleap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2339B-4B61-090C-1ADA-A18473E58311}"/>
              </a:ext>
            </a:extLst>
          </p:cNvPr>
          <p:cNvSpPr txBox="1"/>
          <p:nvPr/>
        </p:nvSpPr>
        <p:spPr>
          <a:xfrm>
            <a:off x="1698001" y="5571785"/>
            <a:ext cx="8795998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–y –n autosleap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mxwllmadden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-forge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0AA58-A51A-1580-BE9D-77B37A416C61}"/>
              </a:ext>
            </a:extLst>
          </p:cNvPr>
          <p:cNvSpPr txBox="1"/>
          <p:nvPr/>
        </p:nvSpPr>
        <p:spPr>
          <a:xfrm>
            <a:off x="2705482" y="2346112"/>
            <a:ext cx="725936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Consider using a computer with a NVIDIA GPU for faster training/inference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78C4C-CB71-576F-7C37-7AEA290FCD20}"/>
              </a:ext>
            </a:extLst>
          </p:cNvPr>
          <p:cNvSpPr txBox="1"/>
          <p:nvPr/>
        </p:nvSpPr>
        <p:spPr>
          <a:xfrm>
            <a:off x="5546645" y="3418896"/>
            <a:ext cx="157703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Anaconda.com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17CF9-9E68-2B1A-C4C7-5FB08BDC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70969"/>
            <a:ext cx="8106906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41889-7329-4EAF-808A-B0F984B13515}"/>
              </a:ext>
            </a:extLst>
          </p:cNvPr>
          <p:cNvSpPr txBox="1"/>
          <p:nvPr/>
        </p:nvSpPr>
        <p:spPr>
          <a:xfrm>
            <a:off x="1191452" y="2132818"/>
            <a:ext cx="9809096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-y -n sleap -c conda-forge -c nvidia -c sleap -c anaconda sleap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D3973-A81A-4125-F721-FEF8542C90D4}"/>
              </a:ext>
            </a:extLst>
          </p:cNvPr>
          <p:cNvSpPr txBox="1"/>
          <p:nvPr/>
        </p:nvSpPr>
        <p:spPr>
          <a:xfrm>
            <a:off x="558266" y="4465744"/>
            <a:ext cx="11075468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conda create –y –n sleap-autoanalysis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mxwllmadden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-forge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sleap-autoanalysis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29BE6-477E-B461-75DE-881E2929AA45}"/>
              </a:ext>
            </a:extLst>
          </p:cNvPr>
          <p:cNvSpPr txBox="1"/>
          <p:nvPr/>
        </p:nvSpPr>
        <p:spPr>
          <a:xfrm>
            <a:off x="5529691" y="4897268"/>
            <a:ext cx="11326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(Optional)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25EF-57F2-3AB8-405E-54FA78B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Transcode video for input to SLEAP…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28FA-5D84-1E7F-EF22-6DD03887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…via </a:t>
            </a:r>
            <a:r>
              <a:rPr lang="en-US" dirty="0" err="1"/>
              <a:t>ffmpeg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…via the </a:t>
            </a:r>
            <a:r>
              <a:rPr lang="en-US" dirty="0" err="1"/>
              <a:t>Autoanalysis</a:t>
            </a:r>
            <a:r>
              <a:rPr lang="en-US" dirty="0"/>
              <a:t> Wizard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…via handbrake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8496E-0209-2918-9A31-0EA59768C4D1}"/>
              </a:ext>
            </a:extLst>
          </p:cNvPr>
          <p:cNvSpPr txBox="1"/>
          <p:nvPr/>
        </p:nvSpPr>
        <p:spPr>
          <a:xfrm>
            <a:off x="838200" y="2258127"/>
            <a:ext cx="10822193" cy="64633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ffmpeg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-y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input.video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filter:v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"fps=fps=30"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c:v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libx264 -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pix_fmt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yuv420p -preset superfast 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crf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23 output.mp4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2A3EB-D777-4BD7-4221-E1A100E6C291}"/>
              </a:ext>
            </a:extLst>
          </p:cNvPr>
          <p:cNvSpPr txBox="1"/>
          <p:nvPr/>
        </p:nvSpPr>
        <p:spPr>
          <a:xfrm>
            <a:off x="838200" y="3380090"/>
            <a:ext cx="6769802" cy="369332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(SLEAP-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Autoanalysis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C:\Users\user&gt;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autosleap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wizard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0933E-3E4E-099E-C566-51C641C38DD7}"/>
              </a:ext>
            </a:extLst>
          </p:cNvPr>
          <p:cNvSpPr txBox="1"/>
          <p:nvPr/>
        </p:nvSpPr>
        <p:spPr>
          <a:xfrm>
            <a:off x="8128594" y="1640959"/>
            <a:ext cx="365843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SLEAP currently supports .mp4 or .avi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F65ED-18E0-5A41-1967-4496D89391AE}"/>
              </a:ext>
            </a:extLst>
          </p:cNvPr>
          <p:cNvSpPr txBox="1"/>
          <p:nvPr/>
        </p:nvSpPr>
        <p:spPr>
          <a:xfrm>
            <a:off x="7906943" y="5015547"/>
            <a:ext cx="3784754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Occasionally video will be unplayable</a:t>
            </a:r>
          </a:p>
          <a:p>
            <a:r>
              <a:rPr lang="pt-BR" i="1" dirty="0">
                <a:solidFill>
                  <a:schemeClr val="bg1"/>
                </a:solidFill>
              </a:rPr>
              <a:t>due to corrupted headers/minor issues</a:t>
            </a:r>
          </a:p>
          <a:p>
            <a:endParaRPr lang="pt-BR" i="1" dirty="0">
              <a:solidFill>
                <a:schemeClr val="bg1"/>
              </a:solidFill>
            </a:endParaRPr>
          </a:p>
          <a:p>
            <a:r>
              <a:rPr lang="pt-BR" i="1" dirty="0">
                <a:solidFill>
                  <a:schemeClr val="bg1"/>
                </a:solidFill>
              </a:rPr>
              <a:t>This can sometimes be fixed by the</a:t>
            </a:r>
          </a:p>
          <a:p>
            <a:r>
              <a:rPr lang="pt-BR" i="1" dirty="0">
                <a:solidFill>
                  <a:schemeClr val="bg1"/>
                </a:solidFill>
              </a:rPr>
              <a:t>Transcoding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F4C76-6672-8EAF-3241-2D70E0231A5A}"/>
              </a:ext>
            </a:extLst>
          </p:cNvPr>
          <p:cNvSpPr txBox="1"/>
          <p:nvPr/>
        </p:nvSpPr>
        <p:spPr>
          <a:xfrm>
            <a:off x="631144" y="5814483"/>
            <a:ext cx="511082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/>
                </a:solidFill>
              </a:rPr>
              <a:t>Keep in mind that transcoding ALWAYS</a:t>
            </a:r>
          </a:p>
          <a:p>
            <a:r>
              <a:rPr lang="pt-BR" i="1" dirty="0">
                <a:solidFill>
                  <a:schemeClr val="bg1"/>
                </a:solidFill>
              </a:rPr>
              <a:t>results in quality loss. NEVER discard the original file.</a:t>
            </a:r>
          </a:p>
        </p:txBody>
      </p:sp>
      <p:pic>
        <p:nvPicPr>
          <p:cNvPr id="13" name="Picture 12" descr="A glass with a drink and a pineapple&#10;&#10;Description automatically generated">
            <a:extLst>
              <a:ext uri="{FF2B5EF4-FFF2-40B4-BE49-F238E27FC236}">
                <a16:creationId xmlns:a16="http://schemas.microsoft.com/office/drawing/2014/main" id="{6D00AAC9-2432-5E0B-38FB-16435E87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58" y="3884359"/>
            <a:ext cx="1611689" cy="1611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8B5C9-4188-898D-AD4A-4FD31B506064}"/>
              </a:ext>
            </a:extLst>
          </p:cNvPr>
          <p:cNvSpPr txBox="1"/>
          <p:nvPr/>
        </p:nvSpPr>
        <p:spPr>
          <a:xfrm>
            <a:off x="5113203" y="4085365"/>
            <a:ext cx="193193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i="1">
                <a:solidFill>
                  <a:schemeClr val="bg1"/>
                </a:solidFill>
              </a:rPr>
              <a:t>www.handbrake</a:t>
            </a:r>
            <a:r>
              <a:rPr lang="pt-BR" i="1" dirty="0">
                <a:solidFill>
                  <a:schemeClr val="bg1"/>
                </a:solidFill>
              </a:rPr>
              <a:t>.fr</a:t>
            </a:r>
          </a:p>
        </p:txBody>
      </p:sp>
    </p:spTree>
    <p:extLst>
      <p:ext uri="{BB962C8B-B14F-4D97-AF65-F5344CB8AC3E}">
        <p14:creationId xmlns:p14="http://schemas.microsoft.com/office/powerpoint/2010/main" val="264502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DE33-1298-B2C7-7FEA-68D576F9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Label Images (Demo)</a:t>
            </a:r>
          </a:p>
        </p:txBody>
      </p:sp>
    </p:spTree>
    <p:extLst>
      <p:ext uri="{BB962C8B-B14F-4D97-AF65-F5344CB8AC3E}">
        <p14:creationId xmlns:p14="http://schemas.microsoft.com/office/powerpoint/2010/main" val="6067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882</Words>
  <Application>Microsoft Office PowerPoint</Application>
  <PresentationFormat>Widescreen</PresentationFormat>
  <Paragraphs>159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Consolas</vt:lpstr>
      <vt:lpstr>Office Theme</vt:lpstr>
      <vt:lpstr>Machine Learning for Pose Tracking using SLEAP</vt:lpstr>
      <vt:lpstr>Resources</vt:lpstr>
      <vt:lpstr>Why SLEAP?</vt:lpstr>
      <vt:lpstr>The SLEAP workflow</vt:lpstr>
      <vt:lpstr>Preparing our environments</vt:lpstr>
      <vt:lpstr>PowerPoint Presentation</vt:lpstr>
      <vt:lpstr>PowerPoint Presentation</vt:lpstr>
      <vt:lpstr>Transcode video for input to SLEAP…</vt:lpstr>
      <vt:lpstr>Label Images (Demo)</vt:lpstr>
      <vt:lpstr>Choose Hyperparameters</vt:lpstr>
      <vt:lpstr>PowerPoint Presentation</vt:lpstr>
      <vt:lpstr>Run SLEAP Training</vt:lpstr>
      <vt:lpstr>What is happening?</vt:lpstr>
      <vt:lpstr>What is happening?</vt:lpstr>
      <vt:lpstr>PowerPoint Presentation</vt:lpstr>
      <vt:lpstr>(Identify badly labeled frames)</vt:lpstr>
      <vt:lpstr>Run SLEAP Training again…</vt:lpstr>
      <vt:lpstr>Setup SLEAP-Autoanalysis</vt:lpstr>
      <vt:lpstr>SLEAP-Autoanalysis Settings</vt:lpstr>
      <vt:lpstr>Alternative: the Wizard</vt:lpstr>
      <vt:lpstr>Framerate adjustment</vt:lpstr>
      <vt:lpstr>Framerate adjustment</vt:lpstr>
      <vt:lpstr>Opening and using the final output</vt:lpstr>
      <vt:lpstr>Labeling multiple, similar bodyparts</vt:lpstr>
      <vt:lpstr>Other capabilities of SLEAP</vt:lpstr>
      <vt:lpstr>Visualization</vt:lpstr>
      <vt:lpstr>Leveraging more powerful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Madden, Maxwell</dc:creator>
  <cp:lastModifiedBy>Madden, Maxwell</cp:lastModifiedBy>
  <cp:revision>8</cp:revision>
  <dcterms:created xsi:type="dcterms:W3CDTF">2024-12-08T19:04:03Z</dcterms:created>
  <dcterms:modified xsi:type="dcterms:W3CDTF">2024-12-12T19:57:37Z</dcterms:modified>
</cp:coreProperties>
</file>