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8" r:id="rId1"/>
  </p:sldMasterIdLst>
  <p:notesMasterIdLst>
    <p:notesMasterId r:id="rId39"/>
  </p:notesMasterIdLst>
  <p:handoutMasterIdLst>
    <p:handoutMasterId r:id="rId40"/>
  </p:handoutMasterIdLst>
  <p:sldIdLst>
    <p:sldId id="256" r:id="rId2"/>
    <p:sldId id="643" r:id="rId3"/>
    <p:sldId id="644" r:id="rId4"/>
    <p:sldId id="645" r:id="rId5"/>
    <p:sldId id="646" r:id="rId6"/>
    <p:sldId id="624" r:id="rId7"/>
    <p:sldId id="647" r:id="rId8"/>
    <p:sldId id="648" r:id="rId9"/>
    <p:sldId id="625" r:id="rId10"/>
    <p:sldId id="649" r:id="rId11"/>
    <p:sldId id="650" r:id="rId12"/>
    <p:sldId id="627" r:id="rId13"/>
    <p:sldId id="638" r:id="rId14"/>
    <p:sldId id="629" r:id="rId15"/>
    <p:sldId id="652" r:id="rId16"/>
    <p:sldId id="655" r:id="rId17"/>
    <p:sldId id="630" r:id="rId18"/>
    <p:sldId id="622" r:id="rId19"/>
    <p:sldId id="623" r:id="rId20"/>
    <p:sldId id="651" r:id="rId21"/>
    <p:sldId id="626" r:id="rId22"/>
    <p:sldId id="657" r:id="rId23"/>
    <p:sldId id="631" r:id="rId24"/>
    <p:sldId id="632" r:id="rId25"/>
    <p:sldId id="633" r:id="rId26"/>
    <p:sldId id="634" r:id="rId27"/>
    <p:sldId id="639" r:id="rId28"/>
    <p:sldId id="640" r:id="rId29"/>
    <p:sldId id="641" r:id="rId30"/>
    <p:sldId id="653" r:id="rId31"/>
    <p:sldId id="654" r:id="rId32"/>
    <p:sldId id="642" r:id="rId33"/>
    <p:sldId id="635" r:id="rId34"/>
    <p:sldId id="636" r:id="rId35"/>
    <p:sldId id="637" r:id="rId36"/>
    <p:sldId id="656" r:id="rId37"/>
    <p:sldId id="658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95405" autoAdjust="0"/>
  </p:normalViewPr>
  <p:slideViewPr>
    <p:cSldViewPr>
      <p:cViewPr varScale="1">
        <p:scale>
          <a:sx n="71" d="100"/>
          <a:sy n="71" d="100"/>
        </p:scale>
        <p:origin x="-1110" y="-96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8146"/>
    </p:cViewPr>
  </p:sorterViewPr>
  <p:notesViewPr>
    <p:cSldViewPr>
      <p:cViewPr varScale="1">
        <p:scale>
          <a:sx n="68" d="100"/>
          <a:sy n="68" d="100"/>
        </p:scale>
        <p:origin x="2189" y="58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154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433C55D-1F9C-4631-B3A5-63E236BCDD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21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408181-88FF-4472-9000-DDB9CED7859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use jGRASP/DrJava Interactions window to create a list and add some elements, get them, check size</a:t>
            </a:r>
          </a:p>
        </p:txBody>
      </p:sp>
    </p:spTree>
    <p:extLst>
      <p:ext uri="{BB962C8B-B14F-4D97-AF65-F5344CB8AC3E}">
        <p14:creationId xmlns:p14="http://schemas.microsoft.com/office/powerpoint/2010/main" val="127952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2091" y="706"/>
            <a:ext cx="8229600" cy="63032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0" y="631032"/>
            <a:ext cx="9106317" cy="62269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2E52B3-5EB5-4A28-8780-EB484BEDB62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577850" y="1700213"/>
            <a:ext cx="7804150" cy="762000"/>
          </a:xfrm>
        </p:spPr>
        <p:txBody>
          <a:bodyPr>
            <a:normAutofit fontScale="90000"/>
          </a:bodyPr>
          <a:lstStyle/>
          <a:p>
            <a:r>
              <a:rPr lang="en-US" altLang="en-US" sz="4800" dirty="0" smtClean="0"/>
              <a:t>Chapter 10 </a:t>
            </a:r>
            <a:r>
              <a:rPr lang="en-US" altLang="en-US" sz="4800" dirty="0" err="1" smtClean="0"/>
              <a:t>ArrayLists</a:t>
            </a:r>
            <a:endParaRPr lang="en-US" altLang="en-US" sz="4800" dirty="0" smtClean="0"/>
          </a:p>
        </p:txBody>
      </p:sp>
      <p:sp>
        <p:nvSpPr>
          <p:cNvPr id="40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83ACF-9FEC-4BA4-93F6-E099EE0818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2090738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1" name="Rectangle 12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2" name="Rectangle 14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3" name="Rectangle 16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vs. array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5006" y="631032"/>
            <a:ext cx="9294011" cy="6226968"/>
          </a:xfrm>
        </p:spPr>
        <p:txBody>
          <a:bodyPr>
            <a:normAutofit/>
          </a:bodyPr>
          <a:lstStyle/>
          <a:p>
            <a:pPr marL="273050" indent="-273050" eaLnBrk="1" hangingPunct="1">
              <a:tabLst>
                <a:tab pos="4572000" algn="l"/>
              </a:tabLst>
            </a:pPr>
            <a:r>
              <a:rPr lang="en-US" altLang="en-US" sz="2800" dirty="0" smtClean="0"/>
              <a:t>construction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28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String[] names = new String[5];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2300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&lt;String&gt; list = new </a:t>
            </a:r>
            <a:r>
              <a:rPr lang="en-US" altLang="en-US" sz="2300" b="1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300" b="1" dirty="0" smtClean="0">
                <a:latin typeface="Courier New" panose="02070309020205020404" pitchFamily="49" charset="0"/>
              </a:rPr>
              <a:t>&lt;String&gt;();</a:t>
            </a:r>
            <a:endParaRPr lang="en-US" altLang="en-US" sz="2300" dirty="0" smtClean="0"/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sz="2800" dirty="0" smtClean="0"/>
          </a:p>
          <a:p>
            <a:pPr marL="273050" indent="-273050" eaLnBrk="1" hangingPunct="1">
              <a:tabLst>
                <a:tab pos="4572000" algn="l"/>
              </a:tabLst>
            </a:pPr>
            <a:r>
              <a:rPr lang="en-US" altLang="en-US" sz="2800" dirty="0" smtClean="0"/>
              <a:t>storing a value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28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names[0] = "Jessica";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2800" b="1" dirty="0" err="1" smtClean="0">
                <a:latin typeface="Courier New" panose="02070309020205020404" pitchFamily="49" charset="0"/>
              </a:rPr>
              <a:t>list.add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("Jessica");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sz="2800" b="1" dirty="0" smtClean="0">
              <a:latin typeface="Courier New" panose="02070309020205020404" pitchFamily="49" charset="0"/>
            </a:endParaRPr>
          </a:p>
          <a:p>
            <a:pPr marL="273050" indent="-273050" eaLnBrk="1" hangingPunct="1">
              <a:tabLst>
                <a:tab pos="4572000" algn="l"/>
              </a:tabLst>
            </a:pPr>
            <a:r>
              <a:rPr lang="en-US" altLang="en-US" sz="2800" dirty="0" smtClean="0"/>
              <a:t>retrieving a value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2800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String s = names[0];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sz="2800" b="1" dirty="0" smtClean="0">
                <a:latin typeface="Courier New" panose="02070309020205020404" pitchFamily="49" charset="0"/>
              </a:rPr>
              <a:t>String s = </a:t>
            </a:r>
            <a:r>
              <a:rPr lang="en-US" altLang="en-US" sz="2800" b="1" dirty="0" err="1" smtClean="0">
                <a:latin typeface="Courier New" panose="02070309020205020404" pitchFamily="49" charset="0"/>
              </a:rPr>
              <a:t>list.get</a:t>
            </a:r>
            <a:r>
              <a:rPr lang="en-US" altLang="en-US" sz="2800" b="1" dirty="0" smtClean="0">
                <a:latin typeface="Courier New" panose="02070309020205020404" pitchFamily="49" charset="0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42713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ArrayList</a:t>
            </a:r>
            <a:r>
              <a:rPr lang="en-US" altLang="en-US" smtClean="0"/>
              <a:t> vs. array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273050" indent="-273050" eaLnBrk="1" hangingPunct="1">
              <a:lnSpc>
                <a:spcPct val="80000"/>
              </a:lnSpc>
              <a:tabLst>
                <a:tab pos="4572000" algn="l"/>
              </a:tabLst>
            </a:pPr>
            <a:r>
              <a:rPr lang="en-US" altLang="en-US" dirty="0" smtClean="0"/>
              <a:t>doing something to each value that starts with </a:t>
            </a:r>
            <a:r>
              <a:rPr lang="en-US" altLang="en-US" dirty="0" smtClean="0">
                <a:latin typeface="Courier New" panose="02070309020205020404" pitchFamily="49" charset="0"/>
              </a:rPr>
              <a:t>"B"</a:t>
            </a:r>
            <a:endParaRPr lang="en-US" altLang="en-US" dirty="0" smtClean="0"/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names.length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++)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   if (names[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].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startsWith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("B")) { ... 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sz="800" dirty="0" smtClean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for 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 = 0;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 &lt;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list.size</a:t>
            </a:r>
            <a:r>
              <a:rPr lang="en-US" altLang="en-US" b="1" dirty="0" smtClean="0">
                <a:latin typeface="Courier New" panose="02070309020205020404" pitchFamily="49" charset="0"/>
              </a:rPr>
              <a:t>();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++)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    if 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list.get</a:t>
            </a:r>
            <a:r>
              <a:rPr lang="en-US" altLang="en-US" b="1" dirty="0" smtClean="0">
                <a:latin typeface="Courier New" panose="02070309020205020404" pitchFamily="49" charset="0"/>
              </a:rPr>
              <a:t>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latin typeface="Courier New" panose="02070309020205020404" pitchFamily="49" charset="0"/>
              </a:rPr>
              <a:t>).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startsWith</a:t>
            </a:r>
            <a:r>
              <a:rPr lang="en-US" altLang="en-US" b="1" dirty="0" smtClean="0">
                <a:latin typeface="Courier New" panose="02070309020205020404" pitchFamily="49" charset="0"/>
              </a:rPr>
              <a:t>("B")) { ... 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b="1" dirty="0" smtClean="0">
              <a:latin typeface="Courier New" panose="02070309020205020404" pitchFamily="49" charset="0"/>
            </a:endParaRPr>
          </a:p>
          <a:p>
            <a:pPr marL="273050" indent="-273050" eaLnBrk="1" hangingPunct="1">
              <a:tabLst>
                <a:tab pos="4572000" algn="l"/>
              </a:tabLst>
            </a:pPr>
            <a:r>
              <a:rPr lang="en-US" altLang="en-US" dirty="0" smtClean="0"/>
              <a:t>seeing whether the value </a:t>
            </a:r>
            <a:r>
              <a:rPr lang="en-US" altLang="en-US" dirty="0" smtClean="0">
                <a:latin typeface="Courier New" panose="02070309020205020404" pitchFamily="49" charset="0"/>
              </a:rPr>
              <a:t>"Benson"</a:t>
            </a:r>
            <a:r>
              <a:rPr lang="en-US" altLang="en-US" dirty="0" smtClean="0"/>
              <a:t> is found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for (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names.length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++) {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   if (names[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].equals("Benson")) {...}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endParaRPr lang="en-US" altLang="en-US" sz="800" dirty="0" smtClean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639763" lvl="1" indent="-246063" eaLnBrk="1" hangingPunct="1">
              <a:lnSpc>
                <a:spcPct val="80000"/>
              </a:lnSpc>
              <a:buFontTx/>
              <a:buNone/>
              <a:tabLst>
                <a:tab pos="4572000" algn="l"/>
              </a:tabLst>
            </a:pPr>
            <a:r>
              <a:rPr lang="en-US" altLang="en-US" b="1" dirty="0" smtClean="0">
                <a:latin typeface="Courier New" panose="02070309020205020404" pitchFamily="49" charset="0"/>
              </a:rPr>
              <a:t>if 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list.contains</a:t>
            </a:r>
            <a:r>
              <a:rPr lang="en-US" altLang="en-US" b="1" dirty="0" smtClean="0">
                <a:latin typeface="Courier New" panose="02070309020205020404" pitchFamily="49" charset="0"/>
              </a:rPr>
              <a:t>("Benson")) { ... }</a:t>
            </a:r>
          </a:p>
        </p:txBody>
      </p:sp>
    </p:spTree>
    <p:extLst>
      <p:ext uri="{BB962C8B-B14F-4D97-AF65-F5344CB8AC3E}">
        <p14:creationId xmlns:p14="http://schemas.microsoft.com/office/powerpoint/2010/main" val="28340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410200" cy="4572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-90311" y="112889"/>
            <a:ext cx="9539111" cy="674511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solidFill>
                  <a:srgbClr val="FF0000"/>
                </a:solidFill>
                <a:cs typeface="Times New Roman" pitchFamily="18" charset="0"/>
              </a:rPr>
              <a:t>import </a:t>
            </a:r>
            <a:r>
              <a:rPr lang="en-US" altLang="en-US" sz="1900" dirty="0" err="1">
                <a:solidFill>
                  <a:srgbClr val="FF0000"/>
                </a:solidFill>
                <a:cs typeface="Times New Roman" pitchFamily="18" charset="0"/>
              </a:rPr>
              <a:t>java.util.ArrayList</a:t>
            </a:r>
            <a:r>
              <a:rPr lang="en-US" altLang="en-US" sz="1900" dirty="0" smtClean="0">
                <a:solidFill>
                  <a:srgbClr val="FF0000"/>
                </a:solidFill>
                <a:cs typeface="Times New Roman" pitchFamily="18" charset="0"/>
              </a:rPr>
              <a:t>;</a:t>
            </a:r>
            <a:endParaRPr lang="en-US" altLang="en-US" sz="19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public class </a:t>
            </a:r>
            <a:r>
              <a:rPr lang="en-US" altLang="en-US" sz="1900" dirty="0" err="1">
                <a:cs typeface="Times New Roman" pitchFamily="18" charset="0"/>
              </a:rPr>
              <a:t>TestArrayList</a:t>
            </a:r>
            <a:r>
              <a:rPr lang="en-US" altLang="en-US" sz="1900" dirty="0">
                <a:cs typeface="Times New Roman" pitchFamily="18" charset="0"/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public static void main(String[] </a:t>
            </a:r>
            <a:r>
              <a:rPr lang="en-US" altLang="en-US" sz="1900" dirty="0" err="1">
                <a:cs typeface="Times New Roman" pitchFamily="18" charset="0"/>
              </a:rPr>
              <a:t>args</a:t>
            </a:r>
            <a:r>
              <a:rPr lang="en-US" altLang="en-US" sz="1900" dirty="0">
                <a:cs typeface="Times New Roman" pitchFamily="18" charset="0"/>
              </a:rPr>
              <a:t>) {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Create </a:t>
            </a:r>
            <a:r>
              <a:rPr lang="en-US" altLang="en-US" sz="1900" dirty="0" smtClean="0">
                <a:solidFill>
                  <a:srgbClr val="00B050"/>
                </a:solidFill>
                <a:cs typeface="Times New Roman" pitchFamily="18" charset="0"/>
              </a:rPr>
              <a:t>an array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list to store cities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solidFill>
                  <a:srgbClr val="FF0000"/>
                </a:solidFill>
                <a:cs typeface="Times New Roman" pitchFamily="18" charset="0"/>
              </a:rPr>
              <a:t>ArrayList</a:t>
            </a:r>
            <a:r>
              <a:rPr lang="en-US" altLang="en-US" sz="1900" dirty="0">
                <a:solidFill>
                  <a:srgbClr val="FF0000"/>
                </a:solidFill>
                <a:cs typeface="Times New Roman" pitchFamily="18" charset="0"/>
              </a:rPr>
              <a:t>&lt;String&gt; </a:t>
            </a:r>
            <a:r>
              <a:rPr lang="en-US" altLang="en-US" sz="1900" dirty="0" err="1">
                <a:solidFill>
                  <a:srgbClr val="FF0000"/>
                </a:solidFill>
                <a:cs typeface="Times New Roman" pitchFamily="18" charset="0"/>
              </a:rPr>
              <a:t>cityList</a:t>
            </a:r>
            <a:r>
              <a:rPr lang="en-US" altLang="en-US" sz="1900" dirty="0">
                <a:solidFill>
                  <a:srgbClr val="FF0000"/>
                </a:solidFill>
                <a:cs typeface="Times New Roman" pitchFamily="18" charset="0"/>
              </a:rPr>
              <a:t> = new </a:t>
            </a:r>
            <a:r>
              <a:rPr lang="en-US" altLang="en-US" sz="1900" dirty="0" err="1">
                <a:solidFill>
                  <a:srgbClr val="FF0000"/>
                </a:solidFill>
                <a:cs typeface="Times New Roman" pitchFamily="18" charset="0"/>
              </a:rPr>
              <a:t>ArrayList</a:t>
            </a:r>
            <a:r>
              <a:rPr lang="en-US" altLang="en-US" sz="1900" dirty="0" smtClean="0">
                <a:solidFill>
                  <a:srgbClr val="FF0000"/>
                </a:solidFill>
                <a:cs typeface="Times New Roman" pitchFamily="18" charset="0"/>
              </a:rPr>
              <a:t>&lt;&gt;();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Add some cities in the list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cityList.add</a:t>
            </a:r>
            <a:r>
              <a:rPr lang="en-US" altLang="en-US" sz="1900" dirty="0">
                <a:cs typeface="Times New Roman" pitchFamily="18" charset="0"/>
              </a:rPr>
              <a:t>("London");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</a:t>
            </a:r>
            <a:r>
              <a:rPr lang="en-US" altLang="en-US" sz="1900" dirty="0" err="1">
                <a:solidFill>
                  <a:srgbClr val="00B050"/>
                </a:solidFill>
                <a:cs typeface="Times New Roman" pitchFamily="18" charset="0"/>
              </a:rPr>
              <a:t>cityList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 now contains [London]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cityList.add</a:t>
            </a:r>
            <a:r>
              <a:rPr lang="en-US" altLang="en-US" sz="1900" dirty="0">
                <a:cs typeface="Times New Roman" pitchFamily="18" charset="0"/>
              </a:rPr>
              <a:t>("Denver");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    // </a:t>
            </a:r>
            <a:r>
              <a:rPr lang="en-US" altLang="en-US" sz="1900" dirty="0" err="1">
                <a:solidFill>
                  <a:srgbClr val="00B050"/>
                </a:solidFill>
                <a:cs typeface="Times New Roman" pitchFamily="18" charset="0"/>
              </a:rPr>
              <a:t>cityList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 now contains [London, Denver]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cityList.add</a:t>
            </a:r>
            <a:r>
              <a:rPr lang="en-US" altLang="en-US" sz="1900" dirty="0">
                <a:cs typeface="Times New Roman" pitchFamily="18" charset="0"/>
              </a:rPr>
              <a:t>("Paris");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   // </a:t>
            </a:r>
            <a:r>
              <a:rPr lang="en-US" altLang="en-US" sz="1900" dirty="0" err="1">
                <a:solidFill>
                  <a:srgbClr val="00B050"/>
                </a:solidFill>
                <a:cs typeface="Times New Roman" pitchFamily="18" charset="0"/>
              </a:rPr>
              <a:t>cityList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 now contains [London, Denver, Paris]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cityList.add</a:t>
            </a:r>
            <a:r>
              <a:rPr lang="en-US" altLang="en-US" sz="1900" dirty="0">
                <a:cs typeface="Times New Roman" pitchFamily="18" charset="0"/>
              </a:rPr>
              <a:t>("Miami");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</a:t>
            </a:r>
            <a:r>
              <a:rPr lang="en-US" altLang="en-US" sz="1900" dirty="0" err="1">
                <a:solidFill>
                  <a:srgbClr val="00B050"/>
                </a:solidFill>
                <a:cs typeface="Times New Roman" pitchFamily="18" charset="0"/>
              </a:rPr>
              <a:t>cityList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 now contains [London, Denver, Paris, Miami]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cityList.add</a:t>
            </a:r>
            <a:r>
              <a:rPr lang="en-US" altLang="en-US" sz="1900" dirty="0">
                <a:cs typeface="Times New Roman" pitchFamily="18" charset="0"/>
              </a:rPr>
              <a:t>("Seoul");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    // contains [London, Denver, Paris, Miami, Seoul]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cityList.add</a:t>
            </a:r>
            <a:r>
              <a:rPr lang="en-US" altLang="en-US" sz="1900" dirty="0">
                <a:cs typeface="Times New Roman" pitchFamily="18" charset="0"/>
              </a:rPr>
              <a:t>("Tokyo");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contains [London, Denver, Paris, Miami, Seoul, Tokyo</a:t>
            </a:r>
            <a:r>
              <a:rPr lang="en-US" altLang="en-US" sz="1900" dirty="0" smtClean="0">
                <a:solidFill>
                  <a:srgbClr val="00B050"/>
                </a:solidFill>
                <a:cs typeface="Times New Roman" pitchFamily="18" charset="0"/>
              </a:rPr>
              <a:t>]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System.out.println</a:t>
            </a:r>
            <a:r>
              <a:rPr lang="en-US" altLang="en-US" sz="1900" dirty="0">
                <a:cs typeface="Times New Roman" pitchFamily="18" charset="0"/>
              </a:rPr>
              <a:t>("List size? " + </a:t>
            </a:r>
            <a:r>
              <a:rPr lang="en-US" altLang="en-US" sz="1900" dirty="0" err="1">
                <a:cs typeface="Times New Roman" pitchFamily="18" charset="0"/>
              </a:rPr>
              <a:t>cityList.size</a:t>
            </a:r>
            <a:r>
              <a:rPr lang="en-US" altLang="en-US" sz="1900" dirty="0">
                <a:cs typeface="Times New Roman" pitchFamily="18" charset="0"/>
              </a:rPr>
              <a:t>()); 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System.out.println</a:t>
            </a:r>
            <a:r>
              <a:rPr lang="en-US" altLang="en-US" sz="1900" dirty="0">
                <a:cs typeface="Times New Roman" pitchFamily="18" charset="0"/>
              </a:rPr>
              <a:t>("Is Miami in the list? " </a:t>
            </a:r>
            <a:r>
              <a:rPr lang="en-US" altLang="en-US" sz="1900" dirty="0" smtClean="0">
                <a:cs typeface="Times New Roman" pitchFamily="18" charset="0"/>
              </a:rPr>
              <a:t>+ </a:t>
            </a:r>
            <a:r>
              <a:rPr lang="en-US" altLang="en-US" sz="1900" dirty="0" err="1">
                <a:cs typeface="Times New Roman" pitchFamily="18" charset="0"/>
              </a:rPr>
              <a:t>cityList.contains</a:t>
            </a:r>
            <a:r>
              <a:rPr lang="en-US" altLang="en-US" sz="1900" dirty="0">
                <a:cs typeface="Times New Roman" pitchFamily="18" charset="0"/>
              </a:rPr>
              <a:t>("Miami")); 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800" dirty="0">
                <a:cs typeface="Times New Roman" pitchFamily="18" charset="0"/>
              </a:rPr>
              <a:t>    </a:t>
            </a:r>
            <a:r>
              <a:rPr lang="en-US" altLang="en-US" sz="1800" dirty="0" err="1">
                <a:cs typeface="Times New Roman" pitchFamily="18" charset="0"/>
              </a:rPr>
              <a:t>System.out.println</a:t>
            </a:r>
            <a:r>
              <a:rPr lang="en-US" altLang="en-US" sz="1800" dirty="0">
                <a:cs typeface="Times New Roman" pitchFamily="18" charset="0"/>
              </a:rPr>
              <a:t>("The location of Denver in the list? </a:t>
            </a:r>
            <a:r>
              <a:rPr lang="en-US" altLang="en-US" sz="1800" dirty="0" smtClean="0">
                <a:cs typeface="Times New Roman" pitchFamily="18" charset="0"/>
              </a:rPr>
              <a:t>" </a:t>
            </a:r>
            <a:r>
              <a:rPr lang="en-US" altLang="en-US" sz="1800" dirty="0">
                <a:cs typeface="Times New Roman" pitchFamily="18" charset="0"/>
              </a:rPr>
              <a:t>+ </a:t>
            </a:r>
            <a:r>
              <a:rPr lang="en-US" altLang="en-US" sz="1800" dirty="0" err="1">
                <a:cs typeface="Times New Roman" pitchFamily="18" charset="0"/>
              </a:rPr>
              <a:t>cityList.indexOf</a:t>
            </a:r>
            <a:r>
              <a:rPr lang="en-US" altLang="en-US" sz="1800" dirty="0">
                <a:cs typeface="Times New Roman" pitchFamily="18" charset="0"/>
              </a:rPr>
              <a:t>("Denver")); 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79CD5D-6E12-45A8-A5DA-5FF0A58A212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1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410200" cy="4572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3336" y="28574"/>
            <a:ext cx="9415464" cy="6829426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 err="1" smtClean="0">
                <a:cs typeface="Times New Roman" pitchFamily="18" charset="0"/>
              </a:rPr>
              <a:t>System.out.println</a:t>
            </a:r>
            <a:r>
              <a:rPr lang="en-US" altLang="en-US" sz="1900" dirty="0">
                <a:cs typeface="Times New Roman" pitchFamily="18" charset="0"/>
              </a:rPr>
              <a:t>("Is the list empty? " </a:t>
            </a:r>
            <a:r>
              <a:rPr lang="en-US" altLang="en-US" sz="1900" dirty="0" smtClean="0">
                <a:cs typeface="Times New Roman" pitchFamily="18" charset="0"/>
              </a:rPr>
              <a:t>+</a:t>
            </a:r>
            <a:r>
              <a:rPr lang="en-US" altLang="en-US" sz="1900" dirty="0" err="1" smtClean="0">
                <a:cs typeface="Times New Roman" pitchFamily="18" charset="0"/>
              </a:rPr>
              <a:t>cityList.isEmpty</a:t>
            </a:r>
            <a:r>
              <a:rPr lang="en-US" altLang="en-US" sz="1900" dirty="0">
                <a:cs typeface="Times New Roman" pitchFamily="18" charset="0"/>
              </a:rPr>
              <a:t>());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Print </a:t>
            </a:r>
            <a:r>
              <a:rPr lang="en-US" altLang="en-US" sz="1900" dirty="0" smtClean="0">
                <a:solidFill>
                  <a:srgbClr val="00B050"/>
                </a:solidFill>
                <a:cs typeface="Times New Roman" pitchFamily="18" charset="0"/>
              </a:rPr>
              <a:t>false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Insert a new city at index 2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cityList.add</a:t>
            </a:r>
            <a:r>
              <a:rPr lang="en-US" altLang="en-US" sz="1900" dirty="0">
                <a:cs typeface="Times New Roman" pitchFamily="18" charset="0"/>
              </a:rPr>
              <a:t>(2, "Xian");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    // contains [London, Denver, Xian, Paris, Miami, Seoul, Tokyo</a:t>
            </a:r>
            <a:r>
              <a:rPr lang="en-US" altLang="en-US" sz="1900" dirty="0" smtClean="0">
                <a:solidFill>
                  <a:srgbClr val="00B050"/>
                </a:solidFill>
                <a:cs typeface="Times New Roman" pitchFamily="18" charset="0"/>
              </a:rPr>
              <a:t>]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Remove a city from the list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cityList.remove</a:t>
            </a:r>
            <a:r>
              <a:rPr lang="en-US" altLang="en-US" sz="1900" dirty="0">
                <a:cs typeface="Times New Roman" pitchFamily="18" charset="0"/>
              </a:rPr>
              <a:t>("Miami");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contains [London, Denver, Xian, Paris, Seoul, Tokyo</a:t>
            </a:r>
            <a:r>
              <a:rPr lang="en-US" altLang="en-US" sz="1900" dirty="0" smtClean="0">
                <a:solidFill>
                  <a:srgbClr val="00B050"/>
                </a:solidFill>
                <a:cs typeface="Times New Roman" pitchFamily="18" charset="0"/>
              </a:rPr>
              <a:t>]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Remove a city at index 1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cityList.remove</a:t>
            </a:r>
            <a:r>
              <a:rPr lang="en-US" altLang="en-US" sz="1900" dirty="0">
                <a:cs typeface="Times New Roman" pitchFamily="18" charset="0"/>
              </a:rPr>
              <a:t>(1);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contains [London, Xian, Paris, Seoul, Tokyo</a:t>
            </a:r>
            <a:r>
              <a:rPr lang="en-US" altLang="en-US" sz="1900" dirty="0" smtClean="0">
                <a:solidFill>
                  <a:srgbClr val="00B050"/>
                </a:solidFill>
                <a:cs typeface="Times New Roman" pitchFamily="18" charset="0"/>
              </a:rPr>
              <a:t>]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Display the contents in the list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System.out.println</a:t>
            </a:r>
            <a:r>
              <a:rPr lang="en-US" altLang="en-US" sz="1900" dirty="0">
                <a:cs typeface="Times New Roman" pitchFamily="18" charset="0"/>
              </a:rPr>
              <a:t>(</a:t>
            </a:r>
            <a:r>
              <a:rPr lang="en-US" altLang="en-US" sz="1900" dirty="0" err="1">
                <a:cs typeface="Times New Roman" pitchFamily="18" charset="0"/>
              </a:rPr>
              <a:t>cityList.toString</a:t>
            </a:r>
            <a:r>
              <a:rPr lang="en-US" altLang="en-US" sz="1900" dirty="0" smtClean="0">
                <a:cs typeface="Times New Roman" pitchFamily="18" charset="0"/>
              </a:rPr>
              <a:t>());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Display the contents in the list in reverse order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for (</a:t>
            </a:r>
            <a:r>
              <a:rPr lang="en-US" altLang="en-US" sz="1900" dirty="0" err="1">
                <a:cs typeface="Times New Roman" pitchFamily="18" charset="0"/>
              </a:rPr>
              <a:t>int</a:t>
            </a:r>
            <a:r>
              <a:rPr lang="en-US" altLang="en-US" sz="1900" dirty="0">
                <a:cs typeface="Times New Roman" pitchFamily="18" charset="0"/>
              </a:rPr>
              <a:t> </a:t>
            </a:r>
            <a:r>
              <a:rPr lang="en-US" altLang="en-US" sz="1900" dirty="0" err="1">
                <a:cs typeface="Times New Roman" pitchFamily="18" charset="0"/>
              </a:rPr>
              <a:t>i</a:t>
            </a:r>
            <a:r>
              <a:rPr lang="en-US" altLang="en-US" sz="1900" dirty="0">
                <a:cs typeface="Times New Roman" pitchFamily="18" charset="0"/>
              </a:rPr>
              <a:t> = </a:t>
            </a:r>
            <a:r>
              <a:rPr lang="en-US" altLang="en-US" sz="1900" dirty="0" err="1">
                <a:cs typeface="Times New Roman" pitchFamily="18" charset="0"/>
              </a:rPr>
              <a:t>cityList.size</a:t>
            </a:r>
            <a:r>
              <a:rPr lang="en-US" altLang="en-US" sz="1900" dirty="0">
                <a:cs typeface="Times New Roman" pitchFamily="18" charset="0"/>
              </a:rPr>
              <a:t>() - 1; </a:t>
            </a:r>
            <a:r>
              <a:rPr lang="en-US" altLang="en-US" sz="1900" dirty="0" err="1">
                <a:cs typeface="Times New Roman" pitchFamily="18" charset="0"/>
              </a:rPr>
              <a:t>i</a:t>
            </a:r>
            <a:r>
              <a:rPr lang="en-US" altLang="en-US" sz="1900" dirty="0">
                <a:cs typeface="Times New Roman" pitchFamily="18" charset="0"/>
              </a:rPr>
              <a:t> &gt;= 0; </a:t>
            </a:r>
            <a:r>
              <a:rPr lang="en-US" altLang="en-US" sz="1900" dirty="0" err="1">
                <a:cs typeface="Times New Roman" pitchFamily="18" charset="0"/>
              </a:rPr>
              <a:t>i</a:t>
            </a:r>
            <a:r>
              <a:rPr lang="en-US" altLang="en-US" sz="1900" dirty="0">
                <a:cs typeface="Times New Roman" pitchFamily="18" charset="0"/>
              </a:rPr>
              <a:t>--)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  </a:t>
            </a:r>
            <a:r>
              <a:rPr lang="en-US" altLang="en-US" sz="1900" dirty="0" err="1">
                <a:cs typeface="Times New Roman" pitchFamily="18" charset="0"/>
              </a:rPr>
              <a:t>System.out.print</a:t>
            </a:r>
            <a:r>
              <a:rPr lang="en-US" altLang="en-US" sz="1900" dirty="0">
                <a:cs typeface="Times New Roman" pitchFamily="18" charset="0"/>
              </a:rPr>
              <a:t>(</a:t>
            </a:r>
            <a:r>
              <a:rPr lang="en-US" altLang="en-US" sz="1900" dirty="0" err="1">
                <a:cs typeface="Times New Roman" pitchFamily="18" charset="0"/>
              </a:rPr>
              <a:t>cityList.get</a:t>
            </a:r>
            <a:r>
              <a:rPr lang="en-US" altLang="en-US" sz="1900" dirty="0">
                <a:cs typeface="Times New Roman" pitchFamily="18" charset="0"/>
              </a:rPr>
              <a:t>(</a:t>
            </a:r>
            <a:r>
              <a:rPr lang="en-US" altLang="en-US" sz="1900" dirty="0" err="1">
                <a:cs typeface="Times New Roman" pitchFamily="18" charset="0"/>
              </a:rPr>
              <a:t>i</a:t>
            </a:r>
            <a:r>
              <a:rPr lang="en-US" altLang="en-US" sz="1900" dirty="0">
                <a:cs typeface="Times New Roman" pitchFamily="18" charset="0"/>
              </a:rPr>
              <a:t>) + " 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System.out.println</a:t>
            </a:r>
            <a:r>
              <a:rPr lang="en-US" altLang="en-US" sz="1900" dirty="0" smtClean="0">
                <a:cs typeface="Times New Roman" pitchFamily="18" charset="0"/>
              </a:rPr>
              <a:t>();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</a:t>
            </a:r>
            <a:r>
              <a:rPr lang="en-US" altLang="en-US" sz="1900" dirty="0" smtClean="0">
                <a:cs typeface="Times New Roman" pitchFamily="18" charset="0"/>
              </a:rPr>
              <a:t> </a:t>
            </a:r>
            <a:r>
              <a:rPr lang="en-US" altLang="en-US" sz="1900" dirty="0" smtClean="0">
                <a:solidFill>
                  <a:srgbClr val="00B050"/>
                </a:solidFill>
                <a:cs typeface="Times New Roman" pitchFamily="18" charset="0"/>
              </a:rPr>
              <a:t>//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Create a list to store two circles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 smtClean="0">
                <a:cs typeface="Times New Roman" pitchFamily="18" charset="0"/>
              </a:rPr>
              <a:t>java.util.ArrayList</a:t>
            </a:r>
            <a:r>
              <a:rPr lang="en-US" altLang="en-US" sz="1900" dirty="0" smtClean="0">
                <a:cs typeface="Times New Roman" pitchFamily="18" charset="0"/>
              </a:rPr>
              <a:t>&lt;Circle&gt; </a:t>
            </a:r>
            <a:r>
              <a:rPr lang="en-US" altLang="en-US" sz="1900" dirty="0">
                <a:cs typeface="Times New Roman" pitchFamily="18" charset="0"/>
              </a:rPr>
              <a:t>list </a:t>
            </a:r>
            <a:r>
              <a:rPr lang="en-US" altLang="en-US" sz="1900" dirty="0" smtClean="0">
                <a:cs typeface="Times New Roman" pitchFamily="18" charset="0"/>
              </a:rPr>
              <a:t>= </a:t>
            </a:r>
            <a:r>
              <a:rPr lang="en-US" altLang="en-US" sz="1900" dirty="0">
                <a:cs typeface="Times New Roman" pitchFamily="18" charset="0"/>
              </a:rPr>
              <a:t>new </a:t>
            </a:r>
            <a:r>
              <a:rPr lang="en-US" altLang="en-US" sz="1900" dirty="0" err="1">
                <a:cs typeface="Times New Roman" pitchFamily="18" charset="0"/>
              </a:rPr>
              <a:t>java.util.ArrayList</a:t>
            </a:r>
            <a:r>
              <a:rPr lang="en-US" altLang="en-US" sz="1900" dirty="0">
                <a:cs typeface="Times New Roman" pitchFamily="18" charset="0"/>
              </a:rPr>
              <a:t>&lt;&gt;();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smtClean="0">
                <a:solidFill>
                  <a:srgbClr val="00B050"/>
                </a:solidFill>
                <a:cs typeface="Times New Roman" pitchFamily="18" charset="0"/>
              </a:rPr>
              <a:t>//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Add two circles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list.add</a:t>
            </a:r>
            <a:r>
              <a:rPr lang="en-US" altLang="en-US" sz="1900" dirty="0">
                <a:cs typeface="Times New Roman" pitchFamily="18" charset="0"/>
              </a:rPr>
              <a:t>(new </a:t>
            </a:r>
            <a:r>
              <a:rPr lang="en-US" altLang="en-US" sz="1900" dirty="0" smtClean="0">
                <a:cs typeface="Times New Roman" pitchFamily="18" charset="0"/>
              </a:rPr>
              <a:t>Circle(2</a:t>
            </a:r>
            <a:r>
              <a:rPr lang="en-US" altLang="en-US" sz="1900" dirty="0">
                <a:cs typeface="Times New Roman" pitchFamily="18" charset="0"/>
              </a:rPr>
              <a:t>));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list.add</a:t>
            </a:r>
            <a:r>
              <a:rPr lang="en-US" altLang="en-US" sz="1900">
                <a:cs typeface="Times New Roman" pitchFamily="18" charset="0"/>
              </a:rPr>
              <a:t>(new </a:t>
            </a:r>
            <a:r>
              <a:rPr lang="en-US" altLang="en-US" sz="1900" smtClean="0">
                <a:cs typeface="Times New Roman" pitchFamily="18" charset="0"/>
              </a:rPr>
              <a:t>Circle(3</a:t>
            </a:r>
            <a:r>
              <a:rPr lang="en-US" altLang="en-US" sz="1900" dirty="0">
                <a:cs typeface="Times New Roman" pitchFamily="18" charset="0"/>
              </a:rPr>
              <a:t>));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79CD5D-6E12-45A8-A5DA-5FF0A58A212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410200" cy="4572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3336" y="28574"/>
            <a:ext cx="9415464" cy="6829426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 smtClean="0">
                <a:cs typeface="Times New Roman" pitchFamily="18" charset="0"/>
              </a:rPr>
              <a:t>    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2400" dirty="0">
                <a:cs typeface="Times New Roman" pitchFamily="18" charset="0"/>
              </a:rPr>
              <a:t>    // Display the area of the first circle in the list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2400" dirty="0">
                <a:cs typeface="Times New Roman" pitchFamily="18" charset="0"/>
              </a:rPr>
              <a:t>    </a:t>
            </a:r>
            <a:r>
              <a:rPr lang="en-US" altLang="en-US" sz="2400" dirty="0" err="1">
                <a:cs typeface="Times New Roman" pitchFamily="18" charset="0"/>
              </a:rPr>
              <a:t>System.out.println</a:t>
            </a:r>
            <a:r>
              <a:rPr lang="en-US" altLang="en-US" sz="2400" dirty="0">
                <a:cs typeface="Times New Roman" pitchFamily="18" charset="0"/>
              </a:rPr>
              <a:t>("The area of the circle? " </a:t>
            </a:r>
            <a:r>
              <a:rPr lang="en-US" altLang="en-US" sz="2400" dirty="0" smtClean="0">
                <a:cs typeface="Times New Roman" pitchFamily="18" charset="0"/>
              </a:rPr>
              <a:t>+ </a:t>
            </a:r>
            <a:r>
              <a:rPr lang="en-US" altLang="en-US" sz="2400" dirty="0" err="1" smtClean="0">
                <a:cs typeface="Times New Roman" pitchFamily="18" charset="0"/>
              </a:rPr>
              <a:t>list.get</a:t>
            </a:r>
            <a:r>
              <a:rPr lang="en-US" altLang="en-US" sz="2400" dirty="0" smtClean="0">
                <a:cs typeface="Times New Roman" pitchFamily="18" charset="0"/>
              </a:rPr>
              <a:t>(0).</a:t>
            </a:r>
            <a:r>
              <a:rPr lang="en-US" altLang="en-US" sz="2400" dirty="0" err="1" smtClean="0">
                <a:cs typeface="Times New Roman" pitchFamily="18" charset="0"/>
              </a:rPr>
              <a:t>getArea</a:t>
            </a:r>
            <a:r>
              <a:rPr lang="en-US" altLang="en-US" sz="2400" dirty="0" smtClean="0">
                <a:cs typeface="Times New Roman" pitchFamily="18" charset="0"/>
              </a:rPr>
              <a:t>());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2400" dirty="0" smtClean="0">
                <a:cs typeface="Times New Roman" pitchFamily="18" charset="0"/>
              </a:rPr>
              <a:t>  </a:t>
            </a:r>
            <a:r>
              <a:rPr lang="en-US" altLang="en-US" sz="2400" dirty="0">
                <a:cs typeface="Times New Roman" pitchFamily="18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2400" dirty="0">
                <a:cs typeface="Times New Roman" pitchFamily="18" charset="0"/>
              </a:rPr>
              <a:t>}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79CD5D-6E12-45A8-A5DA-5FF0A58A212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4400" y="2133600"/>
            <a:ext cx="6629400" cy="2971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List size? 6</a:t>
            </a:r>
          </a:p>
          <a:p>
            <a:r>
              <a:rPr lang="en-US" dirty="0"/>
              <a:t>Is Miami in the list? true</a:t>
            </a:r>
          </a:p>
          <a:p>
            <a:r>
              <a:rPr lang="en-US" dirty="0"/>
              <a:t>The location of Denver in the list? 1</a:t>
            </a:r>
          </a:p>
          <a:p>
            <a:r>
              <a:rPr lang="en-US" dirty="0"/>
              <a:t>Is the list empty? false</a:t>
            </a:r>
          </a:p>
          <a:p>
            <a:r>
              <a:rPr lang="en-US" dirty="0"/>
              <a:t>[London, Xian, Paris, Seoul, Tokyo]</a:t>
            </a:r>
          </a:p>
          <a:p>
            <a:r>
              <a:rPr lang="en-US" dirty="0"/>
              <a:t>Tokyo Seoul Paris Xian London </a:t>
            </a:r>
          </a:p>
          <a:p>
            <a:r>
              <a:rPr lang="en-US" dirty="0"/>
              <a:t>The area of the circle? 12.566370614359172</a:t>
            </a:r>
          </a:p>
        </p:txBody>
      </p:sp>
    </p:spTree>
    <p:extLst>
      <p:ext uri="{BB962C8B-B14F-4D97-AF65-F5344CB8AC3E}">
        <p14:creationId xmlns:p14="http://schemas.microsoft.com/office/powerpoint/2010/main" val="6007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Out-of-bounds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Legal indexes are between </a:t>
            </a:r>
            <a:r>
              <a:rPr lang="en-US" altLang="en-US" sz="2800" b="1" dirty="0" smtClean="0"/>
              <a:t>0</a:t>
            </a:r>
            <a:r>
              <a:rPr lang="en-US" altLang="en-US" sz="2800" dirty="0" smtClean="0"/>
              <a:t> and the </a:t>
            </a:r>
            <a:r>
              <a:rPr lang="en-US" altLang="en-US" sz="2800" b="1" dirty="0" smtClean="0"/>
              <a:t>list's size() - 1</a:t>
            </a:r>
            <a:r>
              <a:rPr lang="en-US" altLang="en-US" sz="2800" dirty="0" smtClean="0"/>
              <a:t>.</a:t>
            </a:r>
          </a:p>
          <a:p>
            <a:pPr lvl="1" eaLnBrk="1" hangingPunct="1"/>
            <a:r>
              <a:rPr lang="en-US" altLang="en-US" sz="2800" dirty="0" smtClean="0"/>
              <a:t>Reading or writing any index outside this range will cause an 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IndexOutOfBoundsException</a:t>
            </a:r>
            <a:r>
              <a:rPr lang="en-US" altLang="en-US" sz="2800" dirty="0" smtClean="0"/>
              <a:t>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	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200" dirty="0" smtClean="0">
                <a:latin typeface="Courier New" panose="02070309020205020404" pitchFamily="49" charset="0"/>
              </a:rPr>
              <a:t>&lt;String&gt; names = new 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200" dirty="0" smtClean="0">
                <a:latin typeface="Courier New" panose="02070309020205020404" pitchFamily="49" charset="0"/>
              </a:rPr>
              <a:t>&lt;&gt;();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("Marty");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("Kevin");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("Vicki");  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</a:rPr>
              <a:t>names.add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("Larry");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names.get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(0));   </a:t>
            </a:r>
            <a:r>
              <a:rPr lang="en-US" altLang="en-US" sz="22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 okay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</a:rPr>
              <a:t>System.out.println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names.get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(3));   </a:t>
            </a:r>
            <a:r>
              <a:rPr lang="en-US" altLang="en-US" sz="2200" b="1" dirty="0" smtClean="0">
                <a:solidFill>
                  <a:srgbClr val="008080"/>
                </a:solidFill>
                <a:latin typeface="Courier New" panose="02070309020205020404" pitchFamily="49" charset="0"/>
              </a:rPr>
              <a:t>// okay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en-US" sz="2200" b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200" b="1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names.get</a:t>
            </a:r>
            <a:r>
              <a:rPr lang="en-US" altLang="en-US" sz="2200" b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(-1));  // exception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 dirty="0" err="1" smtClean="0">
                <a:solidFill>
                  <a:srgbClr val="800000"/>
                </a:solidFill>
                <a:latin typeface="Courier New" panose="02070309020205020404" pitchFamily="49" charset="0"/>
              </a:rPr>
              <a:t>names.add</a:t>
            </a:r>
            <a:r>
              <a:rPr lang="en-US" altLang="en-US" sz="2200" b="1" dirty="0" smtClean="0">
                <a:solidFill>
                  <a:srgbClr val="800000"/>
                </a:solidFill>
                <a:latin typeface="Courier New" panose="02070309020205020404" pitchFamily="49" charset="0"/>
              </a:rPr>
              <a:t>(9, "Aimee");              // exception</a:t>
            </a:r>
            <a:endParaRPr lang="en-US" altLang="en-US" sz="2200" dirty="0" smtClean="0"/>
          </a:p>
        </p:txBody>
      </p:sp>
      <p:graphicFrame>
        <p:nvGraphicFramePr>
          <p:cNvPr id="199684" name="Group 4"/>
          <p:cNvGraphicFramePr>
            <a:graphicFrameLocks noGrp="1"/>
          </p:cNvGraphicFramePr>
          <p:nvPr/>
        </p:nvGraphicFramePr>
        <p:xfrm>
          <a:off x="2462213" y="5410200"/>
          <a:ext cx="3938587" cy="1041400"/>
        </p:xfrm>
        <a:graphic>
          <a:graphicData uri="http://schemas.openxmlformats.org/drawingml/2006/table">
            <a:tbl>
              <a:tblPr/>
              <a:tblGrid>
                <a:gridCol w="874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7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Marty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Kevin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Vicki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Larry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2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Static method called </a:t>
            </a:r>
            <a:r>
              <a:rPr lang="en-US" altLang="en-US" dirty="0" err="1" smtClean="0"/>
              <a:t>List.of</a:t>
            </a:r>
            <a:endParaRPr lang="en-US" alt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1" y="631032"/>
            <a:ext cx="9131909" cy="6226968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Courier New" panose="02070309020205020404" pitchFamily="49" charset="0"/>
              </a:rPr>
              <a:t>//create an 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of names of days of the week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200" dirty="0" smtClean="0">
                <a:latin typeface="Courier New" panose="02070309020205020404" pitchFamily="49" charset="0"/>
              </a:rPr>
              <a:t>&lt;String&gt; 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dayNames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= new 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200" dirty="0" smtClean="0">
                <a:latin typeface="Courier New" panose="02070309020205020404" pitchFamily="49" charset="0"/>
              </a:rPr>
              <a:t>&lt;&gt;();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</a:rPr>
              <a:t>dayNames.add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("Mon");  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dayNames.add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(“Tue"); 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dayNames.add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(“Wed");   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dayNames.add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(“Thu");   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dayNames.add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(“Fri");  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dayNames.add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(“Sat");   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dayNames.add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(“Sun");   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2200" dirty="0" smtClean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2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List.of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static method accepts any number of element values as parameters and returns a list object containing those elements.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2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200" dirty="0">
                <a:latin typeface="Courier New" panose="02070309020205020404" pitchFamily="49" charset="0"/>
              </a:rPr>
              <a:t>&lt;String&gt; </a:t>
            </a:r>
            <a:r>
              <a:rPr lang="en-US" altLang="en-US" sz="2200" dirty="0" err="1">
                <a:latin typeface="Courier New" panose="02070309020205020404" pitchFamily="49" charset="0"/>
              </a:rPr>
              <a:t>dayNames</a:t>
            </a:r>
            <a:r>
              <a:rPr lang="en-US" altLang="en-US" sz="2200" dirty="0">
                <a:latin typeface="Courier New" panose="02070309020205020404" pitchFamily="49" charset="0"/>
              </a:rPr>
              <a:t> = new </a:t>
            </a:r>
            <a:r>
              <a:rPr lang="en-US" altLang="en-US" sz="2200" dirty="0" err="1">
                <a:latin typeface="Courier New" panose="02070309020205020404" pitchFamily="49" charset="0"/>
              </a:rPr>
              <a:t>ArrayList</a:t>
            </a:r>
            <a:r>
              <a:rPr lang="en-US" altLang="en-US" sz="2200" dirty="0" smtClean="0">
                <a:latin typeface="Courier New" panose="02070309020205020404" pitchFamily="49" charset="0"/>
              </a:rPr>
              <a:t>&lt;&gt;(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</a:t>
            </a:r>
            <a:r>
              <a:rPr lang="en-US" altLang="en-US" sz="22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List.of</a:t>
            </a: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200" dirty="0" smtClean="0">
                <a:latin typeface="Courier New" panose="02070309020205020404" pitchFamily="49" charset="0"/>
              </a:rPr>
              <a:t>“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Mon”,“Tue”,”Wed”,”Thu”,”Fri”,”Sat</a:t>
            </a:r>
            <a:r>
              <a:rPr lang="en-US" altLang="en-US" sz="2200" dirty="0" smtClean="0">
                <a:latin typeface="Courier New" panose="02070309020205020404" pitchFamily="49" charset="0"/>
              </a:rPr>
              <a:t>”,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	</a:t>
            </a:r>
            <a:r>
              <a:rPr lang="en-US" altLang="en-US" sz="2200" dirty="0" smtClean="0">
                <a:latin typeface="Courier New" panose="02070309020205020404" pitchFamily="49" charset="0"/>
              </a:rPr>
              <a:t>“Sun”</a:t>
            </a:r>
            <a:r>
              <a:rPr lang="en-US" altLang="en-US" sz="2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200" dirty="0" smtClean="0">
                <a:latin typeface="Courier New" panose="02070309020205020404" pitchFamily="49" charset="0"/>
              </a:rPr>
              <a:t>);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endParaRPr lang="en-US" alt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610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Differences and Similarities between Arrays and ArrayList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EAAB59-BC31-4DE1-9C11-30EB1E844808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07" name="Rectangle 10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08" name="Rectangle 12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51209" name="Object 11"/>
          <p:cNvGraphicFramePr>
            <a:graphicFrameLocks noChangeAspect="1"/>
          </p:cNvGraphicFramePr>
          <p:nvPr>
            <p:extLst/>
          </p:nvPr>
        </p:nvGraphicFramePr>
        <p:xfrm>
          <a:off x="-152400" y="1307306"/>
          <a:ext cx="9372600" cy="350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Picture" r:id="rId3" imgW="5600700" imgH="1968500" progId="Word.Picture.8">
                  <p:embed/>
                </p:oleObj>
              </mc:Choice>
              <mc:Fallback>
                <p:oleObj name="Picture" r:id="rId3" imgW="5600700" imgH="1968500" progId="Word.Picture.8">
                  <p:embed/>
                  <p:pic>
                    <p:nvPicPr>
                      <p:cNvPr id="5120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400" y="1307306"/>
                        <a:ext cx="9372600" cy="350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121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12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B5695C-EF33-49D9-A6A8-B80F4C229A5D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817563"/>
          </a:xfrm>
        </p:spPr>
        <p:txBody>
          <a:bodyPr/>
          <a:lstStyle/>
          <a:p>
            <a:pPr eaLnBrk="1" hangingPunct="1"/>
            <a:r>
              <a:rPr lang="en-US" altLang="en-US" smtClean="0"/>
              <a:t>Primitive Data Types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114550" y="2541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155575" y="938213"/>
            <a:ext cx="898842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 err="1">
                <a:latin typeface="Cambria" pitchFamily="18" charset="0"/>
              </a:rPr>
              <a:t>int</a:t>
            </a:r>
            <a:r>
              <a:rPr lang="en-US" altLang="en-US" dirty="0">
                <a:latin typeface="Cambria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ambria" pitchFamily="18" charset="0"/>
              </a:rPr>
              <a:t>double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ambria" pitchFamily="18" charset="0"/>
              </a:rPr>
              <a:t>char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ambria" pitchFamily="18" charset="0"/>
              </a:rPr>
              <a:t>float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ambria" pitchFamily="18" charset="0"/>
              </a:rPr>
              <a:t>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ambria" pitchFamily="18" charset="0"/>
              </a:rPr>
              <a:t>long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err="1">
                <a:latin typeface="Cambria" pitchFamily="18" charset="0"/>
              </a:rPr>
              <a:t>boolean</a:t>
            </a:r>
            <a:endParaRPr lang="en-US" altLang="en-US" dirty="0">
              <a:latin typeface="Cambria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ambria" pitchFamily="18" charset="0"/>
              </a:rPr>
              <a:t>short</a:t>
            </a:r>
          </a:p>
          <a:p>
            <a:pPr>
              <a:spcBef>
                <a:spcPct val="50000"/>
              </a:spcBef>
              <a:buClrTx/>
              <a:buSzTx/>
              <a:buFont typeface="Wingdings 2" pitchFamily="18" charset="2"/>
              <a:buNone/>
            </a:pPr>
            <a:r>
              <a:rPr lang="en-US" altLang="en-US" dirty="0">
                <a:latin typeface="Cambria" pitchFamily="18" charset="0"/>
              </a:rPr>
              <a:t>A primitive-type value can be wrapped in an object using a </a:t>
            </a:r>
            <a:r>
              <a:rPr lang="en-US" altLang="en-US" dirty="0">
                <a:solidFill>
                  <a:srgbClr val="0070C0"/>
                </a:solidFill>
                <a:latin typeface="Cambria" pitchFamily="18" charset="0"/>
              </a:rPr>
              <a:t>wrapper class </a:t>
            </a:r>
            <a:r>
              <a:rPr lang="en-US" altLang="en-US" dirty="0">
                <a:latin typeface="Cambria" pitchFamily="18" charset="0"/>
              </a:rPr>
              <a:t>in the Java API.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1614488" y="1328738"/>
            <a:ext cx="2170112" cy="157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441450" y="2974975"/>
            <a:ext cx="2343150" cy="189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11625" y="2517775"/>
            <a:ext cx="20955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Not an object</a:t>
            </a:r>
          </a:p>
        </p:txBody>
      </p:sp>
      <p:sp>
        <p:nvSpPr>
          <p:cNvPr id="7" name="矩形 6"/>
          <p:cNvSpPr/>
          <p:nvPr/>
        </p:nvSpPr>
        <p:spPr>
          <a:xfrm>
            <a:off x="4111625" y="4068763"/>
            <a:ext cx="4154488" cy="73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Many Java methods require the use of object as arguments</a:t>
            </a:r>
          </a:p>
        </p:txBody>
      </p:sp>
    </p:spTree>
    <p:extLst>
      <p:ext uri="{BB962C8B-B14F-4D97-AF65-F5344CB8AC3E}">
        <p14:creationId xmlns:p14="http://schemas.microsoft.com/office/powerpoint/2010/main" val="372695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C6064B-C1CB-4A9D-9EE0-77DC545E4B80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817563"/>
          </a:xfrm>
        </p:spPr>
        <p:txBody>
          <a:bodyPr/>
          <a:lstStyle/>
          <a:p>
            <a:pPr eaLnBrk="1" hangingPunct="1"/>
            <a:r>
              <a:rPr lang="en-US" altLang="en-US" smtClean="0"/>
              <a:t>Wrapper Classes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2286000" cy="2133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altLang="en-US" sz="2400" smtClean="0"/>
              <a:t>Boolean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400" smtClean="0"/>
              <a:t>Character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400" smtClean="0"/>
              <a:t>Short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altLang="en-US" sz="2400" smtClean="0"/>
              <a:t>Byte</a:t>
            </a:r>
            <a:endParaRPr lang="en-US" altLang="en-US" sz="2800" smtClean="0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2743200" y="14478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altLang="en-US" sz="2400">
                <a:latin typeface="Times New Roman" pitchFamily="18" charset="0"/>
              </a:rPr>
              <a:t>Integer</a:t>
            </a:r>
          </a:p>
          <a:p>
            <a:pPr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altLang="en-US" sz="2400">
                <a:latin typeface="Times New Roman" pitchFamily="18" charset="0"/>
              </a:rPr>
              <a:t>Long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altLang="en-US" sz="2400">
                <a:latin typeface="Times New Roman" pitchFamily="18" charset="0"/>
              </a:rPr>
              <a:t>Float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q"/>
            </a:pPr>
            <a:r>
              <a:rPr lang="en-US" altLang="en-US" sz="2400">
                <a:latin typeface="Times New Roman" pitchFamily="18" charset="0"/>
              </a:rPr>
              <a:t>Double</a:t>
            </a: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2114550" y="2541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6175" y="1201738"/>
            <a:ext cx="3763963" cy="2611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500" dirty="0">
                <a:solidFill>
                  <a:srgbClr val="0070C0"/>
                </a:solidFill>
              </a:rPr>
              <a:t>Wrapper class </a:t>
            </a:r>
            <a:r>
              <a:rPr lang="en-US" sz="2500" dirty="0"/>
              <a:t>names are the same as the primitive data type with the 1st letter capitalized.</a:t>
            </a:r>
          </a:p>
          <a:p>
            <a:pPr>
              <a:defRPr/>
            </a:pPr>
            <a:r>
              <a:rPr lang="en-US" sz="2500" dirty="0">
                <a:solidFill>
                  <a:srgbClr val="FF0000"/>
                </a:solidFill>
              </a:rPr>
              <a:t>Exceptions: </a:t>
            </a:r>
          </a:p>
          <a:p>
            <a:pPr>
              <a:defRPr/>
            </a:pPr>
            <a:r>
              <a:rPr lang="en-US" sz="2500" dirty="0">
                <a:solidFill>
                  <a:srgbClr val="0070C0"/>
                </a:solidFill>
              </a:rPr>
              <a:t>Integer</a:t>
            </a:r>
            <a:r>
              <a:rPr lang="en-US" sz="2500" dirty="0"/>
              <a:t> for </a:t>
            </a:r>
            <a:r>
              <a:rPr lang="en-US" sz="2500" dirty="0" err="1"/>
              <a:t>int</a:t>
            </a:r>
            <a:endParaRPr lang="en-US" sz="2500" dirty="0"/>
          </a:p>
          <a:p>
            <a:pPr>
              <a:defRPr/>
            </a:pPr>
            <a:r>
              <a:rPr lang="en-US" sz="2500" dirty="0">
                <a:solidFill>
                  <a:srgbClr val="0070C0"/>
                </a:solidFill>
              </a:rPr>
              <a:t>Character</a:t>
            </a:r>
            <a:r>
              <a:rPr lang="en-US" sz="2500" dirty="0"/>
              <a:t> for char</a:t>
            </a:r>
          </a:p>
        </p:txBody>
      </p:sp>
    </p:spTree>
    <p:extLst>
      <p:ext uri="{BB962C8B-B14F-4D97-AF65-F5344CB8AC3E}">
        <p14:creationId xmlns:p14="http://schemas.microsoft.com/office/powerpoint/2010/main" val="25659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  <p:bldP spid="48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Collections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</a:rPr>
              <a:t>collection</a:t>
            </a:r>
            <a:r>
              <a:rPr lang="en-US" altLang="en-US" dirty="0" smtClean="0"/>
              <a:t>: an object that stores data;  a.k.a. "data structure"</a:t>
            </a:r>
          </a:p>
          <a:p>
            <a:pPr lvl="1" eaLnBrk="1" hangingPunct="1"/>
            <a:r>
              <a:rPr lang="en-US" altLang="en-US" dirty="0" smtClean="0"/>
              <a:t>the objects stored are called </a:t>
            </a:r>
            <a:r>
              <a:rPr lang="en-US" altLang="en-US" b="1" dirty="0" smtClean="0">
                <a:solidFill>
                  <a:srgbClr val="0070C0"/>
                </a:solidFill>
              </a:rPr>
              <a:t>elements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dirty="0" smtClean="0"/>
              <a:t>some collections maintain an ordering; some allow duplicates</a:t>
            </a:r>
          </a:p>
          <a:p>
            <a:pPr lvl="1" eaLnBrk="1" hangingPunct="1"/>
            <a:r>
              <a:rPr lang="en-US" altLang="en-US" dirty="0" smtClean="0"/>
              <a:t>typical operations: </a:t>
            </a:r>
            <a:r>
              <a:rPr lang="en-US" altLang="en-US" i="1" dirty="0" smtClean="0"/>
              <a:t>add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remove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clear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contains</a:t>
            </a:r>
            <a:r>
              <a:rPr lang="en-US" altLang="en-US" dirty="0" smtClean="0"/>
              <a:t> (search), </a:t>
            </a:r>
            <a:r>
              <a:rPr lang="en-US" altLang="en-US" i="1" dirty="0" smtClean="0"/>
              <a:t>size</a:t>
            </a:r>
          </a:p>
          <a:p>
            <a:pPr lvl="1" eaLnBrk="1" hangingPunct="1"/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examples found in the Java class libraries:</a:t>
            </a:r>
          </a:p>
          <a:p>
            <a:pPr lvl="2"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LinkedList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HashMap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TreeSet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anose="02070309020205020404" pitchFamily="49" charset="0"/>
              </a:rPr>
              <a:t>PriorityQueue</a:t>
            </a:r>
            <a:endParaRPr lang="en-US" altLang="en-US" dirty="0" smtClean="0">
              <a:latin typeface="Courier New" panose="02070309020205020404" pitchFamily="49" charset="0"/>
            </a:endParaRPr>
          </a:p>
          <a:p>
            <a:pPr lvl="2" eaLnBrk="1" hangingPunct="1"/>
            <a:endParaRPr lang="en-US" altLang="en-US" dirty="0" smtClean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smtClean="0"/>
              <a:t>all </a:t>
            </a:r>
            <a:r>
              <a:rPr lang="en-US" altLang="en-US" dirty="0" smtClean="0">
                <a:solidFill>
                  <a:srgbClr val="FF0000"/>
                </a:solidFill>
              </a:rPr>
              <a:t>collections</a:t>
            </a:r>
            <a:r>
              <a:rPr lang="en-US" altLang="en-US" dirty="0" smtClean="0"/>
              <a:t> are in 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java.util</a:t>
            </a:r>
            <a:r>
              <a:rPr lang="en-US" altLang="en-US" dirty="0" smtClean="0"/>
              <a:t> package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>
                <a:latin typeface="Courier New" panose="02070309020205020404" pitchFamily="49" charset="0"/>
              </a:rPr>
              <a:t>	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java.util</a:t>
            </a:r>
            <a:r>
              <a:rPr lang="en-US" alt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41681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Wrapper classes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31032"/>
            <a:ext cx="9257410" cy="6226968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lvl="1" eaLnBrk="1" hangingPunct="1"/>
            <a:endParaRPr lang="en-US" altLang="en-US" dirty="0" smtClean="0"/>
          </a:p>
          <a:p>
            <a:pPr marL="393192" lvl="1" indent="0" eaLnBrk="1" hangingPunct="1"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sz="2400" dirty="0" smtClean="0"/>
              <a:t>A wrapper is an object whose sole purpose is to hold a primitive value.</a:t>
            </a:r>
          </a:p>
          <a:p>
            <a:pPr lvl="1"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Once you construct the list, use it with primitives as normal:</a:t>
            </a:r>
          </a:p>
          <a:p>
            <a:pPr lvl="1" eaLnBrk="1" hangingPunct="1">
              <a:buFontTx/>
              <a:buNone/>
            </a:pP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2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&lt;Double&gt;</a:t>
            </a:r>
            <a:r>
              <a:rPr lang="en-US" altLang="en-US" sz="2200" dirty="0" smtClean="0">
                <a:latin typeface="Courier New" panose="02070309020205020404" pitchFamily="49" charset="0"/>
              </a:rPr>
              <a:t> grades = new </a:t>
            </a:r>
            <a:r>
              <a:rPr lang="en-US" altLang="en-US" sz="2200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sz="22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&lt;Double&gt;</a:t>
            </a:r>
            <a:r>
              <a:rPr lang="en-US" altLang="en-US" sz="2200" dirty="0" smtClean="0">
                <a:latin typeface="Courier New" panose="02070309020205020404" pitchFamily="49" charset="0"/>
              </a:rPr>
              <a:t>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</a:rPr>
              <a:t>grades.add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(3.2);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err="1" smtClean="0">
                <a:latin typeface="Courier New" panose="02070309020205020404" pitchFamily="49" charset="0"/>
              </a:rPr>
              <a:t>grades.add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(2.7);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>
                <a:latin typeface="Courier New" panose="02070309020205020404" pitchFamily="49" charset="0"/>
              </a:rPr>
              <a:t>double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myGrade</a:t>
            </a:r>
            <a:r>
              <a:rPr lang="en-US" altLang="en-US" sz="2400" dirty="0" smtClean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grades.get</a:t>
            </a:r>
            <a:r>
              <a:rPr lang="en-US" altLang="en-US" sz="2400" dirty="0" smtClean="0">
                <a:latin typeface="Courier New" panose="02070309020205020404" pitchFamily="49" charset="0"/>
              </a:rPr>
              <a:t>(0);</a:t>
            </a:r>
          </a:p>
        </p:txBody>
      </p:sp>
      <p:graphicFrame>
        <p:nvGraphicFramePr>
          <p:cNvPr id="180296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93688"/>
              </p:ext>
            </p:extLst>
          </p:nvPr>
        </p:nvGraphicFramePr>
        <p:xfrm>
          <a:off x="2382915" y="631032"/>
          <a:ext cx="3997325" cy="1981200"/>
        </p:xfrm>
        <a:graphic>
          <a:graphicData uri="http://schemas.openxmlformats.org/drawingml/2006/table">
            <a:tbl>
              <a:tblPr/>
              <a:tblGrid>
                <a:gridCol w="2022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Primitive Type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Wrapper Type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int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Integer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double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Double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char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Character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boolean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Boolean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0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Generic Type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57200"/>
            <a:ext cx="8839200" cy="3290888"/>
          </a:xfrm>
        </p:spPr>
        <p:txBody>
          <a:bodyPr/>
          <a:lstStyle/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Font typeface="Monotype Sorts"/>
              <a:buNone/>
            </a:pPr>
            <a:r>
              <a:rPr lang="en-US" altLang="en-US" dirty="0" err="1" smtClean="0">
                <a:solidFill>
                  <a:srgbClr val="FF0000"/>
                </a:solidFill>
              </a:rPr>
              <a:t>ArrayList</a:t>
            </a:r>
            <a:r>
              <a:rPr lang="en-US" altLang="en-US" dirty="0" smtClean="0"/>
              <a:t> is known as a </a:t>
            </a:r>
            <a:r>
              <a:rPr lang="en-US" altLang="en-US" u="sng" dirty="0" smtClean="0"/>
              <a:t>generic class </a:t>
            </a:r>
            <a:r>
              <a:rPr lang="en-US" altLang="en-US" dirty="0" smtClean="0"/>
              <a:t>with a </a:t>
            </a:r>
            <a:r>
              <a:rPr lang="en-US" altLang="en-US" u="sng" dirty="0" smtClean="0"/>
              <a:t>generic type E</a:t>
            </a:r>
            <a:r>
              <a:rPr lang="en-US" altLang="en-US" dirty="0" smtClean="0"/>
              <a:t>. You can specify a </a:t>
            </a:r>
            <a:r>
              <a:rPr lang="en-US" altLang="en-US" u="sng" dirty="0" smtClean="0"/>
              <a:t>concrete object type </a:t>
            </a:r>
            <a:r>
              <a:rPr lang="en-US" altLang="en-US" dirty="0" smtClean="0"/>
              <a:t>to replace E when creating an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. </a:t>
            </a:r>
          </a:p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Font typeface="Monotype Sorts"/>
              <a:buNone/>
            </a:pPr>
            <a:r>
              <a:rPr lang="en-US" altLang="en-US" dirty="0" smtClean="0"/>
              <a:t>To create an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for storing integers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09D9E6-EEE6-4126-8DB6-23B955E49BE1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0" y="40386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4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ArrayList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&lt;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&gt;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listOfIntegers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800" dirty="0">
                <a:solidFill>
                  <a:schemeClr val="tx2"/>
                </a:solidFill>
                <a:latin typeface="Times New Roman" pitchFamily="18" charset="0"/>
              </a:rPr>
              <a:t>= </a:t>
            </a:r>
            <a:r>
              <a:rPr lang="en-US" altLang="en-US" sz="2800" b="1" dirty="0">
                <a:solidFill>
                  <a:schemeClr val="tx2"/>
                </a:solidFill>
                <a:latin typeface="Times New Roman" pitchFamily="18" charset="0"/>
              </a:rPr>
              <a:t>new</a:t>
            </a:r>
            <a:r>
              <a:rPr lang="en-US" altLang="en-US" sz="2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ArrayList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&lt;&gt;();</a:t>
            </a:r>
            <a:endParaRPr lang="en-US" altLang="en-US" sz="2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0" y="50292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4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800" dirty="0" err="1" smtClean="0">
                <a:solidFill>
                  <a:schemeClr val="tx2"/>
                </a:solidFill>
                <a:latin typeface="Times New Roman" pitchFamily="18" charset="0"/>
              </a:rPr>
              <a:t>ArrayList</a:t>
            </a:r>
            <a:r>
              <a:rPr lang="en-US" altLang="en-US" sz="2800" dirty="0" smtClean="0">
                <a:solidFill>
                  <a:schemeClr val="tx2"/>
                </a:solidFill>
                <a:latin typeface="Times New Roman" pitchFamily="18" charset="0"/>
              </a:rPr>
              <a:t>&lt;Integer&gt; </a:t>
            </a:r>
            <a:r>
              <a:rPr lang="en-US" altLang="en-US" sz="2800" dirty="0" err="1">
                <a:solidFill>
                  <a:schemeClr val="tx2"/>
                </a:solidFill>
                <a:latin typeface="Times New Roman" pitchFamily="18" charset="0"/>
              </a:rPr>
              <a:t>listOfIntegers</a:t>
            </a:r>
            <a:r>
              <a:rPr lang="en-US" altLang="en-US" sz="2800" dirty="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altLang="en-US" sz="2800" b="1" dirty="0">
                <a:solidFill>
                  <a:schemeClr val="tx2"/>
                </a:solidFill>
                <a:latin typeface="Times New Roman" pitchFamily="18" charset="0"/>
              </a:rPr>
              <a:t>new</a:t>
            </a:r>
            <a:r>
              <a:rPr lang="en-US" altLang="en-US" sz="2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sz="2800" dirty="0" err="1">
                <a:solidFill>
                  <a:schemeClr val="tx2"/>
                </a:solidFill>
                <a:latin typeface="Times New Roman" pitchFamily="18" charset="0"/>
              </a:rPr>
              <a:t>ArrayList</a:t>
            </a:r>
            <a:r>
              <a:rPr lang="en-US" altLang="en-US" sz="2800" dirty="0">
                <a:solidFill>
                  <a:schemeClr val="tx2"/>
                </a:solidFill>
                <a:latin typeface="Times New Roman" pitchFamily="18" charset="0"/>
              </a:rPr>
              <a:t>&lt;&gt;();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667000" y="1371600"/>
            <a:ext cx="4772026" cy="365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00400" y="5943600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inference</a:t>
            </a:r>
            <a:endParaRPr 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438400" y="5638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</p:cNvCxnSpPr>
          <p:nvPr/>
        </p:nvCxnSpPr>
        <p:spPr>
          <a:xfrm flipV="1">
            <a:off x="5334000" y="5426060"/>
            <a:ext cx="2233590" cy="82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7696200" y="4038600"/>
            <a:ext cx="1447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//Wrong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9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50184" grpId="0"/>
      <p:bldP spid="6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5F0937-56A6-4DA4-905D-65EDCFCDA0E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17475" y="152400"/>
            <a:ext cx="9026525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smtClean="0">
                <a:latin typeface="Cambria" panose="02040503050406030204" pitchFamily="18" charset="0"/>
                <a:cs typeface="Courier New" panose="02070309020205020404" pitchFamily="49" charset="0"/>
              </a:rPr>
              <a:t>Automatic Conversion Between Primitive Types and Wrapper Class Types</a:t>
            </a:r>
            <a:endParaRPr lang="en-US" altLang="en-US" sz="300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2" name="Rectangle 1030"/>
          <p:cNvSpPr>
            <a:spLocks noChangeArrowheads="1"/>
          </p:cNvSpPr>
          <p:nvPr/>
        </p:nvSpPr>
        <p:spPr bwMode="auto">
          <a:xfrm>
            <a:off x="2143125" y="3095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6327" name="Object 1029"/>
          <p:cNvGraphicFramePr>
            <a:graphicFrameLocks noChangeAspect="1"/>
          </p:cNvGraphicFramePr>
          <p:nvPr/>
        </p:nvGraphicFramePr>
        <p:xfrm>
          <a:off x="136525" y="3465513"/>
          <a:ext cx="8764588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icture" r:id="rId3" imgW="5024628" imgH="691896" progId="Word.Picture.8">
                  <p:embed/>
                </p:oleObj>
              </mc:Choice>
              <mc:Fallback>
                <p:oleObj name="Picture" r:id="rId3" imgW="5024628" imgH="691896" progId="Word.Picture.8">
                  <p:embed/>
                  <p:pic>
                    <p:nvPicPr>
                      <p:cNvPr id="5632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3465513"/>
                        <a:ext cx="8764588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1031"/>
          <p:cNvSpPr>
            <a:spLocks noChangeArrowheads="1"/>
          </p:cNvSpPr>
          <p:nvPr/>
        </p:nvSpPr>
        <p:spPr bwMode="auto">
          <a:xfrm>
            <a:off x="153988" y="51054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Integer[] intArray = {1, 2, 3};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System.out.println(intArray[0] + intArray[1] + intArray[2]);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9" name="Rectangle 1032"/>
          <p:cNvSpPr>
            <a:spLocks noChangeArrowheads="1"/>
          </p:cNvSpPr>
          <p:nvPr/>
        </p:nvSpPr>
        <p:spPr bwMode="auto">
          <a:xfrm>
            <a:off x="2590800" y="6253163"/>
            <a:ext cx="121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Unboxing</a:t>
            </a:r>
          </a:p>
        </p:txBody>
      </p:sp>
      <p:sp>
        <p:nvSpPr>
          <p:cNvPr id="56330" name="Line 1033"/>
          <p:cNvSpPr>
            <a:spLocks noChangeShapeType="1"/>
          </p:cNvSpPr>
          <p:nvPr/>
        </p:nvSpPr>
        <p:spPr bwMode="auto">
          <a:xfrm flipV="1">
            <a:off x="2909888" y="57150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1034"/>
          <p:cNvSpPr>
            <a:spLocks noChangeShapeType="1"/>
          </p:cNvSpPr>
          <p:nvPr/>
        </p:nvSpPr>
        <p:spPr bwMode="auto">
          <a:xfrm flipV="1">
            <a:off x="2909888" y="5715000"/>
            <a:ext cx="10668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Line 1035"/>
          <p:cNvSpPr>
            <a:spLocks noChangeShapeType="1"/>
          </p:cNvSpPr>
          <p:nvPr/>
        </p:nvSpPr>
        <p:spPr bwMode="auto">
          <a:xfrm flipV="1">
            <a:off x="3140075" y="5772150"/>
            <a:ext cx="25146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79375" y="1047750"/>
            <a:ext cx="8836025" cy="922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</a:rPr>
              <a:t>Boxing</a:t>
            </a:r>
            <a:r>
              <a:rPr lang="en-US" sz="2800" dirty="0"/>
              <a:t>: converting a primitive value to a wrapper object </a:t>
            </a:r>
          </a:p>
          <a:p>
            <a:pPr>
              <a:defRPr/>
            </a:pPr>
            <a:r>
              <a:rPr lang="en-US" sz="2800" dirty="0"/>
              <a:t>The reverse conversion is called </a:t>
            </a:r>
            <a:r>
              <a:rPr lang="en-US" sz="2800" dirty="0">
                <a:solidFill>
                  <a:srgbClr val="FF0000"/>
                </a:solidFill>
              </a:rPr>
              <a:t>unboxing</a:t>
            </a:r>
          </a:p>
        </p:txBody>
      </p:sp>
      <p:sp>
        <p:nvSpPr>
          <p:cNvPr id="3" name="矩形 2"/>
          <p:cNvSpPr/>
          <p:nvPr/>
        </p:nvSpPr>
        <p:spPr>
          <a:xfrm>
            <a:off x="79375" y="2162175"/>
            <a:ext cx="8836025" cy="1190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600" dirty="0">
                <a:latin typeface="Cambria" panose="02040503050406030204" pitchFamily="18" charset="0"/>
                <a:cs typeface="Times New Roman" pitchFamily="18" charset="0"/>
              </a:rPr>
              <a:t>Java allows primitive type and wrapper classes to be converted automatically.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600" dirty="0">
                <a:latin typeface="Cambria" panose="02040503050406030204" pitchFamily="18" charset="0"/>
                <a:cs typeface="Times New Roman" pitchFamily="18" charset="0"/>
              </a:rPr>
              <a:t>(a) can be simplified as in (b): </a:t>
            </a:r>
          </a:p>
        </p:txBody>
      </p:sp>
    </p:spTree>
    <p:extLst>
      <p:ext uri="{BB962C8B-B14F-4D97-AF65-F5344CB8AC3E}">
        <p14:creationId xmlns:p14="http://schemas.microsoft.com/office/powerpoint/2010/main" val="93113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6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-28575"/>
            <a:ext cx="8610600" cy="6858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Exercise using </a:t>
            </a:r>
            <a:r>
              <a:rPr lang="en-US" altLang="en-US" sz="4000" dirty="0" err="1" smtClean="0"/>
              <a:t>ArrayList</a:t>
            </a:r>
            <a:r>
              <a:rPr lang="en-US" altLang="en-US" sz="4000" dirty="0" smtClean="0"/>
              <a:t> class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EAAB59-BC31-4DE1-9C11-30EB1E844808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07" name="Rectangle 10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08" name="Rectangle 12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2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121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12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tabLst>
                <a:tab pos="2286000" algn="l"/>
                <a:tab pos="3943350" algn="l"/>
              </a:tabLst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800130"/>
            <a:ext cx="94821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anose="02040503050406030204" pitchFamily="18" charset="0"/>
              </a:rPr>
              <a:t>To prompt the user to enter a sequence of numbers</a:t>
            </a:r>
          </a:p>
          <a:p>
            <a:r>
              <a:rPr lang="en-US" sz="3200" dirty="0" smtClean="0">
                <a:latin typeface="Cambria" panose="02040503050406030204" pitchFamily="18" charset="0"/>
              </a:rPr>
              <a:t> and displays the </a:t>
            </a:r>
            <a:r>
              <a:rPr lang="en-US" sz="3200" u="sng" dirty="0" smtClean="0">
                <a:latin typeface="Cambria" panose="02040503050406030204" pitchFamily="18" charset="0"/>
              </a:rPr>
              <a:t>distinct</a:t>
            </a:r>
            <a:r>
              <a:rPr lang="en-US" sz="3200" dirty="0" smtClean="0">
                <a:latin typeface="Cambria" panose="02040503050406030204" pitchFamily="18" charset="0"/>
              </a:rPr>
              <a:t> numbers in the sequence</a:t>
            </a:r>
          </a:p>
          <a:p>
            <a:endParaRPr lang="en-US" sz="3200" dirty="0">
              <a:latin typeface="Cambria" panose="02040503050406030204" pitchFamily="18" charset="0"/>
            </a:endParaRPr>
          </a:p>
          <a:p>
            <a:r>
              <a:rPr lang="en-US" sz="3200" dirty="0" smtClean="0">
                <a:latin typeface="Cambria" panose="02040503050406030204" pitchFamily="18" charset="0"/>
              </a:rPr>
              <a:t>Enter 0 to end the input and 0 is not counted as the</a:t>
            </a:r>
          </a:p>
          <a:p>
            <a:r>
              <a:rPr lang="en-US" sz="3200" dirty="0" smtClean="0">
                <a:latin typeface="Cambria" panose="02040503050406030204" pitchFamily="18" charset="0"/>
              </a:rPr>
              <a:t>Number in the sequence</a:t>
            </a:r>
          </a:p>
          <a:p>
            <a:endParaRPr lang="en-US" sz="3200" dirty="0">
              <a:latin typeface="Cambria" panose="020405030504060302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Cambria" panose="02040503050406030204" pitchFamily="18" charset="0"/>
              </a:rPr>
              <a:t>Create an </a:t>
            </a:r>
            <a:r>
              <a:rPr lang="en-US" sz="3200" dirty="0" err="1">
                <a:latin typeface="Cambria" panose="02040503050406030204" pitchFamily="18" charset="0"/>
              </a:rPr>
              <a:t>ArrayList</a:t>
            </a:r>
            <a:r>
              <a:rPr lang="en-US" sz="3200" dirty="0">
                <a:latin typeface="Cambria" panose="02040503050406030204" pitchFamily="18" charset="0"/>
              </a:rPr>
              <a:t> for Integer objects </a:t>
            </a:r>
            <a:endParaRPr lang="en-US" sz="3200" dirty="0" smtClean="0">
              <a:latin typeface="Cambria" panose="020405030504060302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smtClean="0">
                <a:latin typeface="Cambria" panose="02040503050406030204" pitchFamily="18" charset="0"/>
              </a:rPr>
              <a:t>Use the loop to read user input value </a:t>
            </a:r>
          </a:p>
          <a:p>
            <a:r>
              <a:rPr lang="en-US" sz="3200" dirty="0" smtClean="0">
                <a:latin typeface="Cambria" panose="02040503050406030204" pitchFamily="18" charset="0"/>
              </a:rPr>
              <a:t>3. 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smtClean="0">
                <a:latin typeface="Cambria" panose="02040503050406030204" pitchFamily="18" charset="0"/>
              </a:rPr>
              <a:t>If the input value is not in the list, add it to the list</a:t>
            </a:r>
            <a:endParaRPr lang="en-US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5410200" cy="457200"/>
          </a:xfrm>
        </p:spPr>
        <p:txBody>
          <a:bodyPr>
            <a:normAutofit fontScale="90000"/>
          </a:bodyPr>
          <a:lstStyle/>
          <a:p>
            <a:pPr eaLnBrk="1" hangingPunct="1"/>
            <a:endParaRPr lang="en-US" altLang="en-US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3336" y="28574"/>
            <a:ext cx="9415464" cy="6829426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solidFill>
                  <a:srgbClr val="FF0000"/>
                </a:solidFill>
                <a:cs typeface="Times New Roman" pitchFamily="18" charset="0"/>
              </a:rPr>
              <a:t>import </a:t>
            </a:r>
            <a:r>
              <a:rPr lang="en-US" altLang="en-US" sz="1900" dirty="0" err="1">
                <a:solidFill>
                  <a:srgbClr val="FF0000"/>
                </a:solidFill>
                <a:cs typeface="Times New Roman" pitchFamily="18" charset="0"/>
              </a:rPr>
              <a:t>java.util.ArrayList</a:t>
            </a:r>
            <a:r>
              <a:rPr lang="en-US" altLang="en-US" sz="1900" dirty="0">
                <a:solidFill>
                  <a:srgbClr val="FF0000"/>
                </a:solidFill>
                <a:cs typeface="Times New Roman" pitchFamily="18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import </a:t>
            </a:r>
            <a:r>
              <a:rPr lang="en-US" altLang="en-US" sz="1900" dirty="0" err="1">
                <a:cs typeface="Times New Roman" pitchFamily="18" charset="0"/>
              </a:rPr>
              <a:t>java.util.Scanner</a:t>
            </a:r>
            <a:r>
              <a:rPr lang="en-US" altLang="en-US" sz="1900" dirty="0" smtClean="0">
                <a:cs typeface="Times New Roman" pitchFamily="18" charset="0"/>
              </a:rPr>
              <a:t>;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public class </a:t>
            </a:r>
            <a:r>
              <a:rPr lang="en-US" altLang="en-US" sz="1900" dirty="0" err="1">
                <a:cs typeface="Times New Roman" pitchFamily="18" charset="0"/>
              </a:rPr>
              <a:t>DistinctNumbers</a:t>
            </a:r>
            <a:r>
              <a:rPr lang="en-US" altLang="en-US" sz="1900" dirty="0">
                <a:cs typeface="Times New Roman" pitchFamily="18" charset="0"/>
              </a:rPr>
              <a:t> {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public static void main(String[] </a:t>
            </a:r>
            <a:r>
              <a:rPr lang="en-US" altLang="en-US" sz="1900" dirty="0" err="1">
                <a:cs typeface="Times New Roman" pitchFamily="18" charset="0"/>
              </a:rPr>
              <a:t>args</a:t>
            </a:r>
            <a:r>
              <a:rPr lang="en-US" altLang="en-US" sz="1900" dirty="0">
                <a:cs typeface="Times New Roman" pitchFamily="18" charset="0"/>
              </a:rPr>
              <a:t>) {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solidFill>
                  <a:srgbClr val="FF0000"/>
                </a:solidFill>
                <a:cs typeface="Times New Roman" pitchFamily="18" charset="0"/>
              </a:rPr>
              <a:t>ArrayList</a:t>
            </a:r>
            <a:r>
              <a:rPr lang="en-US" altLang="en-US" sz="1900" dirty="0">
                <a:solidFill>
                  <a:srgbClr val="FF0000"/>
                </a:solidFill>
                <a:cs typeface="Times New Roman" pitchFamily="18" charset="0"/>
              </a:rPr>
              <a:t>&lt;Integer&gt; list = new </a:t>
            </a:r>
            <a:r>
              <a:rPr lang="en-US" altLang="en-US" sz="1900" dirty="0" err="1">
                <a:solidFill>
                  <a:srgbClr val="FF0000"/>
                </a:solidFill>
                <a:cs typeface="Times New Roman" pitchFamily="18" charset="0"/>
              </a:rPr>
              <a:t>ArrayList</a:t>
            </a:r>
            <a:r>
              <a:rPr lang="en-US" altLang="en-US" sz="1900" dirty="0" smtClean="0">
                <a:solidFill>
                  <a:srgbClr val="FF0000"/>
                </a:solidFill>
                <a:cs typeface="Times New Roman" pitchFamily="18" charset="0"/>
              </a:rPr>
              <a:t>&lt;&gt;();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Scanner input = new Scanner(System.in);   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System.out.print</a:t>
            </a:r>
            <a:r>
              <a:rPr lang="en-US" altLang="en-US" sz="1900" dirty="0">
                <a:cs typeface="Times New Roman" pitchFamily="18" charset="0"/>
              </a:rPr>
              <a:t>("Enter integers (input ends with 0): 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int</a:t>
            </a:r>
            <a:r>
              <a:rPr lang="en-US" altLang="en-US" sz="1900" dirty="0">
                <a:cs typeface="Times New Roman" pitchFamily="18" charset="0"/>
              </a:rPr>
              <a:t> value</a:t>
            </a:r>
            <a:r>
              <a:rPr lang="en-US" altLang="en-US" sz="1900" dirty="0" smtClean="0">
                <a:cs typeface="Times New Roman" pitchFamily="18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 smtClean="0">
                <a:cs typeface="Times New Roman" pitchFamily="18" charset="0"/>
              </a:rPr>
              <a:t>    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 smtClean="0">
                <a:cs typeface="Times New Roman" pitchFamily="18" charset="0"/>
              </a:rPr>
              <a:t>    </a:t>
            </a:r>
            <a:r>
              <a:rPr lang="en-US" altLang="en-US" sz="1900" dirty="0">
                <a:cs typeface="Times New Roman" pitchFamily="18" charset="0"/>
              </a:rPr>
              <a:t>do {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  value = </a:t>
            </a:r>
            <a:r>
              <a:rPr lang="en-US" altLang="en-US" sz="1900" dirty="0" err="1">
                <a:cs typeface="Times New Roman" pitchFamily="18" charset="0"/>
              </a:rPr>
              <a:t>input.nextInt</a:t>
            </a:r>
            <a:r>
              <a:rPr lang="en-US" altLang="en-US" sz="1900" dirty="0">
                <a:cs typeface="Times New Roman" pitchFamily="18" charset="0"/>
              </a:rPr>
              <a:t>();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Read a value from the input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  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  </a:t>
            </a:r>
            <a:r>
              <a:rPr lang="en-US" altLang="en-US" sz="1900" dirty="0">
                <a:solidFill>
                  <a:srgbClr val="FF0000"/>
                </a:solidFill>
                <a:cs typeface="Times New Roman" pitchFamily="18" charset="0"/>
              </a:rPr>
              <a:t>if (!</a:t>
            </a:r>
            <a:r>
              <a:rPr lang="en-US" altLang="en-US" sz="1900" dirty="0" err="1">
                <a:solidFill>
                  <a:srgbClr val="FF0000"/>
                </a:solidFill>
                <a:cs typeface="Times New Roman" pitchFamily="18" charset="0"/>
              </a:rPr>
              <a:t>list.contains</a:t>
            </a:r>
            <a:r>
              <a:rPr lang="en-US" altLang="en-US" sz="1900" dirty="0">
                <a:solidFill>
                  <a:srgbClr val="FF0000"/>
                </a:solidFill>
                <a:cs typeface="Times New Roman" pitchFamily="18" charset="0"/>
              </a:rPr>
              <a:t>(value) &amp;&amp; value != 0) </a:t>
            </a:r>
            <a:r>
              <a:rPr lang="en-US" altLang="en-US" sz="1900" dirty="0" smtClean="0">
                <a:solidFill>
                  <a:srgbClr val="FF0000"/>
                </a:solidFill>
                <a:cs typeface="Times New Roman" pitchFamily="18" charset="0"/>
              </a:rPr>
              <a:t>  </a:t>
            </a:r>
            <a:r>
              <a:rPr lang="en-US" altLang="en-US" sz="1900" dirty="0" smtClean="0">
                <a:solidFill>
                  <a:srgbClr val="00B050"/>
                </a:solidFill>
                <a:cs typeface="Times New Roman" pitchFamily="18" charset="0"/>
              </a:rPr>
              <a:t>//for each value, if it is not in the list</a:t>
            </a:r>
            <a:endParaRPr lang="en-US" altLang="en-US" sz="1900" dirty="0">
              <a:solidFill>
                <a:srgbClr val="00B05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solidFill>
                  <a:srgbClr val="FF0000"/>
                </a:solidFill>
                <a:cs typeface="Times New Roman" pitchFamily="18" charset="0"/>
              </a:rPr>
              <a:t>        </a:t>
            </a:r>
            <a:r>
              <a:rPr lang="en-US" altLang="en-US" sz="1900" dirty="0" err="1">
                <a:solidFill>
                  <a:srgbClr val="FF0000"/>
                </a:solidFill>
                <a:cs typeface="Times New Roman" pitchFamily="18" charset="0"/>
              </a:rPr>
              <a:t>list.add</a:t>
            </a:r>
            <a:r>
              <a:rPr lang="en-US" altLang="en-US" sz="1900" dirty="0">
                <a:solidFill>
                  <a:srgbClr val="FF0000"/>
                </a:solidFill>
                <a:cs typeface="Times New Roman" pitchFamily="18" charset="0"/>
              </a:rPr>
              <a:t>(value); </a:t>
            </a: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// Add the value if it is not in the list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} while (value != 0</a:t>
            </a:r>
            <a:r>
              <a:rPr lang="en-US" altLang="en-US" sz="1900" dirty="0" smtClean="0">
                <a:cs typeface="Times New Roman" pitchFamily="18" charset="0"/>
              </a:rPr>
              <a:t>);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solidFill>
                  <a:srgbClr val="00B050"/>
                </a:solidFill>
                <a:cs typeface="Times New Roman" pitchFamily="18" charset="0"/>
              </a:rPr>
              <a:t> // Display the distinct numbers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  <a:r>
              <a:rPr lang="en-US" altLang="en-US" sz="1900" dirty="0" err="1">
                <a:cs typeface="Times New Roman" pitchFamily="18" charset="0"/>
              </a:rPr>
              <a:t>System.out.print</a:t>
            </a:r>
            <a:r>
              <a:rPr lang="en-US" altLang="en-US" sz="1900" dirty="0">
                <a:cs typeface="Times New Roman" pitchFamily="18" charset="0"/>
              </a:rPr>
              <a:t>("The distinct numbers are: 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for (</a:t>
            </a:r>
            <a:r>
              <a:rPr lang="en-US" altLang="en-US" sz="1900" dirty="0" err="1">
                <a:cs typeface="Times New Roman" pitchFamily="18" charset="0"/>
              </a:rPr>
              <a:t>int</a:t>
            </a:r>
            <a:r>
              <a:rPr lang="en-US" altLang="en-US" sz="1900" dirty="0">
                <a:cs typeface="Times New Roman" pitchFamily="18" charset="0"/>
              </a:rPr>
              <a:t> </a:t>
            </a:r>
            <a:r>
              <a:rPr lang="en-US" altLang="en-US" sz="1900" dirty="0" err="1">
                <a:cs typeface="Times New Roman" pitchFamily="18" charset="0"/>
              </a:rPr>
              <a:t>i</a:t>
            </a:r>
            <a:r>
              <a:rPr lang="en-US" altLang="en-US" sz="1900" dirty="0">
                <a:cs typeface="Times New Roman" pitchFamily="18" charset="0"/>
              </a:rPr>
              <a:t> = 0; </a:t>
            </a:r>
            <a:r>
              <a:rPr lang="en-US" altLang="en-US" sz="1900" dirty="0" err="1">
                <a:cs typeface="Times New Roman" pitchFamily="18" charset="0"/>
              </a:rPr>
              <a:t>i</a:t>
            </a:r>
            <a:r>
              <a:rPr lang="en-US" altLang="en-US" sz="1900" dirty="0">
                <a:cs typeface="Times New Roman" pitchFamily="18" charset="0"/>
              </a:rPr>
              <a:t> &lt; </a:t>
            </a:r>
            <a:r>
              <a:rPr lang="en-US" altLang="en-US" sz="1900" dirty="0" err="1">
                <a:cs typeface="Times New Roman" pitchFamily="18" charset="0"/>
              </a:rPr>
              <a:t>list.size</a:t>
            </a:r>
            <a:r>
              <a:rPr lang="en-US" altLang="en-US" sz="1900" dirty="0">
                <a:cs typeface="Times New Roman" pitchFamily="18" charset="0"/>
              </a:rPr>
              <a:t>(); </a:t>
            </a:r>
            <a:r>
              <a:rPr lang="en-US" altLang="en-US" sz="1900" dirty="0" err="1">
                <a:cs typeface="Times New Roman" pitchFamily="18" charset="0"/>
              </a:rPr>
              <a:t>i</a:t>
            </a:r>
            <a:r>
              <a:rPr lang="en-US" altLang="en-US" sz="1900" dirty="0">
                <a:cs typeface="Times New Roman" pitchFamily="18" charset="0"/>
              </a:rPr>
              <a:t>++) 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  </a:t>
            </a:r>
            <a:r>
              <a:rPr lang="en-US" altLang="en-US" sz="1900" dirty="0" err="1">
                <a:cs typeface="Times New Roman" pitchFamily="18" charset="0"/>
              </a:rPr>
              <a:t>System.out.print</a:t>
            </a:r>
            <a:r>
              <a:rPr lang="en-US" altLang="en-US" sz="1900" dirty="0">
                <a:cs typeface="Times New Roman" pitchFamily="18" charset="0"/>
              </a:rPr>
              <a:t>(</a:t>
            </a:r>
            <a:r>
              <a:rPr lang="en-US" altLang="en-US" sz="1900" dirty="0" err="1">
                <a:cs typeface="Times New Roman" pitchFamily="18" charset="0"/>
              </a:rPr>
              <a:t>list.get</a:t>
            </a:r>
            <a:r>
              <a:rPr lang="en-US" altLang="en-US" sz="1900" dirty="0">
                <a:cs typeface="Times New Roman" pitchFamily="18" charset="0"/>
              </a:rPr>
              <a:t>(</a:t>
            </a:r>
            <a:r>
              <a:rPr lang="en-US" altLang="en-US" sz="1900" dirty="0" err="1">
                <a:cs typeface="Times New Roman" pitchFamily="18" charset="0"/>
              </a:rPr>
              <a:t>i</a:t>
            </a:r>
            <a:r>
              <a:rPr lang="en-US" altLang="en-US" sz="1900" dirty="0">
                <a:cs typeface="Times New Roman" pitchFamily="18" charset="0"/>
              </a:rPr>
              <a:t>) + " ");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</a:t>
            </a:r>
            <a:r>
              <a:rPr lang="en-US" altLang="en-US" sz="1900" dirty="0" smtClean="0">
                <a:cs typeface="Times New Roman" pitchFamily="18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 smtClean="0">
                <a:cs typeface="Times New Roman" pitchFamily="18" charset="0"/>
              </a:rPr>
              <a:t>}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 smtClean="0">
                <a:cs typeface="Times New Roman" pitchFamily="18" charset="0"/>
              </a:rPr>
              <a:t>    </a:t>
            </a:r>
            <a:endParaRPr lang="en-US" altLang="en-US" sz="1900" dirty="0"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sz="1900" dirty="0">
                <a:cs typeface="Times New Roman" pitchFamily="18" charset="0"/>
              </a:rPr>
              <a:t>    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79CD5D-6E12-45A8-A5DA-5FF0A58A2123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5600" y="6053137"/>
            <a:ext cx="6400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900" dirty="0"/>
              <a:t>Enter integers (input ends with 0): 1 2 3 2 1 6 3 4 5 4 5 1 2 3 0</a:t>
            </a:r>
          </a:p>
          <a:p>
            <a:r>
              <a:rPr lang="en-US" sz="1900" dirty="0"/>
              <a:t>The distinct numbers are: 1 2 3 6 4 5</a:t>
            </a:r>
          </a:p>
        </p:txBody>
      </p:sp>
    </p:spTree>
    <p:extLst>
      <p:ext uri="{BB962C8B-B14F-4D97-AF65-F5344CB8AC3E}">
        <p14:creationId xmlns:p14="http://schemas.microsoft.com/office/powerpoint/2010/main" val="14483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Array Lists from Arrays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9144000" cy="4343400"/>
          </a:xfrm>
        </p:spPr>
        <p:txBody>
          <a:bodyPr/>
          <a:lstStyle/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Font typeface="Monotype Sorts"/>
              <a:buNone/>
            </a:pPr>
            <a:r>
              <a:rPr lang="en-US" altLang="en-US" dirty="0" smtClean="0"/>
              <a:t>Creating an </a:t>
            </a:r>
            <a:r>
              <a:rPr lang="en-US" altLang="en-US" dirty="0" err="1" smtClean="0">
                <a:solidFill>
                  <a:srgbClr val="0070C0"/>
                </a:solidFill>
              </a:rPr>
              <a:t>ArrayList</a:t>
            </a:r>
            <a:r>
              <a:rPr lang="en-US" altLang="en-US" dirty="0" smtClean="0"/>
              <a:t> from an </a:t>
            </a:r>
            <a:r>
              <a:rPr lang="en-US" altLang="en-US" dirty="0" smtClean="0">
                <a:solidFill>
                  <a:srgbClr val="0070C0"/>
                </a:solidFill>
              </a:rPr>
              <a:t>array of objects</a:t>
            </a:r>
            <a:r>
              <a:rPr lang="en-US" altLang="en-US" dirty="0" smtClean="0"/>
              <a:t>:</a:t>
            </a:r>
          </a:p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Font typeface="Monotype Sorts"/>
              <a:buNone/>
            </a:pPr>
            <a:r>
              <a:rPr lang="en-US" altLang="en-US" dirty="0" smtClean="0"/>
              <a:t>The static method </a:t>
            </a:r>
            <a:r>
              <a:rPr lang="en-US" altLang="en-US" dirty="0" err="1" smtClean="0">
                <a:solidFill>
                  <a:srgbClr val="FF0000"/>
                </a:solidFill>
              </a:rPr>
              <a:t>asList</a:t>
            </a:r>
            <a:r>
              <a:rPr lang="en-US" altLang="en-US" dirty="0" smtClean="0"/>
              <a:t> in the </a:t>
            </a:r>
            <a:r>
              <a:rPr lang="en-US" altLang="en-US" dirty="0" smtClean="0">
                <a:solidFill>
                  <a:srgbClr val="0070C0"/>
                </a:solidFill>
              </a:rPr>
              <a:t>Array class </a:t>
            </a:r>
            <a:r>
              <a:rPr lang="en-US" altLang="en-US" dirty="0" smtClean="0"/>
              <a:t>returns </a:t>
            </a:r>
            <a:r>
              <a:rPr lang="en-US" altLang="en-US" u="sng" dirty="0" smtClean="0"/>
              <a:t>a list </a:t>
            </a:r>
            <a:r>
              <a:rPr lang="en-US" altLang="en-US" dirty="0" smtClean="0"/>
              <a:t>that is passed to the </a:t>
            </a:r>
            <a:r>
              <a:rPr lang="en-US" altLang="en-US" dirty="0" err="1" smtClean="0">
                <a:solidFill>
                  <a:srgbClr val="0070C0"/>
                </a:solidFill>
              </a:rPr>
              <a:t>ArrayList</a:t>
            </a:r>
            <a:r>
              <a:rPr lang="en-US" altLang="en-US" dirty="0" smtClean="0"/>
              <a:t> constructor for creating an </a:t>
            </a:r>
            <a:r>
              <a:rPr lang="en-US" altLang="en-US" dirty="0" err="1" smtClean="0">
                <a:solidFill>
                  <a:srgbClr val="0070C0"/>
                </a:solidFill>
              </a:rPr>
              <a:t>ArrayList</a:t>
            </a:r>
            <a:endParaRPr lang="en-US" altLang="en-US" dirty="0" smtClean="0">
              <a:solidFill>
                <a:srgbClr val="0070C0"/>
              </a:solidFill>
            </a:endParaRPr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 smtClean="0"/>
              <a:t> </a:t>
            </a:r>
            <a:r>
              <a:rPr lang="en-US" altLang="en-US" sz="2800" dirty="0" smtClean="0"/>
              <a:t>String[] array = {</a:t>
            </a:r>
            <a:r>
              <a:rPr lang="en-US" altLang="en-US" sz="2800" b="1" dirty="0" smtClean="0"/>
              <a:t>"red"</a:t>
            </a:r>
            <a:r>
              <a:rPr lang="en-US" altLang="en-US" sz="2800" dirty="0" smtClean="0"/>
              <a:t>, </a:t>
            </a:r>
            <a:r>
              <a:rPr lang="en-US" altLang="en-US" sz="2800" b="1" dirty="0" smtClean="0"/>
              <a:t>"green", "blue"</a:t>
            </a:r>
            <a:r>
              <a:rPr lang="en-US" altLang="en-US" sz="2800" dirty="0" smtClean="0"/>
              <a:t>};</a:t>
            </a:r>
          </a:p>
          <a:p>
            <a:pPr marL="0" indent="0" eaLnBrk="1" hangingPunct="1">
              <a:buFont typeface="Monotype Sorts"/>
              <a:buNone/>
            </a:pPr>
            <a:endParaRPr lang="en-US" altLang="en-US" sz="2800" dirty="0" smtClean="0"/>
          </a:p>
          <a:p>
            <a:pPr marL="0" indent="0" eaLnBrk="1" hangingPunct="1">
              <a:buFont typeface="Monotype Sorts"/>
              <a:buNone/>
            </a:pPr>
            <a:r>
              <a:rPr lang="en-US" altLang="en-US" sz="2600" dirty="0" err="1" smtClean="0"/>
              <a:t>ArrayList</a:t>
            </a:r>
            <a:r>
              <a:rPr lang="en-US" altLang="en-US" sz="2600" dirty="0" smtClean="0"/>
              <a:t>&lt;String&gt; list = </a:t>
            </a:r>
            <a:r>
              <a:rPr lang="en-US" altLang="en-US" sz="2600" b="1" dirty="0" smtClean="0"/>
              <a:t>new </a:t>
            </a:r>
            <a:r>
              <a:rPr lang="en-US" altLang="en-US" sz="2600" dirty="0" err="1" smtClean="0"/>
              <a:t>ArrayList</a:t>
            </a:r>
            <a:r>
              <a:rPr lang="en-US" altLang="en-US" sz="2600" dirty="0" smtClean="0"/>
              <a:t>&lt;&gt;(</a:t>
            </a:r>
            <a:r>
              <a:rPr lang="en-US" altLang="en-US" sz="2600" dirty="0" err="1" smtClean="0">
                <a:solidFill>
                  <a:srgbClr val="FF0000"/>
                </a:solidFill>
              </a:rPr>
              <a:t>Arrays.asList</a:t>
            </a:r>
            <a:r>
              <a:rPr lang="en-US" altLang="en-US" sz="2600" dirty="0" smtClean="0">
                <a:solidFill>
                  <a:srgbClr val="FF0000"/>
                </a:solidFill>
              </a:rPr>
              <a:t>(array)</a:t>
            </a:r>
            <a:r>
              <a:rPr lang="en-US" altLang="en-US" sz="2600" dirty="0" smtClean="0"/>
              <a:t>);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DBB50E-DF71-44B6-BA4A-91E065C62079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981200" y="3733800"/>
            <a:ext cx="6248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Array Lists to Arrays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DBB50E-DF71-44B6-BA4A-91E065C62079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2231" name="Rectangle 3"/>
          <p:cNvSpPr txBox="1">
            <a:spLocks noChangeArrowheads="1"/>
          </p:cNvSpPr>
          <p:nvPr/>
        </p:nvSpPr>
        <p:spPr bwMode="auto">
          <a:xfrm>
            <a:off x="0" y="762000"/>
            <a:ext cx="9144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4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>
                <a:latin typeface="Times New Roman" pitchFamily="18" charset="0"/>
              </a:rPr>
              <a:t>Creating an </a:t>
            </a:r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</a:rPr>
              <a:t>array of objects </a:t>
            </a:r>
            <a:r>
              <a:rPr lang="en-US" altLang="en-US" dirty="0">
                <a:latin typeface="Times New Roman" pitchFamily="18" charset="0"/>
              </a:rPr>
              <a:t>from an </a:t>
            </a:r>
            <a:r>
              <a:rPr lang="en-US" altLang="en-US" dirty="0" err="1">
                <a:solidFill>
                  <a:srgbClr val="0070C0"/>
                </a:solidFill>
                <a:latin typeface="Times New Roman" pitchFamily="18" charset="0"/>
              </a:rPr>
              <a:t>ArrayList</a:t>
            </a:r>
            <a:r>
              <a:rPr lang="en-US" altLang="en-US" dirty="0">
                <a:latin typeface="Times New Roman" pitchFamily="18" charset="0"/>
              </a:rPr>
              <a:t>: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/>
              <a:t>String[] array = {</a:t>
            </a:r>
            <a:r>
              <a:rPr lang="en-US" altLang="en-US" b="1" dirty="0"/>
              <a:t>"red"</a:t>
            </a:r>
            <a:r>
              <a:rPr lang="en-US" altLang="en-US" dirty="0"/>
              <a:t>, </a:t>
            </a:r>
            <a:r>
              <a:rPr lang="en-US" altLang="en-US" b="1" dirty="0"/>
              <a:t>"green", "blue"</a:t>
            </a:r>
            <a:r>
              <a:rPr lang="en-US" altLang="en-US" dirty="0"/>
              <a:t>};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sz="2600" dirty="0" err="1" smtClean="0"/>
              <a:t>ArrayList</a:t>
            </a:r>
            <a:r>
              <a:rPr lang="en-US" altLang="en-US" sz="2600" dirty="0" smtClean="0"/>
              <a:t>&lt;String</a:t>
            </a:r>
            <a:r>
              <a:rPr lang="en-US" altLang="en-US" sz="2600" dirty="0"/>
              <a:t>&gt; list = </a:t>
            </a:r>
            <a:r>
              <a:rPr lang="en-US" altLang="en-US" sz="2600" b="1" dirty="0"/>
              <a:t>new </a:t>
            </a:r>
            <a:r>
              <a:rPr lang="en-US" altLang="en-US" sz="2600" dirty="0" err="1"/>
              <a:t>ArrayList</a:t>
            </a:r>
            <a:r>
              <a:rPr lang="en-US" altLang="en-US" sz="2600" dirty="0"/>
              <a:t>&lt;&gt;(</a:t>
            </a:r>
            <a:r>
              <a:rPr lang="en-US" altLang="en-US" sz="2600" dirty="0" err="1">
                <a:solidFill>
                  <a:srgbClr val="FF0000"/>
                </a:solidFill>
              </a:rPr>
              <a:t>Arrays.asList</a:t>
            </a:r>
            <a:r>
              <a:rPr lang="en-US" altLang="en-US" sz="2600" dirty="0">
                <a:solidFill>
                  <a:srgbClr val="FF0000"/>
                </a:solidFill>
              </a:rPr>
              <a:t>(array)</a:t>
            </a:r>
            <a:r>
              <a:rPr lang="en-US" altLang="en-US" sz="2600" dirty="0"/>
              <a:t>);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 smtClean="0">
                <a:latin typeface="Times New Roman" pitchFamily="18" charset="0"/>
              </a:rPr>
              <a:t>    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 smtClean="0">
                <a:latin typeface="Times New Roman" pitchFamily="18" charset="0"/>
              </a:rPr>
              <a:t>String[] array1 = </a:t>
            </a:r>
            <a:r>
              <a:rPr lang="en-US" altLang="en-US" b="1" dirty="0" smtClean="0">
                <a:latin typeface="Times New Roman" pitchFamily="18" charset="0"/>
              </a:rPr>
              <a:t>new</a:t>
            </a:r>
            <a:r>
              <a:rPr lang="en-US" altLang="en-US" dirty="0" smtClean="0">
                <a:latin typeface="Times New Roman" pitchFamily="18" charset="0"/>
              </a:rPr>
              <a:t> String[</a:t>
            </a:r>
            <a:r>
              <a:rPr lang="en-US" altLang="en-US" dirty="0" err="1" smtClean="0">
                <a:latin typeface="Times New Roman" pitchFamily="18" charset="0"/>
              </a:rPr>
              <a:t>list.size</a:t>
            </a:r>
            <a:r>
              <a:rPr lang="en-US" altLang="en-US" dirty="0" smtClean="0">
                <a:latin typeface="Times New Roman" pitchFamily="18" charset="0"/>
              </a:rPr>
              <a:t>()];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 smtClean="0">
                <a:latin typeface="Times New Roman" pitchFamily="18" charset="0"/>
              </a:rPr>
              <a:t>    </a:t>
            </a:r>
            <a:r>
              <a:rPr lang="en-US" altLang="en-US" dirty="0" err="1">
                <a:solidFill>
                  <a:srgbClr val="FF0000"/>
                </a:solidFill>
                <a:latin typeface="Times New Roman" pitchFamily="18" charset="0"/>
              </a:rPr>
              <a:t>list.toArray</a:t>
            </a:r>
            <a:r>
              <a:rPr lang="en-US" altLang="en-US" dirty="0">
                <a:latin typeface="Times New Roman" pitchFamily="18" charset="0"/>
              </a:rPr>
              <a:t>(array1</a:t>
            </a:r>
            <a:r>
              <a:rPr lang="en-US" altLang="en-US" dirty="0" smtClean="0">
                <a:latin typeface="Times New Roman" pitchFamily="18" charset="0"/>
              </a:rPr>
              <a:t>); </a:t>
            </a:r>
            <a:r>
              <a:rPr lang="en-US" altLang="en-US" dirty="0" smtClean="0">
                <a:solidFill>
                  <a:srgbClr val="00B050"/>
                </a:solidFill>
                <a:latin typeface="Times New Roman" pitchFamily="18" charset="0"/>
              </a:rPr>
              <a:t>//copies the contents form list 				//to array1</a:t>
            </a:r>
          </a:p>
        </p:txBody>
      </p:sp>
    </p:spTree>
    <p:extLst>
      <p:ext uri="{BB962C8B-B14F-4D97-AF65-F5344CB8AC3E}">
        <p14:creationId xmlns:p14="http://schemas.microsoft.com/office/powerpoint/2010/main" val="26997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69944-C2CE-4589-B909-3AF7A3C9A29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The</a:t>
            </a:r>
            <a:r>
              <a:rPr lang="en-US" altLang="en-US" sz="4000" smtClean="0">
                <a:solidFill>
                  <a:srgbClr val="FF0000"/>
                </a:solidFill>
              </a:rPr>
              <a:t> </a:t>
            </a:r>
            <a:r>
              <a:rPr lang="en-US" altLang="en-US" sz="4000" b="1" smtClean="0">
                <a:latin typeface="Courier New" panose="02070309020205020404" pitchFamily="49" charset="0"/>
              </a:rPr>
              <a:t>Comparable</a:t>
            </a:r>
            <a:r>
              <a:rPr lang="en-US" altLang="en-US" sz="4000" smtClean="0">
                <a:solidFill>
                  <a:srgbClr val="FF0000"/>
                </a:solidFill>
              </a:rPr>
              <a:t> </a:t>
            </a:r>
            <a:r>
              <a:rPr lang="en-US" altLang="en-US" sz="4000" smtClean="0"/>
              <a:t>Interface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85800"/>
            <a:ext cx="9144000" cy="6019800"/>
          </a:xfrm>
        </p:spPr>
        <p:txBody>
          <a:bodyPr/>
          <a:lstStyle/>
          <a:p>
            <a:pPr eaLnBrk="1" hangingPunct="1">
              <a:buFont typeface="Monotype Sorts"/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The </a:t>
            </a:r>
            <a:r>
              <a:rPr lang="en-US" altLang="en-US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Comparable</a:t>
            </a:r>
            <a:r>
              <a:rPr lang="en-US" altLang="en-US" dirty="0" smtClean="0">
                <a:latin typeface="Cambria" panose="02040503050406030204" pitchFamily="18" charset="0"/>
              </a:rPr>
              <a:t> interface defines the </a:t>
            </a:r>
            <a:r>
              <a:rPr lang="en-US" altLang="en-US" b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compareTo</a:t>
            </a:r>
            <a:r>
              <a:rPr lang="en-US" altLang="en-US" dirty="0" smtClean="0">
                <a:latin typeface="Cambria" panose="02040503050406030204" pitchFamily="18" charset="0"/>
              </a:rPr>
              <a:t> method for comparing objects in</a:t>
            </a:r>
            <a:r>
              <a:rPr lang="en-US" altLang="en-US" b="1" dirty="0" smtClean="0">
                <a:latin typeface="Cambria" panose="02040503050406030204" pitchFamily="18" charset="0"/>
              </a:rPr>
              <a:t> </a:t>
            </a:r>
            <a:r>
              <a:rPr lang="en-US" altLang="en-US" b="1" dirty="0" err="1" smtClean="0">
                <a:solidFill>
                  <a:srgbClr val="0070C0"/>
                </a:solidFill>
                <a:latin typeface="Cambria" panose="02040503050406030204" pitchFamily="18" charset="0"/>
              </a:rPr>
              <a:t>java.lang</a:t>
            </a:r>
            <a:r>
              <a:rPr lang="en-US" altLang="en-US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 package</a:t>
            </a:r>
            <a:r>
              <a:rPr lang="en-US" altLang="en-US" dirty="0" smtClean="0"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The </a:t>
            </a:r>
            <a:r>
              <a:rPr lang="en-US" altLang="en-US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Comparable</a:t>
            </a:r>
            <a:r>
              <a:rPr lang="en-US" altLang="en-US" dirty="0" smtClean="0">
                <a:latin typeface="Cambria" panose="02040503050406030204" pitchFamily="18" charset="0"/>
              </a:rPr>
              <a:t> interface is a generic interface.</a:t>
            </a:r>
          </a:p>
          <a:p>
            <a:pPr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dirty="0" smtClean="0">
                <a:latin typeface="Cambria" panose="02040503050406030204" pitchFamily="18" charset="0"/>
              </a:rPr>
              <a:t>The generic type </a:t>
            </a:r>
            <a:r>
              <a:rPr lang="en-US" altLang="en-US" b="1" dirty="0" smtClean="0">
                <a:solidFill>
                  <a:srgbClr val="0070C0"/>
                </a:solidFill>
                <a:latin typeface="Cambria" panose="02040503050406030204" pitchFamily="18" charset="0"/>
              </a:rPr>
              <a:t>E</a:t>
            </a:r>
            <a:r>
              <a:rPr lang="en-US" altLang="en-US" dirty="0" smtClean="0">
                <a:latin typeface="Cambria" panose="02040503050406030204" pitchFamily="18" charset="0"/>
              </a:rPr>
              <a:t> is replaced by a concrete type when implementing this interface</a:t>
            </a:r>
          </a:p>
          <a:p>
            <a:pPr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package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java.lang</a:t>
            </a:r>
            <a:r>
              <a:rPr lang="en-US" altLang="en-US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/>
              <a:buNone/>
            </a:pPr>
            <a:endParaRPr lang="en-US" altLang="en-US" b="1" dirty="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public interface </a:t>
            </a:r>
            <a:r>
              <a:rPr lang="en-US" altLang="en-US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Comparable</a:t>
            </a:r>
            <a:r>
              <a:rPr lang="en-US" altLang="en-US" b="1" dirty="0" smtClean="0">
                <a:latin typeface="Courier New" panose="02070309020205020404" pitchFamily="49" charset="0"/>
              </a:rPr>
              <a:t>&lt;E&gt; {</a:t>
            </a:r>
          </a:p>
          <a:p>
            <a:pPr eaLnBrk="1" hangingPunct="1">
              <a:lnSpc>
                <a:spcPct val="90000"/>
              </a:lnSpc>
              <a:buFont typeface="Monotype Sorts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  public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compareTo</a:t>
            </a:r>
            <a:r>
              <a:rPr lang="en-US" altLang="en-US" b="1" dirty="0" smtClean="0">
                <a:latin typeface="Courier New" panose="02070309020205020404" pitchFamily="49" charset="0"/>
              </a:rPr>
              <a:t>(E o);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b="1" dirty="0" smtClean="0">
                <a:latin typeface="Courier New" panose="02070309020205020404" pitchFamily="49" charset="0"/>
              </a:rPr>
              <a:t>}</a:t>
            </a:r>
            <a:endParaRPr lang="en-US" altLang="en-US" b="1" u="sng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95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78872C-88F9-42D5-AC26-D0403400A80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10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smtClean="0"/>
              <a:t>The</a:t>
            </a:r>
            <a:r>
              <a:rPr lang="en-US" altLang="en-US" sz="4800" smtClean="0">
                <a:solidFill>
                  <a:srgbClr val="FF0000"/>
                </a:solidFill>
              </a:rPr>
              <a:t> </a:t>
            </a:r>
            <a:r>
              <a:rPr lang="en-US" altLang="en-US" sz="4800" b="1" smtClean="0">
                <a:latin typeface="Courier New" panose="02070309020205020404" pitchFamily="49" charset="0"/>
              </a:rPr>
              <a:t>Comparable</a:t>
            </a:r>
            <a:r>
              <a:rPr lang="en-US" altLang="en-US" sz="4800" smtClean="0">
                <a:solidFill>
                  <a:srgbClr val="FF0000"/>
                </a:solidFill>
              </a:rPr>
              <a:t> </a:t>
            </a:r>
            <a:r>
              <a:rPr lang="en-US" altLang="en-US" sz="4800" smtClean="0"/>
              <a:t>Interface</a:t>
            </a:r>
            <a:endParaRPr lang="en-US" altLang="en-US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en-US" altLang="en-US" sz="3600" dirty="0" smtClean="0">
                <a:cs typeface="Times New Roman" panose="02020603050405020304" pitchFamily="18" charset="0"/>
              </a:rPr>
              <a:t>All </a:t>
            </a:r>
            <a:r>
              <a:rPr lang="en-US" altLang="en-US" sz="36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numeric wrapper classes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, </a:t>
            </a:r>
            <a:r>
              <a:rPr lang="en-US" altLang="en-US" sz="36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Character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, </a:t>
            </a:r>
            <a:r>
              <a:rPr lang="en-US" altLang="en-US" sz="36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String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and </a:t>
            </a:r>
            <a:r>
              <a:rPr lang="en-US" altLang="en-US" sz="36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Date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class implement the </a:t>
            </a:r>
            <a:r>
              <a:rPr lang="en-US" altLang="en-US" sz="3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Comparable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interface.</a:t>
            </a:r>
          </a:p>
          <a:p>
            <a:pPr mar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en-US" altLang="en-US" sz="3600" dirty="0" smtClean="0">
                <a:cs typeface="Times New Roman" panose="02020603050405020304" pitchFamily="18" charset="0"/>
              </a:rPr>
              <a:t>Thus the </a:t>
            </a:r>
            <a:r>
              <a:rPr lang="en-US" altLang="en-US" sz="36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compareTo</a:t>
            </a:r>
            <a:r>
              <a:rPr lang="en-US" altLang="en-US" sz="3600" dirty="0" smtClean="0">
                <a:cs typeface="Times New Roman" panose="02020603050405020304" pitchFamily="18" charset="0"/>
              </a:rPr>
              <a:t> method is implemented in these classes. </a:t>
            </a:r>
          </a:p>
        </p:txBody>
      </p:sp>
    </p:spTree>
    <p:extLst>
      <p:ext uri="{BB962C8B-B14F-4D97-AF65-F5344CB8AC3E}">
        <p14:creationId xmlns:p14="http://schemas.microsoft.com/office/powerpoint/2010/main" val="23961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06CD9A-ECAD-446C-B465-2B8B51C2D7F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319338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30" name="Rectangle 9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232" name="Rectangle 11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223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256246"/>
              </p:ext>
            </p:extLst>
          </p:nvPr>
        </p:nvGraphicFramePr>
        <p:xfrm>
          <a:off x="-76200" y="1124700"/>
          <a:ext cx="92202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Picture" r:id="rId3" imgW="5181600" imgH="1320800" progId="Word.Picture.8">
                  <p:embed/>
                </p:oleObj>
              </mc:Choice>
              <mc:Fallback>
                <p:oleObj name="Picture" r:id="rId3" imgW="5181600" imgH="1320800" progId="Word.Picture.8">
                  <p:embed/>
                  <p:pic>
                    <p:nvPicPr>
                      <p:cNvPr id="5223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6200" y="1124700"/>
                        <a:ext cx="92202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2"/>
          <p:cNvSpPr>
            <a:spLocks noChangeArrowheads="1"/>
          </p:cNvSpPr>
          <p:nvPr/>
        </p:nvSpPr>
        <p:spPr bwMode="auto">
          <a:xfrm>
            <a:off x="270640" y="395005"/>
            <a:ext cx="831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String and Date Classes are defined in Java API</a:t>
            </a:r>
          </a:p>
        </p:txBody>
      </p:sp>
    </p:spTree>
    <p:extLst>
      <p:ext uri="{BB962C8B-B14F-4D97-AF65-F5344CB8AC3E}">
        <p14:creationId xmlns:p14="http://schemas.microsoft.com/office/powerpoint/2010/main" val="29586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Java collections framework</a:t>
            </a:r>
          </a:p>
        </p:txBody>
      </p:sp>
      <p:pic>
        <p:nvPicPr>
          <p:cNvPr id="8195" name="Picture 3" descr="j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0" y="817460"/>
            <a:ext cx="8534400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791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urier New" panose="02070309020205020404" pitchFamily="49" charset="0"/>
              </a:rPr>
              <a:t>compareTo</a:t>
            </a:r>
            <a:r>
              <a:rPr lang="en-US" altLang="en-US" dirty="0" smtClean="0"/>
              <a:t> method </a:t>
            </a:r>
            <a:endParaRPr lang="en-US" altLang="en-US" sz="28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tabLst>
                <a:tab pos="1657350" algn="l"/>
                <a:tab pos="2286000" algn="l"/>
              </a:tabLst>
            </a:pPr>
            <a:r>
              <a:rPr lang="en-US" altLang="en-US" dirty="0" smtClean="0"/>
              <a:t>The standard way for a Java class to define a comparison function for its objects is to define a 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compareTo</a:t>
            </a:r>
            <a:r>
              <a:rPr lang="en-US" altLang="en-US" dirty="0" smtClean="0"/>
              <a:t> method.</a:t>
            </a:r>
          </a:p>
          <a:p>
            <a:pPr lvl="1" eaLnBrk="1" hangingPunct="1">
              <a:tabLst>
                <a:tab pos="1657350" algn="l"/>
                <a:tab pos="2286000" algn="l"/>
              </a:tabLst>
            </a:pPr>
            <a:endParaRPr lang="en-US" altLang="en-US" sz="800" dirty="0" smtClean="0"/>
          </a:p>
          <a:p>
            <a:pPr lvl="1" eaLnBrk="1" hangingPunct="1">
              <a:tabLst>
                <a:tab pos="1657350" algn="l"/>
                <a:tab pos="2286000" algn="l"/>
              </a:tabLst>
            </a:pPr>
            <a:r>
              <a:rPr lang="en-US" altLang="en-US" dirty="0" smtClean="0"/>
              <a:t>Example: in the </a:t>
            </a:r>
            <a:r>
              <a:rPr lang="en-US" altLang="en-US" dirty="0" smtClean="0">
                <a:latin typeface="Courier New" panose="02070309020205020404" pitchFamily="49" charset="0"/>
              </a:rPr>
              <a:t>String</a:t>
            </a:r>
            <a:r>
              <a:rPr lang="en-US" altLang="en-US" dirty="0" smtClean="0"/>
              <a:t> class, there is a method: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	public 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  <a:latin typeface="Courier New" panose="02070309020205020404" pitchFamily="49" charset="0"/>
              </a:rPr>
              <a:t>compareTo</a:t>
            </a:r>
            <a:r>
              <a:rPr lang="en-US" altLang="en-US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(String other)</a:t>
            </a:r>
          </a:p>
          <a:p>
            <a:pPr marL="393192" lvl="1" indent="0" eaLnBrk="1" hangingPunct="1">
              <a:buNone/>
              <a:tabLst>
                <a:tab pos="1657350" algn="l"/>
                <a:tab pos="2286000" algn="l"/>
              </a:tabLst>
            </a:pPr>
            <a:endParaRPr lang="en-US" altLang="en-US" dirty="0" smtClean="0"/>
          </a:p>
          <a:p>
            <a:pPr eaLnBrk="1" hangingPunct="1">
              <a:tabLst>
                <a:tab pos="1657350" algn="l"/>
                <a:tab pos="2286000" algn="l"/>
              </a:tabLst>
            </a:pPr>
            <a:r>
              <a:rPr lang="en-US" altLang="en-US" dirty="0" smtClean="0"/>
              <a:t>A call of  </a:t>
            </a:r>
            <a:r>
              <a:rPr lang="en-US" altLang="en-US" b="1" dirty="0" err="1" smtClean="0"/>
              <a:t>A</a:t>
            </a:r>
            <a:r>
              <a:rPr lang="en-US" altLang="en-US" dirty="0" err="1" smtClean="0">
                <a:latin typeface="Courier New" panose="02070309020205020404" pitchFamily="49" charset="0"/>
              </a:rPr>
              <a:t>.</a:t>
            </a:r>
            <a:r>
              <a:rPr lang="en-US" altLang="en-US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compareTo</a:t>
            </a:r>
            <a:r>
              <a:rPr lang="en-US" altLang="en-US" dirty="0" smtClean="0">
                <a:latin typeface="Courier New" panose="02070309020205020404" pitchFamily="49" charset="0"/>
              </a:rPr>
              <a:t>(</a:t>
            </a:r>
            <a:r>
              <a:rPr lang="en-US" altLang="en-US" b="1" dirty="0" smtClean="0"/>
              <a:t>B</a:t>
            </a:r>
            <a:r>
              <a:rPr lang="en-US" altLang="en-US" dirty="0" smtClean="0">
                <a:latin typeface="Courier New" panose="02070309020205020404" pitchFamily="49" charset="0"/>
              </a:rPr>
              <a:t>)</a:t>
            </a:r>
            <a:r>
              <a:rPr lang="en-US" altLang="en-US" dirty="0" smtClean="0"/>
              <a:t>  will return: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dirty="0" smtClean="0"/>
              <a:t>a value &lt;0	if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comes "before" </a:t>
            </a:r>
            <a:r>
              <a:rPr lang="en-US" altLang="en-US" b="1" dirty="0" smtClean="0"/>
              <a:t>B</a:t>
            </a:r>
            <a:r>
              <a:rPr lang="en-US" altLang="en-US" dirty="0" smtClean="0"/>
              <a:t> in the ordering,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dirty="0" smtClean="0"/>
              <a:t>a value &gt;0	if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comes "after" </a:t>
            </a:r>
            <a:r>
              <a:rPr lang="en-US" altLang="en-US" b="1" dirty="0" smtClean="0"/>
              <a:t>B</a:t>
            </a:r>
            <a:r>
              <a:rPr lang="en-US" altLang="en-US" dirty="0" smtClean="0"/>
              <a:t> in the ordering,</a:t>
            </a:r>
          </a:p>
          <a:p>
            <a:pPr lvl="1" eaLnBrk="1" hangingPunct="1">
              <a:buFontTx/>
              <a:buNone/>
              <a:tabLst>
                <a:tab pos="1657350" algn="l"/>
                <a:tab pos="2286000" algn="l"/>
              </a:tabLst>
            </a:pPr>
            <a:r>
              <a:rPr lang="en-US" altLang="en-US" dirty="0"/>
              <a:t>o</a:t>
            </a:r>
            <a:r>
              <a:rPr lang="en-US" altLang="en-US" dirty="0" smtClean="0"/>
              <a:t>r           0	if </a:t>
            </a:r>
            <a:r>
              <a:rPr lang="en-US" altLang="en-US" b="1" dirty="0" smtClean="0"/>
              <a:t>A</a:t>
            </a:r>
            <a:r>
              <a:rPr lang="en-US" altLang="en-US" dirty="0" smtClean="0"/>
              <a:t> and </a:t>
            </a:r>
            <a:r>
              <a:rPr lang="en-US" altLang="en-US" b="1" dirty="0" smtClean="0"/>
              <a:t>B</a:t>
            </a:r>
            <a:r>
              <a:rPr lang="en-US" altLang="en-US" dirty="0" smtClean="0"/>
              <a:t> are considered "equal" in the 		ordering.</a:t>
            </a:r>
          </a:p>
        </p:txBody>
      </p:sp>
    </p:spTree>
    <p:extLst>
      <p:ext uri="{BB962C8B-B14F-4D97-AF65-F5344CB8AC3E}">
        <p14:creationId xmlns:p14="http://schemas.microsoft.com/office/powerpoint/2010/main" val="20399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Using </a:t>
            </a:r>
            <a:r>
              <a:rPr lang="en-US" altLang="en-US" smtClean="0">
                <a:latin typeface="Courier New" panose="02070309020205020404" pitchFamily="49" charset="0"/>
              </a:rPr>
              <a:t>compareTo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800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compareTo</a:t>
            </a:r>
            <a:r>
              <a:rPr lang="en-US" altLang="en-US" sz="2800" dirty="0" smtClean="0"/>
              <a:t> can be used as a test in an </a:t>
            </a:r>
            <a:r>
              <a:rPr lang="en-US" altLang="en-US" sz="2800" dirty="0" smtClean="0">
                <a:latin typeface="Courier New" panose="02070309020205020404" pitchFamily="49" charset="0"/>
              </a:rPr>
              <a:t>if</a:t>
            </a:r>
            <a:r>
              <a:rPr lang="en-US" altLang="en-US" sz="2800" dirty="0" smtClean="0"/>
              <a:t> statement.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8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String a = "</a:t>
            </a:r>
            <a:r>
              <a:rPr lang="en-US" altLang="en-US" sz="2800" dirty="0" err="1" smtClean="0">
                <a:latin typeface="Courier New" panose="02070309020205020404" pitchFamily="49" charset="0"/>
              </a:rPr>
              <a:t>alice</a:t>
            </a:r>
            <a:r>
              <a:rPr lang="en-US" altLang="en-US" sz="2800" dirty="0" smtClean="0">
                <a:latin typeface="Courier New" panose="02070309020205020404" pitchFamily="49" charset="0"/>
              </a:rPr>
              <a:t>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String b = "bob";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if (</a:t>
            </a:r>
            <a:r>
              <a:rPr lang="en-US" altLang="en-US" sz="28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a.compareTo</a:t>
            </a:r>
            <a:r>
              <a:rPr lang="en-US" altLang="en-US" sz="28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(b) &lt; 0</a:t>
            </a:r>
            <a:r>
              <a:rPr lang="en-US" altLang="en-US" sz="2800" dirty="0" smtClean="0">
                <a:latin typeface="Courier New" panose="02070309020205020404" pitchFamily="49" charset="0"/>
              </a:rPr>
              <a:t>) {  </a:t>
            </a:r>
            <a:r>
              <a:rPr lang="en-US" altLang="en-US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2212" name="Group 4"/>
          <p:cNvGraphicFramePr>
            <a:graphicFrameLocks noGrp="1"/>
          </p:cNvGraphicFramePr>
          <p:nvPr/>
        </p:nvGraphicFramePr>
        <p:xfrm>
          <a:off x="533400" y="3709988"/>
          <a:ext cx="8153400" cy="277361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Primitives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Objects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&lt;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&lt;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&lt;=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&lt;=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==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==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!=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!=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&gt;=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(a.compareTo(b) &gt;=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1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(a &gt; b) { ...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if (</a:t>
                      </a:r>
                      <a:r>
                        <a:rPr kumimoji="0" lang="en-US" alt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a.compareTo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(b) &gt; 0) { ...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99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7D9B1C-EB5D-4058-B25B-1093D1ABD05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2319338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152400" y="990600"/>
            <a:ext cx="8991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600">
                <a:latin typeface="Times New Roman" panose="02020603050405020304" pitchFamily="18" charset="0"/>
              </a:rPr>
              <a:t>1  System.out.println(</a:t>
            </a:r>
            <a:r>
              <a:rPr lang="en-US" altLang="en-US" sz="2600" b="1">
                <a:latin typeface="Times New Roman" panose="02020603050405020304" pitchFamily="18" charset="0"/>
              </a:rPr>
              <a:t>new</a:t>
            </a:r>
            <a:r>
              <a:rPr lang="en-US" altLang="en-US" sz="2600">
                <a:latin typeface="Times New Roman" panose="02020603050405020304" pitchFamily="18" charset="0"/>
              </a:rPr>
              <a:t> Integer(</a:t>
            </a:r>
            <a:r>
              <a:rPr lang="en-US" altLang="en-US" sz="2600" b="1">
                <a:latin typeface="Times New Roman" panose="02020603050405020304" pitchFamily="18" charset="0"/>
              </a:rPr>
              <a:t>3</a:t>
            </a:r>
            <a:r>
              <a:rPr lang="en-US" altLang="en-US" sz="2600">
                <a:latin typeface="Times New Roman" panose="02020603050405020304" pitchFamily="18" charset="0"/>
              </a:rPr>
              <a:t>).compareTo(</a:t>
            </a:r>
            <a:r>
              <a:rPr lang="en-US" altLang="en-US" sz="2600" b="1">
                <a:latin typeface="Times New Roman" panose="02020603050405020304" pitchFamily="18" charset="0"/>
              </a:rPr>
              <a:t>new</a:t>
            </a:r>
            <a:r>
              <a:rPr lang="en-US" altLang="en-US" sz="2600">
                <a:latin typeface="Times New Roman" panose="02020603050405020304" pitchFamily="18" charset="0"/>
              </a:rPr>
              <a:t> Integer(</a:t>
            </a:r>
            <a:r>
              <a:rPr lang="en-US" altLang="en-US" sz="2600" b="1">
                <a:latin typeface="Times New Roman" panose="02020603050405020304" pitchFamily="18" charset="0"/>
              </a:rPr>
              <a:t>5</a:t>
            </a:r>
            <a:r>
              <a:rPr lang="en-US" altLang="en-US" sz="2600">
                <a:latin typeface="Times New Roman" panose="02020603050405020304" pitchFamily="18" charset="0"/>
              </a:rPr>
              <a:t>)));   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600">
                <a:latin typeface="Times New Roman" panose="02020603050405020304" pitchFamily="18" charset="0"/>
              </a:rPr>
              <a:t>2  System.out.println(</a:t>
            </a:r>
            <a:r>
              <a:rPr lang="en-US" altLang="en-US" sz="2600" b="1">
                <a:latin typeface="Times New Roman" panose="02020603050405020304" pitchFamily="18" charset="0"/>
              </a:rPr>
              <a:t>"ABC"</a:t>
            </a:r>
            <a:r>
              <a:rPr lang="en-US" altLang="en-US" sz="2600">
                <a:latin typeface="Times New Roman" panose="02020603050405020304" pitchFamily="18" charset="0"/>
              </a:rPr>
              <a:t>.compareTo(</a:t>
            </a:r>
            <a:r>
              <a:rPr lang="en-US" altLang="en-US" sz="2600" b="1">
                <a:latin typeface="Times New Roman" panose="02020603050405020304" pitchFamily="18" charset="0"/>
              </a:rPr>
              <a:t>"ABC"</a:t>
            </a:r>
            <a:r>
              <a:rPr lang="en-US" altLang="en-US" sz="2600">
                <a:latin typeface="Times New Roman" panose="02020603050405020304" pitchFamily="18" charset="0"/>
              </a:rPr>
              <a:t>));    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600">
                <a:latin typeface="Times New Roman" panose="02020603050405020304" pitchFamily="18" charset="0"/>
              </a:rPr>
              <a:t>3  java.util.Date date1 = </a:t>
            </a:r>
            <a:r>
              <a:rPr lang="en-US" altLang="en-US" sz="2600" b="1">
                <a:latin typeface="Times New Roman" panose="02020603050405020304" pitchFamily="18" charset="0"/>
              </a:rPr>
              <a:t>new</a:t>
            </a:r>
            <a:r>
              <a:rPr lang="en-US" altLang="en-US" sz="2600">
                <a:latin typeface="Times New Roman" panose="02020603050405020304" pitchFamily="18" charset="0"/>
              </a:rPr>
              <a:t> java.util.Date(</a:t>
            </a:r>
            <a:r>
              <a:rPr lang="en-US" altLang="en-US" sz="2600" b="1">
                <a:latin typeface="Times New Roman" panose="02020603050405020304" pitchFamily="18" charset="0"/>
              </a:rPr>
              <a:t>2013</a:t>
            </a:r>
            <a:r>
              <a:rPr lang="en-US" altLang="en-US" sz="2600">
                <a:latin typeface="Times New Roman" panose="02020603050405020304" pitchFamily="18" charset="0"/>
              </a:rPr>
              <a:t>, </a:t>
            </a:r>
            <a:r>
              <a:rPr lang="en-US" altLang="en-US" sz="2600" b="1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, </a:t>
            </a:r>
            <a:r>
              <a:rPr lang="en-US" altLang="en-US" sz="2600" b="1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);    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600">
                <a:latin typeface="Times New Roman" panose="02020603050405020304" pitchFamily="18" charset="0"/>
              </a:rPr>
              <a:t>4  java.util.Date date2 = </a:t>
            </a:r>
            <a:r>
              <a:rPr lang="en-US" altLang="en-US" sz="2600" b="1">
                <a:latin typeface="Times New Roman" panose="02020603050405020304" pitchFamily="18" charset="0"/>
              </a:rPr>
              <a:t>new</a:t>
            </a:r>
            <a:r>
              <a:rPr lang="en-US" altLang="en-US" sz="2600">
                <a:latin typeface="Times New Roman" panose="02020603050405020304" pitchFamily="18" charset="0"/>
              </a:rPr>
              <a:t> java.util.Date(</a:t>
            </a:r>
            <a:r>
              <a:rPr lang="en-US" altLang="en-US" sz="2600" b="1">
                <a:latin typeface="Times New Roman" panose="02020603050405020304" pitchFamily="18" charset="0"/>
              </a:rPr>
              <a:t>2012</a:t>
            </a:r>
            <a:r>
              <a:rPr lang="en-US" altLang="en-US" sz="2600">
                <a:latin typeface="Times New Roman" panose="02020603050405020304" pitchFamily="18" charset="0"/>
              </a:rPr>
              <a:t>, </a:t>
            </a:r>
            <a:r>
              <a:rPr lang="en-US" altLang="en-US" sz="2600" b="1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, </a:t>
            </a:r>
            <a:r>
              <a:rPr lang="en-US" altLang="en-US" sz="2600" b="1">
                <a:latin typeface="Times New Roman" panose="02020603050405020304" pitchFamily="18" charset="0"/>
              </a:rPr>
              <a:t>1</a:t>
            </a:r>
            <a:r>
              <a:rPr lang="en-US" altLang="en-US" sz="2600">
                <a:latin typeface="Times New Roman" panose="02020603050405020304" pitchFamily="18" charset="0"/>
              </a:rPr>
              <a:t>);    </a:t>
            </a:r>
          </a:p>
          <a:p>
            <a:pPr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sz="2600">
                <a:latin typeface="Times New Roman" panose="02020603050405020304" pitchFamily="18" charset="0"/>
              </a:rPr>
              <a:t>5  System.out.println(date1.compareTo(date2)); 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838200" y="4419600"/>
            <a:ext cx="441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-1</a:t>
            </a:r>
          </a:p>
          <a:p>
            <a:r>
              <a:rPr lang="en-US" altLang="en-US"/>
              <a:t>0</a:t>
            </a:r>
          </a:p>
          <a:p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616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Sorting an </a:t>
            </a:r>
            <a:r>
              <a:rPr lang="en-US" altLang="en-US" dirty="0" err="1" smtClean="0"/>
              <a:t>ArrayList</a:t>
            </a:r>
            <a:endParaRPr lang="en-US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372600" cy="4724400"/>
          </a:xfrm>
        </p:spPr>
        <p:txBody>
          <a:bodyPr/>
          <a:lstStyle/>
          <a:p>
            <a:pPr marL="0" indent="0" eaLnBrk="1" hangingPunct="1">
              <a:buFont typeface="Monotype Sorts"/>
              <a:buNone/>
            </a:pPr>
            <a:r>
              <a:rPr lang="en-US" altLang="en-US" dirty="0" smtClean="0"/>
              <a:t>To sort </a:t>
            </a:r>
            <a:r>
              <a:rPr lang="en-US" altLang="en-US" u="sng" dirty="0" smtClean="0"/>
              <a:t>comparable elements</a:t>
            </a:r>
            <a:r>
              <a:rPr lang="en-US" altLang="en-US" dirty="0" smtClean="0"/>
              <a:t> in </a:t>
            </a:r>
            <a:r>
              <a:rPr lang="en-US" altLang="en-US" dirty="0" err="1" smtClean="0">
                <a:solidFill>
                  <a:srgbClr val="0070C0"/>
                </a:solidFill>
              </a:rPr>
              <a:t>ArrayList</a:t>
            </a:r>
            <a:r>
              <a:rPr lang="en-US" altLang="en-US" dirty="0" smtClean="0"/>
              <a:t> using </a:t>
            </a:r>
            <a:r>
              <a:rPr lang="en-US" altLang="en-US" dirty="0" smtClean="0">
                <a:solidFill>
                  <a:srgbClr val="FF0000"/>
                </a:solidFill>
              </a:rPr>
              <a:t>sort </a:t>
            </a:r>
            <a:r>
              <a:rPr lang="en-US" altLang="en-US" dirty="0" smtClean="0"/>
              <a:t>method in the </a:t>
            </a:r>
            <a:r>
              <a:rPr lang="en-US" altLang="en-US" dirty="0" err="1" smtClean="0">
                <a:solidFill>
                  <a:srgbClr val="FF0000"/>
                </a:solidFill>
              </a:rPr>
              <a:t>java.util.Collections</a:t>
            </a:r>
            <a:r>
              <a:rPr lang="en-US" altLang="en-US" dirty="0" smtClean="0"/>
              <a:t> class</a:t>
            </a:r>
          </a:p>
          <a:p>
            <a:pPr marL="0" indent="0" eaLnBrk="1" hangingPunct="1">
              <a:buFont typeface="Monotype Sorts"/>
              <a:buNone/>
            </a:pPr>
            <a:endParaRPr lang="en-US" altLang="en-US" dirty="0" smtClean="0"/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 smtClean="0"/>
              <a:t>Integer[] array = {</a:t>
            </a:r>
            <a:r>
              <a:rPr lang="en-US" altLang="en-US" b="1" dirty="0" smtClean="0"/>
              <a:t>3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5</a:t>
            </a:r>
            <a:r>
              <a:rPr lang="en-US" altLang="en-US" dirty="0" smtClean="0"/>
              <a:t>,</a:t>
            </a:r>
            <a:r>
              <a:rPr lang="en-US" altLang="en-US" b="1" dirty="0" smtClean="0"/>
              <a:t> 95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4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15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34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3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6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5</a:t>
            </a:r>
            <a:r>
              <a:rPr lang="en-US" altLang="en-US" dirty="0" smtClean="0"/>
              <a:t>};</a:t>
            </a: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00B050"/>
                </a:solidFill>
              </a:rPr>
              <a:t>//create the </a:t>
            </a:r>
            <a:r>
              <a:rPr lang="en-US" altLang="en-US" dirty="0" err="1" smtClean="0">
                <a:solidFill>
                  <a:srgbClr val="00B050"/>
                </a:solidFill>
              </a:rPr>
              <a:t>ArrayList</a:t>
            </a:r>
            <a:r>
              <a:rPr lang="en-US" altLang="en-US" dirty="0" smtClean="0">
                <a:solidFill>
                  <a:srgbClr val="00B050"/>
                </a:solidFill>
              </a:rPr>
              <a:t>  </a:t>
            </a:r>
            <a:r>
              <a:rPr lang="en-US" altLang="en-US" dirty="0">
                <a:solidFill>
                  <a:srgbClr val="00B050"/>
                </a:solidFill>
              </a:rPr>
              <a:t>from an </a:t>
            </a:r>
            <a:r>
              <a:rPr lang="en-US" altLang="en-US" dirty="0" smtClean="0">
                <a:solidFill>
                  <a:srgbClr val="00B050"/>
                </a:solidFill>
              </a:rPr>
              <a:t>array</a:t>
            </a:r>
            <a:endParaRPr lang="en-US" altLang="en-US" dirty="0" smtClean="0"/>
          </a:p>
          <a:p>
            <a:pPr marL="0" indent="0" eaLnBrk="1" hangingPunct="1">
              <a:buFont typeface="Monotype Sorts"/>
              <a:buNone/>
            </a:pPr>
            <a:r>
              <a:rPr lang="en-US" altLang="en-US" sz="2500" dirty="0" err="1" smtClean="0"/>
              <a:t>ArrayList</a:t>
            </a:r>
            <a:r>
              <a:rPr lang="en-US" altLang="en-US" sz="2500" dirty="0" smtClean="0"/>
              <a:t>&lt;Integer&gt; list = </a:t>
            </a:r>
            <a:r>
              <a:rPr lang="en-US" altLang="en-US" sz="2500" b="1" dirty="0" smtClean="0"/>
              <a:t>new </a:t>
            </a:r>
            <a:r>
              <a:rPr lang="en-US" altLang="en-US" sz="2500" dirty="0" err="1" smtClean="0"/>
              <a:t>ArrayList</a:t>
            </a:r>
            <a:r>
              <a:rPr lang="en-US" altLang="en-US" sz="2500" dirty="0" smtClean="0"/>
              <a:t>&lt;&gt;(</a:t>
            </a:r>
            <a:r>
              <a:rPr lang="en-US" altLang="en-US" sz="2500" dirty="0" err="1" smtClean="0"/>
              <a:t>Arrays.asList</a:t>
            </a:r>
            <a:r>
              <a:rPr lang="en-US" altLang="en-US" sz="2500" dirty="0" smtClean="0"/>
              <a:t>(array));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 err="1" smtClean="0"/>
              <a:t>java.util.Collections.sort</a:t>
            </a:r>
            <a:r>
              <a:rPr lang="en-US" altLang="en-US" dirty="0" smtClean="0"/>
              <a:t>(list);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 err="1" smtClean="0"/>
              <a:t>System.out.println</a:t>
            </a:r>
            <a:r>
              <a:rPr lang="en-US" altLang="en-US" dirty="0" smtClean="0"/>
              <a:t>(list);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7CF20A-A5ED-4171-BB3B-004216182C61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Find max and min in an Array List</a:t>
            </a:r>
            <a:endParaRPr lang="en-US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0" indent="0" eaLnBrk="1" hangingPunct="1">
              <a:buFont typeface="Monotype Sorts"/>
              <a:buNone/>
            </a:pPr>
            <a:r>
              <a:rPr lang="en-US" altLang="en-US" dirty="0" smtClean="0"/>
              <a:t>Use the static </a:t>
            </a:r>
            <a:r>
              <a:rPr lang="en-US" altLang="en-US" dirty="0" smtClean="0">
                <a:solidFill>
                  <a:srgbClr val="FF0000"/>
                </a:solidFill>
              </a:rPr>
              <a:t>max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min</a:t>
            </a:r>
            <a:r>
              <a:rPr lang="en-US" altLang="en-US" dirty="0" smtClean="0"/>
              <a:t> methods in the </a:t>
            </a:r>
            <a:r>
              <a:rPr lang="en-US" altLang="en-US" dirty="0" err="1" smtClean="0">
                <a:solidFill>
                  <a:srgbClr val="FF0000"/>
                </a:solidFill>
              </a:rPr>
              <a:t>java.util.Collections</a:t>
            </a:r>
            <a:r>
              <a:rPr lang="en-US" altLang="en-US" dirty="0" smtClean="0"/>
              <a:t> class to return the maximum and minimal element in a list</a:t>
            </a:r>
          </a:p>
          <a:p>
            <a:pPr marL="0" indent="0" eaLnBrk="1" hangingPunct="1">
              <a:buFont typeface="Monotype Sorts"/>
              <a:buNone/>
            </a:pPr>
            <a:endParaRPr lang="en-US" altLang="en-US" dirty="0" smtClean="0"/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 smtClean="0"/>
              <a:t>Integer[] array = {</a:t>
            </a:r>
            <a:r>
              <a:rPr lang="en-US" altLang="en-US" b="1" dirty="0" smtClean="0"/>
              <a:t>3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5</a:t>
            </a:r>
            <a:r>
              <a:rPr lang="en-US" altLang="en-US" dirty="0" smtClean="0"/>
              <a:t>,</a:t>
            </a:r>
            <a:r>
              <a:rPr lang="en-US" altLang="en-US" b="1" dirty="0" smtClean="0"/>
              <a:t> 95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4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15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34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3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6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5</a:t>
            </a:r>
            <a:r>
              <a:rPr lang="en-US" altLang="en-US" dirty="0" smtClean="0"/>
              <a:t>};</a:t>
            </a: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00B050"/>
                </a:solidFill>
              </a:rPr>
              <a:t>//create the </a:t>
            </a:r>
            <a:r>
              <a:rPr lang="en-US" altLang="en-US" dirty="0" err="1" smtClean="0">
                <a:solidFill>
                  <a:srgbClr val="00B050"/>
                </a:solidFill>
              </a:rPr>
              <a:t>ArrayList</a:t>
            </a:r>
            <a:r>
              <a:rPr lang="en-US" altLang="en-US" dirty="0" smtClean="0">
                <a:solidFill>
                  <a:srgbClr val="00B050"/>
                </a:solidFill>
              </a:rPr>
              <a:t>  </a:t>
            </a:r>
            <a:r>
              <a:rPr lang="en-US" altLang="en-US" dirty="0">
                <a:solidFill>
                  <a:srgbClr val="00B050"/>
                </a:solidFill>
              </a:rPr>
              <a:t>from an </a:t>
            </a:r>
            <a:r>
              <a:rPr lang="en-US" altLang="en-US" dirty="0" smtClean="0">
                <a:solidFill>
                  <a:srgbClr val="00B050"/>
                </a:solidFill>
              </a:rPr>
              <a:t>array</a:t>
            </a:r>
            <a:endParaRPr lang="en-US" altLang="en-US" dirty="0" smtClean="0"/>
          </a:p>
          <a:p>
            <a:pPr marL="0" indent="0" eaLnBrk="1" hangingPunct="1">
              <a:buFont typeface="Monotype Sorts"/>
              <a:buNone/>
            </a:pPr>
            <a:r>
              <a:rPr lang="en-US" altLang="en-US" sz="2500" dirty="0" err="1" smtClean="0"/>
              <a:t>ArrayList</a:t>
            </a:r>
            <a:r>
              <a:rPr lang="en-US" altLang="en-US" sz="2500" dirty="0" smtClean="0"/>
              <a:t>&lt;Integer&gt; list = </a:t>
            </a:r>
            <a:r>
              <a:rPr lang="en-US" altLang="en-US" sz="2500" b="1" dirty="0" smtClean="0"/>
              <a:t>new </a:t>
            </a:r>
            <a:r>
              <a:rPr lang="en-US" altLang="en-US" sz="2500" dirty="0" err="1" smtClean="0"/>
              <a:t>ArrayList</a:t>
            </a:r>
            <a:r>
              <a:rPr lang="en-US" altLang="en-US" sz="2500" dirty="0" smtClean="0"/>
              <a:t>&lt;&gt;(</a:t>
            </a:r>
            <a:r>
              <a:rPr lang="en-US" altLang="en-US" sz="2500" dirty="0" err="1" smtClean="0"/>
              <a:t>Arrays.asList</a:t>
            </a:r>
            <a:r>
              <a:rPr lang="en-US" altLang="en-US" sz="2500" dirty="0" smtClean="0"/>
              <a:t>(array));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 err="1" smtClean="0"/>
              <a:t>System.out.println</a:t>
            </a:r>
            <a:r>
              <a:rPr lang="en-US" altLang="en-US" dirty="0" smtClean="0"/>
              <a:t>(</a:t>
            </a:r>
            <a:r>
              <a:rPr lang="en-US" altLang="en-US" dirty="0" err="1" smtClean="0">
                <a:solidFill>
                  <a:srgbClr val="FF0000"/>
                </a:solidFill>
              </a:rPr>
              <a:t>java.util.Collections.max</a:t>
            </a:r>
            <a:r>
              <a:rPr lang="en-US" altLang="en-US" dirty="0" smtClean="0">
                <a:solidFill>
                  <a:srgbClr val="FF0000"/>
                </a:solidFill>
              </a:rPr>
              <a:t>(list)</a:t>
            </a:r>
            <a:r>
              <a:rPr lang="en-US" altLang="en-US" dirty="0" smtClean="0"/>
              <a:t>);</a:t>
            </a:r>
          </a:p>
          <a:p>
            <a:pPr marL="0" indent="0" eaLnBrk="1" hangingPunct="1">
              <a:buNone/>
            </a:pPr>
            <a:r>
              <a:rPr lang="en-US" altLang="en-US" dirty="0" err="1" smtClean="0"/>
              <a:t>System.out.println</a:t>
            </a:r>
            <a:r>
              <a:rPr lang="en-US" altLang="en-US" dirty="0" smtClean="0"/>
              <a:t>(</a:t>
            </a:r>
            <a:r>
              <a:rPr lang="en-US" altLang="en-US" dirty="0" err="1" smtClean="0">
                <a:solidFill>
                  <a:srgbClr val="FF0000"/>
                </a:solidFill>
              </a:rPr>
              <a:t>java.util.Collections.min</a:t>
            </a:r>
            <a:r>
              <a:rPr lang="en-US" altLang="en-US" dirty="0" smtClean="0">
                <a:solidFill>
                  <a:srgbClr val="FF0000"/>
                </a:solidFill>
              </a:rPr>
              <a:t>(list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);</a:t>
            </a:r>
          </a:p>
          <a:p>
            <a:pPr marL="0" indent="0" eaLnBrk="1" hangingPunct="1">
              <a:buFont typeface="Monotype Sorts"/>
              <a:buNone/>
            </a:pPr>
            <a:endParaRPr lang="en-US" altLang="en-US" dirty="0" smtClean="0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7CF20A-A5ED-4171-BB3B-004216182C61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Shuffling an </a:t>
            </a:r>
            <a:r>
              <a:rPr lang="en-US" altLang="en-US" dirty="0" err="1" smtClean="0"/>
              <a:t>ArrayList</a:t>
            </a:r>
            <a:endParaRPr lang="en-US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33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Use the static </a:t>
            </a:r>
            <a:r>
              <a:rPr lang="en-US" altLang="en-US" dirty="0" smtClean="0">
                <a:solidFill>
                  <a:srgbClr val="FF0000"/>
                </a:solidFill>
              </a:rPr>
              <a:t>shuffle</a:t>
            </a:r>
            <a:r>
              <a:rPr lang="en-US" altLang="en-US" dirty="0" smtClean="0"/>
              <a:t> method </a:t>
            </a:r>
            <a:r>
              <a:rPr lang="en-US" altLang="en-US" dirty="0"/>
              <a:t>in the </a:t>
            </a:r>
            <a:r>
              <a:rPr lang="en-US" altLang="en-US" dirty="0" err="1">
                <a:solidFill>
                  <a:srgbClr val="FF0000"/>
                </a:solidFill>
              </a:rPr>
              <a:t>java.util.Collections</a:t>
            </a:r>
            <a:r>
              <a:rPr lang="en-US" altLang="en-US" dirty="0"/>
              <a:t> class to </a:t>
            </a:r>
            <a:r>
              <a:rPr lang="en-US" altLang="en-US" dirty="0" smtClean="0"/>
              <a:t>perform a random shuffle for the elements in a list</a:t>
            </a:r>
            <a:endParaRPr lang="en-US" altLang="en-US" dirty="0"/>
          </a:p>
          <a:p>
            <a:pPr marL="0" indent="0" eaLnBrk="1" hangingPunct="1">
              <a:buFont typeface="Monotype Sorts"/>
              <a:buNone/>
            </a:pPr>
            <a:endParaRPr lang="en-US" altLang="en-US" dirty="0" smtClean="0"/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 smtClean="0"/>
              <a:t>Integer[] array = {</a:t>
            </a:r>
            <a:r>
              <a:rPr lang="en-US" altLang="en-US" b="1" dirty="0" smtClean="0"/>
              <a:t>3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5</a:t>
            </a:r>
            <a:r>
              <a:rPr lang="en-US" altLang="en-US" dirty="0" smtClean="0"/>
              <a:t>,</a:t>
            </a:r>
            <a:r>
              <a:rPr lang="en-US" altLang="en-US" b="1" dirty="0" smtClean="0"/>
              <a:t> 95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4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15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34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3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6</a:t>
            </a:r>
            <a:r>
              <a:rPr lang="en-US" altLang="en-US" dirty="0" smtClean="0"/>
              <a:t>, </a:t>
            </a:r>
            <a:r>
              <a:rPr lang="en-US" altLang="en-US" b="1" dirty="0" smtClean="0"/>
              <a:t>5</a:t>
            </a:r>
            <a:r>
              <a:rPr lang="en-US" altLang="en-US" dirty="0" smtClean="0"/>
              <a:t>};</a:t>
            </a: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00B050"/>
                </a:solidFill>
              </a:rPr>
              <a:t>//create the </a:t>
            </a:r>
            <a:r>
              <a:rPr lang="en-US" altLang="en-US" dirty="0" err="1">
                <a:solidFill>
                  <a:srgbClr val="00B050"/>
                </a:solidFill>
              </a:rPr>
              <a:t>ArrayList</a:t>
            </a:r>
            <a:r>
              <a:rPr lang="en-US" altLang="en-US" dirty="0">
                <a:solidFill>
                  <a:srgbClr val="00B050"/>
                </a:solidFill>
              </a:rPr>
              <a:t>  from an array</a:t>
            </a:r>
            <a:endParaRPr lang="en-US" altLang="en-US" dirty="0"/>
          </a:p>
          <a:p>
            <a:pPr marL="0" indent="0" eaLnBrk="1" hangingPunct="1">
              <a:buFont typeface="Monotype Sorts"/>
              <a:buNone/>
            </a:pPr>
            <a:r>
              <a:rPr lang="en-US" altLang="en-US" sz="2500" dirty="0" err="1" smtClean="0"/>
              <a:t>ArrayList</a:t>
            </a:r>
            <a:r>
              <a:rPr lang="en-US" altLang="en-US" sz="2500" dirty="0" smtClean="0"/>
              <a:t>&lt;Integer&gt; list = </a:t>
            </a:r>
            <a:r>
              <a:rPr lang="en-US" altLang="en-US" sz="2500" b="1" dirty="0" smtClean="0"/>
              <a:t>new</a:t>
            </a:r>
            <a:r>
              <a:rPr lang="en-US" altLang="en-US" sz="2500" dirty="0" smtClean="0"/>
              <a:t> </a:t>
            </a:r>
            <a:r>
              <a:rPr lang="en-US" altLang="en-US" sz="2500" dirty="0" err="1" smtClean="0"/>
              <a:t>ArrayList</a:t>
            </a:r>
            <a:r>
              <a:rPr lang="en-US" altLang="en-US" sz="2500" dirty="0" smtClean="0"/>
              <a:t>&lt;&gt;(</a:t>
            </a:r>
            <a:r>
              <a:rPr lang="en-US" altLang="en-US" sz="2500" dirty="0" err="1" smtClean="0"/>
              <a:t>Arrays.asList</a:t>
            </a:r>
            <a:r>
              <a:rPr lang="en-US" altLang="en-US" sz="2500" dirty="0" smtClean="0"/>
              <a:t>(array));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 err="1" smtClean="0"/>
              <a:t>java.util.Collections.</a:t>
            </a:r>
            <a:r>
              <a:rPr lang="en-US" altLang="en-US" dirty="0" err="1" smtClean="0">
                <a:solidFill>
                  <a:srgbClr val="FF0000"/>
                </a:solidFill>
              </a:rPr>
              <a:t>shuffle</a:t>
            </a:r>
            <a:r>
              <a:rPr lang="en-US" altLang="en-US" dirty="0" smtClean="0">
                <a:solidFill>
                  <a:srgbClr val="FF0000"/>
                </a:solidFill>
              </a:rPr>
              <a:t>(list)</a:t>
            </a:r>
            <a:r>
              <a:rPr lang="en-US" altLang="en-US" dirty="0" smtClean="0"/>
              <a:t>;</a:t>
            </a:r>
          </a:p>
          <a:p>
            <a:pPr marL="0" indent="0" eaLnBrk="1" hangingPunct="1">
              <a:buFont typeface="Monotype Sorts"/>
              <a:buNone/>
            </a:pPr>
            <a:r>
              <a:rPr lang="en-US" altLang="en-US" dirty="0" err="1" smtClean="0"/>
              <a:t>System.out.println</a:t>
            </a:r>
            <a:r>
              <a:rPr lang="en-US" altLang="en-US" dirty="0" smtClean="0"/>
              <a:t>(list);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7CF20A-A5ED-4171-BB3B-004216182C61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396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0" y="587030"/>
            <a:ext cx="9144000" cy="606799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 smtClean="0"/>
              <a:t>ArrayList</a:t>
            </a:r>
            <a:r>
              <a:rPr lang="en-US" dirty="0" smtClean="0"/>
              <a:t>&lt;&gt;();</a:t>
            </a:r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en-US" dirty="0" err="1"/>
              <a:t>list.add</a:t>
            </a:r>
            <a:r>
              <a:rPr lang="en-US" dirty="0"/>
              <a:t>(10 * </a:t>
            </a:r>
            <a:r>
              <a:rPr lang="en-US" dirty="0" err="1"/>
              <a:t>i</a:t>
            </a:r>
            <a:r>
              <a:rPr lang="en-US" dirty="0" smtClean="0"/>
              <a:t>);   </a:t>
            </a:r>
          </a:p>
          <a:p>
            <a:r>
              <a:rPr lang="en-US" dirty="0" smtClean="0"/>
              <a:t>}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is the output of the following code?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en-US" dirty="0" err="1"/>
              <a:t>list.remove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System.out.println</a:t>
            </a:r>
            <a:r>
              <a:rPr lang="en-US" dirty="0"/>
              <a:t>(list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//Answer?</a:t>
            </a:r>
            <a:endParaRPr lang="en-US" dirty="0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7CF20A-A5ED-4171-BB3B-004216182C61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3290" y="1393535"/>
            <a:ext cx="3418045" cy="86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[</a:t>
            </a:r>
            <a:r>
              <a:rPr lang="en-US" b="1" dirty="0"/>
              <a:t>10, 20, 30, 40, ..., 100]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306105" y="5958796"/>
            <a:ext cx="3226020" cy="768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/>
              <a:t>Answer:</a:t>
            </a:r>
          </a:p>
          <a:p>
            <a:r>
              <a:rPr lang="en-US" dirty="0"/>
              <a:t>[20, 40, 60, 80, 100]</a:t>
            </a:r>
          </a:p>
        </p:txBody>
      </p:sp>
      <p:sp>
        <p:nvSpPr>
          <p:cNvPr id="9" name="矩形 8"/>
          <p:cNvSpPr/>
          <p:nvPr/>
        </p:nvSpPr>
        <p:spPr>
          <a:xfrm>
            <a:off x="5807696" y="3769711"/>
            <a:ext cx="3149210" cy="2957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[</a:t>
            </a:r>
            <a:r>
              <a:rPr lang="en-US" b="1" dirty="0"/>
              <a:t>10, 20, 30, 40, </a:t>
            </a:r>
            <a:r>
              <a:rPr lang="en-US" b="1" dirty="0" smtClean="0"/>
              <a:t>50, 60, 70, 80, 90, </a:t>
            </a:r>
            <a:r>
              <a:rPr lang="en-US" b="1" dirty="0"/>
              <a:t>100</a:t>
            </a:r>
            <a:r>
              <a:rPr lang="en-US" b="1" dirty="0" smtClean="0"/>
              <a:t>]</a:t>
            </a:r>
          </a:p>
          <a:p>
            <a:r>
              <a:rPr lang="en-US" b="1" dirty="0" err="1" smtClean="0"/>
              <a:t>i</a:t>
            </a:r>
            <a:r>
              <a:rPr lang="en-US" b="1" dirty="0" smtClean="0"/>
              <a:t>=0  0&lt;10</a:t>
            </a:r>
          </a:p>
          <a:p>
            <a:r>
              <a:rPr lang="en-US" b="1" dirty="0" err="1" smtClean="0"/>
              <a:t>i</a:t>
            </a:r>
            <a:r>
              <a:rPr lang="en-US" b="1" dirty="0" smtClean="0"/>
              <a:t>=1   1&lt;9</a:t>
            </a:r>
          </a:p>
          <a:p>
            <a:r>
              <a:rPr lang="en-US" b="1" dirty="0" err="1" smtClean="0"/>
              <a:t>i</a:t>
            </a:r>
            <a:r>
              <a:rPr lang="en-US" b="1" dirty="0" smtClean="0"/>
              <a:t>=2   2&lt;8</a:t>
            </a:r>
          </a:p>
          <a:p>
            <a:r>
              <a:rPr lang="en-US" b="1" dirty="0" err="1" smtClean="0"/>
              <a:t>i</a:t>
            </a:r>
            <a:r>
              <a:rPr lang="en-US" b="1" dirty="0" smtClean="0"/>
              <a:t>=3   3&lt;7</a:t>
            </a:r>
          </a:p>
          <a:p>
            <a:r>
              <a:rPr lang="en-US" b="1" dirty="0" err="1" smtClean="0"/>
              <a:t>i</a:t>
            </a:r>
            <a:r>
              <a:rPr lang="en-US" b="1" dirty="0" smtClean="0"/>
              <a:t>=4   4&lt;6</a:t>
            </a:r>
          </a:p>
          <a:p>
            <a:r>
              <a:rPr lang="en-US" b="1" dirty="0" err="1" smtClean="0"/>
              <a:t>i</a:t>
            </a:r>
            <a:r>
              <a:rPr lang="en-US" b="1" dirty="0" smtClean="0"/>
              <a:t>=5    5&lt;5  false ,exit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396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Exercise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0" y="587030"/>
            <a:ext cx="9144000" cy="60679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ArrayList</a:t>
            </a:r>
            <a:r>
              <a:rPr lang="en-US" dirty="0"/>
              <a:t>&lt;Integer&gt; list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en-US" dirty="0" err="1"/>
              <a:t>list.add</a:t>
            </a:r>
            <a:r>
              <a:rPr lang="en-US" dirty="0"/>
              <a:t>(2 * </a:t>
            </a:r>
            <a:r>
              <a:rPr lang="en-US" dirty="0" err="1"/>
              <a:t>i</a:t>
            </a:r>
            <a:r>
              <a:rPr lang="en-US" dirty="0"/>
              <a:t>);   </a:t>
            </a:r>
          </a:p>
          <a:p>
            <a:r>
              <a:rPr lang="en-US" dirty="0"/>
              <a:t>}</a:t>
            </a:r>
          </a:p>
          <a:p>
            <a:pPr lvl="0"/>
            <a:r>
              <a:rPr lang="en-US" dirty="0"/>
              <a:t>What is the output of the following code?</a:t>
            </a:r>
          </a:p>
          <a:p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dirty="0" err="1"/>
              <a:t>list.size</a:t>
            </a:r>
            <a:r>
              <a:rPr lang="en-US" dirty="0"/>
              <a:t>();</a:t>
            </a:r>
          </a:p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</a:t>
            </a:r>
            <a:r>
              <a:rPr lang="en-US" dirty="0" err="1"/>
              <a:t>list.add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42);   </a:t>
            </a:r>
            <a:r>
              <a:rPr lang="en-US" b="1" dirty="0"/>
              <a:t>// add 42 at index </a:t>
            </a:r>
            <a:r>
              <a:rPr lang="en-US" b="1" dirty="0" err="1"/>
              <a:t>i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err="1"/>
              <a:t>System.out.println</a:t>
            </a:r>
            <a:r>
              <a:rPr lang="en-US" dirty="0"/>
              <a:t>(list);</a:t>
            </a:r>
          </a:p>
          <a:p>
            <a:endParaRPr lang="en-US" dirty="0" smtClean="0"/>
          </a:p>
          <a:p>
            <a:r>
              <a:rPr lang="en-US" dirty="0" smtClean="0"/>
              <a:t>//Answer?</a:t>
            </a:r>
            <a:endParaRPr lang="en-US" dirty="0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7CF20A-A5ED-4171-BB3B-004216182C61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3290" y="1393535"/>
            <a:ext cx="3418045" cy="86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 </a:t>
            </a:r>
            <a:r>
              <a:rPr lang="en-US" b="1" dirty="0"/>
              <a:t>[2, 4, 6, 8, 10]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2306104" y="5958796"/>
            <a:ext cx="4666207" cy="768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dirty="0"/>
              <a:t>Answer:</a:t>
            </a:r>
          </a:p>
          <a:p>
            <a:r>
              <a:rPr lang="en-US" dirty="0"/>
              <a:t>[42, 42, 42, 42, 42, 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0706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43840" y="631032"/>
            <a:ext cx="9718270" cy="6226968"/>
          </a:xfrm>
        </p:spPr>
        <p:txBody>
          <a:bodyPr/>
          <a:lstStyle/>
          <a:p>
            <a:pPr eaLnBrk="1" hangingPunct="1"/>
            <a:r>
              <a:rPr lang="en-US" altLang="en-US" sz="2700" b="1" dirty="0" smtClean="0">
                <a:solidFill>
                  <a:srgbClr val="FF0000"/>
                </a:solidFill>
              </a:rPr>
              <a:t>list</a:t>
            </a:r>
            <a:r>
              <a:rPr lang="en-US" altLang="en-US" sz="2700" dirty="0" smtClean="0"/>
              <a:t>: a </a:t>
            </a:r>
            <a:r>
              <a:rPr lang="en-US" altLang="en-US" sz="2700" dirty="0" smtClean="0">
                <a:solidFill>
                  <a:srgbClr val="0070C0"/>
                </a:solidFill>
              </a:rPr>
              <a:t>collection</a:t>
            </a:r>
            <a:r>
              <a:rPr lang="en-US" altLang="en-US" sz="2700" dirty="0" smtClean="0"/>
              <a:t> storing an </a:t>
            </a:r>
            <a:r>
              <a:rPr lang="en-US" altLang="en-US" sz="2700" u="sng" dirty="0" smtClean="0"/>
              <a:t>ordered sequence </a:t>
            </a:r>
            <a:r>
              <a:rPr lang="en-US" altLang="en-US" sz="2700" dirty="0" smtClean="0"/>
              <a:t>of elements</a:t>
            </a:r>
          </a:p>
          <a:p>
            <a:pPr lvl="1" eaLnBrk="1" hangingPunct="1"/>
            <a:r>
              <a:rPr lang="en-US" altLang="en-US" sz="2700" dirty="0" smtClean="0"/>
              <a:t>each element is accessible by a 0-based </a:t>
            </a:r>
            <a:r>
              <a:rPr lang="en-US" altLang="en-US" sz="2700" b="1" dirty="0" smtClean="0">
                <a:solidFill>
                  <a:srgbClr val="0070C0"/>
                </a:solidFill>
              </a:rPr>
              <a:t>index</a:t>
            </a:r>
          </a:p>
          <a:p>
            <a:pPr lvl="1" eaLnBrk="1" hangingPunct="1"/>
            <a:r>
              <a:rPr lang="en-US" altLang="en-US" sz="2700" dirty="0" smtClean="0"/>
              <a:t>a list has a </a:t>
            </a:r>
            <a:r>
              <a:rPr lang="en-US" altLang="en-US" sz="2700" b="1" dirty="0" smtClean="0">
                <a:solidFill>
                  <a:srgbClr val="0070C0"/>
                </a:solidFill>
              </a:rPr>
              <a:t>size</a:t>
            </a:r>
            <a:r>
              <a:rPr lang="en-US" altLang="en-US" sz="2700" dirty="0" smtClean="0"/>
              <a:t> (number of elements that have been added)</a:t>
            </a:r>
          </a:p>
          <a:p>
            <a:pPr lvl="1" eaLnBrk="1" hangingPunct="1"/>
            <a:r>
              <a:rPr lang="en-US" altLang="en-US" sz="2700" dirty="0" smtClean="0"/>
              <a:t>elements can be added to the front, back, or elsewhere</a:t>
            </a:r>
          </a:p>
          <a:p>
            <a:pPr lvl="1" eaLnBrk="1" hangingPunct="1"/>
            <a:r>
              <a:rPr lang="en-US" altLang="en-US" sz="2700" dirty="0" smtClean="0"/>
              <a:t>in Java, a list can be represented as an </a:t>
            </a:r>
            <a:r>
              <a:rPr lang="en-US" altLang="en-US" sz="27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ArrayList</a:t>
            </a:r>
            <a:r>
              <a:rPr lang="en-US" altLang="en-US" sz="2700" dirty="0" smtClean="0"/>
              <a:t> </a:t>
            </a:r>
            <a:r>
              <a:rPr lang="en-US" altLang="en-US" dirty="0" smtClean="0"/>
              <a:t>object</a:t>
            </a:r>
          </a:p>
        </p:txBody>
      </p:sp>
      <p:pic>
        <p:nvPicPr>
          <p:cNvPr id="9220" name="Picture 4" descr="art08_0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95" y="3467405"/>
            <a:ext cx="6934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4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Idea of a list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Rather than creating an array of boxes, create an object that represents a "list" of items.  (initially an empty list.)</a:t>
            </a:r>
          </a:p>
          <a:p>
            <a:pPr lvl="1" eaLnBrk="1" hangingPunct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	[]</a:t>
            </a:r>
          </a:p>
          <a:p>
            <a:pPr eaLnBrk="1" hangingPunct="1"/>
            <a:r>
              <a:rPr lang="en-US" altLang="en-US" sz="2800" dirty="0" smtClean="0"/>
              <a:t>You can add items to the list.</a:t>
            </a:r>
          </a:p>
          <a:p>
            <a:pPr lvl="1" eaLnBrk="1" hangingPunct="1"/>
            <a:r>
              <a:rPr lang="en-US" altLang="en-US" sz="2800" dirty="0" smtClean="0"/>
              <a:t>The default behavior is to add to the end of the list.</a:t>
            </a:r>
          </a:p>
          <a:p>
            <a:pPr lvl="1" eaLnBrk="1" hangingPunct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</a:rPr>
              <a:t>	[hello, ABC, goodbye, okay]</a:t>
            </a:r>
          </a:p>
          <a:p>
            <a:pPr lvl="1" eaLnBrk="1" hangingPunct="1"/>
            <a:endParaRPr lang="en-US" altLang="en-US" sz="2800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 smtClean="0"/>
              <a:t>The list object keeps track of the element values that have been added to it, their order, indexes, and its total size.</a:t>
            </a:r>
          </a:p>
          <a:p>
            <a:pPr lvl="1" eaLnBrk="1" hangingPunct="1"/>
            <a:r>
              <a:rPr lang="en-US" altLang="en-US" sz="2800" dirty="0" smtClean="0"/>
              <a:t>Think of an "array list" as an automatically resizing array object.</a:t>
            </a:r>
          </a:p>
        </p:txBody>
      </p:sp>
    </p:spTree>
    <p:extLst>
      <p:ext uri="{BB962C8B-B14F-4D97-AF65-F5344CB8AC3E}">
        <p14:creationId xmlns:p14="http://schemas.microsoft.com/office/powerpoint/2010/main" val="41943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dirty="0" smtClean="0"/>
              <a:t>The </a:t>
            </a:r>
            <a:r>
              <a:rPr lang="en-US" altLang="en-US" sz="4400" u="sng" dirty="0" err="1" smtClean="0"/>
              <a:t>ArrayList</a:t>
            </a:r>
            <a:r>
              <a:rPr lang="en-US" altLang="en-US" sz="4400" dirty="0" smtClean="0"/>
              <a:t> Class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0" y="533400"/>
            <a:ext cx="8915400" cy="1362075"/>
          </a:xfrm>
        </p:spPr>
        <p:txBody>
          <a:bodyPr>
            <a:normAutofit fontScale="92500"/>
          </a:bodyPr>
          <a:lstStyle/>
          <a:p>
            <a:pPr marL="0" indent="0" eaLnBrk="1" hangingPunct="1">
              <a:spcAft>
                <a:spcPts val="1200"/>
              </a:spcAft>
              <a:buFont typeface="Monotype Sorts"/>
              <a:buNone/>
            </a:pPr>
            <a:r>
              <a:rPr lang="en-US" altLang="en-US" sz="2600" dirty="0" smtClean="0"/>
              <a:t>You can create an </a:t>
            </a:r>
            <a:r>
              <a:rPr lang="en-US" altLang="en-US" sz="2600" dirty="0" smtClean="0">
                <a:solidFill>
                  <a:srgbClr val="0070C0"/>
                </a:solidFill>
              </a:rPr>
              <a:t>array</a:t>
            </a:r>
            <a:r>
              <a:rPr lang="en-US" altLang="en-US" sz="2600" dirty="0" smtClean="0"/>
              <a:t> to store objects. But the array’s size is fixed once the array is created. Java provides the </a:t>
            </a:r>
            <a:r>
              <a:rPr lang="en-US" altLang="en-US" sz="2600" dirty="0" err="1" smtClean="0">
                <a:solidFill>
                  <a:srgbClr val="FF0000"/>
                </a:solidFill>
              </a:rPr>
              <a:t>ArrayList</a:t>
            </a:r>
            <a:r>
              <a:rPr lang="en-US" altLang="en-US" sz="2600" dirty="0" smtClean="0">
                <a:solidFill>
                  <a:srgbClr val="FF0000"/>
                </a:solidFill>
              </a:rPr>
              <a:t> class </a:t>
            </a:r>
            <a:r>
              <a:rPr lang="en-US" altLang="en-US" sz="2600" dirty="0" smtClean="0"/>
              <a:t>that can be used to store an </a:t>
            </a:r>
            <a:r>
              <a:rPr lang="en-US" altLang="en-US" sz="2600" u="sng" dirty="0" smtClean="0"/>
              <a:t>unlimited number of objects</a:t>
            </a:r>
            <a:r>
              <a:rPr lang="en-US" altLang="en-US" sz="2600" dirty="0" smtClean="0"/>
              <a:t>. 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B651B1-3DE5-458B-981F-7E9F35C0072A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>
            <p:extLst/>
          </p:nvPr>
        </p:nvGraphicFramePr>
        <p:xfrm>
          <a:off x="914400" y="1905000"/>
          <a:ext cx="7924800" cy="480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icture" r:id="rId3" imgW="4267200" imgH="2425700" progId="Word.Picture.8">
                  <p:embed/>
                </p:oleObj>
              </mc:Choice>
              <mc:Fallback>
                <p:oleObj name="Picture" r:id="rId3" imgW="4267200" imgH="2425700" progId="Word.Picture.8">
                  <p:embed/>
                  <p:pic>
                    <p:nvPicPr>
                      <p:cNvPr id="49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7924800" cy="4800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0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/>
              <a:t> methods </a:t>
            </a:r>
          </a:p>
        </p:txBody>
      </p:sp>
      <p:graphicFrame>
        <p:nvGraphicFramePr>
          <p:cNvPr id="177411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01172"/>
              </p:ext>
            </p:extLst>
          </p:nvPr>
        </p:nvGraphicFramePr>
        <p:xfrm>
          <a:off x="424260" y="971080"/>
          <a:ext cx="8338740" cy="5185772"/>
        </p:xfrm>
        <a:graphic>
          <a:graphicData uri="http://schemas.openxmlformats.org/drawingml/2006/table">
            <a:tbl>
              <a:tblPr/>
              <a:tblGrid>
                <a:gridCol w="29011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37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93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appends value at end of list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97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inserts given value just before the given index, shifting subsequent values to the right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93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clear()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all elements of the list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97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first index where given value is found in list (-1 if not found)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93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get(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value at given index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597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removes/returns value at given index, shifting subsequent values to the left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93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set(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replaces value at given index with given value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93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size()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number of elements in list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7597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toString()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returns a string representation of the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such as </a:t>
                      </a: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"[3, 42, -7, 15]"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3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/>
              <a:t> methods </a:t>
            </a:r>
          </a:p>
        </p:txBody>
      </p:sp>
      <p:graphicFrame>
        <p:nvGraphicFramePr>
          <p:cNvPr id="178328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81521"/>
              </p:ext>
            </p:extLst>
          </p:nvPr>
        </p:nvGraphicFramePr>
        <p:xfrm>
          <a:off x="50684" y="642784"/>
          <a:ext cx="9101985" cy="5437292"/>
        </p:xfrm>
        <a:graphic>
          <a:graphicData uri="http://schemas.openxmlformats.org/drawingml/2006/table">
            <a:tbl>
              <a:tblPr/>
              <a:tblGrid>
                <a:gridCol w="2691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10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4359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addAll(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adds all elements from the given list to this list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(at the end of the list, or inserts them at the given index)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true if given value is found somewhere in this list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containsAll(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true if this list contains every element from given list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equals(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true if given other list contains the same elements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71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iterator()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listIterator()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an object used to examine the contents of the list (seen later)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051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lastIndexOf(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last index value is found in list (-1 if not found)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finds and removes the given value from this list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removeAll(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any elements found in the given list from this list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retainAll(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removes any elements </a:t>
                      </a: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found in given list from this list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671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subList(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sub-portion of the list between</a:t>
                      </a:r>
                      <a:b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indexes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(inclusive) and </a:t>
                      </a:r>
                      <a:r>
                        <a:rPr kumimoji="0" lang="en-US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(exclusive)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2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toArray()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returns the elements in this list as an array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1"/>
            <a:ext cx="7772400" cy="30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Generic Type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57200"/>
            <a:ext cx="8839200" cy="3290888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Font typeface="Monotype Sorts"/>
              <a:buNone/>
            </a:pPr>
            <a:r>
              <a:rPr lang="en-US" altLang="en-US" dirty="0" err="1" smtClean="0">
                <a:solidFill>
                  <a:srgbClr val="FF0000"/>
                </a:solidFill>
              </a:rPr>
              <a:t>ArrayList</a:t>
            </a:r>
            <a:r>
              <a:rPr lang="en-US" altLang="en-US" dirty="0" smtClean="0"/>
              <a:t> is known as a </a:t>
            </a:r>
            <a:r>
              <a:rPr lang="en-US" altLang="en-US" u="sng" dirty="0" smtClean="0"/>
              <a:t>generic class </a:t>
            </a:r>
            <a:r>
              <a:rPr lang="en-US" altLang="en-US" dirty="0" smtClean="0"/>
              <a:t>with a </a:t>
            </a:r>
            <a:r>
              <a:rPr lang="en-US" altLang="en-US" u="sng" dirty="0" smtClean="0"/>
              <a:t>generic type E</a:t>
            </a:r>
            <a:r>
              <a:rPr lang="en-US" altLang="en-US" dirty="0" smtClean="0"/>
              <a:t>. You can specify a </a:t>
            </a:r>
            <a:r>
              <a:rPr lang="en-US" altLang="en-US" u="sng" dirty="0" smtClean="0"/>
              <a:t>concrete object type </a:t>
            </a:r>
            <a:r>
              <a:rPr lang="en-US" altLang="en-US" dirty="0" smtClean="0"/>
              <a:t>to replace E when creating an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. </a:t>
            </a:r>
          </a:p>
          <a:p>
            <a:pPr marL="0" indent="0">
              <a:spcBef>
                <a:spcPct val="40000"/>
              </a:spcBef>
              <a:spcAft>
                <a:spcPts val="1200"/>
              </a:spcAft>
              <a:buNone/>
            </a:pPr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>
                <a:latin typeface="Courier New" panose="02070309020205020404" pitchFamily="49" charset="0"/>
              </a:rPr>
              <a:t>&lt;</a:t>
            </a:r>
            <a:r>
              <a:rPr lang="en-US" altLang="en-US" b="1" dirty="0"/>
              <a:t>E</a:t>
            </a:r>
            <a:r>
              <a:rPr lang="en-US" altLang="en-US" dirty="0" smtClean="0">
                <a:latin typeface="Courier New" panose="02070309020205020404" pitchFamily="49" charset="0"/>
              </a:rPr>
              <a:t>&gt;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= new </a:t>
            </a:r>
            <a:r>
              <a:rPr lang="en-US" altLang="en-US" dirty="0" err="1" smtClean="0">
                <a:latin typeface="Courier New" panose="02070309020205020404" pitchFamily="49" charset="0"/>
              </a:rPr>
              <a:t>ArrayList</a:t>
            </a:r>
            <a:r>
              <a:rPr lang="en-US" altLang="en-US" dirty="0" smtClean="0">
                <a:latin typeface="Courier New" panose="02070309020205020404" pitchFamily="49" charset="0"/>
              </a:rPr>
              <a:t>&lt;</a:t>
            </a:r>
            <a:r>
              <a:rPr lang="en-US" altLang="en-US" b="1" dirty="0"/>
              <a:t>E</a:t>
            </a:r>
            <a:r>
              <a:rPr lang="en-US" altLang="en-US" dirty="0" smtClean="0">
                <a:latin typeface="Courier New" panose="02070309020205020404" pitchFamily="49" charset="0"/>
              </a:rPr>
              <a:t>&gt;();</a:t>
            </a:r>
            <a:endParaRPr lang="en-US" altLang="en-US" dirty="0" smtClean="0"/>
          </a:p>
          <a:p>
            <a:pPr marL="0" indent="0" eaLnBrk="1" hangingPunct="1">
              <a:spcBef>
                <a:spcPct val="40000"/>
              </a:spcBef>
              <a:spcAft>
                <a:spcPts val="1200"/>
              </a:spcAft>
              <a:buFont typeface="Monotype Sorts"/>
              <a:buNone/>
            </a:pPr>
            <a:r>
              <a:rPr lang="en-US" altLang="en-US" dirty="0" smtClean="0"/>
              <a:t>To create an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and assigns its reference to variable </a:t>
            </a:r>
            <a:r>
              <a:rPr lang="en-US" altLang="en-US" dirty="0" smtClean="0">
                <a:solidFill>
                  <a:srgbClr val="0070C0"/>
                </a:solidFill>
              </a:rPr>
              <a:t>cities</a:t>
            </a:r>
            <a:r>
              <a:rPr lang="en-US" altLang="en-US" dirty="0" smtClean="0"/>
              <a:t>. This </a:t>
            </a:r>
            <a:r>
              <a:rPr lang="en-US" altLang="en-US" dirty="0" err="1" smtClean="0"/>
              <a:t>ArrayList</a:t>
            </a:r>
            <a:r>
              <a:rPr lang="en-US" altLang="en-US" dirty="0" smtClean="0"/>
              <a:t> object can be used to store strings.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09D9E6-EEE6-4126-8DB6-23B955E49BE1}" type="slidenum">
              <a:rPr lang="en-US" altLang="en-US" sz="1400">
                <a:latin typeface="Times New Roman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643063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0" y="40386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4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 err="1">
                <a:solidFill>
                  <a:schemeClr val="tx2"/>
                </a:solidFill>
                <a:latin typeface="Times New Roman" pitchFamily="18" charset="0"/>
              </a:rPr>
              <a:t>ArrayList</a:t>
            </a:r>
            <a:r>
              <a:rPr lang="en-US" altLang="en-US" dirty="0">
                <a:solidFill>
                  <a:schemeClr val="tx2"/>
                </a:solidFill>
                <a:latin typeface="Times New Roman" pitchFamily="18" charset="0"/>
              </a:rPr>
              <a:t>&lt;String&gt; cities = </a:t>
            </a:r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</a:rPr>
              <a:t>new</a:t>
            </a:r>
            <a:r>
              <a:rPr lang="en-US" alt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Times New Roman" pitchFamily="18" charset="0"/>
              </a:rPr>
              <a:t>ArrayList</a:t>
            </a:r>
            <a:r>
              <a:rPr lang="en-US" altLang="en-US" dirty="0">
                <a:solidFill>
                  <a:schemeClr val="tx2"/>
                </a:solidFill>
                <a:latin typeface="Times New Roman" pitchFamily="18" charset="0"/>
              </a:rPr>
              <a:t>&lt;String&gt;();</a:t>
            </a:r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0" y="50292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>
              <a:spcBef>
                <a:spcPct val="40000"/>
              </a:spcBef>
              <a:spcAft>
                <a:spcPts val="1200"/>
              </a:spcAft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en-US" dirty="0" err="1">
                <a:solidFill>
                  <a:schemeClr val="tx2"/>
                </a:solidFill>
                <a:latin typeface="Times New Roman" pitchFamily="18" charset="0"/>
              </a:rPr>
              <a:t>ArrayList</a:t>
            </a:r>
            <a:r>
              <a:rPr lang="en-US" altLang="en-US" dirty="0">
                <a:solidFill>
                  <a:schemeClr val="tx2"/>
                </a:solidFill>
                <a:latin typeface="Times New Roman" pitchFamily="18" charset="0"/>
              </a:rPr>
              <a:t>&lt;String&gt; cities = </a:t>
            </a:r>
            <a:r>
              <a:rPr lang="en-US" altLang="en-US" b="1" dirty="0">
                <a:solidFill>
                  <a:schemeClr val="tx2"/>
                </a:solidFill>
                <a:latin typeface="Times New Roman" pitchFamily="18" charset="0"/>
              </a:rPr>
              <a:t>new</a:t>
            </a:r>
            <a:r>
              <a:rPr lang="en-US" altLang="en-US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Times New Roman" pitchFamily="18" charset="0"/>
              </a:rPr>
              <a:t>ArrayList</a:t>
            </a:r>
            <a:r>
              <a:rPr lang="en-US" altLang="en-US" dirty="0">
                <a:solidFill>
                  <a:schemeClr val="tx2"/>
                </a:solidFill>
                <a:latin typeface="Times New Roman" pitchFamily="18" charset="0"/>
              </a:rPr>
              <a:t>&lt;&gt;();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667001" y="838200"/>
            <a:ext cx="4952999" cy="3200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7620000" y="838200"/>
            <a:ext cx="0" cy="335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200400" y="5943600"/>
            <a:ext cx="213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 inference</a:t>
            </a:r>
            <a:endParaRPr 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438400" y="5638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</p:cNvCxnSpPr>
          <p:nvPr/>
        </p:nvCxnSpPr>
        <p:spPr>
          <a:xfrm flipV="1">
            <a:off x="5334000" y="5502870"/>
            <a:ext cx="1734325" cy="745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9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50184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24585</TotalTime>
  <Words>2710</Words>
  <Application>Microsoft Office PowerPoint</Application>
  <PresentationFormat>全屏显示(4:3)</PresentationFormat>
  <Paragraphs>461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流畅</vt:lpstr>
      <vt:lpstr>Picture</vt:lpstr>
      <vt:lpstr>Chapter 10 ArrayLists</vt:lpstr>
      <vt:lpstr>Collections</vt:lpstr>
      <vt:lpstr>Java collections framework</vt:lpstr>
      <vt:lpstr>Lists</vt:lpstr>
      <vt:lpstr>Idea of a list</vt:lpstr>
      <vt:lpstr>The ArrayList Class</vt:lpstr>
      <vt:lpstr>ArrayList methods </vt:lpstr>
      <vt:lpstr>ArrayList methods </vt:lpstr>
      <vt:lpstr>Generic Type </vt:lpstr>
      <vt:lpstr>ArrayList vs. array</vt:lpstr>
      <vt:lpstr>ArrayList vs. array 2</vt:lpstr>
      <vt:lpstr>PowerPoint 演示文稿</vt:lpstr>
      <vt:lpstr>PowerPoint 演示文稿</vt:lpstr>
      <vt:lpstr>PowerPoint 演示文稿</vt:lpstr>
      <vt:lpstr>Out-of-bounds</vt:lpstr>
      <vt:lpstr>Static method called List.of</vt:lpstr>
      <vt:lpstr>Differences and Similarities between Arrays and ArrayList</vt:lpstr>
      <vt:lpstr>Primitive Data Types</vt:lpstr>
      <vt:lpstr>Wrapper Classes</vt:lpstr>
      <vt:lpstr>Wrapper classes</vt:lpstr>
      <vt:lpstr>Generic Type </vt:lpstr>
      <vt:lpstr>Automatic Conversion Between Primitive Types and Wrapper Class Types</vt:lpstr>
      <vt:lpstr>Exercise using ArrayList class</vt:lpstr>
      <vt:lpstr>PowerPoint 演示文稿</vt:lpstr>
      <vt:lpstr>Array Lists from Arrays</vt:lpstr>
      <vt:lpstr>Array Lists to Arrays</vt:lpstr>
      <vt:lpstr>The Comparable Interface</vt:lpstr>
      <vt:lpstr>The Comparable Interface</vt:lpstr>
      <vt:lpstr>PowerPoint 演示文稿</vt:lpstr>
      <vt:lpstr>The compareTo method </vt:lpstr>
      <vt:lpstr>Using compareTo</vt:lpstr>
      <vt:lpstr>Exercise</vt:lpstr>
      <vt:lpstr>Sorting an ArrayList</vt:lpstr>
      <vt:lpstr>Find max and min in an Array List</vt:lpstr>
      <vt:lpstr>Shuffling an ArrayList</vt:lpstr>
      <vt:lpstr>Exercise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HP</cp:lastModifiedBy>
  <cp:revision>440</cp:revision>
  <dcterms:created xsi:type="dcterms:W3CDTF">1995-06-10T17:31:50Z</dcterms:created>
  <dcterms:modified xsi:type="dcterms:W3CDTF">2019-10-08T17:22:02Z</dcterms:modified>
</cp:coreProperties>
</file>