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8" r:id="rId1"/>
  </p:sldMasterIdLst>
  <p:notesMasterIdLst>
    <p:notesMasterId r:id="rId36"/>
  </p:notesMasterIdLst>
  <p:handoutMasterIdLst>
    <p:handoutMasterId r:id="rId37"/>
  </p:handoutMasterIdLst>
  <p:sldIdLst>
    <p:sldId id="256" r:id="rId2"/>
    <p:sldId id="657" r:id="rId3"/>
    <p:sldId id="666" r:id="rId4"/>
    <p:sldId id="669" r:id="rId5"/>
    <p:sldId id="667" r:id="rId6"/>
    <p:sldId id="668" r:id="rId7"/>
    <p:sldId id="670" r:id="rId8"/>
    <p:sldId id="682" r:id="rId9"/>
    <p:sldId id="671" r:id="rId10"/>
    <p:sldId id="680" r:id="rId11"/>
    <p:sldId id="681" r:id="rId12"/>
    <p:sldId id="674" r:id="rId13"/>
    <p:sldId id="683" r:id="rId14"/>
    <p:sldId id="673" r:id="rId15"/>
    <p:sldId id="692" r:id="rId16"/>
    <p:sldId id="684" r:id="rId17"/>
    <p:sldId id="658" r:id="rId18"/>
    <p:sldId id="659" r:id="rId19"/>
    <p:sldId id="660" r:id="rId20"/>
    <p:sldId id="661" r:id="rId21"/>
    <p:sldId id="662" r:id="rId22"/>
    <p:sldId id="663" r:id="rId23"/>
    <p:sldId id="676" r:id="rId24"/>
    <p:sldId id="677" r:id="rId25"/>
    <p:sldId id="678" r:id="rId26"/>
    <p:sldId id="665" r:id="rId27"/>
    <p:sldId id="685" r:id="rId28"/>
    <p:sldId id="687" r:id="rId29"/>
    <p:sldId id="688" r:id="rId30"/>
    <p:sldId id="689" r:id="rId31"/>
    <p:sldId id="690" r:id="rId32"/>
    <p:sldId id="686" r:id="rId33"/>
    <p:sldId id="679" r:id="rId34"/>
    <p:sldId id="69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5405" autoAdjust="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46"/>
    </p:cViewPr>
  </p:sorterViewPr>
  <p:notesViewPr>
    <p:cSldViewPr>
      <p:cViewPr varScale="1">
        <p:scale>
          <a:sx n="68" d="100"/>
          <a:sy n="68" d="100"/>
        </p:scale>
        <p:origin x="2189" y="5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54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433C55D-1F9C-4631-B3A5-63E236BCD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2091" y="706"/>
            <a:ext cx="8229600" cy="63032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0" y="631032"/>
            <a:ext cx="9106317" cy="62269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2E52B3-5EB5-4A28-8780-EB484BEDB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5.0/docs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llections-in-java-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577850" y="1700212"/>
            <a:ext cx="7804150" cy="1575167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Chapter 11 </a:t>
            </a:r>
            <a:br>
              <a:rPr lang="en-US" altLang="en-US" sz="4800" dirty="0"/>
            </a:br>
            <a:r>
              <a:rPr lang="en-US" altLang="en-US" sz="4800" dirty="0"/>
              <a:t>Java Collections Framework</a:t>
            </a:r>
            <a:br>
              <a:rPr lang="en-US" altLang="en-US" sz="4800" dirty="0"/>
            </a:br>
            <a:endParaRPr lang="en-US" altLang="en-US" sz="4800" dirty="0"/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83ACF-9FEC-4BA4-93F6-E099EE0818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3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err="1">
                <a:cs typeface="Times New Roman" pitchFamily="18" charset="0"/>
              </a:rPr>
              <a:t>Iterable</a:t>
            </a:r>
            <a:r>
              <a:rPr lang="en-US" altLang="en-US" dirty="0">
                <a:cs typeface="Times New Roman" pitchFamily="18" charset="0"/>
              </a:rPr>
              <a:t> Interface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486430"/>
            <a:ext cx="9144000" cy="62069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Both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>
                <a:solidFill>
                  <a:srgbClr val="0070C0"/>
                </a:solidFill>
              </a:rPr>
              <a:t> 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Iterator</a:t>
            </a:r>
            <a:r>
              <a:rPr lang="en-US" sz="2800" dirty="0"/>
              <a:t> are interfaces in Java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/>
              <a:t>The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represents a collection which can be traversed. Implementing the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interface</a:t>
            </a:r>
            <a:r>
              <a:rPr lang="en-US" sz="2800" dirty="0"/>
              <a:t> allows an object to make use of </a:t>
            </a:r>
            <a:r>
              <a:rPr lang="en-US" sz="2800" u="sng" dirty="0"/>
              <a:t>for-each loop</a:t>
            </a:r>
            <a:r>
              <a:rPr lang="en-US" sz="2800" dirty="0"/>
              <a:t>.  It does that by internally calling the </a:t>
            </a:r>
            <a:r>
              <a:rPr lang="en-US" sz="2800" dirty="0">
                <a:solidFill>
                  <a:srgbClr val="0070C0"/>
                </a:solidFill>
              </a:rPr>
              <a:t>iterator() method </a:t>
            </a:r>
            <a:r>
              <a:rPr lang="en-US" sz="2800" dirty="0"/>
              <a:t>on the object.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Below code only works as </a:t>
            </a:r>
            <a:r>
              <a:rPr lang="en-US" sz="2800" dirty="0">
                <a:solidFill>
                  <a:srgbClr val="00B050"/>
                </a:solidFill>
              </a:rPr>
              <a:t>List </a:t>
            </a:r>
            <a:r>
              <a:rPr lang="en-US" sz="2800" dirty="0"/>
              <a:t>interface extends the </a:t>
            </a:r>
            <a:r>
              <a:rPr lang="en-US" sz="2800" dirty="0">
                <a:solidFill>
                  <a:srgbClr val="00B050"/>
                </a:solidFill>
              </a:rPr>
              <a:t>Collection</a:t>
            </a:r>
            <a:r>
              <a:rPr lang="en-US" sz="2800" dirty="0"/>
              <a:t> interface and </a:t>
            </a:r>
            <a:r>
              <a:rPr lang="en-US" sz="2800" dirty="0">
                <a:solidFill>
                  <a:srgbClr val="00B050"/>
                </a:solidFill>
              </a:rPr>
              <a:t>Collection </a:t>
            </a:r>
            <a:r>
              <a:rPr lang="en-US" sz="2800" dirty="0"/>
              <a:t>interface extends the </a:t>
            </a:r>
            <a:r>
              <a:rPr lang="en-US" sz="2800" dirty="0" err="1">
                <a:solidFill>
                  <a:srgbClr val="00B050"/>
                </a:solidFill>
              </a:rPr>
              <a:t>Iterable</a:t>
            </a:r>
            <a:r>
              <a:rPr lang="en-US" sz="2800" dirty="0"/>
              <a:t> interface</a:t>
            </a:r>
          </a:p>
          <a:p>
            <a:pPr>
              <a:lnSpc>
                <a:spcPct val="110000"/>
              </a:lnSpc>
            </a:pPr>
            <a:r>
              <a:rPr lang="en-US" sz="2200" dirty="0" err="1"/>
              <a:t>ArrayList</a:t>
            </a:r>
            <a:r>
              <a:rPr lang="en-US" sz="2200" dirty="0"/>
              <a:t>&lt;String&gt; persons = new </a:t>
            </a:r>
            <a:r>
              <a:rPr lang="en-US" sz="2200" dirty="0" err="1"/>
              <a:t>ArrayList</a:t>
            </a:r>
            <a:r>
              <a:rPr lang="en-US" sz="2200" dirty="0"/>
              <a:t>&lt;&gt;(</a:t>
            </a:r>
            <a:r>
              <a:rPr lang="en-US" sz="2200" dirty="0" err="1"/>
              <a:t>Arrays.asList</a:t>
            </a:r>
            <a:r>
              <a:rPr lang="en-US" sz="2200" dirty="0"/>
              <a:t>(“A”, “B”, “C”))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for (String person: persons) {</a:t>
            </a:r>
          </a:p>
          <a:p>
            <a:pPr lvl="1">
              <a:lnSpc>
                <a:spcPct val="110000"/>
              </a:lnSpc>
            </a:pPr>
            <a:r>
              <a:rPr lang="en-US" sz="2600" dirty="0" err="1"/>
              <a:t>System.out.println</a:t>
            </a:r>
            <a:r>
              <a:rPr lang="en-US" sz="2600" dirty="0"/>
              <a:t>(person);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}</a:t>
            </a:r>
          </a:p>
          <a:p>
            <a:pPr lvl="1"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27388" y="4811580"/>
            <a:ext cx="346082" cy="30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itchFamily="18" charset="0"/>
              </a:rPr>
              <a:t>Iterator Interface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486430"/>
            <a:ext cx="9144000" cy="620699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</a:rPr>
              <a:t>Iterator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interface</a:t>
            </a:r>
            <a:r>
              <a:rPr lang="en-US" sz="2800" dirty="0"/>
              <a:t> allows us to iterate over some other objects which is a collection of some kind. 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The </a:t>
            </a:r>
            <a:r>
              <a:rPr lang="en-US" sz="3000" dirty="0">
                <a:solidFill>
                  <a:srgbClr val="FF0000"/>
                </a:solidFill>
                <a:hlinkClick r:id="rId2"/>
              </a:rPr>
              <a:t>Iterator</a:t>
            </a:r>
            <a:r>
              <a:rPr lang="en-US" sz="3000" dirty="0">
                <a:solidFill>
                  <a:srgbClr val="FF0000"/>
                </a:solidFill>
              </a:rPr>
              <a:t> </a:t>
            </a:r>
            <a:r>
              <a:rPr lang="en-US" sz="3000" dirty="0"/>
              <a:t>interface provides the following methods:</a:t>
            </a:r>
          </a:p>
          <a:p>
            <a:pPr>
              <a:lnSpc>
                <a:spcPct val="120000"/>
              </a:lnSpc>
            </a:pPr>
            <a:r>
              <a:rPr lang="en-US" sz="3000" b="1" dirty="0" err="1"/>
              <a:t>boolean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0070C0"/>
                </a:solidFill>
              </a:rPr>
              <a:t>hasNext</a:t>
            </a:r>
            <a:r>
              <a:rPr lang="en-US" sz="3000" b="1" dirty="0">
                <a:solidFill>
                  <a:srgbClr val="0070C0"/>
                </a:solidFill>
              </a:rPr>
              <a:t>()</a:t>
            </a:r>
            <a:r>
              <a:rPr lang="en-US" sz="3000" dirty="0">
                <a:solidFill>
                  <a:srgbClr val="0070C0"/>
                </a:solidFill>
              </a:rPr>
              <a:t> </a:t>
            </a:r>
            <a:r>
              <a:rPr lang="en-US" sz="3000" dirty="0"/>
              <a:t>- Returns true if the iteration has more elements.</a:t>
            </a:r>
          </a:p>
          <a:p>
            <a:pPr>
              <a:lnSpc>
                <a:spcPct val="120000"/>
              </a:lnSpc>
            </a:pPr>
            <a:r>
              <a:rPr lang="en-US" sz="3000" b="1" dirty="0"/>
              <a:t>E </a:t>
            </a:r>
            <a:r>
              <a:rPr lang="en-US" sz="3000" b="1" dirty="0">
                <a:solidFill>
                  <a:srgbClr val="0070C0"/>
                </a:solidFill>
              </a:rPr>
              <a:t>next()</a:t>
            </a:r>
            <a:r>
              <a:rPr lang="en-US" sz="3000" dirty="0">
                <a:solidFill>
                  <a:srgbClr val="0070C0"/>
                </a:solidFill>
              </a:rPr>
              <a:t> </a:t>
            </a:r>
            <a:r>
              <a:rPr lang="en-US" sz="3000" dirty="0"/>
              <a:t>- Returns the next element in the iteration.</a:t>
            </a:r>
          </a:p>
          <a:p>
            <a:pPr>
              <a:lnSpc>
                <a:spcPct val="120000"/>
              </a:lnSpc>
            </a:pPr>
            <a:r>
              <a:rPr lang="en-US" sz="3000" b="1" dirty="0"/>
              <a:t>void </a:t>
            </a:r>
            <a:r>
              <a:rPr lang="en-US" sz="3000" b="1" dirty="0">
                <a:solidFill>
                  <a:srgbClr val="0070C0"/>
                </a:solidFill>
              </a:rPr>
              <a:t>remove()</a:t>
            </a:r>
            <a:r>
              <a:rPr lang="en-US" sz="3000" dirty="0">
                <a:solidFill>
                  <a:srgbClr val="0070C0"/>
                </a:solidFill>
              </a:rPr>
              <a:t> </a:t>
            </a:r>
            <a:r>
              <a:rPr lang="en-US" sz="3000" dirty="0"/>
              <a:t>- Removes from the underlying collection the last element returned by the iterator (optional operation).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In order to </a:t>
            </a:r>
            <a:r>
              <a:rPr lang="en-US" sz="2800" u="sng" dirty="0"/>
              <a:t>iterate over an Iterator</a:t>
            </a:r>
            <a:r>
              <a:rPr lang="en-US" sz="2800" dirty="0"/>
              <a:t>, we can use </a:t>
            </a:r>
            <a:r>
              <a:rPr lang="en-US" sz="2800" dirty="0" err="1"/>
              <a:t>hasNext</a:t>
            </a:r>
            <a:r>
              <a:rPr lang="en-US" sz="2800" dirty="0"/>
              <a:t>(), next() methods in a while loop</a:t>
            </a:r>
          </a:p>
          <a:p>
            <a:pPr lvl="1"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8616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Iterators: </a:t>
            </a:r>
            <a:r>
              <a:rPr lang="en-US" dirty="0"/>
              <a:t>to iterate over an Iterator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48626"/>
            <a:ext cx="9144000" cy="6144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1)Obtain an </a:t>
            </a:r>
            <a:r>
              <a:rPr lang="en-US" sz="3000" dirty="0">
                <a:solidFill>
                  <a:srgbClr val="0070C0"/>
                </a:solidFill>
              </a:rPr>
              <a:t>iterator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/>
              <a:t>to the start of the collection by calling the collection's </a:t>
            </a:r>
            <a:r>
              <a:rPr lang="en-US" sz="3000" dirty="0">
                <a:solidFill>
                  <a:srgbClr val="FF0000"/>
                </a:solidFill>
              </a:rPr>
              <a:t>iterator( ) </a:t>
            </a:r>
            <a:r>
              <a:rPr lang="en-US" sz="3000" dirty="0"/>
              <a:t>method</a:t>
            </a:r>
            <a:r>
              <a:rPr lang="en-US" sz="30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2)Set up a loop that makes a call to </a:t>
            </a:r>
            <a:r>
              <a:rPr lang="en-US" sz="3000" dirty="0" err="1">
                <a:solidFill>
                  <a:srgbClr val="0070C0"/>
                </a:solidFill>
              </a:rPr>
              <a:t>hasNext</a:t>
            </a:r>
            <a:r>
              <a:rPr lang="en-US" sz="3000" dirty="0">
                <a:solidFill>
                  <a:srgbClr val="0070C0"/>
                </a:solidFill>
              </a:rPr>
              <a:t>( )</a:t>
            </a:r>
            <a:r>
              <a:rPr lang="en-US" sz="3000" dirty="0"/>
              <a:t>. Have the loop iterate as long as </a:t>
            </a:r>
            <a:r>
              <a:rPr lang="en-US" sz="3000" dirty="0" err="1">
                <a:solidFill>
                  <a:srgbClr val="0070C0"/>
                </a:solidFill>
              </a:rPr>
              <a:t>hasNext</a:t>
            </a:r>
            <a:r>
              <a:rPr lang="en-US" sz="3000" dirty="0">
                <a:solidFill>
                  <a:srgbClr val="0070C0"/>
                </a:solidFill>
              </a:rPr>
              <a:t>( ) </a:t>
            </a:r>
            <a:r>
              <a:rPr lang="en-US" sz="3000" dirty="0"/>
              <a:t>returns true.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/>
              <a:t>3)Within the loop, obtain each element by calling </a:t>
            </a:r>
            <a:r>
              <a:rPr lang="en-US" sz="3000" dirty="0">
                <a:solidFill>
                  <a:srgbClr val="0070C0"/>
                </a:solidFill>
              </a:rPr>
              <a:t>next( )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600" dirty="0" err="1"/>
              <a:t>ArrayList</a:t>
            </a:r>
            <a:r>
              <a:rPr lang="en-US" sz="2600" dirty="0"/>
              <a:t>&lt;Integer&gt; list= new </a:t>
            </a:r>
            <a:r>
              <a:rPr lang="en-US" sz="2600" dirty="0" err="1"/>
              <a:t>ArrayList</a:t>
            </a:r>
            <a:r>
              <a:rPr lang="en-US" sz="2600" dirty="0"/>
              <a:t>&lt;&gt;(</a:t>
            </a:r>
            <a:r>
              <a:rPr lang="en-US" sz="2600" dirty="0" err="1"/>
              <a:t>Arrays.asList</a:t>
            </a:r>
            <a:r>
              <a:rPr lang="en-US" sz="2600" dirty="0"/>
              <a:t>(1, 2, 3))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</a:rPr>
              <a:t>Iterator&lt;Integer&gt; iterator =</a:t>
            </a:r>
            <a:r>
              <a:rPr lang="en-US" sz="2800" dirty="0" err="1">
                <a:solidFill>
                  <a:srgbClr val="FF0000"/>
                </a:solidFill>
              </a:rPr>
              <a:t>list.iterator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while (</a:t>
            </a:r>
            <a:r>
              <a:rPr lang="en-US" sz="2600" dirty="0" err="1">
                <a:solidFill>
                  <a:srgbClr val="FF0000"/>
                </a:solidFill>
              </a:rPr>
              <a:t>iterator</a:t>
            </a:r>
            <a:r>
              <a:rPr lang="en-US" sz="2600" dirty="0" err="1"/>
              <a:t>.hasNext</a:t>
            </a:r>
            <a:r>
              <a:rPr lang="en-US" sz="2600" dirty="0"/>
              <a:t>()) {</a:t>
            </a:r>
          </a:p>
          <a:p>
            <a:pPr lvl="1">
              <a:lnSpc>
                <a:spcPct val="110000"/>
              </a:lnSpc>
            </a:pPr>
            <a:r>
              <a:rPr lang="en-US" sz="2600" dirty="0" err="1"/>
              <a:t>System.out.println</a:t>
            </a:r>
            <a:r>
              <a:rPr lang="en-US" sz="2600" dirty="0"/>
              <a:t>(</a:t>
            </a:r>
            <a:r>
              <a:rPr lang="en-US" sz="2600" dirty="0" err="1">
                <a:solidFill>
                  <a:srgbClr val="FF0000"/>
                </a:solidFill>
              </a:rPr>
              <a:t>iterator</a:t>
            </a:r>
            <a:r>
              <a:rPr lang="en-US" sz="2600" dirty="0" err="1"/>
              <a:t>.next</a:t>
            </a:r>
            <a:r>
              <a:rPr lang="en-US" sz="2600" dirty="0"/>
              <a:t>());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dirty="0"/>
              <a:t>Exercise: Use the iterator to traverse all the elements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3435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itchFamily="18" charset="0"/>
              </a:rPr>
              <a:t>Exercise: </a:t>
            </a:r>
            <a:r>
              <a:rPr lang="en-US" altLang="en-US" dirty="0" err="1">
                <a:cs typeface="Times New Roman" pitchFamily="18" charset="0"/>
              </a:rPr>
              <a:t>TestIterator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48626"/>
            <a:ext cx="9144000" cy="614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 dirty="0"/>
              <a:t>.*;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public class </a:t>
            </a:r>
            <a:r>
              <a:rPr lang="en-US" sz="2400" dirty="0" err="1"/>
              <a:t>TestIterator</a:t>
            </a:r>
            <a:r>
              <a:rPr lang="en-US" sz="2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&lt;String&gt; </a:t>
            </a:r>
            <a:r>
              <a:rPr lang="en-US" sz="2400" dirty="0" err="1">
                <a:solidFill>
                  <a:srgbClr val="FF0000"/>
                </a:solidFill>
              </a:rPr>
              <a:t>llist</a:t>
            </a:r>
            <a:r>
              <a:rPr lang="en-US" sz="2400" dirty="0">
                <a:solidFill>
                  <a:srgbClr val="FF0000"/>
                </a:solidFill>
              </a:rPr>
              <a:t> = new </a:t>
            </a:r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&lt;&gt;();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 err="1"/>
              <a:t>llist.add</a:t>
            </a:r>
            <a:r>
              <a:rPr lang="en-US" sz="2400" dirty="0"/>
              <a:t>("New York");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 err="1"/>
              <a:t>llist.add</a:t>
            </a:r>
            <a:r>
              <a:rPr lang="en-US" sz="2400" dirty="0"/>
              <a:t>("Atlanta");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 err="1"/>
              <a:t>llist.add</a:t>
            </a:r>
            <a:r>
              <a:rPr lang="en-US" sz="2400" dirty="0"/>
              <a:t>("Dallas");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 err="1"/>
              <a:t>llist.add</a:t>
            </a:r>
            <a:r>
              <a:rPr lang="en-US" sz="2400" dirty="0"/>
              <a:t>("Madison");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// Iterator to traverse the list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Iterator&lt;String&gt; iterator = </a:t>
            </a:r>
            <a:r>
              <a:rPr lang="en-US" sz="2400" dirty="0" err="1">
                <a:solidFill>
                  <a:srgbClr val="FF0000"/>
                </a:solidFill>
              </a:rPr>
              <a:t>llist.iterator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while (</a:t>
            </a:r>
            <a:r>
              <a:rPr lang="en-US" sz="2400" dirty="0" err="1">
                <a:solidFill>
                  <a:srgbClr val="FF0000"/>
                </a:solidFill>
              </a:rPr>
              <a:t>iterator.hasNext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) {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iterator.next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.</a:t>
            </a:r>
            <a:r>
              <a:rPr lang="en-US" sz="2400" dirty="0" err="1"/>
              <a:t>toUpperCase</a:t>
            </a:r>
            <a:r>
              <a:rPr lang="en-US" sz="2400" dirty="0"/>
              <a:t>() + " ");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}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(); 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 }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"/>
          <p:cNvSpPr/>
          <p:nvPr/>
        </p:nvSpPr>
        <p:spPr>
          <a:xfrm>
            <a:off x="4315645" y="701299"/>
            <a:ext cx="5031055" cy="598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Output:</a:t>
            </a:r>
          </a:p>
          <a:p>
            <a:r>
              <a:rPr lang="en-US" sz="1600" dirty="0"/>
              <a:t>NEW YORK ATLANTA DALLAS MADISON </a:t>
            </a:r>
          </a:p>
        </p:txBody>
      </p:sp>
    </p:spTree>
    <p:extLst>
      <p:ext uri="{BB962C8B-B14F-4D97-AF65-F5344CB8AC3E}">
        <p14:creationId xmlns:p14="http://schemas.microsoft.com/office/powerpoint/2010/main" val="9783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C4B9F0-71BB-4CBE-8F3F-381207A00E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  <a:noFill/>
        </p:spPr>
        <p:txBody>
          <a:bodyPr/>
          <a:lstStyle/>
          <a:p>
            <a:r>
              <a:rPr lang="en-US" altLang="en-US">
                <a:cs typeface="Times New Roman" pitchFamily="18" charset="0"/>
              </a:rPr>
              <a:t>The List Iterator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227388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455988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2884488" y="2427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229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47800"/>
            <a:ext cx="8591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94455" y="839787"/>
            <a:ext cx="3616145" cy="1446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‘</a:t>
            </a:r>
            <a:r>
              <a:rPr lang="en-US" sz="2000" dirty="0" err="1"/>
              <a:t>ListIterator</a:t>
            </a:r>
            <a:r>
              <a:rPr lang="en-US" sz="2000" dirty="0"/>
              <a:t>’ in Java is an Iterator which allows users to traverse Collection in both direction.</a:t>
            </a:r>
          </a:p>
        </p:txBody>
      </p:sp>
    </p:spTree>
    <p:extLst>
      <p:ext uri="{BB962C8B-B14F-4D97-AF65-F5344CB8AC3E}">
        <p14:creationId xmlns:p14="http://schemas.microsoft.com/office/powerpoint/2010/main" val="26036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itchFamily="18" charset="0"/>
              </a:rPr>
              <a:t>Iterators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48626"/>
            <a:ext cx="9144000" cy="61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1)Obtain an iterator to the start of the collection by calling the </a:t>
            </a:r>
            <a:r>
              <a:rPr lang="en-US" sz="2800" dirty="0" smtClean="0"/>
              <a:t>List's </a:t>
            </a:r>
            <a:r>
              <a:rPr lang="en-US" sz="2800" dirty="0">
                <a:solidFill>
                  <a:srgbClr val="FF0000"/>
                </a:solidFill>
              </a:rPr>
              <a:t>iterator( ) </a:t>
            </a:r>
            <a:r>
              <a:rPr lang="en-US" sz="2800" dirty="0"/>
              <a:t>method.</a:t>
            </a:r>
          </a:p>
          <a:p>
            <a:pPr>
              <a:lnSpc>
                <a:spcPct val="110000"/>
              </a:lnSpc>
            </a:pPr>
            <a:r>
              <a:rPr lang="en-US" sz="2800" dirty="0" err="1" smtClean="0"/>
              <a:t>LinkedList</a:t>
            </a:r>
            <a:r>
              <a:rPr lang="en-US" sz="2800" dirty="0" smtClean="0"/>
              <a:t>&lt;Integer&gt; list = new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&lt;Integer&gt;();</a:t>
            </a:r>
          </a:p>
          <a:p>
            <a:pPr>
              <a:lnSpc>
                <a:spcPct val="110000"/>
              </a:lnSpc>
            </a:pPr>
            <a:r>
              <a:rPr lang="en-US" sz="2600" dirty="0" err="1" smtClean="0">
                <a:solidFill>
                  <a:srgbClr val="FF0000"/>
                </a:solidFill>
              </a:rPr>
              <a:t>ListIterator</a:t>
            </a:r>
            <a:r>
              <a:rPr lang="en-US" sz="2600" dirty="0" smtClean="0">
                <a:solidFill>
                  <a:srgbClr val="FF0000"/>
                </a:solidFill>
              </a:rPr>
              <a:t>&lt;Integer&gt;</a:t>
            </a:r>
            <a:r>
              <a:rPr lang="en-US" sz="2600" dirty="0" smtClean="0"/>
              <a:t> </a:t>
            </a:r>
            <a:r>
              <a:rPr lang="en-US" sz="2600" dirty="0" err="1" smtClean="0"/>
              <a:t>listIterator</a:t>
            </a:r>
            <a:r>
              <a:rPr lang="en-US" sz="2600" dirty="0" smtClean="0"/>
              <a:t> = </a:t>
            </a:r>
            <a:r>
              <a:rPr lang="en-US" sz="2600" dirty="0" err="1" smtClean="0"/>
              <a:t>list.</a:t>
            </a:r>
            <a:r>
              <a:rPr lang="en-US" sz="2600" dirty="0" err="1" smtClean="0">
                <a:solidFill>
                  <a:srgbClr val="FF0000"/>
                </a:solidFill>
              </a:rPr>
              <a:t>listIterator</a:t>
            </a:r>
            <a:r>
              <a:rPr lang="en-US" sz="2600" dirty="0" smtClean="0">
                <a:solidFill>
                  <a:srgbClr val="FF0000"/>
                </a:solidFill>
              </a:rPr>
              <a:t>()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2)Set up a loop that makes a call to </a:t>
            </a:r>
            <a:r>
              <a:rPr lang="en-US" sz="2800" dirty="0" err="1"/>
              <a:t>hasNext</a:t>
            </a:r>
            <a:r>
              <a:rPr lang="en-US" sz="2800" dirty="0"/>
              <a:t>( ). Have the loop iterate as long as </a:t>
            </a:r>
            <a:r>
              <a:rPr lang="en-US" sz="2800" dirty="0" err="1"/>
              <a:t>hasNext</a:t>
            </a:r>
            <a:r>
              <a:rPr lang="en-US" sz="2800" dirty="0"/>
              <a:t>( ) returns true.</a:t>
            </a:r>
          </a:p>
          <a:p>
            <a:pPr marL="0" indent="0">
              <a:buNone/>
            </a:pPr>
            <a:r>
              <a:rPr lang="en-US" sz="2800" dirty="0"/>
              <a:t>3)Within the loop, obtain each element by calling next( ).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dirty="0"/>
              <a:t>Exercise: Use the </a:t>
            </a:r>
            <a:r>
              <a:rPr lang="en-US" sz="2800" dirty="0" err="1" smtClean="0"/>
              <a:t>listIterator</a:t>
            </a:r>
            <a:r>
              <a:rPr lang="en-US" sz="2800" dirty="0" smtClean="0"/>
              <a:t> </a:t>
            </a:r>
            <a:r>
              <a:rPr lang="en-US" sz="2800" dirty="0"/>
              <a:t>to traverse all the elements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4174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itchFamily="18" charset="0"/>
              </a:rPr>
              <a:t>Exercise: </a:t>
            </a:r>
            <a:r>
              <a:rPr lang="en-US" altLang="en-US" dirty="0" err="1">
                <a:cs typeface="Times New Roman" pitchFamily="18" charset="0"/>
              </a:rPr>
              <a:t>TestListIterator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5031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import </a:t>
            </a:r>
            <a:r>
              <a:rPr lang="en-US" sz="1400" dirty="0" err="1"/>
              <a:t>java.util</a:t>
            </a:r>
            <a:r>
              <a:rPr lang="en-US" sz="1400" dirty="0"/>
              <a:t>.*;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public class </a:t>
            </a:r>
            <a:r>
              <a:rPr lang="en-US" sz="1400" dirty="0" err="1"/>
              <a:t>TestListIterator</a:t>
            </a:r>
            <a:r>
              <a:rPr lang="en-US" sz="1400" dirty="0"/>
              <a:t> {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LinkedList</a:t>
            </a:r>
            <a:r>
              <a:rPr lang="en-US" sz="1400" dirty="0">
                <a:solidFill>
                  <a:srgbClr val="FF0000"/>
                </a:solidFill>
              </a:rPr>
              <a:t>&lt;String&gt; list = new </a:t>
            </a:r>
            <a:r>
              <a:rPr lang="en-US" sz="1400" dirty="0" err="1">
                <a:solidFill>
                  <a:srgbClr val="FF0000"/>
                </a:solidFill>
              </a:rPr>
              <a:t>LinkedList</a:t>
            </a:r>
            <a:r>
              <a:rPr lang="en-US" sz="1400" dirty="0">
                <a:solidFill>
                  <a:srgbClr val="FF0000"/>
                </a:solidFill>
              </a:rPr>
              <a:t>&lt;String&gt;();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list.add</a:t>
            </a:r>
            <a:r>
              <a:rPr lang="en-US" sz="1400" dirty="0"/>
              <a:t>("A");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list.add</a:t>
            </a:r>
            <a:r>
              <a:rPr lang="en-US" sz="1400" dirty="0"/>
              <a:t>("B");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list.add</a:t>
            </a:r>
            <a:r>
              <a:rPr lang="en-US" sz="1400" dirty="0"/>
              <a:t>("C");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list.add</a:t>
            </a:r>
            <a:r>
              <a:rPr lang="en-US" sz="1400" dirty="0"/>
              <a:t>("D");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list.add</a:t>
            </a:r>
            <a:r>
              <a:rPr lang="en-US" sz="1400" dirty="0"/>
              <a:t>("E");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00B050"/>
                </a:solidFill>
              </a:rPr>
              <a:t>        // </a:t>
            </a:r>
            <a:r>
              <a:rPr lang="en-US" sz="1400" dirty="0" err="1">
                <a:solidFill>
                  <a:srgbClr val="00B050"/>
                </a:solidFill>
              </a:rPr>
              <a:t>ListIterator</a:t>
            </a:r>
            <a:r>
              <a:rPr lang="en-US" sz="1400" dirty="0">
                <a:solidFill>
                  <a:srgbClr val="00B050"/>
                </a:solidFill>
              </a:rPr>
              <a:t> to traverse the list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ListIterator</a:t>
            </a:r>
            <a:r>
              <a:rPr lang="en-US" sz="1400" dirty="0">
                <a:solidFill>
                  <a:srgbClr val="FF0000"/>
                </a:solidFill>
              </a:rPr>
              <a:t>&lt;String&gt; iterator = </a:t>
            </a:r>
            <a:r>
              <a:rPr lang="en-US" sz="1400" dirty="0" err="1">
                <a:solidFill>
                  <a:srgbClr val="FF0000"/>
                </a:solidFill>
              </a:rPr>
              <a:t>list.listIterator</a:t>
            </a:r>
            <a:r>
              <a:rPr lang="en-US" sz="1400" dirty="0">
                <a:solidFill>
                  <a:srgbClr val="FF0000"/>
                </a:solidFill>
              </a:rPr>
              <a:t>();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>
                <a:solidFill>
                  <a:srgbClr val="00B050"/>
                </a:solidFill>
              </a:rPr>
              <a:t>// Traversing the list in forward direction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("Displaying list elements in forward direction : 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while (</a:t>
            </a:r>
            <a:r>
              <a:rPr lang="en-US" sz="1400" dirty="0" err="1"/>
              <a:t>iterator.hasNext</a:t>
            </a:r>
            <a:r>
              <a:rPr lang="en-US" sz="1400" dirty="0"/>
              <a:t>())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System.out.print</a:t>
            </a:r>
            <a:r>
              <a:rPr lang="en-US" sz="1400" dirty="0"/>
              <a:t>(</a:t>
            </a:r>
            <a:r>
              <a:rPr lang="en-US" sz="1400" dirty="0" err="1"/>
              <a:t>iterator.next</a:t>
            </a:r>
            <a:r>
              <a:rPr lang="en-US" sz="1400" dirty="0"/>
              <a:t>() + " 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>
                <a:solidFill>
                  <a:srgbClr val="00B050"/>
                </a:solidFill>
              </a:rPr>
              <a:t>// Traversing the list in backward direction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("Displaying list elements in backward direction : 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while (</a:t>
            </a:r>
            <a:r>
              <a:rPr lang="en-US" sz="1400" dirty="0" err="1"/>
              <a:t>iterator.hasPrevious</a:t>
            </a:r>
            <a:r>
              <a:rPr lang="en-US" sz="1400" dirty="0"/>
              <a:t>())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System.out.print</a:t>
            </a:r>
            <a:r>
              <a:rPr lang="en-US" sz="1400" dirty="0"/>
              <a:t>(</a:t>
            </a:r>
            <a:r>
              <a:rPr lang="en-US" sz="1400" dirty="0" err="1"/>
              <a:t>iterator.previous</a:t>
            </a:r>
            <a:r>
              <a:rPr lang="en-US" sz="1400" dirty="0"/>
              <a:t>() + " ");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();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   }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} 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3978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Sets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b="1" dirty="0">
                <a:solidFill>
                  <a:srgbClr val="FF0000"/>
                </a:solidFill>
              </a:rPr>
              <a:t>set</a:t>
            </a:r>
            <a:r>
              <a:rPr lang="en-US" altLang="en-US" sz="3000" dirty="0"/>
              <a:t>: A </a:t>
            </a:r>
            <a:r>
              <a:rPr lang="en-US" altLang="en-US" sz="3000" dirty="0">
                <a:solidFill>
                  <a:srgbClr val="0070C0"/>
                </a:solidFill>
              </a:rPr>
              <a:t>collection</a:t>
            </a:r>
            <a:r>
              <a:rPr lang="en-US" altLang="en-US" sz="3000" dirty="0"/>
              <a:t> of </a:t>
            </a:r>
            <a:r>
              <a:rPr lang="en-US" altLang="en-US" sz="3000" u="sng" dirty="0"/>
              <a:t>unique values </a:t>
            </a:r>
            <a:r>
              <a:rPr lang="en-US" altLang="en-US" sz="3000" dirty="0"/>
              <a:t>(no duplicates allowed) that can perform the following operations efficiently:</a:t>
            </a:r>
          </a:p>
          <a:p>
            <a:pPr lvl="1" eaLnBrk="1" hangingPunct="1"/>
            <a:r>
              <a:rPr lang="en-US" altLang="en-US" sz="3000" dirty="0"/>
              <a:t>add, remove, search (contains)</a:t>
            </a:r>
          </a:p>
          <a:p>
            <a:pPr lvl="1" eaLnBrk="1" hangingPunct="1"/>
            <a:r>
              <a:rPr lang="en-US" altLang="en-US" sz="3000" dirty="0"/>
              <a:t>We don't think of a set as having indexes; we just add things to the set in general and don't worry about order</a:t>
            </a:r>
          </a:p>
        </p:txBody>
      </p:sp>
      <p:grpSp>
        <p:nvGrpSpPr>
          <p:cNvPr id="8196" name="Group 30"/>
          <p:cNvGrpSpPr>
            <a:grpSpLocks/>
          </p:cNvGrpSpPr>
          <p:nvPr/>
        </p:nvGrpSpPr>
        <p:grpSpPr bwMode="auto">
          <a:xfrm>
            <a:off x="457200" y="3962400"/>
            <a:ext cx="7848600" cy="2667000"/>
            <a:chOff x="288" y="2496"/>
            <a:chExt cx="4944" cy="1680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524" y="2845"/>
              <a:ext cx="1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>
                  <a:latin typeface="Courier New" panose="02070309020205020404" pitchFamily="49" charset="0"/>
                </a:rPr>
                <a:t>set.contains</a:t>
              </a:r>
              <a:r>
                <a:rPr lang="en-US" altLang="en-US" dirty="0">
                  <a:latin typeface="Courier New" panose="02070309020205020404" pitchFamily="49" charset="0"/>
                </a:rPr>
                <a:t>("to")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4320" y="319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580" y="2828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urier New" panose="02070309020205020404" pitchFamily="49" charset="0"/>
                </a:rPr>
                <a:t>true</a:t>
              </a:r>
            </a:p>
          </p:txBody>
        </p:sp>
        <p:grpSp>
          <p:nvGrpSpPr>
            <p:cNvPr id="8201" name="Group 29"/>
            <p:cNvGrpSpPr>
              <a:grpSpLocks/>
            </p:cNvGrpSpPr>
            <p:nvPr/>
          </p:nvGrpSpPr>
          <p:grpSpPr bwMode="auto">
            <a:xfrm>
              <a:off x="2112" y="2496"/>
              <a:ext cx="2112" cy="1680"/>
              <a:chOff x="2112" y="2496"/>
              <a:chExt cx="2112" cy="1680"/>
            </a:xfrm>
          </p:grpSpPr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945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set</a:t>
                </a:r>
              </a:p>
            </p:txBody>
          </p:sp>
          <p:sp>
            <p:nvSpPr>
              <p:cNvPr id="8205" name="Oval 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112" cy="139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grpSp>
            <p:nvGrpSpPr>
              <p:cNvPr id="8206" name="Group 24"/>
              <p:cNvGrpSpPr>
                <a:grpSpLocks/>
              </p:cNvGrpSpPr>
              <p:nvPr/>
            </p:nvGrpSpPr>
            <p:grpSpPr bwMode="auto">
              <a:xfrm>
                <a:off x="2236" y="2614"/>
                <a:ext cx="1892" cy="1169"/>
                <a:chOff x="2236" y="2134"/>
                <a:chExt cx="1892" cy="1169"/>
              </a:xfrm>
            </p:grpSpPr>
            <p:sp>
              <p:nvSpPr>
                <p:cNvPr id="820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66" y="213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"the"</a:t>
                  </a:r>
                </a:p>
              </p:txBody>
            </p:sp>
            <p:sp>
              <p:nvSpPr>
                <p:cNvPr id="820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76" y="2208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"of"</a:t>
                  </a:r>
                </a:p>
              </p:txBody>
            </p:sp>
            <p:sp>
              <p:nvSpPr>
                <p:cNvPr id="820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00" y="2505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"from"</a:t>
                  </a:r>
                </a:p>
              </p:txBody>
            </p:sp>
            <p:sp>
              <p:nvSpPr>
                <p:cNvPr id="82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052" y="235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"to"</a:t>
                  </a:r>
                </a:p>
              </p:txBody>
            </p:sp>
            <p:sp>
              <p:nvSpPr>
                <p:cNvPr id="821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62" y="2697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"she"</a:t>
                  </a:r>
                </a:p>
              </p:txBody>
            </p:sp>
            <p:sp>
              <p:nvSpPr>
                <p:cNvPr id="82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82" y="278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"you"</a:t>
                  </a:r>
                </a:p>
              </p:txBody>
            </p:sp>
            <p:sp>
              <p:nvSpPr>
                <p:cNvPr id="82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264" y="3033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"him"</a:t>
                  </a:r>
                </a:p>
              </p:txBody>
            </p:sp>
            <p:sp>
              <p:nvSpPr>
                <p:cNvPr id="821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36" y="30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"why"</a:t>
                  </a:r>
                </a:p>
              </p:txBody>
            </p:sp>
            <p:sp>
              <p:nvSpPr>
                <p:cNvPr id="821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34" y="283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"in"</a:t>
                  </a:r>
                </a:p>
              </p:txBody>
            </p:sp>
            <p:sp>
              <p:nvSpPr>
                <p:cNvPr id="821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58" y="2496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"down"</a:t>
                  </a:r>
                </a:p>
              </p:txBody>
            </p:sp>
            <p:sp>
              <p:nvSpPr>
                <p:cNvPr id="82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6" y="2649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"by"</a:t>
                  </a:r>
                </a:p>
              </p:txBody>
            </p:sp>
            <p:sp>
              <p:nvSpPr>
                <p:cNvPr id="82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32" y="2256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"if"</a:t>
                  </a:r>
                </a:p>
              </p:txBody>
            </p:sp>
          </p:grpSp>
        </p:grpSp>
        <p:sp>
          <p:nvSpPr>
            <p:cNvPr id="8202" name="Text Box 26"/>
            <p:cNvSpPr txBox="1">
              <a:spLocks noChangeArrowheads="1"/>
            </p:cNvSpPr>
            <p:nvPr/>
          </p:nvSpPr>
          <p:spPr bwMode="auto">
            <a:xfrm>
              <a:off x="546" y="3177"/>
              <a:ext cx="1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>
                  <a:latin typeface="Courier New" panose="02070309020205020404" pitchFamily="49" charset="0"/>
                </a:rPr>
                <a:t>set.contains</a:t>
              </a:r>
              <a:r>
                <a:rPr lang="en-US" altLang="en-US" dirty="0">
                  <a:latin typeface="Courier New" panose="02070309020205020404" pitchFamily="49" charset="0"/>
                </a:rPr>
                <a:t>("be")</a:t>
              </a:r>
            </a:p>
          </p:txBody>
        </p:sp>
        <p:sp>
          <p:nvSpPr>
            <p:cNvPr id="8203" name="Text Box 27"/>
            <p:cNvSpPr txBox="1">
              <a:spLocks noChangeArrowheads="1"/>
            </p:cNvSpPr>
            <p:nvPr/>
          </p:nvSpPr>
          <p:spPr bwMode="auto">
            <a:xfrm>
              <a:off x="4577" y="3245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urier New" panose="02070309020205020404" pitchFamily="49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43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in Java, </a:t>
            </a:r>
            <a:r>
              <a:rPr lang="en-US" altLang="en-US" dirty="0">
                <a:solidFill>
                  <a:srgbClr val="FF0000"/>
                </a:solidFill>
              </a:rPr>
              <a:t>sets</a:t>
            </a:r>
            <a:r>
              <a:rPr lang="en-US" altLang="en-US" dirty="0"/>
              <a:t> are represented by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 dirty="0">
                <a:solidFill>
                  <a:srgbClr val="0070C0"/>
                </a:solidFill>
              </a:rPr>
              <a:t> interface </a:t>
            </a:r>
            <a:r>
              <a:rPr lang="en-US" altLang="en-US" dirty="0"/>
              <a:t>in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is implemented by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 classes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endParaRPr lang="en-US" altLang="en-US" sz="800" dirty="0">
              <a:latin typeface="Courier New" panose="02070309020205020404" pitchFamily="49" charset="0"/>
            </a:endParaRPr>
          </a:p>
          <a:p>
            <a:pPr lvl="2" eaLnBrk="1" hangingPunct="1"/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: implemented using a "hash table" array;</a:t>
            </a:r>
            <a:br>
              <a:rPr lang="en-US" altLang="en-US" dirty="0"/>
            </a:br>
            <a:r>
              <a:rPr lang="en-US" altLang="en-US" dirty="0"/>
              <a:t>very fast.</a:t>
            </a:r>
            <a:br>
              <a:rPr lang="en-US" altLang="en-US" dirty="0"/>
            </a:br>
            <a:r>
              <a:rPr lang="en-US" altLang="en-US" dirty="0"/>
              <a:t>elements are stored in </a:t>
            </a:r>
            <a:r>
              <a:rPr lang="en-US" altLang="en-US" u="sng" dirty="0"/>
              <a:t>unpredictable order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: implemented using a "binary search tree";</a:t>
            </a:r>
            <a:br>
              <a:rPr lang="en-US" altLang="en-US" dirty="0"/>
            </a:br>
            <a:r>
              <a:rPr lang="en-US" altLang="en-US" dirty="0"/>
              <a:t>pretty fast.</a:t>
            </a:r>
            <a:br>
              <a:rPr lang="en-US" altLang="en-US" dirty="0"/>
            </a:br>
            <a:r>
              <a:rPr lang="en-US" altLang="en-US" dirty="0"/>
              <a:t>elements are stored in </a:t>
            </a:r>
            <a:r>
              <a:rPr lang="en-US" altLang="en-US" u="sng" dirty="0"/>
              <a:t>sorted order</a:t>
            </a:r>
          </a:p>
          <a:p>
            <a:pPr marL="393192" lvl="1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106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Set</a:t>
            </a:r>
            <a:r>
              <a:rPr lang="en-US" altLang="en-US"/>
              <a:t> methods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can construct an empty set, or one based on a given collection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Set&lt;Integer</a:t>
            </a:r>
            <a:r>
              <a:rPr lang="en-US" altLang="en-US" sz="2400" b="1" dirty="0">
                <a:latin typeface="Courier New" panose="02070309020205020404" pitchFamily="49" charset="0"/>
              </a:rPr>
              <a:t>&gt; set = 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&lt;Integer&gt;();</a:t>
            </a:r>
            <a:r>
              <a:rPr lang="en-US" altLang="en-US" sz="2400" b="1" dirty="0">
                <a:latin typeface="Courier New" panose="02070309020205020404" pitchFamily="49" charset="0"/>
              </a:rPr>
              <a:t>    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empty set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List&lt;String&gt; 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list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= new </a:t>
            </a:r>
            <a:r>
              <a:rPr lang="en-US" altLang="en-US" sz="24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400" dirty="0">
                <a:latin typeface="Courier New" panose="02070309020205020404" pitchFamily="49" charset="0"/>
              </a:rPr>
              <a:t>&lt;String&gt;();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Set&lt;String</a:t>
            </a:r>
            <a:r>
              <a:rPr lang="en-US" altLang="en-US" sz="2400" b="1" dirty="0">
                <a:latin typeface="Courier New" panose="02070309020205020404" pitchFamily="49" charset="0"/>
              </a:rPr>
              <a:t>&gt; set2 = new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HashSet</a:t>
            </a:r>
            <a:r>
              <a:rPr lang="en-US" altLang="en-US" sz="2400" b="1" dirty="0">
                <a:latin typeface="Courier New" panose="02070309020205020404" pitchFamily="49" charset="0"/>
              </a:rPr>
              <a:t>&lt;String&gt;(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list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endParaRPr lang="en-US" altLang="en-US" sz="2400" b="1" dirty="0"/>
          </a:p>
        </p:txBody>
      </p:sp>
      <p:graphicFrame>
        <p:nvGraphicFramePr>
          <p:cNvPr id="259105" name="Group 33"/>
          <p:cNvGraphicFramePr>
            <a:graphicFrameLocks noGrp="1"/>
          </p:cNvGraphicFramePr>
          <p:nvPr/>
        </p:nvGraphicFramePr>
        <p:xfrm>
          <a:off x="457200" y="3429000"/>
          <a:ext cx="8220075" cy="2773610"/>
        </p:xfrm>
        <a:graphic>
          <a:graphicData uri="http://schemas.openxmlformats.org/drawingml/2006/table">
            <a:tbl>
              <a:tblPr/>
              <a:tblGrid>
                <a:gridCol w="2397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2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the given value to the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given value is found in this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the given value from the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set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set's size is 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such as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Java collections framework</a:t>
            </a:r>
          </a:p>
        </p:txBody>
      </p:sp>
      <p:pic>
        <p:nvPicPr>
          <p:cNvPr id="5123" name="Picture 3" descr="j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4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73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Set operations</a:t>
            </a:r>
          </a:p>
        </p:txBody>
      </p:sp>
      <p:graphicFrame>
        <p:nvGraphicFramePr>
          <p:cNvPr id="25613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77039"/>
              </p:ext>
            </p:extLst>
          </p:nvPr>
        </p:nvGraphicFramePr>
        <p:xfrm>
          <a:off x="68998" y="3582620"/>
          <a:ext cx="9080500" cy="2773610"/>
        </p:xfrm>
        <a:graphic>
          <a:graphicData uri="http://schemas.openxmlformats.org/drawingml/2006/table">
            <a:tbl>
              <a:tblPr/>
              <a:tblGrid>
                <a:gridCol w="2630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0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all elements from the given collection to this set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containsAll(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this set contains every element from given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given other set contains the same elements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iterator()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object used to examine set's contents </a:t>
                      </a:r>
                      <a:endParaRPr kumimoji="0" lang="en-US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removeAll(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in the given collection from this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retainAll(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elements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found in given collection from this set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toArray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array of the elements in this set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1293" name="Picture 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950516"/>
            <a:ext cx="849312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6130" name="Group 130"/>
          <p:cNvGrpSpPr>
            <a:grpSpLocks/>
          </p:cNvGrpSpPr>
          <p:nvPr/>
        </p:nvGrpSpPr>
        <p:grpSpPr bwMode="auto">
          <a:xfrm>
            <a:off x="1157575" y="2905719"/>
            <a:ext cx="7073900" cy="385763"/>
            <a:chOff x="910" y="2004"/>
            <a:chExt cx="4130" cy="243"/>
          </a:xfrm>
        </p:grpSpPr>
        <p:sp>
          <p:nvSpPr>
            <p:cNvPr id="11295" name="Text Box 127"/>
            <p:cNvSpPr txBox="1">
              <a:spLocks noChangeArrowheads="1"/>
            </p:cNvSpPr>
            <p:nvPr/>
          </p:nvSpPr>
          <p:spPr bwMode="auto">
            <a:xfrm>
              <a:off x="910" y="2004"/>
              <a:ext cx="5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addAll</a:t>
              </a:r>
            </a:p>
          </p:txBody>
        </p:sp>
        <p:sp>
          <p:nvSpPr>
            <p:cNvPr id="11296" name="Text Box 128"/>
            <p:cNvSpPr txBox="1">
              <a:spLocks noChangeArrowheads="1"/>
            </p:cNvSpPr>
            <p:nvPr/>
          </p:nvSpPr>
          <p:spPr bwMode="auto">
            <a:xfrm>
              <a:off x="2487" y="2016"/>
              <a:ext cx="8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>
                  <a:latin typeface="Courier New" panose="02070309020205020404" pitchFamily="49" charset="0"/>
                </a:rPr>
                <a:t>retainAll</a:t>
              </a:r>
              <a:endParaRPr lang="en-US" altLang="en-US" dirty="0">
                <a:latin typeface="Courier New" panose="02070309020205020404" pitchFamily="49" charset="0"/>
              </a:endParaRPr>
            </a:p>
          </p:txBody>
        </p:sp>
        <p:sp>
          <p:nvSpPr>
            <p:cNvPr id="11297" name="Text Box 129"/>
            <p:cNvSpPr txBox="1">
              <a:spLocks noChangeArrowheads="1"/>
            </p:cNvSpPr>
            <p:nvPr/>
          </p:nvSpPr>
          <p:spPr bwMode="auto">
            <a:xfrm>
              <a:off x="4215" y="2016"/>
              <a:ext cx="8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removeAll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8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Sets and 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 : elements are stored in an unpredictable order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Set&lt;String&gt; names = new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sz="2000" b="1" dirty="0">
                <a:latin typeface="Courier New" panose="02070309020205020404" pitchFamily="49" charset="0"/>
              </a:rPr>
              <a:t>&lt;String&gt;();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("Jake");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("Robert");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("Marisa");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("Kasey");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(names);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[Kasey, Robert, Jake, Marisa]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2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 : elements are stored in their "natural" sorted order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Set&lt;String&gt; names = new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sz="2000" b="1" dirty="0">
                <a:latin typeface="Courier New" panose="02070309020205020404" pitchFamily="49" charset="0"/>
              </a:rPr>
              <a:t>&lt;String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&gt;();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("Jake");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("Robert");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("Marisa");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("Kasey");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(names);</a:t>
            </a:r>
          </a:p>
          <a:p>
            <a:pPr lvl="1" eaLnBrk="1" hangingPunct="1">
              <a:lnSpc>
                <a:spcPct val="4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[Jake, Kasey, Marisa, Robert]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4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"for each" loop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latin typeface="Courier New" panose="02070309020205020404" pitchFamily="49" charset="0"/>
              </a:rPr>
              <a:t>for (</a:t>
            </a:r>
            <a:r>
              <a:rPr lang="en-US" altLang="en-US" b="1" dirty="0"/>
              <a:t>type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b="1" dirty="0">
                <a:latin typeface="Courier New" panose="02070309020205020404" pitchFamily="49" charset="0"/>
              </a:rPr>
              <a:t> : </a:t>
            </a:r>
            <a:r>
              <a:rPr lang="en-US" altLang="en-US" b="1" dirty="0"/>
              <a:t>collection</a:t>
            </a:r>
            <a:r>
              <a:rPr lang="en-US" altLang="en-US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    </a:t>
            </a:r>
            <a:r>
              <a:rPr lang="en-US" altLang="en-US" b="1" dirty="0"/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Provides a clean syntax for looping over the elements of a </a:t>
            </a:r>
            <a:r>
              <a:rPr lang="en-US" altLang="en-US" dirty="0">
                <a:solidFill>
                  <a:srgbClr val="FF0000"/>
                </a:solidFill>
              </a:rPr>
              <a:t>Set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List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array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rgbClr val="FF0000"/>
                </a:solidFill>
              </a:rPr>
              <a:t>other collection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Set&lt;Double&gt; grades = new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HashSet</a:t>
            </a:r>
            <a:r>
              <a:rPr lang="en-US" altLang="en-US" sz="2600" b="1" dirty="0">
                <a:latin typeface="Courier New" panose="02070309020205020404" pitchFamily="49" charset="0"/>
              </a:rPr>
              <a:t>&lt;Double&gt;();</a:t>
            </a:r>
          </a:p>
          <a:p>
            <a:pPr lvl="1" eaLnBrk="1" hangingPunct="1">
              <a:lnSpc>
                <a:spcPct val="50000"/>
              </a:lnSpc>
              <a:buFontTx/>
              <a:buNone/>
            </a:pPr>
            <a:r>
              <a:rPr lang="en-US" altLang="en-US" sz="2000" dirty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for (double grade : grades)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200" dirty="0">
                <a:latin typeface="Courier New" panose="02070309020205020404" pitchFamily="49" charset="0"/>
              </a:rPr>
              <a:t>("Student's grade: " + grade);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needed because sets have no indexes; can't </a:t>
            </a:r>
            <a:r>
              <a:rPr lang="en-US" altLang="en-US" dirty="0">
                <a:latin typeface="Courier New" panose="02070309020205020404" pitchFamily="49" charset="0"/>
              </a:rPr>
              <a:t>get</a:t>
            </a:r>
            <a:r>
              <a:rPr lang="en-US" altLang="en-US" dirty="0"/>
              <a:t> element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8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Exercise </a:t>
            </a:r>
            <a:r>
              <a:rPr lang="en-US" altLang="en-US" dirty="0" err="1"/>
              <a:t>HashSet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</a:t>
            </a:r>
            <a:r>
              <a:rPr lang="en-US" altLang="en-US" dirty="0" err="1">
                <a:latin typeface="Courier New" panose="02070309020205020404" pitchFamily="49" charset="0"/>
              </a:rPr>
              <a:t>TestHashSet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// Create a hash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Set&lt;String&gt; set = new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// Add strings to the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set.add</a:t>
            </a:r>
            <a:r>
              <a:rPr lang="en-US" altLang="en-US" dirty="0">
                <a:latin typeface="Courier New" panose="02070309020205020404" pitchFamily="49" charset="0"/>
              </a:rPr>
              <a:t>("London");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set.add</a:t>
            </a:r>
            <a:r>
              <a:rPr lang="en-US" altLang="en-US" dirty="0">
                <a:latin typeface="Courier New" panose="02070309020205020404" pitchFamily="49" charset="0"/>
              </a:rPr>
              <a:t>("Paris");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set.add</a:t>
            </a:r>
            <a:r>
              <a:rPr lang="en-US" altLang="en-US" dirty="0">
                <a:latin typeface="Courier New" panose="02070309020205020404" pitchFamily="49" charset="0"/>
              </a:rPr>
              <a:t>("New York");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set.add</a:t>
            </a:r>
            <a:r>
              <a:rPr lang="en-US" altLang="en-US" dirty="0">
                <a:latin typeface="Courier New" panose="02070309020205020404" pitchFamily="49" charset="0"/>
              </a:rPr>
              <a:t>("San Francisco");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set.add</a:t>
            </a:r>
            <a:r>
              <a:rPr lang="en-US" altLang="en-US" dirty="0">
                <a:latin typeface="Courier New" panose="02070309020205020404" pitchFamily="49" charset="0"/>
              </a:rPr>
              <a:t>("Beijing");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set.add</a:t>
            </a:r>
            <a:r>
              <a:rPr lang="en-US" altLang="en-US" dirty="0">
                <a:latin typeface="Courier New" panose="02070309020205020404" pitchFamily="49" charset="0"/>
              </a:rPr>
              <a:t>("New York");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(set);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</a:rPr>
              <a:t>// Display the elements in the hash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(String s: set)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s.toUpperCase</a:t>
            </a:r>
            <a:r>
              <a:rPr lang="en-US" altLang="en-US" dirty="0">
                <a:latin typeface="Courier New" panose="02070309020205020404" pitchFamily="49" charset="0"/>
              </a:rPr>
              <a:t>() + " 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	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(String s: set)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s.toLowerCase</a:t>
            </a:r>
            <a:r>
              <a:rPr lang="en-US" altLang="en-US" dirty="0">
                <a:latin typeface="Courier New" panose="02070309020205020404" pitchFamily="49" charset="0"/>
              </a:rPr>
              <a:t>() + " 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778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1" y="706"/>
            <a:ext cx="8229600" cy="3942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Exercise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1385"/>
            <a:ext cx="9106317" cy="6616615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import </a:t>
            </a:r>
            <a:r>
              <a:rPr lang="en-US" altLang="en-US" sz="37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3700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public class </a:t>
            </a:r>
            <a:r>
              <a:rPr lang="en-US" altLang="en-US" sz="3700" dirty="0" err="1">
                <a:latin typeface="Courier New" panose="02070309020205020404" pitchFamily="49" charset="0"/>
              </a:rPr>
              <a:t>TestMethodsInCollection</a:t>
            </a:r>
            <a:r>
              <a:rPr lang="en-US" altLang="en-US" sz="37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3700" dirty="0" err="1">
                <a:latin typeface="Courier New" panose="02070309020205020404" pitchFamily="49" charset="0"/>
              </a:rPr>
              <a:t>args</a:t>
            </a:r>
            <a:r>
              <a:rPr lang="en-US" altLang="en-US" sz="37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>
                <a:solidFill>
                  <a:srgbClr val="00B050"/>
                </a:solidFill>
                <a:latin typeface="Courier New" panose="02070309020205020404" pitchFamily="49" charset="0"/>
              </a:rPr>
              <a:t>// Create set1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Set&lt;String&gt; set1 = new </a:t>
            </a:r>
            <a:r>
              <a:rPr lang="en-US" altLang="en-US" sz="3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sz="37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>
                <a:solidFill>
                  <a:srgbClr val="00B050"/>
                </a:solidFill>
                <a:latin typeface="Courier New" panose="02070309020205020404" pitchFamily="49" charset="0"/>
              </a:rPr>
              <a:t>// Add strings to set1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set1.add("London");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set1.add("Paris");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set1.add("New York");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set1.add("San Francisco");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set1.add("Beijing");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("set1 is " + set1);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(set1.size() + " elements in set1");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>
                <a:solidFill>
                  <a:srgbClr val="00B050"/>
                </a:solidFill>
                <a:latin typeface="Courier New" panose="02070309020205020404" pitchFamily="49" charset="0"/>
              </a:rPr>
              <a:t>// Delete a string from set1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set1.remove("London");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("\nset1 is " + set1);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(set1.size() + " elements in set1");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>
                <a:solidFill>
                  <a:srgbClr val="00B050"/>
                </a:solidFill>
                <a:latin typeface="Courier New" panose="02070309020205020404" pitchFamily="49" charset="0"/>
              </a:rPr>
              <a:t>// Create set2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Set&lt;String&gt; set2 = new </a:t>
            </a:r>
            <a:r>
              <a:rPr lang="en-US" altLang="en-US" sz="3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sz="37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>
                <a:solidFill>
                  <a:srgbClr val="00B050"/>
                </a:solidFill>
                <a:latin typeface="Courier New" panose="02070309020205020404" pitchFamily="49" charset="0"/>
              </a:rPr>
              <a:t>// Add strings to set2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set2.add("London");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set2.add("Shanghai");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set2.add("Paris");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("\nset2 is " + set2);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(set2.size() + " elements in set2");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("\</a:t>
            </a:r>
            <a:r>
              <a:rPr lang="en-US" altLang="en-US" sz="3700" dirty="0" err="1">
                <a:latin typeface="Courier New" panose="02070309020205020404" pitchFamily="49" charset="0"/>
              </a:rPr>
              <a:t>nIs</a:t>
            </a:r>
            <a:r>
              <a:rPr lang="en-US" altLang="en-US" sz="3700" dirty="0">
                <a:latin typeface="Courier New" panose="02070309020205020404" pitchFamily="49" charset="0"/>
              </a:rPr>
              <a:t> Taipei in set2? " + set2.contains("Taipei"));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set1.addAll(set2);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("\</a:t>
            </a:r>
            <a:r>
              <a:rPr lang="en-US" altLang="en-US" sz="3700" dirty="0" err="1">
                <a:latin typeface="Courier New" panose="02070309020205020404" pitchFamily="49" charset="0"/>
              </a:rPr>
              <a:t>nAfter</a:t>
            </a:r>
            <a:r>
              <a:rPr lang="en-US" altLang="en-US" sz="3700" dirty="0">
                <a:latin typeface="Courier New" panose="02070309020205020404" pitchFamily="49" charset="0"/>
              </a:rPr>
              <a:t> adding set2 to set1, set1 is " + set1);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set1.removeAll(set2);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("After removing set2 from set1, set1 is " + set1);</a:t>
            </a:r>
          </a:p>
          <a:p>
            <a:pPr>
              <a:lnSpc>
                <a:spcPct val="80000"/>
              </a:lnSpc>
              <a:buNone/>
            </a:pPr>
            <a:endParaRPr lang="en-US" altLang="en-US" sz="3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set1.retainAll(set2);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</a:t>
            </a:r>
            <a:r>
              <a:rPr lang="en-US" altLang="en-US" sz="37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3700" dirty="0">
                <a:latin typeface="Courier New" panose="02070309020205020404" pitchFamily="49" charset="0"/>
              </a:rPr>
              <a:t>("After removing common elements in set2 "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    + "from set1, set1 is " + set1);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37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3719" y="87765"/>
            <a:ext cx="3612597" cy="3763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set1 is [San Francisco, Beijing, New York, London, Paris]</a:t>
            </a:r>
          </a:p>
          <a:p>
            <a:r>
              <a:rPr lang="en-US" sz="1200" dirty="0"/>
              <a:t>5 elements in set1</a:t>
            </a:r>
          </a:p>
          <a:p>
            <a:endParaRPr lang="en-US" sz="1200" dirty="0"/>
          </a:p>
          <a:p>
            <a:r>
              <a:rPr lang="en-US" sz="1200" dirty="0"/>
              <a:t>set1 is [San Francisco, Beijing, New York, Paris]</a:t>
            </a:r>
          </a:p>
          <a:p>
            <a:r>
              <a:rPr lang="en-US" sz="1200" dirty="0"/>
              <a:t>4 elements in set1</a:t>
            </a:r>
          </a:p>
          <a:p>
            <a:endParaRPr lang="en-US" sz="1200" dirty="0"/>
          </a:p>
          <a:p>
            <a:r>
              <a:rPr lang="en-US" sz="1200" dirty="0"/>
              <a:t>set2 is [Shanghai, London, Paris]</a:t>
            </a:r>
          </a:p>
          <a:p>
            <a:r>
              <a:rPr lang="en-US" sz="1200" dirty="0"/>
              <a:t>3 elements in set2</a:t>
            </a:r>
          </a:p>
          <a:p>
            <a:endParaRPr lang="en-US" sz="1200" dirty="0"/>
          </a:p>
          <a:p>
            <a:r>
              <a:rPr lang="en-US" sz="1200" dirty="0"/>
              <a:t>Is Taipei in set2? false</a:t>
            </a:r>
          </a:p>
          <a:p>
            <a:endParaRPr lang="en-US" sz="1200" dirty="0"/>
          </a:p>
          <a:p>
            <a:r>
              <a:rPr lang="en-US" sz="1200" dirty="0"/>
              <a:t>After adding set2 to set1, set1 is [San Francisco, Beijing, New York, Shanghai, London, Paris]</a:t>
            </a:r>
          </a:p>
          <a:p>
            <a:r>
              <a:rPr lang="en-US" sz="1200" dirty="0"/>
              <a:t>After removing set2 from set1, set1 is [San Francisco, Beijing, New York]</a:t>
            </a:r>
          </a:p>
          <a:p>
            <a:r>
              <a:rPr lang="en-US" sz="1200" dirty="0"/>
              <a:t>After removing common elements in set2 from set1, set1 is []</a:t>
            </a:r>
          </a:p>
        </p:txBody>
      </p:sp>
    </p:spTree>
    <p:extLst>
      <p:ext uri="{BB962C8B-B14F-4D97-AF65-F5344CB8AC3E}">
        <p14:creationId xmlns:p14="http://schemas.microsoft.com/office/powerpoint/2010/main" val="230909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1" y="706"/>
            <a:ext cx="8229600" cy="47110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Exercise: </a:t>
            </a:r>
            <a:r>
              <a:rPr lang="en-US" altLang="en-US" dirty="0" err="1"/>
              <a:t>TestTreeSet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6601"/>
            <a:ext cx="9106317" cy="650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import </a:t>
            </a:r>
            <a:r>
              <a:rPr lang="en-US" altLang="en-US" sz="13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300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public class </a:t>
            </a:r>
            <a:r>
              <a:rPr lang="en-US" altLang="en-US" sz="1300" dirty="0" err="1">
                <a:latin typeface="Courier New" panose="02070309020205020404" pitchFamily="49" charset="0"/>
              </a:rPr>
              <a:t>TestTreeSet</a:t>
            </a:r>
            <a:r>
              <a:rPr lang="en-US" altLang="en-US" sz="13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300" dirty="0" err="1">
                <a:latin typeface="Courier New" panose="02070309020205020404" pitchFamily="49" charset="0"/>
              </a:rPr>
              <a:t>args</a:t>
            </a:r>
            <a:r>
              <a:rPr lang="en-US" altLang="en-US" sz="13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>
                <a:solidFill>
                  <a:srgbClr val="00B050"/>
                </a:solidFill>
                <a:latin typeface="Courier New" panose="02070309020205020404" pitchFamily="49" charset="0"/>
              </a:rPr>
              <a:t>// Create a hash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Set&lt;String&gt; set = new </a:t>
            </a:r>
            <a:r>
              <a:rPr lang="en-U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HashSet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&lt;&gt;();</a:t>
            </a:r>
            <a:endParaRPr lang="en-US" altLang="en-US" sz="13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>
                <a:solidFill>
                  <a:srgbClr val="00B050"/>
                </a:solidFill>
                <a:latin typeface="Courier New" panose="02070309020205020404" pitchFamily="49" charset="0"/>
              </a:rPr>
              <a:t>// Add strings to the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set.add</a:t>
            </a:r>
            <a:r>
              <a:rPr lang="en-US" altLang="en-US" sz="1300" dirty="0">
                <a:latin typeface="Courier New" panose="02070309020205020404" pitchFamily="49" charset="0"/>
              </a:rPr>
              <a:t>("London");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set.add</a:t>
            </a:r>
            <a:r>
              <a:rPr lang="en-US" altLang="en-US" sz="1300" dirty="0">
                <a:latin typeface="Courier New" panose="02070309020205020404" pitchFamily="49" charset="0"/>
              </a:rPr>
              <a:t>("Paris");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set.add</a:t>
            </a:r>
            <a:r>
              <a:rPr lang="en-US" altLang="en-US" sz="1300" dirty="0">
                <a:latin typeface="Courier New" panose="02070309020205020404" pitchFamily="49" charset="0"/>
              </a:rPr>
              <a:t>("New York");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set.add</a:t>
            </a:r>
            <a:r>
              <a:rPr lang="en-US" altLang="en-US" sz="1300" dirty="0">
                <a:latin typeface="Courier New" panose="02070309020205020404" pitchFamily="49" charset="0"/>
              </a:rPr>
              <a:t>("San Francisco");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set.add</a:t>
            </a:r>
            <a:r>
              <a:rPr lang="en-US" altLang="en-US" sz="1300" dirty="0">
                <a:latin typeface="Courier New" panose="02070309020205020404" pitchFamily="49" charset="0"/>
              </a:rPr>
              <a:t>("Beijing");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set.add</a:t>
            </a:r>
            <a:r>
              <a:rPr lang="en-US" altLang="en-US" sz="1300" dirty="0">
                <a:latin typeface="Courier New" panose="02070309020205020404" pitchFamily="49" charset="0"/>
              </a:rPr>
              <a:t>("New York");</a:t>
            </a:r>
          </a:p>
          <a:p>
            <a:pPr>
              <a:lnSpc>
                <a:spcPct val="80000"/>
              </a:lnSpc>
              <a:buNone/>
            </a:pPr>
            <a:endParaRPr lang="en-US" altLang="en-US" sz="13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&lt;String&gt; </a:t>
            </a:r>
            <a:r>
              <a:rPr lang="en-U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&lt;&gt;(set);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("Sorted tree set: " + </a:t>
            </a:r>
            <a:r>
              <a:rPr lang="en-US" altLang="en-US" sz="1300" dirty="0" err="1">
                <a:latin typeface="Courier New" panose="02070309020205020404" pitchFamily="49" charset="0"/>
              </a:rPr>
              <a:t>treeSet</a:t>
            </a:r>
            <a:r>
              <a:rPr lang="en-US" altLang="en-US" sz="13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>
                <a:solidFill>
                  <a:srgbClr val="00B050"/>
                </a:solidFill>
                <a:latin typeface="Courier New" panose="02070309020205020404" pitchFamily="49" charset="0"/>
              </a:rPr>
              <a:t>// Use the methods in </a:t>
            </a:r>
            <a:r>
              <a:rPr lang="en-US" altLang="en-US" sz="1300" dirty="0" err="1">
                <a:solidFill>
                  <a:srgbClr val="00B050"/>
                </a:solidFill>
                <a:latin typeface="Courier New" panose="02070309020205020404" pitchFamily="49" charset="0"/>
              </a:rPr>
              <a:t>SortedSet</a:t>
            </a:r>
            <a:r>
              <a:rPr lang="en-US" altLang="en-US" sz="1300" dirty="0">
                <a:solidFill>
                  <a:srgbClr val="00B050"/>
                </a:solidFill>
                <a:latin typeface="Courier New" panose="02070309020205020404" pitchFamily="49" charset="0"/>
              </a:rPr>
              <a:t> interface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("first(): " + </a:t>
            </a:r>
            <a:r>
              <a:rPr lang="en-US" altLang="en-US" sz="1300" dirty="0" err="1">
                <a:latin typeface="Courier New" panose="02070309020205020404" pitchFamily="49" charset="0"/>
              </a:rPr>
              <a:t>treeSet.first</a:t>
            </a:r>
            <a:r>
              <a:rPr lang="en-US" altLang="en-US" sz="1300" dirty="0"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("last(): " + </a:t>
            </a:r>
            <a:r>
              <a:rPr lang="en-US" altLang="en-US" sz="1300" dirty="0" err="1">
                <a:latin typeface="Courier New" panose="02070309020205020404" pitchFamily="49" charset="0"/>
              </a:rPr>
              <a:t>treeSet.last</a:t>
            </a:r>
            <a:r>
              <a:rPr lang="en-US" altLang="en-US" sz="1300" dirty="0"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	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</a:t>
            </a:r>
            <a:r>
              <a:rPr lang="en-US" altLang="en-US" sz="1300" dirty="0" err="1">
                <a:latin typeface="Courier New" panose="02070309020205020404" pitchFamily="49" charset="0"/>
              </a:rPr>
              <a:t>pollFirst</a:t>
            </a:r>
            <a:r>
              <a:rPr lang="en-US" altLang="en-US" sz="1300" dirty="0">
                <a:latin typeface="Courier New" panose="02070309020205020404" pitchFamily="49" charset="0"/>
              </a:rPr>
              <a:t>(): " + </a:t>
            </a:r>
            <a:r>
              <a:rPr lang="en-US" altLang="en-US" sz="13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treeSet.pollFirst</a:t>
            </a:r>
            <a:r>
              <a:rPr lang="en-US" altLang="en-US" sz="13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3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</a:t>
            </a:r>
            <a:r>
              <a:rPr lang="en-US" altLang="en-US" sz="1300" dirty="0" err="1">
                <a:latin typeface="Courier New" panose="02070309020205020404" pitchFamily="49" charset="0"/>
              </a:rPr>
              <a:t>pollLast</a:t>
            </a:r>
            <a:r>
              <a:rPr lang="en-US" altLang="en-US" sz="1300" dirty="0">
                <a:latin typeface="Courier New" panose="02070309020205020404" pitchFamily="49" charset="0"/>
              </a:rPr>
              <a:t>(): " + </a:t>
            </a:r>
            <a:r>
              <a:rPr lang="en-US" altLang="en-US" sz="13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treeSet.pollLast</a:t>
            </a:r>
            <a:r>
              <a:rPr lang="en-US" altLang="en-US" sz="13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3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  <a:r>
              <a:rPr lang="en-US" altLang="en-US" sz="13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300" dirty="0">
                <a:latin typeface="Courier New" panose="02070309020205020404" pitchFamily="49" charset="0"/>
              </a:rPr>
              <a:t>("New tree set: " + </a:t>
            </a:r>
            <a:r>
              <a:rPr lang="en-US" altLang="en-US" sz="1300" dirty="0" err="1">
                <a:latin typeface="Courier New" panose="02070309020205020404" pitchFamily="49" charset="0"/>
              </a:rPr>
              <a:t>treeSet</a:t>
            </a:r>
            <a:r>
              <a:rPr lang="en-US" altLang="en-US" sz="13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6049" y="87766"/>
            <a:ext cx="4150268" cy="1689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Sorted tree set: [Beijing, London, New York, Paris, San Francisco]</a:t>
            </a:r>
          </a:p>
          <a:p>
            <a:r>
              <a:rPr lang="en-US" sz="1400" dirty="0"/>
              <a:t>first(): Beijing</a:t>
            </a:r>
          </a:p>
          <a:p>
            <a:r>
              <a:rPr lang="en-US" sz="1400" dirty="0"/>
              <a:t>last(): San Francisco</a:t>
            </a:r>
          </a:p>
          <a:p>
            <a:r>
              <a:rPr lang="en-US" sz="1400" dirty="0" err="1"/>
              <a:t>pollFirst</a:t>
            </a:r>
            <a:r>
              <a:rPr lang="en-US" sz="1400" dirty="0"/>
              <a:t>(): Beijing</a:t>
            </a:r>
          </a:p>
          <a:p>
            <a:r>
              <a:rPr lang="en-US" sz="1400" dirty="0" err="1"/>
              <a:t>pollLast</a:t>
            </a:r>
            <a:r>
              <a:rPr lang="en-US" sz="1400" dirty="0"/>
              <a:t>(): San Francisco</a:t>
            </a:r>
          </a:p>
          <a:p>
            <a:r>
              <a:rPr lang="en-US" sz="1400" dirty="0"/>
              <a:t>New tree set: [London, New York, Paris]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5550" y="4811581"/>
            <a:ext cx="6144800" cy="1305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FF0000"/>
                </a:solidFill>
              </a:rPr>
              <a:t>pollFirst</a:t>
            </a:r>
            <a:r>
              <a:rPr lang="en-US" sz="1400" dirty="0">
                <a:solidFill>
                  <a:srgbClr val="FF0000"/>
                </a:solidFill>
              </a:rPr>
              <a:t>() </a:t>
            </a:r>
            <a:r>
              <a:rPr lang="en-US" sz="1400" dirty="0"/>
              <a:t>method of </a:t>
            </a:r>
            <a:r>
              <a:rPr lang="en-US" sz="1400" dirty="0" err="1"/>
              <a:t>TreeSet</a:t>
            </a:r>
            <a:r>
              <a:rPr lang="en-US" sz="1400" dirty="0"/>
              <a:t> in Java is used to retrieves and removes the first (lowest) element, or returns null if this </a:t>
            </a:r>
            <a:r>
              <a:rPr lang="en-US" sz="1400" dirty="0" err="1"/>
              <a:t>TreeSet</a:t>
            </a:r>
            <a:r>
              <a:rPr lang="en-US" sz="1400" dirty="0"/>
              <a:t> is empty.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FF0000"/>
                </a:solidFill>
              </a:rPr>
              <a:t>pollLast</a:t>
            </a:r>
            <a:r>
              <a:rPr lang="en-US" sz="1400" dirty="0">
                <a:solidFill>
                  <a:srgbClr val="FF0000"/>
                </a:solidFill>
              </a:rPr>
              <a:t>() </a:t>
            </a:r>
            <a:r>
              <a:rPr lang="en-US" sz="1400" dirty="0"/>
              <a:t>method of </a:t>
            </a:r>
            <a:r>
              <a:rPr lang="en-US" sz="1400" dirty="0" err="1"/>
              <a:t>TreeSet</a:t>
            </a:r>
            <a:r>
              <a:rPr lang="en-US" sz="1400" dirty="0"/>
              <a:t> is an in-built function in Java which returns retrieves and removes the last (highest) element, or returns null if this set is empty.</a:t>
            </a:r>
          </a:p>
        </p:txBody>
      </p:sp>
    </p:spTree>
    <p:extLst>
      <p:ext uri="{BB962C8B-B14F-4D97-AF65-F5344CB8AC3E}">
        <p14:creationId xmlns:p14="http://schemas.microsoft.com/office/powerpoint/2010/main" val="14282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List vs Set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difference between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interface in Java is that 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 </a:t>
            </a:r>
            <a:r>
              <a:rPr lang="en-US" b="1" dirty="0"/>
              <a:t>allows duplicates</a:t>
            </a:r>
            <a:r>
              <a:rPr lang="en-US" dirty="0"/>
              <a:t> while 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 doesn't allow duplicates. 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1668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Maps vs. sets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i="1" dirty="0">
                <a:solidFill>
                  <a:srgbClr val="FF0000"/>
                </a:solidFill>
              </a:rPr>
              <a:t>Set</a:t>
            </a:r>
            <a:r>
              <a:rPr lang="en-US" altLang="en-US" i="1" dirty="0"/>
              <a:t>:  Is "Marty" found in the set? (true/false)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lvl="1" eaLnBrk="1" hangingPunct="1"/>
            <a:r>
              <a:rPr lang="en-US" altLang="en-US" i="1" dirty="0">
                <a:solidFill>
                  <a:srgbClr val="FF0000"/>
                </a:solidFill>
              </a:rPr>
              <a:t>Map</a:t>
            </a:r>
            <a:r>
              <a:rPr lang="en-US" altLang="en-US" i="1" dirty="0"/>
              <a:t>:  What is "Marty" 's phone number?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200400" y="24384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Set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526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908175" y="247332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"Marty"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4864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902325" y="24780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838825" y="2935288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3200400" y="49530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Map</a:t>
            </a:r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17526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2032177" y="4911680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"Marty"</a:t>
            </a:r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5486400" y="5410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5886450" y="4911681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"206-685-2181"</a:t>
            </a:r>
          </a:p>
        </p:txBody>
      </p:sp>
    </p:spTree>
    <p:extLst>
      <p:ext uri="{BB962C8B-B14F-4D97-AF65-F5344CB8AC3E}">
        <p14:creationId xmlns:p14="http://schemas.microsoft.com/office/powerpoint/2010/main" val="394157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Map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map</a:t>
            </a:r>
            <a:r>
              <a:rPr lang="en-US" altLang="en-US" dirty="0"/>
              <a:t>: Holds a set of unique </a:t>
            </a:r>
            <a:r>
              <a:rPr lang="en-US" altLang="en-US" i="1" dirty="0">
                <a:solidFill>
                  <a:srgbClr val="0070C0"/>
                </a:solidFill>
              </a:rPr>
              <a:t>keys</a:t>
            </a:r>
            <a:r>
              <a:rPr lang="en-US" altLang="en-US" dirty="0"/>
              <a:t> and a collection of </a:t>
            </a:r>
            <a:r>
              <a:rPr lang="en-US" altLang="en-US" i="1" dirty="0">
                <a:solidFill>
                  <a:srgbClr val="0070C0"/>
                </a:solidFill>
              </a:rPr>
              <a:t>values</a:t>
            </a:r>
            <a:r>
              <a:rPr lang="en-US" altLang="en-US" dirty="0"/>
              <a:t>, where each key is associated with one value.</a:t>
            </a:r>
          </a:p>
          <a:p>
            <a:pPr lvl="1" eaLnBrk="1" hangingPunct="1"/>
            <a:r>
              <a:rPr lang="en-US" altLang="en-US" dirty="0"/>
              <a:t>a.k.a. "dictionary", "associative array", "hash"</a:t>
            </a:r>
          </a:p>
          <a:p>
            <a:pPr lvl="1" eaLnBrk="1" hangingPunct="1"/>
            <a:endParaRPr lang="en-US" altLang="en-US" sz="1200" dirty="0"/>
          </a:p>
          <a:p>
            <a:pPr eaLnBrk="1" hangingPunct="1"/>
            <a:r>
              <a:rPr lang="en-US" altLang="en-US" dirty="0"/>
              <a:t>basic map operations: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put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i="1" dirty="0">
                <a:solidFill>
                  <a:srgbClr val="0070C0"/>
                </a:solidFill>
              </a:rPr>
              <a:t>key</a:t>
            </a:r>
            <a:r>
              <a:rPr lang="en-US" altLang="en-US" dirty="0">
                <a:solidFill>
                  <a:srgbClr val="0070C0"/>
                </a:solidFill>
              </a:rPr>
              <a:t>, </a:t>
            </a:r>
            <a:r>
              <a:rPr lang="en-US" altLang="en-US" i="1" dirty="0">
                <a:solidFill>
                  <a:srgbClr val="0070C0"/>
                </a:solidFill>
              </a:rPr>
              <a:t>value 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: Adds a </a:t>
            </a:r>
            <a:br>
              <a:rPr lang="en-US" altLang="en-US" dirty="0"/>
            </a:br>
            <a:r>
              <a:rPr lang="en-US" altLang="en-US" dirty="0"/>
              <a:t>mapping from a key to</a:t>
            </a:r>
            <a:br>
              <a:rPr lang="en-US" altLang="en-US" dirty="0"/>
            </a:br>
            <a:r>
              <a:rPr lang="en-US" altLang="en-US" dirty="0"/>
              <a:t>a value.</a:t>
            </a:r>
            <a:br>
              <a:rPr lang="en-US" altLang="en-US" dirty="0"/>
            </a:br>
            <a:endParaRPr lang="en-US" altLang="en-US" sz="800" dirty="0"/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get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i="1" dirty="0">
                <a:solidFill>
                  <a:srgbClr val="0070C0"/>
                </a:solidFill>
              </a:rPr>
              <a:t>key 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: Retrieves the</a:t>
            </a:r>
            <a:br>
              <a:rPr lang="en-US" altLang="en-US" dirty="0"/>
            </a:br>
            <a:r>
              <a:rPr lang="en-US" altLang="en-US" dirty="0"/>
              <a:t>value mapped to the key.</a:t>
            </a:r>
            <a:br>
              <a:rPr lang="en-US" altLang="en-US" dirty="0"/>
            </a:br>
            <a:endParaRPr lang="en-US" altLang="en-US" sz="800" dirty="0"/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</a:rPr>
              <a:t>remove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i="1" dirty="0">
                <a:solidFill>
                  <a:srgbClr val="0070C0"/>
                </a:solidFill>
              </a:rPr>
              <a:t>key 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: Removes</a:t>
            </a:r>
            <a:br>
              <a:rPr lang="en-US" altLang="en-US" dirty="0"/>
            </a:br>
            <a:r>
              <a:rPr lang="en-US" altLang="en-US" dirty="0"/>
              <a:t>the given key and its</a:t>
            </a:r>
            <a:br>
              <a:rPr lang="en-US" altLang="en-US" dirty="0"/>
            </a:br>
            <a:r>
              <a:rPr lang="en-US" altLang="en-US" dirty="0"/>
              <a:t>mapped value.</a:t>
            </a:r>
          </a:p>
        </p:txBody>
      </p:sp>
      <p:pic>
        <p:nvPicPr>
          <p:cNvPr id="28676" name="Picture 4" descr="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781" y="2737710"/>
            <a:ext cx="4038600" cy="334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401043" y="6407549"/>
            <a:ext cx="6655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myMap.get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("Juliet")</a:t>
            </a:r>
            <a:r>
              <a:rPr lang="en-US" altLang="en-US" b="1" dirty="0">
                <a:solidFill>
                  <a:srgbClr val="00B050"/>
                </a:solidFill>
                <a:latin typeface="Tahoma" panose="020B0604030504040204" pitchFamily="34" charset="0"/>
              </a:rPr>
              <a:t> returns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"Capulet"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98020" y="4968642"/>
            <a:ext cx="76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Capulet</a:t>
            </a:r>
            <a:endParaRPr lang="en-US" sz="1100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7682805" y="5099448"/>
            <a:ext cx="230430" cy="24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81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Map</a:t>
            </a:r>
            <a:r>
              <a:rPr lang="en-US" altLang="en-US"/>
              <a:t> implementation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000" dirty="0"/>
              <a:t>in Java,</a:t>
            </a:r>
            <a:r>
              <a:rPr lang="en-US" altLang="en-US" sz="3000" dirty="0">
                <a:solidFill>
                  <a:srgbClr val="FF0000"/>
                </a:solidFill>
              </a:rPr>
              <a:t> maps </a:t>
            </a:r>
            <a:r>
              <a:rPr lang="en-US" altLang="en-US" sz="3000" dirty="0"/>
              <a:t>are represented by </a:t>
            </a:r>
            <a:r>
              <a:rPr lang="en-US" altLang="en-US" sz="3000" dirty="0">
                <a:solidFill>
                  <a:srgbClr val="FF0000"/>
                </a:solidFill>
                <a:latin typeface="Courier New" panose="02070309020205020404" pitchFamily="49" charset="0"/>
              </a:rPr>
              <a:t>Map</a:t>
            </a:r>
            <a:r>
              <a:rPr lang="en-US" altLang="en-US" sz="3000" dirty="0"/>
              <a:t> interface in </a:t>
            </a:r>
            <a:r>
              <a:rPr lang="en-US" altLang="en-US" sz="3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java.util</a:t>
            </a:r>
            <a:endParaRPr lang="en-US" altLang="en-US" sz="3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3000" dirty="0">
                <a:solidFill>
                  <a:srgbClr val="FF0000"/>
                </a:solidFill>
                <a:latin typeface="Courier New" panose="02070309020205020404" pitchFamily="49" charset="0"/>
              </a:rPr>
              <a:t>Map</a:t>
            </a:r>
            <a:r>
              <a:rPr lang="en-US" altLang="en-US" sz="3000" dirty="0"/>
              <a:t> is implemented by the </a:t>
            </a:r>
            <a:r>
              <a:rPr lang="en-US" altLang="en-US" sz="3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3000" dirty="0"/>
              <a:t> and </a:t>
            </a:r>
            <a:r>
              <a:rPr lang="en-US" altLang="en-US" sz="3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3000" dirty="0"/>
              <a:t> classes</a:t>
            </a:r>
            <a:endParaRPr lang="en-US" altLang="en-US" sz="3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3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3000" dirty="0"/>
              <a:t>: implemented using an array called a "hash table";</a:t>
            </a:r>
            <a:br>
              <a:rPr lang="en-US" altLang="en-US" sz="3000" dirty="0"/>
            </a:br>
            <a:r>
              <a:rPr lang="en-US" altLang="en-US" sz="3000" dirty="0"/>
              <a:t>extremely fast; keys are stored in unpredictable order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3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3000" dirty="0"/>
              <a:t>: implemented as a linked "binary tree" structure;</a:t>
            </a:r>
            <a:br>
              <a:rPr lang="en-US" altLang="en-US" sz="3000" dirty="0"/>
            </a:br>
            <a:r>
              <a:rPr lang="en-US" altLang="en-US" sz="3000" dirty="0"/>
              <a:t>very fast; keys are stored in sorted order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3000" dirty="0"/>
              <a:t>A </a:t>
            </a:r>
            <a:r>
              <a:rPr lang="en-US" altLang="en-US" sz="3000" dirty="0">
                <a:solidFill>
                  <a:srgbClr val="FF0000"/>
                </a:solidFill>
              </a:rPr>
              <a:t>map</a:t>
            </a:r>
            <a:r>
              <a:rPr lang="en-US" altLang="en-US" sz="3000" dirty="0"/>
              <a:t> requires 2 type parameters: one for keys, one for values.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maps from String keys to Integer values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Map</a:t>
            </a:r>
            <a:r>
              <a:rPr lang="en-US" altLang="en-US" sz="2100" b="1" dirty="0">
                <a:latin typeface="Courier New" panose="02070309020205020404" pitchFamily="49" charset="0"/>
              </a:rPr>
              <a:t>&lt;String, Integer&gt;</a:t>
            </a:r>
            <a:r>
              <a:rPr lang="en-US" altLang="en-US" sz="2100" dirty="0">
                <a:latin typeface="Courier New" panose="02070309020205020404" pitchFamily="49" charset="0"/>
              </a:rPr>
              <a:t> votes = new </a:t>
            </a:r>
            <a:r>
              <a:rPr lang="en-US" altLang="en-US" sz="2100" dirty="0" err="1">
                <a:latin typeface="Courier New" panose="02070309020205020404" pitchFamily="49" charset="0"/>
              </a:rPr>
              <a:t>HashMap</a:t>
            </a:r>
            <a:r>
              <a:rPr lang="en-US" altLang="en-US" sz="2100" b="1" dirty="0">
                <a:latin typeface="Courier New" panose="02070309020205020404" pitchFamily="49" charset="0"/>
              </a:rPr>
              <a:t>&lt;String, Integer&gt;</a:t>
            </a:r>
            <a:r>
              <a:rPr lang="en-US" altLang="en-US" sz="2100" dirty="0"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2607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13235" y="6393824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A10A49-1DEA-421E-9970-E808FF6482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54690" y="50261"/>
            <a:ext cx="7924800" cy="5120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Java Collection Framework hierarchy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35" y="702245"/>
            <a:ext cx="8717934" cy="5952775"/>
          </a:xfrm>
          <a:noFill/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itchFamily="18" charset="0"/>
              </a:rPr>
              <a:t>A </a:t>
            </a:r>
            <a:r>
              <a:rPr lang="en-US" altLang="en-US" i="1" dirty="0">
                <a:solidFill>
                  <a:srgbClr val="FF0000"/>
                </a:solidFill>
                <a:cs typeface="Times New Roman" pitchFamily="18" charset="0"/>
              </a:rPr>
              <a:t>collection</a:t>
            </a:r>
            <a:r>
              <a:rPr lang="en-US" altLang="en-US" dirty="0">
                <a:cs typeface="Times New Roman" pitchFamily="18" charset="0"/>
              </a:rPr>
              <a:t> is a container object that holds a group of objects, often referred to as </a:t>
            </a:r>
            <a:r>
              <a:rPr lang="en-US" altLang="en-US" i="1" dirty="0">
                <a:solidFill>
                  <a:srgbClr val="0070C0"/>
                </a:solidFill>
                <a:cs typeface="Times New Roman" pitchFamily="18" charset="0"/>
              </a:rPr>
              <a:t>elements</a:t>
            </a:r>
            <a:r>
              <a:rPr lang="en-US" altLang="en-US" dirty="0">
                <a:solidFill>
                  <a:srgbClr val="0070C0"/>
                </a:solidFill>
                <a:cs typeface="Times New Roman" pitchFamily="18" charset="0"/>
              </a:rPr>
              <a:t>.</a:t>
            </a:r>
            <a:r>
              <a:rPr lang="en-US" altLang="en-US" dirty="0">
                <a:cs typeface="Times New Roman" pitchFamily="18" charset="0"/>
              </a:rPr>
              <a:t> </a:t>
            </a:r>
          </a:p>
          <a:p>
            <a:r>
              <a:rPr lang="en-US" altLang="en-US" dirty="0">
                <a:cs typeface="Times New Roman" pitchFamily="18" charset="0"/>
              </a:rPr>
              <a:t>The Java Collections Framework supports three types of </a:t>
            </a:r>
            <a:r>
              <a:rPr lang="en-US" altLang="en-US" dirty="0">
                <a:solidFill>
                  <a:srgbClr val="FF0000"/>
                </a:solidFill>
                <a:cs typeface="Times New Roman" pitchFamily="18" charset="0"/>
              </a:rPr>
              <a:t>collections</a:t>
            </a:r>
            <a:r>
              <a:rPr lang="en-US" altLang="en-US" dirty="0">
                <a:cs typeface="Times New Roman" pitchFamily="18" charset="0"/>
              </a:rPr>
              <a:t>, named </a:t>
            </a:r>
            <a:r>
              <a:rPr lang="en-US" altLang="en-US" i="1" dirty="0">
                <a:solidFill>
                  <a:srgbClr val="0070C0"/>
                </a:solidFill>
                <a:cs typeface="Times New Roman" pitchFamily="18" charset="0"/>
              </a:rPr>
              <a:t>lists,</a:t>
            </a:r>
            <a:r>
              <a:rPr lang="en-US" altLang="en-US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en-US" i="1" dirty="0">
                <a:solidFill>
                  <a:srgbClr val="0070C0"/>
                </a:solidFill>
                <a:cs typeface="Times New Roman" pitchFamily="18" charset="0"/>
              </a:rPr>
              <a:t>sets</a:t>
            </a:r>
            <a:r>
              <a:rPr lang="en-US" altLang="en-US" i="1" dirty="0">
                <a:cs typeface="Times New Roman" pitchFamily="18" charset="0"/>
              </a:rPr>
              <a:t>, </a:t>
            </a:r>
            <a:r>
              <a:rPr lang="en-US" altLang="en-US" dirty="0">
                <a:cs typeface="Times New Roman" pitchFamily="18" charset="0"/>
              </a:rPr>
              <a:t>and </a:t>
            </a:r>
            <a:r>
              <a:rPr lang="en-US" altLang="en-US" i="1" dirty="0">
                <a:solidFill>
                  <a:srgbClr val="0070C0"/>
                </a:solidFill>
                <a:cs typeface="Times New Roman" pitchFamily="18" charset="0"/>
              </a:rPr>
              <a:t>maps</a:t>
            </a:r>
            <a:r>
              <a:rPr lang="en-US" altLang="en-US" dirty="0">
                <a:cs typeface="Times New Roman" pitchFamily="18" charset="0"/>
              </a:rPr>
              <a:t>. </a:t>
            </a:r>
          </a:p>
          <a:p>
            <a:r>
              <a:rPr lang="en-US" altLang="en-US" dirty="0"/>
              <a:t>All </a:t>
            </a:r>
            <a:r>
              <a:rPr lang="en-US" altLang="en-US" dirty="0">
                <a:solidFill>
                  <a:srgbClr val="FF0000"/>
                </a:solidFill>
              </a:rPr>
              <a:t>collections</a:t>
            </a:r>
            <a:r>
              <a:rPr lang="en-US" altLang="en-US" dirty="0"/>
              <a:t> are in the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package</a:t>
            </a:r>
          </a:p>
          <a:p>
            <a:pPr lvl="2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.*;</a:t>
            </a:r>
          </a:p>
          <a:p>
            <a:r>
              <a:rPr lang="en-US" altLang="en-US" dirty="0">
                <a:solidFill>
                  <a:srgbClr val="0070C0"/>
                </a:solidFill>
                <a:cs typeface="Times New Roman" pitchFamily="18" charset="0"/>
              </a:rPr>
              <a:t>Set</a:t>
            </a:r>
            <a:r>
              <a:rPr lang="en-US" altLang="en-US" dirty="0">
                <a:cs typeface="Times New Roman" pitchFamily="18" charset="0"/>
              </a:rPr>
              <a:t> and </a:t>
            </a:r>
            <a:r>
              <a:rPr lang="en-US" altLang="en-US" dirty="0">
                <a:solidFill>
                  <a:srgbClr val="0070C0"/>
                </a:solidFill>
                <a:cs typeface="Times New Roman" pitchFamily="18" charset="0"/>
              </a:rPr>
              <a:t>List </a:t>
            </a:r>
            <a:r>
              <a:rPr lang="en-US" altLang="en-US" dirty="0">
                <a:cs typeface="Times New Roman" pitchFamily="18" charset="0"/>
              </a:rPr>
              <a:t>are </a:t>
            </a:r>
            <a:r>
              <a:rPr lang="en-US" altLang="en-US" dirty="0" err="1">
                <a:cs typeface="Times New Roman" pitchFamily="18" charset="0"/>
              </a:rPr>
              <a:t>subinterfaces</a:t>
            </a:r>
            <a:r>
              <a:rPr lang="en-US" altLang="en-US" dirty="0">
                <a:cs typeface="Times New Roman" pitchFamily="18" charset="0"/>
              </a:rPr>
              <a:t> of </a:t>
            </a:r>
            <a:r>
              <a:rPr lang="en-US" altLang="en-US" dirty="0">
                <a:solidFill>
                  <a:srgbClr val="FF0000"/>
                </a:solidFill>
                <a:cs typeface="Times New Roman" pitchFamily="18" charset="0"/>
              </a:rPr>
              <a:t>Collection</a:t>
            </a:r>
            <a:r>
              <a:rPr lang="en-US" altLang="en-US" dirty="0">
                <a:cs typeface="Times New Roman" pitchFamily="18" charset="0"/>
              </a:rPr>
              <a:t>.</a:t>
            </a:r>
          </a:p>
          <a:p>
            <a:pPr lvl="2">
              <a:buNone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noProof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7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Map</a:t>
            </a:r>
            <a:r>
              <a:rPr lang="en-US" altLang="en-US"/>
              <a:t> methods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98653"/>
              </p:ext>
            </p:extLst>
          </p:nvPr>
        </p:nvGraphicFramePr>
        <p:xfrm>
          <a:off x="155574" y="855863"/>
          <a:ext cx="8888413" cy="3724267"/>
        </p:xfrm>
        <a:graphic>
          <a:graphicData uri="http://schemas.openxmlformats.org/drawingml/2006/table">
            <a:tbl>
              <a:tblPr/>
              <a:tblGrid>
                <a:gridCol w="2364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3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13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put(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 mapping from the given key to the given value;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if the key already exists, replaces its value with the given one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9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mapped to the given key (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not found)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9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containsKey(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map contains a mapping for the given key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9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existing mapping for the given key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6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key/value pairs from the map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6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key/value pairs in the map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79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map's size is 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79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such as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"{a=90, d=60, c=70}"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87776" name="Group 32"/>
          <p:cNvGraphicFramePr>
            <a:graphicFrameLocks noGrp="1"/>
          </p:cNvGraphicFramePr>
          <p:nvPr/>
        </p:nvGraphicFramePr>
        <p:xfrm>
          <a:off x="155575" y="4816475"/>
          <a:ext cx="8888413" cy="150988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26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keySet()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set of all keys in the map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values()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collection of all values in the map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putAll(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adds all key/value pairs from the given map to this map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6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map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if given map has the same mappings as this one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32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maps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map </a:t>
            </a:r>
            <a:r>
              <a:rPr lang="en-US" altLang="en-US" sz="2800" dirty="0"/>
              <a:t>allows you to get from one half of a pair to the other.</a:t>
            </a:r>
          </a:p>
          <a:p>
            <a:pPr lvl="1" eaLnBrk="1" hangingPunct="1"/>
            <a:r>
              <a:rPr lang="en-US" altLang="en-US" sz="2800" dirty="0"/>
              <a:t>Remembers one piece of information about every index (</a:t>
            </a:r>
            <a:r>
              <a:rPr lang="en-US" altLang="en-US" sz="2800" dirty="0">
                <a:solidFill>
                  <a:srgbClr val="00B0F0"/>
                </a:solidFill>
              </a:rPr>
              <a:t>key</a:t>
            </a:r>
            <a:r>
              <a:rPr lang="en-US" altLang="en-US" sz="2800" dirty="0"/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/>
              <a:t>Later, we can supply only the </a:t>
            </a:r>
            <a:r>
              <a:rPr lang="en-US" altLang="en-US" sz="2800" dirty="0">
                <a:solidFill>
                  <a:srgbClr val="00B0F0"/>
                </a:solidFill>
              </a:rPr>
              <a:t>key</a:t>
            </a:r>
            <a:r>
              <a:rPr lang="en-US" altLang="en-US" sz="2800" dirty="0"/>
              <a:t> and get back the </a:t>
            </a:r>
            <a:r>
              <a:rPr lang="en-US" altLang="en-US" sz="2800" dirty="0">
                <a:solidFill>
                  <a:srgbClr val="00B0F0"/>
                </a:solidFill>
              </a:rPr>
              <a:t>related value</a:t>
            </a:r>
            <a:r>
              <a:rPr lang="en-US" altLang="en-US" sz="2800" dirty="0"/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sz="2800" i="1" dirty="0"/>
              <a:t>	</a:t>
            </a:r>
            <a:r>
              <a:rPr lang="en-US" altLang="en-US" sz="2800" dirty="0"/>
              <a:t>Allows us to ask: </a:t>
            </a:r>
            <a:r>
              <a:rPr lang="en-US" altLang="en-US" sz="2800" i="1" dirty="0"/>
              <a:t>What is Marty's phone number?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5181600" y="51816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Map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200400" y="54514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206750" y="51054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get("Marty")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124200" y="580548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"206-685-2181"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226050" y="26670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Map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1066800" y="331232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62665" y="2500311"/>
            <a:ext cx="49423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  key      value</a:t>
            </a:r>
          </a:p>
          <a:p>
            <a:pPr algn="l" eaLnBrk="1" hangingPunct="1"/>
            <a:r>
              <a:rPr lang="en-US" altLang="en-US" sz="2200" dirty="0">
                <a:latin typeface="Courier New" panose="02070309020205020404" pitchFamily="49" charset="0"/>
              </a:rPr>
              <a:t>put("Marty", "206-685-2181")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200400" y="58054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6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keySet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values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z="3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3000" dirty="0"/>
              <a:t> method returns </a:t>
            </a:r>
            <a:r>
              <a:rPr lang="en-US" altLang="en-US" sz="3000" u="sng" dirty="0"/>
              <a:t>a </a:t>
            </a:r>
            <a:r>
              <a:rPr lang="en-US" altLang="en-US" sz="3000" u="sng" dirty="0">
                <a:latin typeface="Courier New" panose="02070309020205020404" pitchFamily="49" charset="0"/>
              </a:rPr>
              <a:t>Set</a:t>
            </a:r>
            <a:r>
              <a:rPr lang="en-US" altLang="en-US" sz="3000" u="sng" dirty="0"/>
              <a:t> of all keys </a:t>
            </a:r>
            <a:r>
              <a:rPr lang="en-US" altLang="en-US" sz="3000" dirty="0"/>
              <a:t>in the </a:t>
            </a:r>
            <a:r>
              <a:rPr lang="en-US" altLang="en-US" sz="3000" dirty="0">
                <a:solidFill>
                  <a:srgbClr val="FF0000"/>
                </a:solidFill>
              </a:rPr>
              <a:t>map</a:t>
            </a:r>
          </a:p>
          <a:p>
            <a:pPr lvl="1" eaLnBrk="1" hangingPunct="1"/>
            <a:r>
              <a:rPr lang="en-US" altLang="en-US" sz="3000" dirty="0"/>
              <a:t>can loop over the keys in a </a:t>
            </a:r>
            <a:r>
              <a:rPr lang="en-US" altLang="en-US" sz="3000" dirty="0" err="1"/>
              <a:t>foreach</a:t>
            </a:r>
            <a:r>
              <a:rPr lang="en-US" altLang="en-US" sz="3000" dirty="0"/>
              <a:t> loop</a:t>
            </a:r>
          </a:p>
          <a:p>
            <a:pPr lvl="1" eaLnBrk="1" hangingPunct="1"/>
            <a:r>
              <a:rPr lang="en-US" altLang="en-US" sz="3000" dirty="0"/>
              <a:t>can get each key's associated value by calling </a:t>
            </a:r>
            <a:r>
              <a:rPr lang="en-US" altLang="en-US" sz="3000" b="1" dirty="0">
                <a:solidFill>
                  <a:srgbClr val="0070C0"/>
                </a:solidFill>
                <a:latin typeface="Courier New" panose="02070309020205020404" pitchFamily="49" charset="0"/>
              </a:rPr>
              <a:t>get</a:t>
            </a:r>
            <a:r>
              <a:rPr lang="en-US" altLang="en-US" sz="3000" dirty="0"/>
              <a:t> on the map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Map&lt;String, Integer&gt; ages = new </a:t>
            </a:r>
            <a:r>
              <a:rPr lang="en-US" altLang="en-US" sz="2200" dirty="0" err="1">
                <a:latin typeface="Courier New" panose="02070309020205020404" pitchFamily="49" charset="0"/>
              </a:rPr>
              <a:t>TreeMap</a:t>
            </a:r>
            <a:r>
              <a:rPr lang="en-US" altLang="en-US" sz="2200" dirty="0">
                <a:latin typeface="Courier New" panose="02070309020205020404" pitchFamily="49" charset="0"/>
              </a:rPr>
              <a:t>&lt;String, 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ages.put</a:t>
            </a:r>
            <a:r>
              <a:rPr lang="en-US" altLang="en-US" sz="2200" dirty="0">
                <a:latin typeface="Courier New" panose="02070309020205020404" pitchFamily="49" charset="0"/>
              </a:rPr>
              <a:t>("Marty", 19);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ages.put</a:t>
            </a:r>
            <a:r>
              <a:rPr lang="en-US" altLang="en-US" sz="2200" dirty="0">
                <a:latin typeface="Courier New" panose="02070309020205020404" pitchFamily="49" charset="0"/>
              </a:rPr>
              <a:t>("Geneva", 2);  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2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ages.keySet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() returns Set&lt;String&gt;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ages.put</a:t>
            </a:r>
            <a:r>
              <a:rPr lang="en-US" altLang="en-US" sz="2200" dirty="0">
                <a:latin typeface="Courier New" panose="02070309020205020404" pitchFamily="49" charset="0"/>
              </a:rPr>
              <a:t>("Vicki", 57);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for (String name :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ages.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2200" b="1" dirty="0">
                <a:latin typeface="Courier New" panose="02070309020205020404" pitchFamily="49" charset="0"/>
              </a:rPr>
              <a:t>()</a:t>
            </a:r>
            <a:r>
              <a:rPr lang="en-US" altLang="en-US" sz="2200" dirty="0">
                <a:latin typeface="Courier New" panose="02070309020205020404" pitchFamily="49" charset="0"/>
              </a:rPr>
              <a:t>) {          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Geneva -&gt; 2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age = </a:t>
            </a:r>
            <a:r>
              <a:rPr lang="en-US" altLang="en-US" sz="2200" b="1" dirty="0" err="1" smtClean="0">
                <a:latin typeface="Courier New" panose="02070309020205020404" pitchFamily="49" charset="0"/>
              </a:rPr>
              <a:t>ages.get</a:t>
            </a:r>
            <a:r>
              <a:rPr lang="en-US" altLang="en-US" sz="2200" b="1" dirty="0" smtClean="0">
                <a:latin typeface="Courier New" panose="02070309020205020404" pitchFamily="49" charset="0"/>
              </a:rPr>
              <a:t>(name)</a:t>
            </a:r>
            <a:r>
              <a:rPr lang="en-US" altLang="en-US" sz="2200" dirty="0" smtClean="0">
                <a:latin typeface="Courier New" panose="02070309020205020404" pitchFamily="49" charset="0"/>
              </a:rPr>
              <a:t>;                </a:t>
            </a:r>
            <a:r>
              <a:rPr lang="en-US" altLang="en-US" sz="22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Marty -&gt; 19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200" dirty="0">
                <a:latin typeface="Courier New" panose="02070309020205020404" pitchFamily="49" charset="0"/>
              </a:rPr>
              <a:t>(name + " -&gt; " + age); 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Vicki -&gt; 57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30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en-US" sz="3000" dirty="0"/>
              <a:t> method returns </a:t>
            </a:r>
            <a:r>
              <a:rPr lang="en-US" altLang="en-US" sz="3000" u="sng" dirty="0"/>
              <a:t>a collection of all values </a:t>
            </a:r>
            <a:r>
              <a:rPr lang="en-US" altLang="en-US" sz="3000" dirty="0"/>
              <a:t>in the map</a:t>
            </a:r>
          </a:p>
          <a:p>
            <a:pPr lvl="1" eaLnBrk="1" hangingPunct="1"/>
            <a:r>
              <a:rPr lang="en-US" altLang="en-US" sz="3000" dirty="0"/>
              <a:t>can loop over the values in a </a:t>
            </a:r>
            <a:r>
              <a:rPr lang="en-US" altLang="en-US" sz="3000" dirty="0" err="1"/>
              <a:t>foreach</a:t>
            </a:r>
            <a:r>
              <a:rPr lang="en-US" altLang="en-US" sz="3000" dirty="0"/>
              <a:t> loop</a:t>
            </a:r>
          </a:p>
          <a:p>
            <a:pPr lvl="1" eaLnBrk="1" hangingPunct="1"/>
            <a:r>
              <a:rPr lang="en-US" altLang="en-US" sz="3000" dirty="0"/>
              <a:t>no easy way to get from a value to its associated key(s)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727090" y="2891330"/>
            <a:ext cx="153620" cy="8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1" y="706"/>
            <a:ext cx="8229600" cy="432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Exercise: </a:t>
            </a:r>
            <a:r>
              <a:rPr lang="en-US" altLang="en-US" dirty="0" err="1"/>
              <a:t>TestMap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1" y="279790"/>
            <a:ext cx="9094226" cy="65782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import </a:t>
            </a:r>
            <a:r>
              <a:rPr lang="en-US" altLang="en-US" sz="11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100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public class </a:t>
            </a:r>
            <a:r>
              <a:rPr lang="en-US" altLang="en-US" sz="1100" dirty="0" err="1">
                <a:latin typeface="Courier New" panose="02070309020205020404" pitchFamily="49" charset="0"/>
              </a:rPr>
              <a:t>TestMap</a:t>
            </a:r>
            <a:r>
              <a:rPr lang="en-US" altLang="en-US" sz="11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100" dirty="0" err="1">
                <a:latin typeface="Courier New" panose="02070309020205020404" pitchFamily="49" charset="0"/>
              </a:rPr>
              <a:t>args</a:t>
            </a:r>
            <a:r>
              <a:rPr lang="en-US" altLang="en-US" sz="11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    // Create a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HashMap</a:t>
            </a:r>
            <a:endParaRPr lang="en-US" altLang="en-US" sz="11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Map&lt;String, Integer&gt;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("Smith", 30);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("Anderson", 31);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("Lewis", 29);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("Cook", 29);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("Display entries in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latin typeface="Courier New" panose="02070309020205020404" pitchFamily="49" charset="0"/>
              </a:rPr>
              <a:t>:");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latin typeface="Courier New" panose="02070309020205020404" pitchFamily="49" charset="0"/>
              </a:rPr>
              <a:t> + "\n");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Create a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 from the preceding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HashMap</a:t>
            </a:r>
            <a:endParaRPr lang="en-US" altLang="en-US" sz="11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Map&lt;String, Integer&gt;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&lt;&gt;(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latin typeface="Courier New" panose="02070309020205020404" pitchFamily="49" charset="0"/>
              </a:rPr>
              <a:t>:");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("Display entries in ascending order of key");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Display each entry with name and age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("\</a:t>
            </a:r>
            <a:r>
              <a:rPr lang="en-US" altLang="en-US" sz="1100" dirty="0" err="1">
                <a:latin typeface="Courier New" panose="02070309020205020404" pitchFamily="49" charset="0"/>
              </a:rPr>
              <a:t>nNames</a:t>
            </a:r>
            <a:r>
              <a:rPr lang="en-US" altLang="en-US" sz="1100" dirty="0">
                <a:latin typeface="Courier New" panose="02070309020205020404" pitchFamily="49" charset="0"/>
              </a:rPr>
              <a:t> and ages are: 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Way 1: Get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and Iterate using for-each loop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("Way 1: Get </a:t>
            </a:r>
            <a:r>
              <a:rPr lang="en-US" altLang="en-US" sz="1100" dirty="0" err="1"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latin typeface="Courier New" panose="02070309020205020404" pitchFamily="49" charset="0"/>
              </a:rPr>
              <a:t>() and“ + " Iterate using for-each loop\n");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        // getting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into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Set&lt;String&gt; set1 = 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treeMap.keySet</a:t>
            </a:r>
            <a:r>
              <a:rPr lang="en-US" altLang="en-US" sz="11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for-each loop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for(String key : set1)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("Key : "  + key + "\t\t“ + "Value : "  + 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treeMap.get</a:t>
            </a:r>
            <a:r>
              <a:rPr lang="en-US" altLang="en-US" sz="1100" dirty="0">
                <a:latin typeface="Courier New" panose="02070309020205020404" pitchFamily="49" charset="0"/>
              </a:rPr>
              <a:t>(key));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Way 2: Get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and Iterate using Iterator interface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("\n\</a:t>
            </a:r>
            <a:r>
              <a:rPr lang="en-US" altLang="en-US" sz="1100" dirty="0" err="1">
                <a:latin typeface="Courier New" panose="02070309020205020404" pitchFamily="49" charset="0"/>
              </a:rPr>
              <a:t>nWay</a:t>
            </a:r>
            <a:r>
              <a:rPr lang="en-US" altLang="en-US" sz="1100" dirty="0">
                <a:latin typeface="Courier New" panose="02070309020205020404" pitchFamily="49" charset="0"/>
              </a:rPr>
              <a:t> 2: Get </a:t>
            </a:r>
            <a:r>
              <a:rPr lang="en-US" altLang="en-US" sz="1100" dirty="0" err="1"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latin typeface="Courier New" panose="02070309020205020404" pitchFamily="49" charset="0"/>
              </a:rPr>
              <a:t>() and“ + " Iterate using Iterator interface\n");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	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getting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into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Set&lt;String&gt; set2 = 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treeMap.keySet</a:t>
            </a:r>
            <a:r>
              <a:rPr lang="en-US" altLang="en-US" sz="11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Collection Iterator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Iterator&lt;String&gt; itr1 = set2.iterator();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while(itr1.hasNext())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    String key = itr1.next();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("Key : "  + key + "\t\t“  + "Value : "  + 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treeMap.get</a:t>
            </a:r>
            <a:r>
              <a:rPr lang="en-US" altLang="en-US" sz="1100" dirty="0">
                <a:latin typeface="Courier New" panose="02070309020205020404" pitchFamily="49" charset="0"/>
              </a:rPr>
              <a:t>(key));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071265" y="217058"/>
            <a:ext cx="3763690" cy="2096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Display entries in </a:t>
            </a:r>
            <a:r>
              <a:rPr lang="en-US" sz="1400" dirty="0" err="1"/>
              <a:t>HashMap</a:t>
            </a:r>
            <a:r>
              <a:rPr lang="en-US" sz="1400" dirty="0"/>
              <a:t>:</a:t>
            </a:r>
          </a:p>
          <a:p>
            <a:r>
              <a:rPr lang="en-US" sz="1400" dirty="0"/>
              <a:t>{Lewis=29, Smith=30, Cook=29, Anderson=31}</a:t>
            </a:r>
          </a:p>
          <a:p>
            <a:endParaRPr lang="en-US" sz="1400" dirty="0"/>
          </a:p>
          <a:p>
            <a:r>
              <a:rPr lang="en-US" sz="1400" dirty="0" err="1"/>
              <a:t>treeMap</a:t>
            </a:r>
            <a:r>
              <a:rPr lang="en-US" sz="1400" dirty="0"/>
              <a:t>:</a:t>
            </a:r>
          </a:p>
          <a:p>
            <a:r>
              <a:rPr lang="en-US" sz="1400" dirty="0"/>
              <a:t>Display entries in ascending order of key</a:t>
            </a:r>
          </a:p>
          <a:p>
            <a:r>
              <a:rPr lang="en-US" sz="1400" dirty="0"/>
              <a:t>{Anderson=31, Cook=29, Lewis=29, Smith=30}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15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1" y="706"/>
            <a:ext cx="8229600" cy="432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Exercise: </a:t>
            </a:r>
            <a:r>
              <a:rPr lang="en-US" altLang="en-US" dirty="0" err="1"/>
              <a:t>TestMap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1" y="279790"/>
            <a:ext cx="9094226" cy="65782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import </a:t>
            </a:r>
            <a:r>
              <a:rPr lang="en-US" altLang="en-US" sz="11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100" dirty="0">
                <a:latin typeface="Courier New" panose="02070309020205020404" pitchFamily="49" charset="0"/>
              </a:rPr>
              <a:t>.*;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public class </a:t>
            </a:r>
            <a:r>
              <a:rPr lang="en-US" altLang="en-US" sz="1100" dirty="0" err="1">
                <a:latin typeface="Courier New" panose="02070309020205020404" pitchFamily="49" charset="0"/>
              </a:rPr>
              <a:t>TestMap</a:t>
            </a:r>
            <a:r>
              <a:rPr lang="en-US" altLang="en-US" sz="1100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100" dirty="0" err="1">
                <a:latin typeface="Courier New" panose="02070309020205020404" pitchFamily="49" charset="0"/>
              </a:rPr>
              <a:t>args</a:t>
            </a:r>
            <a:r>
              <a:rPr lang="en-US" altLang="en-US" sz="1100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    // Create a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HashMap</a:t>
            </a:r>
            <a:endParaRPr lang="en-US" altLang="en-US" sz="11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Map&lt;String, Integer&gt;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&lt;&gt;();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("Smith", 30);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("Anderson", 31);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("Lewis", 29);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hashMap.put</a:t>
            </a:r>
            <a:r>
              <a:rPr lang="en-US" altLang="en-US" sz="1100" dirty="0">
                <a:latin typeface="Courier New" panose="02070309020205020404" pitchFamily="49" charset="0"/>
              </a:rPr>
              <a:t>("Cook", 29);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("Display entries in 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latin typeface="Courier New" panose="02070309020205020404" pitchFamily="49" charset="0"/>
              </a:rPr>
              <a:t>:");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latin typeface="Courier New" panose="02070309020205020404" pitchFamily="49" charset="0"/>
              </a:rPr>
              <a:t> + "\n");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Create a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 from the preceding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HashMap</a:t>
            </a:r>
            <a:endParaRPr lang="en-US" altLang="en-US" sz="11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Map&lt;String, Integer&gt;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&lt;&gt;(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hashMap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latin typeface="Courier New" panose="02070309020205020404" pitchFamily="49" charset="0"/>
              </a:rPr>
              <a:t>:");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("Display entries in ascending order of key");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</a:t>
            </a:r>
            <a:r>
              <a:rPr lang="en-US" altLang="en-US" sz="11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Display each entry with name and age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("\</a:t>
            </a:r>
            <a:r>
              <a:rPr lang="en-US" altLang="en-US" sz="1100" dirty="0" err="1">
                <a:latin typeface="Courier New" panose="02070309020205020404" pitchFamily="49" charset="0"/>
              </a:rPr>
              <a:t>nNames</a:t>
            </a:r>
            <a:r>
              <a:rPr lang="en-US" altLang="en-US" sz="1100" dirty="0">
                <a:latin typeface="Courier New" panose="02070309020205020404" pitchFamily="49" charset="0"/>
              </a:rPr>
              <a:t> and ages are: 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Way 1: Get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and Iterate using for-each loop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("Way 1: Get </a:t>
            </a:r>
            <a:r>
              <a:rPr lang="en-US" altLang="en-US" sz="1100" dirty="0" err="1"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latin typeface="Courier New" panose="02070309020205020404" pitchFamily="49" charset="0"/>
              </a:rPr>
              <a:t>() and“ + " Iterate using for-each loop\n");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        // getting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into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Set&lt;String&gt; set1 =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treeMap.keySet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for-each loop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for(String key : set1)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("Key : "  + key + "\t\t“ + "Value : "  + 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treeMap.get</a:t>
            </a:r>
            <a:r>
              <a:rPr lang="en-US" altLang="en-US" sz="1100" dirty="0">
                <a:latin typeface="Courier New" panose="02070309020205020404" pitchFamily="49" charset="0"/>
              </a:rPr>
              <a:t>(key));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Way 2: Get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and Iterate using Iterator interface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("\n\</a:t>
            </a:r>
            <a:r>
              <a:rPr lang="en-US" altLang="en-US" sz="1100" dirty="0" err="1">
                <a:latin typeface="Courier New" panose="02070309020205020404" pitchFamily="49" charset="0"/>
              </a:rPr>
              <a:t>nWay</a:t>
            </a:r>
            <a:r>
              <a:rPr lang="en-US" altLang="en-US" sz="1100" dirty="0">
                <a:latin typeface="Courier New" panose="02070309020205020404" pitchFamily="49" charset="0"/>
              </a:rPr>
              <a:t> 2: Get </a:t>
            </a:r>
            <a:r>
              <a:rPr lang="en-US" altLang="en-US" sz="1100" dirty="0" err="1"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latin typeface="Courier New" panose="02070309020205020404" pitchFamily="49" charset="0"/>
              </a:rPr>
              <a:t>() and“ + " Iterate using Iterator interface\n");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	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getting </a:t>
            </a:r>
            <a:r>
              <a:rPr lang="en-US" altLang="en-US" sz="1100" dirty="0" err="1">
                <a:solidFill>
                  <a:srgbClr val="00B050"/>
                </a:solidFill>
                <a:latin typeface="Courier New" panose="02070309020205020404" pitchFamily="49" charset="0"/>
              </a:rPr>
              <a:t>keySet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() into Set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Set&lt;String&gt; set2 = </a:t>
            </a:r>
            <a:r>
              <a:rPr lang="en-US" altLang="en-US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treeMap.keySet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00B050"/>
                </a:solidFill>
                <a:latin typeface="Courier New" panose="02070309020205020404" pitchFamily="49" charset="0"/>
              </a:rPr>
              <a:t>// Collection Iterator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Iterator&lt;String&gt; itr1 = set2.iterator();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while(itr1.hasNext())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    String key = itr1.next();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    </a:t>
            </a:r>
            <a:r>
              <a:rPr lang="en-US" altLang="en-US" sz="11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100" dirty="0">
                <a:latin typeface="Courier New" panose="02070309020205020404" pitchFamily="49" charset="0"/>
              </a:rPr>
              <a:t>("Key : "  + key + "\t\t“  + "Value : "  + </a:t>
            </a:r>
            <a:r>
              <a:rPr lang="en-US" altLang="en-US" sz="1100" dirty="0" err="1">
                <a:latin typeface="Courier New" panose="02070309020205020404" pitchFamily="49" charset="0"/>
              </a:rPr>
              <a:t>treeMap.get</a:t>
            </a:r>
            <a:r>
              <a:rPr lang="en-US" altLang="en-US" sz="1100" dirty="0">
                <a:latin typeface="Courier New" panose="02070309020205020404" pitchFamily="49" charset="0"/>
              </a:rPr>
              <a:t>(key));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6480" y="-296285"/>
            <a:ext cx="3763690" cy="291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Names and ages are: </a:t>
            </a:r>
          </a:p>
          <a:p>
            <a:r>
              <a:rPr lang="en-US" sz="1200" dirty="0"/>
              <a:t>Way 1: Get </a:t>
            </a:r>
            <a:r>
              <a:rPr lang="en-US" sz="1200" dirty="0" err="1"/>
              <a:t>keySet</a:t>
            </a:r>
            <a:r>
              <a:rPr lang="en-US" sz="1200" dirty="0"/>
              <a:t>() and Iterate using for-each loop</a:t>
            </a:r>
          </a:p>
          <a:p>
            <a:endParaRPr lang="en-US" sz="1200" dirty="0"/>
          </a:p>
          <a:p>
            <a:r>
              <a:rPr lang="en-US" sz="1200" dirty="0"/>
              <a:t>Key : Anderson	Value : 31</a:t>
            </a:r>
          </a:p>
          <a:p>
            <a:r>
              <a:rPr lang="en-US" sz="1200" dirty="0"/>
              <a:t>Key : Cook		Value : 29</a:t>
            </a:r>
          </a:p>
          <a:p>
            <a:r>
              <a:rPr lang="en-US" sz="1200" dirty="0"/>
              <a:t>Key : Lewis		Value : 29</a:t>
            </a:r>
          </a:p>
          <a:p>
            <a:r>
              <a:rPr lang="en-US" sz="1200" dirty="0"/>
              <a:t>Key : Smith		Value : 30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Way 2: Get </a:t>
            </a:r>
            <a:r>
              <a:rPr lang="en-US" sz="1200" dirty="0" err="1"/>
              <a:t>keySet</a:t>
            </a:r>
            <a:r>
              <a:rPr lang="en-US" sz="1200" dirty="0"/>
              <a:t>() and Iterate using Iterator interface</a:t>
            </a:r>
          </a:p>
          <a:p>
            <a:endParaRPr lang="en-US" sz="1200" dirty="0"/>
          </a:p>
          <a:p>
            <a:r>
              <a:rPr lang="en-US" sz="1200" dirty="0"/>
              <a:t>Key : Anderson	Value : 31</a:t>
            </a:r>
          </a:p>
          <a:p>
            <a:r>
              <a:rPr lang="en-US" sz="1200" dirty="0"/>
              <a:t>Key : Cook		Value : 29</a:t>
            </a:r>
          </a:p>
          <a:p>
            <a:r>
              <a:rPr lang="en-US" sz="1200" dirty="0"/>
              <a:t>Key : Lewis		Value : 29</a:t>
            </a:r>
          </a:p>
          <a:p>
            <a:r>
              <a:rPr lang="en-US" sz="1200" dirty="0"/>
              <a:t>Key : Smith		Value : 30</a:t>
            </a:r>
          </a:p>
        </p:txBody>
      </p:sp>
    </p:spTree>
    <p:extLst>
      <p:ext uri="{BB962C8B-B14F-4D97-AF65-F5344CB8AC3E}">
        <p14:creationId xmlns:p14="http://schemas.microsoft.com/office/powerpoint/2010/main" val="39031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13235" y="6393824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A10A49-1DEA-421E-9970-E808FF6482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228600"/>
            <a:ext cx="8610015" cy="51205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234" y="1009484"/>
            <a:ext cx="8717935" cy="5645536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noProof="1">
              <a:cs typeface="Times New Roman" pitchFamily="18" charset="0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6134" t="40850" r="22383" b="18605"/>
          <a:stretch/>
        </p:blipFill>
        <p:spPr bwMode="auto">
          <a:xfrm>
            <a:off x="772478" y="1009483"/>
            <a:ext cx="7527380" cy="2534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769905" y="3966670"/>
            <a:ext cx="7527380" cy="215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Linked List</a:t>
            </a:r>
            <a:r>
              <a:rPr lang="en-US" dirty="0"/>
              <a:t>: A collection that stores a list of elements in small object containers called nodes, which are linked together.</a:t>
            </a:r>
          </a:p>
          <a:p>
            <a:r>
              <a:rPr lang="en-US" dirty="0">
                <a:solidFill>
                  <a:srgbClr val="0070C0"/>
                </a:solidFill>
              </a:rPr>
              <a:t>Elements</a:t>
            </a:r>
            <a:r>
              <a:rPr lang="en-US" dirty="0"/>
              <a:t> can be added at the front of the list quickly</a:t>
            </a:r>
          </a:p>
        </p:txBody>
      </p:sp>
      <p:sp>
        <p:nvSpPr>
          <p:cNvPr id="3" name="矩形 2"/>
          <p:cNvSpPr/>
          <p:nvPr/>
        </p:nvSpPr>
        <p:spPr>
          <a:xfrm>
            <a:off x="2728560" y="2065621"/>
            <a:ext cx="691290" cy="42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front</a:t>
            </a:r>
          </a:p>
        </p:txBody>
      </p:sp>
      <p:sp>
        <p:nvSpPr>
          <p:cNvPr id="8" name="矩形 7"/>
          <p:cNvSpPr/>
          <p:nvPr/>
        </p:nvSpPr>
        <p:spPr>
          <a:xfrm>
            <a:off x="6108200" y="2055012"/>
            <a:ext cx="691290" cy="422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9004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0" y="228600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err="1">
                <a:cs typeface="Times New Roman" pitchFamily="18" charset="0"/>
              </a:rPr>
              <a:t>ArrayList</a:t>
            </a:r>
            <a:r>
              <a:rPr lang="en-US" altLang="en-US" dirty="0">
                <a:cs typeface="Times New Roman" pitchFamily="18" charset="0"/>
              </a:rPr>
              <a:t> and </a:t>
            </a:r>
            <a:r>
              <a:rPr lang="en-US" altLang="en-US" dirty="0" err="1">
                <a:cs typeface="Times New Roman" pitchFamily="18" charset="0"/>
              </a:rPr>
              <a:t>LinkedList</a:t>
            </a:r>
            <a:endParaRPr lang="en-US" altLang="en-US" dirty="0"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3830" y="855865"/>
            <a:ext cx="8645370" cy="5837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The </a:t>
            </a:r>
            <a:r>
              <a:rPr lang="en-US" altLang="en-US" sz="2800" dirty="0" err="1">
                <a:solidFill>
                  <a:srgbClr val="0070C0"/>
                </a:solidFill>
                <a:cs typeface="Times New Roman" pitchFamily="18" charset="0"/>
              </a:rPr>
              <a:t>ArrayList</a:t>
            </a:r>
            <a:r>
              <a:rPr lang="en-US" altLang="en-US" sz="2800" dirty="0">
                <a:cs typeface="Times New Roman" pitchFamily="18" charset="0"/>
              </a:rPr>
              <a:t> class and the </a:t>
            </a:r>
            <a:r>
              <a:rPr lang="en-US" altLang="en-US" sz="2800" dirty="0" err="1">
                <a:solidFill>
                  <a:srgbClr val="0070C0"/>
                </a:solidFill>
                <a:cs typeface="Times New Roman" pitchFamily="18" charset="0"/>
              </a:rPr>
              <a:t>LinkedList</a:t>
            </a:r>
            <a:r>
              <a:rPr lang="en-US" altLang="en-US" sz="2800" dirty="0">
                <a:cs typeface="Times New Roman" pitchFamily="18" charset="0"/>
              </a:rPr>
              <a:t> class are concrete implementations of the </a:t>
            </a:r>
            <a:r>
              <a:rPr lang="en-US" altLang="en-US" sz="2800" dirty="0">
                <a:solidFill>
                  <a:srgbClr val="0070C0"/>
                </a:solidFill>
                <a:cs typeface="Times New Roman" pitchFamily="18" charset="0"/>
              </a:rPr>
              <a:t>List</a:t>
            </a:r>
            <a:r>
              <a:rPr lang="en-US" altLang="en-US" sz="2800" dirty="0">
                <a:cs typeface="Times New Roman" pitchFamily="18" charset="0"/>
              </a:rPr>
              <a:t> interface.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To support </a:t>
            </a:r>
            <a:r>
              <a:rPr lang="en-US" altLang="en-US" sz="2800" u="sng" dirty="0">
                <a:cs typeface="Times New Roman" pitchFamily="18" charset="0"/>
              </a:rPr>
              <a:t>random access through an index </a:t>
            </a:r>
            <a:r>
              <a:rPr lang="en-US" altLang="en-US" sz="2800" dirty="0">
                <a:cs typeface="Times New Roman" pitchFamily="18" charset="0"/>
              </a:rPr>
              <a:t>without inserting or removing elements from any place other than the end, </a:t>
            </a:r>
            <a:r>
              <a:rPr lang="en-US" altLang="en-US" sz="2800" dirty="0" err="1">
                <a:solidFill>
                  <a:srgbClr val="0070C0"/>
                </a:solidFill>
                <a:cs typeface="Times New Roman" pitchFamily="18" charset="0"/>
              </a:rPr>
              <a:t>ArrayList</a:t>
            </a:r>
            <a:r>
              <a:rPr lang="en-US" altLang="en-US" sz="2800" dirty="0">
                <a:cs typeface="Times New Roman" pitchFamily="18" charset="0"/>
              </a:rPr>
              <a:t> offers the most efficient collection.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choose </a:t>
            </a:r>
            <a:r>
              <a:rPr lang="en-US" altLang="en-US" sz="2800" dirty="0" err="1">
                <a:solidFill>
                  <a:srgbClr val="0070C0"/>
                </a:solidFill>
                <a:cs typeface="Times New Roman" pitchFamily="18" charset="0"/>
              </a:rPr>
              <a:t>LinkedList</a:t>
            </a:r>
            <a:r>
              <a:rPr lang="en-US" altLang="en-US" sz="2800" dirty="0">
                <a:cs typeface="Times New Roman" pitchFamily="18" charset="0"/>
              </a:rPr>
              <a:t> if it requires the insertion or deletion of elements from any place in the list.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A </a:t>
            </a:r>
            <a:r>
              <a:rPr lang="en-US" altLang="en-US" sz="2800" dirty="0">
                <a:solidFill>
                  <a:srgbClr val="0070C0"/>
                </a:solidFill>
                <a:cs typeface="Times New Roman" pitchFamily="18" charset="0"/>
              </a:rPr>
              <a:t>list</a:t>
            </a:r>
            <a:r>
              <a:rPr lang="en-US" altLang="en-US" sz="2800" dirty="0">
                <a:cs typeface="Times New Roman" pitchFamily="18" charset="0"/>
              </a:rPr>
              <a:t> can grow or shrink dynamically.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An </a:t>
            </a:r>
            <a:r>
              <a:rPr lang="en-US" altLang="en-US" sz="2800" dirty="0">
                <a:solidFill>
                  <a:srgbClr val="0070C0"/>
                </a:solidFill>
                <a:cs typeface="Times New Roman" pitchFamily="18" charset="0"/>
              </a:rPr>
              <a:t>array</a:t>
            </a:r>
            <a:r>
              <a:rPr lang="en-US" altLang="en-US" sz="2800" dirty="0">
                <a:cs typeface="Times New Roman" pitchFamily="18" charset="0"/>
              </a:rPr>
              <a:t> is fixed once it is created.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itchFamily="18" charset="0"/>
              </a:rPr>
              <a:t>If your application does not require insertion or deletion of elements, the most efficient data structure is the </a:t>
            </a:r>
            <a:r>
              <a:rPr lang="en-US" altLang="en-US" sz="2800" dirty="0">
                <a:solidFill>
                  <a:srgbClr val="0070C0"/>
                </a:solidFill>
                <a:cs typeface="Times New Roman" pitchFamily="18" charset="0"/>
              </a:rPr>
              <a:t>array</a:t>
            </a:r>
            <a:r>
              <a:rPr lang="en-US" altLang="en-US" sz="2800" dirty="0">
                <a:cs typeface="Times New Roman" pitchFamily="18" charset="0"/>
              </a:rPr>
              <a:t>.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700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82E731-0F2B-45AE-A016-7D216D20F5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>
                <a:cs typeface="Times New Roman" pitchFamily="18" charset="0"/>
              </a:rPr>
              <a:t>java.util.LinkedList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857500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369" name="Object 8"/>
          <p:cNvGraphicFramePr>
            <a:graphicFrameLocks noChangeAspect="1"/>
          </p:cNvGraphicFramePr>
          <p:nvPr/>
        </p:nvGraphicFramePr>
        <p:xfrm>
          <a:off x="762000" y="914400"/>
          <a:ext cx="77724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icture" r:id="rId3" imgW="4034923" imgH="2805580" progId="Word.Picture.8">
                  <p:embed/>
                </p:oleObj>
              </mc:Choice>
              <mc:Fallback>
                <p:oleObj name="Picture" r:id="rId3" imgW="4034923" imgH="28055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7772400" cy="539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685745" y="1777585"/>
            <a:ext cx="2803565" cy="1574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&lt;? extends E&gt; means "some type that either is E or a subtype of E". The ? is a wildcard.</a:t>
            </a:r>
          </a:p>
        </p:txBody>
      </p:sp>
    </p:spTree>
    <p:extLst>
      <p:ext uri="{BB962C8B-B14F-4D97-AF65-F5344CB8AC3E}">
        <p14:creationId xmlns:p14="http://schemas.microsoft.com/office/powerpoint/2010/main" val="20088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itchFamily="18" charset="0"/>
              </a:rPr>
              <a:t>Iterators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48626"/>
            <a:ext cx="9144000" cy="6144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</a:rPr>
              <a:t>Iterators </a:t>
            </a:r>
            <a:r>
              <a:rPr lang="en-US" sz="2800" dirty="0"/>
              <a:t>are used in </a:t>
            </a:r>
            <a:r>
              <a:rPr lang="en-US" sz="2800" dirty="0">
                <a:hlinkClick r:id="rId2"/>
              </a:rPr>
              <a:t>Collection framework</a:t>
            </a:r>
            <a:r>
              <a:rPr lang="en-US" sz="2800" dirty="0"/>
              <a:t> in Java to retrieve elements one by one. 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</a:rPr>
              <a:t>Iterator</a:t>
            </a:r>
            <a:r>
              <a:rPr lang="en-US" sz="2800" dirty="0"/>
              <a:t> is a classic design pattern for walking through a data structure without having to expose the details of how data is stored in the data structure</a:t>
            </a:r>
            <a:endParaRPr lang="en-US" altLang="en-US" sz="2800" dirty="0"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B050"/>
                </a:solidFill>
              </a:rPr>
              <a:t>Collection interface </a:t>
            </a:r>
            <a:r>
              <a:rPr lang="en-US" sz="2800" dirty="0"/>
              <a:t>extends the </a:t>
            </a:r>
            <a:r>
              <a:rPr lang="en-US" sz="2800" dirty="0" err="1">
                <a:solidFill>
                  <a:srgbClr val="0070C0"/>
                </a:solidFill>
              </a:rPr>
              <a:t>Iterable</a:t>
            </a:r>
            <a:r>
              <a:rPr lang="en-US" sz="2800" dirty="0">
                <a:solidFill>
                  <a:srgbClr val="0070C0"/>
                </a:solidFill>
              </a:rPr>
              <a:t> interface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The Java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>
                <a:solidFill>
                  <a:srgbClr val="FF0000"/>
                </a:solidFill>
              </a:rPr>
              <a:t> interface </a:t>
            </a:r>
            <a:r>
              <a:rPr lang="en-US" sz="2800" dirty="0"/>
              <a:t>has only one method named </a:t>
            </a:r>
            <a:r>
              <a:rPr lang="en-US" sz="2800" dirty="0">
                <a:solidFill>
                  <a:srgbClr val="0070C0"/>
                </a:solidFill>
              </a:rPr>
              <a:t>iterator()</a:t>
            </a:r>
            <a:r>
              <a:rPr lang="en-US" sz="28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This method must return a Java </a:t>
            </a:r>
            <a:r>
              <a:rPr lang="en-US" sz="2800" dirty="0">
                <a:solidFill>
                  <a:srgbClr val="FF0000"/>
                </a:solidFill>
              </a:rPr>
              <a:t>Iterator </a:t>
            </a:r>
            <a:r>
              <a:rPr lang="en-US" sz="2800" dirty="0"/>
              <a:t>which can be used to iterate the elements of the object implementing the </a:t>
            </a:r>
            <a:r>
              <a:rPr lang="en-US" sz="2800" dirty="0" err="1"/>
              <a:t>Iterable</a:t>
            </a:r>
            <a:r>
              <a:rPr lang="en-US" sz="2800" dirty="0"/>
              <a:t> interface. 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5618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44400" y="6388121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F4952-8D47-4634-ACE0-57E1A6169A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785"/>
            <a:ext cx="8339960" cy="473645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err="1">
                <a:cs typeface="Times New Roman" pitchFamily="18" charset="0"/>
              </a:rPr>
              <a:t>Iterable</a:t>
            </a:r>
            <a:r>
              <a:rPr lang="en-US" altLang="en-US" dirty="0">
                <a:cs typeface="Times New Roman" pitchFamily="18" charset="0"/>
              </a:rPr>
              <a:t> Interface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486430"/>
            <a:ext cx="9144000" cy="62069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The Java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>
                <a:solidFill>
                  <a:srgbClr val="FF0000"/>
                </a:solidFill>
              </a:rPr>
              <a:t> interface </a:t>
            </a:r>
            <a:r>
              <a:rPr lang="en-US" sz="2800" dirty="0"/>
              <a:t>(</a:t>
            </a:r>
            <a:r>
              <a:rPr lang="en-US" sz="2800" dirty="0" err="1"/>
              <a:t>java.lang.Iterable</a:t>
            </a:r>
            <a:r>
              <a:rPr lang="en-US" sz="2800" dirty="0"/>
              <a:t>) is one of the root interfaces of the </a:t>
            </a:r>
            <a:r>
              <a:rPr lang="en-US" sz="2800" dirty="0">
                <a:solidFill>
                  <a:srgbClr val="0070C0"/>
                </a:solidFill>
              </a:rPr>
              <a:t>Java Collections API</a:t>
            </a:r>
            <a:r>
              <a:rPr lang="en-US" sz="28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 class that implements the Java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>
                <a:solidFill>
                  <a:srgbClr val="FF0000"/>
                </a:solidFill>
              </a:rPr>
              <a:t> interface </a:t>
            </a:r>
            <a:r>
              <a:rPr lang="en-US" sz="2800" dirty="0"/>
              <a:t>can be iterated with the Java for-each loop.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Collection interface </a:t>
            </a:r>
            <a:r>
              <a:rPr lang="en-US" sz="2800" dirty="0"/>
              <a:t>extends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/>
              <a:t>, so all subtypes of Collection also implement the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/>
              <a:t> interface.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Both the Java </a:t>
            </a:r>
            <a:r>
              <a:rPr lang="en-US" sz="2800" dirty="0">
                <a:solidFill>
                  <a:srgbClr val="00B050"/>
                </a:solidFill>
              </a:rPr>
              <a:t>List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B050"/>
                </a:solidFill>
              </a:rPr>
              <a:t>Set</a:t>
            </a:r>
            <a:r>
              <a:rPr lang="en-US" sz="2800" dirty="0"/>
              <a:t> interfaces extend the Collection interface, and thereby also the </a:t>
            </a:r>
            <a:r>
              <a:rPr lang="en-US" sz="2800" dirty="0" err="1">
                <a:solidFill>
                  <a:srgbClr val="FF0000"/>
                </a:solidFill>
              </a:rPr>
              <a:t>Iterable</a:t>
            </a:r>
            <a:r>
              <a:rPr lang="en-US" sz="2800" dirty="0"/>
              <a:t> interface.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38099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D1F508-C5CC-4301-9DF1-2BAAE090B3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34315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2343150" y="165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5" name="Rectangle 14"/>
          <p:cNvSpPr>
            <a:spLocks noChangeArrowheads="1"/>
          </p:cNvSpPr>
          <p:nvPr/>
        </p:nvSpPr>
        <p:spPr bwMode="auto">
          <a:xfrm>
            <a:off x="0" y="156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6" name="Rectangle 16"/>
          <p:cNvSpPr>
            <a:spLocks noChangeArrowheads="1"/>
          </p:cNvSpPr>
          <p:nvPr/>
        </p:nvSpPr>
        <p:spPr bwMode="auto">
          <a:xfrm>
            <a:off x="0" y="156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7" name="Rectangle 18"/>
          <p:cNvSpPr>
            <a:spLocks noChangeArrowheads="1"/>
          </p:cNvSpPr>
          <p:nvPr/>
        </p:nvSpPr>
        <p:spPr bwMode="auto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9230" name="Object 2"/>
          <p:cNvGraphicFramePr>
            <a:graphicFrameLocks noChangeAspect="1"/>
          </p:cNvGraphicFramePr>
          <p:nvPr/>
        </p:nvGraphicFramePr>
        <p:xfrm>
          <a:off x="304800" y="0"/>
          <a:ext cx="6705600" cy="650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Picture" r:id="rId3" imgW="4833039" imgH="4689544" progId="Word.Picture.8">
                  <p:embed/>
                </p:oleObj>
              </mc:Choice>
              <mc:Fallback>
                <p:oleObj name="Picture" r:id="rId3" imgW="4833039" imgH="46895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6705600" cy="650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31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25140</TotalTime>
  <Words>2979</Words>
  <Application>Microsoft Office PowerPoint</Application>
  <PresentationFormat>全屏显示(4:3)</PresentationFormat>
  <Paragraphs>551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流畅</vt:lpstr>
      <vt:lpstr>Picture</vt:lpstr>
      <vt:lpstr>Chapter 11  Java Collections Framework </vt:lpstr>
      <vt:lpstr>Java collections framework</vt:lpstr>
      <vt:lpstr>Java Collection Framework hierarchy</vt:lpstr>
      <vt:lpstr>Difference between ArrayList and LinkedList</vt:lpstr>
      <vt:lpstr>ArrayList and LinkedList</vt:lpstr>
      <vt:lpstr>java.util.LinkedList</vt:lpstr>
      <vt:lpstr>Iterators</vt:lpstr>
      <vt:lpstr>Iterable Interface</vt:lpstr>
      <vt:lpstr>PowerPoint 演示文稿</vt:lpstr>
      <vt:lpstr>Iterable Interface</vt:lpstr>
      <vt:lpstr>Iterator Interface</vt:lpstr>
      <vt:lpstr>Iterators: to iterate over an Iterator</vt:lpstr>
      <vt:lpstr>Exercise: TestIterator</vt:lpstr>
      <vt:lpstr>The List Iterator</vt:lpstr>
      <vt:lpstr>Iterators</vt:lpstr>
      <vt:lpstr>Exercise: TestListIterator</vt:lpstr>
      <vt:lpstr>Sets </vt:lpstr>
      <vt:lpstr>Set implementation</vt:lpstr>
      <vt:lpstr>Set methods</vt:lpstr>
      <vt:lpstr>Set operations</vt:lpstr>
      <vt:lpstr>Sets and ordering</vt:lpstr>
      <vt:lpstr>The "for each" loop </vt:lpstr>
      <vt:lpstr>Exercise HashSet</vt:lpstr>
      <vt:lpstr>Exercise</vt:lpstr>
      <vt:lpstr>Exercise: TestTreeSet</vt:lpstr>
      <vt:lpstr>List vs Set</vt:lpstr>
      <vt:lpstr>Maps vs. sets</vt:lpstr>
      <vt:lpstr>The Map </vt:lpstr>
      <vt:lpstr>Map implementation</vt:lpstr>
      <vt:lpstr>Map methods</vt:lpstr>
      <vt:lpstr>Using maps</vt:lpstr>
      <vt:lpstr>keySet and values</vt:lpstr>
      <vt:lpstr>Exercise: TestMap</vt:lpstr>
      <vt:lpstr>Exercise: TestMap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HP</cp:lastModifiedBy>
  <cp:revision>506</cp:revision>
  <dcterms:created xsi:type="dcterms:W3CDTF">1995-06-10T17:31:50Z</dcterms:created>
  <dcterms:modified xsi:type="dcterms:W3CDTF">2019-10-15T05:34:19Z</dcterms:modified>
</cp:coreProperties>
</file>