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8" r:id="rId1"/>
  </p:sldMasterIdLst>
  <p:notesMasterIdLst>
    <p:notesMasterId r:id="rId74"/>
  </p:notesMasterIdLst>
  <p:handoutMasterIdLst>
    <p:handoutMasterId r:id="rId75"/>
  </p:handoutMasterIdLst>
  <p:sldIdLst>
    <p:sldId id="618" r:id="rId2"/>
    <p:sldId id="515" r:id="rId3"/>
    <p:sldId id="516" r:id="rId4"/>
    <p:sldId id="469" r:id="rId5"/>
    <p:sldId id="449" r:id="rId6"/>
    <p:sldId id="497" r:id="rId7"/>
    <p:sldId id="450" r:id="rId8"/>
    <p:sldId id="586" r:id="rId9"/>
    <p:sldId id="587" r:id="rId10"/>
    <p:sldId id="623" r:id="rId11"/>
    <p:sldId id="499" r:id="rId12"/>
    <p:sldId id="447" r:id="rId13"/>
    <p:sldId id="525" r:id="rId14"/>
    <p:sldId id="448" r:id="rId15"/>
    <p:sldId id="470" r:id="rId16"/>
    <p:sldId id="625" r:id="rId17"/>
    <p:sldId id="473" r:id="rId18"/>
    <p:sldId id="457" r:id="rId19"/>
    <p:sldId id="474" r:id="rId20"/>
    <p:sldId id="606" r:id="rId21"/>
    <p:sldId id="624" r:id="rId22"/>
    <p:sldId id="608" r:id="rId23"/>
    <p:sldId id="607" r:id="rId24"/>
    <p:sldId id="507" r:id="rId25"/>
    <p:sldId id="609" r:id="rId26"/>
    <p:sldId id="468" r:id="rId27"/>
    <p:sldId id="610" r:id="rId28"/>
    <p:sldId id="611" r:id="rId29"/>
    <p:sldId id="612" r:id="rId30"/>
    <p:sldId id="571" r:id="rId31"/>
    <p:sldId id="613" r:id="rId32"/>
    <p:sldId id="582" r:id="rId33"/>
    <p:sldId id="583" r:id="rId34"/>
    <p:sldId id="584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33" r:id="rId43"/>
    <p:sldId id="634" r:id="rId44"/>
    <p:sldId id="635" r:id="rId45"/>
    <p:sldId id="636" r:id="rId46"/>
    <p:sldId id="639" r:id="rId47"/>
    <p:sldId id="664" r:id="rId48"/>
    <p:sldId id="637" r:id="rId49"/>
    <p:sldId id="665" r:id="rId50"/>
    <p:sldId id="666" r:id="rId51"/>
    <p:sldId id="640" r:id="rId52"/>
    <p:sldId id="641" r:id="rId53"/>
    <p:sldId id="642" r:id="rId54"/>
    <p:sldId id="643" r:id="rId55"/>
    <p:sldId id="644" r:id="rId56"/>
    <p:sldId id="645" r:id="rId57"/>
    <p:sldId id="646" r:id="rId58"/>
    <p:sldId id="647" r:id="rId59"/>
    <p:sldId id="648" r:id="rId60"/>
    <p:sldId id="649" r:id="rId61"/>
    <p:sldId id="660" r:id="rId62"/>
    <p:sldId id="650" r:id="rId63"/>
    <p:sldId id="651" r:id="rId64"/>
    <p:sldId id="653" r:id="rId65"/>
    <p:sldId id="655" r:id="rId66"/>
    <p:sldId id="659" r:id="rId67"/>
    <p:sldId id="656" r:id="rId68"/>
    <p:sldId id="657" r:id="rId69"/>
    <p:sldId id="658" r:id="rId70"/>
    <p:sldId id="661" r:id="rId71"/>
    <p:sldId id="662" r:id="rId72"/>
    <p:sldId id="663" r:id="rId7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 autoAdjust="0"/>
    <p:restoredTop sz="95405" autoAdjust="0"/>
  </p:normalViewPr>
  <p:slideViewPr>
    <p:cSldViewPr>
      <p:cViewPr varScale="1">
        <p:scale>
          <a:sx n="68" d="100"/>
          <a:sy n="68" d="100"/>
        </p:scale>
        <p:origin x="494" y="86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8146"/>
    </p:cViewPr>
  </p:sorterViewPr>
  <p:notesViewPr>
    <p:cSldViewPr>
      <p:cViewPr varScale="1">
        <p:scale>
          <a:sx n="68" d="100"/>
          <a:sy n="68" d="100"/>
        </p:scale>
        <p:origin x="2189" y="58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154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433C55D-1F9C-4631-B3A5-63E236BCD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21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46C7261-3731-4021-805A-17A1083912EB}" type="slidenum">
              <a:rPr lang="en-US" altLang="en-US" sz="1000"/>
              <a:pPr>
                <a:spcBef>
                  <a:spcPct val="0"/>
                </a:spcBef>
              </a:pPr>
              <a:t>58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78921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2091" y="706"/>
            <a:ext cx="8229600" cy="63032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0" y="631032"/>
            <a:ext cx="9106317" cy="62269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2E52B3-5EB5-4A28-8780-EB484BEDB62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InstanceAndClassVariable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640" y="740650"/>
            <a:ext cx="8229600" cy="998530"/>
          </a:xfrm>
        </p:spPr>
        <p:txBody>
          <a:bodyPr>
            <a:normAutofit fontScale="90000"/>
          </a:bodyPr>
          <a:lstStyle/>
          <a:p>
            <a:r>
              <a:rPr lang="en-US" sz="4500" dirty="0"/>
              <a:t>Java review – Chapters 1 through </a:t>
            </a:r>
            <a:r>
              <a:rPr lang="en-US" sz="4500" dirty="0" smtClean="0"/>
              <a:t>9</a:t>
            </a:r>
            <a:br>
              <a:rPr lang="en-US" sz="4500" dirty="0" smtClean="0"/>
            </a:br>
            <a:r>
              <a:rPr lang="en-US" sz="4500" dirty="0" smtClean="0"/>
              <a:t>cont.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4942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283450"/>
          </a:xfrm>
        </p:spPr>
        <p:txBody>
          <a:bodyPr>
            <a:normAutofit fontScale="90000"/>
          </a:bodyPr>
          <a:lstStyle/>
          <a:p>
            <a:endParaRPr lang="en-US" altLang="en-US" sz="4000" u="sng" dirty="0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Font typeface="Monotype Sorts"/>
              <a:buNone/>
            </a:pPr>
            <a:endParaRPr lang="en-US" altLang="en-US" sz="2000" dirty="0"/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00B050"/>
                </a:solidFill>
              </a:rPr>
              <a:t>/** Return the area of this circle */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public double </a:t>
            </a:r>
            <a:r>
              <a:rPr lang="en-US" altLang="en-US" sz="2000" dirty="0" err="1"/>
              <a:t>getArea</a:t>
            </a:r>
            <a:r>
              <a:rPr lang="en-US" altLang="en-US" sz="2000" dirty="0"/>
              <a:t>() {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return radius * radius * </a:t>
            </a:r>
            <a:r>
              <a:rPr lang="en-US" altLang="en-US" sz="2000" dirty="0" err="1"/>
              <a:t>Math.PI</a:t>
            </a:r>
            <a:r>
              <a:rPr lang="en-US" altLang="en-US" sz="2000" dirty="0"/>
              <a:t>;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 typeface="Monotype Sorts"/>
              <a:buNone/>
            </a:pPr>
            <a:endParaRPr lang="en-US" altLang="en-US" sz="2000" dirty="0"/>
          </a:p>
          <a:p>
            <a:pPr marL="0" indent="0">
              <a:buFont typeface="Monotype Sorts"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/** Return the perimeter of this circle */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public double </a:t>
            </a:r>
            <a:r>
              <a:rPr lang="en-US" altLang="en-US" sz="2000" dirty="0" err="1"/>
              <a:t>getPerimeter</a:t>
            </a:r>
            <a:r>
              <a:rPr lang="en-US" altLang="en-US" sz="2000" dirty="0"/>
              <a:t>() {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return 2 * radius * </a:t>
            </a:r>
            <a:r>
              <a:rPr lang="en-US" altLang="en-US" sz="2000" dirty="0" err="1"/>
              <a:t>Math.PI</a:t>
            </a:r>
            <a:r>
              <a:rPr lang="en-US" altLang="en-US" sz="2000" dirty="0"/>
              <a:t>;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 typeface="Monotype Sorts"/>
              <a:buNone/>
            </a:pPr>
            <a:endParaRPr lang="en-US" altLang="en-US" sz="2000" dirty="0">
              <a:solidFill>
                <a:srgbClr val="00B050"/>
              </a:solidFill>
            </a:endParaRPr>
          </a:p>
          <a:p>
            <a:pPr marL="0" indent="0">
              <a:buFont typeface="Monotype Sorts"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/** Set a new radius for this circle */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public void </a:t>
            </a:r>
            <a:r>
              <a:rPr lang="en-US" altLang="en-US" sz="2000" dirty="0" err="1"/>
              <a:t>setRadius</a:t>
            </a:r>
            <a:r>
              <a:rPr lang="en-US" altLang="en-US" sz="2000" dirty="0"/>
              <a:t>(double </a:t>
            </a:r>
            <a:r>
              <a:rPr lang="en-US" altLang="en-US" sz="2000" dirty="0" err="1"/>
              <a:t>newRadius</a:t>
            </a:r>
            <a:r>
              <a:rPr lang="en-US" altLang="en-US" sz="2000" dirty="0"/>
              <a:t>) {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radius = </a:t>
            </a:r>
            <a:r>
              <a:rPr lang="en-US" altLang="en-US" sz="2000" dirty="0" err="1"/>
              <a:t>newRadius</a:t>
            </a:r>
            <a:r>
              <a:rPr lang="en-US" altLang="en-US" sz="2000" dirty="0"/>
              <a:t>;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F2E6F-CC3E-4BE5-BFCB-1B3BD4FD6D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891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28162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Constructors</a:t>
            </a:r>
            <a:endParaRPr lang="en-US" altLang="en-US" b="1" dirty="0" smtClean="0">
              <a:latin typeface="Book Antiqua" pitchFamily="18" charset="0"/>
            </a:endParaRP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FD668-C807-4CB5-9477-7E069FFFDC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3830" y="817460"/>
            <a:ext cx="872157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14350" indent="-514350">
              <a:spcBef>
                <a:spcPct val="50000"/>
              </a:spcBef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latin typeface="Cambria" panose="02040503050406030204" pitchFamily="18" charset="0"/>
                <a:cs typeface="Times New Roman" pitchFamily="18" charset="0"/>
              </a:rPr>
              <a:t>·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       </a:t>
            </a:r>
            <a:r>
              <a:rPr lang="en-US" alt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Constructors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 must have the </a:t>
            </a:r>
            <a:r>
              <a:rPr lang="en-US" altLang="en-US" dirty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same name 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as the class itself. </a:t>
            </a:r>
          </a:p>
          <a:p>
            <a:pPr marL="514350" indent="-514350">
              <a:spcBef>
                <a:spcPct val="50000"/>
              </a:spcBef>
              <a:buClrTx/>
              <a:buSzTx/>
              <a:buFont typeface="+mj-lt"/>
              <a:buAutoNum type="arabicPeriod"/>
            </a:pP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·       </a:t>
            </a:r>
            <a:r>
              <a:rPr lang="en-US" alt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Constructors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altLang="en-US" u="sng" dirty="0">
                <a:latin typeface="Cambria" panose="02040503050406030204" pitchFamily="18" charset="0"/>
                <a:cs typeface="Times New Roman" pitchFamily="18" charset="0"/>
              </a:rPr>
              <a:t>do not 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have a return type—not even void. </a:t>
            </a:r>
          </a:p>
          <a:p>
            <a:pPr marL="514350" indent="-514350">
              <a:spcBef>
                <a:spcPct val="50000"/>
              </a:spcBef>
              <a:buClrTx/>
              <a:buSzTx/>
              <a:buFont typeface="+mj-lt"/>
              <a:buAutoNum type="arabicPeriod"/>
            </a:pP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·      </a:t>
            </a:r>
            <a:r>
              <a:rPr lang="en-US" alt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 Constructors 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are invoked using the </a:t>
            </a:r>
            <a:r>
              <a:rPr lang="en-US" alt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new 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operator when an object is created. </a:t>
            </a:r>
            <a:r>
              <a:rPr lang="en-US" alt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Constructors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 play the role of initializing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4862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Creating Objects Using Constructors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17020" y="510220"/>
            <a:ext cx="9026980" cy="606799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A constructor with no parameters is referred to as a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no-</a:t>
            </a:r>
            <a:r>
              <a:rPr lang="en-US" altLang="en-US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arg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 constructor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. </a:t>
            </a:r>
            <a:endParaRPr lang="en-US" altLang="en-US" dirty="0" smtClean="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  <a:buFont typeface="Monotype Sorts"/>
              <a:buNone/>
            </a:pPr>
            <a:r>
              <a:rPr lang="en-US" altLang="en-US" sz="3000" dirty="0" smtClean="0">
                <a:latin typeface="Cambria" panose="02040503050406030204" pitchFamily="18" charset="0"/>
              </a:rPr>
              <a:t>Example:</a:t>
            </a:r>
          </a:p>
          <a:p>
            <a:pPr>
              <a:lnSpc>
                <a:spcPct val="110000"/>
              </a:lnSpc>
              <a:buFont typeface="Monotype Sorts"/>
              <a:buNone/>
            </a:pPr>
            <a:r>
              <a:rPr lang="en-US" altLang="en-US" sz="3000" b="1" dirty="0" smtClean="0">
                <a:latin typeface="Cambria" panose="02040503050406030204" pitchFamily="18" charset="0"/>
              </a:rPr>
              <a:t>new Circle();  </a:t>
            </a:r>
            <a:r>
              <a:rPr lang="en-US" altLang="en-US" sz="3000" dirty="0" smtClean="0">
                <a:latin typeface="Cambria" panose="02040503050406030204" pitchFamily="18" charset="0"/>
              </a:rPr>
              <a:t>//create an object of the Circle class</a:t>
            </a:r>
            <a:endParaRPr lang="en-US" altLang="en-US" sz="3000" b="1" dirty="0" smtClean="0">
              <a:latin typeface="Cambria" panose="020405030504060302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Cambria" panose="02040503050406030204" pitchFamily="18" charset="0"/>
                <a:cs typeface="Courier New" pitchFamily="49" charset="0"/>
              </a:rPr>
              <a:t>A class may be defined </a:t>
            </a:r>
            <a:r>
              <a:rPr lang="en-US" altLang="en-US" u="sng" dirty="0">
                <a:latin typeface="Cambria" panose="02040503050406030204" pitchFamily="18" charset="0"/>
                <a:cs typeface="Courier New" pitchFamily="49" charset="0"/>
              </a:rPr>
              <a:t>without constructors</a:t>
            </a:r>
            <a:r>
              <a:rPr lang="en-US" altLang="en-US" dirty="0">
                <a:latin typeface="Cambria" panose="02040503050406030204" pitchFamily="18" charset="0"/>
                <a:cs typeface="Courier New" pitchFamily="49" charset="0"/>
              </a:rPr>
              <a:t>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Cambria" panose="02040503050406030204" pitchFamily="18" charset="0"/>
                <a:cs typeface="Courier New" pitchFamily="49" charset="0"/>
              </a:rPr>
              <a:t>In this case, a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cs typeface="Courier New" pitchFamily="49" charset="0"/>
              </a:rPr>
              <a:t>no-</a:t>
            </a:r>
            <a:r>
              <a:rPr lang="en-US" altLang="en-US" b="1" dirty="0" err="1">
                <a:solidFill>
                  <a:srgbClr val="0070C0"/>
                </a:solidFill>
                <a:latin typeface="Cambria" panose="02040503050406030204" pitchFamily="18" charset="0"/>
                <a:cs typeface="Courier New" pitchFamily="49" charset="0"/>
              </a:rPr>
              <a:t>arg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cs typeface="Courier New" pitchFamily="49" charset="0"/>
              </a:rPr>
              <a:t> constructor </a:t>
            </a:r>
            <a:r>
              <a:rPr lang="en-US" altLang="en-US" dirty="0">
                <a:latin typeface="Cambria" panose="02040503050406030204" pitchFamily="18" charset="0"/>
                <a:cs typeface="Courier New" pitchFamily="49" charset="0"/>
              </a:rPr>
              <a:t>with an empty body is implicitly defined in the class.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latin typeface="Cambria" panose="02040503050406030204" pitchFamily="18" charset="0"/>
                <a:cs typeface="Courier New" pitchFamily="49" charset="0"/>
              </a:rPr>
              <a:t>This constructor, called </a:t>
            </a:r>
            <a:r>
              <a:rPr lang="en-US" altLang="en-US" i="1" dirty="0">
                <a:latin typeface="Cambria" panose="02040503050406030204" pitchFamily="18" charset="0"/>
                <a:cs typeface="Courier New" pitchFamily="49" charset="0"/>
              </a:rPr>
              <a:t>a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cs typeface="Courier New" pitchFamily="49" charset="0"/>
              </a:rPr>
              <a:t>default constructor</a:t>
            </a:r>
            <a:r>
              <a:rPr lang="en-US" altLang="en-US" dirty="0">
                <a:latin typeface="Cambria" panose="02040503050406030204" pitchFamily="18" charset="0"/>
                <a:cs typeface="Courier New" pitchFamily="49" charset="0"/>
              </a:rPr>
              <a:t>, is provided automatically </a:t>
            </a:r>
            <a:r>
              <a:rPr lang="en-US" altLang="en-US" i="1" dirty="0">
                <a:latin typeface="Cambria" panose="02040503050406030204" pitchFamily="18" charset="0"/>
                <a:cs typeface="Courier New" pitchFamily="49" charset="0"/>
              </a:rPr>
              <a:t>only if no constructors are explicitly defined in the class</a:t>
            </a:r>
            <a:r>
              <a:rPr lang="en-US" altLang="en-US" dirty="0">
                <a:latin typeface="Cambria" panose="02040503050406030204" pitchFamily="18" charset="0"/>
                <a:cs typeface="Courier New" pitchFamily="49" charset="0"/>
              </a:rPr>
              <a:t>.</a:t>
            </a:r>
            <a:endParaRPr lang="en-US" altLang="en-US" dirty="0"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Font typeface="Monotype Sorts"/>
              <a:buNone/>
            </a:pPr>
            <a:endParaRPr lang="en-US" altLang="en-US" dirty="0" smtClean="0"/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68E9CE-5327-4F24-81F1-8C1933AF47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01070" y="0"/>
            <a:ext cx="7772400" cy="666750"/>
          </a:xfrm>
        </p:spPr>
        <p:txBody>
          <a:bodyPr/>
          <a:lstStyle/>
          <a:p>
            <a:r>
              <a:rPr lang="en-US" altLang="en-US" dirty="0" smtClean="0"/>
              <a:t>Reference Data Fields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02245"/>
            <a:ext cx="8458200" cy="165995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800" dirty="0" smtClean="0"/>
              <a:t>The data fields can be of </a:t>
            </a:r>
            <a:r>
              <a:rPr lang="en-US" altLang="en-US" sz="2800" u="sng" dirty="0" smtClean="0"/>
              <a:t>reference types</a:t>
            </a:r>
            <a:r>
              <a:rPr lang="en-US" altLang="en-US" sz="2800" dirty="0" smtClean="0"/>
              <a:t>. 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800" dirty="0" smtClean="0"/>
              <a:t>For example, the following Student class contains a data field 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name</a:t>
            </a:r>
            <a:r>
              <a:rPr lang="en-US" altLang="en-US" sz="2800" dirty="0" smtClean="0"/>
              <a:t> of the String type.</a:t>
            </a:r>
            <a:endParaRPr lang="en-US" altLang="en-US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endParaRPr lang="en-US" altLang="en-US" dirty="0" smtClean="0">
              <a:cs typeface="Times New Roman" pitchFamily="18" charset="0"/>
            </a:endParaRP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2B4CE0-E57D-441B-A885-09E6428E08A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5425" y="2392065"/>
            <a:ext cx="8988575" cy="399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public class Student {</a:t>
            </a:r>
            <a:endParaRPr lang="en-US" altLang="en-US" sz="2000" b="1" dirty="0">
              <a:latin typeface="Courier"/>
              <a:cs typeface="Times New Roman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; // name has default value 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en-US" altLang="en-US" sz="2000" b="1" dirty="0">
              <a:solidFill>
                <a:srgbClr val="0070C0"/>
              </a:solidFill>
              <a:latin typeface="Courier"/>
              <a:cs typeface="Times New Roman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age; // age has default value 0</a:t>
            </a:r>
            <a:endParaRPr lang="en-US" altLang="en-US" sz="2000" b="1" dirty="0">
              <a:latin typeface="Courier"/>
              <a:cs typeface="Times New Roman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isScienceMajor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isScienceMajor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has default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				  //value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false</a:t>
            </a:r>
            <a:endParaRPr lang="en-US" altLang="en-US" sz="2000" b="1" dirty="0">
              <a:latin typeface="Courier"/>
              <a:cs typeface="Times New Roman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char gender; // c has default value '\u0000'</a:t>
            </a:r>
            <a:endParaRPr lang="en-US" altLang="en-US" sz="2000" b="1" dirty="0">
              <a:latin typeface="Courier"/>
              <a:cs typeface="Times New Roman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en-US" sz="2000" dirty="0">
                <a:cs typeface="Times New Roman" pitchFamily="18" charset="0"/>
              </a:rPr>
              <a:t>If a data field of a reference type does not reference any object, the data field holds a special literal value, </a:t>
            </a:r>
            <a:r>
              <a:rPr lang="en-US" altLang="en-US" sz="2000" b="1" dirty="0">
                <a:solidFill>
                  <a:srgbClr val="0070C0"/>
                </a:solidFill>
                <a:cs typeface="Times New Roman" pitchFamily="18" charset="0"/>
              </a:rPr>
              <a:t>null</a:t>
            </a:r>
            <a:r>
              <a:rPr lang="en-US" altLang="en-US" sz="2000" dirty="0"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0070C0"/>
                </a:solidFill>
                <a:cs typeface="Times New Roman" pitchFamily="18" charset="0"/>
              </a:rPr>
              <a:t>Null</a:t>
            </a:r>
            <a:r>
              <a:rPr lang="en-US" altLang="en-US" sz="2000" dirty="0">
                <a:cs typeface="Times New Roman" pitchFamily="18" charset="0"/>
              </a:rPr>
              <a:t> is a literal for a reference type</a:t>
            </a:r>
          </a:p>
          <a:p>
            <a:pPr>
              <a:buFont typeface="Monotype Sorts"/>
              <a:buNone/>
            </a:pPr>
            <a:endParaRPr lang="en-US" altLang="en-US" sz="2000" b="1" dirty="0">
              <a:cs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152485" y="1124700"/>
            <a:ext cx="2918780" cy="1805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0" y="5118820"/>
            <a:ext cx="309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0" y="2929735"/>
            <a:ext cx="501070" cy="2189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20456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Differences between Variables of </a:t>
            </a:r>
            <a:br>
              <a:rPr lang="en-US" altLang="en-US" sz="4000" dirty="0" smtClean="0"/>
            </a:br>
            <a:r>
              <a:rPr lang="en-US" altLang="en-US" sz="4000" dirty="0" smtClean="0"/>
              <a:t>Primitive Data Types and Object Types</a:t>
            </a:r>
            <a:r>
              <a:rPr lang="en-US" altLang="en-US" sz="4000" b="1" dirty="0" smtClean="0">
                <a:latin typeface="Courier"/>
              </a:rPr>
              <a:t/>
            </a:r>
            <a:br>
              <a:rPr lang="en-US" altLang="en-US" sz="4000" b="1" dirty="0" smtClean="0">
                <a:latin typeface="Courier"/>
              </a:rPr>
            </a:br>
            <a:endParaRPr lang="en-US" altLang="en-US" b="1" dirty="0" smtClean="0">
              <a:latin typeface="Courier"/>
            </a:endParaRP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BFAACF-E5FD-4154-8DBE-87A08367F6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3113088" y="2427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1" name="Rectangle 11"/>
          <p:cNvSpPr>
            <a:spLocks noChangeArrowheads="1"/>
          </p:cNvSpPr>
          <p:nvPr/>
        </p:nvSpPr>
        <p:spPr bwMode="auto">
          <a:xfrm>
            <a:off x="2371725" y="2886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48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703525"/>
              </p:ext>
            </p:extLst>
          </p:nvPr>
        </p:nvGraphicFramePr>
        <p:xfrm>
          <a:off x="347450" y="1824037"/>
          <a:ext cx="86106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9" r:id="rId3" imgW="4401312" imgH="1086612" progId="Word.Picture.8">
                  <p:embed/>
                </p:oleObj>
              </mc:Choice>
              <mc:Fallback>
                <p:oleObj r:id="rId3" imgW="4401312" imgH="1086612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50" y="1824037"/>
                        <a:ext cx="86106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30" y="0"/>
            <a:ext cx="8950170" cy="932675"/>
          </a:xfrm>
        </p:spPr>
        <p:txBody>
          <a:bodyPr>
            <a:noAutofit/>
          </a:bodyPr>
          <a:lstStyle/>
          <a:p>
            <a:r>
              <a:rPr lang="en-US" altLang="en-US" sz="3400" dirty="0" smtClean="0"/>
              <a:t>Copying Variables of Primitive Data Types and Object Types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ED10EA-B926-4F1B-AF29-A5980C8B7BF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5" name="Rectangle 9"/>
          <p:cNvSpPr>
            <a:spLocks noChangeArrowheads="1"/>
          </p:cNvSpPr>
          <p:nvPr/>
        </p:nvSpPr>
        <p:spPr bwMode="auto">
          <a:xfrm>
            <a:off x="0" y="2830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718495"/>
              </p:ext>
            </p:extLst>
          </p:nvPr>
        </p:nvGraphicFramePr>
        <p:xfrm>
          <a:off x="-190220" y="817460"/>
          <a:ext cx="4071353" cy="247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1" name="Picture" r:id="rId3" imgW="2156460" imgH="1197864" progId="Word.Picture.8">
                  <p:embed/>
                </p:oleObj>
              </mc:Choice>
              <mc:Fallback>
                <p:oleObj name="Picture" r:id="rId3" imgW="2156460" imgH="119786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220" y="817460"/>
                        <a:ext cx="4071353" cy="2474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11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4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76347"/>
              </p:ext>
            </p:extLst>
          </p:nvPr>
        </p:nvGraphicFramePr>
        <p:xfrm>
          <a:off x="3151015" y="2557463"/>
          <a:ext cx="5992985" cy="422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2" name="Picture" r:id="rId5" imgW="3439668" imgH="1740408" progId="Word.Picture.8">
                  <p:embed/>
                </p:oleObj>
              </mc:Choice>
              <mc:Fallback>
                <p:oleObj name="Picture" r:id="rId5" imgW="3439668" imgH="1740408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015" y="2557463"/>
                        <a:ext cx="5992985" cy="422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78616" y="471815"/>
            <a:ext cx="7846184" cy="514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94270"/>
          </a:xfrm>
        </p:spPr>
        <p:txBody>
          <a:bodyPr/>
          <a:lstStyle/>
          <a:p>
            <a:r>
              <a:rPr lang="en-US" altLang="en-US" dirty="0" smtClean="0"/>
              <a:t>Garbage Collection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117021" y="971080"/>
            <a:ext cx="8569780" cy="535352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3600" dirty="0" smtClean="0">
                <a:cs typeface="Times New Roman" pitchFamily="18" charset="0"/>
              </a:rPr>
              <a:t>after the assignment statement </a:t>
            </a:r>
            <a:r>
              <a:rPr lang="en-US" altLang="en-US" sz="3600" b="1" dirty="0" smtClean="0">
                <a:cs typeface="Times New Roman" pitchFamily="18" charset="0"/>
              </a:rPr>
              <a:t>c1 = c2</a:t>
            </a:r>
            <a:r>
              <a:rPr lang="en-US" altLang="en-US" sz="3600" dirty="0" smtClean="0">
                <a:cs typeface="Times New Roman" pitchFamily="18" charset="0"/>
              </a:rPr>
              <a:t>, </a:t>
            </a:r>
          </a:p>
          <a:p>
            <a:pPr marL="0" indent="0">
              <a:buFont typeface="Monotype Sorts"/>
              <a:buNone/>
            </a:pPr>
            <a:r>
              <a:rPr lang="en-US" altLang="en-US" sz="3600" b="1" dirty="0" smtClean="0">
                <a:cs typeface="Times New Roman" pitchFamily="18" charset="0"/>
              </a:rPr>
              <a:t>c1</a:t>
            </a:r>
            <a:r>
              <a:rPr lang="en-US" altLang="en-US" sz="3600" dirty="0" smtClean="0">
                <a:cs typeface="Times New Roman" pitchFamily="18" charset="0"/>
              </a:rPr>
              <a:t> points to the same object referenced by </a:t>
            </a:r>
            <a:r>
              <a:rPr lang="en-US" altLang="en-US" sz="3600" b="1" dirty="0" smtClean="0">
                <a:cs typeface="Times New Roman" pitchFamily="18" charset="0"/>
              </a:rPr>
              <a:t>c2</a:t>
            </a:r>
            <a:r>
              <a:rPr lang="en-US" altLang="en-US" sz="3600" dirty="0" smtClean="0">
                <a:cs typeface="Times New Roman" pitchFamily="18" charset="0"/>
              </a:rPr>
              <a:t>. </a:t>
            </a:r>
          </a:p>
          <a:p>
            <a:pPr marL="0" indent="0">
              <a:buFont typeface="Monotype Sorts"/>
              <a:buNone/>
            </a:pPr>
            <a:r>
              <a:rPr lang="en-US" altLang="en-US" sz="3600" dirty="0" smtClean="0">
                <a:cs typeface="Times New Roman" pitchFamily="18" charset="0"/>
              </a:rPr>
              <a:t>The object previously referenced by c1 is no longer referenced. </a:t>
            </a:r>
          </a:p>
          <a:p>
            <a:pPr marL="0" indent="0">
              <a:buFont typeface="Monotype Sorts"/>
              <a:buNone/>
            </a:pPr>
            <a:r>
              <a:rPr lang="en-US" altLang="en-US" sz="3600" dirty="0" smtClean="0">
                <a:cs typeface="Times New Roman" pitchFamily="18" charset="0"/>
              </a:rPr>
              <a:t>This object is known as </a:t>
            </a:r>
            <a:r>
              <a:rPr lang="en-US" altLang="en-US" sz="3600" dirty="0" smtClean="0">
                <a:solidFill>
                  <a:srgbClr val="0070C0"/>
                </a:solidFill>
                <a:cs typeface="Times New Roman" pitchFamily="18" charset="0"/>
              </a:rPr>
              <a:t>garbage</a:t>
            </a:r>
            <a:r>
              <a:rPr lang="en-US" altLang="en-US" sz="3600" dirty="0" smtClean="0">
                <a:cs typeface="Times New Roman" pitchFamily="18" charset="0"/>
              </a:rPr>
              <a:t>. </a:t>
            </a:r>
          </a:p>
          <a:p>
            <a:pPr marL="0" indent="0">
              <a:buFont typeface="Monotype Sorts"/>
              <a:buNone/>
            </a:pPr>
            <a:r>
              <a:rPr lang="en-US" altLang="en-US" sz="3600" dirty="0" smtClean="0">
                <a:solidFill>
                  <a:srgbClr val="0070C0"/>
                </a:solidFill>
                <a:cs typeface="Times New Roman" pitchFamily="18" charset="0"/>
              </a:rPr>
              <a:t>Garbage</a:t>
            </a:r>
            <a:r>
              <a:rPr lang="en-US" altLang="en-US" sz="3600" dirty="0" smtClean="0">
                <a:cs typeface="Times New Roman" pitchFamily="18" charset="0"/>
              </a:rPr>
              <a:t> is automatically collected by JVM. </a:t>
            </a: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EFB51A-E8F4-481B-B748-2921115724E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446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9295815" cy="740650"/>
          </a:xfrm>
        </p:spPr>
        <p:txBody>
          <a:bodyPr/>
          <a:lstStyle/>
          <a:p>
            <a:r>
              <a:rPr lang="en-US" altLang="en-US" dirty="0" smtClean="0"/>
              <a:t>Static Variables, Constants, and Methods</a:t>
            </a:r>
            <a:endParaRPr lang="en-US" altLang="en-US" b="1" dirty="0" smtClean="0">
              <a:latin typeface="Courier"/>
            </a:endParaRPr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EC99C0-C114-4980-9A7A-970798E3FEF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117021" y="740650"/>
            <a:ext cx="8645980" cy="732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Static variables </a:t>
            </a:r>
            <a:r>
              <a:rPr lang="en-US" altLang="en-US" dirty="0">
                <a:latin typeface="Cambria" panose="02040503050406030204" pitchFamily="18" charset="0"/>
              </a:rPr>
              <a:t>are shared by all the </a:t>
            </a:r>
            <a:r>
              <a:rPr lang="en-US" altLang="en-US" dirty="0" smtClean="0">
                <a:latin typeface="Cambria" panose="02040503050406030204" pitchFamily="18" charset="0"/>
              </a:rPr>
              <a:t>objects (instances) </a:t>
            </a:r>
            <a:r>
              <a:rPr lang="en-US" altLang="en-US" dirty="0">
                <a:latin typeface="Cambria" panose="02040503050406030204" pitchFamily="18" charset="0"/>
              </a:rPr>
              <a:t>of the </a:t>
            </a:r>
            <a:r>
              <a:rPr lang="en-US" altLang="en-US" dirty="0" smtClean="0">
                <a:latin typeface="Cambria" panose="02040503050406030204" pitchFamily="18" charset="0"/>
              </a:rPr>
              <a:t>class.</a:t>
            </a:r>
            <a:endParaRPr lang="en-US" altLang="en-US" dirty="0">
              <a:latin typeface="Cambria" panose="02040503050406030204" pitchFamily="18" charset="0"/>
            </a:endParaRPr>
          </a:p>
          <a:p>
            <a:pPr marL="45720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Static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methods </a:t>
            </a:r>
            <a:r>
              <a:rPr lang="en-US" altLang="en-US" dirty="0">
                <a:latin typeface="Cambria" panose="02040503050406030204" pitchFamily="18" charset="0"/>
              </a:rPr>
              <a:t>are not tied to a specific object. </a:t>
            </a:r>
            <a:endParaRPr lang="en-US" altLang="en-US" dirty="0" smtClean="0">
              <a:latin typeface="Cambria" panose="02040503050406030204" pitchFamily="18" charset="0"/>
            </a:endParaRPr>
          </a:p>
          <a:p>
            <a:pPr marL="45720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Static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constants </a:t>
            </a:r>
            <a:r>
              <a:rPr lang="en-US" altLang="en-US" dirty="0">
                <a:latin typeface="Cambria" panose="02040503050406030204" pitchFamily="18" charset="0"/>
              </a:rPr>
              <a:t>are final variables shared by all the </a:t>
            </a:r>
            <a:r>
              <a:rPr lang="en-US" altLang="en-US" dirty="0" smtClean="0">
                <a:latin typeface="Cambria" panose="02040503050406030204" pitchFamily="18" charset="0"/>
              </a:rPr>
              <a:t>objects (instances) </a:t>
            </a:r>
            <a:r>
              <a:rPr lang="en-US" altLang="en-US" dirty="0">
                <a:latin typeface="Cambria" panose="02040503050406030204" pitchFamily="18" charset="0"/>
              </a:rPr>
              <a:t>of the class</a:t>
            </a:r>
            <a:r>
              <a:rPr lang="en-US" altLang="en-US" dirty="0" smtClean="0">
                <a:latin typeface="Cambria" panose="02040503050406030204" pitchFamily="18" charset="0"/>
              </a:rPr>
              <a:t>.</a:t>
            </a:r>
          </a:p>
          <a:p>
            <a:pPr marL="45720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To declare static variables, constants, and methods, use the </a:t>
            </a:r>
            <a:r>
              <a:rPr lang="en-US" alt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static</a:t>
            </a:r>
            <a:r>
              <a:rPr lang="en-US" altLang="en-US" dirty="0">
                <a:latin typeface="Cambria" panose="02040503050406030204" pitchFamily="18" charset="0"/>
              </a:rPr>
              <a:t> modifier</a:t>
            </a:r>
            <a:r>
              <a:rPr lang="en-US" alt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    </a:t>
            </a:r>
            <a:r>
              <a:rPr lang="en-US" altLang="en-US" b="1" dirty="0" smtClean="0">
                <a:solidFill>
                  <a:srgbClr val="0070C0"/>
                </a:solidFill>
              </a:rPr>
              <a:t>Instance variable</a:t>
            </a:r>
            <a:endParaRPr lang="en-US" altLang="en-US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It’s </a:t>
            </a:r>
            <a:r>
              <a:rPr lang="en-US" altLang="en-US" dirty="0"/>
              <a:t>tied to a specific instance of the class</a:t>
            </a:r>
          </a:p>
          <a:p>
            <a:pPr marL="45720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</a:endParaRPr>
          </a:p>
          <a:p>
            <a:pPr marL="45720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600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Example of</a:t>
            </a:r>
            <a:br>
              <a:rPr lang="en-US" altLang="en-US" dirty="0" smtClean="0"/>
            </a:br>
            <a:r>
              <a:rPr lang="en-US" altLang="en-US" dirty="0" smtClean="0"/>
              <a:t>Using Instance and static Variables and Method</a:t>
            </a:r>
            <a:endParaRPr lang="en-US" altLang="en-US" dirty="0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193830" y="2084825"/>
            <a:ext cx="8416770" cy="2868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Objective: Demonstrate the roles of instance and static variables and their uses. 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This example adds a </a:t>
            </a:r>
            <a:r>
              <a:rPr lang="en-US" altLang="en-US" u="sng" dirty="0" smtClean="0">
                <a:latin typeface="Cambria" panose="02040503050406030204" pitchFamily="18" charset="0"/>
              </a:rPr>
              <a:t>static variable </a:t>
            </a:r>
            <a:r>
              <a:rPr lang="en-US" altLang="en-US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numberOfObjects</a:t>
            </a:r>
            <a:r>
              <a:rPr lang="en-US" altLang="en-US" dirty="0" smtClean="0">
                <a:latin typeface="Cambria" panose="02040503050406030204" pitchFamily="18" charset="0"/>
              </a:rPr>
              <a:t> to track the number of Circle objects created. 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9A8B73-E083-4FDC-A6DB-C626B30B0BA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703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Static Variables, Constants, and Methods, cont.</a:t>
            </a:r>
            <a:endParaRPr lang="en-US" altLang="en-US" sz="3600" b="1" dirty="0" smtClean="0">
              <a:latin typeface="Courier"/>
            </a:endParaRP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744289-1000-4574-B1DD-9D1DA4F01A3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200025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20002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0" name="Rectangle 9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1" name="Rectangle 11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2" name="Rectangle 13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711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1510"/>
            <a:ext cx="9144000" cy="399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Autofit/>
          </a:bodyPr>
          <a:lstStyle/>
          <a:p>
            <a:r>
              <a:rPr lang="en-US" altLang="en-US" sz="5400" dirty="0" smtClean="0"/>
              <a:t>Classes</a:t>
            </a: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D81CAB-D9FA-4473-A8D5-8931F1F47B7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17020" y="932675"/>
            <a:ext cx="879838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 smtClean="0">
                <a:latin typeface="Cambria" panose="02040503050406030204" pitchFamily="18" charset="0"/>
                <a:cs typeface="Times New Roman" pitchFamily="18" charset="0"/>
              </a:rPr>
              <a:t>A 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Java </a:t>
            </a:r>
            <a:r>
              <a:rPr lang="en-US" altLang="en-US" b="1" dirty="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class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 uses </a:t>
            </a:r>
            <a:r>
              <a:rPr lang="en-US" altLang="en-US" u="sng" dirty="0">
                <a:latin typeface="Cambria" panose="02040503050406030204" pitchFamily="18" charset="0"/>
                <a:cs typeface="Times New Roman" pitchFamily="18" charset="0"/>
              </a:rPr>
              <a:t>variables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 to define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data fields 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and </a:t>
            </a:r>
            <a:r>
              <a:rPr lang="en-US" altLang="en-US" u="sng" dirty="0">
                <a:latin typeface="Cambria" panose="02040503050406030204" pitchFamily="18" charset="0"/>
                <a:cs typeface="Times New Roman" pitchFamily="18" charset="0"/>
              </a:rPr>
              <a:t>methods 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to define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behaviors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. </a:t>
            </a:r>
            <a:endParaRPr lang="en-US" altLang="en-US" dirty="0" smtClean="0"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 smtClean="0">
                <a:latin typeface="Cambria" panose="02040503050406030204" pitchFamily="18" charset="0"/>
                <a:cs typeface="Times New Roman" pitchFamily="18" charset="0"/>
              </a:rPr>
              <a:t>Additionally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, a </a:t>
            </a:r>
            <a:r>
              <a:rPr lang="en-US" alt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class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 provides a special type of </a:t>
            </a:r>
            <a:r>
              <a:rPr lang="en-US" altLang="en-US" u="sng" dirty="0">
                <a:latin typeface="Cambria" panose="02040503050406030204" pitchFamily="18" charset="0"/>
                <a:cs typeface="Times New Roman" pitchFamily="18" charset="0"/>
              </a:rPr>
              <a:t>methods,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 known as </a:t>
            </a:r>
            <a:r>
              <a:rPr lang="en-US" altLang="en-US" b="1" dirty="0">
                <a:solidFill>
                  <a:srgbClr val="0070C0"/>
                </a:solidFill>
                <a:latin typeface="Cambria" panose="02040503050406030204" pitchFamily="18" charset="0"/>
                <a:cs typeface="Times New Roman" pitchFamily="18" charset="0"/>
              </a:rPr>
              <a:t>constructors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, which are invoked to </a:t>
            </a:r>
            <a:r>
              <a:rPr lang="en-US" altLang="en-US" dirty="0" smtClean="0">
                <a:latin typeface="Cambria" panose="02040503050406030204" pitchFamily="18" charset="0"/>
                <a:cs typeface="Times New Roman" pitchFamily="18" charset="0"/>
              </a:rPr>
              <a:t>create new </a:t>
            </a:r>
            <a:r>
              <a:rPr lang="en-US" altLang="en-US" dirty="0">
                <a:latin typeface="Cambria" panose="02040503050406030204" pitchFamily="18" charset="0"/>
                <a:cs typeface="Times New Roman" pitchFamily="18" charset="0"/>
              </a:rPr>
              <a:t>objects from the class. 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4B0287-AD21-49A1-B218-2D3EEC1074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4036" name="Rectangle 8"/>
          <p:cNvSpPr>
            <a:spLocks noChangeArrowheads="1"/>
          </p:cNvSpPr>
          <p:nvPr/>
        </p:nvSpPr>
        <p:spPr bwMode="auto">
          <a:xfrm>
            <a:off x="-8088" y="-2194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ambria" panose="02040503050406030204" pitchFamily="18" charset="0"/>
              </a:rPr>
              <a:t>public </a:t>
            </a:r>
            <a:r>
              <a:rPr lang="en-US" altLang="en-US" sz="1800" dirty="0">
                <a:latin typeface="Cambria" panose="02040503050406030204" pitchFamily="18" charset="0"/>
              </a:rPr>
              <a:t>class </a:t>
            </a:r>
            <a:r>
              <a:rPr lang="en-US" altLang="en-US" sz="1800" dirty="0" smtClean="0">
                <a:latin typeface="Cambria" panose="02040503050406030204" pitchFamily="18" charset="0"/>
              </a:rPr>
              <a:t>Circle {                                               //with static members</a:t>
            </a:r>
            <a:endParaRPr lang="en-US" altLang="en-US" sz="18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ambria" panose="02040503050406030204" pitchFamily="18" charset="0"/>
              </a:rPr>
              <a:t>  /** The radius of the circle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ambria" panose="02040503050406030204" pitchFamily="18" charset="0"/>
              </a:rPr>
              <a:t>  double radius;    </a:t>
            </a:r>
            <a:r>
              <a:rPr lang="en-US" altLang="en-US" sz="18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//data field </a:t>
            </a:r>
            <a:endParaRPr lang="en-US" altLang="en-US" sz="18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ambria" panose="02040503050406030204" pitchFamily="18" charset="0"/>
              </a:rPr>
              <a:t>  </a:t>
            </a:r>
            <a:r>
              <a:rPr lang="en-US" altLang="en-US" sz="1800" dirty="0">
                <a:latin typeface="Cambria" panose="02040503050406030204" pitchFamily="18" charset="0"/>
              </a:rPr>
              <a:t>/** The number of the objects created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static </a:t>
            </a:r>
            <a:r>
              <a:rPr lang="en-US" alt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numberOfObjects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 = 0</a:t>
            </a:r>
            <a:r>
              <a:rPr lang="en-US" altLang="en-US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/** Construct a circle with radius 1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</a:t>
            </a:r>
            <a:r>
              <a:rPr lang="en-US" altLang="en-US" sz="1800" dirty="0" smtClean="0">
                <a:latin typeface="Cambria" panose="02040503050406030204" pitchFamily="18" charset="0"/>
              </a:rPr>
              <a:t>public Circle () </a:t>
            </a:r>
            <a:r>
              <a:rPr lang="en-US" altLang="en-US" sz="1800" dirty="0">
                <a:latin typeface="Cambria" panose="020405030504060302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  radius = 1.0;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  </a:t>
            </a:r>
            <a:r>
              <a:rPr lang="en-US" alt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numberOfObjects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</a:t>
            </a:r>
            <a:r>
              <a:rPr lang="en-US" altLang="en-US" sz="1800" dirty="0" smtClean="0">
                <a:latin typeface="Cambria" panose="02040503050406030204" pitchFamily="18" charset="0"/>
              </a:rPr>
              <a:t>}</a:t>
            </a:r>
            <a:endParaRPr lang="en-US" altLang="en-US" sz="18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/** Construct a circle with a specified radius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</a:t>
            </a:r>
            <a:r>
              <a:rPr lang="en-US" altLang="en-US" sz="1800" dirty="0" smtClean="0">
                <a:latin typeface="Cambria" panose="02040503050406030204" pitchFamily="18" charset="0"/>
              </a:rPr>
              <a:t>public Circle (</a:t>
            </a:r>
            <a:r>
              <a:rPr lang="en-US" altLang="en-US" sz="1800" dirty="0">
                <a:latin typeface="Cambria" panose="02040503050406030204" pitchFamily="18" charset="0"/>
              </a:rPr>
              <a:t>double </a:t>
            </a:r>
            <a:r>
              <a:rPr lang="en-US" altLang="en-US" sz="1800" dirty="0" err="1">
                <a:latin typeface="Cambria" panose="02040503050406030204" pitchFamily="18" charset="0"/>
              </a:rPr>
              <a:t>newRadius</a:t>
            </a:r>
            <a:r>
              <a:rPr lang="en-US" altLang="en-US" sz="1800" dirty="0">
                <a:latin typeface="Cambria" panose="02040503050406030204" pitchFamily="18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  radius = </a:t>
            </a:r>
            <a:r>
              <a:rPr lang="en-US" altLang="en-US" sz="1800" dirty="0" err="1">
                <a:latin typeface="Cambria" panose="02040503050406030204" pitchFamily="18" charset="0"/>
              </a:rPr>
              <a:t>newRadius</a:t>
            </a:r>
            <a:r>
              <a:rPr lang="en-US" altLang="en-US" sz="1800" dirty="0">
                <a:latin typeface="Cambria" panose="020405030504060302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  </a:t>
            </a:r>
            <a:r>
              <a:rPr lang="en-US" alt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numberOfObjects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</a:t>
            </a:r>
            <a:r>
              <a:rPr lang="en-US" altLang="en-US" sz="1800" dirty="0" smtClean="0">
                <a:latin typeface="Cambria" panose="02040503050406030204" pitchFamily="18" charset="0"/>
              </a:rPr>
              <a:t>}</a:t>
            </a:r>
            <a:endParaRPr lang="en-US" altLang="en-US" sz="18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/** Return </a:t>
            </a:r>
            <a:r>
              <a:rPr lang="en-US" altLang="en-US" sz="1800" dirty="0" err="1">
                <a:latin typeface="Cambria" panose="02040503050406030204" pitchFamily="18" charset="0"/>
              </a:rPr>
              <a:t>numberOfObjects</a:t>
            </a:r>
            <a:r>
              <a:rPr lang="en-US" altLang="en-US" sz="1800" dirty="0">
                <a:latin typeface="Cambria" panose="020405030504060302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static </a:t>
            </a:r>
            <a:r>
              <a:rPr lang="en-US" alt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getNumberOfObjects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  return </a:t>
            </a:r>
            <a:r>
              <a:rPr lang="en-US" alt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numberOfObjects</a:t>
            </a:r>
            <a:r>
              <a:rPr lang="en-US" altLang="en-US" sz="1800" dirty="0">
                <a:latin typeface="Cambria" panose="020405030504060302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</a:t>
            </a:r>
            <a:r>
              <a:rPr lang="en-US" altLang="en-US" sz="1800" dirty="0" smtClean="0">
                <a:latin typeface="Cambria" panose="02040503050406030204" pitchFamily="18" charset="0"/>
              </a:rPr>
              <a:t>}</a:t>
            </a:r>
            <a:endParaRPr lang="en-US" altLang="en-US" sz="18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ambria" panose="02040503050406030204" pitchFamily="18" charset="0"/>
              </a:rPr>
              <a:t>}</a:t>
            </a:r>
            <a:endParaRPr lang="en-US" altLang="en-US" sz="18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830" y="706"/>
            <a:ext cx="366860" cy="4711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765495" y="318195"/>
            <a:ext cx="1651415" cy="92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3304635" y="318195"/>
            <a:ext cx="2918780" cy="437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6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283450"/>
          </a:xfrm>
        </p:spPr>
        <p:txBody>
          <a:bodyPr>
            <a:normAutofit fontScale="90000"/>
          </a:bodyPr>
          <a:lstStyle/>
          <a:p>
            <a:endParaRPr lang="en-US" altLang="en-US" sz="4000" u="sng" dirty="0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Font typeface="Monotype Sorts"/>
              <a:buNone/>
            </a:pPr>
            <a:endParaRPr lang="en-US" altLang="en-US" sz="2000" dirty="0"/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00B050"/>
                </a:solidFill>
              </a:rPr>
              <a:t>/** Return the area of this circle */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public double </a:t>
            </a:r>
            <a:r>
              <a:rPr lang="en-US" altLang="en-US" sz="2000" dirty="0" err="1"/>
              <a:t>getArea</a:t>
            </a:r>
            <a:r>
              <a:rPr lang="en-US" altLang="en-US" sz="2000" dirty="0"/>
              <a:t>() {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return radius * radius * </a:t>
            </a:r>
            <a:r>
              <a:rPr lang="en-US" altLang="en-US" sz="2000" dirty="0" err="1"/>
              <a:t>Math.PI</a:t>
            </a:r>
            <a:r>
              <a:rPr lang="en-US" altLang="en-US" sz="2000" dirty="0"/>
              <a:t>;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 typeface="Monotype Sorts"/>
              <a:buNone/>
            </a:pPr>
            <a:endParaRPr lang="en-US" altLang="en-US" sz="2000" dirty="0"/>
          </a:p>
          <a:p>
            <a:pPr marL="0" indent="0">
              <a:buFont typeface="Monotype Sorts"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/** Return the perimeter of this circle */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public double </a:t>
            </a:r>
            <a:r>
              <a:rPr lang="en-US" altLang="en-US" sz="2000" dirty="0" err="1"/>
              <a:t>getPerimeter</a:t>
            </a:r>
            <a:r>
              <a:rPr lang="en-US" altLang="en-US" sz="2000" dirty="0"/>
              <a:t>() {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return 2 * radius * </a:t>
            </a:r>
            <a:r>
              <a:rPr lang="en-US" altLang="en-US" sz="2000" dirty="0" err="1"/>
              <a:t>Math.PI</a:t>
            </a:r>
            <a:r>
              <a:rPr lang="en-US" altLang="en-US" sz="2000" dirty="0"/>
              <a:t>;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 typeface="Monotype Sorts"/>
              <a:buNone/>
            </a:pPr>
            <a:endParaRPr lang="en-US" altLang="en-US" sz="2000" dirty="0">
              <a:solidFill>
                <a:srgbClr val="00B050"/>
              </a:solidFill>
            </a:endParaRPr>
          </a:p>
          <a:p>
            <a:pPr marL="0" indent="0">
              <a:buFont typeface="Monotype Sorts"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/** Set a new radius for this circle */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public void </a:t>
            </a:r>
            <a:r>
              <a:rPr lang="en-US" altLang="en-US" sz="2000" dirty="0" err="1"/>
              <a:t>setRadius</a:t>
            </a:r>
            <a:r>
              <a:rPr lang="en-US" altLang="en-US" sz="2000" dirty="0"/>
              <a:t>(double </a:t>
            </a:r>
            <a:r>
              <a:rPr lang="en-US" altLang="en-US" sz="2000" dirty="0" err="1"/>
              <a:t>newRadius</a:t>
            </a:r>
            <a:r>
              <a:rPr lang="en-US" altLang="en-US" sz="2000" dirty="0"/>
              <a:t>) {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radius = </a:t>
            </a:r>
            <a:r>
              <a:rPr lang="en-US" altLang="en-US" sz="2000" dirty="0" err="1"/>
              <a:t>newRadius</a:t>
            </a:r>
            <a:r>
              <a:rPr lang="en-US" altLang="en-US" sz="2000" dirty="0"/>
              <a:t>;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 smtClean="0"/>
              <a:t>}//end class</a:t>
            </a:r>
            <a:endParaRPr lang="en-US" altLang="en-US" sz="2000" dirty="0"/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F2E6F-CC3E-4BE5-BFCB-1B3BD4FD6D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965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4B0287-AD21-49A1-B218-2D3EEC1074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4036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 smtClean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 smtClean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 smtClean="0">
                <a:latin typeface="Cambria" panose="02040503050406030204" pitchFamily="18" charset="0"/>
              </a:rPr>
              <a:t>public </a:t>
            </a:r>
            <a:r>
              <a:rPr lang="en-US" altLang="en-US" sz="1900" dirty="0">
                <a:latin typeface="Cambria" panose="02040503050406030204" pitchFamily="18" charset="0"/>
              </a:rPr>
              <a:t>class </a:t>
            </a:r>
            <a:r>
              <a:rPr lang="en-US" altLang="en-US" sz="1900" dirty="0" err="1">
                <a:latin typeface="Cambria" panose="02040503050406030204" pitchFamily="18" charset="0"/>
              </a:rPr>
              <a:t>TestCircleWithStaticMembers</a:t>
            </a:r>
            <a:r>
              <a:rPr lang="en-US" altLang="en-US" sz="1900" dirty="0">
                <a:latin typeface="Cambria" panose="02040503050406030204" pitchFamily="18" charset="0"/>
              </a:rPr>
              <a:t>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/** Main method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public static void main(String[] </a:t>
            </a:r>
            <a:r>
              <a:rPr lang="en-US" altLang="en-US" sz="1900" dirty="0" err="1">
                <a:latin typeface="Cambria" panose="02040503050406030204" pitchFamily="18" charset="0"/>
              </a:rPr>
              <a:t>args</a:t>
            </a:r>
            <a:r>
              <a:rPr lang="en-US" altLang="en-US" sz="1900" dirty="0">
                <a:latin typeface="Cambria" panose="02040503050406030204" pitchFamily="18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</a:t>
            </a:r>
            <a:r>
              <a:rPr lang="en-US" altLang="en-US" sz="1900" dirty="0" err="1">
                <a:latin typeface="Cambria" panose="02040503050406030204" pitchFamily="18" charset="0"/>
              </a:rPr>
              <a:t>System.out.println</a:t>
            </a:r>
            <a:r>
              <a:rPr lang="en-US" altLang="en-US" sz="1900" dirty="0">
                <a:latin typeface="Cambria" panose="02040503050406030204" pitchFamily="18" charset="0"/>
              </a:rPr>
              <a:t>("Before creating objects");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</a:t>
            </a:r>
            <a:r>
              <a:rPr lang="en-US" altLang="en-US" sz="1900" dirty="0" err="1">
                <a:latin typeface="Cambria" panose="02040503050406030204" pitchFamily="18" charset="0"/>
              </a:rPr>
              <a:t>System.out.println</a:t>
            </a:r>
            <a:r>
              <a:rPr lang="en-US" altLang="en-US" sz="1900" dirty="0">
                <a:latin typeface="Cambria" panose="02040503050406030204" pitchFamily="18" charset="0"/>
              </a:rPr>
              <a:t>("The number of Circle objects is " </a:t>
            </a:r>
            <a:r>
              <a:rPr lang="en-US" altLang="en-US" sz="1900" dirty="0" smtClean="0">
                <a:latin typeface="Cambria" panose="02040503050406030204" pitchFamily="18" charset="0"/>
              </a:rPr>
              <a:t>+</a:t>
            </a:r>
            <a:r>
              <a:rPr lang="en-US" altLang="en-US" sz="19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90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Circle.numberOfObjects</a:t>
            </a:r>
            <a:r>
              <a:rPr lang="en-US" altLang="en-US" sz="1900" dirty="0" smtClean="0">
                <a:latin typeface="Cambria" panose="02040503050406030204" pitchFamily="18" charset="0"/>
              </a:rPr>
              <a:t>);</a:t>
            </a:r>
            <a:endParaRPr lang="en-US" altLang="en-US" sz="19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00B050"/>
                </a:solidFill>
                <a:latin typeface="Cambria" panose="02040503050406030204" pitchFamily="18" charset="0"/>
              </a:rPr>
              <a:t>    // Create c1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</a:t>
            </a:r>
            <a:r>
              <a:rPr lang="en-US" altLang="en-US" sz="1900" dirty="0" smtClean="0">
                <a:latin typeface="Cambria" panose="02040503050406030204" pitchFamily="18" charset="0"/>
              </a:rPr>
              <a:t>Circle c1 </a:t>
            </a:r>
            <a:r>
              <a:rPr lang="en-US" altLang="en-US" sz="1900" dirty="0">
                <a:latin typeface="Cambria" panose="02040503050406030204" pitchFamily="18" charset="0"/>
              </a:rPr>
              <a:t>= new </a:t>
            </a:r>
            <a:r>
              <a:rPr lang="en-US" altLang="en-US" sz="1900" dirty="0" smtClean="0">
                <a:latin typeface="Cambria" panose="02040503050406030204" pitchFamily="18" charset="0"/>
              </a:rPr>
              <a:t>Circle();</a:t>
            </a:r>
            <a:endParaRPr lang="en-US" altLang="en-US" sz="19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latin typeface="Cambria" panose="02040503050406030204" pitchFamily="18" charset="0"/>
              </a:rPr>
              <a:t>// Display c1 BEFORE c2 is created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</a:t>
            </a:r>
            <a:r>
              <a:rPr lang="en-US" altLang="en-US" sz="1900" dirty="0" err="1">
                <a:latin typeface="Cambria" panose="02040503050406030204" pitchFamily="18" charset="0"/>
              </a:rPr>
              <a:t>System.out.println</a:t>
            </a:r>
            <a:r>
              <a:rPr lang="en-US" altLang="en-US" sz="1900" dirty="0">
                <a:latin typeface="Cambria" panose="02040503050406030204" pitchFamily="18" charset="0"/>
              </a:rPr>
              <a:t>("\</a:t>
            </a:r>
            <a:r>
              <a:rPr lang="en-US" altLang="en-US" sz="1900" dirty="0" err="1">
                <a:latin typeface="Cambria" panose="02040503050406030204" pitchFamily="18" charset="0"/>
              </a:rPr>
              <a:t>nAfter</a:t>
            </a:r>
            <a:r>
              <a:rPr lang="en-US" altLang="en-US" sz="1900" dirty="0">
                <a:latin typeface="Cambria" panose="02040503050406030204" pitchFamily="18" charset="0"/>
              </a:rPr>
              <a:t> creating c1");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</a:t>
            </a:r>
            <a:r>
              <a:rPr lang="en-US" altLang="en-US" sz="1900" dirty="0" err="1">
                <a:latin typeface="Cambria" panose="02040503050406030204" pitchFamily="18" charset="0"/>
              </a:rPr>
              <a:t>System.out.println</a:t>
            </a:r>
            <a:r>
              <a:rPr lang="en-US" altLang="en-US" sz="1900" dirty="0">
                <a:latin typeface="Cambria" panose="02040503050406030204" pitchFamily="18" charset="0"/>
              </a:rPr>
              <a:t>("c1: radius (" + </a:t>
            </a:r>
            <a:r>
              <a:rPr lang="en-US" altLang="en-US" sz="1900" dirty="0">
                <a:solidFill>
                  <a:srgbClr val="FF0000"/>
                </a:solidFill>
                <a:latin typeface="Cambria" panose="02040503050406030204" pitchFamily="18" charset="0"/>
              </a:rPr>
              <a:t>c1.radius </a:t>
            </a:r>
            <a:r>
              <a:rPr lang="en-US" altLang="en-US" sz="1900" dirty="0" smtClean="0">
                <a:latin typeface="Cambria" panose="02040503050406030204" pitchFamily="18" charset="0"/>
              </a:rPr>
              <a:t>+ ") </a:t>
            </a:r>
            <a:r>
              <a:rPr lang="en-US" altLang="en-US" sz="1900" dirty="0">
                <a:latin typeface="Cambria" panose="02040503050406030204" pitchFamily="18" charset="0"/>
              </a:rPr>
              <a:t>and number of Circle objects ("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FF0000"/>
                </a:solidFill>
                <a:latin typeface="Cambria" panose="02040503050406030204" pitchFamily="18" charset="0"/>
              </a:rPr>
              <a:t>      c1.numberOfObjects </a:t>
            </a:r>
            <a:r>
              <a:rPr lang="en-US" altLang="en-US" sz="1900" dirty="0">
                <a:latin typeface="Cambria" panose="02040503050406030204" pitchFamily="18" charset="0"/>
              </a:rPr>
              <a:t>+ </a:t>
            </a:r>
            <a:r>
              <a:rPr lang="en-US" altLang="en-US" sz="1900" dirty="0" smtClean="0">
                <a:latin typeface="Cambria" panose="02040503050406030204" pitchFamily="18" charset="0"/>
              </a:rPr>
              <a:t>")");</a:t>
            </a:r>
            <a:endParaRPr lang="en-US" altLang="en-US" sz="19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00B050"/>
                </a:solidFill>
                <a:latin typeface="Cambria" panose="02040503050406030204" pitchFamily="18" charset="0"/>
              </a:rPr>
              <a:t>    // Create c2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</a:t>
            </a:r>
            <a:r>
              <a:rPr lang="en-US" altLang="en-US" sz="1900" dirty="0" smtClean="0">
                <a:latin typeface="Cambria" panose="02040503050406030204" pitchFamily="18" charset="0"/>
              </a:rPr>
              <a:t>Circle c2 </a:t>
            </a:r>
            <a:r>
              <a:rPr lang="en-US" altLang="en-US" sz="1900" dirty="0">
                <a:latin typeface="Cambria" panose="02040503050406030204" pitchFamily="18" charset="0"/>
              </a:rPr>
              <a:t>= new </a:t>
            </a:r>
            <a:r>
              <a:rPr lang="en-US" altLang="en-US" sz="1900" dirty="0" smtClean="0">
                <a:latin typeface="Cambria" panose="02040503050406030204" pitchFamily="18" charset="0"/>
              </a:rPr>
              <a:t>Circle(5);</a:t>
            </a:r>
            <a:endParaRPr lang="en-US" altLang="en-US" sz="19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latin typeface="Cambria" panose="02040503050406030204" pitchFamily="18" charset="0"/>
              </a:rPr>
              <a:t>// Modify c1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c1.radius = 9</a:t>
            </a:r>
            <a:r>
              <a:rPr lang="en-US" altLang="en-US" sz="1900" dirty="0" smtClean="0">
                <a:latin typeface="Cambria" panose="02040503050406030204" pitchFamily="18" charset="0"/>
              </a:rPr>
              <a:t>;</a:t>
            </a:r>
            <a:endParaRPr lang="en-US" altLang="en-US" sz="19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latin typeface="Cambria" panose="02040503050406030204" pitchFamily="18" charset="0"/>
              </a:rPr>
              <a:t>// Display c1 and c2 AFTER c2 was created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</a:t>
            </a:r>
            <a:r>
              <a:rPr lang="en-US" altLang="en-US" sz="1900" dirty="0" err="1">
                <a:latin typeface="Cambria" panose="02040503050406030204" pitchFamily="18" charset="0"/>
              </a:rPr>
              <a:t>System.out.println</a:t>
            </a:r>
            <a:r>
              <a:rPr lang="en-US" altLang="en-US" sz="1900" dirty="0">
                <a:latin typeface="Cambria" panose="02040503050406030204" pitchFamily="18" charset="0"/>
              </a:rPr>
              <a:t>("\</a:t>
            </a:r>
            <a:r>
              <a:rPr lang="en-US" altLang="en-US" sz="1900" dirty="0" err="1">
                <a:latin typeface="Cambria" panose="02040503050406030204" pitchFamily="18" charset="0"/>
              </a:rPr>
              <a:t>nAfter</a:t>
            </a:r>
            <a:r>
              <a:rPr lang="en-US" altLang="en-US" sz="1900" dirty="0">
                <a:latin typeface="Cambria" panose="02040503050406030204" pitchFamily="18" charset="0"/>
              </a:rPr>
              <a:t> creating c2 and modifying c1");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</a:t>
            </a:r>
            <a:r>
              <a:rPr lang="en-US" altLang="en-US" sz="1900" dirty="0" err="1">
                <a:latin typeface="Cambria" panose="02040503050406030204" pitchFamily="18" charset="0"/>
              </a:rPr>
              <a:t>System.out.println</a:t>
            </a:r>
            <a:r>
              <a:rPr lang="en-US" altLang="en-US" sz="1900" dirty="0">
                <a:latin typeface="Cambria" panose="02040503050406030204" pitchFamily="18" charset="0"/>
              </a:rPr>
              <a:t>("c1: radius (" + </a:t>
            </a:r>
            <a:r>
              <a:rPr lang="en-US" altLang="en-US" sz="1900" dirty="0">
                <a:solidFill>
                  <a:srgbClr val="FF0000"/>
                </a:solidFill>
                <a:latin typeface="Cambria" panose="02040503050406030204" pitchFamily="18" charset="0"/>
              </a:rPr>
              <a:t>c1.radius </a:t>
            </a:r>
            <a:r>
              <a:rPr lang="en-US" altLang="en-US" sz="1900" dirty="0" smtClean="0">
                <a:latin typeface="Cambria" panose="02040503050406030204" pitchFamily="18" charset="0"/>
              </a:rPr>
              <a:t>+") </a:t>
            </a:r>
            <a:r>
              <a:rPr lang="en-US" altLang="en-US" sz="1900" dirty="0">
                <a:latin typeface="Cambria" panose="02040503050406030204" pitchFamily="18" charset="0"/>
              </a:rPr>
              <a:t>and number of Circle objects ("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FF0000"/>
                </a:solidFill>
                <a:latin typeface="Cambria" panose="02040503050406030204" pitchFamily="18" charset="0"/>
              </a:rPr>
              <a:t>      c1.numberOfObjects </a:t>
            </a:r>
            <a:r>
              <a:rPr lang="en-US" altLang="en-US" sz="1900" dirty="0">
                <a:latin typeface="Cambria" panose="02040503050406030204" pitchFamily="18" charset="0"/>
              </a:rPr>
              <a:t>+ ")");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  </a:t>
            </a:r>
            <a:r>
              <a:rPr lang="en-US" altLang="en-US" sz="1900" dirty="0" err="1">
                <a:latin typeface="Cambria" panose="02040503050406030204" pitchFamily="18" charset="0"/>
              </a:rPr>
              <a:t>System.out.println</a:t>
            </a:r>
            <a:r>
              <a:rPr lang="en-US" altLang="en-US" sz="1900" dirty="0">
                <a:latin typeface="Cambria" panose="02040503050406030204" pitchFamily="18" charset="0"/>
              </a:rPr>
              <a:t>("c2: radius (" + </a:t>
            </a:r>
            <a:r>
              <a:rPr lang="en-US" altLang="en-US" sz="1900" dirty="0">
                <a:solidFill>
                  <a:srgbClr val="FF0000"/>
                </a:solidFill>
                <a:latin typeface="Cambria" panose="02040503050406030204" pitchFamily="18" charset="0"/>
              </a:rPr>
              <a:t>c2.radius </a:t>
            </a:r>
            <a:r>
              <a:rPr lang="en-US" altLang="en-US" sz="1900" dirty="0" smtClean="0">
                <a:latin typeface="Cambria" panose="02040503050406030204" pitchFamily="18" charset="0"/>
              </a:rPr>
              <a:t>+  </a:t>
            </a:r>
            <a:r>
              <a:rPr lang="en-US" altLang="en-US" sz="1900" dirty="0">
                <a:latin typeface="Cambria" panose="02040503050406030204" pitchFamily="18" charset="0"/>
              </a:rPr>
              <a:t>") and number of Circle objects ("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FF0000"/>
                </a:solidFill>
                <a:latin typeface="Cambria" panose="02040503050406030204" pitchFamily="18" charset="0"/>
              </a:rPr>
              <a:t>      c2.numberOfObjects </a:t>
            </a:r>
            <a:r>
              <a:rPr lang="en-US" altLang="en-US" sz="1900" dirty="0">
                <a:latin typeface="Cambria" panose="02040503050406030204" pitchFamily="18" charset="0"/>
              </a:rPr>
              <a:t>+ ")");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1749" y="706"/>
            <a:ext cx="5589941" cy="4711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0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4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0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4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0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0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4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0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40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0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40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0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0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03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0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0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03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403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403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403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403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03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403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403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403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403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403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403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403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7020" y="0"/>
            <a:ext cx="9026980" cy="70224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Visibility Modifiers</a:t>
            </a: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0208C0-3F8D-4244-B70E-DF4C0BE789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7109" name="Rectangle 9"/>
          <p:cNvSpPr>
            <a:spLocks noChangeArrowheads="1"/>
          </p:cNvSpPr>
          <p:nvPr/>
        </p:nvSpPr>
        <p:spPr bwMode="auto">
          <a:xfrm>
            <a:off x="117020" y="855865"/>
            <a:ext cx="8874580" cy="587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49263" indent="-4492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US" altLang="en-US" sz="3200" dirty="0" smtClean="0">
                <a:solidFill>
                  <a:srgbClr val="FF0000"/>
                </a:solidFill>
                <a:latin typeface="Cambria" panose="02040503050406030204" pitchFamily="18" charset="0"/>
                <a:cs typeface="+mn-cs"/>
              </a:rPr>
              <a:t>public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itchFamily="18" charset="2"/>
              <a:buNone/>
              <a:defRPr/>
            </a:pPr>
            <a:r>
              <a:rPr lang="en-US" altLang="en-US" sz="3200" dirty="0" smtClean="0">
                <a:latin typeface="Cambria" panose="02040503050406030204" pitchFamily="18" charset="0"/>
                <a:cs typeface="+mn-cs"/>
              </a:rPr>
              <a:t>	The class, data, or method is visible to </a:t>
            </a:r>
            <a:r>
              <a:rPr lang="en-US" altLang="en-US" sz="3200" u="sng" dirty="0" smtClean="0">
                <a:latin typeface="Cambria" panose="02040503050406030204" pitchFamily="18" charset="0"/>
                <a:cs typeface="+mn-cs"/>
              </a:rPr>
              <a:t>any class in </a:t>
            </a:r>
            <a:r>
              <a:rPr lang="en-US" altLang="en-US" sz="3200" u="sng" dirty="0" smtClean="0">
                <a:solidFill>
                  <a:srgbClr val="0070C0"/>
                </a:solidFill>
                <a:latin typeface="Cambria" panose="02040503050406030204" pitchFamily="18" charset="0"/>
                <a:cs typeface="+mn-cs"/>
              </a:rPr>
              <a:t>any</a:t>
            </a:r>
            <a:r>
              <a:rPr lang="en-US" altLang="en-US" sz="3200" u="sng" dirty="0" smtClean="0">
                <a:latin typeface="Cambria" panose="02040503050406030204" pitchFamily="18" charset="0"/>
                <a:cs typeface="+mn-cs"/>
              </a:rPr>
              <a:t> package</a:t>
            </a:r>
            <a:r>
              <a:rPr lang="en-US" altLang="en-US" sz="3200" dirty="0" smtClean="0">
                <a:latin typeface="Cambria" panose="02040503050406030204" pitchFamily="18" charset="0"/>
                <a:cs typeface="+mn-cs"/>
              </a:rPr>
              <a:t>. </a:t>
            </a:r>
          </a:p>
          <a:p>
            <a:pPr marL="457200" indent="-457200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US" altLang="en-US" sz="3200" dirty="0" smtClean="0">
                <a:solidFill>
                  <a:srgbClr val="FF0000"/>
                </a:solidFill>
                <a:latin typeface="Cambria" panose="02040503050406030204" pitchFamily="18" charset="0"/>
                <a:cs typeface="+mn-cs"/>
              </a:rPr>
              <a:t>private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itchFamily="18" charset="2"/>
              <a:buNone/>
              <a:defRPr/>
            </a:pPr>
            <a:r>
              <a:rPr lang="en-US" altLang="en-US" sz="3200" dirty="0" smtClean="0">
                <a:latin typeface="Cambria" panose="02040503050406030204" pitchFamily="18" charset="0"/>
                <a:cs typeface="+mn-cs"/>
              </a:rPr>
              <a:t>	The data or methods can be accessed only by the </a:t>
            </a:r>
            <a:r>
              <a:rPr lang="en-US" altLang="en-US" sz="3200" u="sng" dirty="0" smtClean="0">
                <a:latin typeface="Cambria" panose="02040503050406030204" pitchFamily="18" charset="0"/>
                <a:cs typeface="+mn-cs"/>
              </a:rPr>
              <a:t>declaring class</a:t>
            </a:r>
            <a:r>
              <a:rPr lang="en-US" altLang="en-US" sz="3200" dirty="0" smtClean="0">
                <a:latin typeface="Cambria" panose="02040503050406030204" pitchFamily="18" charset="0"/>
                <a:cs typeface="+mn-cs"/>
              </a:rPr>
              <a:t>.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US" altLang="en-US" sz="3200" dirty="0" smtClean="0">
                <a:latin typeface="Cambria" panose="02040503050406030204" pitchFamily="18" charset="0"/>
              </a:rPr>
              <a:t>With no visibility modifier, </a:t>
            </a:r>
            <a:r>
              <a:rPr lang="en-US" altLang="en-US" sz="3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by </a:t>
            </a:r>
            <a:r>
              <a:rPr lang="en-US" altLang="en-US" sz="3200" dirty="0">
                <a:solidFill>
                  <a:srgbClr val="FF0000"/>
                </a:solidFill>
                <a:latin typeface="Cambria" panose="02040503050406030204" pitchFamily="18" charset="0"/>
              </a:rPr>
              <a:t>default</a:t>
            </a:r>
            <a:r>
              <a:rPr lang="en-US" altLang="en-US" sz="3200" dirty="0">
                <a:latin typeface="Cambria" panose="02040503050406030204" pitchFamily="18" charset="0"/>
              </a:rPr>
              <a:t>, the class, variable, or method can </a:t>
            </a:r>
            <a:r>
              <a:rPr lang="en-US" altLang="en-US" sz="3200" dirty="0" smtClean="0">
                <a:latin typeface="Cambria" panose="02040503050406030204" pitchFamily="18" charset="0"/>
              </a:rPr>
              <a:t>be accessed </a:t>
            </a:r>
            <a:r>
              <a:rPr lang="en-US" altLang="en-US" sz="3200" dirty="0">
                <a:latin typeface="Cambria" panose="02040503050406030204" pitchFamily="18" charset="0"/>
              </a:rPr>
              <a:t>by </a:t>
            </a:r>
            <a:r>
              <a:rPr lang="en-US" altLang="en-US" sz="3200" u="sng" dirty="0">
                <a:latin typeface="Cambria" panose="02040503050406030204" pitchFamily="18" charset="0"/>
              </a:rPr>
              <a:t>any class in the </a:t>
            </a:r>
            <a:r>
              <a:rPr lang="en-US" altLang="en-US" sz="3200" u="sng" dirty="0">
                <a:solidFill>
                  <a:srgbClr val="0070C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3200" u="sng" dirty="0">
                <a:latin typeface="Cambria" panose="02040503050406030204" pitchFamily="18" charset="0"/>
              </a:rPr>
              <a:t> package</a:t>
            </a:r>
            <a:r>
              <a:rPr lang="en-US" altLang="en-US" sz="3200" dirty="0">
                <a:latin typeface="Cambria" panose="02040503050406030204" pitchFamily="18" charset="0"/>
              </a:rPr>
              <a:t>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itchFamily="18" charset="2"/>
              <a:buNone/>
              <a:defRPr/>
            </a:pPr>
            <a:r>
              <a:rPr lang="en-US" altLang="en-US" sz="2600" dirty="0" smtClean="0"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22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31" y="0"/>
            <a:ext cx="8717934" cy="1428750"/>
          </a:xfrm>
        </p:spPr>
        <p:txBody>
          <a:bodyPr/>
          <a:lstStyle/>
          <a:p>
            <a:r>
              <a:rPr lang="en-US" altLang="en-US" dirty="0" smtClean="0"/>
              <a:t>Why Data Fields Should Be private?</a:t>
            </a:r>
            <a:br>
              <a:rPr lang="en-US" altLang="en-US" dirty="0" smtClean="0"/>
            </a:br>
            <a:r>
              <a:rPr lang="en-US" altLang="en-US" dirty="0" smtClean="0"/>
              <a:t>(data field encapsulation)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193830" y="1676400"/>
            <a:ext cx="8679530" cy="3442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Char char="q"/>
            </a:pPr>
            <a:r>
              <a:rPr lang="en-US" altLang="en-US" sz="3400" dirty="0" smtClean="0"/>
              <a:t>To protect data.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Char char="q"/>
            </a:pPr>
            <a:r>
              <a:rPr lang="en-US" altLang="en-US" sz="3400" dirty="0" smtClean="0"/>
              <a:t>To make code easy to maintain.</a:t>
            </a:r>
            <a:r>
              <a:rPr lang="en-US" altLang="en-US" dirty="0" smtClean="0"/>
              <a:t> </a:t>
            </a:r>
          </a:p>
        </p:txBody>
      </p:sp>
      <p:sp>
        <p:nvSpPr>
          <p:cNvPr id="5325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6F96E3-84A4-4B9F-A89D-0884F5E2CB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31" y="0"/>
            <a:ext cx="8717934" cy="663840"/>
          </a:xfrm>
        </p:spPr>
        <p:txBody>
          <a:bodyPr/>
          <a:lstStyle/>
          <a:p>
            <a:r>
              <a:rPr lang="en-US" altLang="en-US" dirty="0" smtClean="0"/>
              <a:t>Accessor/</a:t>
            </a:r>
            <a:r>
              <a:rPr lang="en-US" altLang="en-US" dirty="0" err="1" smtClean="0"/>
              <a:t>Mutator</a:t>
            </a:r>
            <a:r>
              <a:rPr lang="en-US" altLang="en-US" dirty="0" smtClean="0"/>
              <a:t> </a:t>
            </a:r>
            <a:r>
              <a:rPr lang="en-US" altLang="en-US" dirty="0"/>
              <a:t>Methods</a:t>
            </a:r>
            <a:endParaRPr lang="en-US" altLang="en-US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0" y="779055"/>
            <a:ext cx="9144000" cy="572234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get</a:t>
            </a:r>
            <a:r>
              <a:rPr lang="en-US" altLang="en-US" dirty="0"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set</a:t>
            </a:r>
            <a:r>
              <a:rPr lang="en-US" altLang="en-US" dirty="0">
                <a:latin typeface="Cambria" panose="02040503050406030204" pitchFamily="18" charset="0"/>
              </a:rPr>
              <a:t> methods are used to read and modify </a:t>
            </a:r>
            <a:r>
              <a:rPr lang="en-US" altLang="en-US" dirty="0">
                <a:solidFill>
                  <a:srgbClr val="0070C0"/>
                </a:solidFill>
                <a:latin typeface="Cambria" panose="02040503050406030204" pitchFamily="18" charset="0"/>
              </a:rPr>
              <a:t>private </a:t>
            </a:r>
            <a:r>
              <a:rPr lang="en-US" altLang="en-US" dirty="0" smtClean="0">
                <a:solidFill>
                  <a:srgbClr val="0070C0"/>
                </a:solidFill>
                <a:latin typeface="Cambria" panose="02040503050406030204" pitchFamily="18" charset="0"/>
              </a:rPr>
              <a:t>data field</a:t>
            </a:r>
            <a:r>
              <a:rPr lang="en-US" altLang="en-US" dirty="0" smtClean="0">
                <a:latin typeface="Cambria" panose="020405030504060302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The </a:t>
            </a:r>
            <a:r>
              <a:rPr lang="en-US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getter</a:t>
            </a:r>
            <a:r>
              <a:rPr lang="en-US" altLang="en-US" dirty="0" smtClean="0">
                <a:latin typeface="Cambria" panose="02040503050406030204" pitchFamily="18" charset="0"/>
              </a:rPr>
              <a:t> method is referred to as </a:t>
            </a:r>
            <a:r>
              <a:rPr lang="en-US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accessor</a:t>
            </a:r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r>
              <a:rPr lang="en-US" altLang="en-US" b="1" dirty="0">
                <a:latin typeface="Cambria" panose="02040503050406030204" pitchFamily="18" charset="0"/>
              </a:rPr>
              <a:t>p</a:t>
            </a:r>
            <a:r>
              <a:rPr lang="en-US" altLang="en-US" b="1" dirty="0" smtClean="0">
                <a:latin typeface="Cambria" panose="02040503050406030204" pitchFamily="18" charset="0"/>
              </a:rPr>
              <a:t>ublic </a:t>
            </a:r>
            <a:r>
              <a:rPr lang="en-US" altLang="en-US" b="1" dirty="0" err="1" smtClean="0">
                <a:latin typeface="Cambria" panose="02040503050406030204" pitchFamily="18" charset="0"/>
              </a:rPr>
              <a:t>returnType</a:t>
            </a:r>
            <a:r>
              <a:rPr lang="en-US" altLang="en-US" b="1" dirty="0" smtClean="0">
                <a:latin typeface="Cambria" panose="02040503050406030204" pitchFamily="18" charset="0"/>
              </a:rPr>
              <a:t> </a:t>
            </a:r>
            <a:r>
              <a:rPr lang="en-US" altLang="en-US" b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get</a:t>
            </a:r>
            <a:r>
              <a:rPr lang="en-US" altLang="en-US" b="1" dirty="0" err="1" smtClean="0">
                <a:latin typeface="Cambria" panose="02040503050406030204" pitchFamily="18" charset="0"/>
              </a:rPr>
              <a:t>PropertyName</a:t>
            </a:r>
            <a:r>
              <a:rPr lang="en-US" altLang="en-US" b="1" dirty="0" smtClean="0">
                <a:latin typeface="Cambria" panose="02040503050406030204" pitchFamily="18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r>
              <a:rPr lang="en-US" altLang="en-US" b="1" dirty="0">
                <a:latin typeface="Cambria" panose="02040503050406030204" pitchFamily="18" charset="0"/>
              </a:rPr>
              <a:t>public </a:t>
            </a:r>
            <a:r>
              <a:rPr lang="en-US" altLang="en-US" b="1" dirty="0" err="1" smtClean="0">
                <a:latin typeface="Cambria" panose="02040503050406030204" pitchFamily="18" charset="0"/>
              </a:rPr>
              <a:t>boolean</a:t>
            </a:r>
            <a:r>
              <a:rPr lang="en-US" altLang="en-US" b="1" dirty="0" smtClean="0">
                <a:latin typeface="Cambria" panose="02040503050406030204" pitchFamily="18" charset="0"/>
              </a:rPr>
              <a:t> </a:t>
            </a:r>
            <a:r>
              <a:rPr lang="en-US" altLang="en-US" b="1" dirty="0" err="1" smtClean="0">
                <a:latin typeface="Cambria" panose="02040503050406030204" pitchFamily="18" charset="0"/>
              </a:rPr>
              <a:t>isPropertyName</a:t>
            </a:r>
            <a:r>
              <a:rPr lang="en-US" altLang="en-US" b="1" dirty="0">
                <a:latin typeface="Cambria" panose="02040503050406030204" pitchFamily="18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The </a:t>
            </a:r>
            <a:r>
              <a:rPr lang="en-US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setter</a:t>
            </a:r>
            <a:r>
              <a:rPr lang="en-US" altLang="en-US" dirty="0" smtClean="0">
                <a:latin typeface="Cambria" panose="02040503050406030204" pitchFamily="18" charset="0"/>
              </a:rPr>
              <a:t> method is referred to as </a:t>
            </a:r>
            <a:r>
              <a:rPr lang="en-US" altLang="en-US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mutator</a:t>
            </a:r>
            <a:endParaRPr lang="en-US" altLang="en-US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r>
              <a:rPr lang="en-US" altLang="en-US" sz="2700" b="1" dirty="0">
                <a:latin typeface="Cambria" panose="02040503050406030204" pitchFamily="18" charset="0"/>
              </a:rPr>
              <a:t>p</a:t>
            </a:r>
            <a:r>
              <a:rPr lang="en-US" altLang="en-US" sz="2700" b="1" dirty="0" smtClean="0">
                <a:latin typeface="Cambria" panose="02040503050406030204" pitchFamily="18" charset="0"/>
              </a:rPr>
              <a:t>ublic void </a:t>
            </a:r>
            <a:r>
              <a:rPr lang="en-US" altLang="en-US" sz="2700" b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set</a:t>
            </a:r>
            <a:r>
              <a:rPr lang="en-US" altLang="en-US" sz="2700" b="1" dirty="0" err="1" smtClean="0">
                <a:latin typeface="Cambria" panose="02040503050406030204" pitchFamily="18" charset="0"/>
              </a:rPr>
              <a:t>PropertyName</a:t>
            </a:r>
            <a:r>
              <a:rPr lang="en-US" altLang="en-US" sz="2700" b="1" dirty="0" smtClean="0">
                <a:latin typeface="Cambria" panose="02040503050406030204" pitchFamily="18" charset="0"/>
              </a:rPr>
              <a:t>(</a:t>
            </a:r>
            <a:r>
              <a:rPr lang="en-US" altLang="en-US" sz="2700" b="1" dirty="0" err="1" smtClean="0">
                <a:latin typeface="Cambria" panose="02040503050406030204" pitchFamily="18" charset="0"/>
              </a:rPr>
              <a:t>dataType</a:t>
            </a:r>
            <a:r>
              <a:rPr lang="en-US" altLang="en-US" sz="2700" b="1" dirty="0">
                <a:latin typeface="Cambria" panose="02040503050406030204" pitchFamily="18" charset="0"/>
              </a:rPr>
              <a:t> </a:t>
            </a:r>
            <a:r>
              <a:rPr lang="en-US" altLang="en-US" sz="2700" b="1" dirty="0" err="1" smtClean="0">
                <a:latin typeface="Cambria" panose="02040503050406030204" pitchFamily="18" charset="0"/>
              </a:rPr>
              <a:t>propertyValue</a:t>
            </a:r>
            <a:r>
              <a:rPr lang="en-US" altLang="en-US" sz="2700" b="1" dirty="0" smtClean="0">
                <a:latin typeface="Cambria" panose="02040503050406030204" pitchFamily="18" charset="0"/>
              </a:rPr>
              <a:t>)</a:t>
            </a:r>
            <a:endParaRPr lang="en-US" altLang="en-US" sz="2700" b="1" dirty="0">
              <a:latin typeface="Cambria" panose="020405030504060302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325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6F96E3-84A4-4B9F-A89D-0884F5E2CB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674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165100"/>
            <a:ext cx="7950200" cy="53714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Example of Data Field Encapsulation</a:t>
            </a:r>
            <a:endParaRPr lang="en-US" altLang="en-US" b="1" dirty="0" smtClean="0">
              <a:latin typeface="Book Antiqua" pitchFamily="18" charset="0"/>
            </a:endParaRPr>
          </a:p>
        </p:txBody>
      </p:sp>
      <p:sp>
        <p:nvSpPr>
          <p:cNvPr id="542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C10720-83E2-45E4-9636-B1379A31D0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4276" name="Rectangle 11"/>
          <p:cNvSpPr>
            <a:spLocks noChangeArrowheads="1"/>
          </p:cNvSpPr>
          <p:nvPr/>
        </p:nvSpPr>
        <p:spPr bwMode="auto">
          <a:xfrm>
            <a:off x="0" y="256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427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949153"/>
              </p:ext>
            </p:extLst>
          </p:nvPr>
        </p:nvGraphicFramePr>
        <p:xfrm>
          <a:off x="11113" y="855865"/>
          <a:ext cx="9132887" cy="4211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6" name="Picture" r:id="rId3" imgW="4877309" imgH="1734154" progId="Word.Picture.8">
                  <p:embed/>
                </p:oleObj>
              </mc:Choice>
              <mc:Fallback>
                <p:oleObj name="Picture" r:id="rId3" imgW="4877309" imgH="1734154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855865"/>
                        <a:ext cx="9132887" cy="4211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4B0287-AD21-49A1-B218-2D3EEC1074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4036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dirty="0" smtClean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 smtClean="0">
                <a:latin typeface="Cambria" panose="02040503050406030204" pitchFamily="18" charset="0"/>
              </a:rPr>
              <a:t>public </a:t>
            </a:r>
            <a:r>
              <a:rPr lang="en-US" altLang="en-US" sz="2200" dirty="0">
                <a:latin typeface="Cambria" panose="02040503050406030204" pitchFamily="18" charset="0"/>
              </a:rPr>
              <a:t>class </a:t>
            </a:r>
            <a:r>
              <a:rPr lang="en-US" altLang="en-US" sz="2200" dirty="0" smtClean="0">
                <a:latin typeface="Cambria" panose="02040503050406030204" pitchFamily="18" charset="0"/>
              </a:rPr>
              <a:t>Circle </a:t>
            </a:r>
            <a:r>
              <a:rPr lang="en-US" altLang="en-US" sz="2200" dirty="0">
                <a:latin typeface="Cambria" panose="02040503050406030204" pitchFamily="18" charset="0"/>
              </a:rPr>
              <a:t>{</a:t>
            </a:r>
            <a:r>
              <a:rPr lang="en-US" altLang="en-US" sz="2200" dirty="0" smtClean="0">
                <a:latin typeface="Cambria" panose="02040503050406030204" pitchFamily="18" charset="0"/>
              </a:rPr>
              <a:t>                                           //</a:t>
            </a:r>
            <a:r>
              <a:rPr lang="en-US" altLang="en-US" sz="2200" dirty="0" err="1" smtClean="0">
                <a:latin typeface="Cambria" panose="02040503050406030204" pitchFamily="18" charset="0"/>
              </a:rPr>
              <a:t>WithPrivateDataFields</a:t>
            </a:r>
            <a:endParaRPr lang="en-US" altLang="en-US" sz="22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  /** The radius of the circle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  private double radius = 1</a:t>
            </a:r>
            <a:r>
              <a:rPr lang="en-US" altLang="en-US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dirty="0" smtClean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 smtClean="0">
                <a:latin typeface="Cambria" panose="02040503050406030204" pitchFamily="18" charset="0"/>
              </a:rPr>
              <a:t>  </a:t>
            </a:r>
            <a:r>
              <a:rPr lang="en-US" alt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/** The number of the objects created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</a:t>
            </a:r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private static </a:t>
            </a:r>
            <a:r>
              <a:rPr lang="en-US" altLang="en-US" sz="2200" dirty="0" err="1">
                <a:solidFill>
                  <a:srgbClr val="FF0000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200" dirty="0" err="1">
                <a:solidFill>
                  <a:srgbClr val="FF0000"/>
                </a:solidFill>
                <a:latin typeface="Cambria" panose="02040503050406030204" pitchFamily="18" charset="0"/>
              </a:rPr>
              <a:t>numberOfObjects</a:t>
            </a:r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 = 0</a:t>
            </a:r>
            <a:r>
              <a:rPr lang="en-US" altLang="en-US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dirty="0" smtClean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</a:t>
            </a:r>
            <a:r>
              <a:rPr lang="en-US" alt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/** Construct a circle with radius 1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public </a:t>
            </a:r>
            <a:r>
              <a:rPr lang="en-US" altLang="en-US" sz="2200" dirty="0" smtClean="0">
                <a:latin typeface="Cambria" panose="02040503050406030204" pitchFamily="18" charset="0"/>
              </a:rPr>
              <a:t>Circle() </a:t>
            </a:r>
            <a:r>
              <a:rPr lang="en-US" altLang="en-US" sz="2200" dirty="0">
                <a:latin typeface="Cambria" panose="020405030504060302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</a:t>
            </a:r>
            <a:r>
              <a:rPr lang="en-US" altLang="en-US" sz="2200" dirty="0" err="1">
                <a:latin typeface="Cambria" panose="02040503050406030204" pitchFamily="18" charset="0"/>
              </a:rPr>
              <a:t>numberOfObjects</a:t>
            </a:r>
            <a:r>
              <a:rPr lang="en-US" altLang="en-US" sz="2200" dirty="0">
                <a:latin typeface="Cambria" panose="02040503050406030204" pitchFamily="18" charset="0"/>
              </a:rPr>
              <a:t>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</a:t>
            </a:r>
            <a:r>
              <a:rPr lang="en-US" altLang="en-US" sz="2200" dirty="0" smtClean="0">
                <a:latin typeface="Cambria" panose="02040503050406030204" pitchFamily="18" charset="0"/>
              </a:rPr>
              <a:t>}</a:t>
            </a:r>
            <a:endParaRPr lang="en-US" altLang="en-US" sz="22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</a:t>
            </a:r>
            <a:r>
              <a:rPr lang="en-US" alt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/** Construct a circle with a specified radius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public </a:t>
            </a:r>
            <a:r>
              <a:rPr lang="en-US" altLang="en-US" sz="2200" dirty="0" smtClean="0">
                <a:latin typeface="Cambria" panose="02040503050406030204" pitchFamily="18" charset="0"/>
              </a:rPr>
              <a:t>Circle(double </a:t>
            </a:r>
            <a:r>
              <a:rPr lang="en-US" altLang="en-US" sz="2200" dirty="0" err="1">
                <a:latin typeface="Cambria" panose="02040503050406030204" pitchFamily="18" charset="0"/>
              </a:rPr>
              <a:t>newRadius</a:t>
            </a:r>
            <a:r>
              <a:rPr lang="en-US" altLang="en-US" sz="2200" dirty="0">
                <a:latin typeface="Cambria" panose="02040503050406030204" pitchFamily="18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radius = </a:t>
            </a:r>
            <a:r>
              <a:rPr lang="en-US" altLang="en-US" sz="2200" dirty="0" err="1">
                <a:latin typeface="Cambria" panose="02040503050406030204" pitchFamily="18" charset="0"/>
              </a:rPr>
              <a:t>newRadius</a:t>
            </a:r>
            <a:r>
              <a:rPr lang="en-US" altLang="en-US" sz="2200" dirty="0">
                <a:latin typeface="Cambria" panose="020405030504060302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</a:t>
            </a:r>
            <a:r>
              <a:rPr lang="en-US" altLang="en-US" sz="2200" dirty="0" err="1">
                <a:latin typeface="Cambria" panose="02040503050406030204" pitchFamily="18" charset="0"/>
              </a:rPr>
              <a:t>numberOfObjects</a:t>
            </a:r>
            <a:r>
              <a:rPr lang="en-US" altLang="en-US" sz="2200" dirty="0">
                <a:latin typeface="Cambria" panose="02040503050406030204" pitchFamily="18" charset="0"/>
              </a:rPr>
              <a:t>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</a:t>
            </a:r>
            <a:r>
              <a:rPr lang="en-US" altLang="en-US" sz="2200" dirty="0" smtClean="0">
                <a:latin typeface="Cambria" panose="02040503050406030204" pitchFamily="18" charset="0"/>
              </a:rPr>
              <a:t>}</a:t>
            </a:r>
            <a:endParaRPr lang="en-US" altLang="en-US" sz="22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  /** Return radius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public double </a:t>
            </a:r>
            <a:r>
              <a:rPr lang="en-US" altLang="en-US" sz="2200" dirty="0" err="1">
                <a:latin typeface="Cambria" panose="02040503050406030204" pitchFamily="18" charset="0"/>
              </a:rPr>
              <a:t>getRadius</a:t>
            </a:r>
            <a:r>
              <a:rPr lang="en-US" altLang="en-US" sz="2200" dirty="0">
                <a:latin typeface="Cambria" panose="02040503050406030204" pitchFamily="18" charset="0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return radius;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</a:t>
            </a:r>
            <a:r>
              <a:rPr lang="en-US" altLang="en-US" sz="2200" dirty="0" smtClean="0">
                <a:latin typeface="Cambria" panose="02040503050406030204" pitchFamily="18" charset="0"/>
              </a:rPr>
              <a:t>}</a:t>
            </a:r>
            <a:endParaRPr lang="en-US" altLang="en-US" sz="22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latin typeface="Cambria" panose="02040503050406030204" pitchFamily="18" charset="0"/>
              </a:rPr>
              <a:t>  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830" y="706"/>
            <a:ext cx="366860" cy="4711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535066" y="497940"/>
            <a:ext cx="1997060" cy="51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4917645" y="497940"/>
            <a:ext cx="1305771" cy="147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4B0287-AD21-49A1-B218-2D3EEC1074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4036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/** </a:t>
            </a:r>
            <a:r>
              <a:rPr lang="en-US" alt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Set a new radius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public void </a:t>
            </a:r>
            <a:r>
              <a:rPr lang="en-US" altLang="en-US" sz="2200" b="1" dirty="0" err="1">
                <a:solidFill>
                  <a:srgbClr val="FF0000"/>
                </a:solidFill>
                <a:latin typeface="Cambria" panose="02040503050406030204" pitchFamily="18" charset="0"/>
              </a:rPr>
              <a:t>set</a:t>
            </a:r>
            <a:r>
              <a:rPr lang="en-US" altLang="en-US" sz="2200" dirty="0" err="1">
                <a:latin typeface="Cambria" panose="02040503050406030204" pitchFamily="18" charset="0"/>
              </a:rPr>
              <a:t>Radius</a:t>
            </a:r>
            <a:r>
              <a:rPr lang="en-US" altLang="en-US" sz="2200" dirty="0">
                <a:latin typeface="Cambria" panose="02040503050406030204" pitchFamily="18" charset="0"/>
              </a:rPr>
              <a:t>(double </a:t>
            </a:r>
            <a:r>
              <a:rPr lang="en-US" altLang="en-US" sz="2200" dirty="0" err="1">
                <a:latin typeface="Cambria" panose="02040503050406030204" pitchFamily="18" charset="0"/>
              </a:rPr>
              <a:t>newRadius</a:t>
            </a:r>
            <a:r>
              <a:rPr lang="en-US" altLang="en-US" sz="2200" dirty="0">
                <a:latin typeface="Cambria" panose="02040503050406030204" pitchFamily="18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radius = (</a:t>
            </a:r>
            <a:r>
              <a:rPr lang="en-US" altLang="en-US" sz="2200" dirty="0" err="1">
                <a:latin typeface="Cambria" panose="02040503050406030204" pitchFamily="18" charset="0"/>
              </a:rPr>
              <a:t>newRadius</a:t>
            </a:r>
            <a:r>
              <a:rPr lang="en-US" altLang="en-US" sz="2200" dirty="0">
                <a:latin typeface="Cambria" panose="02040503050406030204" pitchFamily="18" charset="0"/>
              </a:rPr>
              <a:t> &gt;= 0) ? </a:t>
            </a:r>
            <a:r>
              <a:rPr lang="en-US" altLang="en-US" sz="2200" dirty="0" err="1">
                <a:latin typeface="Cambria" panose="02040503050406030204" pitchFamily="18" charset="0"/>
              </a:rPr>
              <a:t>newRadius</a:t>
            </a:r>
            <a:r>
              <a:rPr lang="en-US" altLang="en-US" sz="2200" dirty="0">
                <a:latin typeface="Cambria" panose="02040503050406030204" pitchFamily="18" charset="0"/>
              </a:rPr>
              <a:t> :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</a:t>
            </a:r>
            <a:r>
              <a:rPr lang="en-US" altLang="en-US" sz="2200" dirty="0" smtClean="0">
                <a:latin typeface="Cambria" panose="02040503050406030204" pitchFamily="18" charset="0"/>
              </a:rPr>
              <a:t>}</a:t>
            </a:r>
            <a:endParaRPr lang="en-US" altLang="en-US" sz="22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</a:t>
            </a:r>
            <a:endParaRPr lang="en-US" altLang="en-US" sz="2200" dirty="0" smtClean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/** </a:t>
            </a:r>
            <a:r>
              <a:rPr lang="en-US" alt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Return </a:t>
            </a:r>
            <a:r>
              <a:rPr lang="en-US" altLang="en-US" sz="2200" dirty="0" err="1">
                <a:solidFill>
                  <a:srgbClr val="00B050"/>
                </a:solidFill>
                <a:latin typeface="Cambria" panose="02040503050406030204" pitchFamily="18" charset="0"/>
              </a:rPr>
              <a:t>numberOfObjects</a:t>
            </a:r>
            <a:r>
              <a:rPr lang="en-US" alt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public static </a:t>
            </a:r>
            <a:r>
              <a:rPr lang="en-US" altLang="en-US" sz="2200" dirty="0" err="1">
                <a:latin typeface="Cambria" panose="02040503050406030204" pitchFamily="18" charset="0"/>
              </a:rPr>
              <a:t>int</a:t>
            </a:r>
            <a:r>
              <a:rPr lang="en-US" altLang="en-US" sz="2200" dirty="0">
                <a:latin typeface="Cambria" panose="02040503050406030204" pitchFamily="18" charset="0"/>
              </a:rPr>
              <a:t> </a:t>
            </a:r>
            <a:r>
              <a:rPr lang="en-US" altLang="en-US" sz="2200" dirty="0" err="1">
                <a:latin typeface="Cambria" panose="02040503050406030204" pitchFamily="18" charset="0"/>
              </a:rPr>
              <a:t>getNumberOfObjects</a:t>
            </a:r>
            <a:r>
              <a:rPr lang="en-US" altLang="en-US" sz="2200" dirty="0">
                <a:latin typeface="Cambria" panose="02040503050406030204" pitchFamily="18" charset="0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return </a:t>
            </a:r>
            <a:r>
              <a:rPr lang="en-US" altLang="en-US" sz="2200" dirty="0" err="1">
                <a:latin typeface="Cambria" panose="02040503050406030204" pitchFamily="18" charset="0"/>
              </a:rPr>
              <a:t>numberOfObjects</a:t>
            </a:r>
            <a:r>
              <a:rPr lang="en-US" altLang="en-US" sz="2200" dirty="0">
                <a:latin typeface="Cambria" panose="020405030504060302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/** Return the area of this circle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public double </a:t>
            </a:r>
            <a:r>
              <a:rPr lang="en-US" altLang="en-US" sz="2200" b="1" dirty="0" err="1">
                <a:solidFill>
                  <a:srgbClr val="FF0000"/>
                </a:solidFill>
                <a:latin typeface="Cambria" panose="02040503050406030204" pitchFamily="18" charset="0"/>
              </a:rPr>
              <a:t>get</a:t>
            </a:r>
            <a:r>
              <a:rPr lang="en-US" altLang="en-US" sz="2200" dirty="0" err="1">
                <a:latin typeface="Cambria" panose="02040503050406030204" pitchFamily="18" charset="0"/>
              </a:rPr>
              <a:t>Area</a:t>
            </a:r>
            <a:r>
              <a:rPr lang="en-US" altLang="en-US" sz="2200" dirty="0">
                <a:latin typeface="Cambria" panose="02040503050406030204" pitchFamily="18" charset="0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return radius * radius * </a:t>
            </a:r>
            <a:r>
              <a:rPr lang="en-US" altLang="en-US" sz="2200" dirty="0" err="1">
                <a:latin typeface="Cambria" panose="02040503050406030204" pitchFamily="18" charset="0"/>
              </a:rPr>
              <a:t>Math.PI</a:t>
            </a:r>
            <a:r>
              <a:rPr lang="en-US" altLang="en-US" sz="2200" dirty="0">
                <a:latin typeface="Cambria" panose="020405030504060302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830" y="706"/>
            <a:ext cx="366860" cy="4711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4B0287-AD21-49A1-B218-2D3EEC1074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4036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public class </a:t>
            </a:r>
            <a:r>
              <a:rPr lang="en-US" altLang="en-US" sz="2200" dirty="0" err="1">
                <a:latin typeface="Cambria" panose="02040503050406030204" pitchFamily="18" charset="0"/>
              </a:rPr>
              <a:t>TestCircleWithPrivateDataFields</a:t>
            </a:r>
            <a:r>
              <a:rPr lang="en-US" altLang="en-US" sz="2200" dirty="0">
                <a:latin typeface="Cambria" panose="02040503050406030204" pitchFamily="18" charset="0"/>
              </a:rPr>
              <a:t> {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</a:t>
            </a:r>
            <a:r>
              <a:rPr lang="en-US" alt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/** Main method */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public static void main(String[] </a:t>
            </a:r>
            <a:r>
              <a:rPr lang="en-US" altLang="en-US" sz="2200" dirty="0" err="1">
                <a:latin typeface="Cambria" panose="02040503050406030204" pitchFamily="18" charset="0"/>
              </a:rPr>
              <a:t>args</a:t>
            </a:r>
            <a:r>
              <a:rPr lang="en-US" altLang="en-US" sz="2200" dirty="0">
                <a:latin typeface="Cambria" panose="02040503050406030204" pitchFamily="18" charset="0"/>
              </a:rPr>
              <a:t>) {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</a:t>
            </a:r>
            <a:r>
              <a:rPr lang="en-US" alt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// Create a Circle with radius 5.0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</a:t>
            </a:r>
            <a:r>
              <a:rPr lang="en-US" altLang="en-US" sz="2200" dirty="0" smtClean="0">
                <a:latin typeface="Cambria" panose="02040503050406030204" pitchFamily="18" charset="0"/>
              </a:rPr>
              <a:t>Circle </a:t>
            </a:r>
            <a:r>
              <a:rPr lang="en-US" altLang="en-US" sz="2200" dirty="0" err="1">
                <a:latin typeface="Cambria" panose="02040503050406030204" pitchFamily="18" charset="0"/>
              </a:rPr>
              <a:t>myCircle</a:t>
            </a:r>
            <a:r>
              <a:rPr lang="en-US" altLang="en-US" sz="2200" dirty="0">
                <a:latin typeface="Cambria" panose="02040503050406030204" pitchFamily="18" charset="0"/>
              </a:rPr>
              <a:t> = </a:t>
            </a:r>
            <a:r>
              <a:rPr lang="en-US" altLang="en-US" sz="2200" dirty="0" smtClean="0">
                <a:latin typeface="Cambria" panose="02040503050406030204" pitchFamily="18" charset="0"/>
              </a:rPr>
              <a:t>new Circle (</a:t>
            </a:r>
            <a:r>
              <a:rPr lang="en-US" altLang="en-US" sz="2200" dirty="0">
                <a:latin typeface="Cambria" panose="02040503050406030204" pitchFamily="18" charset="0"/>
              </a:rPr>
              <a:t>5.0);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</a:t>
            </a:r>
            <a:r>
              <a:rPr lang="en-US" altLang="en-US" sz="2200" dirty="0" err="1">
                <a:latin typeface="Cambria" panose="02040503050406030204" pitchFamily="18" charset="0"/>
              </a:rPr>
              <a:t>System.out.println</a:t>
            </a:r>
            <a:r>
              <a:rPr lang="en-US" altLang="en-US" sz="2200" dirty="0">
                <a:latin typeface="Cambria" panose="02040503050406030204" pitchFamily="18" charset="0"/>
              </a:rPr>
              <a:t>("The area of the circle of radius "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  + </a:t>
            </a:r>
            <a:r>
              <a:rPr lang="en-US" altLang="en-US" sz="2200" dirty="0" err="1">
                <a:solidFill>
                  <a:srgbClr val="FF0000"/>
                </a:solidFill>
                <a:latin typeface="Cambria" panose="02040503050406030204" pitchFamily="18" charset="0"/>
              </a:rPr>
              <a:t>myCircle.getRadius</a:t>
            </a:r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() </a:t>
            </a:r>
            <a:r>
              <a:rPr lang="en-US" altLang="en-US" sz="2200" dirty="0">
                <a:latin typeface="Cambria" panose="02040503050406030204" pitchFamily="18" charset="0"/>
              </a:rPr>
              <a:t>+ " is " + </a:t>
            </a:r>
            <a:r>
              <a:rPr lang="en-US" altLang="en-US" sz="2200" dirty="0" err="1">
                <a:solidFill>
                  <a:srgbClr val="FF0000"/>
                </a:solidFill>
                <a:latin typeface="Cambria" panose="02040503050406030204" pitchFamily="18" charset="0"/>
              </a:rPr>
              <a:t>myCircle.getArea</a:t>
            </a:r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()</a:t>
            </a:r>
            <a:r>
              <a:rPr lang="en-US" altLang="en-US" sz="2200" dirty="0">
                <a:latin typeface="Cambria" panose="02040503050406030204" pitchFamily="18" charset="0"/>
              </a:rPr>
              <a:t>);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endParaRPr lang="en-US" altLang="en-US" sz="2200" dirty="0"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</a:t>
            </a:r>
            <a:r>
              <a:rPr lang="en-US" alt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// Increase </a:t>
            </a:r>
            <a:r>
              <a:rPr lang="en-US" altLang="en-US" sz="2200" dirty="0" err="1">
                <a:solidFill>
                  <a:srgbClr val="00B050"/>
                </a:solidFill>
                <a:latin typeface="Cambria" panose="02040503050406030204" pitchFamily="18" charset="0"/>
              </a:rPr>
              <a:t>myCircle's</a:t>
            </a:r>
            <a:r>
              <a:rPr lang="en-US" altLang="en-US" sz="2200" dirty="0">
                <a:solidFill>
                  <a:srgbClr val="00B050"/>
                </a:solidFill>
                <a:latin typeface="Cambria" panose="02040503050406030204" pitchFamily="18" charset="0"/>
              </a:rPr>
              <a:t> radius by 10%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</a:t>
            </a:r>
            <a:r>
              <a:rPr lang="en-US" altLang="en-US" sz="2200" dirty="0" err="1">
                <a:solidFill>
                  <a:srgbClr val="FF0000"/>
                </a:solidFill>
                <a:latin typeface="Cambria" panose="02040503050406030204" pitchFamily="18" charset="0"/>
              </a:rPr>
              <a:t>myCircle.setRadius</a:t>
            </a:r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200" dirty="0" err="1">
                <a:solidFill>
                  <a:srgbClr val="FF0000"/>
                </a:solidFill>
                <a:latin typeface="Cambria" panose="02040503050406030204" pitchFamily="18" charset="0"/>
              </a:rPr>
              <a:t>myCircle.getRadius</a:t>
            </a:r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() * 1.1);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</a:t>
            </a:r>
            <a:r>
              <a:rPr lang="en-US" altLang="en-US" sz="2200" dirty="0" err="1">
                <a:latin typeface="Cambria" panose="02040503050406030204" pitchFamily="18" charset="0"/>
              </a:rPr>
              <a:t>System.out.println</a:t>
            </a:r>
            <a:r>
              <a:rPr lang="en-US" altLang="en-US" sz="2200" dirty="0">
                <a:latin typeface="Cambria" panose="02040503050406030204" pitchFamily="18" charset="0"/>
              </a:rPr>
              <a:t>("The area of the circle of radius "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    + </a:t>
            </a:r>
            <a:r>
              <a:rPr lang="en-US" altLang="en-US" sz="2200" dirty="0" err="1">
                <a:solidFill>
                  <a:srgbClr val="FF0000"/>
                </a:solidFill>
                <a:latin typeface="Cambria" panose="02040503050406030204" pitchFamily="18" charset="0"/>
              </a:rPr>
              <a:t>myCircle.getRadius</a:t>
            </a:r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() </a:t>
            </a:r>
            <a:r>
              <a:rPr lang="en-US" altLang="en-US" sz="2200" dirty="0">
                <a:latin typeface="Cambria" panose="02040503050406030204" pitchFamily="18" charset="0"/>
              </a:rPr>
              <a:t>+ " is " + </a:t>
            </a:r>
            <a:r>
              <a:rPr lang="en-US" altLang="en-US" sz="2200" dirty="0" err="1">
                <a:solidFill>
                  <a:srgbClr val="FF0000"/>
                </a:solidFill>
                <a:latin typeface="Cambria" panose="02040503050406030204" pitchFamily="18" charset="0"/>
              </a:rPr>
              <a:t>myCircle.getArea</a:t>
            </a:r>
            <a:r>
              <a:rPr lang="en-US" altLang="en-US" sz="2200" dirty="0">
                <a:solidFill>
                  <a:srgbClr val="FF0000"/>
                </a:solidFill>
                <a:latin typeface="Cambria" panose="02040503050406030204" pitchFamily="18" charset="0"/>
              </a:rPr>
              <a:t>()</a:t>
            </a:r>
            <a:r>
              <a:rPr lang="en-US" altLang="en-US" sz="2200" dirty="0">
                <a:latin typeface="Cambria" panose="02040503050406030204" pitchFamily="18" charset="0"/>
              </a:rPr>
              <a:t>);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  }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200" dirty="0">
                <a:latin typeface="Cambria" panose="020405030504060302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830" y="706"/>
            <a:ext cx="366860" cy="4711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54690" y="0"/>
            <a:ext cx="7772400" cy="43463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Classes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F27096-7482-4435-B4EC-9048FC5032E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240831"/>
              </p:ext>
            </p:extLst>
          </p:nvPr>
        </p:nvGraphicFramePr>
        <p:xfrm>
          <a:off x="-112618" y="202980"/>
          <a:ext cx="9245213" cy="5964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Picture" r:id="rId3" imgW="3539588" imgH="2287903" progId="Word.Picture.8">
                  <p:embed/>
                </p:oleObj>
              </mc:Choice>
              <mc:Fallback>
                <p:oleObj name="Picture" r:id="rId3" imgW="3539588" imgH="2287903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2618" y="202980"/>
                        <a:ext cx="9245213" cy="5964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691624" y="5555490"/>
            <a:ext cx="6183205" cy="111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The Circle class does not have a main method and it cannot run.  </a:t>
            </a:r>
          </a:p>
          <a:p>
            <a:r>
              <a:rPr lang="en-US" dirty="0" smtClean="0"/>
              <a:t>It is only a </a:t>
            </a:r>
            <a:r>
              <a:rPr lang="en-US" b="1" dirty="0" smtClean="0">
                <a:solidFill>
                  <a:srgbClr val="0070C0"/>
                </a:solidFill>
              </a:rPr>
              <a:t>definition</a:t>
            </a:r>
            <a:r>
              <a:rPr lang="en-US" dirty="0" smtClean="0"/>
              <a:t> for circle objects.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94270"/>
          </a:xfrm>
        </p:spPr>
        <p:txBody>
          <a:bodyPr/>
          <a:lstStyle/>
          <a:p>
            <a:r>
              <a:rPr lang="en-US" altLang="en-US" dirty="0" smtClean="0"/>
              <a:t>Passing Objects to Methods</a:t>
            </a:r>
            <a:endParaRPr lang="en-US" altLang="en-US" b="1" dirty="0" smtClean="0">
              <a:latin typeface="Book Antiqua" pitchFamily="18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309045" y="1124700"/>
            <a:ext cx="8225355" cy="29901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dirty="0" smtClean="0"/>
              <a:t>Passing by value for </a:t>
            </a:r>
            <a:r>
              <a:rPr lang="en-US" altLang="en-US" dirty="0" smtClean="0">
                <a:solidFill>
                  <a:srgbClr val="0070C0"/>
                </a:solidFill>
              </a:rPr>
              <a:t>primitive type </a:t>
            </a:r>
            <a:r>
              <a:rPr lang="en-US" altLang="en-US" dirty="0" smtClean="0"/>
              <a:t>value (the copy of value is passed to the parameter)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dirty="0" smtClean="0"/>
              <a:t>Passing by value for </a:t>
            </a:r>
            <a:r>
              <a:rPr lang="en-US" altLang="en-US" dirty="0" smtClean="0">
                <a:solidFill>
                  <a:srgbClr val="0070C0"/>
                </a:solidFill>
              </a:rPr>
              <a:t>reference type </a:t>
            </a:r>
            <a:r>
              <a:rPr lang="en-US" altLang="en-US" dirty="0" smtClean="0"/>
              <a:t>value (the value is the reference to the object)</a:t>
            </a:r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67D7DD-B4A9-4D72-BAE2-FDAB6B8496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4B0287-AD21-49A1-B218-2D3EEC1074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4036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public class </a:t>
            </a:r>
            <a:r>
              <a:rPr lang="en-US" altLang="en-US" sz="1800" dirty="0" err="1">
                <a:latin typeface="Cambria" panose="02040503050406030204" pitchFamily="18" charset="0"/>
              </a:rPr>
              <a:t>TestPassObject</a:t>
            </a:r>
            <a:r>
              <a:rPr lang="en-US" altLang="en-US" sz="1800" dirty="0">
                <a:latin typeface="Cambria" panose="02040503050406030204" pitchFamily="18" charset="0"/>
              </a:rPr>
              <a:t> {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ambria" panose="02040503050406030204" pitchFamily="18" charset="0"/>
              </a:rPr>
              <a:t>  public </a:t>
            </a:r>
            <a:r>
              <a:rPr lang="en-US" altLang="en-US" sz="1800" dirty="0">
                <a:latin typeface="Cambria" panose="02040503050406030204" pitchFamily="18" charset="0"/>
              </a:rPr>
              <a:t>static void main(String[] </a:t>
            </a:r>
            <a:r>
              <a:rPr lang="en-US" altLang="en-US" sz="1800" dirty="0" err="1">
                <a:latin typeface="Cambria" panose="02040503050406030204" pitchFamily="18" charset="0"/>
              </a:rPr>
              <a:t>args</a:t>
            </a:r>
            <a:r>
              <a:rPr lang="en-US" altLang="en-US" sz="1800" dirty="0">
                <a:latin typeface="Cambria" panose="02040503050406030204" pitchFamily="18" charset="0"/>
              </a:rPr>
              <a:t>) {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ambria" panose="02040503050406030204" pitchFamily="18" charset="0"/>
              </a:rPr>
              <a:t>    Circle </a:t>
            </a:r>
            <a:r>
              <a:rPr lang="en-US" altLang="en-US" sz="1800" dirty="0" err="1">
                <a:latin typeface="Cambria" panose="02040503050406030204" pitchFamily="18" charset="0"/>
              </a:rPr>
              <a:t>myCircle</a:t>
            </a:r>
            <a:r>
              <a:rPr lang="en-US" altLang="en-US" sz="1800" dirty="0">
                <a:latin typeface="Cambria" panose="02040503050406030204" pitchFamily="18" charset="0"/>
              </a:rPr>
              <a:t> = </a:t>
            </a:r>
            <a:r>
              <a:rPr lang="en-US" altLang="en-US" sz="1800" dirty="0" smtClean="0">
                <a:latin typeface="Cambria" panose="02040503050406030204" pitchFamily="18" charset="0"/>
              </a:rPr>
              <a:t>new Circle (</a:t>
            </a:r>
            <a:r>
              <a:rPr lang="en-US" altLang="en-US" sz="1800" dirty="0">
                <a:latin typeface="Cambria" panose="02040503050406030204" pitchFamily="18" charset="0"/>
              </a:rPr>
              <a:t>1</a:t>
            </a:r>
            <a:r>
              <a:rPr lang="en-US" altLang="en-US" sz="1800" dirty="0" smtClean="0">
                <a:latin typeface="Cambria" panose="02040503050406030204" pitchFamily="18" charset="0"/>
              </a:rPr>
              <a:t>); </a:t>
            </a:r>
            <a:r>
              <a:rPr lang="en-US" alt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// Create a Circle object with radius 1</a:t>
            </a:r>
          </a:p>
          <a:p>
            <a:pPr>
              <a:spcBef>
                <a:spcPts val="600"/>
              </a:spcBef>
              <a:buClrTx/>
              <a:buSzTx/>
              <a:buNone/>
            </a:pPr>
            <a:r>
              <a:rPr lang="en-US" altLang="en-US" sz="1800" dirty="0" smtClean="0">
                <a:latin typeface="Cambria" panose="02040503050406030204" pitchFamily="18" charset="0"/>
              </a:rPr>
              <a:t>     </a:t>
            </a:r>
            <a:r>
              <a:rPr lang="en-US" altLang="en-US" sz="1800" dirty="0" err="1" smtClean="0">
                <a:latin typeface="Cambria" panose="02040503050406030204" pitchFamily="18" charset="0"/>
              </a:rPr>
              <a:t>int</a:t>
            </a:r>
            <a:r>
              <a:rPr lang="en-US" altLang="en-US" sz="1800" dirty="0" smtClean="0">
                <a:latin typeface="Cambria" panose="02040503050406030204" pitchFamily="18" charset="0"/>
              </a:rPr>
              <a:t> </a:t>
            </a:r>
            <a:r>
              <a:rPr lang="en-US" altLang="en-US" sz="1800" dirty="0">
                <a:latin typeface="Cambria" panose="02040503050406030204" pitchFamily="18" charset="0"/>
              </a:rPr>
              <a:t>n = 5</a:t>
            </a:r>
            <a:r>
              <a:rPr lang="en-US" altLang="en-US" sz="1800" dirty="0" smtClean="0">
                <a:latin typeface="Cambria" panose="02040503050406030204" pitchFamily="18" charset="0"/>
              </a:rPr>
              <a:t>; </a:t>
            </a:r>
            <a:r>
              <a:rPr lang="en-US" alt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// Print areas for radius 1, 2, 3, 4, and 5</a:t>
            </a:r>
            <a:r>
              <a:rPr lang="en-US" altLang="en-US" sz="18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.</a:t>
            </a:r>
            <a:endParaRPr lang="en-US" altLang="en-US" sz="18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 </a:t>
            </a:r>
            <a:r>
              <a:rPr lang="en-US" altLang="en-US" sz="1800" dirty="0" smtClean="0">
                <a:latin typeface="Cambria" panose="02040503050406030204" pitchFamily="18" charset="0"/>
              </a:rPr>
              <a:t>  </a:t>
            </a:r>
            <a:r>
              <a:rPr lang="en-US" alt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printAreas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myCircle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, n</a:t>
            </a:r>
            <a:r>
              <a:rPr lang="en-US" altLang="en-US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);</a:t>
            </a:r>
            <a:endParaRPr lang="en-US" altLang="en-US" sz="18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  // See </a:t>
            </a:r>
            <a:r>
              <a:rPr lang="en-US" altLang="en-US" sz="1800" dirty="0" err="1" smtClean="0">
                <a:solidFill>
                  <a:srgbClr val="00B050"/>
                </a:solidFill>
                <a:latin typeface="Cambria" panose="02040503050406030204" pitchFamily="18" charset="0"/>
              </a:rPr>
              <a:t>myCircle.radius</a:t>
            </a:r>
            <a:r>
              <a:rPr lang="en-US" altLang="en-US" sz="18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 and times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ambria" panose="02040503050406030204" pitchFamily="18" charset="0"/>
              </a:rPr>
              <a:t>    </a:t>
            </a:r>
            <a:r>
              <a:rPr lang="en-US" altLang="en-US" sz="1800" dirty="0" err="1" smtClean="0">
                <a:latin typeface="Cambria" panose="02040503050406030204" pitchFamily="18" charset="0"/>
              </a:rPr>
              <a:t>System.out.println</a:t>
            </a:r>
            <a:r>
              <a:rPr lang="en-US" altLang="en-US" sz="1800" dirty="0" smtClean="0">
                <a:latin typeface="Cambria" panose="02040503050406030204" pitchFamily="18" charset="0"/>
              </a:rPr>
              <a:t>("\n" + "Radius is " + </a:t>
            </a:r>
            <a:r>
              <a:rPr lang="en-US" altLang="en-US" sz="1800" dirty="0" err="1" smtClean="0">
                <a:latin typeface="Cambria" panose="02040503050406030204" pitchFamily="18" charset="0"/>
              </a:rPr>
              <a:t>myCircle.getRadius</a:t>
            </a:r>
            <a:r>
              <a:rPr lang="en-US" altLang="en-US" sz="1800" dirty="0" smtClean="0">
                <a:latin typeface="Cambria" panose="02040503050406030204" pitchFamily="18" charset="0"/>
              </a:rPr>
              <a:t>());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ambria" panose="02040503050406030204" pitchFamily="18" charset="0"/>
              </a:rPr>
              <a:t>    </a:t>
            </a:r>
            <a:r>
              <a:rPr lang="en-US" altLang="en-US" sz="1800" dirty="0" err="1" smtClean="0">
                <a:latin typeface="Cambria" panose="02040503050406030204" pitchFamily="18" charset="0"/>
              </a:rPr>
              <a:t>System.out.println</a:t>
            </a:r>
            <a:r>
              <a:rPr lang="en-US" altLang="en-US" sz="1800" dirty="0">
                <a:latin typeface="Cambria" panose="02040503050406030204" pitchFamily="18" charset="0"/>
              </a:rPr>
              <a:t>("n is " + n);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</a:t>
            </a:r>
            <a:r>
              <a:rPr lang="en-US" altLang="en-US" sz="1800" dirty="0" smtClean="0">
                <a:latin typeface="Cambria" panose="02040503050406030204" pitchFamily="18" charset="0"/>
              </a:rPr>
              <a:t>}</a:t>
            </a:r>
            <a:endParaRPr lang="en-US" altLang="en-US" sz="1800" dirty="0"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</a:t>
            </a:r>
            <a:r>
              <a:rPr lang="en-US" alt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/** Print a table of areas for radius */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public static void </a:t>
            </a:r>
            <a:r>
              <a:rPr lang="en-US" altLang="en-US" sz="1800" dirty="0" err="1" smtClean="0">
                <a:latin typeface="Cambria" panose="02040503050406030204" pitchFamily="18" charset="0"/>
              </a:rPr>
              <a:t>printAreas</a:t>
            </a:r>
            <a:r>
              <a:rPr lang="en-US" altLang="en-US" sz="1800" dirty="0" smtClean="0">
                <a:latin typeface="Cambria" panose="02040503050406030204" pitchFamily="18" charset="0"/>
              </a:rPr>
              <a:t>(</a:t>
            </a:r>
            <a:r>
              <a:rPr lang="en-US" altLang="en-US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Circle c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 times</a:t>
            </a:r>
            <a:r>
              <a:rPr lang="en-US" altLang="en-US" sz="1800" dirty="0">
                <a:latin typeface="Cambria" panose="02040503050406030204" pitchFamily="18" charset="0"/>
              </a:rPr>
              <a:t>) {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  </a:t>
            </a:r>
            <a:r>
              <a:rPr lang="en-US" altLang="en-US" sz="1800" dirty="0" err="1">
                <a:latin typeface="Cambria" panose="02040503050406030204" pitchFamily="18" charset="0"/>
              </a:rPr>
              <a:t>System.out.println</a:t>
            </a:r>
            <a:r>
              <a:rPr lang="en-US" altLang="en-US" sz="1800" dirty="0">
                <a:latin typeface="Cambria" panose="02040503050406030204" pitchFamily="18" charset="0"/>
              </a:rPr>
              <a:t>("Radius \t\</a:t>
            </a:r>
            <a:r>
              <a:rPr lang="en-US" altLang="en-US" sz="1800" dirty="0" err="1">
                <a:latin typeface="Cambria" panose="02040503050406030204" pitchFamily="18" charset="0"/>
              </a:rPr>
              <a:t>tArea</a:t>
            </a:r>
            <a:r>
              <a:rPr lang="en-US" altLang="en-US" sz="1800" dirty="0">
                <a:latin typeface="Cambria" panose="02040503050406030204" pitchFamily="18" charset="0"/>
              </a:rPr>
              <a:t>");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  while (times &gt;= 1) {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    </a:t>
            </a:r>
            <a:r>
              <a:rPr lang="en-US" altLang="en-US" sz="1800" dirty="0" err="1">
                <a:latin typeface="Cambria" panose="02040503050406030204" pitchFamily="18" charset="0"/>
              </a:rPr>
              <a:t>System.out.println</a:t>
            </a:r>
            <a:r>
              <a:rPr lang="en-US" altLang="en-US" sz="1800" dirty="0">
                <a:latin typeface="Cambria" panose="02040503050406030204" pitchFamily="18" charset="0"/>
              </a:rPr>
              <a:t>(</a:t>
            </a:r>
            <a:r>
              <a:rPr lang="en-US" altLang="en-US" sz="1800" dirty="0" err="1">
                <a:latin typeface="Cambria" panose="02040503050406030204" pitchFamily="18" charset="0"/>
              </a:rPr>
              <a:t>c.getRadius</a:t>
            </a:r>
            <a:r>
              <a:rPr lang="en-US" altLang="en-US" sz="1800" dirty="0">
                <a:latin typeface="Cambria" panose="02040503050406030204" pitchFamily="18" charset="0"/>
              </a:rPr>
              <a:t>() + "\t\t" + </a:t>
            </a:r>
            <a:r>
              <a:rPr lang="en-US" altLang="en-US" sz="1800" dirty="0" err="1">
                <a:latin typeface="Cambria" panose="02040503050406030204" pitchFamily="18" charset="0"/>
              </a:rPr>
              <a:t>c.getArea</a:t>
            </a:r>
            <a:r>
              <a:rPr lang="en-US" altLang="en-US" sz="1800" dirty="0">
                <a:latin typeface="Cambria" panose="02040503050406030204" pitchFamily="18" charset="0"/>
              </a:rPr>
              <a:t>());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    </a:t>
            </a:r>
            <a:r>
              <a:rPr lang="en-US" alt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c.setRadius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latin typeface="Cambria" panose="02040503050406030204" pitchFamily="18" charset="0"/>
              </a:rPr>
              <a:t>c.getRadius</a:t>
            </a:r>
            <a:r>
              <a:rPr lang="en-US" altLang="en-US" sz="1800" dirty="0">
                <a:solidFill>
                  <a:srgbClr val="FF0000"/>
                </a:solidFill>
                <a:latin typeface="Cambria" panose="02040503050406030204" pitchFamily="18" charset="0"/>
              </a:rPr>
              <a:t>() + 1);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    times--;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  }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  }</a:t>
            </a: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mbria" panose="020405030504060302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830" y="706"/>
            <a:ext cx="366860" cy="4711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190890" y="1643114"/>
            <a:ext cx="1536200" cy="195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498130" y="1623965"/>
            <a:ext cx="1766630" cy="195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916176" y="2559410"/>
            <a:ext cx="3227824" cy="248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Radius      </a:t>
            </a:r>
            <a:r>
              <a:rPr lang="en-US" sz="1800" dirty="0" smtClean="0"/>
              <a:t>Area</a:t>
            </a:r>
          </a:p>
          <a:p>
            <a:r>
              <a:rPr lang="en-US" sz="1800" dirty="0" smtClean="0"/>
              <a:t>1.0             3.141592653589793</a:t>
            </a:r>
          </a:p>
          <a:p>
            <a:r>
              <a:rPr lang="en-US" sz="1800" dirty="0" smtClean="0"/>
              <a:t>2.0            12.566370614359172</a:t>
            </a:r>
          </a:p>
          <a:p>
            <a:r>
              <a:rPr lang="en-US" sz="1800" dirty="0" smtClean="0"/>
              <a:t>3.0            28.274333882308138</a:t>
            </a:r>
          </a:p>
          <a:p>
            <a:r>
              <a:rPr lang="en-US" sz="1800" dirty="0" smtClean="0"/>
              <a:t>4.0            50.26548245743669</a:t>
            </a:r>
          </a:p>
          <a:p>
            <a:r>
              <a:rPr lang="en-US" sz="1800" dirty="0" smtClean="0"/>
              <a:t>5.0            78.53981633974483</a:t>
            </a:r>
          </a:p>
          <a:p>
            <a:r>
              <a:rPr lang="en-US" sz="1800" dirty="0" smtClean="0"/>
              <a:t>Radius </a:t>
            </a:r>
            <a:r>
              <a:rPr lang="en-US" sz="1800" dirty="0"/>
              <a:t>is </a:t>
            </a:r>
            <a:r>
              <a:rPr lang="en-US" sz="1800" dirty="0" smtClean="0"/>
              <a:t>6.0</a:t>
            </a:r>
          </a:p>
          <a:p>
            <a:r>
              <a:rPr lang="en-US" sz="1800" dirty="0" smtClean="0"/>
              <a:t>n </a:t>
            </a:r>
            <a:r>
              <a:rPr lang="en-US" sz="1800" dirty="0"/>
              <a:t>is 5</a:t>
            </a:r>
          </a:p>
        </p:txBody>
      </p:sp>
    </p:spTree>
    <p:extLst>
      <p:ext uri="{BB962C8B-B14F-4D97-AF65-F5344CB8AC3E}">
        <p14:creationId xmlns:p14="http://schemas.microsoft.com/office/powerpoint/2010/main" val="357736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b="1" dirty="0" smtClean="0"/>
              <a:t>this</a:t>
            </a:r>
            <a:r>
              <a:rPr lang="en-US" altLang="en-US" dirty="0" smtClean="0"/>
              <a:t> Keyword </a:t>
            </a:r>
            <a:endParaRPr lang="en-US" altLang="en-US" dirty="0" smtClean="0">
              <a:hlinkClick r:id="rId2" action="ppaction://program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309563" y="1277938"/>
            <a:ext cx="8524875" cy="48942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FF0000"/>
                </a:solidFill>
              </a:rPr>
              <a:t>this</a:t>
            </a:r>
            <a:r>
              <a:rPr lang="en-US" altLang="en-US" dirty="0" smtClean="0"/>
              <a:t> keyword refers to an object itself. 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altLang="en-US" dirty="0" smtClean="0"/>
              <a:t>One common use of the </a:t>
            </a:r>
            <a:r>
              <a:rPr lang="en-US" altLang="en-US" b="1" dirty="0" smtClean="0">
                <a:solidFill>
                  <a:srgbClr val="FF0000"/>
                </a:solidFill>
              </a:rPr>
              <a:t>this</a:t>
            </a:r>
            <a:r>
              <a:rPr lang="en-US" altLang="en-US" dirty="0" smtClean="0"/>
              <a:t> keyword is reference a class’s </a:t>
            </a:r>
            <a:r>
              <a:rPr lang="en-US" altLang="en-US" i="1" dirty="0" smtClean="0">
                <a:solidFill>
                  <a:srgbClr val="0070C0"/>
                </a:solidFill>
              </a:rPr>
              <a:t>hidden data fields</a:t>
            </a:r>
            <a:r>
              <a:rPr lang="en-US" altLang="en-US" dirty="0" smtClean="0"/>
              <a:t>. 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altLang="en-US" dirty="0" smtClean="0"/>
              <a:t>Another common use of the </a:t>
            </a:r>
            <a:r>
              <a:rPr lang="en-US" altLang="en-US" b="1" dirty="0" smtClean="0">
                <a:solidFill>
                  <a:srgbClr val="FF0000"/>
                </a:solidFill>
              </a:rPr>
              <a:t>this</a:t>
            </a:r>
            <a:r>
              <a:rPr lang="en-US" altLang="en-US" dirty="0" smtClean="0"/>
              <a:t> keyword to enable a constructor to invoke</a:t>
            </a:r>
            <a:r>
              <a:rPr lang="en-US" altLang="en-US" u="sng" dirty="0" smtClean="0"/>
              <a:t> another constructor</a:t>
            </a:r>
            <a:r>
              <a:rPr lang="en-US" altLang="en-US" dirty="0" smtClean="0"/>
              <a:t> of the same class. </a:t>
            </a:r>
          </a:p>
        </p:txBody>
      </p:sp>
      <p:sp>
        <p:nvSpPr>
          <p:cNvPr id="645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680460-ADE0-47AD-A27D-24E94EB5655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47486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Reference the Hidden Data Fields</a:t>
            </a:r>
            <a:endParaRPr lang="en-US" altLang="en-US" dirty="0" smtClean="0">
              <a:hlinkClick r:id="rId3" action="ppaction://program"/>
            </a:endParaRPr>
          </a:p>
        </p:txBody>
      </p:sp>
      <p:sp>
        <p:nvSpPr>
          <p:cNvPr id="655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16D56C-60DD-49E5-90B2-A0F661B999C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65540" name="Rectangle 6"/>
          <p:cNvSpPr>
            <a:spLocks noChangeArrowheads="1"/>
          </p:cNvSpPr>
          <p:nvPr/>
        </p:nvSpPr>
        <p:spPr bwMode="auto">
          <a:xfrm>
            <a:off x="2047875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1" name="Rectangle 8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55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345790"/>
              </p:ext>
            </p:extLst>
          </p:nvPr>
        </p:nvGraphicFramePr>
        <p:xfrm>
          <a:off x="1588" y="1355130"/>
          <a:ext cx="9142412" cy="345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8" name="Picture" r:id="rId4" imgW="5118100" imgH="1625600" progId="Word.Picture.8">
                  <p:embed/>
                </p:oleObj>
              </mc:Choice>
              <mc:Fallback>
                <p:oleObj name="Picture" r:id="rId4" imgW="5118100" imgH="16256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355130"/>
                        <a:ext cx="9142412" cy="345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1230765" y="2008015"/>
            <a:ext cx="652885" cy="76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83650" y="2968140"/>
            <a:ext cx="16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047875" y="2776115"/>
            <a:ext cx="0" cy="19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5045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Calling Overloaded Constructor</a:t>
            </a:r>
            <a:endParaRPr lang="en-US" altLang="en-US" dirty="0" smtClean="0">
              <a:hlinkClick r:id="rId3" action="ppaction://program"/>
            </a:endParaRPr>
          </a:p>
        </p:txBody>
      </p:sp>
      <p:sp>
        <p:nvSpPr>
          <p:cNvPr id="665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E5EDF9-E4A9-4FB9-B400-AA2C716EBAF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2047875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2919413" y="243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66" name="Rectangle 8"/>
          <p:cNvSpPr>
            <a:spLocks noChangeArrowheads="1"/>
          </p:cNvSpPr>
          <p:nvPr/>
        </p:nvSpPr>
        <p:spPr bwMode="auto">
          <a:xfrm>
            <a:off x="2871788" y="243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74452"/>
              </p:ext>
            </p:extLst>
          </p:nvPr>
        </p:nvGraphicFramePr>
        <p:xfrm>
          <a:off x="-151815" y="971080"/>
          <a:ext cx="9601250" cy="552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3" name="Picture" r:id="rId4" imgW="3390900" imgH="1993900" progId="Word.Picture.8">
                  <p:embed/>
                </p:oleObj>
              </mc:Choice>
              <mc:Fallback>
                <p:oleObj name="Picture" r:id="rId4" imgW="3390900" imgH="19939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1815" y="971080"/>
                        <a:ext cx="9601250" cy="5524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4925"/>
            <a:ext cx="8534400" cy="3968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Class Abstraction and Encapsulation</a:t>
            </a:r>
            <a:endParaRPr lang="en-US" altLang="en-US" sz="2800" dirty="0" smtClean="0">
              <a:hlinkClick r:id="rId3" action="ppaction://program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-112713" y="587375"/>
            <a:ext cx="9256713" cy="3417888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en-US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Class abstraction </a:t>
            </a:r>
            <a:r>
              <a:rPr lang="en-US" altLang="en-US" sz="2800" dirty="0" smtClean="0">
                <a:latin typeface="Cambria" panose="02040503050406030204" pitchFamily="18" charset="0"/>
              </a:rPr>
              <a:t>means to separate class implementation from the use of the class. </a:t>
            </a:r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en-US" sz="2800" dirty="0" smtClean="0">
                <a:latin typeface="Cambria" panose="02040503050406030204" pitchFamily="18" charset="0"/>
              </a:rPr>
              <a:t>The </a:t>
            </a:r>
            <a:r>
              <a:rPr lang="en-US" altLang="en-US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creator of the class </a:t>
            </a:r>
            <a:r>
              <a:rPr lang="en-US" altLang="en-US" sz="2800" dirty="0" smtClean="0">
                <a:latin typeface="Cambria" panose="02040503050406030204" pitchFamily="18" charset="0"/>
              </a:rPr>
              <a:t>provides a description of the class and let the user know how the class can be used. </a:t>
            </a:r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en-US" sz="2800" dirty="0" smtClean="0">
                <a:latin typeface="Cambria" panose="02040503050406030204" pitchFamily="18" charset="0"/>
              </a:rPr>
              <a:t>The </a:t>
            </a:r>
            <a:r>
              <a:rPr lang="en-US" altLang="en-US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user of the class </a:t>
            </a:r>
            <a:r>
              <a:rPr lang="en-US" altLang="en-US" sz="2800" dirty="0" smtClean="0">
                <a:latin typeface="Cambria" panose="02040503050406030204" pitchFamily="18" charset="0"/>
              </a:rPr>
              <a:t>does not need to know how the class is implemented. The detail of implementation is encapsulated and hidden from the user. 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0653CA-2F9C-46E3-A010-196E50F092A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914525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5"/>
          <p:cNvGraphicFramePr>
            <a:graphicFrameLocks noChangeAspect="1"/>
          </p:cNvGraphicFramePr>
          <p:nvPr/>
        </p:nvGraphicFramePr>
        <p:xfrm>
          <a:off x="0" y="3927475"/>
          <a:ext cx="914400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r:id="rId4" imgW="5315712" imgH="914400" progId="Word.Picture.8">
                  <p:embed/>
                </p:oleObj>
              </mc:Choice>
              <mc:Fallback>
                <p:oleObj r:id="rId4" imgW="5315712" imgH="914400" progId="Word.Picture.8">
                  <p:embed/>
                  <p:pic>
                    <p:nvPicPr>
                      <p:cNvPr id="71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27475"/>
                        <a:ext cx="9144000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02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Inheritance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399" y="762000"/>
            <a:ext cx="8763001" cy="5867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Inheritance</a:t>
            </a:r>
            <a:r>
              <a:rPr lang="en-US" altLang="en-US" dirty="0" smtClean="0"/>
              <a:t> allow you to define a </a:t>
            </a:r>
            <a:r>
              <a:rPr lang="en-US" altLang="en-US" dirty="0" smtClean="0">
                <a:solidFill>
                  <a:srgbClr val="0070C0"/>
                </a:solidFill>
              </a:rPr>
              <a:t>general class(</a:t>
            </a:r>
            <a:r>
              <a:rPr lang="en-US" altLang="en-US" dirty="0" err="1" smtClean="0">
                <a:solidFill>
                  <a:srgbClr val="0070C0"/>
                </a:solidFill>
              </a:rPr>
              <a:t>suppereclass</a:t>
            </a:r>
            <a:r>
              <a:rPr lang="en-US" altLang="en-US" dirty="0" smtClean="0">
                <a:solidFill>
                  <a:srgbClr val="0070C0"/>
                </a:solidFill>
              </a:rPr>
              <a:t>)</a:t>
            </a:r>
            <a:r>
              <a:rPr lang="en-US" altLang="en-US" dirty="0" smtClean="0"/>
              <a:t> and later extend it to more </a:t>
            </a:r>
            <a:r>
              <a:rPr lang="en-US" altLang="en-US" dirty="0" smtClean="0">
                <a:solidFill>
                  <a:srgbClr val="0070C0"/>
                </a:solidFill>
              </a:rPr>
              <a:t>specialized classes(subclasses)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Inheritance</a:t>
            </a:r>
            <a:r>
              <a:rPr lang="en-US" altLang="en-US" dirty="0" smtClean="0"/>
              <a:t>: to define new classes from existing classes.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70C0"/>
                </a:solidFill>
              </a:rPr>
              <a:t>specialized classes(subclasses) </a:t>
            </a:r>
            <a:r>
              <a:rPr lang="en-US" altLang="en-US" dirty="0" smtClean="0"/>
              <a:t>inherit the properties and methods from the </a:t>
            </a:r>
            <a:r>
              <a:rPr lang="en-US" altLang="en-US" dirty="0" smtClean="0">
                <a:solidFill>
                  <a:srgbClr val="0070C0"/>
                </a:solidFill>
              </a:rPr>
              <a:t>general class(</a:t>
            </a:r>
            <a:r>
              <a:rPr lang="en-US" altLang="en-US" dirty="0" err="1" smtClean="0">
                <a:solidFill>
                  <a:srgbClr val="0070C0"/>
                </a:solidFill>
              </a:rPr>
              <a:t>suppereclass</a:t>
            </a:r>
            <a:r>
              <a:rPr lang="en-US" altLang="en-US" dirty="0" smtClean="0">
                <a:solidFill>
                  <a:srgbClr val="0070C0"/>
                </a:solidFill>
              </a:rPr>
              <a:t>)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>
                <a:solidFill>
                  <a:srgbClr val="0070C0"/>
                </a:solidFill>
              </a:rPr>
              <a:t>subclass</a:t>
            </a:r>
            <a:r>
              <a:rPr lang="en-US" altLang="en-US" dirty="0" smtClean="0"/>
              <a:t> inherits accessible </a:t>
            </a:r>
            <a:r>
              <a:rPr lang="en-US" altLang="en-US" u="sng" dirty="0" smtClean="0"/>
              <a:t>data fields</a:t>
            </a:r>
            <a:r>
              <a:rPr lang="en-US" altLang="en-US" dirty="0" smtClean="0"/>
              <a:t> and </a:t>
            </a:r>
            <a:r>
              <a:rPr lang="en-US" altLang="en-US" u="sng" dirty="0" smtClean="0"/>
              <a:t>methods</a:t>
            </a:r>
            <a:r>
              <a:rPr lang="en-US" altLang="en-US" dirty="0" smtClean="0"/>
              <a:t> from its </a:t>
            </a:r>
            <a:r>
              <a:rPr lang="en-US" altLang="en-US" b="1" dirty="0" smtClean="0">
                <a:solidFill>
                  <a:srgbClr val="0070C0"/>
                </a:solidFill>
              </a:rPr>
              <a:t>superclass</a:t>
            </a:r>
            <a:r>
              <a:rPr lang="en-US" altLang="en-US" dirty="0" smtClean="0"/>
              <a:t> and may also add </a:t>
            </a:r>
            <a:r>
              <a:rPr lang="en-US" altLang="en-US" u="sng" dirty="0" smtClean="0"/>
              <a:t>new data fields</a:t>
            </a:r>
            <a:r>
              <a:rPr lang="en-US" altLang="en-US" dirty="0" smtClean="0"/>
              <a:t> and </a:t>
            </a:r>
            <a:r>
              <a:rPr lang="en-US" altLang="en-US" u="sng" dirty="0" smtClean="0"/>
              <a:t>methods</a:t>
            </a:r>
          </a:p>
          <a:p>
            <a:pPr eaLnBrk="1" hangingPunct="1"/>
            <a:endParaRPr lang="en-US" altLang="en-US" dirty="0" smtClean="0">
              <a:solidFill>
                <a:srgbClr val="0070C0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2CD77-67F2-44F6-96F1-EB4FE98A7DEB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7" y="0"/>
            <a:ext cx="77724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err="1" smtClean="0"/>
              <a:t>Superclasses</a:t>
            </a:r>
            <a:r>
              <a:rPr lang="en-US" altLang="en-US" sz="4000" dirty="0" smtClean="0"/>
              <a:t>/parent class/base class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E12EE9-A1D5-4390-A50A-8DCA1809D92E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10246" name="Object 13"/>
          <p:cNvGraphicFramePr>
            <a:graphicFrameLocks noChangeAspect="1"/>
          </p:cNvGraphicFramePr>
          <p:nvPr>
            <p:extLst/>
          </p:nvPr>
        </p:nvGraphicFramePr>
        <p:xfrm>
          <a:off x="-152400" y="381000"/>
          <a:ext cx="883920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Picture" r:id="rId3" imgW="4526280" imgH="4608576" progId="Word.Picture.8">
                  <p:embed/>
                </p:oleObj>
              </mc:Choice>
              <mc:Fallback>
                <p:oleObj name="Picture" r:id="rId3" imgW="4526280" imgH="4608576" progId="Word.Picture.8">
                  <p:embed/>
                  <p:pic>
                    <p:nvPicPr>
                      <p:cNvPr id="1024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81000"/>
                        <a:ext cx="8839200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162800" y="1905000"/>
            <a:ext cx="19812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 smtClean="0"/>
              <a:t>A triangular arrow pointing to the generalized class is to indicate the inheritance relationship </a:t>
            </a:r>
            <a:endParaRPr lang="en-US" sz="1900" dirty="0"/>
          </a:p>
        </p:txBody>
      </p:sp>
      <p:sp>
        <p:nvSpPr>
          <p:cNvPr id="3" name="矩形 2"/>
          <p:cNvSpPr/>
          <p:nvPr/>
        </p:nvSpPr>
        <p:spPr>
          <a:xfrm>
            <a:off x="2362200" y="3962400"/>
            <a:ext cx="1752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800" dirty="0" err="1" smtClean="0"/>
              <a:t>Subclasse</a:t>
            </a:r>
            <a:r>
              <a:rPr lang="en-US" altLang="en-US" sz="1800" dirty="0" smtClean="0"/>
              <a:t>/</a:t>
            </a:r>
          </a:p>
          <a:p>
            <a:r>
              <a:rPr lang="en-US" sz="1800" dirty="0" smtClean="0"/>
              <a:t>Child class/</a:t>
            </a:r>
          </a:p>
          <a:p>
            <a:r>
              <a:rPr lang="en-US" sz="1800" dirty="0" smtClean="0"/>
              <a:t>Extended class</a:t>
            </a:r>
            <a:endParaRPr lang="en-US" sz="1800" dirty="0"/>
          </a:p>
        </p:txBody>
      </p:sp>
      <p:sp>
        <p:nvSpPr>
          <p:cNvPr id="14" name="矩形 13"/>
          <p:cNvSpPr/>
          <p:nvPr/>
        </p:nvSpPr>
        <p:spPr>
          <a:xfrm>
            <a:off x="7391400" y="4038600"/>
            <a:ext cx="17526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800" dirty="0" smtClean="0"/>
              <a:t>Subclasses/</a:t>
            </a:r>
          </a:p>
          <a:p>
            <a:r>
              <a:rPr lang="en-US" sz="1800" dirty="0" smtClean="0"/>
              <a:t>Child class/</a:t>
            </a:r>
          </a:p>
          <a:p>
            <a:r>
              <a:rPr lang="en-US" sz="1800" dirty="0" smtClean="0"/>
              <a:t>Extended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17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848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Is-a relationship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4A5D9F-402F-42F9-A1F5-805ADC8E06A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381000"/>
            <a:ext cx="9144000" cy="706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ClrTx/>
              <a:buSzTx/>
            </a:pPr>
            <a:r>
              <a:rPr lang="en-US" altLang="en-US" sz="3000" dirty="0" smtClean="0"/>
              <a:t>The subclass and its superclass form a </a:t>
            </a:r>
            <a:r>
              <a:rPr lang="en-US" altLang="en-US" sz="3000" b="1" dirty="0" smtClean="0">
                <a:solidFill>
                  <a:srgbClr val="FF0000"/>
                </a:solidFill>
              </a:rPr>
              <a:t>is-a</a:t>
            </a:r>
            <a:r>
              <a:rPr lang="en-US" altLang="en-US" sz="3000" dirty="0" smtClean="0"/>
              <a:t> relationship.</a:t>
            </a:r>
          </a:p>
          <a:p>
            <a:pPr marL="457200" indent="-457200">
              <a:spcBef>
                <a:spcPct val="50000"/>
              </a:spcBef>
              <a:buClrTx/>
              <a:buSzTx/>
            </a:pPr>
            <a:r>
              <a:rPr lang="en-US" altLang="en-US" sz="3000" dirty="0" err="1" smtClean="0"/>
              <a:t>Eg</a:t>
            </a:r>
            <a:r>
              <a:rPr lang="en-US" altLang="en-US" sz="3000" dirty="0" smtClean="0"/>
              <a:t>. A Circle object is a special type of general </a:t>
            </a:r>
            <a:r>
              <a:rPr lang="en-US" altLang="en-US" sz="3000" dirty="0" err="1" smtClean="0"/>
              <a:t>GeometricObject</a:t>
            </a:r>
            <a:endParaRPr lang="en-US" altLang="en-US" sz="3000" dirty="0" smtClean="0"/>
          </a:p>
          <a:p>
            <a:pPr marL="457200" indent="-457200">
              <a:spcBef>
                <a:spcPct val="50000"/>
              </a:spcBef>
              <a:buClrTx/>
              <a:buSzTx/>
            </a:pPr>
            <a:r>
              <a:rPr lang="en-US" altLang="en-US" sz="3000" dirty="0" smtClean="0"/>
              <a:t>The</a:t>
            </a:r>
            <a:r>
              <a:rPr lang="en-US" altLang="en-US" sz="3000" dirty="0" smtClean="0">
                <a:solidFill>
                  <a:srgbClr val="0070C0"/>
                </a:solidFill>
              </a:rPr>
              <a:t> Circle </a:t>
            </a:r>
            <a:r>
              <a:rPr lang="en-US" altLang="en-US" sz="3000" dirty="0" smtClean="0"/>
              <a:t>class extends the </a:t>
            </a:r>
            <a:r>
              <a:rPr lang="en-US" altLang="en-US" sz="3000" dirty="0" err="1" smtClean="0">
                <a:solidFill>
                  <a:srgbClr val="0070C0"/>
                </a:solidFill>
              </a:rPr>
              <a:t>GeometricObject</a:t>
            </a:r>
            <a:r>
              <a:rPr lang="en-US" altLang="en-US" sz="3000" dirty="0" smtClean="0"/>
              <a:t> class, syntax is:</a:t>
            </a:r>
          </a:p>
          <a:p>
            <a:pPr marL="457200" indent="-457200">
              <a:spcBef>
                <a:spcPct val="50000"/>
              </a:spcBef>
              <a:buClrTx/>
              <a:buSzTx/>
            </a:pPr>
            <a:r>
              <a:rPr lang="en-US" altLang="en-US" sz="3000" b="1" dirty="0"/>
              <a:t>p</a:t>
            </a:r>
            <a:r>
              <a:rPr lang="en-US" altLang="en-US" sz="3000" b="1" dirty="0" smtClean="0"/>
              <a:t>ublic class Circle </a:t>
            </a:r>
            <a:r>
              <a:rPr lang="en-US" altLang="en-US" sz="3000" b="1" dirty="0" smtClean="0">
                <a:solidFill>
                  <a:srgbClr val="FF0000"/>
                </a:solidFill>
              </a:rPr>
              <a:t>extends</a:t>
            </a:r>
            <a:r>
              <a:rPr lang="en-US" altLang="en-US" sz="3000" b="1" dirty="0" smtClean="0"/>
              <a:t> </a:t>
            </a:r>
            <a:r>
              <a:rPr lang="en-US" altLang="en-US" sz="3000" b="1" dirty="0" err="1" smtClean="0"/>
              <a:t>GeometricObject</a:t>
            </a:r>
            <a:endParaRPr lang="en-US" altLang="en-US" sz="3000" b="1" dirty="0" smtClean="0"/>
          </a:p>
          <a:p>
            <a:pPr marL="457200" indent="-457200">
              <a:spcBef>
                <a:spcPct val="50000"/>
              </a:spcBef>
              <a:buClrTx/>
              <a:buSzTx/>
            </a:pPr>
            <a:endParaRPr lang="en-US" altLang="en-US" sz="3000" b="1" dirty="0"/>
          </a:p>
          <a:p>
            <a:pPr marL="457200" indent="-457200">
              <a:spcBef>
                <a:spcPct val="50000"/>
              </a:spcBef>
              <a:buClrTx/>
              <a:buSzTx/>
            </a:pPr>
            <a:r>
              <a:rPr lang="en-US" altLang="en-US" sz="3000" dirty="0" smtClean="0">
                <a:solidFill>
                  <a:srgbClr val="0070C0"/>
                </a:solidFill>
              </a:rPr>
              <a:t>Circle</a:t>
            </a:r>
            <a:r>
              <a:rPr lang="en-US" altLang="en-US" sz="3000" dirty="0" smtClean="0"/>
              <a:t> class inherits the methods </a:t>
            </a:r>
            <a:r>
              <a:rPr lang="en-US" altLang="en-US" sz="3000" dirty="0" err="1" smtClean="0">
                <a:solidFill>
                  <a:srgbClr val="0070C0"/>
                </a:solidFill>
              </a:rPr>
              <a:t>getColor</a:t>
            </a:r>
            <a:r>
              <a:rPr lang="en-US" altLang="en-US" sz="3000" dirty="0" smtClean="0">
                <a:solidFill>
                  <a:srgbClr val="0070C0"/>
                </a:solidFill>
              </a:rPr>
              <a:t>, </a:t>
            </a:r>
            <a:r>
              <a:rPr lang="en-US" altLang="en-US" sz="3000" dirty="0" err="1" smtClean="0">
                <a:solidFill>
                  <a:srgbClr val="0070C0"/>
                </a:solidFill>
              </a:rPr>
              <a:t>setColor</a:t>
            </a:r>
            <a:r>
              <a:rPr lang="en-US" altLang="en-US" sz="3000" dirty="0" smtClean="0">
                <a:solidFill>
                  <a:srgbClr val="0070C0"/>
                </a:solidFill>
              </a:rPr>
              <a:t>, </a:t>
            </a:r>
            <a:r>
              <a:rPr lang="en-US" altLang="en-US" sz="3000" dirty="0" err="1" smtClean="0">
                <a:solidFill>
                  <a:srgbClr val="0070C0"/>
                </a:solidFill>
              </a:rPr>
              <a:t>isFilled</a:t>
            </a:r>
            <a:r>
              <a:rPr lang="en-US" altLang="en-US" sz="3000" dirty="0" smtClean="0">
                <a:solidFill>
                  <a:srgbClr val="0070C0"/>
                </a:solidFill>
              </a:rPr>
              <a:t>, </a:t>
            </a:r>
            <a:r>
              <a:rPr lang="en-US" altLang="en-US" sz="3000" dirty="0" err="1" smtClean="0">
                <a:solidFill>
                  <a:srgbClr val="0070C0"/>
                </a:solidFill>
              </a:rPr>
              <a:t>setFilled</a:t>
            </a:r>
            <a:r>
              <a:rPr lang="en-US" altLang="en-US" sz="3000" dirty="0" smtClean="0"/>
              <a:t> and </a:t>
            </a:r>
            <a:r>
              <a:rPr lang="en-US" altLang="en-US" sz="3000" dirty="0" err="1" smtClean="0">
                <a:solidFill>
                  <a:srgbClr val="0070C0"/>
                </a:solidFill>
              </a:rPr>
              <a:t>toString</a:t>
            </a:r>
            <a:r>
              <a:rPr lang="en-US" altLang="en-US" sz="3000" dirty="0" smtClean="0"/>
              <a:t> from </a:t>
            </a:r>
            <a:r>
              <a:rPr lang="en-US" altLang="en-US" sz="3000" dirty="0" err="1" smtClean="0">
                <a:solidFill>
                  <a:srgbClr val="0070C0"/>
                </a:solidFill>
              </a:rPr>
              <a:t>GeometricObject</a:t>
            </a:r>
            <a:r>
              <a:rPr lang="en-US" altLang="en-US" sz="3000" dirty="0" smtClean="0"/>
              <a:t> class 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endParaRPr lang="en-US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66987" y="4495800"/>
            <a:ext cx="1676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Sublclass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062662" y="4495800"/>
            <a:ext cx="1981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Supperclass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276600" y="4267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</p:cNvCxnSpPr>
          <p:nvPr/>
        </p:nvCxnSpPr>
        <p:spPr>
          <a:xfrm flipV="1">
            <a:off x="7053262" y="4267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5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152400"/>
            <a:ext cx="1676400" cy="685800"/>
          </a:xfrm>
        </p:spPr>
        <p:txBody>
          <a:bodyPr/>
          <a:lstStyle/>
          <a:p>
            <a:pPr eaLnBrk="1" hangingPunct="1"/>
            <a:endParaRPr lang="en-US" altLang="en-US" sz="40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4A5D9F-402F-42F9-A1F5-805ADC8E06A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40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public class </a:t>
            </a:r>
            <a:r>
              <a:rPr lang="en-US" altLang="en-US" sz="1900" dirty="0" err="1" smtClean="0"/>
              <a:t>GeometricObject</a:t>
            </a:r>
            <a:r>
              <a:rPr lang="en-US" altLang="en-US" sz="1900" dirty="0" smtClean="0"/>
              <a:t>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</a:t>
            </a:r>
            <a:r>
              <a:rPr lang="en-US" altLang="en-US" sz="1900" dirty="0" smtClean="0">
                <a:solidFill>
                  <a:srgbClr val="FF0000"/>
                </a:solidFill>
              </a:rPr>
              <a:t>private</a:t>
            </a:r>
            <a:r>
              <a:rPr lang="en-US" altLang="en-US" sz="1900" dirty="0" smtClean="0"/>
              <a:t> String color = "white";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</a:t>
            </a:r>
            <a:r>
              <a:rPr lang="en-US" altLang="en-US" sz="1900" dirty="0" smtClean="0">
                <a:solidFill>
                  <a:srgbClr val="FF0000"/>
                </a:solidFill>
              </a:rPr>
              <a:t>private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boolean</a:t>
            </a:r>
            <a:r>
              <a:rPr lang="en-US" altLang="en-US" sz="1900" dirty="0" smtClean="0"/>
              <a:t> filled;     </a:t>
            </a:r>
            <a:r>
              <a:rPr lang="en-US" altLang="en-US" sz="1900" dirty="0" smtClean="0">
                <a:solidFill>
                  <a:srgbClr val="00B050"/>
                </a:solidFill>
              </a:rPr>
              <a:t>//default with false value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</a:t>
            </a:r>
            <a:r>
              <a:rPr lang="en-US" altLang="en-US" sz="1900" dirty="0" smtClean="0">
                <a:solidFill>
                  <a:srgbClr val="FF0000"/>
                </a:solidFill>
              </a:rPr>
              <a:t>private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java.util.Date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dateCreated</a:t>
            </a:r>
            <a:r>
              <a:rPr lang="en-US" altLang="en-US" sz="1900" dirty="0" smtClean="0"/>
              <a:t>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sz="19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</a:t>
            </a:r>
            <a:r>
              <a:rPr lang="en-US" altLang="en-US" sz="1900" dirty="0" smtClean="0">
                <a:solidFill>
                  <a:srgbClr val="00B050"/>
                </a:solidFill>
              </a:rPr>
              <a:t>/** Construct a default geometric object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</a:t>
            </a:r>
            <a:r>
              <a:rPr lang="en-US" altLang="en-US" sz="1900" dirty="0" err="1" smtClean="0"/>
              <a:t>GeometricObject</a:t>
            </a:r>
            <a:r>
              <a:rPr lang="en-US" altLang="en-US" sz="19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/>
              <a:t>dateCreated</a:t>
            </a:r>
            <a:r>
              <a:rPr lang="en-US" altLang="en-US" sz="1900" dirty="0" smtClean="0"/>
              <a:t> = new </a:t>
            </a:r>
            <a:r>
              <a:rPr lang="en-US" altLang="en-US" sz="1900" dirty="0" err="1" smtClean="0"/>
              <a:t>java.util.Date</a:t>
            </a:r>
            <a:r>
              <a:rPr lang="en-US" altLang="en-US" sz="1900" dirty="0" smtClean="0"/>
              <a:t>();     </a:t>
            </a:r>
            <a:r>
              <a:rPr lang="en-US" altLang="en-US" sz="1900" dirty="0" smtClean="0">
                <a:solidFill>
                  <a:srgbClr val="00B050"/>
                </a:solidFill>
              </a:rPr>
              <a:t>//the date when the object is created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</a:t>
            </a:r>
            <a:r>
              <a:rPr lang="en-US" altLang="en-US" sz="1900" dirty="0" smtClean="0">
                <a:solidFill>
                  <a:srgbClr val="00B050"/>
                </a:solidFill>
              </a:rPr>
              <a:t>/** Construct a geometric object with the specified color and filled value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</a:t>
            </a:r>
            <a:r>
              <a:rPr lang="en-US" altLang="en-US" sz="1900" dirty="0" err="1" smtClean="0"/>
              <a:t>GeometricObject</a:t>
            </a:r>
            <a:r>
              <a:rPr lang="en-US" altLang="en-US" sz="1900" dirty="0" smtClean="0"/>
              <a:t>(String color, </a:t>
            </a:r>
            <a:r>
              <a:rPr lang="en-US" altLang="en-US" sz="1900" dirty="0" err="1" smtClean="0"/>
              <a:t>boolean</a:t>
            </a:r>
            <a:r>
              <a:rPr lang="en-US" altLang="en-US" sz="1900" dirty="0" smtClean="0"/>
              <a:t> filled)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/>
              <a:t>dateCreated</a:t>
            </a:r>
            <a:r>
              <a:rPr lang="en-US" altLang="en-US" sz="1900" dirty="0" smtClean="0"/>
              <a:t> = new </a:t>
            </a:r>
            <a:r>
              <a:rPr lang="en-US" altLang="en-US" sz="1900" dirty="0" err="1" smtClean="0"/>
              <a:t>java.util.Date</a:t>
            </a:r>
            <a:r>
              <a:rPr lang="en-US" altLang="en-US" sz="1900" dirty="0" smtClean="0"/>
              <a:t>(); </a:t>
            </a:r>
            <a:r>
              <a:rPr lang="en-US" altLang="en-US" sz="1900" dirty="0" smtClean="0">
                <a:solidFill>
                  <a:srgbClr val="00B050"/>
                </a:solidFill>
              </a:rPr>
              <a:t>//the date when the object is created</a:t>
            </a:r>
            <a:endParaRPr lang="en-US" altLang="en-US" sz="19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/>
              <a:t>this.color</a:t>
            </a:r>
            <a:r>
              <a:rPr lang="en-US" altLang="en-US" sz="1900" dirty="0" smtClean="0"/>
              <a:t> = color;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/>
              <a:t>this.filled</a:t>
            </a:r>
            <a:r>
              <a:rPr lang="en-US" altLang="en-US" sz="1900" dirty="0" smtClean="0"/>
              <a:t> = filled;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</a:t>
            </a:r>
            <a:r>
              <a:rPr lang="en-US" altLang="en-US" sz="1900" dirty="0" smtClean="0">
                <a:solidFill>
                  <a:srgbClr val="00B050"/>
                </a:solidFill>
              </a:rPr>
              <a:t>/** Return color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String </a:t>
            </a:r>
            <a:r>
              <a:rPr lang="en-US" altLang="en-US" sz="1900" dirty="0" err="1" smtClean="0">
                <a:solidFill>
                  <a:srgbClr val="FF0000"/>
                </a:solidFill>
              </a:rPr>
              <a:t>get</a:t>
            </a:r>
            <a:r>
              <a:rPr lang="en-US" altLang="en-US" sz="1900" dirty="0" err="1" smtClean="0"/>
              <a:t>Color</a:t>
            </a:r>
            <a:r>
              <a:rPr lang="en-US" altLang="en-US" sz="19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return color;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>
                <a:solidFill>
                  <a:srgbClr val="00B050"/>
                </a:solidFill>
              </a:rPr>
              <a:t>  /** Set a new color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void </a:t>
            </a:r>
            <a:r>
              <a:rPr lang="en-US" altLang="en-US" sz="1900" dirty="0" err="1" smtClean="0">
                <a:solidFill>
                  <a:srgbClr val="FF0000"/>
                </a:solidFill>
              </a:rPr>
              <a:t>set</a:t>
            </a:r>
            <a:r>
              <a:rPr lang="en-US" altLang="en-US" sz="1900" dirty="0" err="1" smtClean="0"/>
              <a:t>Color</a:t>
            </a:r>
            <a:r>
              <a:rPr lang="en-US" altLang="en-US" sz="1900" dirty="0" smtClean="0"/>
              <a:t>(String color)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/>
              <a:t>this.color</a:t>
            </a:r>
            <a:r>
              <a:rPr lang="en-US" altLang="en-US" sz="1900" dirty="0" smtClean="0"/>
              <a:t> = color;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sz="19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</a:t>
            </a: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07964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543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UML Class Diagram (Unified Modeling Language) </a:t>
            </a: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A6671D-D126-4ED7-A76A-C334277C410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24003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4" name="Rectangle 12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22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611735"/>
              </p:ext>
            </p:extLst>
          </p:nvPr>
        </p:nvGraphicFramePr>
        <p:xfrm>
          <a:off x="-497461" y="702245"/>
          <a:ext cx="9870086" cy="560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" name="Picture" r:id="rId3" imgW="4880362" imgH="2173799" progId="Word.Picture.8">
                  <p:embed/>
                </p:oleObj>
              </mc:Choice>
              <mc:Fallback>
                <p:oleObj name="Picture" r:id="rId3" imgW="4880362" imgH="2173799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97461" y="702245"/>
                        <a:ext cx="9870086" cy="5607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879240" y="2814520"/>
            <a:ext cx="3686880" cy="61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ambria" panose="02040503050406030204" pitchFamily="18" charset="0"/>
              </a:rPr>
              <a:t>dataFieldName</a:t>
            </a:r>
            <a:r>
              <a:rPr lang="en-US" sz="2000" dirty="0" smtClean="0">
                <a:latin typeface="Cambria" panose="02040503050406030204" pitchFamily="18" charset="0"/>
              </a:rPr>
              <a:t>: </a:t>
            </a:r>
            <a:r>
              <a:rPr lang="en-US" sz="2000" dirty="0" err="1" smtClean="0">
                <a:latin typeface="Cambria" panose="02040503050406030204" pitchFamily="18" charset="0"/>
              </a:rPr>
              <a:t>dataFieldType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65495" y="4325337"/>
            <a:ext cx="5184675" cy="5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ClassName</a:t>
            </a:r>
            <a:r>
              <a:rPr lang="en-US" sz="2000" dirty="0" smtClean="0"/>
              <a:t>(</a:t>
            </a:r>
            <a:r>
              <a:rPr lang="en-US" sz="2000" dirty="0" err="1" smtClean="0"/>
              <a:t>parameterName:parameterType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5" name="直接箭头连接符 4"/>
          <p:cNvCxnSpPr>
            <a:stCxn id="2" idx="1"/>
          </p:cNvCxnSpPr>
          <p:nvPr/>
        </p:nvCxnSpPr>
        <p:spPr>
          <a:xfrm flipH="1" flipV="1">
            <a:off x="4379976" y="1662370"/>
            <a:ext cx="499264" cy="145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4149545" y="2628900"/>
            <a:ext cx="1766630" cy="1696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9474" y="6232565"/>
            <a:ext cx="8410695" cy="49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methodName</a:t>
            </a:r>
            <a:r>
              <a:rPr lang="en-US" dirty="0" smtClean="0"/>
              <a:t>(</a:t>
            </a:r>
            <a:r>
              <a:rPr lang="en-US" dirty="0" err="1" smtClean="0"/>
              <a:t>parameterName:parameteType</a:t>
            </a:r>
            <a:r>
              <a:rPr lang="en-US" dirty="0" smtClean="0"/>
              <a:t>): </a:t>
            </a:r>
            <a:r>
              <a:rPr lang="en-US" dirty="0" err="1" smtClean="0"/>
              <a:t>returnType</a:t>
            </a:r>
            <a:endParaRPr 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075675" y="2929735"/>
            <a:ext cx="4502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75674" y="3323465"/>
            <a:ext cx="422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103469" y="3684282"/>
            <a:ext cx="422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2075674" y="2929735"/>
            <a:ext cx="27795" cy="330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152400"/>
            <a:ext cx="1676400" cy="685800"/>
          </a:xfrm>
        </p:spPr>
        <p:txBody>
          <a:bodyPr/>
          <a:lstStyle/>
          <a:p>
            <a:pPr eaLnBrk="1" hangingPunct="1"/>
            <a:endParaRPr lang="en-US" altLang="en-US" sz="40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4A5D9F-402F-42F9-A1F5-805ADC8E06A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0"/>
            <a:ext cx="8915400" cy="684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>
                <a:solidFill>
                  <a:srgbClr val="00B050"/>
                </a:solidFill>
              </a:rPr>
              <a:t>/** Return filled. Since filled is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boolean</a:t>
            </a:r>
            <a:r>
              <a:rPr lang="en-US" altLang="en-US" sz="2000" dirty="0" smtClean="0">
                <a:solidFill>
                  <a:srgbClr val="00B050"/>
                </a:solidFill>
              </a:rPr>
              <a:t>, its get method is named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isFilled</a:t>
            </a:r>
            <a:r>
              <a:rPr lang="en-US" altLang="en-US" sz="2000" dirty="0" smtClean="0">
                <a:solidFill>
                  <a:srgbClr val="00B050"/>
                </a:solidFill>
              </a:rPr>
              <a:t>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</a:t>
            </a: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is</a:t>
            </a:r>
            <a:r>
              <a:rPr lang="en-US" altLang="en-US" sz="2000" dirty="0" err="1" smtClean="0"/>
              <a:t>Filled</a:t>
            </a:r>
            <a:r>
              <a:rPr lang="en-US" altLang="en-US" sz="20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return filled;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sz="20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>
                <a:solidFill>
                  <a:srgbClr val="00B050"/>
                </a:solidFill>
              </a:rPr>
              <a:t>  /** Set a new filled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void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set</a:t>
            </a:r>
            <a:r>
              <a:rPr lang="en-US" altLang="en-US" sz="2000" dirty="0" err="1" smtClean="0"/>
              <a:t>Filled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 filled)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this.filled</a:t>
            </a:r>
            <a:r>
              <a:rPr lang="en-US" altLang="en-US" sz="2000" dirty="0" smtClean="0"/>
              <a:t> = filled;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>
                <a:solidFill>
                  <a:srgbClr val="00B050"/>
                </a:solidFill>
              </a:rPr>
              <a:t>  /** Get 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dateCreated</a:t>
            </a:r>
            <a:r>
              <a:rPr lang="en-US" altLang="en-US" sz="2000" dirty="0" smtClean="0">
                <a:solidFill>
                  <a:srgbClr val="00B050"/>
                </a:solidFill>
              </a:rPr>
              <a:t>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</a:t>
            </a:r>
            <a:r>
              <a:rPr lang="en-US" altLang="en-US" sz="2000" dirty="0" err="1" smtClean="0"/>
              <a:t>java.util.Date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getDateCreated</a:t>
            </a:r>
            <a:r>
              <a:rPr lang="en-US" altLang="en-US" sz="20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return </a:t>
            </a:r>
            <a:r>
              <a:rPr lang="en-US" altLang="en-US" sz="2000" dirty="0" err="1" smtClean="0"/>
              <a:t>dateCreated</a:t>
            </a:r>
            <a:r>
              <a:rPr lang="en-US" altLang="en-US" sz="2000" dirty="0" smtClean="0"/>
              <a:t>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>
                <a:solidFill>
                  <a:srgbClr val="00B050"/>
                </a:solidFill>
              </a:rPr>
              <a:t>  /** Return a string representation of this object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String </a:t>
            </a:r>
            <a:r>
              <a:rPr lang="en-US" altLang="en-US" sz="2000" dirty="0" err="1" smtClean="0"/>
              <a:t>toString</a:t>
            </a:r>
            <a:r>
              <a:rPr lang="en-US" altLang="en-US" sz="20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return "created on " + </a:t>
            </a:r>
            <a:r>
              <a:rPr lang="en-US" altLang="en-US" sz="2000" dirty="0" err="1" smtClean="0"/>
              <a:t>dateCreated</a:t>
            </a:r>
            <a:r>
              <a:rPr lang="en-US" altLang="en-US" sz="2000" dirty="0" smtClean="0"/>
              <a:t> + "\</a:t>
            </a:r>
            <a:r>
              <a:rPr lang="en-US" altLang="en-US" sz="2000" dirty="0" err="1" smtClean="0"/>
              <a:t>ncolor</a:t>
            </a:r>
            <a:r>
              <a:rPr lang="en-US" altLang="en-US" sz="2000" dirty="0" smtClean="0"/>
              <a:t>: " + color +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  " and filled: " + filled;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8376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152400"/>
            <a:ext cx="1676400" cy="685800"/>
          </a:xfrm>
        </p:spPr>
        <p:txBody>
          <a:bodyPr/>
          <a:lstStyle/>
          <a:p>
            <a:pPr eaLnBrk="1" hangingPunct="1"/>
            <a:endParaRPr lang="en-US" altLang="en-US" sz="40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4A5D9F-402F-42F9-A1F5-805ADC8E06A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40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>
                <a:solidFill>
                  <a:srgbClr val="FF0000"/>
                </a:solidFill>
              </a:rPr>
              <a:t>public class Circle extends </a:t>
            </a:r>
            <a:r>
              <a:rPr lang="en-US" altLang="en-US" sz="1900" dirty="0" err="1" smtClean="0">
                <a:solidFill>
                  <a:srgbClr val="FF0000"/>
                </a:solidFill>
              </a:rPr>
              <a:t>GeometricObject</a:t>
            </a:r>
            <a:r>
              <a:rPr lang="en-US" altLang="en-US" sz="1900" dirty="0" smtClean="0">
                <a:solidFill>
                  <a:srgbClr val="FF0000"/>
                </a:solidFill>
              </a:rPr>
              <a:t> </a:t>
            </a:r>
            <a:r>
              <a:rPr lang="en-US" altLang="en-US" sz="1900" dirty="0" smtClean="0"/>
              <a:t>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>
                <a:solidFill>
                  <a:srgbClr val="FF0000"/>
                </a:solidFill>
              </a:rPr>
              <a:t>  private </a:t>
            </a:r>
            <a:r>
              <a:rPr lang="en-US" altLang="en-US" sz="1900" dirty="0" smtClean="0"/>
              <a:t>double radius;  </a:t>
            </a:r>
            <a:r>
              <a:rPr lang="en-US" altLang="en-US" sz="1900" dirty="0" smtClean="0">
                <a:solidFill>
                  <a:srgbClr val="00B050"/>
                </a:solidFill>
              </a:rPr>
              <a:t>//new data field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>
                <a:solidFill>
                  <a:srgbClr val="00B050"/>
                </a:solidFill>
              </a:rPr>
              <a:t>  //default constructor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Circle () {       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</a:t>
            </a:r>
            <a:r>
              <a:rPr lang="en-US" altLang="en-US" sz="1900" dirty="0" smtClean="0">
                <a:solidFill>
                  <a:srgbClr val="00B050"/>
                </a:solidFill>
              </a:rPr>
              <a:t>//another constructor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Circle (double radius)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/>
              <a:t>this.radius</a:t>
            </a:r>
            <a:r>
              <a:rPr lang="en-US" altLang="en-US" sz="1900" dirty="0" smtClean="0"/>
              <a:t> = radius;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</a:t>
            </a:r>
            <a:r>
              <a:rPr lang="en-US" altLang="en-US" sz="1900" dirty="0" smtClean="0">
                <a:solidFill>
                  <a:srgbClr val="00B050"/>
                </a:solidFill>
              </a:rPr>
              <a:t>//another constructor</a:t>
            </a:r>
            <a:endParaRPr lang="en-US" altLang="en-US" sz="19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Circle(double radius, String color, </a:t>
            </a:r>
            <a:r>
              <a:rPr lang="en-US" altLang="en-US" sz="1900" dirty="0" err="1" smtClean="0"/>
              <a:t>boolean</a:t>
            </a:r>
            <a:r>
              <a:rPr lang="en-US" altLang="en-US" sz="1900" dirty="0" smtClean="0"/>
              <a:t> filled)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/>
              <a:t>this.radius</a:t>
            </a:r>
            <a:r>
              <a:rPr lang="en-US" altLang="en-US" sz="1900" dirty="0" smtClean="0"/>
              <a:t> = radius;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>
                <a:solidFill>
                  <a:srgbClr val="FF0000"/>
                </a:solidFill>
              </a:rPr>
              <a:t>setColor</a:t>
            </a:r>
            <a:r>
              <a:rPr lang="en-US" altLang="en-US" sz="1900" dirty="0" smtClean="0">
                <a:solidFill>
                  <a:srgbClr val="FF0000"/>
                </a:solidFill>
              </a:rPr>
              <a:t>(color);   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>
                <a:solidFill>
                  <a:srgbClr val="FF0000"/>
                </a:solidFill>
              </a:rPr>
              <a:t>    </a:t>
            </a:r>
            <a:r>
              <a:rPr lang="en-US" altLang="en-US" sz="1900" dirty="0" err="1" smtClean="0">
                <a:solidFill>
                  <a:srgbClr val="FF0000"/>
                </a:solidFill>
              </a:rPr>
              <a:t>setFilled</a:t>
            </a:r>
            <a:r>
              <a:rPr lang="en-US" altLang="en-US" sz="1900" dirty="0" smtClean="0">
                <a:solidFill>
                  <a:srgbClr val="FF0000"/>
                </a:solidFill>
              </a:rPr>
              <a:t>(filled);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}		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</a:t>
            </a:r>
            <a:r>
              <a:rPr lang="en-US" altLang="en-US" sz="1900" dirty="0" smtClean="0">
                <a:solidFill>
                  <a:srgbClr val="00B050"/>
                </a:solidFill>
              </a:rPr>
              <a:t>/** Return radius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double </a:t>
            </a:r>
            <a:r>
              <a:rPr lang="en-US" altLang="en-US" sz="1900" dirty="0" err="1" smtClean="0"/>
              <a:t>getRadius</a:t>
            </a:r>
            <a:r>
              <a:rPr lang="en-US" altLang="en-US" sz="19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return radius;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>
                <a:solidFill>
                  <a:srgbClr val="00B050"/>
                </a:solidFill>
              </a:rPr>
              <a:t>  /** Set a new radius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void </a:t>
            </a:r>
            <a:r>
              <a:rPr lang="en-US" altLang="en-US" sz="1900" dirty="0" err="1" smtClean="0"/>
              <a:t>setRadius</a:t>
            </a:r>
            <a:r>
              <a:rPr lang="en-US" altLang="en-US" sz="1900" dirty="0" smtClean="0"/>
              <a:t>(double radius)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/>
              <a:t>this.radius</a:t>
            </a:r>
            <a:r>
              <a:rPr lang="en-US" altLang="en-US" sz="1900" dirty="0" smtClean="0"/>
              <a:t> = radius;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sz="19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</a:t>
            </a:r>
            <a:endParaRPr lang="en-US" altLang="en-US" sz="1900" dirty="0"/>
          </a:p>
        </p:txBody>
      </p:sp>
      <p:sp>
        <p:nvSpPr>
          <p:cNvPr id="2" name="矩形 1"/>
          <p:cNvSpPr/>
          <p:nvPr/>
        </p:nvSpPr>
        <p:spPr>
          <a:xfrm>
            <a:off x="4757737" y="3390900"/>
            <a:ext cx="41910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endParaRPr lang="en-US" altLang="en-US" sz="2000" dirty="0" smtClean="0"/>
          </a:p>
          <a:p>
            <a:pPr>
              <a:spcBef>
                <a:spcPts val="0"/>
              </a:spcBef>
            </a:pPr>
            <a:endParaRPr lang="en-US" altLang="en-US" sz="2000" dirty="0"/>
          </a:p>
          <a:p>
            <a:pPr>
              <a:spcBef>
                <a:spcPts val="0"/>
              </a:spcBef>
            </a:pPr>
            <a:r>
              <a:rPr lang="en-US" altLang="en-US" sz="2000" dirty="0" smtClean="0"/>
              <a:t>Need to use public setter (</a:t>
            </a:r>
            <a:r>
              <a:rPr lang="en-US" altLang="en-US" sz="2000" dirty="0" err="1" smtClean="0"/>
              <a:t>mutators</a:t>
            </a:r>
            <a:r>
              <a:rPr lang="en-US" altLang="en-US" sz="2000" dirty="0" smtClean="0"/>
              <a:t>) to mutate private data fields in superclass  </a:t>
            </a:r>
          </a:p>
          <a:p>
            <a:pPr>
              <a:spcBef>
                <a:spcPts val="0"/>
              </a:spcBef>
            </a:pPr>
            <a:r>
              <a:rPr lang="en-US" altLang="en-US" sz="2000" dirty="0" err="1" smtClean="0"/>
              <a:t>this.color</a:t>
            </a:r>
            <a:r>
              <a:rPr lang="en-US" altLang="en-US" sz="2000" dirty="0" smtClean="0"/>
              <a:t> = color //illegal</a:t>
            </a:r>
          </a:p>
          <a:p>
            <a:pPr>
              <a:spcBef>
                <a:spcPts val="0"/>
              </a:spcBef>
            </a:pPr>
            <a:r>
              <a:rPr lang="en-US" altLang="en-US" sz="2000" dirty="0" err="1" smtClean="0"/>
              <a:t>this.filled</a:t>
            </a:r>
            <a:r>
              <a:rPr lang="en-US" altLang="en-US" sz="2000" dirty="0" smtClean="0"/>
              <a:t> = filled //illegal</a:t>
            </a:r>
          </a:p>
          <a:p>
            <a:pPr>
              <a:spcBef>
                <a:spcPts val="0"/>
              </a:spcBef>
            </a:pPr>
            <a:endParaRPr lang="en-US" altLang="en-US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dirty="0" smtClean="0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2014537" y="3671887"/>
            <a:ext cx="2743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2057400" y="3976687"/>
            <a:ext cx="2743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152400"/>
            <a:ext cx="1676400" cy="685800"/>
          </a:xfrm>
        </p:spPr>
        <p:txBody>
          <a:bodyPr/>
          <a:lstStyle/>
          <a:p>
            <a:pPr eaLnBrk="1" hangingPunct="1"/>
            <a:endParaRPr lang="en-US" altLang="en-US" sz="40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4A5D9F-402F-42F9-A1F5-805ADC8E06A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4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>
                <a:solidFill>
                  <a:srgbClr val="00B050"/>
                </a:solidFill>
              </a:rPr>
              <a:t>  /** Return area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double </a:t>
            </a:r>
            <a:r>
              <a:rPr lang="en-US" altLang="en-US" sz="2000" dirty="0" err="1" smtClean="0"/>
              <a:t>getArea</a:t>
            </a:r>
            <a:r>
              <a:rPr lang="en-US" altLang="en-US" sz="20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return radius * radius * </a:t>
            </a:r>
            <a:r>
              <a:rPr lang="en-US" altLang="en-US" sz="2000" dirty="0" err="1" smtClean="0"/>
              <a:t>Math.PI</a:t>
            </a:r>
            <a:r>
              <a:rPr lang="en-US" altLang="en-US" sz="2000" dirty="0" smtClean="0"/>
              <a:t>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>
                <a:solidFill>
                  <a:srgbClr val="00B050"/>
                </a:solidFill>
              </a:rPr>
              <a:t>  /** Return diameter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double </a:t>
            </a:r>
            <a:r>
              <a:rPr lang="en-US" altLang="en-US" sz="2000" dirty="0" err="1" smtClean="0"/>
              <a:t>getDiameter</a:t>
            </a:r>
            <a:r>
              <a:rPr lang="en-US" altLang="en-US" sz="20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return 2 * radius;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</a:t>
            </a:r>
            <a:r>
              <a:rPr lang="en-US" altLang="en-US" sz="2000" dirty="0" smtClean="0">
                <a:solidFill>
                  <a:srgbClr val="00B050"/>
                </a:solidFill>
              </a:rPr>
              <a:t>/** Return perimeter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double </a:t>
            </a:r>
            <a:r>
              <a:rPr lang="en-US" altLang="en-US" sz="2000" dirty="0" err="1" smtClean="0"/>
              <a:t>getPerimeter</a:t>
            </a:r>
            <a:r>
              <a:rPr lang="en-US" altLang="en-US" sz="20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return 2 * radius * </a:t>
            </a:r>
            <a:r>
              <a:rPr lang="en-US" altLang="en-US" sz="2000" dirty="0" err="1" smtClean="0"/>
              <a:t>Math.PI</a:t>
            </a:r>
            <a:r>
              <a:rPr lang="en-US" altLang="en-US" sz="2000" dirty="0" smtClean="0"/>
              <a:t>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sz="20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</a:t>
            </a:r>
            <a:r>
              <a:rPr lang="en-US" altLang="en-US" sz="2000" dirty="0" smtClean="0">
                <a:solidFill>
                  <a:srgbClr val="00B050"/>
                </a:solidFill>
              </a:rPr>
              <a:t>/* Print the circle info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void </a:t>
            </a:r>
            <a:r>
              <a:rPr lang="en-US" altLang="en-US" sz="2000" dirty="0" err="1" smtClean="0"/>
              <a:t>printCircle</a:t>
            </a:r>
            <a:r>
              <a:rPr lang="en-US" altLang="en-US" sz="20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("The circle is created " + </a:t>
            </a:r>
            <a:r>
              <a:rPr lang="en-US" altLang="en-US" sz="2000" dirty="0" err="1" smtClean="0"/>
              <a:t>getDateCreated</a:t>
            </a:r>
            <a:r>
              <a:rPr lang="en-US" altLang="en-US" sz="2000" dirty="0" smtClean="0"/>
              <a:t>() +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  " and the radius is " + radius);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33477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152400"/>
            <a:ext cx="1676400" cy="685800"/>
          </a:xfrm>
        </p:spPr>
        <p:txBody>
          <a:bodyPr/>
          <a:lstStyle/>
          <a:p>
            <a:pPr eaLnBrk="1" hangingPunct="1"/>
            <a:endParaRPr lang="en-US" altLang="en-US" sz="40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4A5D9F-402F-42F9-A1F5-805ADC8E06A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-1"/>
            <a:ext cx="9144000" cy="681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>
                <a:solidFill>
                  <a:srgbClr val="FF0000"/>
                </a:solidFill>
              </a:rPr>
              <a:t>public class Rectangle extends </a:t>
            </a:r>
            <a:r>
              <a:rPr lang="en-US" altLang="en-US" sz="1900" dirty="0" err="1" smtClean="0">
                <a:solidFill>
                  <a:srgbClr val="FF0000"/>
                </a:solidFill>
              </a:rPr>
              <a:t>GeometricObject</a:t>
            </a:r>
            <a:r>
              <a:rPr lang="en-US" altLang="en-US" sz="1900" dirty="0" smtClean="0">
                <a:solidFill>
                  <a:srgbClr val="FF0000"/>
                </a:solidFill>
              </a:rPr>
              <a:t> </a:t>
            </a:r>
            <a:r>
              <a:rPr lang="en-US" altLang="en-US" sz="1900" dirty="0" smtClean="0"/>
              <a:t>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>
                <a:solidFill>
                  <a:srgbClr val="FF0000"/>
                </a:solidFill>
              </a:rPr>
              <a:t>  private </a:t>
            </a:r>
            <a:r>
              <a:rPr lang="en-US" altLang="en-US" sz="1900" dirty="0" smtClean="0"/>
              <a:t>double width; </a:t>
            </a:r>
            <a:r>
              <a:rPr lang="en-US" altLang="en-US" sz="1900" dirty="0" smtClean="0">
                <a:solidFill>
                  <a:srgbClr val="00B050"/>
                </a:solidFill>
              </a:rPr>
              <a:t>//new data field</a:t>
            </a:r>
            <a:endParaRPr lang="en-US" altLang="en-US" sz="19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>
                <a:solidFill>
                  <a:srgbClr val="FF0000"/>
                </a:solidFill>
              </a:rPr>
              <a:t>  private </a:t>
            </a:r>
            <a:r>
              <a:rPr lang="en-US" altLang="en-US" sz="1900" dirty="0" smtClean="0"/>
              <a:t>double height; </a:t>
            </a:r>
            <a:r>
              <a:rPr lang="en-US" altLang="en-US" sz="1900" dirty="0" smtClean="0">
                <a:solidFill>
                  <a:srgbClr val="00B050"/>
                </a:solidFill>
              </a:rPr>
              <a:t>//new data field</a:t>
            </a:r>
            <a:endParaRPr lang="en-US" altLang="en-US" sz="19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>
                <a:solidFill>
                  <a:srgbClr val="00B050"/>
                </a:solidFill>
              </a:rPr>
              <a:t>//default constructor</a:t>
            </a:r>
            <a:endParaRPr lang="en-US" altLang="en-US" sz="19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Rectangle 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</a:t>
            </a:r>
            <a:r>
              <a:rPr lang="en-US" altLang="en-US" sz="1900" dirty="0" smtClean="0">
                <a:solidFill>
                  <a:srgbClr val="00B050"/>
                </a:solidFill>
              </a:rPr>
              <a:t>//another constructor</a:t>
            </a:r>
            <a:endParaRPr lang="en-US" altLang="en-US" sz="19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Rectangle (double width, double height)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/>
              <a:t>this.width</a:t>
            </a:r>
            <a:r>
              <a:rPr lang="en-US" altLang="en-US" sz="1900" dirty="0" smtClean="0"/>
              <a:t> = width;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/>
              <a:t>this.height</a:t>
            </a:r>
            <a:r>
              <a:rPr lang="en-US" altLang="en-US" sz="1900" dirty="0" smtClean="0"/>
              <a:t> = height;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</a:t>
            </a:r>
            <a:r>
              <a:rPr lang="en-US" altLang="en-US" sz="1900" dirty="0" smtClean="0">
                <a:solidFill>
                  <a:srgbClr val="00B050"/>
                </a:solidFill>
              </a:rPr>
              <a:t>//another constructor</a:t>
            </a:r>
            <a:endParaRPr lang="en-US" altLang="en-US" sz="19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Rectangle (double width, double height, String color, </a:t>
            </a:r>
            <a:r>
              <a:rPr lang="en-US" altLang="en-US" sz="1900" dirty="0" err="1" smtClean="0"/>
              <a:t>boolean</a:t>
            </a:r>
            <a:r>
              <a:rPr lang="en-US" altLang="en-US" sz="1900" dirty="0" smtClean="0"/>
              <a:t> filled)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/>
              <a:t>this.width</a:t>
            </a:r>
            <a:r>
              <a:rPr lang="en-US" altLang="en-US" sz="1900" dirty="0" smtClean="0"/>
              <a:t> = width;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/>
              <a:t>this.height</a:t>
            </a:r>
            <a:r>
              <a:rPr lang="en-US" altLang="en-US" sz="1900" dirty="0" smtClean="0"/>
              <a:t> = height;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err="1" smtClean="0">
                <a:solidFill>
                  <a:srgbClr val="FF0000"/>
                </a:solidFill>
              </a:rPr>
              <a:t>setColor</a:t>
            </a:r>
            <a:r>
              <a:rPr lang="en-US" altLang="en-US" sz="1900" dirty="0" smtClean="0">
                <a:solidFill>
                  <a:srgbClr val="FF0000"/>
                </a:solidFill>
              </a:rPr>
              <a:t>(color);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>
                <a:solidFill>
                  <a:srgbClr val="FF0000"/>
                </a:solidFill>
              </a:rPr>
              <a:t>    </a:t>
            </a:r>
            <a:r>
              <a:rPr lang="en-US" altLang="en-US" sz="1900" dirty="0" err="1" smtClean="0">
                <a:solidFill>
                  <a:srgbClr val="FF0000"/>
                </a:solidFill>
              </a:rPr>
              <a:t>setFilled</a:t>
            </a:r>
            <a:r>
              <a:rPr lang="en-US" altLang="en-US" sz="1900" dirty="0" smtClean="0">
                <a:solidFill>
                  <a:srgbClr val="FF0000"/>
                </a:solidFill>
              </a:rPr>
              <a:t>(filled);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sz="19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</a:t>
            </a:r>
            <a:r>
              <a:rPr lang="en-US" altLang="en-US" sz="1900" dirty="0" smtClean="0">
                <a:solidFill>
                  <a:srgbClr val="00B050"/>
                </a:solidFill>
              </a:rPr>
              <a:t>/** Return width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public double </a:t>
            </a:r>
            <a:r>
              <a:rPr lang="en-US" altLang="en-US" sz="1900" dirty="0" err="1" smtClean="0"/>
              <a:t>getWidth</a:t>
            </a:r>
            <a:r>
              <a:rPr lang="en-US" altLang="en-US" sz="19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  return width;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1900" dirty="0" smtClean="0"/>
              <a:t>  }</a:t>
            </a:r>
          </a:p>
        </p:txBody>
      </p:sp>
      <p:sp>
        <p:nvSpPr>
          <p:cNvPr id="2" name="矩形 1"/>
          <p:cNvSpPr/>
          <p:nvPr/>
        </p:nvSpPr>
        <p:spPr>
          <a:xfrm>
            <a:off x="4829175" y="4038600"/>
            <a:ext cx="35814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en-US" altLang="en-US" sz="1900" dirty="0" smtClean="0"/>
              <a:t>Need to use public setter (</a:t>
            </a:r>
            <a:r>
              <a:rPr lang="en-US" altLang="en-US" sz="1900" dirty="0" err="1" smtClean="0"/>
              <a:t>mutators</a:t>
            </a:r>
            <a:r>
              <a:rPr lang="en-US" altLang="en-US" sz="1900" dirty="0" smtClean="0"/>
              <a:t>) to mutate private data fields in superclass  </a:t>
            </a:r>
          </a:p>
          <a:p>
            <a:pPr>
              <a:spcBef>
                <a:spcPts val="0"/>
              </a:spcBef>
            </a:pPr>
            <a:r>
              <a:rPr lang="en-US" altLang="en-US" sz="1900" dirty="0" err="1" smtClean="0"/>
              <a:t>this.color</a:t>
            </a:r>
            <a:r>
              <a:rPr lang="en-US" altLang="en-US" sz="1900" dirty="0" smtClean="0"/>
              <a:t> = color //illegal</a:t>
            </a:r>
          </a:p>
          <a:p>
            <a:pPr>
              <a:spcBef>
                <a:spcPts val="0"/>
              </a:spcBef>
            </a:pPr>
            <a:r>
              <a:rPr lang="en-US" altLang="en-US" sz="1900" dirty="0" err="1" smtClean="0"/>
              <a:t>this.filled</a:t>
            </a:r>
            <a:r>
              <a:rPr lang="en-US" altLang="en-US" sz="1900" dirty="0" smtClean="0"/>
              <a:t> = filled //illegal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057400" y="45720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085975" y="48006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152400"/>
            <a:ext cx="1676400" cy="685800"/>
          </a:xfrm>
        </p:spPr>
        <p:txBody>
          <a:bodyPr/>
          <a:lstStyle/>
          <a:p>
            <a:pPr eaLnBrk="1" hangingPunct="1"/>
            <a:endParaRPr lang="en-US" altLang="en-US" sz="40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4A5D9F-402F-42F9-A1F5-805ADC8E06A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15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</a:t>
            </a:r>
            <a:r>
              <a:rPr lang="en-US" altLang="en-US" sz="2000" dirty="0" smtClean="0">
                <a:solidFill>
                  <a:srgbClr val="00B050"/>
                </a:solidFill>
              </a:rPr>
              <a:t>/** Set a new width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void </a:t>
            </a:r>
            <a:r>
              <a:rPr lang="en-US" altLang="en-US" sz="2000" dirty="0" err="1" smtClean="0"/>
              <a:t>setWidth</a:t>
            </a:r>
            <a:r>
              <a:rPr lang="en-US" altLang="en-US" sz="2000" dirty="0" smtClean="0"/>
              <a:t>(double width)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this.width</a:t>
            </a:r>
            <a:r>
              <a:rPr lang="en-US" altLang="en-US" sz="2000" dirty="0" smtClean="0"/>
              <a:t> = width;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</a:t>
            </a:r>
            <a:r>
              <a:rPr lang="en-US" altLang="en-US" sz="2000" dirty="0" smtClean="0">
                <a:solidFill>
                  <a:srgbClr val="00B050"/>
                </a:solidFill>
              </a:rPr>
              <a:t>/** Return height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double </a:t>
            </a:r>
            <a:r>
              <a:rPr lang="en-US" altLang="en-US" sz="2000" dirty="0" err="1" smtClean="0"/>
              <a:t>getHeight</a:t>
            </a:r>
            <a:r>
              <a:rPr lang="en-US" altLang="en-US" sz="20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return height;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>
                <a:solidFill>
                  <a:srgbClr val="00B050"/>
                </a:solidFill>
              </a:rPr>
              <a:t>  /** Set a new height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void </a:t>
            </a:r>
            <a:r>
              <a:rPr lang="en-US" altLang="en-US" sz="2000" dirty="0" err="1" smtClean="0"/>
              <a:t>setHeight</a:t>
            </a:r>
            <a:r>
              <a:rPr lang="en-US" altLang="en-US" sz="2000" dirty="0" smtClean="0"/>
              <a:t>(double height)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this.height</a:t>
            </a:r>
            <a:r>
              <a:rPr lang="en-US" altLang="en-US" sz="2000" dirty="0" smtClean="0"/>
              <a:t> = height;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sz="2000" dirty="0" smtClean="0"/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</a:t>
            </a:r>
            <a:r>
              <a:rPr lang="en-US" altLang="en-US" sz="2000" dirty="0" smtClean="0">
                <a:solidFill>
                  <a:srgbClr val="00B050"/>
                </a:solidFill>
              </a:rPr>
              <a:t>/** Return area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double </a:t>
            </a:r>
            <a:r>
              <a:rPr lang="en-US" altLang="en-US" sz="2000" dirty="0" err="1" smtClean="0"/>
              <a:t>getArea</a:t>
            </a:r>
            <a:r>
              <a:rPr lang="en-US" altLang="en-US" sz="20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return width * height;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</a:t>
            </a:r>
            <a:r>
              <a:rPr lang="en-US" altLang="en-US" sz="2000" dirty="0" smtClean="0">
                <a:solidFill>
                  <a:srgbClr val="00B050"/>
                </a:solidFill>
              </a:rPr>
              <a:t>/** Return perimeter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double </a:t>
            </a:r>
            <a:r>
              <a:rPr lang="en-US" altLang="en-US" sz="2000" dirty="0" err="1" smtClean="0"/>
              <a:t>getPerimeter</a:t>
            </a:r>
            <a:r>
              <a:rPr lang="en-US" altLang="en-US" sz="20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return 2 * (width + height);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2116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152400"/>
            <a:ext cx="1676400" cy="685800"/>
          </a:xfrm>
        </p:spPr>
        <p:txBody>
          <a:bodyPr/>
          <a:lstStyle/>
          <a:p>
            <a:pPr eaLnBrk="1" hangingPunct="1"/>
            <a:endParaRPr lang="en-US" altLang="en-US" sz="4000" dirty="0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4A5D9F-402F-42F9-A1F5-805ADC8E06A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01675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public class </a:t>
            </a:r>
            <a:r>
              <a:rPr lang="en-US" altLang="en-US" sz="2000" dirty="0" err="1" smtClean="0"/>
              <a:t>TestCircleRectangle</a:t>
            </a:r>
            <a:r>
              <a:rPr lang="en-US" altLang="en-US" sz="2000" dirty="0" smtClean="0"/>
              <a:t>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public static void main(String[] </a:t>
            </a:r>
            <a:r>
              <a:rPr lang="en-US" altLang="en-US" sz="2000" dirty="0" err="1" smtClean="0"/>
              <a:t>args</a:t>
            </a:r>
            <a:r>
              <a:rPr lang="en-US" altLang="en-US" sz="2000" dirty="0" smtClean="0"/>
              <a:t>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smtClean="0">
                <a:solidFill>
                  <a:srgbClr val="FF0000"/>
                </a:solidFill>
              </a:rPr>
              <a:t>Circle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circle</a:t>
            </a:r>
            <a:r>
              <a:rPr lang="en-US" altLang="en-US" sz="2000" dirty="0" smtClean="0">
                <a:solidFill>
                  <a:srgbClr val="FF0000"/>
                </a:solidFill>
              </a:rPr>
              <a:t> = new Circle(1);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("A circle " + </a:t>
            </a:r>
            <a:r>
              <a:rPr lang="en-US" altLang="en-US" sz="2000" dirty="0" err="1" smtClean="0"/>
              <a:t>circle.toString</a:t>
            </a:r>
            <a:r>
              <a:rPr lang="en-US" altLang="en-US" sz="2000" dirty="0" smtClean="0"/>
              <a:t>());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("The color is " + </a:t>
            </a:r>
            <a:r>
              <a:rPr lang="en-US" altLang="en-US" sz="2000" dirty="0" err="1" smtClean="0"/>
              <a:t>circle.getColor</a:t>
            </a:r>
            <a:r>
              <a:rPr lang="en-US" altLang="en-US" sz="2000" dirty="0" smtClean="0"/>
              <a:t>());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("The radius is " + </a:t>
            </a:r>
            <a:r>
              <a:rPr lang="en-US" altLang="en-US" sz="2000" dirty="0" err="1" smtClean="0"/>
              <a:t>circle.getRadius</a:t>
            </a:r>
            <a:r>
              <a:rPr lang="en-US" altLang="en-US" sz="2000" dirty="0" smtClean="0"/>
              <a:t>());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("The area is " + </a:t>
            </a:r>
            <a:r>
              <a:rPr lang="en-US" altLang="en-US" sz="2000" dirty="0" err="1" smtClean="0"/>
              <a:t>circle.getArea</a:t>
            </a:r>
            <a:r>
              <a:rPr lang="en-US" altLang="en-US" sz="2000" dirty="0" smtClean="0"/>
              <a:t>());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("The diameter is " + </a:t>
            </a:r>
            <a:r>
              <a:rPr lang="en-US" altLang="en-US" sz="2000" dirty="0" err="1" smtClean="0"/>
              <a:t>circle.getDiameter</a:t>
            </a:r>
            <a:r>
              <a:rPr lang="en-US" altLang="en-US" sz="2000" dirty="0" smtClean="0"/>
              <a:t>());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    Rectangle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rectangle</a:t>
            </a:r>
            <a:r>
              <a:rPr lang="en-US" altLang="en-US" sz="2000" dirty="0" smtClean="0">
                <a:solidFill>
                  <a:srgbClr val="FF0000"/>
                </a:solidFill>
              </a:rPr>
              <a:t> =new Rectangle(2, 4);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("\</a:t>
            </a:r>
            <a:r>
              <a:rPr lang="en-US" altLang="en-US" sz="2000" dirty="0" err="1" smtClean="0"/>
              <a:t>nA</a:t>
            </a:r>
            <a:r>
              <a:rPr lang="en-US" altLang="en-US" sz="2000" dirty="0" smtClean="0"/>
              <a:t> rectangle " + </a:t>
            </a:r>
            <a:r>
              <a:rPr lang="en-US" altLang="en-US" sz="2000" dirty="0" err="1" smtClean="0"/>
              <a:t>rectangle.toString</a:t>
            </a:r>
            <a:r>
              <a:rPr lang="en-US" altLang="en-US" sz="2000" dirty="0" smtClean="0"/>
              <a:t>());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("The area is " + </a:t>
            </a:r>
            <a:r>
              <a:rPr lang="en-US" altLang="en-US" sz="2000" dirty="0" err="1" smtClean="0"/>
              <a:t>rectangle.getArea</a:t>
            </a:r>
            <a:r>
              <a:rPr lang="en-US" altLang="en-US" sz="2000" dirty="0" smtClean="0"/>
              <a:t>());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("The perimeter is " +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    </a:t>
            </a:r>
            <a:r>
              <a:rPr lang="en-US" altLang="en-US" sz="2000" dirty="0" err="1" smtClean="0"/>
              <a:t>rectangle.getPerimeter</a:t>
            </a:r>
            <a:r>
              <a:rPr lang="en-US" altLang="en-US" sz="2000" dirty="0" smtClean="0"/>
              <a:t>());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  }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000" dirty="0" smtClean="0"/>
              <a:t>}</a:t>
            </a:r>
            <a:endParaRPr lang="en-US" altLang="en-US" sz="1900" dirty="0"/>
          </a:p>
        </p:txBody>
      </p:sp>
      <p:sp>
        <p:nvSpPr>
          <p:cNvPr id="2" name="Rectangle 1"/>
          <p:cNvSpPr/>
          <p:nvPr/>
        </p:nvSpPr>
        <p:spPr>
          <a:xfrm>
            <a:off x="4226355" y="4043480"/>
            <a:ext cx="6186229" cy="267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circle created on Mon Sep 30 14:18:03 PDT 2019</a:t>
            </a:r>
          </a:p>
          <a:p>
            <a:r>
              <a:rPr lang="en-US" sz="1600" dirty="0"/>
              <a:t>color: white and filled: false</a:t>
            </a:r>
          </a:p>
          <a:p>
            <a:r>
              <a:rPr lang="en-US" sz="1600" dirty="0"/>
              <a:t>The color is white</a:t>
            </a:r>
          </a:p>
          <a:p>
            <a:r>
              <a:rPr lang="en-US" sz="1600" dirty="0"/>
              <a:t>The radius is 1.0</a:t>
            </a:r>
          </a:p>
          <a:p>
            <a:r>
              <a:rPr lang="en-US" sz="1600" dirty="0"/>
              <a:t>The area is 3.141592653589793</a:t>
            </a:r>
          </a:p>
          <a:p>
            <a:r>
              <a:rPr lang="en-US" sz="1600" dirty="0"/>
              <a:t>The diameter is 2.0</a:t>
            </a:r>
          </a:p>
          <a:p>
            <a:endParaRPr lang="en-US" sz="1600" dirty="0"/>
          </a:p>
          <a:p>
            <a:r>
              <a:rPr lang="en-US" sz="1600" dirty="0"/>
              <a:t>A rectangle created on Mon Sep 30 14:18:03 PDT 2019</a:t>
            </a:r>
          </a:p>
          <a:p>
            <a:r>
              <a:rPr lang="en-US" sz="1600" dirty="0"/>
              <a:t>color: white and filled: false</a:t>
            </a:r>
          </a:p>
          <a:p>
            <a:r>
              <a:rPr lang="en-US" sz="1600" dirty="0"/>
              <a:t>The area is 8.0</a:t>
            </a:r>
          </a:p>
          <a:p>
            <a:r>
              <a:rPr lang="en-US" sz="1600" dirty="0"/>
              <a:t>The perimeter is 12.0</a:t>
            </a:r>
          </a:p>
        </p:txBody>
      </p:sp>
    </p:spTree>
    <p:extLst>
      <p:ext uri="{BB962C8B-B14F-4D97-AF65-F5344CB8AC3E}">
        <p14:creationId xmlns:p14="http://schemas.microsoft.com/office/powerpoint/2010/main" val="21484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228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Note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4A5D9F-402F-42F9-A1F5-805ADC8E06A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7149" y="321409"/>
            <a:ext cx="9101138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ts val="1200"/>
              </a:spcBef>
              <a:buClrTx/>
              <a:buSzTx/>
              <a:buFontTx/>
              <a:buNone/>
            </a:pPr>
            <a:r>
              <a:rPr lang="en-US" sz="3000" dirty="0"/>
              <a:t>A </a:t>
            </a:r>
            <a:r>
              <a:rPr lang="en-US" sz="3000" dirty="0">
                <a:solidFill>
                  <a:srgbClr val="0070C0"/>
                </a:solidFill>
              </a:rPr>
              <a:t>subclass</a:t>
            </a:r>
            <a:r>
              <a:rPr lang="en-US" sz="3000" dirty="0"/>
              <a:t> is </a:t>
            </a:r>
            <a:r>
              <a:rPr lang="en-US" sz="3000" dirty="0" smtClean="0"/>
              <a:t>NOT a subset </a:t>
            </a:r>
            <a:r>
              <a:rPr lang="en-US" sz="3000" dirty="0"/>
              <a:t>of a </a:t>
            </a:r>
            <a:r>
              <a:rPr lang="en-US" sz="3000" dirty="0">
                <a:solidFill>
                  <a:srgbClr val="0070C0"/>
                </a:solidFill>
              </a:rPr>
              <a:t>superclass</a:t>
            </a:r>
            <a:r>
              <a:rPr lang="en-US" sz="3000" dirty="0"/>
              <a:t>.</a:t>
            </a:r>
            <a:endParaRPr lang="en-US" altLang="en-US" sz="3000" dirty="0" smtClean="0"/>
          </a:p>
          <a:p>
            <a:pPr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en-US" sz="3000" dirty="0" smtClean="0"/>
              <a:t>A </a:t>
            </a:r>
            <a:r>
              <a:rPr lang="en-US" altLang="en-US" sz="3000" dirty="0" smtClean="0">
                <a:solidFill>
                  <a:srgbClr val="0070C0"/>
                </a:solidFill>
              </a:rPr>
              <a:t>subclass</a:t>
            </a:r>
            <a:r>
              <a:rPr lang="en-US" altLang="en-US" sz="3000" dirty="0" smtClean="0"/>
              <a:t> usually contains more information and methods than its </a:t>
            </a:r>
            <a:r>
              <a:rPr lang="en-US" altLang="en-US" sz="3000" dirty="0" smtClean="0">
                <a:solidFill>
                  <a:srgbClr val="0070C0"/>
                </a:solidFill>
              </a:rPr>
              <a:t>superclass</a:t>
            </a:r>
          </a:p>
          <a:p>
            <a:pPr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en-US" sz="3000" dirty="0" smtClean="0"/>
              <a:t>Private data fields in a </a:t>
            </a:r>
            <a:r>
              <a:rPr lang="en-US" altLang="en-US" sz="3000" dirty="0" smtClean="0">
                <a:solidFill>
                  <a:srgbClr val="0070C0"/>
                </a:solidFill>
              </a:rPr>
              <a:t>superclass</a:t>
            </a:r>
            <a:r>
              <a:rPr lang="en-US" altLang="en-US" sz="3000" dirty="0" smtClean="0"/>
              <a:t> are not accessible outside the class</a:t>
            </a:r>
          </a:p>
          <a:p>
            <a:pPr>
              <a:spcBef>
                <a:spcPts val="1200"/>
              </a:spcBef>
              <a:buClrTx/>
              <a:buSzTx/>
              <a:buFontTx/>
              <a:buNone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FF0000"/>
                </a:solidFill>
              </a:rPr>
              <a:t>extends</a:t>
            </a:r>
            <a:r>
              <a:rPr lang="en-US" sz="3000" dirty="0"/>
              <a:t> keyword is used to define a subclass that extends a superclass</a:t>
            </a:r>
            <a:r>
              <a:rPr lang="en-US" sz="3000" dirty="0" smtClean="0"/>
              <a:t>.</a:t>
            </a:r>
          </a:p>
          <a:p>
            <a:pPr>
              <a:spcBef>
                <a:spcPts val="1200"/>
              </a:spcBef>
              <a:buClrTx/>
              <a:buSzTx/>
              <a:buFontTx/>
              <a:buNone/>
            </a:pPr>
            <a:r>
              <a:rPr lang="en-US" sz="3000" dirty="0">
                <a:solidFill>
                  <a:srgbClr val="0070C0"/>
                </a:solidFill>
              </a:rPr>
              <a:t>Single inheritance </a:t>
            </a:r>
            <a:r>
              <a:rPr lang="en-US" sz="3000" dirty="0"/>
              <a:t>allows a subclass to extend </a:t>
            </a:r>
            <a:r>
              <a:rPr lang="en-US" sz="3000" u="sng" dirty="0"/>
              <a:t>only one </a:t>
            </a:r>
            <a:r>
              <a:rPr lang="en-US" sz="3000" dirty="0"/>
              <a:t>superclass. </a:t>
            </a:r>
            <a:endParaRPr lang="en-US" sz="3000" dirty="0" smtClean="0"/>
          </a:p>
          <a:p>
            <a:pPr>
              <a:spcBef>
                <a:spcPts val="1200"/>
              </a:spcBef>
              <a:buClrTx/>
              <a:buSzTx/>
              <a:buFontTx/>
              <a:buNone/>
            </a:pPr>
            <a:r>
              <a:rPr lang="en-US" sz="3000" dirty="0" smtClean="0">
                <a:solidFill>
                  <a:srgbClr val="0070C0"/>
                </a:solidFill>
              </a:rPr>
              <a:t>Multiple </a:t>
            </a:r>
            <a:r>
              <a:rPr lang="en-US" sz="3000" dirty="0">
                <a:solidFill>
                  <a:srgbClr val="0070C0"/>
                </a:solidFill>
              </a:rPr>
              <a:t>inheritance </a:t>
            </a:r>
            <a:r>
              <a:rPr lang="en-US" sz="3000" dirty="0"/>
              <a:t>allows a subclass to extend multiple classes. </a:t>
            </a:r>
            <a:endParaRPr lang="en-US" sz="3000" dirty="0" smtClean="0"/>
          </a:p>
          <a:p>
            <a:pPr>
              <a:spcBef>
                <a:spcPts val="1200"/>
              </a:spcBef>
              <a:buClrTx/>
              <a:buSzTx/>
              <a:buFontTx/>
              <a:buNone/>
            </a:pPr>
            <a:r>
              <a:rPr lang="en-US" sz="3000" dirty="0" smtClean="0"/>
              <a:t>Java </a:t>
            </a:r>
            <a:r>
              <a:rPr lang="en-US" sz="3000" u="sng" dirty="0"/>
              <a:t>does not </a:t>
            </a:r>
            <a:r>
              <a:rPr lang="en-US" sz="3000" dirty="0"/>
              <a:t>allow multiple inheritance.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215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Are superclass’s Constructor Inherited?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4A5D9F-402F-42F9-A1F5-805ADC8E06A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0" y="685800"/>
            <a:ext cx="9144000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marL="457200" indent="-457200">
              <a:spcBef>
                <a:spcPts val="1200"/>
              </a:spcBef>
              <a:buClrTx/>
              <a:buSzTx/>
            </a:pPr>
            <a:r>
              <a:rPr lang="en-US" altLang="en-US" sz="2900" dirty="0" smtClean="0"/>
              <a:t>No. </a:t>
            </a:r>
          </a:p>
          <a:p>
            <a:pPr marL="457200" indent="-457200">
              <a:spcBef>
                <a:spcPts val="1200"/>
              </a:spcBef>
              <a:buClrTx/>
              <a:buSzTx/>
            </a:pPr>
            <a:r>
              <a:rPr lang="en-US" altLang="en-US" sz="2900" dirty="0" smtClean="0">
                <a:cs typeface="Times New Roman" pitchFamily="18" charset="0"/>
              </a:rPr>
              <a:t>A </a:t>
            </a:r>
            <a:r>
              <a:rPr lang="en-US" altLang="en-US" sz="2900" dirty="0" smtClean="0">
                <a:solidFill>
                  <a:srgbClr val="0070C0"/>
                </a:solidFill>
                <a:cs typeface="Times New Roman" pitchFamily="18" charset="0"/>
              </a:rPr>
              <a:t>superclass's constructors</a:t>
            </a:r>
            <a:r>
              <a:rPr lang="en-US" altLang="en-US" sz="2900" dirty="0" smtClean="0">
                <a:cs typeface="Times New Roman" pitchFamily="18" charset="0"/>
              </a:rPr>
              <a:t> are not inherited in the subclass. </a:t>
            </a:r>
            <a:endParaRPr lang="en-US" altLang="en-US" sz="2900" dirty="0" smtClean="0"/>
          </a:p>
          <a:p>
            <a:pPr marL="457200" indent="-457200">
              <a:spcBef>
                <a:spcPts val="1200"/>
              </a:spcBef>
              <a:buClrTx/>
              <a:buSzTx/>
            </a:pPr>
            <a:r>
              <a:rPr lang="en-US" altLang="en-US" sz="2900" dirty="0" smtClean="0">
                <a:solidFill>
                  <a:srgbClr val="0070C0"/>
                </a:solidFill>
              </a:rPr>
              <a:t>superclass’s Constructor </a:t>
            </a:r>
            <a:r>
              <a:rPr lang="en-US" altLang="en-US" sz="2900" dirty="0" smtClean="0"/>
              <a:t>are invoked explicitly or implicitly. </a:t>
            </a:r>
          </a:p>
          <a:p>
            <a:pPr marL="457200" indent="-457200">
              <a:spcBef>
                <a:spcPts val="1200"/>
              </a:spcBef>
              <a:buClrTx/>
              <a:buSzTx/>
            </a:pPr>
            <a:r>
              <a:rPr lang="en-US" altLang="en-US" sz="2900" dirty="0" smtClean="0"/>
              <a:t>Explicitly using the </a:t>
            </a:r>
            <a:r>
              <a:rPr lang="en-US" altLang="en-US" sz="2900" dirty="0" smtClean="0">
                <a:solidFill>
                  <a:srgbClr val="FF0000"/>
                </a:solidFill>
              </a:rPr>
              <a:t>super</a:t>
            </a:r>
            <a:r>
              <a:rPr lang="en-US" altLang="en-US" sz="2900" dirty="0" smtClean="0"/>
              <a:t> keyword.</a:t>
            </a:r>
            <a:endParaRPr lang="en-US" altLang="en-US" sz="2900" dirty="0" smtClean="0">
              <a:cs typeface="Times New Roman" pitchFamily="18" charset="0"/>
            </a:endParaRPr>
          </a:p>
          <a:p>
            <a:pPr marL="457200" indent="-457200">
              <a:spcBef>
                <a:spcPts val="1200"/>
              </a:spcBef>
              <a:buClrTx/>
              <a:buSzTx/>
            </a:pPr>
            <a:r>
              <a:rPr lang="en-US" altLang="en-US" sz="2900" dirty="0" smtClean="0">
                <a:solidFill>
                  <a:srgbClr val="0070C0"/>
                </a:solidFill>
                <a:cs typeface="Times New Roman" pitchFamily="18" charset="0"/>
              </a:rPr>
              <a:t>superclass's constructors</a:t>
            </a:r>
            <a:r>
              <a:rPr lang="en-US" altLang="en-US" sz="2900" dirty="0" smtClean="0">
                <a:cs typeface="Times New Roman" pitchFamily="18" charset="0"/>
              </a:rPr>
              <a:t> can </a:t>
            </a:r>
            <a:r>
              <a:rPr lang="en-US" altLang="en-US" sz="2900" dirty="0">
                <a:cs typeface="Times New Roman" pitchFamily="18" charset="0"/>
              </a:rPr>
              <a:t>only be invoked from the </a:t>
            </a:r>
            <a:r>
              <a:rPr lang="en-US" altLang="en-US" sz="2900" dirty="0">
                <a:solidFill>
                  <a:srgbClr val="0070C0"/>
                </a:solidFill>
                <a:cs typeface="Times New Roman" pitchFamily="18" charset="0"/>
              </a:rPr>
              <a:t>subclasses' constructors</a:t>
            </a:r>
            <a:r>
              <a:rPr lang="en-US" altLang="en-US" sz="2900" dirty="0">
                <a:cs typeface="Times New Roman" pitchFamily="18" charset="0"/>
              </a:rPr>
              <a:t>, using the keyword </a:t>
            </a:r>
            <a:r>
              <a:rPr lang="en-US" altLang="en-US" sz="2900" dirty="0">
                <a:solidFill>
                  <a:srgbClr val="FF0000"/>
                </a:solidFill>
                <a:cs typeface="Times New Roman" pitchFamily="18" charset="0"/>
              </a:rPr>
              <a:t>super</a:t>
            </a:r>
            <a:r>
              <a:rPr lang="en-US" altLang="en-US" sz="2900" dirty="0">
                <a:cs typeface="Times New Roman" pitchFamily="18" charset="0"/>
              </a:rPr>
              <a:t>. </a:t>
            </a:r>
            <a:endParaRPr lang="en-US" altLang="en-US" sz="2900" dirty="0" smtClean="0">
              <a:cs typeface="Times New Roman" pitchFamily="18" charset="0"/>
            </a:endParaRPr>
          </a:p>
          <a:p>
            <a:pPr marL="457200" indent="-457200">
              <a:spcBef>
                <a:spcPts val="1200"/>
              </a:spcBef>
              <a:buClrTx/>
              <a:buSzTx/>
            </a:pPr>
            <a:r>
              <a:rPr lang="en-US" altLang="en-US" sz="2900" dirty="0" smtClean="0">
                <a:cs typeface="Times New Roman" pitchFamily="18" charset="0"/>
              </a:rPr>
              <a:t>If </a:t>
            </a:r>
            <a:r>
              <a:rPr lang="en-US" altLang="en-US" sz="2900" dirty="0">
                <a:cs typeface="Times New Roman" pitchFamily="18" charset="0"/>
              </a:rPr>
              <a:t>the keyword </a:t>
            </a:r>
            <a:r>
              <a:rPr lang="en-US" altLang="en-US" sz="2900" dirty="0">
                <a:solidFill>
                  <a:srgbClr val="FF0000"/>
                </a:solidFill>
                <a:cs typeface="Times New Roman" pitchFamily="18" charset="0"/>
              </a:rPr>
              <a:t>super</a:t>
            </a:r>
            <a:r>
              <a:rPr lang="en-US" altLang="en-US" sz="2900" dirty="0">
                <a:cs typeface="Times New Roman" pitchFamily="18" charset="0"/>
              </a:rPr>
              <a:t> is not explicitly used, the superclass's </a:t>
            </a:r>
            <a:r>
              <a:rPr lang="en-US" altLang="en-US" sz="2900" u="sng" dirty="0">
                <a:cs typeface="Times New Roman" pitchFamily="18" charset="0"/>
              </a:rPr>
              <a:t>no-</a:t>
            </a:r>
            <a:r>
              <a:rPr lang="en-US" altLang="en-US" sz="2900" u="sng" dirty="0" err="1">
                <a:cs typeface="Times New Roman" pitchFamily="18" charset="0"/>
              </a:rPr>
              <a:t>arg</a:t>
            </a:r>
            <a:r>
              <a:rPr lang="en-US" altLang="en-US" sz="2900" u="sng" dirty="0">
                <a:cs typeface="Times New Roman" pitchFamily="18" charset="0"/>
              </a:rPr>
              <a:t> constructor </a:t>
            </a:r>
            <a:r>
              <a:rPr lang="en-US" altLang="en-US" sz="2900" dirty="0">
                <a:cs typeface="Times New Roman" pitchFamily="18" charset="0"/>
              </a:rPr>
              <a:t>is automatically invoked</a:t>
            </a:r>
            <a:r>
              <a:rPr lang="en-US" altLang="en-US" sz="2900" i="1" dirty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9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dirty="0" smtClean="0">
                <a:latin typeface="Cambria" panose="02040503050406030204" pitchFamily="18" charset="0"/>
              </a:rPr>
              <a:t>Using the Keyword super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458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itchFamily="2" charset="2"/>
              <a:buChar char="q"/>
            </a:pPr>
            <a:r>
              <a:rPr lang="en-US" altLang="en-US" dirty="0" smtClean="0"/>
              <a:t>The keyword </a:t>
            </a:r>
            <a:r>
              <a:rPr lang="en-US" altLang="en-US" b="1" dirty="0" smtClean="0">
                <a:solidFill>
                  <a:srgbClr val="FF0000"/>
                </a:solidFill>
              </a:rPr>
              <a:t>super</a:t>
            </a:r>
            <a:r>
              <a:rPr lang="en-US" altLang="en-US" dirty="0" smtClean="0"/>
              <a:t> refers to the superclass of the class in which </a:t>
            </a:r>
            <a:r>
              <a:rPr lang="en-US" altLang="en-US" b="1" dirty="0" smtClean="0">
                <a:solidFill>
                  <a:srgbClr val="FF0000"/>
                </a:solidFill>
              </a:rPr>
              <a:t>super</a:t>
            </a:r>
            <a:r>
              <a:rPr lang="en-US" altLang="en-US" dirty="0" smtClean="0"/>
              <a:t> appears. 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itchFamily="2" charset="2"/>
              <a:buChar char="q"/>
            </a:pPr>
            <a:r>
              <a:rPr lang="en-US" altLang="en-US" dirty="0" smtClean="0"/>
              <a:t>This keyword can be used in two ways: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  <a:buFont typeface="Wingdings" pitchFamily="2" charset="2"/>
              <a:buChar char="q"/>
            </a:pPr>
            <a:r>
              <a:rPr lang="en-US" altLang="en-US" dirty="0" smtClean="0"/>
              <a:t>To call a superclass constructor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dirty="0" smtClean="0"/>
              <a:t>To call a superclass method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127498-6B03-4D04-9242-BB0727543040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dirty="0" smtClean="0">
                <a:latin typeface="Cambria" panose="02040503050406030204" pitchFamily="18" charset="0"/>
              </a:rPr>
              <a:t>Calling Superclass Constructor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itchFamily="2" charset="2"/>
              <a:buChar char="q"/>
            </a:pPr>
            <a:r>
              <a:rPr lang="en-US" altLang="en-US" dirty="0" smtClean="0"/>
              <a:t>The syntax to call a superclass’s constructor: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</a:rPr>
              <a:t>s</a:t>
            </a:r>
            <a:r>
              <a:rPr lang="en-US" altLang="en-US" b="1" dirty="0" smtClean="0">
                <a:solidFill>
                  <a:srgbClr val="FF0000"/>
                </a:solidFill>
              </a:rPr>
              <a:t>uper() 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//invokes the no-</a:t>
            </a:r>
            <a:r>
              <a:rPr lang="en-US" altLang="en-US" dirty="0" err="1" smtClean="0"/>
              <a:t>arg</a:t>
            </a:r>
            <a:r>
              <a:rPr lang="en-US" altLang="en-US" dirty="0" smtClean="0"/>
              <a:t> constructor of its superclass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itchFamily="2" charset="2"/>
              <a:buChar char="q"/>
            </a:pPr>
            <a:r>
              <a:rPr lang="en-US" altLang="en-US" dirty="0" smtClean="0"/>
              <a:t>or </a:t>
            </a:r>
            <a:r>
              <a:rPr lang="en-US" altLang="en-US" b="1" dirty="0" smtClean="0">
                <a:solidFill>
                  <a:srgbClr val="FF0000"/>
                </a:solidFill>
              </a:rPr>
              <a:t>super(arguments) </a:t>
            </a:r>
            <a:r>
              <a:rPr lang="en-US" altLang="en-US" dirty="0" smtClean="0"/>
              <a:t>//invokes the superclass constructor that matches the arguments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itchFamily="2" charset="2"/>
              <a:buChar char="q"/>
            </a:pPr>
            <a:r>
              <a:rPr lang="en-US" altLang="en-US" dirty="0" smtClean="0"/>
              <a:t>The statement </a:t>
            </a:r>
            <a:r>
              <a:rPr lang="en-US" altLang="en-US" dirty="0" smtClean="0">
                <a:solidFill>
                  <a:srgbClr val="FF0000"/>
                </a:solidFill>
              </a:rPr>
              <a:t>super() </a:t>
            </a:r>
            <a:r>
              <a:rPr lang="en-US" altLang="en-US" dirty="0" smtClean="0"/>
              <a:t>or </a:t>
            </a:r>
            <a:r>
              <a:rPr lang="en-US" altLang="en-US" dirty="0" smtClean="0">
                <a:solidFill>
                  <a:srgbClr val="FF0000"/>
                </a:solidFill>
              </a:rPr>
              <a:t>super(argument) </a:t>
            </a:r>
            <a:r>
              <a:rPr lang="en-US" altLang="en-US" dirty="0" smtClean="0"/>
              <a:t>must be the 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 statement of the </a:t>
            </a:r>
            <a:r>
              <a:rPr lang="en-US" altLang="en-US" dirty="0" smtClean="0">
                <a:solidFill>
                  <a:srgbClr val="0070C0"/>
                </a:solidFill>
              </a:rPr>
              <a:t>subclass’s constructor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127498-6B03-4D04-9242-BB0727543040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26980" cy="627265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Declaring/Creating Objects in a Single Step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0" y="2133600"/>
            <a:ext cx="9906000" cy="25908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2900" b="1" dirty="0" err="1" smtClean="0">
                <a:latin typeface="Courier New" pitchFamily="49" charset="0"/>
              </a:rPr>
              <a:t>ClassName</a:t>
            </a:r>
            <a:r>
              <a:rPr lang="en-US" altLang="en-US" sz="2900" b="1" dirty="0" smtClean="0">
                <a:latin typeface="Courier New" pitchFamily="49" charset="0"/>
              </a:rPr>
              <a:t> </a:t>
            </a:r>
            <a:r>
              <a:rPr lang="en-US" altLang="en-US" sz="2900" b="1" dirty="0" err="1" smtClean="0">
                <a:latin typeface="Courier New" pitchFamily="49" charset="0"/>
              </a:rPr>
              <a:t>objectRefVar</a:t>
            </a:r>
            <a:r>
              <a:rPr lang="en-US" altLang="en-US" sz="2900" b="1" dirty="0" smtClean="0">
                <a:latin typeface="Courier New" pitchFamily="49" charset="0"/>
              </a:rPr>
              <a:t> = new </a:t>
            </a:r>
            <a:r>
              <a:rPr lang="en-US" altLang="en-US" sz="2900" b="1" dirty="0" err="1" smtClean="0">
                <a:latin typeface="Courier New" pitchFamily="49" charset="0"/>
              </a:rPr>
              <a:t>ClassName</a:t>
            </a:r>
            <a:r>
              <a:rPr lang="en-US" altLang="en-US" sz="2900" b="1" dirty="0" smtClean="0">
                <a:latin typeface="Courier New" pitchFamily="49" charset="0"/>
              </a:rPr>
              <a:t>();</a:t>
            </a:r>
          </a:p>
          <a:p>
            <a:endParaRPr lang="en-US" altLang="en-US" dirty="0" smtClean="0"/>
          </a:p>
          <a:p>
            <a:pPr>
              <a:buFont typeface="Monotype Sorts"/>
              <a:buNone/>
            </a:pPr>
            <a:r>
              <a:rPr lang="en-US" altLang="en-US" sz="3000" dirty="0" smtClean="0"/>
              <a:t>Example:</a:t>
            </a:r>
          </a:p>
          <a:p>
            <a:pPr algn="just">
              <a:buFont typeface="Monotype Sorts"/>
              <a:buNone/>
            </a:pPr>
            <a:r>
              <a:rPr lang="en-US" altLang="en-US" sz="2600" b="1" dirty="0" smtClean="0">
                <a:latin typeface="Courier New" pitchFamily="49" charset="0"/>
              </a:rPr>
              <a:t>Circle </a:t>
            </a:r>
            <a:r>
              <a:rPr lang="en-US" altLang="en-US" sz="2600" b="1" dirty="0" err="1" smtClean="0">
                <a:latin typeface="Courier New" pitchFamily="49" charset="0"/>
              </a:rPr>
              <a:t>myCircle</a:t>
            </a:r>
            <a:r>
              <a:rPr lang="en-US" altLang="en-US" sz="2600" b="1" dirty="0" smtClean="0">
                <a:latin typeface="Courier New" pitchFamily="49" charset="0"/>
              </a:rPr>
              <a:t> = new Circle();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88ED97-B9EB-4DB9-83A3-6950B88AFB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657600" y="38100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4953000" y="3352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4876800" y="2968625"/>
            <a:ext cx="18485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Create an object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H="1" flipV="1">
            <a:off x="3276600" y="3505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H="1">
            <a:off x="2667000" y="3505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2133600" y="2971800"/>
            <a:ext cx="26661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Assign object reference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dirty="0" smtClean="0">
                <a:latin typeface="Cambria" panose="02040503050406030204" pitchFamily="18" charset="0"/>
              </a:rPr>
              <a:t>Calling Superclass Constructor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4724400"/>
          </a:xfrm>
        </p:spPr>
        <p:txBody>
          <a:bodyPr/>
          <a:lstStyle/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dirty="0" smtClean="0"/>
              <a:t> </a:t>
            </a:r>
            <a:r>
              <a:rPr lang="en-US" altLang="en-US" sz="2800" dirty="0" smtClean="0"/>
              <a:t>public Circle(double radius, String color, </a:t>
            </a:r>
            <a:r>
              <a:rPr lang="en-US" altLang="en-US" sz="2800" dirty="0" err="1" smtClean="0"/>
              <a:t>boolean</a:t>
            </a:r>
            <a:r>
              <a:rPr lang="en-US" altLang="en-US" sz="2800" dirty="0" smtClean="0"/>
              <a:t> filled)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800" dirty="0" smtClean="0"/>
              <a:t>    </a:t>
            </a:r>
            <a:r>
              <a:rPr lang="en-US" altLang="en-US" sz="2800" dirty="0" err="1" smtClean="0"/>
              <a:t>this.radius</a:t>
            </a:r>
            <a:r>
              <a:rPr lang="en-US" altLang="en-US" sz="2800" dirty="0" smtClean="0"/>
              <a:t> = radius;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800" dirty="0" smtClean="0"/>
              <a:t>   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setColor</a:t>
            </a:r>
            <a:r>
              <a:rPr lang="en-US" altLang="en-US" sz="2800" dirty="0" smtClean="0">
                <a:solidFill>
                  <a:srgbClr val="FF0000"/>
                </a:solidFill>
              </a:rPr>
              <a:t>(color);   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   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setFilled</a:t>
            </a:r>
            <a:r>
              <a:rPr lang="en-US" altLang="en-US" sz="2800" dirty="0" smtClean="0">
                <a:solidFill>
                  <a:srgbClr val="FF0000"/>
                </a:solidFill>
              </a:rPr>
              <a:t>(filled);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800" dirty="0" smtClean="0"/>
              <a:t>}	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sz="28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800" dirty="0" smtClean="0"/>
              <a:t> public Circle(double radius, String color, </a:t>
            </a:r>
            <a:r>
              <a:rPr lang="en-US" altLang="en-US" sz="2800" dirty="0" err="1" smtClean="0"/>
              <a:t>boolean</a:t>
            </a:r>
            <a:r>
              <a:rPr lang="en-US" altLang="en-US" sz="2800" dirty="0" smtClean="0"/>
              <a:t> filled)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solidFill>
                  <a:srgbClr val="FF0000"/>
                </a:solidFill>
              </a:rPr>
              <a:t>super(color, filled);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 smtClean="0"/>
              <a:t>this.radius</a:t>
            </a:r>
            <a:r>
              <a:rPr lang="en-US" altLang="en-US" sz="2800" dirty="0" smtClean="0"/>
              <a:t> = radius;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800" dirty="0" smtClean="0"/>
              <a:t>}	</a:t>
            </a:r>
            <a:endParaRPr lang="en-US" altLang="en-US" sz="28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Tx/>
              <a:buSzTx/>
              <a:buNone/>
            </a:pPr>
            <a:endParaRPr lang="en-US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127498-6B03-4D04-9242-BB0727543040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95800" y="4191000"/>
            <a:ext cx="38100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dirty="0" smtClean="0"/>
              <a:t>invokes the superclass constructor that matches the arguments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3429000" y="4191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495800" y="5486400"/>
            <a:ext cx="3810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dirty="0" smtClean="0"/>
              <a:t>must be the 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 statement of the </a:t>
            </a:r>
            <a:r>
              <a:rPr lang="en-US" altLang="en-US" dirty="0" smtClean="0">
                <a:solidFill>
                  <a:srgbClr val="0070C0"/>
                </a:solidFill>
              </a:rPr>
              <a:t>subclass’s constructor</a:t>
            </a:r>
            <a:endParaRPr lang="en-US" dirty="0"/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 flipV="1">
            <a:off x="3429000" y="4381500"/>
            <a:ext cx="1066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6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Calling Superclass Methods</a:t>
            </a:r>
            <a:endParaRPr lang="en-US" altLang="en-US" dirty="0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B3EF6-13E4-45A9-958A-552A40A1309F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0" y="609600"/>
            <a:ext cx="9144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600" dirty="0">
                <a:solidFill>
                  <a:srgbClr val="00B050"/>
                </a:solidFill>
              </a:rPr>
              <a:t>/* Print the circle info */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600" dirty="0"/>
              <a:t>  public void </a:t>
            </a:r>
            <a:r>
              <a:rPr lang="en-US" altLang="en-US" sz="2600" dirty="0" err="1"/>
              <a:t>printCircle</a:t>
            </a:r>
            <a:r>
              <a:rPr lang="en-US" altLang="en-US" sz="2600" dirty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600" dirty="0"/>
              <a:t>    </a:t>
            </a:r>
            <a:r>
              <a:rPr lang="en-US" altLang="en-US" sz="2600" dirty="0" err="1"/>
              <a:t>System.out.println</a:t>
            </a:r>
            <a:r>
              <a:rPr lang="en-US" altLang="en-US" sz="2600" dirty="0"/>
              <a:t>("The circle is created " + </a:t>
            </a:r>
            <a:r>
              <a:rPr lang="en-US" altLang="en-US" sz="2600" dirty="0" err="1"/>
              <a:t>getDateCreated</a:t>
            </a:r>
            <a:r>
              <a:rPr lang="en-US" altLang="en-US" sz="2600" dirty="0"/>
              <a:t>() </a:t>
            </a:r>
            <a:r>
              <a:rPr lang="en-US" altLang="en-US" sz="2600" dirty="0" smtClean="0"/>
              <a:t>      	+ " </a:t>
            </a:r>
            <a:r>
              <a:rPr lang="en-US" altLang="en-US" sz="2600" dirty="0"/>
              <a:t>and the radius is " + radius);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600" dirty="0"/>
              <a:t>  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 smtClean="0">
                <a:latin typeface="Times New Roman" pitchFamily="18" charset="0"/>
              </a:rPr>
              <a:t>You </a:t>
            </a:r>
            <a:r>
              <a:rPr lang="en-US" altLang="en-US" sz="2800" dirty="0">
                <a:latin typeface="Times New Roman" pitchFamily="18" charset="0"/>
              </a:rPr>
              <a:t>could rewrite the 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itchFamily="18" charset="0"/>
              </a:rPr>
              <a:t>printCircle</a:t>
            </a:r>
            <a:r>
              <a:rPr lang="en-US" altLang="en-US" sz="2800" dirty="0">
                <a:solidFill>
                  <a:srgbClr val="0070C0"/>
                </a:solidFill>
                <a:latin typeface="Times New Roman" pitchFamily="18" charset="0"/>
              </a:rPr>
              <a:t>() </a:t>
            </a:r>
            <a:r>
              <a:rPr lang="en-US" altLang="en-US" sz="2800" dirty="0">
                <a:latin typeface="Times New Roman" pitchFamily="18" charset="0"/>
              </a:rPr>
              <a:t>method in the </a:t>
            </a:r>
            <a:r>
              <a:rPr lang="en-US" altLang="en-US" sz="2800" dirty="0">
                <a:solidFill>
                  <a:srgbClr val="0070C0"/>
                </a:solidFill>
                <a:latin typeface="Times New Roman" pitchFamily="18" charset="0"/>
              </a:rPr>
              <a:t>Circle</a:t>
            </a:r>
            <a:r>
              <a:rPr lang="en-US" altLang="en-US" sz="2800" dirty="0">
                <a:latin typeface="Times New Roman" pitchFamily="18" charset="0"/>
              </a:rPr>
              <a:t> class as follows:</a:t>
            </a:r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228600" y="3962400"/>
            <a:ext cx="8610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latin typeface="Times New Roman" pitchFamily="18" charset="0"/>
              </a:rPr>
              <a:t>public void </a:t>
            </a:r>
            <a:r>
              <a:rPr lang="en-US" altLang="en-US" sz="2600" dirty="0" err="1">
                <a:latin typeface="Times New Roman" pitchFamily="18" charset="0"/>
              </a:rPr>
              <a:t>printCircle</a:t>
            </a:r>
            <a:r>
              <a:rPr lang="en-US" altLang="en-US" sz="2600" dirty="0">
                <a:latin typeface="Times New Roman" pitchFamily="18" charset="0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latin typeface="Times New Roman" pitchFamily="18" charset="0"/>
              </a:rPr>
              <a:t>  </a:t>
            </a:r>
            <a:r>
              <a:rPr lang="en-US" altLang="en-US" sz="2600" dirty="0" err="1">
                <a:latin typeface="Times New Roman" pitchFamily="18" charset="0"/>
              </a:rPr>
              <a:t>System.out.println</a:t>
            </a:r>
            <a:r>
              <a:rPr lang="en-US" altLang="en-US" sz="2600" dirty="0">
                <a:latin typeface="Times New Roman" pitchFamily="18" charset="0"/>
              </a:rPr>
              <a:t>("The circle is created " +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en-US" altLang="en-US" sz="2600" dirty="0" err="1">
                <a:solidFill>
                  <a:srgbClr val="FF0000"/>
                </a:solidFill>
                <a:latin typeface="Times New Roman" pitchFamily="18" charset="0"/>
              </a:rPr>
              <a:t>super.getDateCreated</a:t>
            </a:r>
            <a:r>
              <a:rPr lang="en-US" altLang="en-US" sz="2600" dirty="0">
                <a:solidFill>
                  <a:srgbClr val="FF0000"/>
                </a:solidFill>
                <a:latin typeface="Times New Roman" pitchFamily="18" charset="0"/>
              </a:rPr>
              <a:t>() </a:t>
            </a:r>
            <a:r>
              <a:rPr lang="en-US" altLang="en-US" sz="2600" dirty="0">
                <a:latin typeface="Times New Roman" pitchFamily="18" charset="0"/>
              </a:rPr>
              <a:t>+ " and the radius is " + radius);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47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Defining a Subclass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3886200"/>
          </a:xfrm>
        </p:spPr>
        <p:txBody>
          <a:bodyPr/>
          <a:lstStyle/>
          <a:p>
            <a:pPr marL="1588" indent="-1588" eaLnBrk="1" hangingPunct="1">
              <a:buFont typeface="Monotype Sorts"/>
              <a:buNone/>
            </a:pPr>
            <a:r>
              <a:rPr lang="en-US" altLang="en-US" sz="3000" dirty="0" smtClean="0"/>
              <a:t>A </a:t>
            </a:r>
            <a:r>
              <a:rPr lang="en-US" altLang="en-US" sz="3000" dirty="0" smtClean="0">
                <a:solidFill>
                  <a:srgbClr val="0070C0"/>
                </a:solidFill>
              </a:rPr>
              <a:t>subclass</a:t>
            </a:r>
            <a:r>
              <a:rPr lang="en-US" altLang="en-US" sz="3000" dirty="0" smtClean="0"/>
              <a:t> inherits from a </a:t>
            </a:r>
            <a:r>
              <a:rPr lang="en-US" altLang="en-US" sz="3000" dirty="0" smtClean="0">
                <a:solidFill>
                  <a:srgbClr val="0070C0"/>
                </a:solidFill>
              </a:rPr>
              <a:t>superclass</a:t>
            </a:r>
            <a:r>
              <a:rPr lang="en-US" altLang="en-US" sz="3000" dirty="0" smtClean="0"/>
              <a:t>. </a:t>
            </a:r>
          </a:p>
          <a:p>
            <a:pPr marL="1588" indent="-1588" eaLnBrk="1" hangingPunct="1">
              <a:buFont typeface="Monotype Sorts"/>
              <a:buNone/>
            </a:pPr>
            <a:r>
              <a:rPr lang="en-US" altLang="en-US" sz="3000" dirty="0" smtClean="0"/>
              <a:t>You can also:</a:t>
            </a:r>
            <a:endParaRPr lang="en-US" altLang="en-US" dirty="0" smtClean="0"/>
          </a:p>
          <a:p>
            <a:pPr marL="460375" lvl="1" indent="-4572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altLang="en-US" dirty="0" smtClean="0"/>
              <a:t>Add new properties</a:t>
            </a:r>
          </a:p>
          <a:p>
            <a:pPr marL="460375" lvl="1" indent="-4572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altLang="en-US" dirty="0" smtClean="0"/>
              <a:t>Add new methods</a:t>
            </a:r>
          </a:p>
          <a:p>
            <a:pPr marL="460375" lvl="1" indent="-4572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altLang="en-US" dirty="0" smtClean="0"/>
              <a:t>Override the methods of the superclass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9469D6-5089-43F7-80D9-BAB418A519EB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Overriding Methods in the Superclass</a:t>
            </a:r>
            <a:endParaRPr lang="en-US" altLang="en-US" dirty="0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27927-B1BD-486F-8ABF-BE64B6774D12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66675" y="457200"/>
            <a:ext cx="9067799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70C0"/>
                </a:solidFill>
              </a:rPr>
              <a:t>subclass</a:t>
            </a:r>
            <a:r>
              <a:rPr lang="en-US" altLang="en-US" dirty="0"/>
              <a:t> inherits methods from a </a:t>
            </a:r>
            <a:r>
              <a:rPr lang="en-US" altLang="en-US" dirty="0">
                <a:solidFill>
                  <a:srgbClr val="0070C0"/>
                </a:solidFill>
              </a:rPr>
              <a:t>superclass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 smtClean="0"/>
              <a:t>Sometimes </a:t>
            </a:r>
            <a:r>
              <a:rPr lang="en-US" altLang="en-US" dirty="0"/>
              <a:t>it is necessary for the subclass to modify the implementation of a method defined in the superclass. This is referred to as </a:t>
            </a:r>
            <a:r>
              <a:rPr lang="en-US" altLang="en-US" dirty="0">
                <a:solidFill>
                  <a:srgbClr val="FF0000"/>
                </a:solidFill>
              </a:rPr>
              <a:t>method overriding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u="sng" dirty="0" smtClean="0"/>
              <a:t>To override a method</a:t>
            </a:r>
            <a:r>
              <a:rPr lang="en-US" altLang="en-US" dirty="0" smtClean="0"/>
              <a:t>, the method must be defined in the </a:t>
            </a:r>
            <a:r>
              <a:rPr lang="en-US" altLang="en-US" dirty="0" smtClean="0">
                <a:solidFill>
                  <a:srgbClr val="0070C0"/>
                </a:solidFill>
              </a:rPr>
              <a:t>subclass</a:t>
            </a:r>
            <a:r>
              <a:rPr lang="en-US" altLang="en-US" dirty="0" smtClean="0"/>
              <a:t> using the </a:t>
            </a:r>
            <a:r>
              <a:rPr lang="en-US" altLang="en-US" u="sng" dirty="0" smtClean="0"/>
              <a:t>same signature </a:t>
            </a:r>
            <a:r>
              <a:rPr lang="en-US" altLang="en-US" dirty="0" smtClean="0"/>
              <a:t>as in its </a:t>
            </a:r>
            <a:r>
              <a:rPr lang="en-US" altLang="en-US" dirty="0" smtClean="0">
                <a:solidFill>
                  <a:srgbClr val="0070C0"/>
                </a:solidFill>
              </a:rPr>
              <a:t>superclass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en-US" dirty="0"/>
              <a:t>To write a new version of a method in a subclass that replaces the superclass's version.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/>
              <a:t>Overriding Methods in the Superclass</a:t>
            </a:r>
            <a:endParaRPr lang="en-US" altLang="en-US" dirty="0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27927-B1BD-486F-8ABF-BE64B6774D12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76200" y="526315"/>
            <a:ext cx="90678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400" dirty="0" smtClean="0"/>
              <a:t>The 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toString</a:t>
            </a:r>
            <a:r>
              <a:rPr lang="en-US" altLang="en-US" sz="2400" dirty="0" smtClean="0"/>
              <a:t> method in the 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GeometricObjec</a:t>
            </a:r>
            <a:r>
              <a:rPr lang="en-US" altLang="en-US" sz="2400" dirty="0" err="1" smtClean="0"/>
              <a:t>t</a:t>
            </a:r>
            <a:r>
              <a:rPr lang="en-US" altLang="en-US" sz="2400" dirty="0" smtClean="0"/>
              <a:t> class return a string representation of a geometric object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400" dirty="0" smtClean="0"/>
              <a:t>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400" dirty="0" smtClean="0"/>
              <a:t> public String </a:t>
            </a:r>
            <a:r>
              <a:rPr lang="en-US" altLang="en-US" sz="2400" dirty="0" err="1" smtClean="0"/>
              <a:t>toString</a:t>
            </a:r>
            <a:r>
              <a:rPr lang="en-US" altLang="en-US" sz="2400" dirty="0" smtClean="0"/>
              <a:t>() {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400" dirty="0" smtClean="0"/>
              <a:t>    return "created on " + </a:t>
            </a:r>
            <a:r>
              <a:rPr lang="en-US" altLang="en-US" sz="2400" dirty="0" err="1" smtClean="0"/>
              <a:t>dateCreated</a:t>
            </a:r>
            <a:r>
              <a:rPr lang="en-US" altLang="en-US" sz="2400" dirty="0" smtClean="0"/>
              <a:t> + "\</a:t>
            </a:r>
            <a:r>
              <a:rPr lang="en-US" altLang="en-US" sz="2400" dirty="0" err="1" smtClean="0"/>
              <a:t>ncolor</a:t>
            </a:r>
            <a:r>
              <a:rPr lang="en-US" altLang="en-US" sz="2400" dirty="0" smtClean="0"/>
              <a:t>: " + color + 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400" dirty="0" smtClean="0"/>
              <a:t>      " and filled: " + filled;</a:t>
            </a:r>
          </a:p>
          <a:p>
            <a:pPr>
              <a:spcBef>
                <a:spcPts val="0"/>
              </a:spcBef>
              <a:buClrTx/>
              <a:buSzTx/>
              <a:buNone/>
            </a:pPr>
            <a:r>
              <a:rPr lang="en-US" altLang="en-US" sz="2400" dirty="0" smtClean="0"/>
              <a:t>  }</a:t>
            </a:r>
            <a:endParaRPr lang="en-US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 Circle extends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// Other methods are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omitted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cs typeface="Courier New" pitchFamily="49" charset="0"/>
              </a:rPr>
              <a:t>//Override </a:t>
            </a:r>
            <a:r>
              <a:rPr lang="en-US" altLang="en-US" sz="2000" dirty="0">
                <a:cs typeface="Courier New" pitchFamily="49" charset="0"/>
              </a:rPr>
              <a:t>the </a:t>
            </a:r>
            <a:r>
              <a:rPr lang="en-US" altLang="en-US" sz="2000" dirty="0" err="1">
                <a:cs typeface="Courier New" pitchFamily="49" charset="0"/>
              </a:rPr>
              <a:t>toString</a:t>
            </a:r>
            <a:r>
              <a:rPr lang="en-US" altLang="en-US" sz="2000" dirty="0">
                <a:cs typeface="Courier New" pitchFamily="49" charset="0"/>
              </a:rPr>
              <a:t> method defined </a:t>
            </a:r>
            <a:r>
              <a:rPr lang="en-US" altLang="en-US" sz="2000" dirty="0" smtClean="0">
                <a:cs typeface="Courier New" pitchFamily="49" charset="0"/>
              </a:rPr>
              <a:t>in </a:t>
            </a:r>
            <a:r>
              <a:rPr lang="en-US" altLang="en-US" sz="2000" dirty="0" err="1" smtClean="0">
                <a:cs typeface="Courier New" pitchFamily="49" charset="0"/>
              </a:rPr>
              <a:t>GeometricObject</a:t>
            </a:r>
            <a:r>
              <a:rPr lang="en-US" altLang="en-US" sz="2000" dirty="0" smtClean="0">
                <a:cs typeface="Courier New" pitchFamily="49" charset="0"/>
              </a:rPr>
              <a:t> to return the string //representation of a circle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super.toString</a:t>
            </a:r>
            <a:r>
              <a:rPr lang="en-US" alt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nradius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" + radius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486400" y="5862637"/>
            <a:ext cx="3352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Both </a:t>
            </a:r>
            <a:r>
              <a:rPr lang="en-US" sz="2000" dirty="0" err="1" smtClean="0">
                <a:solidFill>
                  <a:srgbClr val="0070C0"/>
                </a:solidFill>
              </a:rPr>
              <a:t>toString</a:t>
            </a:r>
            <a:r>
              <a:rPr lang="en-US" sz="2000" dirty="0" smtClean="0"/>
              <a:t> methods can be used in the Circle class.  </a:t>
            </a:r>
            <a:endParaRPr 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838200" y="5715000"/>
            <a:ext cx="4038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 invoke the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 method defined in the </a:t>
            </a:r>
            <a:r>
              <a:rPr lang="en-US" sz="2000" dirty="0" err="1" smtClean="0"/>
              <a:t>GeometricObject</a:t>
            </a:r>
            <a:r>
              <a:rPr lang="en-US" sz="2000" dirty="0" smtClean="0"/>
              <a:t> class from the Circle class</a:t>
            </a:r>
            <a:endParaRPr lang="en-US" sz="2000" dirty="0"/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H="1" flipV="1">
            <a:off x="2514600" y="5410200"/>
            <a:ext cx="3429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30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Overriding vs. Overloading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4303AE-5AEE-46EC-8C64-56EE6B94EBCC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52400" y="907582"/>
            <a:ext cx="8991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ClrTx/>
              <a:buSzTx/>
            </a:pP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Overloading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means to define </a:t>
            </a:r>
            <a:r>
              <a:rPr lang="en-US" altLang="en-US" u="sng" dirty="0" smtClean="0">
                <a:latin typeface="Times New Roman" pitchFamily="18" charset="0"/>
                <a:cs typeface="Times New Roman" pitchFamily="18" charset="0"/>
              </a:rPr>
              <a:t>multiple methods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altLang="en-US" u="sng" dirty="0" smtClean="0">
                <a:latin typeface="Times New Roman" pitchFamily="18" charset="0"/>
                <a:cs typeface="Times New Roman" pitchFamily="18" charset="0"/>
              </a:rPr>
              <a:t>same name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but different signatures.</a:t>
            </a:r>
          </a:p>
          <a:p>
            <a:pPr marL="457200" indent="-457200">
              <a:spcBef>
                <a:spcPct val="50000"/>
              </a:spcBef>
              <a:buClrTx/>
              <a:buSzTx/>
            </a:pP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Overriding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means to provide a new implementation for a method in the </a:t>
            </a:r>
            <a:r>
              <a:rPr lang="en-US" altLang="en-US" u="sng" dirty="0" smtClean="0">
                <a:latin typeface="Times New Roman" pitchFamily="18" charset="0"/>
                <a:cs typeface="Times New Roman" pitchFamily="18" charset="0"/>
              </a:rPr>
              <a:t>subclass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6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30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NOTE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4303AE-5AEE-46EC-8C64-56EE6B94EBCC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0" y="533400"/>
            <a:ext cx="9144000" cy="497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Overridden methods </a:t>
            </a:r>
            <a:r>
              <a:rPr lang="en-US" altLang="en-US" sz="3100" dirty="0" smtClean="0">
                <a:latin typeface="Times New Roman" pitchFamily="18" charset="0"/>
                <a:cs typeface="Times New Roman" pitchFamily="18" charset="0"/>
              </a:rPr>
              <a:t>are in </a:t>
            </a:r>
            <a:r>
              <a:rPr lang="en-US" altLang="en-US" sz="3100" u="sng" dirty="0" smtClean="0">
                <a:latin typeface="Times New Roman" pitchFamily="18" charset="0"/>
                <a:cs typeface="Times New Roman" pitchFamily="18" charset="0"/>
              </a:rPr>
              <a:t>different classes</a:t>
            </a:r>
            <a:r>
              <a:rPr lang="en-US" altLang="en-US" sz="3100" dirty="0" smtClean="0">
                <a:latin typeface="Times New Roman" pitchFamily="18" charset="0"/>
                <a:cs typeface="Times New Roman" pitchFamily="18" charset="0"/>
              </a:rPr>
              <a:t> related by inheritance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Overloaded methods </a:t>
            </a:r>
            <a:r>
              <a:rPr lang="en-US" altLang="en-US" sz="3100" dirty="0" smtClean="0">
                <a:latin typeface="Times New Roman" pitchFamily="18" charset="0"/>
                <a:cs typeface="Times New Roman" pitchFamily="18" charset="0"/>
              </a:rPr>
              <a:t>can be either in the </a:t>
            </a:r>
            <a:r>
              <a:rPr lang="en-US" altLang="en-US" sz="3100" u="sng" dirty="0" smtClean="0">
                <a:latin typeface="Times New Roman" pitchFamily="18" charset="0"/>
                <a:cs typeface="Times New Roman" pitchFamily="18" charset="0"/>
              </a:rPr>
              <a:t>same class</a:t>
            </a:r>
            <a:r>
              <a:rPr lang="en-US" altLang="en-US" sz="3100" dirty="0" smtClean="0">
                <a:latin typeface="Times New Roman" pitchFamily="18" charset="0"/>
                <a:cs typeface="Times New Roman" pitchFamily="18" charset="0"/>
              </a:rPr>
              <a:t>, or in </a:t>
            </a:r>
            <a:r>
              <a:rPr lang="en-US" altLang="en-US" sz="3100" u="sng" dirty="0" smtClean="0">
                <a:latin typeface="Times New Roman" pitchFamily="18" charset="0"/>
                <a:cs typeface="Times New Roman" pitchFamily="18" charset="0"/>
              </a:rPr>
              <a:t>different classes </a:t>
            </a:r>
            <a:r>
              <a:rPr lang="en-US" altLang="en-US" sz="3100" dirty="0" smtClean="0">
                <a:latin typeface="Times New Roman" pitchFamily="18" charset="0"/>
                <a:cs typeface="Times New Roman" pitchFamily="18" charset="0"/>
              </a:rPr>
              <a:t>related by inheritance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Overridden methods </a:t>
            </a:r>
            <a:r>
              <a:rPr lang="en-US" altLang="en-US" sz="3100" dirty="0" smtClean="0">
                <a:latin typeface="Times New Roman" pitchFamily="18" charset="0"/>
                <a:cs typeface="Times New Roman" pitchFamily="18" charset="0"/>
              </a:rPr>
              <a:t>have the </a:t>
            </a:r>
            <a:r>
              <a:rPr lang="en-US" altLang="en-US" sz="3100" u="sng" dirty="0" smtClean="0">
                <a:latin typeface="Times New Roman" pitchFamily="18" charset="0"/>
                <a:cs typeface="Times New Roman" pitchFamily="18" charset="0"/>
              </a:rPr>
              <a:t>same signature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Overloaded method </a:t>
            </a:r>
            <a:r>
              <a:rPr lang="en-US" altLang="en-US" sz="3100" dirty="0" smtClean="0">
                <a:latin typeface="Times New Roman" pitchFamily="18" charset="0"/>
                <a:cs typeface="Times New Roman" pitchFamily="18" charset="0"/>
              </a:rPr>
              <a:t>have the </a:t>
            </a:r>
            <a:r>
              <a:rPr lang="en-US" altLang="en-US" sz="3100" u="sng" dirty="0" smtClean="0">
                <a:latin typeface="Times New Roman" pitchFamily="18" charset="0"/>
                <a:cs typeface="Times New Roman" pitchFamily="18" charset="0"/>
              </a:rPr>
              <a:t>same name </a:t>
            </a:r>
            <a:r>
              <a:rPr lang="en-US" altLang="en-US" sz="31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altLang="en-US" sz="3100" u="sng" dirty="0" smtClean="0">
                <a:latin typeface="Times New Roman" pitchFamily="18" charset="0"/>
                <a:cs typeface="Times New Roman" pitchFamily="18" charset="0"/>
              </a:rPr>
              <a:t>different parameter lists</a:t>
            </a:r>
            <a:r>
              <a:rPr lang="en-US" altLang="en-US"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62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30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NOTE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4303AE-5AEE-46EC-8C64-56EE6B94EBCC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4288" y="533400"/>
            <a:ext cx="91440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 dirty="0" smtClean="0">
                <a:cs typeface="Times New Roman" pitchFamily="18" charset="0"/>
              </a:rPr>
              <a:t>Use override annotation to avoid mistakes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 b="1" dirty="0" smtClean="0">
                <a:solidFill>
                  <a:srgbClr val="FF0000"/>
                </a:solidFill>
                <a:cs typeface="Times New Roman" pitchFamily="18" charset="0"/>
              </a:rPr>
              <a:t>@Override   </a:t>
            </a:r>
            <a:r>
              <a:rPr lang="en-US" altLang="en-US" sz="3000" dirty="0" smtClean="0">
                <a:cs typeface="Times New Roman" pitchFamily="18" charset="0"/>
              </a:rPr>
              <a:t>--place before the overriding method in subclass</a:t>
            </a:r>
            <a:endParaRPr lang="en-US" altLang="en-US" sz="3000" dirty="0">
              <a:cs typeface="Times New Roman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 dirty="0">
                <a:cs typeface="Courier New" pitchFamily="49" charset="0"/>
              </a:rPr>
              <a:t>public class Circle extends </a:t>
            </a:r>
            <a:r>
              <a:rPr lang="en-US" altLang="en-US" sz="3000" dirty="0" err="1">
                <a:cs typeface="Courier New" pitchFamily="49" charset="0"/>
              </a:rPr>
              <a:t>GeometricObject</a:t>
            </a:r>
            <a:r>
              <a:rPr lang="en-US" altLang="en-US" sz="3000" dirty="0">
                <a:cs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 dirty="0">
                <a:cs typeface="Courier New" pitchFamily="49" charset="0"/>
              </a:rPr>
              <a:t>  // Other methods are omitted</a:t>
            </a: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endParaRPr lang="en-US" altLang="en-US" sz="3000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3000" dirty="0" smtClean="0">
                <a:solidFill>
                  <a:srgbClr val="0070C0"/>
                </a:solidFill>
                <a:cs typeface="Courier New" pitchFamily="49" charset="0"/>
              </a:rPr>
              <a:t>@Override</a:t>
            </a:r>
          </a:p>
          <a:p>
            <a:pPr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3000" dirty="0" smtClean="0">
                <a:cs typeface="Courier New" pitchFamily="49" charset="0"/>
              </a:rPr>
              <a:t>public </a:t>
            </a:r>
            <a:r>
              <a:rPr lang="en-US" altLang="en-US" sz="3000" dirty="0">
                <a:cs typeface="Courier New" pitchFamily="49" charset="0"/>
              </a:rPr>
              <a:t>String </a:t>
            </a:r>
            <a:r>
              <a:rPr lang="en-US" altLang="en-US" sz="3000" dirty="0" err="1">
                <a:cs typeface="Courier New" pitchFamily="49" charset="0"/>
              </a:rPr>
              <a:t>toString</a:t>
            </a:r>
            <a:r>
              <a:rPr lang="en-US" altLang="en-US" sz="3000" dirty="0">
                <a:cs typeface="Courier New" pitchFamily="49" charset="0"/>
              </a:rPr>
              <a:t>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dirty="0">
                <a:cs typeface="Courier New" pitchFamily="49" charset="0"/>
              </a:rPr>
              <a:t>    return </a:t>
            </a:r>
            <a:r>
              <a:rPr lang="en-US" altLang="en-US" sz="3000" dirty="0" err="1">
                <a:cs typeface="Courier New" pitchFamily="49" charset="0"/>
              </a:rPr>
              <a:t>super.toString</a:t>
            </a:r>
            <a:r>
              <a:rPr lang="en-US" altLang="en-US" sz="3000" dirty="0">
                <a:cs typeface="Courier New" pitchFamily="49" charset="0"/>
              </a:rPr>
              <a:t>() + "\</a:t>
            </a:r>
            <a:r>
              <a:rPr lang="en-US" altLang="en-US" sz="3000" dirty="0" err="1">
                <a:cs typeface="Courier New" pitchFamily="49" charset="0"/>
              </a:rPr>
              <a:t>nradius</a:t>
            </a:r>
            <a:r>
              <a:rPr lang="en-US" altLang="en-US" sz="3000" dirty="0">
                <a:cs typeface="Courier New" pitchFamily="49" charset="0"/>
              </a:rPr>
              <a:t> is " + radius;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dirty="0">
                <a:cs typeface="Courier New" pitchFamily="49" charset="0"/>
              </a:rPr>
              <a:t>  }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 dirty="0">
                <a:cs typeface="Courier New" pitchFamily="49" charset="0"/>
              </a:rPr>
              <a:t>}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4288" y="2362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3006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Polymorphism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C3DBD4-7EB0-4B00-80C2-85F46D534988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69606" y="762000"/>
            <a:ext cx="8839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 smtClean="0">
                <a:latin typeface="Times New Roman" pitchFamily="18" charset="0"/>
              </a:rPr>
              <a:t>A </a:t>
            </a:r>
            <a:r>
              <a:rPr lang="en-US" altLang="en-US" dirty="0">
                <a:latin typeface="Times New Roman" pitchFamily="18" charset="0"/>
              </a:rPr>
              <a:t>class defines a type. </a:t>
            </a:r>
            <a:endParaRPr lang="en-US" altLang="en-US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 smtClean="0">
                <a:latin typeface="Times New Roman" pitchFamily="18" charset="0"/>
              </a:rPr>
              <a:t>A </a:t>
            </a:r>
            <a:r>
              <a:rPr lang="en-US" altLang="en-US" dirty="0">
                <a:latin typeface="Times New Roman" pitchFamily="18" charset="0"/>
              </a:rPr>
              <a:t>type defined by a subclass is called a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</a:rPr>
              <a:t>subtype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  <a:endParaRPr lang="en-US" alt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</a:rPr>
              <a:t>type defined by its superclass is called a </a:t>
            </a:r>
            <a:r>
              <a:rPr lang="en-US" altLang="en-US" i="1" dirty="0" err="1">
                <a:solidFill>
                  <a:srgbClr val="FF0000"/>
                </a:solidFill>
                <a:latin typeface="Times New Roman" pitchFamily="18" charset="0"/>
              </a:rPr>
              <a:t>supertype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</a:rPr>
              <a:t>. </a:t>
            </a:r>
            <a:endParaRPr lang="en-US" altLang="en-US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b="1" dirty="0" smtClean="0">
                <a:solidFill>
                  <a:srgbClr val="0070C0"/>
                </a:solidFill>
                <a:latin typeface="Times New Roman" pitchFamily="18" charset="0"/>
              </a:rPr>
              <a:t>Circle</a:t>
            </a:r>
            <a:r>
              <a:rPr lang="en-US" altLang="en-US" dirty="0" smtClean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</a:rPr>
              <a:t>is a subtype of </a:t>
            </a:r>
            <a:r>
              <a:rPr lang="en-US" altLang="en-US" b="1" dirty="0" err="1">
                <a:solidFill>
                  <a:srgbClr val="00B050"/>
                </a:solidFill>
                <a:latin typeface="Times New Roman" pitchFamily="18" charset="0"/>
              </a:rPr>
              <a:t>GeometricObject</a:t>
            </a:r>
            <a:r>
              <a:rPr lang="en-US" altLang="en-US" dirty="0">
                <a:latin typeface="Times New Roman" pitchFamily="18" charset="0"/>
              </a:rPr>
              <a:t> and </a:t>
            </a:r>
            <a:r>
              <a:rPr lang="en-US" altLang="en-US" b="1" dirty="0" err="1">
                <a:solidFill>
                  <a:srgbClr val="00B050"/>
                </a:solidFill>
                <a:latin typeface="Times New Roman" pitchFamily="18" charset="0"/>
              </a:rPr>
              <a:t>GeometricObject</a:t>
            </a:r>
            <a:r>
              <a:rPr lang="en-US" altLang="en-US" dirty="0">
                <a:latin typeface="Times New Roman" pitchFamily="18" charset="0"/>
              </a:rPr>
              <a:t> is a </a:t>
            </a:r>
            <a:r>
              <a:rPr lang="en-US" altLang="en-US" dirty="0" err="1">
                <a:latin typeface="Times New Roman" pitchFamily="18" charset="0"/>
              </a:rPr>
              <a:t>supertype</a:t>
            </a:r>
            <a:r>
              <a:rPr lang="en-US" altLang="en-US" dirty="0">
                <a:latin typeface="Times New Roman" pitchFamily="18" charset="0"/>
              </a:rPr>
              <a:t> for </a:t>
            </a:r>
            <a:r>
              <a:rPr lang="en-US" altLang="en-US" b="1" dirty="0">
                <a:solidFill>
                  <a:srgbClr val="0070C0"/>
                </a:solidFill>
                <a:latin typeface="Times New Roman" pitchFamily="18" charset="0"/>
              </a:rPr>
              <a:t>Circle</a:t>
            </a:r>
            <a:r>
              <a:rPr lang="en-US" altLang="en-US" dirty="0" smtClean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75000"/>
              </a:spcBef>
              <a:buClr>
                <a:schemeClr val="tx2"/>
              </a:buClr>
              <a:buSzPct val="75000"/>
              <a:buNone/>
            </a:pPr>
            <a:r>
              <a:rPr lang="en-US" altLang="en-US" dirty="0">
                <a:solidFill>
                  <a:srgbClr val="FF0000"/>
                </a:solidFill>
              </a:rPr>
              <a:t>Polymorphism</a:t>
            </a:r>
            <a:r>
              <a:rPr lang="en-US" altLang="en-US" dirty="0"/>
              <a:t> means that a variable of a </a:t>
            </a:r>
            <a:r>
              <a:rPr lang="en-US" altLang="en-US" u="sng" dirty="0" err="1"/>
              <a:t>supertype</a:t>
            </a:r>
            <a:r>
              <a:rPr lang="en-US" altLang="en-US" dirty="0"/>
              <a:t> can refer to a </a:t>
            </a:r>
            <a:r>
              <a:rPr lang="en-US" altLang="en-US" u="sng" dirty="0"/>
              <a:t>subtype</a:t>
            </a:r>
            <a:r>
              <a:rPr lang="en-US" altLang="en-US" dirty="0"/>
              <a:t> object.</a:t>
            </a:r>
            <a:endParaRPr lang="en-US" alt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4287"/>
            <a:ext cx="5334000" cy="685800"/>
          </a:xfrm>
        </p:spPr>
        <p:txBody>
          <a:bodyPr/>
          <a:lstStyle/>
          <a:p>
            <a:pPr eaLnBrk="1" hangingPunct="1"/>
            <a:endParaRPr lang="en-US" altLang="en-US" sz="40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677400" cy="4876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200" dirty="0"/>
              <a:t>public class </a:t>
            </a:r>
            <a:r>
              <a:rPr lang="en-US" altLang="en-US" sz="2200" dirty="0" err="1"/>
              <a:t>PolymorphismDemo</a:t>
            </a:r>
            <a:r>
              <a:rPr lang="en-US" altLang="en-US" sz="2200" dirty="0"/>
              <a:t> {</a:t>
            </a:r>
          </a:p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200" dirty="0"/>
              <a:t>  /** Main method */</a:t>
            </a:r>
          </a:p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200" dirty="0"/>
              <a:t>  public static void main(String[] </a:t>
            </a:r>
            <a:r>
              <a:rPr lang="en-US" altLang="en-US" sz="2200" dirty="0" err="1"/>
              <a:t>args</a:t>
            </a:r>
            <a:r>
              <a:rPr lang="en-US" altLang="en-US" sz="2200" dirty="0"/>
              <a:t>) {</a:t>
            </a:r>
          </a:p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200" dirty="0"/>
              <a:t>    // Display circle and rectangle properties</a:t>
            </a:r>
          </a:p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200" dirty="0"/>
              <a:t>    </a:t>
            </a:r>
            <a:r>
              <a:rPr lang="en-US" altLang="en-US" sz="2200" dirty="0" err="1">
                <a:solidFill>
                  <a:srgbClr val="FF0000"/>
                </a:solidFill>
              </a:rPr>
              <a:t>displayObject</a:t>
            </a:r>
            <a:r>
              <a:rPr lang="en-US" altLang="en-US" sz="2200" dirty="0">
                <a:solidFill>
                  <a:srgbClr val="FF0000"/>
                </a:solidFill>
              </a:rPr>
              <a:t>(new </a:t>
            </a:r>
            <a:r>
              <a:rPr lang="en-US" altLang="en-US" sz="2200" dirty="0" smtClean="0">
                <a:solidFill>
                  <a:srgbClr val="FF0000"/>
                </a:solidFill>
              </a:rPr>
              <a:t>Circle(1</a:t>
            </a:r>
            <a:r>
              <a:rPr lang="en-US" altLang="en-US" sz="2200" dirty="0">
                <a:solidFill>
                  <a:srgbClr val="FF0000"/>
                </a:solidFill>
              </a:rPr>
              <a:t>, "red", false</a:t>
            </a:r>
            <a:r>
              <a:rPr lang="en-US" altLang="en-US" sz="2200" dirty="0" smtClean="0">
                <a:solidFill>
                  <a:srgbClr val="FF0000"/>
                </a:solidFill>
              </a:rPr>
              <a:t>)); </a:t>
            </a:r>
            <a:r>
              <a:rPr lang="en-US" altLang="en-US" sz="2200" dirty="0" smtClean="0">
                <a:solidFill>
                  <a:srgbClr val="00B050"/>
                </a:solidFill>
              </a:rPr>
              <a:t>//invoke </a:t>
            </a:r>
            <a:r>
              <a:rPr lang="en-US" altLang="en-US" sz="2200" dirty="0" err="1" smtClean="0">
                <a:solidFill>
                  <a:srgbClr val="00B050"/>
                </a:solidFill>
              </a:rPr>
              <a:t>displayObject</a:t>
            </a:r>
            <a:r>
              <a:rPr lang="en-US" altLang="en-US" sz="2200" dirty="0" smtClean="0">
                <a:solidFill>
                  <a:srgbClr val="00B050"/>
                </a:solidFill>
              </a:rPr>
              <a:t> method</a:t>
            </a:r>
            <a:endParaRPr lang="en-US" altLang="en-US" sz="22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>
                <a:solidFill>
                  <a:srgbClr val="FF0000"/>
                </a:solidFill>
              </a:rPr>
              <a:t>displayObject</a:t>
            </a:r>
            <a:r>
              <a:rPr lang="en-US" altLang="en-US" sz="2000" dirty="0">
                <a:solidFill>
                  <a:srgbClr val="FF0000"/>
                </a:solidFill>
              </a:rPr>
              <a:t>(new </a:t>
            </a:r>
            <a:r>
              <a:rPr lang="en-US" altLang="en-US" sz="2000" dirty="0" smtClean="0">
                <a:solidFill>
                  <a:srgbClr val="FF0000"/>
                </a:solidFill>
              </a:rPr>
              <a:t>Rectangle(1</a:t>
            </a:r>
            <a:r>
              <a:rPr lang="en-US" altLang="en-US" sz="2000" dirty="0">
                <a:solidFill>
                  <a:srgbClr val="FF0000"/>
                </a:solidFill>
              </a:rPr>
              <a:t>, 1, "black", true));</a:t>
            </a:r>
          </a:p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200" dirty="0"/>
              <a:t>  </a:t>
            </a:r>
            <a:r>
              <a:rPr lang="en-US" altLang="en-US" sz="2200" dirty="0" smtClean="0"/>
              <a:t>}</a:t>
            </a:r>
            <a:endParaRPr lang="en-US" altLang="en-US" sz="2200" dirty="0"/>
          </a:p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200" dirty="0"/>
              <a:t>  /** Display geometric object properties */</a:t>
            </a:r>
          </a:p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200" dirty="0"/>
              <a:t>  public static void 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displayObject</a:t>
            </a:r>
            <a:r>
              <a:rPr lang="en-US" altLang="en-US" sz="2200" dirty="0" smtClean="0">
                <a:solidFill>
                  <a:srgbClr val="FF0000"/>
                </a:solidFill>
              </a:rPr>
              <a:t>(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GeometricObject</a:t>
            </a:r>
            <a:r>
              <a:rPr lang="en-US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object) </a:t>
            </a:r>
            <a:r>
              <a:rPr lang="en-US" altLang="en-US" sz="2200" dirty="0"/>
              <a:t>{</a:t>
            </a:r>
          </a:p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200" dirty="0"/>
              <a:t>    </a:t>
            </a:r>
            <a:r>
              <a:rPr lang="en-US" altLang="en-US" sz="2200" dirty="0" err="1"/>
              <a:t>System.out.println</a:t>
            </a:r>
            <a:r>
              <a:rPr lang="en-US" altLang="en-US" sz="2200" dirty="0"/>
              <a:t>("Created on " + </a:t>
            </a:r>
            <a:r>
              <a:rPr lang="en-US" altLang="en-US" sz="2200" dirty="0" err="1"/>
              <a:t>object.getDateCreated</a:t>
            </a:r>
            <a:r>
              <a:rPr lang="en-US" altLang="en-US" sz="2200" dirty="0"/>
              <a:t>() +</a:t>
            </a:r>
          </a:p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200" dirty="0"/>
              <a:t>      ". Color is " + </a:t>
            </a:r>
            <a:r>
              <a:rPr lang="en-US" altLang="en-US" sz="2200" dirty="0" err="1"/>
              <a:t>object.getColor</a:t>
            </a:r>
            <a:r>
              <a:rPr lang="en-US" altLang="en-US" sz="2200" dirty="0"/>
              <a:t>());</a:t>
            </a:r>
          </a:p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200" dirty="0"/>
              <a:t>  }</a:t>
            </a:r>
          </a:p>
          <a:p>
            <a:pPr marL="0" indent="0" eaLnBrk="1" hangingPunct="1">
              <a:spcBef>
                <a:spcPts val="0"/>
              </a:spcBef>
              <a:buFont typeface="Monotype Sorts"/>
              <a:buNone/>
            </a:pPr>
            <a:r>
              <a:rPr lang="en-US" altLang="en-US" sz="2200" dirty="0"/>
              <a:t>}</a:t>
            </a:r>
            <a:endParaRPr lang="en-US" altLang="en-US" sz="2200" dirty="0" smtClean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5694A0-DD59-4463-97FC-12C3E6798C25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7800" y="4876800"/>
            <a:ext cx="70866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/>
              <a:t>Created on Mon Sep 30 14:21:12 PDT 2019. Color is red</a:t>
            </a:r>
          </a:p>
          <a:p>
            <a:r>
              <a:rPr lang="en-US" sz="2000" dirty="0"/>
              <a:t>Created on Mon Sep 30 14:21:12 PDT 2019. Color is black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438400" y="3886200"/>
            <a:ext cx="4876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75000"/>
              </a:spcBef>
              <a:buClr>
                <a:schemeClr val="tx2"/>
              </a:buClr>
              <a:buSzPct val="75000"/>
              <a:buNone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75000"/>
              </a:spcBef>
              <a:buClr>
                <a:schemeClr val="tx2"/>
              </a:buClr>
              <a:buSzPct val="75000"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Polymorphism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means that a variable of a </a:t>
            </a:r>
            <a:r>
              <a:rPr lang="en-US" altLang="en-US" sz="2000" u="sng" dirty="0" err="1"/>
              <a:t>supertype</a:t>
            </a:r>
            <a:r>
              <a:rPr lang="en-US" altLang="en-US" sz="2000" dirty="0"/>
              <a:t> can refer to a </a:t>
            </a:r>
            <a:r>
              <a:rPr lang="en-US" altLang="en-US" sz="2000" u="sng" dirty="0"/>
              <a:t>subtype</a:t>
            </a:r>
            <a:r>
              <a:rPr lang="en-US" altLang="en-US" sz="2000" dirty="0"/>
              <a:t> object.</a:t>
            </a:r>
            <a:endParaRPr lang="en-US" altLang="en-US" sz="2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en-US" dirty="0">
              <a:latin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928937" y="3024187"/>
            <a:ext cx="2895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638800" y="3048000"/>
            <a:ext cx="228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90800" y="1690687"/>
            <a:ext cx="3276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"/>
            <a:ext cx="7772400" cy="587029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Accessing Object’s Members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17020" y="663840"/>
            <a:ext cx="8871555" cy="591436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900" dirty="0" smtClean="0"/>
              <a:t>An object’s </a:t>
            </a:r>
            <a:r>
              <a:rPr lang="en-US" altLang="en-US" sz="2900" u="sng" dirty="0" smtClean="0"/>
              <a:t>data </a:t>
            </a:r>
            <a:r>
              <a:rPr lang="en-US" altLang="en-US" sz="2900" dirty="0" smtClean="0"/>
              <a:t>and </a:t>
            </a:r>
            <a:r>
              <a:rPr lang="en-US" altLang="en-US" sz="2900" u="sng" dirty="0" smtClean="0"/>
              <a:t>methods</a:t>
            </a:r>
            <a:r>
              <a:rPr lang="en-US" altLang="en-US" sz="2900" dirty="0" smtClean="0"/>
              <a:t> can be accessed through the </a:t>
            </a:r>
            <a:r>
              <a:rPr lang="en-US" altLang="en-US" sz="2900" b="1" dirty="0" smtClean="0">
                <a:solidFill>
                  <a:srgbClr val="0070C0"/>
                </a:solidFill>
              </a:rPr>
              <a:t>dot (.) </a:t>
            </a:r>
            <a:r>
              <a:rPr lang="en-US" altLang="en-US" sz="2900" dirty="0" smtClean="0"/>
              <a:t>operator via the </a:t>
            </a:r>
            <a:r>
              <a:rPr lang="en-US" altLang="en-US" sz="2900" u="sng" dirty="0" smtClean="0"/>
              <a:t>object’s reference variable</a:t>
            </a:r>
          </a:p>
          <a:p>
            <a:pPr>
              <a:buFont typeface="Wingdings" pitchFamily="2" charset="2"/>
              <a:buChar char="q"/>
            </a:pPr>
            <a:endParaRPr lang="en-US" altLang="en-US" sz="29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2900" dirty="0" smtClean="0"/>
              <a:t>Referencing the object’s data:</a:t>
            </a:r>
          </a:p>
          <a:p>
            <a:pPr>
              <a:buFont typeface="Monotype Sorts"/>
              <a:buNone/>
            </a:pPr>
            <a:r>
              <a:rPr lang="en-US" altLang="en-US" sz="2900" dirty="0" smtClean="0"/>
              <a:t>        </a:t>
            </a:r>
            <a:r>
              <a:rPr lang="en-US" altLang="en-US" sz="2900" b="1" dirty="0" err="1" smtClean="0">
                <a:latin typeface="Courier New" pitchFamily="49" charset="0"/>
              </a:rPr>
              <a:t>objectRefVar.data</a:t>
            </a:r>
            <a:endParaRPr lang="en-US" altLang="en-US" sz="2900" b="1" dirty="0" smtClean="0"/>
          </a:p>
          <a:p>
            <a:pPr>
              <a:buFont typeface="Monotype Sorts"/>
              <a:buNone/>
            </a:pPr>
            <a:r>
              <a:rPr lang="en-US" altLang="en-US" sz="2900" i="1" dirty="0" smtClean="0">
                <a:latin typeface="Book Antiqua" pitchFamily="18" charset="0"/>
              </a:rPr>
              <a:t>        e.g., </a:t>
            </a:r>
            <a:r>
              <a:rPr lang="en-US" altLang="en-US" sz="2900" b="1" dirty="0" err="1" smtClean="0">
                <a:latin typeface="Courier New" pitchFamily="49" charset="0"/>
              </a:rPr>
              <a:t>myCircle.radius</a:t>
            </a:r>
            <a:endParaRPr lang="en-US" altLang="en-US" sz="2900" b="1" i="1" dirty="0" smtClean="0">
              <a:latin typeface="Book Antiqua" pitchFamily="18" charset="0"/>
            </a:endParaRPr>
          </a:p>
          <a:p>
            <a:pPr>
              <a:buFont typeface="Monotype Sorts"/>
              <a:buNone/>
            </a:pPr>
            <a:endParaRPr lang="en-US" altLang="en-US" sz="29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2900" dirty="0" smtClean="0"/>
              <a:t>Invoking the object’s method:</a:t>
            </a:r>
          </a:p>
          <a:p>
            <a:pPr>
              <a:buFont typeface="Monotype Sorts"/>
              <a:buNone/>
            </a:pPr>
            <a:r>
              <a:rPr lang="en-US" altLang="en-US" sz="2900" b="1" dirty="0" smtClean="0"/>
              <a:t>       </a:t>
            </a:r>
            <a:r>
              <a:rPr lang="en-US" altLang="en-US" sz="2900" b="1" dirty="0" err="1" smtClean="0">
                <a:latin typeface="Courier New" pitchFamily="49" charset="0"/>
              </a:rPr>
              <a:t>objectRefVar.methodName</a:t>
            </a:r>
            <a:r>
              <a:rPr lang="en-US" altLang="en-US" sz="2900" b="1" dirty="0" smtClean="0">
                <a:latin typeface="Courier New" pitchFamily="49" charset="0"/>
              </a:rPr>
              <a:t>(arguments)</a:t>
            </a:r>
            <a:endParaRPr lang="en-US" altLang="en-US" sz="2900" b="1" dirty="0" smtClean="0"/>
          </a:p>
          <a:p>
            <a:pPr>
              <a:buFont typeface="Monotype Sorts"/>
              <a:buNone/>
            </a:pPr>
            <a:r>
              <a:rPr lang="en-US" altLang="en-US" sz="2900" i="1" dirty="0" smtClean="0">
                <a:latin typeface="Book Antiqua" pitchFamily="18" charset="0"/>
              </a:rPr>
              <a:t>       e.g., </a:t>
            </a:r>
            <a:r>
              <a:rPr lang="en-US" altLang="en-US" sz="2900" b="1" dirty="0" err="1" smtClean="0">
                <a:latin typeface="Courier New" pitchFamily="49" charset="0"/>
              </a:rPr>
              <a:t>myCircle.getArea</a:t>
            </a:r>
            <a:r>
              <a:rPr lang="en-US" altLang="en-US" sz="2900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264576-7EAF-45DB-BA10-FACB40CCB3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600" dirty="0" smtClean="0"/>
              <a:t>Casting Objects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8915400" cy="4419600"/>
          </a:xfrm>
        </p:spPr>
        <p:txBody>
          <a:bodyPr>
            <a:normAutofit/>
          </a:bodyPr>
          <a:lstStyle/>
          <a:p>
            <a:pPr marL="0" indent="0" eaLnBrk="1" hangingPunct="1">
              <a:buFont typeface="Monotype Sorts"/>
              <a:buNone/>
              <a:tabLst>
                <a:tab pos="57150" algn="l"/>
                <a:tab pos="285750" algn="l"/>
              </a:tabLst>
            </a:pPr>
            <a:r>
              <a:rPr lang="en-US" altLang="en-US" dirty="0">
                <a:cs typeface="Courier New" pitchFamily="49" charset="0"/>
              </a:rPr>
              <a:t>C</a:t>
            </a:r>
            <a:r>
              <a:rPr lang="en-US" altLang="en-US" dirty="0" smtClean="0">
                <a:cs typeface="Courier New" pitchFamily="49" charset="0"/>
              </a:rPr>
              <a:t>asting operator to convert variables of one primitive type to another. </a:t>
            </a:r>
          </a:p>
          <a:p>
            <a:pPr marL="0" indent="0" eaLnBrk="1" hangingPunct="1">
              <a:buFont typeface="Monotype Sorts"/>
              <a:buNone/>
              <a:tabLst>
                <a:tab pos="57150" algn="l"/>
                <a:tab pos="285750" algn="l"/>
              </a:tabLst>
            </a:pPr>
            <a:r>
              <a:rPr lang="en-US" altLang="en-US" b="1" dirty="0" smtClean="0">
                <a:solidFill>
                  <a:srgbClr val="FF0000"/>
                </a:solidFill>
                <a:cs typeface="Courier New" pitchFamily="49" charset="0"/>
              </a:rPr>
              <a:t>Casting</a:t>
            </a:r>
            <a:r>
              <a:rPr lang="en-US" altLang="en-US" dirty="0" smtClean="0">
                <a:cs typeface="Courier New" pitchFamily="49" charset="0"/>
              </a:rPr>
              <a:t> can be used to convert </a:t>
            </a:r>
            <a:r>
              <a:rPr lang="en-US" altLang="en-US" u="sng" dirty="0" smtClean="0">
                <a:cs typeface="Courier New" pitchFamily="49" charset="0"/>
              </a:rPr>
              <a:t>an object of one class type </a:t>
            </a:r>
            <a:r>
              <a:rPr lang="en-US" altLang="en-US" dirty="0" smtClean="0">
                <a:cs typeface="Courier New" pitchFamily="49" charset="0"/>
              </a:rPr>
              <a:t>to another within an inheritance hierarchy. </a:t>
            </a:r>
          </a:p>
          <a:p>
            <a:pPr marL="0" indent="0" eaLnBrk="1" hangingPunct="1">
              <a:buFont typeface="Monotype Sorts"/>
              <a:buNone/>
              <a:tabLst>
                <a:tab pos="57150" algn="l"/>
                <a:tab pos="285750" algn="l"/>
              </a:tabLst>
            </a:pPr>
            <a:endParaRPr lang="en-US" altLang="en-US" dirty="0">
              <a:cs typeface="Courier New" pitchFamily="49" charset="0"/>
            </a:endParaRPr>
          </a:p>
          <a:p>
            <a:pPr marL="0" indent="0">
              <a:buNone/>
              <a:tabLst>
                <a:tab pos="57150" algn="l"/>
                <a:tab pos="28575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Explicit casting </a:t>
            </a:r>
            <a:r>
              <a:rPr lang="en-US" altLang="en-US" dirty="0"/>
              <a:t>must be used when casting an object from a </a:t>
            </a:r>
            <a:r>
              <a:rPr lang="en-US" altLang="en-US" u="sng" dirty="0"/>
              <a:t>superclass to a subclass</a:t>
            </a:r>
            <a:r>
              <a:rPr lang="en-US" altLang="en-US" dirty="0"/>
              <a:t>.  </a:t>
            </a:r>
          </a:p>
          <a:p>
            <a:pPr marL="0" indent="0" eaLnBrk="1" hangingPunct="1">
              <a:buFont typeface="Monotype Sorts"/>
              <a:buNone/>
              <a:tabLst>
                <a:tab pos="57150" algn="l"/>
                <a:tab pos="285750" algn="l"/>
              </a:tabLst>
            </a:pPr>
            <a:endParaRPr lang="en-US" altLang="en-US" sz="2600" dirty="0" smtClean="0">
              <a:cs typeface="Courier New" pitchFamily="49" charset="0"/>
            </a:endParaRP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959408-152F-48C6-8494-6F70507D21BF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Class </a:t>
            </a:r>
            <a:r>
              <a:rPr lang="en-US" altLang="en-US" smtClean="0">
                <a:latin typeface="Courier New" panose="02070309020205020404" pitchFamily="49" charset="0"/>
              </a:rPr>
              <a:t>Object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All types of objects have a superclass named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Every class implicitly extends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Object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 dirty="0" smtClean="0"/>
              <a:t> class defines several methods:</a:t>
            </a:r>
          </a:p>
          <a:p>
            <a:pPr lvl="1" eaLnBrk="1" hangingPunct="1"/>
            <a:endParaRPr lang="en-US" altLang="en-US" sz="900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>
                <a:latin typeface="Courier New" panose="02070309020205020404" pitchFamily="49" charset="0"/>
              </a:rPr>
              <a:t>public String </a:t>
            </a:r>
            <a:r>
              <a:rPr lang="en-US" altLang="en-US" dirty="0" err="1" smtClean="0">
                <a:latin typeface="Courier New" panose="02070309020205020404" pitchFamily="49" charset="0"/>
              </a:rPr>
              <a:t>toString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br>
              <a:rPr lang="en-US" altLang="en-US" dirty="0" smtClean="0">
                <a:latin typeface="Courier New" panose="02070309020205020404" pitchFamily="49" charset="0"/>
              </a:rPr>
            </a:br>
            <a:r>
              <a:rPr lang="en-US" altLang="en-US" dirty="0" smtClean="0"/>
              <a:t>Returns a text representation of the object,</a:t>
            </a:r>
            <a:br>
              <a:rPr lang="en-US" altLang="en-US" dirty="0" smtClean="0"/>
            </a:br>
            <a:r>
              <a:rPr lang="en-US" altLang="en-US" dirty="0" smtClean="0"/>
              <a:t>often so that it can be printed.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latin typeface="Courier New" panose="02070309020205020404" pitchFamily="49" charset="0"/>
              </a:rPr>
              <a:t>public </a:t>
            </a:r>
            <a:r>
              <a:rPr lang="en-US" altLang="en-US" dirty="0" err="1" smtClean="0">
                <a:latin typeface="Courier New" panose="02070309020205020404" pitchFamily="49" charset="0"/>
              </a:rPr>
              <a:t>boolean</a:t>
            </a:r>
            <a:r>
              <a:rPr lang="en-US" altLang="en-US" dirty="0" smtClean="0">
                <a:latin typeface="Courier New" panose="02070309020205020404" pitchFamily="49" charset="0"/>
              </a:rPr>
              <a:t> equals(Object other)</a:t>
            </a:r>
            <a:br>
              <a:rPr lang="en-US" altLang="en-US" dirty="0" smtClean="0">
                <a:latin typeface="Courier New" panose="02070309020205020404" pitchFamily="49" charset="0"/>
              </a:rPr>
            </a:br>
            <a:r>
              <a:rPr lang="en-US" altLang="en-US" dirty="0" smtClean="0"/>
              <a:t>Compare the object to any other for equality.</a:t>
            </a:r>
            <a:br>
              <a:rPr lang="en-US" altLang="en-US" dirty="0" smtClean="0"/>
            </a:br>
            <a:r>
              <a:rPr lang="en-US" altLang="en-US" dirty="0" smtClean="0"/>
              <a:t>Returns </a:t>
            </a:r>
            <a:r>
              <a:rPr lang="en-US" altLang="en-US" dirty="0" smtClean="0">
                <a:latin typeface="Courier New" panose="02070309020205020404" pitchFamily="49" charset="0"/>
              </a:rPr>
              <a:t>true</a:t>
            </a:r>
            <a:r>
              <a:rPr lang="en-US" altLang="en-US" dirty="0" smtClean="0"/>
              <a:t> if the objects have equal state.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241385"/>
            <a:ext cx="1390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153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0224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sz="4200" dirty="0" err="1" smtClean="0">
                <a:latin typeface="Courier New" pitchFamily="49" charset="0"/>
              </a:rPr>
              <a:t>instanceof</a:t>
            </a:r>
            <a:r>
              <a:rPr lang="en-US" altLang="en-US" dirty="0" smtClean="0"/>
              <a:t> Operator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02245"/>
            <a:ext cx="8610600" cy="2572844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05000"/>
              </a:lnSpc>
              <a:buFont typeface="Monotype Sorts"/>
              <a:buNone/>
            </a:pPr>
            <a:r>
              <a:rPr lang="en-US" altLang="en-US" dirty="0" smtClean="0"/>
              <a:t>Use the 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itchFamily="49" charset="0"/>
              </a:rPr>
              <a:t>instanceof</a:t>
            </a:r>
            <a:r>
              <a:rPr lang="en-US" altLang="en-US" dirty="0" smtClean="0"/>
              <a:t> operator to test whether an object is an instance of a class:</a:t>
            </a:r>
          </a:p>
          <a:p>
            <a:pPr marL="742950" lvl="1" indent="-285750">
              <a:buNone/>
              <a:tabLst>
                <a:tab pos="5486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instanceof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742950" lvl="1" indent="-285750">
              <a:buNone/>
              <a:tabLst>
                <a:tab pos="5486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statement(s)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buNone/>
              <a:tabLst>
                <a:tab pos="5486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0" indent="0" eaLnBrk="1" hangingPunct="1">
              <a:lnSpc>
                <a:spcPct val="105000"/>
              </a:lnSpc>
              <a:buFont typeface="Monotype Sorts"/>
              <a:buNone/>
            </a:pPr>
            <a:endParaRPr lang="en-US" altLang="en-US" dirty="0" smtClean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42398D-2D79-494C-BA18-C85DE425E442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04800" y="3275089"/>
            <a:ext cx="8686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lvl="1">
              <a:buClr>
                <a:schemeClr val="tx1"/>
              </a:buClr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Object </a:t>
            </a:r>
            <a:r>
              <a:rPr lang="en-US" altLang="en-US" sz="2000" b="1" dirty="0" err="1">
                <a:latin typeface="Courier New" pitchFamily="49" charset="0"/>
              </a:rPr>
              <a:t>myObject</a:t>
            </a:r>
            <a:r>
              <a:rPr lang="en-US" altLang="en-US" sz="2000" b="1" dirty="0">
                <a:latin typeface="Courier New" pitchFamily="49" charset="0"/>
              </a:rPr>
              <a:t> = new Circle();</a:t>
            </a:r>
          </a:p>
          <a:p>
            <a:pPr lvl="1">
              <a:buClr>
                <a:schemeClr val="tx1"/>
              </a:buClr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... // Some lines of code</a:t>
            </a:r>
          </a:p>
          <a:p>
            <a:pPr lvl="1">
              <a:buClr>
                <a:schemeClr val="tx1"/>
              </a:buClr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/** Perform casting if </a:t>
            </a:r>
            <a:r>
              <a:rPr lang="en-US" altLang="en-US" sz="2000" b="1" dirty="0" err="1">
                <a:latin typeface="Courier New" pitchFamily="49" charset="0"/>
              </a:rPr>
              <a:t>myObject</a:t>
            </a:r>
            <a:r>
              <a:rPr lang="en-US" altLang="en-US" sz="2000" b="1" dirty="0">
                <a:latin typeface="Courier New" pitchFamily="49" charset="0"/>
              </a:rPr>
              <a:t> is an instance of Circle */</a:t>
            </a:r>
          </a:p>
          <a:p>
            <a:pPr lvl="1">
              <a:buClr>
                <a:schemeClr val="tx1"/>
              </a:buClr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if (</a:t>
            </a:r>
            <a:r>
              <a:rPr lang="en-US" altLang="en-US" sz="2000" b="1" dirty="0" err="1">
                <a:latin typeface="Courier New" pitchFamily="49" charset="0"/>
              </a:rPr>
              <a:t>myObject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instanceof</a:t>
            </a:r>
            <a:r>
              <a:rPr lang="en-US" altLang="en-US" sz="2000" b="1" dirty="0">
                <a:latin typeface="Courier New" pitchFamily="49" charset="0"/>
              </a:rPr>
              <a:t> Circle) {</a:t>
            </a:r>
          </a:p>
          <a:p>
            <a:pPr lvl="1">
              <a:buClr>
                <a:schemeClr val="tx1"/>
              </a:buClr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</a:t>
            </a:r>
            <a:r>
              <a:rPr lang="en-US" altLang="en-US" sz="2000" b="1" dirty="0" err="1">
                <a:latin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</a:rPr>
              <a:t>("The circle diameter is " + </a:t>
            </a:r>
          </a:p>
          <a:p>
            <a:pPr lvl="1">
              <a:buClr>
                <a:schemeClr val="tx1"/>
              </a:buClr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  ((Circle)</a:t>
            </a:r>
            <a:r>
              <a:rPr lang="en-US" altLang="en-US" sz="2000" b="1" dirty="0" err="1">
                <a:latin typeface="Courier New" pitchFamily="49" charset="0"/>
              </a:rPr>
              <a:t>myObject</a:t>
            </a:r>
            <a:r>
              <a:rPr lang="en-US" altLang="en-US" sz="2000" b="1" dirty="0">
                <a:latin typeface="Courier New" pitchFamily="49" charset="0"/>
              </a:rPr>
              <a:t>).</a:t>
            </a:r>
            <a:r>
              <a:rPr lang="en-US" altLang="en-US" sz="2000" b="1" dirty="0" err="1">
                <a:latin typeface="Courier New" pitchFamily="49" charset="0"/>
              </a:rPr>
              <a:t>getDiameter</a:t>
            </a:r>
            <a:r>
              <a:rPr lang="en-US" altLang="en-US" sz="2000" b="1" dirty="0">
                <a:latin typeface="Courier New" pitchFamily="49" charset="0"/>
              </a:rPr>
              <a:t>());</a:t>
            </a:r>
          </a:p>
          <a:p>
            <a:pPr lvl="1">
              <a:buClr>
                <a:schemeClr val="tx1"/>
              </a:buClr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...</a:t>
            </a:r>
          </a:p>
          <a:p>
            <a:pPr lvl="1">
              <a:buClr>
                <a:schemeClr val="tx1"/>
              </a:buClr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17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dirty="0" smtClean="0">
                <a:latin typeface="Cambria" panose="02040503050406030204" pitchFamily="18" charset="0"/>
              </a:rPr>
              <a:t>The  </a:t>
            </a:r>
            <a:r>
              <a:rPr lang="en-US" altLang="en-US" sz="4400" b="1" dirty="0" smtClean="0">
                <a:latin typeface="Cambria" panose="02040503050406030204" pitchFamily="18" charset="0"/>
              </a:rPr>
              <a:t>equals</a:t>
            </a:r>
            <a:r>
              <a:rPr lang="en-US" altLang="en-US" sz="4400" dirty="0" smtClean="0">
                <a:latin typeface="Cambria" panose="02040503050406030204" pitchFamily="18" charset="0"/>
              </a:rPr>
              <a:t> Method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-28575" y="676274"/>
            <a:ext cx="9172575" cy="5495925"/>
          </a:xfrm>
        </p:spPr>
        <p:txBody>
          <a:bodyPr/>
          <a:lstStyle/>
          <a:p>
            <a:pPr marL="0" indent="0" eaLnBrk="1" hangingPunct="1">
              <a:spcBef>
                <a:spcPct val="75000"/>
              </a:spcBef>
              <a:buFont typeface="Monotype Sorts"/>
              <a:buNone/>
            </a:pPr>
            <a:r>
              <a:rPr lang="en-US" altLang="en-US" sz="2800" dirty="0" smtClean="0"/>
              <a:t>The </a:t>
            </a:r>
            <a:r>
              <a:rPr lang="en-US" altLang="en-US" sz="2800" b="1" dirty="0" smtClean="0">
                <a:solidFill>
                  <a:srgbClr val="FF0000"/>
                </a:solidFill>
                <a:latin typeface="Courier New" pitchFamily="49" charset="0"/>
              </a:rPr>
              <a:t>equals(Object)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/>
              <a:t>method compares the </a:t>
            </a:r>
            <a:r>
              <a:rPr lang="en-US" altLang="en-US" sz="2800" b="1" dirty="0" smtClean="0">
                <a:solidFill>
                  <a:srgbClr val="0070C0"/>
                </a:solidFill>
              </a:rPr>
              <a:t>contents</a:t>
            </a:r>
            <a:r>
              <a:rPr lang="en-US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en-US" sz="2800" dirty="0" smtClean="0"/>
              <a:t>of 2 objects. </a:t>
            </a:r>
          </a:p>
          <a:p>
            <a:pPr marL="0" indent="0" eaLnBrk="1" hangingPunct="1">
              <a:spcBef>
                <a:spcPct val="75000"/>
              </a:spcBef>
              <a:buFont typeface="Monotype Sorts"/>
              <a:buNone/>
            </a:pPr>
            <a:r>
              <a:rPr lang="en-US" altLang="en-US" sz="2800" b="1" dirty="0">
                <a:cs typeface="Times New Roman" pitchFamily="18" charset="0"/>
              </a:rPr>
              <a:t>o</a:t>
            </a:r>
            <a:r>
              <a:rPr lang="en-US" altLang="en-US" sz="2800" b="1" dirty="0" smtClean="0">
                <a:cs typeface="Times New Roman" pitchFamily="18" charset="0"/>
              </a:rPr>
              <a:t>bject1.equals(objects);  </a:t>
            </a:r>
            <a:r>
              <a:rPr lang="en-US" altLang="en-US" sz="2800" b="1" dirty="0" smtClean="0">
                <a:solidFill>
                  <a:srgbClr val="00B050"/>
                </a:solidFill>
                <a:cs typeface="Times New Roman" pitchFamily="18" charset="0"/>
              </a:rPr>
              <a:t>//test if 2 objects are equal</a:t>
            </a:r>
          </a:p>
          <a:p>
            <a:pPr lvl="1">
              <a:lnSpc>
                <a:spcPct val="90000"/>
              </a:lnSpc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</a:rPr>
              <a:t>str1.equals(str2)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("the strings are equal");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0" indent="0" eaLnBrk="1" hangingPunct="1">
              <a:spcBef>
                <a:spcPct val="75000"/>
              </a:spcBef>
              <a:buFont typeface="Monotype Sorts"/>
              <a:buNone/>
            </a:pPr>
            <a:endParaRPr lang="en-US" altLang="en-US" sz="2800" dirty="0" smtClean="0">
              <a:cs typeface="Times New Roman" pitchFamily="18" charset="0"/>
            </a:endParaRP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B6DC1C-69DB-4E4B-B1F0-FD0C4A197C37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47EF24-4DBF-4FE8-99F0-FB2A4EA2F40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1534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cs typeface="Courier New" pitchFamily="49" charset="0"/>
              </a:rPr>
              <a:t>What is an interface?</a:t>
            </a:r>
            <a:br>
              <a:rPr lang="en-US" altLang="en-US" dirty="0" smtClean="0">
                <a:cs typeface="Courier New" pitchFamily="49" charset="0"/>
              </a:rPr>
            </a:br>
            <a:r>
              <a:rPr lang="en-US" altLang="en-US" dirty="0" smtClean="0">
                <a:cs typeface="Courier New" pitchFamily="49" charset="0"/>
              </a:rPr>
              <a:t> Why is an interface useful?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915400" cy="4267200"/>
          </a:xfrm>
        </p:spPr>
        <p:txBody>
          <a:bodyPr/>
          <a:lstStyle/>
          <a:p>
            <a:pPr marL="0" indent="0" eaLnBrk="1" hangingPunct="1">
              <a:buFont typeface="Monotype Sorts"/>
              <a:buNone/>
            </a:pPr>
            <a:r>
              <a:rPr lang="en-US" altLang="en-US" smtClean="0"/>
              <a:t>An </a:t>
            </a:r>
            <a:r>
              <a:rPr lang="en-US" altLang="en-US" smtClean="0">
                <a:solidFill>
                  <a:srgbClr val="FF0000"/>
                </a:solidFill>
              </a:rPr>
              <a:t>interface</a:t>
            </a:r>
            <a:r>
              <a:rPr lang="en-US" altLang="en-US" smtClean="0"/>
              <a:t> is a classlike construct that contains only </a:t>
            </a:r>
            <a:r>
              <a:rPr lang="en-US" altLang="en-US" u="sng" smtClean="0"/>
              <a:t>constants</a:t>
            </a:r>
            <a:r>
              <a:rPr lang="en-US" altLang="en-US" smtClean="0"/>
              <a:t> and </a:t>
            </a:r>
            <a:r>
              <a:rPr lang="en-US" altLang="en-US" u="sng" smtClean="0"/>
              <a:t>abstract methods</a:t>
            </a:r>
            <a:r>
              <a:rPr lang="en-US" altLang="en-US" smtClean="0"/>
              <a:t>. 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smtClean="0"/>
              <a:t>An </a:t>
            </a:r>
            <a:r>
              <a:rPr lang="en-US" altLang="en-US" smtClean="0">
                <a:solidFill>
                  <a:srgbClr val="FF0000"/>
                </a:solidFill>
              </a:rPr>
              <a:t>interface</a:t>
            </a:r>
            <a:r>
              <a:rPr lang="en-US" altLang="en-US" smtClean="0"/>
              <a:t> is similar to an </a:t>
            </a:r>
            <a:r>
              <a:rPr lang="en-US" altLang="en-US" smtClean="0">
                <a:solidFill>
                  <a:srgbClr val="0070C0"/>
                </a:solidFill>
              </a:rPr>
              <a:t>abstract class</a:t>
            </a:r>
            <a:r>
              <a:rPr lang="en-US" altLang="en-US" smtClean="0"/>
              <a:t>, but the intent of an </a:t>
            </a:r>
            <a:r>
              <a:rPr lang="en-US" altLang="en-US" smtClean="0">
                <a:solidFill>
                  <a:srgbClr val="FF0000"/>
                </a:solidFill>
              </a:rPr>
              <a:t>interface</a:t>
            </a:r>
            <a:r>
              <a:rPr lang="en-US" altLang="en-US" smtClean="0"/>
              <a:t> is to specify common behavior for objects. 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smtClean="0"/>
              <a:t>For example, you can specify that the objects are </a:t>
            </a:r>
            <a:r>
              <a:rPr lang="en-US" altLang="en-US" smtClean="0">
                <a:solidFill>
                  <a:srgbClr val="0070C0"/>
                </a:solidFill>
              </a:rPr>
              <a:t>comparable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0070C0"/>
                </a:solidFill>
              </a:rPr>
              <a:t>edible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0070C0"/>
                </a:solidFill>
              </a:rPr>
              <a:t>cloneable</a:t>
            </a:r>
            <a:r>
              <a:rPr lang="en-US" altLang="en-US" smtClean="0"/>
              <a:t> using appropriate interfaces. </a:t>
            </a:r>
            <a:endParaRPr lang="en-US" altLang="en-US" sz="28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29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8CB99B-5417-4CD0-9366-BF48D9EDBED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6988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Courier New" panose="02070309020205020404" pitchFamily="49" charset="0"/>
              </a:rPr>
              <a:t>Define an Interface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2000"/>
            <a:ext cx="8763000" cy="1143000"/>
          </a:xfrm>
        </p:spPr>
        <p:txBody>
          <a:bodyPr/>
          <a:lstStyle/>
          <a:p>
            <a:pPr marL="0" indent="0" eaLnBrk="1" hangingPunct="1">
              <a:buFont typeface="Monotype Sorts"/>
              <a:buNone/>
            </a:pPr>
            <a:r>
              <a:rPr lang="en-US" altLang="en-US" sz="2800" smtClean="0">
                <a:cs typeface="Courier New" panose="02070309020205020404" pitchFamily="49" charset="0"/>
              </a:rPr>
              <a:t>To distinguish an </a:t>
            </a:r>
            <a:r>
              <a:rPr lang="en-US" altLang="en-US" sz="2800" smtClean="0">
                <a:solidFill>
                  <a:srgbClr val="FF0000"/>
                </a:solidFill>
                <a:cs typeface="Courier New" panose="02070309020205020404" pitchFamily="49" charset="0"/>
              </a:rPr>
              <a:t>interface</a:t>
            </a:r>
            <a:r>
              <a:rPr lang="en-US" altLang="en-US" sz="2800" smtClean="0">
                <a:cs typeface="Courier New" panose="02070309020205020404" pitchFamily="49" charset="0"/>
              </a:rPr>
              <a:t> from a </a:t>
            </a:r>
            <a:r>
              <a:rPr lang="en-US" altLang="en-US" sz="2800" smtClean="0">
                <a:solidFill>
                  <a:srgbClr val="FF0000"/>
                </a:solidFill>
                <a:cs typeface="Courier New" panose="02070309020205020404" pitchFamily="49" charset="0"/>
              </a:rPr>
              <a:t>class</a:t>
            </a:r>
            <a:r>
              <a:rPr lang="en-US" altLang="en-US" sz="2800" smtClean="0">
                <a:cs typeface="Courier New" panose="02070309020205020404" pitchFamily="49" charset="0"/>
              </a:rPr>
              <a:t>, Java uses the following syntax to define an </a:t>
            </a:r>
            <a:r>
              <a:rPr lang="en-US" altLang="en-US" sz="2800" smtClean="0">
                <a:solidFill>
                  <a:srgbClr val="FF0000"/>
                </a:solidFill>
                <a:cs typeface="Courier New" panose="02070309020205020404" pitchFamily="49" charset="0"/>
              </a:rPr>
              <a:t>interface</a:t>
            </a:r>
            <a:r>
              <a:rPr lang="en-US" altLang="en-US" sz="2800" smtClean="0"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228600" y="1758598"/>
            <a:ext cx="8610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InterfaceName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{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 constant declarations;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 abstract method signatures;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403578" y="3181615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Example</a:t>
            </a:r>
            <a:r>
              <a:rPr lang="en-US" altLang="en-US" sz="2800" dirty="0">
                <a:latin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40968" name="Rectangle 6"/>
          <p:cNvSpPr>
            <a:spLocks noChangeArrowheads="1"/>
          </p:cNvSpPr>
          <p:nvPr/>
        </p:nvSpPr>
        <p:spPr bwMode="auto">
          <a:xfrm>
            <a:off x="117020" y="3777729"/>
            <a:ext cx="9026980" cy="294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Edible {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/** Describe how to eat */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public abstract String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howToEat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sz="2200" b="1" dirty="0"/>
              <a:t>abstract method</a:t>
            </a:r>
            <a:r>
              <a:rPr lang="en-US" altLang="en-US" sz="2200" dirty="0"/>
              <a:t>: A header without an implementation.</a:t>
            </a:r>
          </a:p>
          <a:p>
            <a:pPr lvl="1" eaLnBrk="1" hangingPunct="1"/>
            <a:r>
              <a:rPr lang="en-US" altLang="en-US" sz="2000" dirty="0"/>
              <a:t>The actual body is not specified, to allow/force different classes to implement the behavior in its own way.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  <p:bldP spid="40967" grpId="0"/>
      <p:bldP spid="4096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F6DF53-3592-4B13-AA94-BE071D0A717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76200"/>
            <a:ext cx="8839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Omitting Modifiers in </a:t>
            </a:r>
            <a:r>
              <a:rPr lang="en-US" altLang="en-US" smtClean="0">
                <a:solidFill>
                  <a:srgbClr val="FF0000"/>
                </a:solidFill>
              </a:rPr>
              <a:t>Interfaces</a:t>
            </a:r>
            <a:endParaRPr lang="en-US" altLang="en-US" b="1" smtClean="0">
              <a:solidFill>
                <a:srgbClr val="FF0000"/>
              </a:solidFill>
              <a:latin typeface="Courier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839200" cy="1676400"/>
          </a:xfrm>
        </p:spPr>
        <p:txBody>
          <a:bodyPr/>
          <a:lstStyle/>
          <a:p>
            <a:pPr marL="114300" lvl="1" indent="0" eaLnBrk="1" hangingPunct="1">
              <a:spcAft>
                <a:spcPts val="1200"/>
              </a:spcAft>
              <a:buFontTx/>
              <a:buNone/>
            </a:pPr>
            <a:r>
              <a:rPr lang="en-US" altLang="en-US" sz="2800" dirty="0" smtClean="0">
                <a:cs typeface="Times New Roman" panose="02020603050405020304" pitchFamily="18" charset="0"/>
              </a:rPr>
              <a:t>All data fields are </a:t>
            </a:r>
            <a:r>
              <a:rPr lang="en-US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public final static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and all methods are </a:t>
            </a:r>
            <a:r>
              <a:rPr lang="en-US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public abstract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in an </a:t>
            </a:r>
            <a:r>
              <a:rPr lang="en-US" altLang="en-US" sz="2800" u="sng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interface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. </a:t>
            </a:r>
          </a:p>
          <a:p>
            <a:pPr marL="114300" lvl="1" indent="0" eaLnBrk="1" hangingPunct="1">
              <a:spcAft>
                <a:spcPts val="1200"/>
              </a:spcAft>
              <a:buFontTx/>
              <a:buNone/>
            </a:pPr>
            <a:r>
              <a:rPr lang="en-US" altLang="en-US" sz="2800" dirty="0" smtClean="0">
                <a:cs typeface="Times New Roman" panose="02020603050405020304" pitchFamily="18" charset="0"/>
              </a:rPr>
              <a:t>For this reason, these modifiers can be omitted.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2528888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49159" name="Object 4"/>
          <p:cNvGraphicFramePr>
            <a:graphicFrameLocks noChangeAspect="1"/>
          </p:cNvGraphicFramePr>
          <p:nvPr/>
        </p:nvGraphicFramePr>
        <p:xfrm>
          <a:off x="63500" y="2724150"/>
          <a:ext cx="87757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Picture" r:id="rId3" imgW="4225682" imgH="753393" progId="Word.Picture.8">
                  <p:embed/>
                </p:oleObj>
              </mc:Choice>
              <mc:Fallback>
                <p:oleObj name="Picture" r:id="rId3" imgW="4225682" imgH="753393" progId="Word.Picture.8">
                  <p:embed/>
                  <p:pic>
                    <p:nvPicPr>
                      <p:cNvPr id="491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" y="2724150"/>
                        <a:ext cx="87757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152400" y="457200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1143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Aft>
                <a:spcPts val="1200"/>
              </a:spcAft>
              <a:buClr>
                <a:schemeClr val="tx1"/>
              </a:buClr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defined in an </a:t>
            </a:r>
            <a:r>
              <a:rPr lang="en-US" alt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can be accessed using syntax InterfaceName.CONSTANT_NAME (e.g., T1.K).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924800" y="3813051"/>
            <a:ext cx="0" cy="130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2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D57A10-E8B1-45D8-AEC6-B490C078028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27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Interface is a Special Class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38200"/>
            <a:ext cx="8915400" cy="5562600"/>
          </a:xfrm>
        </p:spPr>
        <p:txBody>
          <a:bodyPr/>
          <a:lstStyle/>
          <a:p>
            <a:pPr marL="0" indent="0" eaLnBrk="1" hangingPunct="1">
              <a:buFont typeface="Monotype Sorts"/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An </a:t>
            </a:r>
            <a:r>
              <a:rPr lang="en-US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interface</a:t>
            </a:r>
            <a:r>
              <a:rPr lang="en-US" altLang="en-US" dirty="0" smtClean="0">
                <a:cs typeface="Courier New" panose="02070309020205020404" pitchFamily="49" charset="0"/>
              </a:rPr>
              <a:t> is treated like a special class in Java. Each </a:t>
            </a:r>
            <a:r>
              <a:rPr lang="en-US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interface </a:t>
            </a:r>
            <a:r>
              <a:rPr lang="en-US" altLang="en-US" dirty="0" smtClean="0">
                <a:cs typeface="Courier New" panose="02070309020205020404" pitchFamily="49" charset="0"/>
              </a:rPr>
              <a:t>is compiled into a separate bytecode file. 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Like an </a:t>
            </a:r>
            <a:r>
              <a:rPr lang="en-US" alt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abstract class</a:t>
            </a:r>
            <a:r>
              <a:rPr lang="en-US" altLang="en-US" dirty="0" smtClean="0">
                <a:cs typeface="Courier New" panose="02070309020205020404" pitchFamily="49" charset="0"/>
              </a:rPr>
              <a:t>, you cannot create an instance from an </a:t>
            </a:r>
            <a:r>
              <a:rPr lang="en-US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interface</a:t>
            </a:r>
            <a:r>
              <a:rPr lang="en-US" altLang="en-US" dirty="0" smtClean="0">
                <a:cs typeface="Courier New" panose="02070309020205020404" pitchFamily="49" charset="0"/>
              </a:rPr>
              <a:t> using the </a:t>
            </a:r>
            <a:r>
              <a:rPr lang="en-US" alt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new </a:t>
            </a:r>
            <a:r>
              <a:rPr lang="en-US" altLang="en-US" dirty="0" smtClean="0">
                <a:cs typeface="Courier New" panose="02070309020205020404" pitchFamily="49" charset="0"/>
              </a:rPr>
              <a:t>operator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Interface</a:t>
            </a:r>
            <a:r>
              <a:rPr lang="en-US" altLang="en-US" dirty="0" smtClean="0">
                <a:cs typeface="Courier New" panose="02070309020205020404" pitchFamily="49" charset="0"/>
              </a:rPr>
              <a:t> can be used as a </a:t>
            </a:r>
            <a:r>
              <a:rPr lang="en-US" altLang="en-US" u="sng" dirty="0" smtClean="0">
                <a:cs typeface="Courier New" panose="02070309020205020404" pitchFamily="49" charset="0"/>
              </a:rPr>
              <a:t>data type </a:t>
            </a:r>
            <a:r>
              <a:rPr lang="en-US" altLang="en-US" dirty="0" smtClean="0">
                <a:cs typeface="Courier New" panose="02070309020205020404" pitchFamily="49" charset="0"/>
              </a:rPr>
              <a:t>for a variable, as the result of casting, etc.</a:t>
            </a:r>
            <a:endParaRPr lang="en-US" altLang="en-US" dirty="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6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7777C0-1770-4FB0-8AC5-260F3EC718A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5700" y="12700"/>
            <a:ext cx="342900" cy="5969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400800"/>
          </a:xfrm>
        </p:spPr>
        <p:txBody>
          <a:bodyPr/>
          <a:lstStyle/>
          <a:p>
            <a:pPr marL="0" indent="0" eaLnBrk="1" hangingPunct="1">
              <a:buFont typeface="Monotype Sorts"/>
              <a:buNone/>
            </a:pPr>
            <a:endParaRPr lang="en-US" altLang="en-US" smtClean="0">
              <a:ea typeface="PMingLiU" pitchFamily="18" charset="-120"/>
            </a:endParaRPr>
          </a:p>
        </p:txBody>
      </p:sp>
      <p:pic>
        <p:nvPicPr>
          <p:cNvPr id="77826" name="Picture 2" descr="C:\Users\Heidi Deng\Desktop\Java exercise\interfacere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458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52400" y="2438400"/>
            <a:ext cx="8839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If a class implements multiple interfaces, or an interface extends multiple interfaces, it is known as multiple inheritance.</a:t>
            </a:r>
          </a:p>
        </p:txBody>
      </p:sp>
      <p:pic>
        <p:nvPicPr>
          <p:cNvPr id="77827" name="Picture 3" descr="C:\Users\Heidi Deng\Desktop\Java exercise\multipleinherita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3429000"/>
            <a:ext cx="7350125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0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7BAB59-879F-4484-BF36-9871C54D92C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30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How to use interface?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457200"/>
            <a:ext cx="8991600" cy="2438400"/>
          </a:xfrm>
        </p:spPr>
        <p:txBody>
          <a:bodyPr/>
          <a:lstStyle/>
          <a:p>
            <a:pPr marL="0" indent="0" eaLnBrk="1" hangingPunct="1">
              <a:buFont typeface="Monotype Sorts"/>
              <a:buNone/>
            </a:pPr>
            <a:r>
              <a:rPr lang="en-US" altLang="en-US" sz="2800" smtClean="0">
                <a:solidFill>
                  <a:srgbClr val="FF0000"/>
                </a:solidFill>
              </a:rPr>
              <a:t>Edible interface </a:t>
            </a:r>
            <a:r>
              <a:rPr lang="en-US" altLang="en-US" sz="2800" smtClean="0"/>
              <a:t>to specify whether an object is edible. 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sz="2800" smtClean="0"/>
              <a:t>Use the </a:t>
            </a:r>
            <a:r>
              <a:rPr lang="en-US" altLang="en-US" sz="2800" smtClean="0">
                <a:solidFill>
                  <a:srgbClr val="FF0000"/>
                </a:solidFill>
              </a:rPr>
              <a:t>implements</a:t>
            </a:r>
            <a:r>
              <a:rPr lang="en-US" altLang="en-US" sz="2800" smtClean="0"/>
              <a:t> keyword to implement interface. 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sz="2800" smtClean="0"/>
              <a:t>The classes </a:t>
            </a:r>
            <a:r>
              <a:rPr lang="en-US" altLang="en-US" sz="2800" smtClean="0">
                <a:solidFill>
                  <a:srgbClr val="0070C0"/>
                </a:solidFill>
              </a:rPr>
              <a:t>Chicken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solidFill>
                  <a:srgbClr val="0070C0"/>
                </a:solidFill>
              </a:rPr>
              <a:t>Fruit</a:t>
            </a: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rgbClr val="FF0000"/>
                </a:solidFill>
              </a:rPr>
              <a:t>implement</a:t>
            </a:r>
            <a:r>
              <a:rPr lang="en-US" altLang="en-US" sz="2800" smtClean="0"/>
              <a:t> the </a:t>
            </a:r>
            <a:r>
              <a:rPr lang="en-US" altLang="en-US" sz="2800" smtClean="0">
                <a:solidFill>
                  <a:srgbClr val="0070C0"/>
                </a:solidFill>
              </a:rPr>
              <a:t>Edible interface</a:t>
            </a:r>
            <a:r>
              <a:rPr lang="en-US" altLang="en-US" sz="2800" smtClean="0"/>
              <a:t>. </a:t>
            </a:r>
          </a:p>
        </p:txBody>
      </p:sp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4506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85344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5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675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>
                <a:latin typeface="Book Antiqua" pitchFamily="18" charset="0"/>
              </a:rPr>
              <a:t>Example: Defining Classes and Creating Objects</a:t>
            </a:r>
            <a:endParaRPr lang="en-US" altLang="en-US" sz="4000" u="sng" dirty="0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09045" y="1431940"/>
            <a:ext cx="8641280" cy="4647005"/>
          </a:xfrm>
        </p:spPr>
        <p:txBody>
          <a:bodyPr>
            <a:normAutofit/>
          </a:bodyPr>
          <a:lstStyle/>
          <a:p>
            <a:pPr marL="0" indent="0">
              <a:buFont typeface="Monotype Sorts"/>
              <a:buNone/>
            </a:pPr>
            <a:r>
              <a:rPr lang="en-US" altLang="en-US" sz="36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Objective:</a:t>
            </a:r>
            <a:r>
              <a:rPr lang="en-US" altLang="en-US" sz="3600" dirty="0" smtClean="0">
                <a:latin typeface="Cambria" panose="02040503050406030204" pitchFamily="18" charset="0"/>
              </a:rPr>
              <a:t> Demonstrate creating objects, accessing data, and using methods. </a:t>
            </a:r>
          </a:p>
          <a:p>
            <a:pPr marL="0" indent="0">
              <a:buFont typeface="Monotype Sorts"/>
              <a:buNone/>
            </a:pPr>
            <a:r>
              <a:rPr lang="en-US" altLang="en-US" sz="3600" dirty="0" smtClean="0">
                <a:latin typeface="Cambria" panose="02040503050406030204" pitchFamily="18" charset="0"/>
              </a:rPr>
              <a:t>To create 2 classes in the program.</a:t>
            </a:r>
          </a:p>
          <a:p>
            <a:pPr marL="0" indent="0">
              <a:buFont typeface="Monotype Sorts"/>
              <a:buNone/>
            </a:pPr>
            <a:r>
              <a:rPr lang="en-US" altLang="en-US" sz="3600" dirty="0" smtClean="0">
                <a:latin typeface="Cambria" panose="02040503050406030204" pitchFamily="18" charset="0"/>
              </a:rPr>
              <a:t>1</a:t>
            </a:r>
            <a:r>
              <a:rPr lang="en-US" altLang="en-US" sz="3600" baseline="30000" dirty="0" smtClean="0">
                <a:latin typeface="Cambria" panose="02040503050406030204" pitchFamily="18" charset="0"/>
              </a:rPr>
              <a:t>st</a:t>
            </a:r>
            <a:r>
              <a:rPr lang="en-US" altLang="en-US" sz="3600" dirty="0" smtClean="0">
                <a:latin typeface="Cambria" panose="02040503050406030204" pitchFamily="18" charset="0"/>
              </a:rPr>
              <a:t> class is the main class (public class), and it is used to test the 2</a:t>
            </a:r>
            <a:r>
              <a:rPr lang="en-US" altLang="en-US" sz="3600" baseline="30000" dirty="0" smtClean="0">
                <a:latin typeface="Cambria" panose="02040503050406030204" pitchFamily="18" charset="0"/>
              </a:rPr>
              <a:t>nd</a:t>
            </a:r>
            <a:r>
              <a:rPr lang="en-US" altLang="en-US" sz="3600" dirty="0" smtClean="0">
                <a:latin typeface="Cambria" panose="02040503050406030204" pitchFamily="18" charset="0"/>
              </a:rPr>
              <a:t> class</a:t>
            </a:r>
          </a:p>
          <a:p>
            <a:pPr marL="0" indent="0">
              <a:buFont typeface="Monotype Sorts"/>
              <a:buNone/>
            </a:pPr>
            <a:r>
              <a:rPr lang="en-US" altLang="en-US" sz="3600" dirty="0" smtClean="0">
                <a:latin typeface="Cambria" panose="02040503050406030204" pitchFamily="18" charset="0"/>
              </a:rPr>
              <a:t>This program is a </a:t>
            </a:r>
            <a:r>
              <a:rPr lang="en-US" altLang="en-US" sz="3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client of the class</a:t>
            </a:r>
          </a:p>
          <a:p>
            <a:pPr marL="0" indent="0">
              <a:buFont typeface="Monotype Sorts"/>
              <a:buNone/>
            </a:pPr>
            <a:endParaRPr lang="en-US" altLang="en-US" sz="3600" dirty="0" smtClean="0">
              <a:latin typeface="Cambria" panose="02040503050406030204" pitchFamily="18" charset="0"/>
            </a:endParaRPr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F2E6F-CC3E-4BE5-BFCB-1B3BD4FD6D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C9B17E-4EF9-4362-B8A7-01913C824DB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11925" y="228600"/>
            <a:ext cx="2632075" cy="1219200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2046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6" name="TextBox 1"/>
          <p:cNvSpPr txBox="1">
            <a:spLocks noChangeArrowheads="1"/>
          </p:cNvSpPr>
          <p:nvPr/>
        </p:nvSpPr>
        <p:spPr bwMode="auto">
          <a:xfrm>
            <a:off x="17463" y="0"/>
            <a:ext cx="9126537" cy="594042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public interface Edible </a:t>
            </a:r>
            <a:r>
              <a:rPr lang="en-US" altLang="en-US" sz="2000" dirty="0">
                <a:solidFill>
                  <a:srgbClr val="072428"/>
                </a:solidFill>
                <a:cs typeface="Times New Roman" panose="02020603050405020304" pitchFamily="18" charset="0"/>
              </a:rPr>
              <a:t>{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000" dirty="0">
                <a:solidFill>
                  <a:srgbClr val="072428"/>
                </a:solidFill>
                <a:cs typeface="Times New Roman" panose="02020603050405020304" pitchFamily="18" charset="0"/>
              </a:rPr>
              <a:t>  /** Describe how to eat */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000" dirty="0">
                <a:solidFill>
                  <a:srgbClr val="072428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public abstract String </a:t>
            </a:r>
            <a:r>
              <a:rPr lang="en-US" altLang="en-US" sz="2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howToEat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();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000" dirty="0">
                <a:solidFill>
                  <a:srgbClr val="072428"/>
                </a:solidFill>
                <a:cs typeface="Times New Roman" panose="02020603050405020304" pitchFamily="18" charset="0"/>
              </a:rPr>
              <a:t>}</a:t>
            </a:r>
          </a:p>
          <a:p>
            <a:endParaRPr lang="en-US" altLang="en-US" sz="2000" dirty="0"/>
          </a:p>
          <a:p>
            <a:r>
              <a:rPr lang="en-US" altLang="en-US" sz="2000" dirty="0"/>
              <a:t>public class </a:t>
            </a:r>
            <a:r>
              <a:rPr lang="en-US" altLang="en-US" sz="2000" dirty="0" err="1"/>
              <a:t>TestEdible</a:t>
            </a:r>
            <a:r>
              <a:rPr lang="en-US" altLang="en-US" sz="2000" dirty="0"/>
              <a:t> {</a:t>
            </a:r>
          </a:p>
          <a:p>
            <a:r>
              <a:rPr lang="en-US" altLang="en-US" sz="2000" dirty="0"/>
              <a:t>  public static void main(String[]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) {</a:t>
            </a:r>
          </a:p>
          <a:p>
            <a:r>
              <a:rPr lang="en-US" altLang="en-US" sz="2000" dirty="0"/>
              <a:t>    Object[] objects = {new Tiger(), new Chicken(), new Apple()};</a:t>
            </a:r>
          </a:p>
          <a:p>
            <a:r>
              <a:rPr lang="en-US" altLang="en-US" sz="2000" dirty="0"/>
              <a:t>    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 </a:t>
            </a:r>
            <a:r>
              <a:rPr lang="en-US" altLang="en-US" sz="2000" dirty="0" err="1"/>
              <a:t>objects.length</a:t>
            </a:r>
            <a:r>
              <a:rPr lang="en-US" altLang="en-US" sz="2000" dirty="0"/>
              <a:t>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 {</a:t>
            </a:r>
          </a:p>
          <a:p>
            <a:r>
              <a:rPr lang="en-US" altLang="en-US" sz="2000" dirty="0"/>
              <a:t>      if (objects[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</a:t>
            </a:r>
            <a:r>
              <a:rPr lang="en-US" altLang="en-US" sz="2000" dirty="0" err="1"/>
              <a:t>instanceof</a:t>
            </a:r>
            <a:r>
              <a:rPr lang="en-US" altLang="en-US" sz="2000" dirty="0"/>
              <a:t> Edible)</a:t>
            </a:r>
          </a:p>
          <a:p>
            <a:r>
              <a:rPr lang="en-US" altLang="en-US" sz="2000" dirty="0"/>
              <a:t>    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FF0000"/>
                </a:solidFill>
              </a:rPr>
              <a:t>((Edible)objects[</a:t>
            </a:r>
            <a:r>
              <a:rPr lang="en-US" altLang="en-US" sz="2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]).</a:t>
            </a:r>
            <a:r>
              <a:rPr lang="en-US" altLang="en-US" sz="2000" dirty="0" err="1">
                <a:solidFill>
                  <a:srgbClr val="FF0000"/>
                </a:solidFill>
              </a:rPr>
              <a:t>howToEat</a:t>
            </a:r>
            <a:r>
              <a:rPr lang="en-US" altLang="en-US" sz="2000" dirty="0">
                <a:solidFill>
                  <a:srgbClr val="FF0000"/>
                </a:solidFill>
              </a:rPr>
              <a:t>());</a:t>
            </a:r>
          </a:p>
          <a:p>
            <a:endParaRPr lang="en-US" altLang="en-US" sz="2000" dirty="0"/>
          </a:p>
          <a:p>
            <a:r>
              <a:rPr lang="en-US" altLang="en-US" sz="2000" dirty="0"/>
              <a:t>      if (objects[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</a:t>
            </a:r>
            <a:r>
              <a:rPr lang="en-US" altLang="en-US" sz="2000" dirty="0" err="1"/>
              <a:t>instanceof</a:t>
            </a:r>
            <a:r>
              <a:rPr lang="en-US" altLang="en-US" sz="2000" dirty="0"/>
              <a:t> Animal) {</a:t>
            </a:r>
          </a:p>
          <a:p>
            <a:r>
              <a:rPr lang="en-US" altLang="en-US" sz="2000" dirty="0"/>
              <a:t>        </a:t>
            </a:r>
            <a:r>
              <a:rPr lang="en-US" altLang="en-US" sz="2000" dirty="0" err="1"/>
              <a:t>System.out.println</a:t>
            </a:r>
            <a:r>
              <a:rPr lang="en-US" altLang="en-US" sz="2000" dirty="0">
                <a:solidFill>
                  <a:srgbClr val="FF0000"/>
                </a:solidFill>
              </a:rPr>
              <a:t>(((Animal)objects[</a:t>
            </a:r>
            <a:r>
              <a:rPr lang="en-US" altLang="en-US" sz="2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]).sound());</a:t>
            </a:r>
          </a:p>
          <a:p>
            <a:r>
              <a:rPr lang="en-US" altLang="en-US" sz="2000"/>
              <a:t>      }</a:t>
            </a:r>
          </a:p>
          <a:p>
            <a:r>
              <a:rPr lang="en-US" altLang="en-US" sz="2000" dirty="0"/>
              <a:t>    }</a:t>
            </a:r>
          </a:p>
          <a:p>
            <a:r>
              <a:rPr lang="en-US" altLang="en-US" sz="2000" dirty="0"/>
              <a:t>  }</a:t>
            </a:r>
          </a:p>
          <a:p>
            <a:r>
              <a:rPr lang="en-US" altLang="en-US" sz="2000" dirty="0"/>
              <a:t>}</a:t>
            </a:r>
          </a:p>
          <a:p>
            <a:endParaRPr lang="en-US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917645" y="471815"/>
            <a:ext cx="2573135" cy="65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//put this into the interface class file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41570" y="740650"/>
            <a:ext cx="576075" cy="11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37895" y="1447800"/>
            <a:ext cx="2150680" cy="3709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//The rest of the codes including the next 2 pages, put into another class file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88685" y="1700775"/>
            <a:ext cx="311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8DAC37-5D23-4B35-8761-B421223A5B9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11925" y="228600"/>
            <a:ext cx="2632075" cy="1219200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2046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10" name="TextBox 1"/>
          <p:cNvSpPr txBox="1">
            <a:spLocks noChangeArrowheads="1"/>
          </p:cNvSpPr>
          <p:nvPr/>
        </p:nvSpPr>
        <p:spPr bwMode="auto">
          <a:xfrm>
            <a:off x="17463" y="1"/>
            <a:ext cx="8164607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abstract class Animal </a:t>
            </a:r>
            <a:r>
              <a:rPr lang="en-US" altLang="en-US" sz="2000"/>
              <a:t>{</a:t>
            </a:r>
          </a:p>
          <a:p>
            <a:r>
              <a:rPr lang="en-US" altLang="en-US" sz="2000"/>
              <a:t>  /** Return animal sound */</a:t>
            </a:r>
          </a:p>
          <a:p>
            <a:r>
              <a:rPr lang="en-US" altLang="en-US" sz="2000"/>
              <a:t>  </a:t>
            </a:r>
            <a:r>
              <a:rPr lang="en-US" altLang="en-US" sz="2000">
                <a:solidFill>
                  <a:srgbClr val="FF0000"/>
                </a:solidFill>
              </a:rPr>
              <a:t>public abstract String sound();</a:t>
            </a:r>
          </a:p>
          <a:p>
            <a:r>
              <a:rPr lang="en-US" altLang="en-US" sz="2000"/>
              <a:t>}</a:t>
            </a:r>
          </a:p>
          <a:p>
            <a:endParaRPr lang="en-US" altLang="en-US" sz="2000"/>
          </a:p>
          <a:p>
            <a:r>
              <a:rPr lang="en-US" altLang="en-US" sz="2000">
                <a:solidFill>
                  <a:srgbClr val="FF0000"/>
                </a:solidFill>
              </a:rPr>
              <a:t>class Chicken extends Animal implements Edible </a:t>
            </a:r>
            <a:r>
              <a:rPr lang="en-US" altLang="en-US" sz="2000"/>
              <a:t>{</a:t>
            </a:r>
          </a:p>
          <a:p>
            <a:r>
              <a:rPr lang="en-US" altLang="en-US" sz="2000"/>
              <a:t>  @Override</a:t>
            </a:r>
          </a:p>
          <a:p>
            <a:r>
              <a:rPr lang="en-US" altLang="en-US" sz="2000"/>
              <a:t>  public String </a:t>
            </a:r>
            <a:r>
              <a:rPr lang="en-US" altLang="en-US" sz="2000">
                <a:solidFill>
                  <a:srgbClr val="FF0000"/>
                </a:solidFill>
              </a:rPr>
              <a:t>howToEat(</a:t>
            </a:r>
            <a:r>
              <a:rPr lang="en-US" altLang="en-US" sz="2000"/>
              <a:t>) {</a:t>
            </a:r>
          </a:p>
          <a:p>
            <a:r>
              <a:rPr lang="en-US" altLang="en-US" sz="2000"/>
              <a:t>    return "Chicken: Fry it";</a:t>
            </a:r>
          </a:p>
          <a:p>
            <a:r>
              <a:rPr lang="en-US" altLang="en-US" sz="2000"/>
              <a:t>  }</a:t>
            </a:r>
          </a:p>
          <a:p>
            <a:r>
              <a:rPr lang="en-US" altLang="en-US" sz="2000"/>
              <a:t>  @Override</a:t>
            </a:r>
          </a:p>
          <a:p>
            <a:r>
              <a:rPr lang="en-US" altLang="en-US" sz="2000"/>
              <a:t>  public String </a:t>
            </a:r>
            <a:r>
              <a:rPr lang="en-US" altLang="en-US" sz="2000">
                <a:solidFill>
                  <a:srgbClr val="FF0000"/>
                </a:solidFill>
              </a:rPr>
              <a:t>sound() </a:t>
            </a:r>
            <a:r>
              <a:rPr lang="en-US" altLang="en-US" sz="2000"/>
              <a:t>{</a:t>
            </a:r>
          </a:p>
          <a:p>
            <a:r>
              <a:rPr lang="en-US" altLang="en-US" sz="2000"/>
              <a:t>    return "Chicken: cock-a-doodle-doo";</a:t>
            </a:r>
          </a:p>
          <a:p>
            <a:r>
              <a:rPr lang="en-US" altLang="en-US" sz="2000"/>
              <a:t>  }</a:t>
            </a:r>
          </a:p>
          <a:p>
            <a:r>
              <a:rPr lang="en-US" altLang="en-US" sz="2000"/>
              <a:t>}</a:t>
            </a:r>
          </a:p>
          <a:p>
            <a:endParaRPr lang="en-US" altLang="en-US" sz="2000"/>
          </a:p>
          <a:p>
            <a:r>
              <a:rPr lang="en-US" altLang="en-US" sz="2000">
                <a:solidFill>
                  <a:srgbClr val="FF0000"/>
                </a:solidFill>
              </a:rPr>
              <a:t>class Tiger extends Animal </a:t>
            </a:r>
            <a:r>
              <a:rPr lang="en-US" altLang="en-US" sz="2000"/>
              <a:t>{</a:t>
            </a:r>
          </a:p>
          <a:p>
            <a:r>
              <a:rPr lang="en-US" altLang="en-US" sz="2000"/>
              <a:t>  @Override</a:t>
            </a:r>
          </a:p>
          <a:p>
            <a:r>
              <a:rPr lang="en-US" altLang="en-US" sz="2000"/>
              <a:t>  public String </a:t>
            </a:r>
            <a:r>
              <a:rPr lang="en-US" altLang="en-US" sz="2000">
                <a:solidFill>
                  <a:srgbClr val="FF0000"/>
                </a:solidFill>
              </a:rPr>
              <a:t>sound() </a:t>
            </a:r>
            <a:r>
              <a:rPr lang="en-US" altLang="en-US" sz="2000"/>
              <a:t>{</a:t>
            </a:r>
          </a:p>
          <a:p>
            <a:r>
              <a:rPr lang="en-US" altLang="en-US" sz="2000"/>
              <a:t>    return "Tiger: RROOAARR";</a:t>
            </a:r>
          </a:p>
          <a:p>
            <a:r>
              <a:rPr lang="en-US" altLang="en-US" sz="2000"/>
              <a:t>  }</a:t>
            </a:r>
          </a:p>
          <a:p>
            <a:r>
              <a:rPr lang="en-US" alt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7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668C3D-DFE1-4F40-84AB-70AA69CA28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11925" y="228600"/>
            <a:ext cx="2632075" cy="1219200"/>
          </a:xfrm>
        </p:spPr>
        <p:txBody>
          <a:bodyPr/>
          <a:lstStyle/>
          <a:p>
            <a:pPr eaLnBrk="1" hangingPunct="1"/>
            <a:endParaRPr lang="en-US" altLang="en-US" sz="4000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2046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33" name="TextBox 1"/>
          <p:cNvSpPr txBox="1">
            <a:spLocks noChangeArrowheads="1"/>
          </p:cNvSpPr>
          <p:nvPr/>
        </p:nvSpPr>
        <p:spPr bwMode="auto">
          <a:xfrm>
            <a:off x="17463" y="0"/>
            <a:ext cx="912653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 sz="2000"/>
          </a:p>
          <a:p>
            <a:r>
              <a:rPr lang="en-US" altLang="en-US" sz="2000">
                <a:solidFill>
                  <a:srgbClr val="FF0000"/>
                </a:solidFill>
              </a:rPr>
              <a:t>abstract class Fruit implements Edible </a:t>
            </a:r>
            <a:r>
              <a:rPr lang="en-US" altLang="en-US" sz="2000"/>
              <a:t>{</a:t>
            </a:r>
          </a:p>
          <a:p>
            <a:r>
              <a:rPr lang="en-US" altLang="en-US" sz="2000"/>
              <a:t>  // Data fields, constructors, and methods omitted here</a:t>
            </a:r>
          </a:p>
          <a:p>
            <a:r>
              <a:rPr lang="en-US" altLang="en-US" sz="2000"/>
              <a:t>}</a:t>
            </a:r>
          </a:p>
          <a:p>
            <a:endParaRPr lang="en-US" altLang="en-US" sz="2000"/>
          </a:p>
          <a:p>
            <a:r>
              <a:rPr lang="en-US" altLang="en-US" sz="2000">
                <a:solidFill>
                  <a:srgbClr val="FF0000"/>
                </a:solidFill>
              </a:rPr>
              <a:t>class Apple extends Fruit </a:t>
            </a:r>
            <a:r>
              <a:rPr lang="en-US" altLang="en-US" sz="2000"/>
              <a:t>{</a:t>
            </a:r>
          </a:p>
          <a:p>
            <a:r>
              <a:rPr lang="en-US" altLang="en-US" sz="2000"/>
              <a:t>  @Override</a:t>
            </a:r>
          </a:p>
          <a:p>
            <a:r>
              <a:rPr lang="en-US" altLang="en-US" sz="2000"/>
              <a:t>  public String </a:t>
            </a:r>
            <a:r>
              <a:rPr lang="en-US" altLang="en-US" sz="2000">
                <a:solidFill>
                  <a:srgbClr val="FF0000"/>
                </a:solidFill>
              </a:rPr>
              <a:t>howToEat() </a:t>
            </a:r>
            <a:r>
              <a:rPr lang="en-US" altLang="en-US" sz="2000"/>
              <a:t>{</a:t>
            </a:r>
          </a:p>
          <a:p>
            <a:r>
              <a:rPr lang="en-US" altLang="en-US" sz="2000"/>
              <a:t>    return "Apple: Make apple cider";</a:t>
            </a:r>
          </a:p>
          <a:p>
            <a:r>
              <a:rPr lang="en-US" altLang="en-US" sz="2000"/>
              <a:t>  }</a:t>
            </a:r>
          </a:p>
          <a:p>
            <a:r>
              <a:rPr lang="en-US" altLang="en-US" sz="2000"/>
              <a:t>}</a:t>
            </a:r>
          </a:p>
          <a:p>
            <a:endParaRPr lang="en-US" altLang="en-US" sz="2000"/>
          </a:p>
          <a:p>
            <a:r>
              <a:rPr lang="en-US" altLang="en-US" sz="2000">
                <a:solidFill>
                  <a:srgbClr val="FF0000"/>
                </a:solidFill>
              </a:rPr>
              <a:t>class Orange extends Fruit</a:t>
            </a:r>
            <a:r>
              <a:rPr lang="en-US" altLang="en-US" sz="2000"/>
              <a:t> {</a:t>
            </a:r>
          </a:p>
          <a:p>
            <a:r>
              <a:rPr lang="en-US" altLang="en-US" sz="2000"/>
              <a:t>  @Override</a:t>
            </a:r>
          </a:p>
          <a:p>
            <a:r>
              <a:rPr lang="en-US" altLang="en-US" sz="2000"/>
              <a:t>  public String </a:t>
            </a:r>
            <a:r>
              <a:rPr lang="en-US" altLang="en-US" sz="2000">
                <a:solidFill>
                  <a:srgbClr val="FF0000"/>
                </a:solidFill>
              </a:rPr>
              <a:t>howToEat() </a:t>
            </a:r>
            <a:r>
              <a:rPr lang="en-US" altLang="en-US" sz="2000"/>
              <a:t>{</a:t>
            </a:r>
          </a:p>
          <a:p>
            <a:r>
              <a:rPr lang="en-US" altLang="en-US" sz="2000"/>
              <a:t>    return "Orange: Make orange juice";</a:t>
            </a:r>
          </a:p>
          <a:p>
            <a:r>
              <a:rPr lang="en-US" altLang="en-US" sz="2000"/>
              <a:t>  }</a:t>
            </a:r>
          </a:p>
          <a:p>
            <a:r>
              <a:rPr lang="en-US" alt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4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283450"/>
          </a:xfrm>
        </p:spPr>
        <p:txBody>
          <a:bodyPr>
            <a:normAutofit fontScale="90000"/>
          </a:bodyPr>
          <a:lstStyle/>
          <a:p>
            <a:endParaRPr lang="en-US" altLang="en-US" sz="4000" u="sng" dirty="0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Font typeface="Monotype Sorts"/>
              <a:buNone/>
            </a:pPr>
            <a:r>
              <a:rPr lang="en-US" altLang="en-US" sz="2000" dirty="0"/>
              <a:t>public class </a:t>
            </a:r>
            <a:r>
              <a:rPr lang="en-US" altLang="en-US" sz="2000" dirty="0" err="1" smtClean="0"/>
              <a:t>TestCircle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{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/** Main method */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public static void main(String[]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) {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  // Create a circle with radius 1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 smtClean="0"/>
              <a:t>Circle </a:t>
            </a:r>
            <a:r>
              <a:rPr lang="en-US" altLang="en-US" sz="2000" dirty="0">
                <a:solidFill>
                  <a:srgbClr val="0070C0"/>
                </a:solidFill>
              </a:rPr>
              <a:t>circle1</a:t>
            </a:r>
            <a:r>
              <a:rPr lang="en-US" altLang="en-US" sz="2000" dirty="0"/>
              <a:t> = </a:t>
            </a:r>
            <a:r>
              <a:rPr lang="en-US" altLang="en-US" sz="2000" dirty="0">
                <a:solidFill>
                  <a:srgbClr val="FF0000"/>
                </a:solidFill>
              </a:rPr>
              <a:t>new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Circle</a:t>
            </a:r>
            <a:r>
              <a:rPr lang="en-US" altLang="en-US" sz="2000" dirty="0"/>
              <a:t>();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("The area of the </a:t>
            </a:r>
            <a:r>
              <a:rPr lang="en-US" altLang="en-US" sz="2000" dirty="0" smtClean="0"/>
              <a:t>circle1 of </a:t>
            </a:r>
            <a:r>
              <a:rPr lang="en-US" altLang="en-US" sz="2000" dirty="0"/>
              <a:t>radius </a:t>
            </a:r>
            <a:r>
              <a:rPr lang="en-US" altLang="en-US" sz="2000" dirty="0" smtClean="0"/>
              <a:t>"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 smtClean="0"/>
              <a:t>      + circle1.radius + " is " + circle1.getArea());</a:t>
            </a:r>
          </a:p>
          <a:p>
            <a:pPr marL="0" indent="0">
              <a:buFont typeface="Monotype Sorts"/>
              <a:buNone/>
            </a:pPr>
            <a:endParaRPr lang="en-US" altLang="en-US" sz="2000" dirty="0"/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00B050"/>
                </a:solidFill>
              </a:rPr>
              <a:t>// Create a circle with radius 25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 smtClean="0"/>
              <a:t>Circle </a:t>
            </a:r>
            <a:r>
              <a:rPr lang="en-US" altLang="en-US" sz="2000" dirty="0">
                <a:solidFill>
                  <a:srgbClr val="0070C0"/>
                </a:solidFill>
              </a:rPr>
              <a:t>circle2</a:t>
            </a:r>
            <a:r>
              <a:rPr lang="en-US" altLang="en-US" sz="2000" dirty="0"/>
              <a:t> = </a:t>
            </a:r>
            <a:r>
              <a:rPr lang="en-US" altLang="en-US" sz="2000" dirty="0">
                <a:solidFill>
                  <a:srgbClr val="FF0000"/>
                </a:solidFill>
              </a:rPr>
              <a:t>new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Circle(25</a:t>
            </a:r>
            <a:r>
              <a:rPr lang="en-US" altLang="en-US" sz="2000" dirty="0"/>
              <a:t>);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("The area of the </a:t>
            </a:r>
            <a:r>
              <a:rPr lang="en-US" altLang="en-US" sz="2000" dirty="0" smtClean="0"/>
              <a:t>circle2 </a:t>
            </a:r>
            <a:r>
              <a:rPr lang="en-US" altLang="en-US" sz="2000" dirty="0"/>
              <a:t>of radius "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  + circle2.radius + " is " + circle2.getArea());</a:t>
            </a:r>
          </a:p>
          <a:p>
            <a:pPr marL="0" indent="0">
              <a:buFont typeface="Monotype Sorts"/>
              <a:buNone/>
            </a:pPr>
            <a:endParaRPr lang="en-US" altLang="en-US" sz="2000" dirty="0"/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00B050"/>
                </a:solidFill>
              </a:rPr>
              <a:t>// Create a circle with radius 125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 smtClean="0"/>
              <a:t>Circle </a:t>
            </a:r>
            <a:r>
              <a:rPr lang="en-US" altLang="en-US" sz="2000" dirty="0">
                <a:solidFill>
                  <a:srgbClr val="0070C0"/>
                </a:solidFill>
              </a:rPr>
              <a:t>circle3</a:t>
            </a:r>
            <a:r>
              <a:rPr lang="en-US" altLang="en-US" sz="2000" dirty="0"/>
              <a:t> = </a:t>
            </a:r>
            <a:r>
              <a:rPr lang="en-US" altLang="en-US" sz="2000" dirty="0">
                <a:solidFill>
                  <a:srgbClr val="FF0000"/>
                </a:solidFill>
              </a:rPr>
              <a:t>new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Circle(125</a:t>
            </a:r>
            <a:r>
              <a:rPr lang="en-US" altLang="en-US" sz="2000" dirty="0"/>
              <a:t>);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("The area of the </a:t>
            </a:r>
            <a:r>
              <a:rPr lang="en-US" altLang="en-US" sz="2000" dirty="0" smtClean="0"/>
              <a:t>circle3 </a:t>
            </a:r>
            <a:r>
              <a:rPr lang="en-US" altLang="en-US" sz="2000" dirty="0"/>
              <a:t>of radius "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  + circle3.radius + " is " + circle3.getArea</a:t>
            </a:r>
            <a:r>
              <a:rPr lang="en-US" altLang="en-US" sz="2000" dirty="0" smtClean="0"/>
              <a:t>());</a:t>
            </a:r>
            <a:endParaRPr lang="en-US" altLang="en-US" sz="2000" dirty="0"/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F2E6F-CC3E-4BE5-BFCB-1B3BD4FD6D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" name="矩形 1"/>
          <p:cNvSpPr/>
          <p:nvPr/>
        </p:nvSpPr>
        <p:spPr>
          <a:xfrm>
            <a:off x="5916174" y="87765"/>
            <a:ext cx="2995590" cy="1228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FF0000"/>
                </a:solidFill>
              </a:rPr>
              <a:t>new</a:t>
            </a:r>
            <a:r>
              <a:rPr lang="en-US" sz="2200" dirty="0" smtClean="0"/>
              <a:t> operator is used to create an </a:t>
            </a:r>
            <a:r>
              <a:rPr lang="en-US" sz="2200" u="sng" dirty="0" smtClean="0"/>
              <a:t>object</a:t>
            </a:r>
            <a:r>
              <a:rPr lang="en-US" sz="2200" dirty="0" smtClean="0"/>
              <a:t> from the constructor</a:t>
            </a:r>
            <a:endParaRPr lang="en-US" sz="2200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222506" y="1067092"/>
            <a:ext cx="3648474" cy="499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288713" y="1398153"/>
            <a:ext cx="2844757" cy="1843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smtClean="0"/>
              <a:t>These 3 objects (circle1, circle2 and circle3) have </a:t>
            </a:r>
            <a:r>
              <a:rPr lang="en-US" sz="2200" u="sng" dirty="0" smtClean="0"/>
              <a:t>different data </a:t>
            </a:r>
            <a:r>
              <a:rPr lang="en-US" sz="2200" dirty="0" smtClean="0"/>
              <a:t>but the </a:t>
            </a:r>
            <a:r>
              <a:rPr lang="en-US" sz="2200" u="sng" dirty="0" smtClean="0"/>
              <a:t>same methods</a:t>
            </a:r>
            <a:endParaRPr lang="en-US" sz="2200" u="sng" dirty="0"/>
          </a:p>
        </p:txBody>
      </p:sp>
      <p:sp>
        <p:nvSpPr>
          <p:cNvPr id="15" name="矩形 14"/>
          <p:cNvSpPr/>
          <p:nvPr/>
        </p:nvSpPr>
        <p:spPr>
          <a:xfrm>
            <a:off x="6182221" y="3429000"/>
            <a:ext cx="2844757" cy="1613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The data field can be accessed via the reference of the object using </a:t>
            </a:r>
            <a:r>
              <a:rPr lang="en-US" sz="2200" dirty="0" smtClean="0">
                <a:solidFill>
                  <a:srgbClr val="0070C0"/>
                </a:solidFill>
              </a:rPr>
              <a:t>circle1.radius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82220" y="5157225"/>
            <a:ext cx="2844757" cy="1613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The object can invoke its method via the reference of the object using </a:t>
            </a:r>
            <a:r>
              <a:rPr lang="en-US" sz="2200" dirty="0" smtClean="0">
                <a:solidFill>
                  <a:srgbClr val="0070C0"/>
                </a:solidFill>
              </a:rPr>
              <a:t>circle1.getArea()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283450"/>
          </a:xfrm>
        </p:spPr>
        <p:txBody>
          <a:bodyPr>
            <a:normAutofit fontScale="90000"/>
          </a:bodyPr>
          <a:lstStyle/>
          <a:p>
            <a:endParaRPr lang="en-US" altLang="en-US" sz="4000" u="sng" dirty="0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Font typeface="Monotype Sorts"/>
              <a:buNone/>
            </a:pPr>
            <a:endParaRPr lang="en-US" altLang="en-US" sz="2000" dirty="0"/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00B050"/>
                </a:solidFill>
              </a:rPr>
              <a:t>// Modify </a:t>
            </a:r>
            <a:r>
              <a:rPr lang="en-US" altLang="en-US" sz="2000" dirty="0" smtClean="0">
                <a:solidFill>
                  <a:srgbClr val="00B050"/>
                </a:solidFill>
              </a:rPr>
              <a:t>circle2 </a:t>
            </a:r>
            <a:r>
              <a:rPr lang="en-US" altLang="en-US" sz="2000" dirty="0">
                <a:solidFill>
                  <a:srgbClr val="00B050"/>
                </a:solidFill>
              </a:rPr>
              <a:t>radius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circle2.radius = 100; </a:t>
            </a:r>
            <a:r>
              <a:rPr lang="en-US" altLang="en-US" sz="2000" dirty="0">
                <a:solidFill>
                  <a:srgbClr val="00B050"/>
                </a:solidFill>
              </a:rPr>
              <a:t>// or </a:t>
            </a:r>
            <a:r>
              <a:rPr lang="en-US" altLang="en-US" sz="2000" b="1" dirty="0">
                <a:solidFill>
                  <a:srgbClr val="00B050"/>
                </a:solidFill>
              </a:rPr>
              <a:t>circle2.setRadius(100)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("The area of the </a:t>
            </a:r>
            <a:r>
              <a:rPr lang="en-US" altLang="en-US" sz="2000" dirty="0" smtClean="0"/>
              <a:t>circle2 </a:t>
            </a:r>
            <a:r>
              <a:rPr lang="en-US" altLang="en-US" sz="2000" dirty="0"/>
              <a:t>of radius "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  + circle2.radius + " is " + circle2.getArea());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}</a:t>
            </a:r>
            <a:endParaRPr lang="en-US" altLang="en-US" sz="2000" dirty="0"/>
          </a:p>
          <a:p>
            <a:pPr marL="0" indent="0">
              <a:buFont typeface="Monotype Sorts"/>
              <a:buNone/>
            </a:pPr>
            <a:r>
              <a:rPr lang="en-US" altLang="en-US" sz="2000" dirty="0" smtClean="0"/>
              <a:t>}</a:t>
            </a:r>
            <a:endParaRPr lang="en-US" altLang="en-US" sz="2000" dirty="0"/>
          </a:p>
          <a:p>
            <a:pPr marL="0" indent="0">
              <a:buFont typeface="Monotype Sorts"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// Define the circle class with two constructors</a:t>
            </a:r>
          </a:p>
          <a:p>
            <a:pPr marL="0" indent="0">
              <a:buFont typeface="Monotype Sorts"/>
              <a:buNone/>
            </a:pPr>
            <a:r>
              <a:rPr lang="en-US" altLang="en-US" sz="2000" b="1" dirty="0"/>
              <a:t>p</a:t>
            </a:r>
            <a:r>
              <a:rPr lang="en-US" altLang="en-US" sz="2000" b="1" dirty="0" smtClean="0"/>
              <a:t>ublic class Circle </a:t>
            </a:r>
            <a:r>
              <a:rPr lang="en-US" altLang="en-US" sz="2000" b="1" dirty="0"/>
              <a:t>{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double radius</a:t>
            </a:r>
            <a:r>
              <a:rPr lang="en-US" altLang="en-US" sz="2000" dirty="0" smtClean="0"/>
              <a:t>;  </a:t>
            </a:r>
            <a:r>
              <a:rPr lang="en-US" altLang="en-US" sz="2000" dirty="0" smtClean="0">
                <a:solidFill>
                  <a:srgbClr val="00B050"/>
                </a:solidFill>
              </a:rPr>
              <a:t>//data field</a:t>
            </a:r>
            <a:endParaRPr lang="en-US" altLang="en-US" sz="2000" dirty="0">
              <a:solidFill>
                <a:srgbClr val="00B050"/>
              </a:solidFill>
            </a:endParaRP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00B050"/>
                </a:solidFill>
              </a:rPr>
              <a:t>/** Construct a circle with radius 1 */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public Circle</a:t>
            </a:r>
            <a:r>
              <a:rPr lang="en-US" altLang="en-US" sz="2000" dirty="0"/>
              <a:t>() {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radius = 1;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}</a:t>
            </a:r>
            <a:endParaRPr lang="en-US" altLang="en-US" sz="2000" dirty="0"/>
          </a:p>
          <a:p>
            <a:pPr marL="0" indent="0">
              <a:buFont typeface="Monotype Sorts"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/** Construct a circle with a specified radius */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 smtClean="0"/>
              <a:t>public Circle(double </a:t>
            </a:r>
            <a:r>
              <a:rPr lang="en-US" altLang="en-US" sz="2000" dirty="0" err="1"/>
              <a:t>newRadius</a:t>
            </a:r>
            <a:r>
              <a:rPr lang="en-US" altLang="en-US" sz="2000" dirty="0"/>
              <a:t>) {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  radius = </a:t>
            </a:r>
            <a:r>
              <a:rPr lang="en-US" altLang="en-US" sz="2000" dirty="0" err="1"/>
              <a:t>newRadius</a:t>
            </a:r>
            <a:r>
              <a:rPr lang="en-US" altLang="en-US" sz="2000" dirty="0"/>
              <a:t>;</a:t>
            </a:r>
          </a:p>
          <a:p>
            <a:pPr marL="0" indent="0">
              <a:buFont typeface="Monotype Sorts"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 typeface="Monotype Sorts"/>
              <a:buNone/>
            </a:pPr>
            <a:endParaRPr lang="en-US" altLang="en-US" sz="1800" dirty="0"/>
          </a:p>
          <a:p>
            <a:pPr marL="0" indent="0">
              <a:buFont typeface="Monotype Sorts"/>
              <a:buNone/>
            </a:pPr>
            <a:r>
              <a:rPr lang="en-US" altLang="en-US" sz="1800" dirty="0"/>
              <a:t>  </a:t>
            </a:r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F2E6F-CC3E-4BE5-BFCB-1B3BD4FD6D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025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24995</TotalTime>
  <Words>4649</Words>
  <Application>Microsoft Office PowerPoint</Application>
  <PresentationFormat>On-screen Show (4:3)</PresentationFormat>
  <Paragraphs>809</Paragraphs>
  <Slides>72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90" baseType="lpstr">
      <vt:lpstr>宋体</vt:lpstr>
      <vt:lpstr>Arial</vt:lpstr>
      <vt:lpstr>Book Antiqua</vt:lpstr>
      <vt:lpstr>Calibri</vt:lpstr>
      <vt:lpstr>Cambria</vt:lpstr>
      <vt:lpstr>Constantia</vt:lpstr>
      <vt:lpstr>Courier</vt:lpstr>
      <vt:lpstr>Courier New</vt:lpstr>
      <vt:lpstr>隶书</vt:lpstr>
      <vt:lpstr>Monotype Sorts</vt:lpstr>
      <vt:lpstr>PMingLiU</vt:lpstr>
      <vt:lpstr>Symbol</vt:lpstr>
      <vt:lpstr>Times New Roman</vt:lpstr>
      <vt:lpstr>Wingdings</vt:lpstr>
      <vt:lpstr>Wingdings 2</vt:lpstr>
      <vt:lpstr>流畅</vt:lpstr>
      <vt:lpstr>Picture</vt:lpstr>
      <vt:lpstr>Microsoft Word Picture</vt:lpstr>
      <vt:lpstr>Java review – Chapters 1 through 9 cont.</vt:lpstr>
      <vt:lpstr>Classes</vt:lpstr>
      <vt:lpstr>Classes</vt:lpstr>
      <vt:lpstr>UML Class Diagram (Unified Modeling Language) </vt:lpstr>
      <vt:lpstr>Declaring/Creating Objects in a Single Step</vt:lpstr>
      <vt:lpstr>Accessing Object’s Members</vt:lpstr>
      <vt:lpstr>Example: Defining Classes and Creating Objects</vt:lpstr>
      <vt:lpstr>PowerPoint Presentation</vt:lpstr>
      <vt:lpstr>PowerPoint Presentation</vt:lpstr>
      <vt:lpstr>PowerPoint Presentation</vt:lpstr>
      <vt:lpstr>Constructors</vt:lpstr>
      <vt:lpstr>Creating Objects Using Constructors</vt:lpstr>
      <vt:lpstr>Reference Data Fields</vt:lpstr>
      <vt:lpstr>Differences between Variables of  Primitive Data Types and Object Types </vt:lpstr>
      <vt:lpstr>Copying Variables of Primitive Data Types and Object Types</vt:lpstr>
      <vt:lpstr>Garbage Collection</vt:lpstr>
      <vt:lpstr>Static Variables, Constants, and Methods</vt:lpstr>
      <vt:lpstr>Example of Using Instance and static Variables and Method</vt:lpstr>
      <vt:lpstr>Static Variables, Constants, and Methods, cont.</vt:lpstr>
      <vt:lpstr>PowerPoint Presentation</vt:lpstr>
      <vt:lpstr>PowerPoint Presentation</vt:lpstr>
      <vt:lpstr>PowerPoint Presentation</vt:lpstr>
      <vt:lpstr>Visibility Modifiers</vt:lpstr>
      <vt:lpstr>Why Data Fields Should Be private? (data field encapsulation)</vt:lpstr>
      <vt:lpstr>Accessor/Mutator Methods</vt:lpstr>
      <vt:lpstr>Example of Data Field Encapsulation</vt:lpstr>
      <vt:lpstr>PowerPoint Presentation</vt:lpstr>
      <vt:lpstr>PowerPoint Presentation</vt:lpstr>
      <vt:lpstr>PowerPoint Presentation</vt:lpstr>
      <vt:lpstr>Passing Objects to Methods</vt:lpstr>
      <vt:lpstr>PowerPoint Presentation</vt:lpstr>
      <vt:lpstr>The this Keyword </vt:lpstr>
      <vt:lpstr>Reference the Hidden Data Fields</vt:lpstr>
      <vt:lpstr>Calling Overloaded Constructor</vt:lpstr>
      <vt:lpstr>Class Abstraction and Encapsulation</vt:lpstr>
      <vt:lpstr>Inheritance</vt:lpstr>
      <vt:lpstr>Superclasses/parent class/base class</vt:lpstr>
      <vt:lpstr>Is-a relationship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</vt:lpstr>
      <vt:lpstr>Are superclass’s Constructor Inherited?</vt:lpstr>
      <vt:lpstr>Using the Keyword super</vt:lpstr>
      <vt:lpstr>Calling Superclass Constructor</vt:lpstr>
      <vt:lpstr>Calling Superclass Constructor</vt:lpstr>
      <vt:lpstr>Calling Superclass Methods</vt:lpstr>
      <vt:lpstr>Defining a Subclass</vt:lpstr>
      <vt:lpstr>Overriding Methods in the Superclass</vt:lpstr>
      <vt:lpstr>Overriding Methods in the Superclass</vt:lpstr>
      <vt:lpstr>Overriding vs. Overloading</vt:lpstr>
      <vt:lpstr>NOTE</vt:lpstr>
      <vt:lpstr>NOTE</vt:lpstr>
      <vt:lpstr>Polymorphism</vt:lpstr>
      <vt:lpstr>PowerPoint Presentation</vt:lpstr>
      <vt:lpstr>Casting Objects</vt:lpstr>
      <vt:lpstr>Class Object</vt:lpstr>
      <vt:lpstr>The instanceof Operator</vt:lpstr>
      <vt:lpstr>The  equals Method</vt:lpstr>
      <vt:lpstr>What is an interface?  Why is an interface useful?</vt:lpstr>
      <vt:lpstr>Define an Interface</vt:lpstr>
      <vt:lpstr>Omitting Modifiers in Interfaces</vt:lpstr>
      <vt:lpstr>Interface is a Special Class</vt:lpstr>
      <vt:lpstr>PowerPoint Presentation</vt:lpstr>
      <vt:lpstr>How to use interface?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IT and Media Services</cp:lastModifiedBy>
  <cp:revision>498</cp:revision>
  <dcterms:created xsi:type="dcterms:W3CDTF">1995-06-10T17:31:50Z</dcterms:created>
  <dcterms:modified xsi:type="dcterms:W3CDTF">2019-10-01T17:21:25Z</dcterms:modified>
</cp:coreProperties>
</file>