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77"/>
  </p:notesMasterIdLst>
  <p:handoutMasterIdLst>
    <p:handoutMasterId r:id="rId78"/>
  </p:handoutMasterIdLst>
  <p:sldIdLst>
    <p:sldId id="618" r:id="rId2"/>
    <p:sldId id="628" r:id="rId3"/>
    <p:sldId id="629" r:id="rId4"/>
    <p:sldId id="630" r:id="rId5"/>
    <p:sldId id="622" r:id="rId6"/>
    <p:sldId id="636" r:id="rId7"/>
    <p:sldId id="637" r:id="rId8"/>
    <p:sldId id="638" r:id="rId9"/>
    <p:sldId id="639" r:id="rId10"/>
    <p:sldId id="640" r:id="rId11"/>
    <p:sldId id="643" r:id="rId12"/>
    <p:sldId id="644" r:id="rId13"/>
    <p:sldId id="645" r:id="rId14"/>
    <p:sldId id="646" r:id="rId15"/>
    <p:sldId id="641" r:id="rId16"/>
    <p:sldId id="642" r:id="rId17"/>
    <p:sldId id="647" r:id="rId18"/>
    <p:sldId id="648" r:id="rId19"/>
    <p:sldId id="649" r:id="rId20"/>
    <p:sldId id="650" r:id="rId21"/>
    <p:sldId id="651" r:id="rId22"/>
    <p:sldId id="652" r:id="rId23"/>
    <p:sldId id="653" r:id="rId24"/>
    <p:sldId id="654" r:id="rId25"/>
    <p:sldId id="655" r:id="rId26"/>
    <p:sldId id="656" r:id="rId27"/>
    <p:sldId id="657" r:id="rId28"/>
    <p:sldId id="660" r:id="rId29"/>
    <p:sldId id="661" r:id="rId30"/>
    <p:sldId id="665" r:id="rId31"/>
    <p:sldId id="666" r:id="rId32"/>
    <p:sldId id="667" r:id="rId33"/>
    <p:sldId id="668" r:id="rId34"/>
    <p:sldId id="669" r:id="rId35"/>
    <p:sldId id="670" r:id="rId36"/>
    <p:sldId id="671" r:id="rId37"/>
    <p:sldId id="672" r:id="rId38"/>
    <p:sldId id="673" r:id="rId39"/>
    <p:sldId id="674" r:id="rId40"/>
    <p:sldId id="675" r:id="rId41"/>
    <p:sldId id="676" r:id="rId42"/>
    <p:sldId id="677" r:id="rId43"/>
    <p:sldId id="678" r:id="rId44"/>
    <p:sldId id="631" r:id="rId45"/>
    <p:sldId id="632" r:id="rId46"/>
    <p:sldId id="635" r:id="rId47"/>
    <p:sldId id="662" r:id="rId48"/>
    <p:sldId id="664" r:id="rId49"/>
    <p:sldId id="663" r:id="rId50"/>
    <p:sldId id="633" r:id="rId51"/>
    <p:sldId id="634" r:id="rId52"/>
    <p:sldId id="679" r:id="rId53"/>
    <p:sldId id="680" r:id="rId54"/>
    <p:sldId id="681" r:id="rId55"/>
    <p:sldId id="682" r:id="rId56"/>
    <p:sldId id="683" r:id="rId57"/>
    <p:sldId id="684" r:id="rId58"/>
    <p:sldId id="685" r:id="rId59"/>
    <p:sldId id="686" r:id="rId60"/>
    <p:sldId id="604" r:id="rId61"/>
    <p:sldId id="687" r:id="rId62"/>
    <p:sldId id="688" r:id="rId63"/>
    <p:sldId id="689" r:id="rId64"/>
    <p:sldId id="690" r:id="rId65"/>
    <p:sldId id="691" r:id="rId66"/>
    <p:sldId id="692" r:id="rId67"/>
    <p:sldId id="693" r:id="rId68"/>
    <p:sldId id="694" r:id="rId69"/>
    <p:sldId id="695" r:id="rId70"/>
    <p:sldId id="696" r:id="rId71"/>
    <p:sldId id="697" r:id="rId72"/>
    <p:sldId id="698" r:id="rId73"/>
    <p:sldId id="699" r:id="rId74"/>
    <p:sldId id="700" r:id="rId75"/>
    <p:sldId id="701"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xmlns="">
        <p15:guide id="1" orient="horz" pos="576">
          <p15:clr>
            <a:srgbClr val="A4A3A4"/>
          </p15:clr>
        </p15:guide>
        <p15:guide id="2" pos="576">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43" autoAdjust="0"/>
    <p:restoredTop sz="95405" autoAdjust="0"/>
  </p:normalViewPr>
  <p:slideViewPr>
    <p:cSldViewPr>
      <p:cViewPr varScale="1">
        <p:scale>
          <a:sx n="71" d="100"/>
          <a:sy n="71" d="100"/>
        </p:scale>
        <p:origin x="-1110" y="-96"/>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146"/>
    </p:cViewPr>
  </p:sorterViewPr>
  <p:notesViewPr>
    <p:cSldViewPr>
      <p:cViewPr varScale="1">
        <p:scale>
          <a:sx n="68" d="100"/>
          <a:sy n="68" d="100"/>
        </p:scale>
        <p:origin x="2189" y="5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154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sz="1000" i="1">
                <a:cs typeface="+mn-cs"/>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000" i="1">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sz="1000" i="1">
                <a:cs typeface="+mn-cs"/>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1433C55D-1F9C-4631-B3A5-63E236BCDDBD}" type="slidenum">
              <a:rPr lang="en-US" altLang="en-US"/>
              <a:pPr/>
              <a:t>‹#›</a:t>
            </a:fld>
            <a:endParaRPr lang="en-US" altLang="en-US"/>
          </a:p>
        </p:txBody>
      </p:sp>
    </p:spTree>
    <p:extLst>
      <p:ext uri="{BB962C8B-B14F-4D97-AF65-F5344CB8AC3E}">
        <p14:creationId xmlns:p14="http://schemas.microsoft.com/office/powerpoint/2010/main" val="109421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13516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1902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71264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73910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41860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69444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37284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811244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939817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82225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6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255272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76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30225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89226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951179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92541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39361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04130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57049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12091" y="706"/>
            <a:ext cx="8229600" cy="630326"/>
          </a:xfrm>
          <a:prstGeom prst="rect">
            <a:avLst/>
          </a:prstGeom>
        </p:spPr>
        <p:txBody>
          <a:bodyPr vert="horz" lIns="0" rIns="0" bIns="0" anchor="b">
            <a:normAutofit/>
          </a:bodyPr>
          <a:lstStyle/>
          <a:p>
            <a:r>
              <a:rPr kumimoji="0" lang="zh-CN" altLang="en-US" dirty="0"/>
              <a:t>单击此处编辑母版标题样式</a:t>
            </a:r>
            <a:endParaRPr kumimoji="0" lang="en-US" dirty="0"/>
          </a:p>
        </p:txBody>
      </p:sp>
      <p:sp>
        <p:nvSpPr>
          <p:cNvPr id="30" name="Text Placeholder 29"/>
          <p:cNvSpPr>
            <a:spLocks noGrp="1"/>
          </p:cNvSpPr>
          <p:nvPr>
            <p:ph type="body" idx="1"/>
          </p:nvPr>
        </p:nvSpPr>
        <p:spPr>
          <a:xfrm>
            <a:off x="0" y="631032"/>
            <a:ext cx="9106317" cy="6226968"/>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2E52B3-5EB5-4A28-8780-EB484BEDB623}"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3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32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32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32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32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jpeg"/><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wmf"/><Relationship Id="rId4" Type="http://schemas.openxmlformats.org/officeDocument/2006/relationships/oleObject" Target="../embeddings/oleObject1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6.wmf"/><Relationship Id="rId4"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dirty="0"/>
          </a:p>
        </p:txBody>
      </p:sp>
      <p:sp>
        <p:nvSpPr>
          <p:cNvPr id="2" name="标题 1"/>
          <p:cNvSpPr>
            <a:spLocks noGrp="1"/>
          </p:cNvSpPr>
          <p:nvPr>
            <p:ph type="title"/>
          </p:nvPr>
        </p:nvSpPr>
        <p:spPr>
          <a:xfrm>
            <a:off x="270640" y="740650"/>
            <a:ext cx="8229600" cy="998530"/>
          </a:xfrm>
        </p:spPr>
        <p:txBody>
          <a:bodyPr>
            <a:normAutofit/>
          </a:bodyPr>
          <a:lstStyle/>
          <a:p>
            <a:r>
              <a:rPr lang="en-US" sz="4500" dirty="0"/>
              <a:t>Java review – Chapters 1 through 9</a:t>
            </a:r>
          </a:p>
        </p:txBody>
      </p:sp>
    </p:spTree>
    <p:extLst>
      <p:ext uri="{BB962C8B-B14F-4D97-AF65-F5344CB8AC3E}">
        <p14:creationId xmlns:p14="http://schemas.microsoft.com/office/powerpoint/2010/main" val="494255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33400" y="0"/>
            <a:ext cx="7772400" cy="625435"/>
          </a:xfrm>
        </p:spPr>
        <p:txBody>
          <a:bodyPr>
            <a:normAutofit fontScale="90000"/>
          </a:bodyPr>
          <a:lstStyle/>
          <a:p>
            <a:r>
              <a:rPr lang="en-US" altLang="en-US" dirty="0"/>
              <a:t>Relational Operators</a:t>
            </a:r>
          </a:p>
        </p:txBody>
      </p:sp>
      <p:sp>
        <p:nvSpPr>
          <p:cNvPr id="11266"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E28091B-E7ED-4875-A973-66AA50A98DD8}" type="slidenum">
              <a:rPr lang="en-US" altLang="en-US" sz="1400"/>
              <a:pPr>
                <a:spcBef>
                  <a:spcPct val="0"/>
                </a:spcBef>
                <a:buClrTx/>
                <a:buSzTx/>
                <a:buFontTx/>
                <a:buNone/>
              </a:pPr>
              <a:t>10</a:t>
            </a:fld>
            <a:endParaRPr lang="en-US" altLang="en-US" sz="1400"/>
          </a:p>
        </p:txBody>
      </p:sp>
      <p:sp>
        <p:nvSpPr>
          <p:cNvPr id="11268" name="Rectangle 5"/>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1269" name="Rectangle 7"/>
          <p:cNvSpPr>
            <a:spLocks noChangeArrowheads="1"/>
          </p:cNvSpPr>
          <p:nvPr/>
        </p:nvSpPr>
        <p:spPr bwMode="auto">
          <a:xfrm>
            <a:off x="0" y="2647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1270" name="Object 6"/>
          <p:cNvGraphicFramePr>
            <a:graphicFrameLocks noChangeAspect="1"/>
          </p:cNvGraphicFramePr>
          <p:nvPr>
            <p:extLst>
              <p:ext uri="{D42A27DB-BD31-4B8C-83A1-F6EECF244321}">
                <p14:modId xmlns:p14="http://schemas.microsoft.com/office/powerpoint/2010/main" val="2761668405"/>
              </p:ext>
            </p:extLst>
          </p:nvPr>
        </p:nvGraphicFramePr>
        <p:xfrm>
          <a:off x="18136" y="3121760"/>
          <a:ext cx="9372625" cy="3917325"/>
        </p:xfrm>
        <a:graphic>
          <a:graphicData uri="http://schemas.openxmlformats.org/presentationml/2006/ole">
            <mc:AlternateContent xmlns:mc="http://schemas.openxmlformats.org/markup-compatibility/2006">
              <mc:Choice xmlns:v="urn:schemas-microsoft-com:vml" Requires="v">
                <p:oleObj spid="_x0000_s69685" name="Picture" r:id="rId4" imgW="4228500" imgH="1563247" progId="Word.Picture.8">
                  <p:embed/>
                </p:oleObj>
              </mc:Choice>
              <mc:Fallback>
                <p:oleObj name="Picture" r:id="rId4" imgW="4228500" imgH="156324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36" y="3121760"/>
                        <a:ext cx="9372625" cy="3917325"/>
                      </a:xfrm>
                      <a:prstGeom prst="rect">
                        <a:avLst/>
                      </a:prstGeom>
                      <a:noFill/>
                      <a:ln>
                        <a:noFill/>
                      </a:ln>
                    </p:spPr>
                  </p:pic>
                </p:oleObj>
              </mc:Fallback>
            </mc:AlternateContent>
          </a:graphicData>
        </a:graphic>
      </p:graphicFrame>
      <p:sp>
        <p:nvSpPr>
          <p:cNvPr id="2" name="TextBox 1"/>
          <p:cNvSpPr txBox="1"/>
          <p:nvPr/>
        </p:nvSpPr>
        <p:spPr>
          <a:xfrm>
            <a:off x="385855" y="5502870"/>
            <a:ext cx="184731" cy="461665"/>
          </a:xfrm>
          <a:prstGeom prst="rect">
            <a:avLst/>
          </a:prstGeom>
          <a:noFill/>
        </p:spPr>
        <p:txBody>
          <a:bodyPr wrap="none" rtlCol="0">
            <a:spAutoFit/>
          </a:bodyPr>
          <a:lstStyle/>
          <a:p>
            <a:endParaRPr lang="en-US" dirty="0"/>
          </a:p>
        </p:txBody>
      </p:sp>
      <p:sp>
        <p:nvSpPr>
          <p:cNvPr id="3" name="TextBox 2"/>
          <p:cNvSpPr txBox="1"/>
          <p:nvPr/>
        </p:nvSpPr>
        <p:spPr>
          <a:xfrm>
            <a:off x="0" y="817460"/>
            <a:ext cx="9144000" cy="2616101"/>
          </a:xfrm>
          <a:prstGeom prst="rect">
            <a:avLst/>
          </a:prstGeom>
          <a:noFill/>
        </p:spPr>
        <p:txBody>
          <a:bodyPr wrap="square" rtlCol="0">
            <a:spAutoFit/>
          </a:bodyPr>
          <a:lstStyle/>
          <a:p>
            <a:pPr marL="342900" indent="-342900">
              <a:spcBef>
                <a:spcPct val="100000"/>
              </a:spcBef>
              <a:buFont typeface="Arial" panose="020B0604020202020204" pitchFamily="34" charset="0"/>
              <a:buChar char="•"/>
            </a:pPr>
            <a:r>
              <a:rPr lang="en-US" altLang="en-US" sz="2800" dirty="0"/>
              <a:t>Java provides six comparison operators that can be used to compare two values. </a:t>
            </a:r>
          </a:p>
          <a:p>
            <a:pPr marL="342900" indent="-342900">
              <a:spcBef>
                <a:spcPct val="100000"/>
              </a:spcBef>
              <a:buFont typeface="Arial" panose="020B0604020202020204" pitchFamily="34" charset="0"/>
              <a:buChar char="•"/>
            </a:pPr>
            <a:r>
              <a:rPr lang="en-US" altLang="en-US" sz="2800" dirty="0"/>
              <a:t>The result of the comparison is a Boolean value: true or false. </a:t>
            </a:r>
          </a:p>
          <a:p>
            <a:endParaRPr lang="en-US" dirty="0"/>
          </a:p>
        </p:txBody>
      </p:sp>
    </p:spTree>
    <p:extLst>
      <p:ext uri="{BB962C8B-B14F-4D97-AF65-F5344CB8AC3E}">
        <p14:creationId xmlns:p14="http://schemas.microsoft.com/office/powerpoint/2010/main" val="11173346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152400"/>
            <a:ext cx="7772400" cy="533400"/>
          </a:xfrm>
        </p:spPr>
        <p:txBody>
          <a:bodyPr>
            <a:normAutofit fontScale="90000"/>
          </a:bodyPr>
          <a:lstStyle/>
          <a:p>
            <a:r>
              <a:rPr lang="en-US" altLang="en-US" dirty="0"/>
              <a:t>One-way </a:t>
            </a:r>
            <a:r>
              <a:rPr lang="en-US" altLang="en-US" sz="4200" dirty="0">
                <a:latin typeface="Courier New" pitchFamily="49" charset="0"/>
              </a:rPr>
              <a:t>if</a:t>
            </a:r>
            <a:r>
              <a:rPr lang="en-US" altLang="en-US" dirty="0"/>
              <a:t> Statements</a:t>
            </a:r>
            <a:endParaRPr lang="en-US" altLang="en-US" sz="5400" dirty="0"/>
          </a:p>
        </p:txBody>
      </p:sp>
      <p:sp>
        <p:nvSpPr>
          <p:cNvPr id="15365" name="Rectangle 7"/>
          <p:cNvSpPr>
            <a:spLocks noGrp="1" noChangeArrowheads="1"/>
          </p:cNvSpPr>
          <p:nvPr>
            <p:ph idx="1"/>
          </p:nvPr>
        </p:nvSpPr>
        <p:spPr>
          <a:xfrm>
            <a:off x="211137" y="1155989"/>
            <a:ext cx="3886200" cy="914400"/>
          </a:xfrm>
        </p:spPr>
        <p:txBody>
          <a:bodyPr>
            <a:normAutofit fontScale="92500" lnSpcReduction="10000"/>
          </a:bodyPr>
          <a:lstStyle/>
          <a:p>
            <a:pPr>
              <a:lnSpc>
                <a:spcPct val="90000"/>
              </a:lnSpc>
              <a:buFont typeface="Monotype Sorts"/>
              <a:buNone/>
            </a:pPr>
            <a:r>
              <a:rPr lang="en-US" altLang="en-US" sz="2400" dirty="0"/>
              <a:t>if </a:t>
            </a:r>
            <a:r>
              <a:rPr lang="en-US" altLang="en-US" sz="2400" dirty="0">
                <a:solidFill>
                  <a:srgbClr val="FF0000"/>
                </a:solidFill>
              </a:rPr>
              <a:t>(</a:t>
            </a:r>
            <a:r>
              <a:rPr lang="en-US" altLang="en-US" sz="2400" dirty="0" err="1"/>
              <a:t>boolean</a:t>
            </a:r>
            <a:r>
              <a:rPr lang="en-US" altLang="en-US" sz="2400" dirty="0"/>
              <a:t>-expression</a:t>
            </a:r>
            <a:r>
              <a:rPr lang="en-US" altLang="en-US" sz="2400" dirty="0">
                <a:solidFill>
                  <a:srgbClr val="FF0000"/>
                </a:solidFill>
              </a:rPr>
              <a:t>)</a:t>
            </a:r>
            <a:r>
              <a:rPr lang="en-US" altLang="en-US" sz="2400" dirty="0"/>
              <a:t> { </a:t>
            </a:r>
          </a:p>
          <a:p>
            <a:pPr>
              <a:lnSpc>
                <a:spcPct val="90000"/>
              </a:lnSpc>
              <a:spcBef>
                <a:spcPct val="0"/>
              </a:spcBef>
              <a:buFont typeface="Monotype Sorts"/>
              <a:buNone/>
            </a:pPr>
            <a:r>
              <a:rPr lang="en-US" altLang="en-US" sz="2400" dirty="0"/>
              <a:t>  statement(s);</a:t>
            </a:r>
          </a:p>
          <a:p>
            <a:pPr>
              <a:lnSpc>
                <a:spcPct val="90000"/>
              </a:lnSpc>
              <a:spcBef>
                <a:spcPct val="0"/>
              </a:spcBef>
              <a:buFont typeface="Monotype Sorts"/>
              <a:buNone/>
            </a:pPr>
            <a:r>
              <a:rPr lang="en-US" altLang="en-US" sz="2400" dirty="0"/>
              <a:t>}</a:t>
            </a:r>
          </a:p>
        </p:txBody>
      </p:sp>
      <p:sp>
        <p:nvSpPr>
          <p:cNvPr id="15362"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AA3C452-4864-4888-B814-C5B1ADFEE2FE}" type="slidenum">
              <a:rPr lang="en-US" altLang="en-US" sz="1400"/>
              <a:pPr>
                <a:spcBef>
                  <a:spcPct val="0"/>
                </a:spcBef>
                <a:buClrTx/>
                <a:buSzTx/>
                <a:buFontTx/>
                <a:buNone/>
              </a:pPr>
              <a:t>11</a:t>
            </a:fld>
            <a:endParaRPr lang="en-US" altLang="en-US" sz="1400"/>
          </a:p>
        </p:txBody>
      </p:sp>
      <p:sp>
        <p:nvSpPr>
          <p:cNvPr id="15364" name="Rectangle 6"/>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153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55" y="2097118"/>
            <a:ext cx="2842932" cy="3943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088" y="3044950"/>
            <a:ext cx="5264150" cy="3460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70" name="Rectangle 9"/>
          <p:cNvSpPr>
            <a:spLocks noChangeArrowheads="1"/>
          </p:cNvSpPr>
          <p:nvPr/>
        </p:nvSpPr>
        <p:spPr bwMode="auto">
          <a:xfrm>
            <a:off x="4800600" y="641349"/>
            <a:ext cx="4191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a:buNone/>
            </a:pPr>
            <a:r>
              <a:rPr lang="en-US" altLang="en-US" sz="2400" dirty="0">
                <a:cs typeface="Times New Roman" pitchFamily="18" charset="0"/>
              </a:rPr>
              <a:t>if </a:t>
            </a:r>
            <a:r>
              <a:rPr lang="en-US" altLang="en-US" sz="2400" dirty="0">
                <a:solidFill>
                  <a:srgbClr val="FF0000"/>
                </a:solidFill>
                <a:cs typeface="Times New Roman" pitchFamily="18" charset="0"/>
              </a:rPr>
              <a:t>(radius &gt;= 0) </a:t>
            </a:r>
            <a:r>
              <a:rPr lang="en-US" altLang="en-US" sz="2400" dirty="0">
                <a:cs typeface="Times New Roman" pitchFamily="18" charset="0"/>
              </a:rPr>
              <a:t>{</a:t>
            </a:r>
          </a:p>
          <a:p>
            <a:pPr>
              <a:buFont typeface="Monotype Sorts"/>
              <a:buNone/>
            </a:pPr>
            <a:r>
              <a:rPr lang="en-US" altLang="en-US" sz="2400" dirty="0">
                <a:cs typeface="Times New Roman" pitchFamily="18" charset="0"/>
              </a:rPr>
              <a:t>  area = radius * radius * PI;</a:t>
            </a:r>
          </a:p>
          <a:p>
            <a:pPr>
              <a:buFont typeface="Monotype Sorts"/>
              <a:buNone/>
            </a:pPr>
            <a:r>
              <a:rPr lang="en-US" altLang="en-US" sz="2400" dirty="0">
                <a:cs typeface="Times New Roman" pitchFamily="18" charset="0"/>
              </a:rPr>
              <a:t>  </a:t>
            </a:r>
            <a:r>
              <a:rPr lang="en-US" altLang="en-US" sz="2400" dirty="0" err="1">
                <a:cs typeface="Times New Roman" pitchFamily="18" charset="0"/>
              </a:rPr>
              <a:t>System.out.println</a:t>
            </a:r>
            <a:r>
              <a:rPr lang="en-US" altLang="en-US" sz="2400" dirty="0">
                <a:cs typeface="Times New Roman" pitchFamily="18" charset="0"/>
              </a:rPr>
              <a:t>("The area"     </a:t>
            </a:r>
          </a:p>
          <a:p>
            <a:pPr>
              <a:buFont typeface="Monotype Sorts"/>
              <a:buNone/>
            </a:pPr>
            <a:r>
              <a:rPr lang="en-US" altLang="en-US" sz="2400" dirty="0">
                <a:cs typeface="Times New Roman" pitchFamily="18" charset="0"/>
              </a:rPr>
              <a:t>    + " for the circle of radius " </a:t>
            </a:r>
          </a:p>
          <a:p>
            <a:pPr>
              <a:buFont typeface="Monotype Sorts"/>
              <a:buNone/>
            </a:pPr>
            <a:r>
              <a:rPr lang="en-US" altLang="en-US" sz="2400" dirty="0">
                <a:cs typeface="Times New Roman" pitchFamily="18" charset="0"/>
              </a:rPr>
              <a:t>    + radius + " is " + area);</a:t>
            </a:r>
          </a:p>
          <a:p>
            <a:pPr>
              <a:buFont typeface="Monotype Sorts"/>
              <a:buNone/>
            </a:pPr>
            <a:r>
              <a:rPr lang="en-US" altLang="en-US" sz="2400" dirty="0">
                <a:cs typeface="Times New Roman" pitchFamily="18" charset="0"/>
              </a:rPr>
              <a:t>}</a:t>
            </a:r>
          </a:p>
        </p:txBody>
      </p:sp>
    </p:spTree>
    <p:extLst>
      <p:ext uri="{BB962C8B-B14F-4D97-AF65-F5344CB8AC3E}">
        <p14:creationId xmlns:p14="http://schemas.microsoft.com/office/powerpoint/2010/main" val="3812132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0"/>
            <a:ext cx="7772400" cy="587030"/>
          </a:xfrm>
        </p:spPr>
        <p:txBody>
          <a:bodyPr>
            <a:normAutofit fontScale="90000"/>
          </a:bodyPr>
          <a:lstStyle/>
          <a:p>
            <a:r>
              <a:rPr lang="en-US" altLang="en-US" dirty="0"/>
              <a:t>The Two-way </a:t>
            </a:r>
            <a:r>
              <a:rPr lang="en-US" altLang="en-US" sz="4200" dirty="0">
                <a:latin typeface="Courier New" pitchFamily="49" charset="0"/>
              </a:rPr>
              <a:t>if</a:t>
            </a:r>
            <a:r>
              <a:rPr lang="en-US" altLang="en-US" dirty="0"/>
              <a:t> Statement</a:t>
            </a:r>
            <a:endParaRPr lang="en-US" altLang="en-US" dirty="0">
              <a:solidFill>
                <a:schemeClr val="tx1"/>
              </a:solidFill>
            </a:endParaRPr>
          </a:p>
        </p:txBody>
      </p:sp>
      <p:sp>
        <p:nvSpPr>
          <p:cNvPr id="25604" name="Rectangle 3"/>
          <p:cNvSpPr>
            <a:spLocks noGrp="1" noChangeArrowheads="1"/>
          </p:cNvSpPr>
          <p:nvPr>
            <p:ph idx="1"/>
          </p:nvPr>
        </p:nvSpPr>
        <p:spPr>
          <a:xfrm>
            <a:off x="152735" y="702244"/>
            <a:ext cx="9144000" cy="3264425"/>
          </a:xfrm>
        </p:spPr>
        <p:txBody>
          <a:bodyPr>
            <a:noAutofit/>
          </a:bodyPr>
          <a:lstStyle/>
          <a:p>
            <a:pPr>
              <a:lnSpc>
                <a:spcPct val="90000"/>
              </a:lnSpc>
              <a:buFont typeface="Monotype Sorts" pitchFamily="2" charset="2"/>
              <a:buNone/>
              <a:defRPr/>
            </a:pPr>
            <a:r>
              <a:rPr lang="en-US" b="1" dirty="0">
                <a:latin typeface="Courier New" pitchFamily="49" charset="0"/>
              </a:rPr>
              <a:t>if </a:t>
            </a:r>
            <a:r>
              <a:rPr lang="en-US" b="1" dirty="0">
                <a:solidFill>
                  <a:srgbClr val="FF0000"/>
                </a:solidFill>
                <a:latin typeface="Courier New" pitchFamily="49" charset="0"/>
              </a:rPr>
              <a:t>(</a:t>
            </a:r>
            <a:r>
              <a:rPr lang="en-US" b="1" dirty="0" err="1">
                <a:solidFill>
                  <a:srgbClr val="FF0000"/>
                </a:solidFill>
                <a:latin typeface="Courier New" pitchFamily="49" charset="0"/>
              </a:rPr>
              <a:t>boolean</a:t>
            </a:r>
            <a:r>
              <a:rPr lang="en-US" b="1" dirty="0">
                <a:solidFill>
                  <a:srgbClr val="FF0000"/>
                </a:solidFill>
                <a:latin typeface="Courier New" pitchFamily="49" charset="0"/>
              </a:rPr>
              <a:t>-expression)</a:t>
            </a:r>
            <a:r>
              <a:rPr lang="en-US" b="1" dirty="0">
                <a:latin typeface="Courier New" pitchFamily="49" charset="0"/>
              </a:rPr>
              <a:t> </a:t>
            </a:r>
            <a:r>
              <a:rPr lang="en-US" b="1" dirty="0">
                <a:solidFill>
                  <a:srgbClr val="FF0000"/>
                </a:solidFill>
                <a:latin typeface="Courier New" pitchFamily="49" charset="0"/>
              </a:rPr>
              <a:t>{</a:t>
            </a:r>
            <a:r>
              <a:rPr lang="en-US" b="1" dirty="0">
                <a:latin typeface="Courier New" pitchFamily="49" charset="0"/>
              </a:rPr>
              <a:t> </a:t>
            </a:r>
          </a:p>
          <a:p>
            <a:pPr>
              <a:lnSpc>
                <a:spcPct val="90000"/>
              </a:lnSpc>
              <a:buFont typeface="Monotype Sorts" pitchFamily="2" charset="2"/>
              <a:buNone/>
              <a:defRPr/>
            </a:pPr>
            <a:r>
              <a:rPr lang="en-US" b="1" dirty="0">
                <a:latin typeface="Courier New" pitchFamily="49" charset="0"/>
              </a:rPr>
              <a:t>  statement(s)-for-the-true-case;</a:t>
            </a:r>
          </a:p>
          <a:p>
            <a:pPr>
              <a:lnSpc>
                <a:spcPct val="90000"/>
              </a:lnSpc>
              <a:buFont typeface="Monotype Sorts" pitchFamily="2" charset="2"/>
              <a:buNone/>
              <a:defRPr/>
            </a:pPr>
            <a:r>
              <a:rPr lang="en-US" b="1" dirty="0">
                <a:solidFill>
                  <a:srgbClr val="FF0000"/>
                </a:solidFill>
                <a:latin typeface="Courier New" pitchFamily="49" charset="0"/>
              </a:rPr>
              <a:t>}</a:t>
            </a:r>
          </a:p>
          <a:p>
            <a:pPr>
              <a:lnSpc>
                <a:spcPct val="90000"/>
              </a:lnSpc>
              <a:buFont typeface="Monotype Sorts" pitchFamily="2" charset="2"/>
              <a:buNone/>
              <a:defRPr/>
            </a:pPr>
            <a:r>
              <a:rPr lang="en-US" b="1" dirty="0">
                <a:latin typeface="Courier New" pitchFamily="49" charset="0"/>
              </a:rPr>
              <a:t>else </a:t>
            </a:r>
            <a:r>
              <a:rPr lang="en-US" b="1" dirty="0">
                <a:solidFill>
                  <a:srgbClr val="FF0000"/>
                </a:solidFill>
                <a:latin typeface="Courier New" pitchFamily="49" charset="0"/>
              </a:rPr>
              <a:t>{</a:t>
            </a:r>
          </a:p>
          <a:p>
            <a:pPr>
              <a:lnSpc>
                <a:spcPct val="90000"/>
              </a:lnSpc>
              <a:buFont typeface="Monotype Sorts" pitchFamily="2" charset="2"/>
              <a:buNone/>
              <a:defRPr/>
            </a:pPr>
            <a:r>
              <a:rPr lang="en-US" b="1" dirty="0">
                <a:latin typeface="Courier New" pitchFamily="49" charset="0"/>
              </a:rPr>
              <a:t>  statement(s)-for-the-false-case;</a:t>
            </a:r>
          </a:p>
          <a:p>
            <a:pPr>
              <a:lnSpc>
                <a:spcPct val="90000"/>
              </a:lnSpc>
              <a:buFont typeface="Monotype Sorts" pitchFamily="2" charset="2"/>
              <a:buNone/>
              <a:defRPr/>
            </a:pPr>
            <a:r>
              <a:rPr lang="en-US" b="1" dirty="0">
                <a:solidFill>
                  <a:srgbClr val="FF0000"/>
                </a:solidFill>
                <a:latin typeface="Courier New" pitchFamily="49" charset="0"/>
              </a:rPr>
              <a:t>}</a:t>
            </a:r>
            <a:endParaRPr lang="en-US" b="1" dirty="0">
              <a:solidFill>
                <a:srgbClr val="FF0000"/>
              </a:solidFill>
            </a:endParaRPr>
          </a:p>
        </p:txBody>
      </p:sp>
      <p:sp>
        <p:nvSpPr>
          <p:cNvPr id="21506"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0CC91B9-7CD7-41E7-BB8B-A4101CF53C10}" type="slidenum">
              <a:rPr lang="en-US" altLang="en-US" sz="1400"/>
              <a:pPr>
                <a:spcBef>
                  <a:spcPct val="0"/>
                </a:spcBef>
                <a:buClrTx/>
                <a:buSzTx/>
                <a:buFontTx/>
                <a:buNone/>
              </a:pPr>
              <a:t>12</a:t>
            </a:fld>
            <a:endParaRPr lang="en-US" altLang="en-US" sz="1400"/>
          </a:p>
        </p:txBody>
      </p:sp>
      <p:sp>
        <p:nvSpPr>
          <p:cNvPr id="21509" name="Rectangle 6"/>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38" y="3313785"/>
            <a:ext cx="82169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038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1"/>
            <a:ext cx="7772400" cy="740650"/>
          </a:xfrm>
        </p:spPr>
        <p:txBody>
          <a:bodyPr/>
          <a:lstStyle/>
          <a:p>
            <a:r>
              <a:rPr lang="en-US" altLang="en-US" sz="4200" dirty="0">
                <a:latin typeface="Courier New" pitchFamily="49" charset="0"/>
              </a:rPr>
              <a:t>if-else</a:t>
            </a:r>
            <a:r>
              <a:rPr lang="en-US" altLang="en-US" dirty="0"/>
              <a:t> Example</a:t>
            </a:r>
          </a:p>
        </p:txBody>
      </p:sp>
      <p:sp>
        <p:nvSpPr>
          <p:cNvPr id="23556" name="Rectangle 3"/>
          <p:cNvSpPr>
            <a:spLocks noGrp="1" noChangeArrowheads="1"/>
          </p:cNvSpPr>
          <p:nvPr>
            <p:ph idx="1"/>
          </p:nvPr>
        </p:nvSpPr>
        <p:spPr>
          <a:xfrm>
            <a:off x="0" y="932675"/>
            <a:ext cx="9103789" cy="5376700"/>
          </a:xfrm>
        </p:spPr>
        <p:txBody>
          <a:bodyPr>
            <a:noAutofit/>
          </a:bodyPr>
          <a:lstStyle/>
          <a:p>
            <a:pPr>
              <a:buFont typeface="Monotype Sorts"/>
              <a:buNone/>
            </a:pPr>
            <a:r>
              <a:rPr lang="en-US" altLang="en-US" sz="2800" b="1" dirty="0">
                <a:solidFill>
                  <a:srgbClr val="FF0000"/>
                </a:solidFill>
                <a:latin typeface="Courier New" pitchFamily="49" charset="0"/>
              </a:rPr>
              <a:t>if</a:t>
            </a:r>
            <a:r>
              <a:rPr lang="en-US" altLang="en-US" sz="2800" b="1" dirty="0">
                <a:latin typeface="Courier New" pitchFamily="49" charset="0"/>
              </a:rPr>
              <a:t> (radius &gt;= 0) {   </a:t>
            </a:r>
          </a:p>
          <a:p>
            <a:pPr>
              <a:spcBef>
                <a:spcPct val="0"/>
              </a:spcBef>
              <a:buFont typeface="Monotype Sorts"/>
              <a:buNone/>
            </a:pPr>
            <a:r>
              <a:rPr lang="en-US" altLang="en-US" sz="2800" b="1" dirty="0">
                <a:latin typeface="Courier New" pitchFamily="49" charset="0"/>
              </a:rPr>
              <a:t>  area = radius * radius * 3.14159;</a:t>
            </a:r>
          </a:p>
          <a:p>
            <a:pPr>
              <a:spcBef>
                <a:spcPct val="0"/>
              </a:spcBef>
              <a:buFont typeface="Monotype Sorts"/>
              <a:buNone/>
            </a:pPr>
            <a:endParaRPr lang="en-US" altLang="en-US" sz="2800" b="1" dirty="0">
              <a:latin typeface="Courier New" pitchFamily="49" charset="0"/>
            </a:endParaRPr>
          </a:p>
          <a:p>
            <a:pPr>
              <a:spcBef>
                <a:spcPct val="0"/>
              </a:spcBef>
              <a:buFont typeface="Monotype Sorts"/>
              <a:buNone/>
            </a:pPr>
            <a:r>
              <a:rPr lang="en-US" altLang="en-US" sz="2800" b="1" dirty="0">
                <a:latin typeface="Courier New" pitchFamily="49" charset="0"/>
              </a:rPr>
              <a:t> 	</a:t>
            </a:r>
            <a:r>
              <a:rPr lang="en-US" altLang="en-US" sz="2800" b="1" dirty="0" err="1">
                <a:latin typeface="Courier New" pitchFamily="49" charset="0"/>
              </a:rPr>
              <a:t>System.out.println</a:t>
            </a:r>
            <a:r>
              <a:rPr lang="en-US" altLang="en-US" sz="2800" b="1" dirty="0">
                <a:latin typeface="Courier New" pitchFamily="49" charset="0"/>
              </a:rPr>
              <a:t>("The area for the “  </a:t>
            </a:r>
          </a:p>
          <a:p>
            <a:pPr>
              <a:spcBef>
                <a:spcPct val="0"/>
              </a:spcBef>
              <a:buFont typeface="Monotype Sorts"/>
              <a:buNone/>
            </a:pPr>
            <a:r>
              <a:rPr lang="en-US" altLang="en-US" sz="2800" b="1" dirty="0">
                <a:latin typeface="Courier New" pitchFamily="49" charset="0"/>
              </a:rPr>
              <a:t>    + “circle of radius " + radius + </a:t>
            </a:r>
          </a:p>
          <a:p>
            <a:pPr>
              <a:spcBef>
                <a:spcPct val="0"/>
              </a:spcBef>
              <a:buFont typeface="Monotype Sorts"/>
              <a:buNone/>
            </a:pPr>
            <a:r>
              <a:rPr lang="en-US" altLang="en-US" sz="2800" b="1" dirty="0">
                <a:latin typeface="Courier New" pitchFamily="49" charset="0"/>
              </a:rPr>
              <a:t>    " is " + area);</a:t>
            </a:r>
          </a:p>
          <a:p>
            <a:pPr>
              <a:spcBef>
                <a:spcPct val="0"/>
              </a:spcBef>
              <a:buFont typeface="Monotype Sorts"/>
              <a:buNone/>
            </a:pPr>
            <a:r>
              <a:rPr lang="en-US" altLang="en-US" sz="2800" b="1" dirty="0">
                <a:latin typeface="Courier New" pitchFamily="49" charset="0"/>
              </a:rPr>
              <a:t>}</a:t>
            </a:r>
          </a:p>
          <a:p>
            <a:pPr>
              <a:spcBef>
                <a:spcPct val="0"/>
              </a:spcBef>
              <a:buFont typeface="Monotype Sorts"/>
              <a:buNone/>
            </a:pPr>
            <a:r>
              <a:rPr lang="en-US" altLang="en-US" sz="2800" b="1" dirty="0">
                <a:solidFill>
                  <a:srgbClr val="FF0000"/>
                </a:solidFill>
                <a:latin typeface="Courier New" pitchFamily="49" charset="0"/>
              </a:rPr>
              <a:t>else</a:t>
            </a:r>
            <a:r>
              <a:rPr lang="en-US" altLang="en-US" sz="2800" b="1" dirty="0">
                <a:latin typeface="Courier New" pitchFamily="49" charset="0"/>
              </a:rPr>
              <a:t> {</a:t>
            </a:r>
          </a:p>
          <a:p>
            <a:pPr>
              <a:spcBef>
                <a:spcPct val="0"/>
              </a:spcBef>
              <a:buFont typeface="Monotype Sorts"/>
              <a:buNone/>
            </a:pPr>
            <a:r>
              <a:rPr lang="en-US" altLang="en-US" sz="2800" b="1" dirty="0">
                <a:latin typeface="Courier New" pitchFamily="49" charset="0"/>
              </a:rPr>
              <a:t>  </a:t>
            </a:r>
            <a:r>
              <a:rPr lang="en-US" altLang="en-US" sz="2800" b="1" dirty="0" err="1">
                <a:latin typeface="Courier New" pitchFamily="49" charset="0"/>
              </a:rPr>
              <a:t>System.out.println</a:t>
            </a:r>
            <a:r>
              <a:rPr lang="en-US" altLang="en-US" sz="2800" b="1" dirty="0">
                <a:latin typeface="Courier New" pitchFamily="49" charset="0"/>
              </a:rPr>
              <a:t>("Negative input");</a:t>
            </a:r>
          </a:p>
          <a:p>
            <a:pPr>
              <a:spcBef>
                <a:spcPct val="0"/>
              </a:spcBef>
              <a:buFont typeface="Monotype Sorts"/>
              <a:buNone/>
            </a:pPr>
            <a:r>
              <a:rPr lang="en-US" altLang="en-US" sz="2800" b="1" dirty="0">
                <a:latin typeface="Courier New" pitchFamily="49" charset="0"/>
              </a:rPr>
              <a:t>}</a:t>
            </a:r>
          </a:p>
        </p:txBody>
      </p:sp>
      <p:sp>
        <p:nvSpPr>
          <p:cNvPr id="23554"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DF576B7-1C8D-4F21-8443-AC05907A0F5E}" type="slidenum">
              <a:rPr lang="en-US" altLang="en-US" sz="1400"/>
              <a:pPr>
                <a:spcBef>
                  <a:spcPct val="0"/>
                </a:spcBef>
                <a:buClrTx/>
                <a:buSzTx/>
                <a:buFontTx/>
                <a:buNone/>
              </a:pPr>
              <a:t>13</a:t>
            </a:fld>
            <a:endParaRPr lang="en-US" altLang="en-US" sz="1400"/>
          </a:p>
        </p:txBody>
      </p:sp>
    </p:spTree>
    <p:extLst>
      <p:ext uri="{BB962C8B-B14F-4D97-AF65-F5344CB8AC3E}">
        <p14:creationId xmlns:p14="http://schemas.microsoft.com/office/powerpoint/2010/main" val="3807714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0"/>
            <a:ext cx="8001000" cy="914400"/>
          </a:xfrm>
        </p:spPr>
        <p:txBody>
          <a:bodyPr/>
          <a:lstStyle/>
          <a:p>
            <a:r>
              <a:rPr lang="en-US" altLang="en-US" dirty="0"/>
              <a:t>Multiple Alternative if Statements</a:t>
            </a:r>
          </a:p>
        </p:txBody>
      </p:sp>
      <p:sp>
        <p:nvSpPr>
          <p:cNvPr id="25602"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F79996C-7901-4BF8-9829-B2F84A96449B}" type="slidenum">
              <a:rPr lang="en-US" altLang="en-US" sz="1400"/>
              <a:pPr>
                <a:spcBef>
                  <a:spcPct val="0"/>
                </a:spcBef>
                <a:buClrTx/>
                <a:buSzTx/>
                <a:buFontTx/>
                <a:buNone/>
              </a:pPr>
              <a:t>14</a:t>
            </a:fld>
            <a:endParaRPr lang="en-US" altLang="en-US" sz="1400"/>
          </a:p>
        </p:txBody>
      </p:sp>
      <p:sp>
        <p:nvSpPr>
          <p:cNvPr id="25604" name="Rectangle 7"/>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eaLnBrk="1" hangingPunct="1">
              <a:defRPr/>
            </a:pPr>
            <a:endParaRPr lang="en-US"/>
          </a:p>
        </p:txBody>
      </p:sp>
      <p:graphicFrame>
        <p:nvGraphicFramePr>
          <p:cNvPr id="25606" name="Object 2"/>
          <p:cNvGraphicFramePr>
            <a:graphicFrameLocks noChangeAspect="1"/>
          </p:cNvGraphicFramePr>
          <p:nvPr>
            <p:extLst>
              <p:ext uri="{D42A27DB-BD31-4B8C-83A1-F6EECF244321}">
                <p14:modId xmlns:p14="http://schemas.microsoft.com/office/powerpoint/2010/main" val="1167438532"/>
              </p:ext>
            </p:extLst>
          </p:nvPr>
        </p:nvGraphicFramePr>
        <p:xfrm>
          <a:off x="-32951" y="1163106"/>
          <a:ext cx="9367171" cy="4647004"/>
        </p:xfrm>
        <a:graphic>
          <a:graphicData uri="http://schemas.openxmlformats.org/presentationml/2006/ole">
            <mc:AlternateContent xmlns:mc="http://schemas.openxmlformats.org/markup-compatibility/2006">
              <mc:Choice xmlns:v="urn:schemas-microsoft-com:vml" Requires="v">
                <p:oleObj spid="_x0000_s70703" name="Picture" r:id="rId4" imgW="4483100" imgH="1854200" progId="Word.Picture.8">
                  <p:embed/>
                </p:oleObj>
              </mc:Choice>
              <mc:Fallback>
                <p:oleObj name="Picture" r:id="rId4" imgW="4483100" imgH="18542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51" y="1163106"/>
                        <a:ext cx="9367171" cy="464700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03425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533400" y="0"/>
            <a:ext cx="7772400" cy="894270"/>
          </a:xfrm>
        </p:spPr>
        <p:txBody>
          <a:bodyPr/>
          <a:lstStyle/>
          <a:p>
            <a:r>
              <a:rPr lang="en-US" altLang="en-US" dirty="0"/>
              <a:t>Logical Operators</a:t>
            </a:r>
          </a:p>
        </p:txBody>
      </p:sp>
      <p:sp>
        <p:nvSpPr>
          <p:cNvPr id="58370"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D873B71-9562-4417-9C4F-9201F5BEAE2F}" type="slidenum">
              <a:rPr lang="en-US" altLang="en-US" sz="1400"/>
              <a:pPr>
                <a:spcBef>
                  <a:spcPct val="0"/>
                </a:spcBef>
                <a:buClrTx/>
                <a:buSzTx/>
                <a:buFontTx/>
                <a:buNone/>
              </a:pPr>
              <a:t>15</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2844902071"/>
              </p:ext>
            </p:extLst>
          </p:nvPr>
        </p:nvGraphicFramePr>
        <p:xfrm>
          <a:off x="269875" y="1355725"/>
          <a:ext cx="8604250" cy="4611690"/>
        </p:xfrm>
        <a:graphic>
          <a:graphicData uri="http://schemas.openxmlformats.org/drawingml/2006/table">
            <a:tbl>
              <a:tblPr/>
              <a:tblGrid>
                <a:gridCol w="2868613">
                  <a:extLst>
                    <a:ext uri="{9D8B030D-6E8A-4147-A177-3AD203B41FA5}">
                      <a16:colId xmlns:a16="http://schemas.microsoft.com/office/drawing/2014/main" xmlns="" val="20000"/>
                    </a:ext>
                  </a:extLst>
                </a:gridCol>
                <a:gridCol w="2867025">
                  <a:extLst>
                    <a:ext uri="{9D8B030D-6E8A-4147-A177-3AD203B41FA5}">
                      <a16:colId xmlns:a16="http://schemas.microsoft.com/office/drawing/2014/main" xmlns="" val="20001"/>
                    </a:ext>
                  </a:extLst>
                </a:gridCol>
                <a:gridCol w="2868612">
                  <a:extLst>
                    <a:ext uri="{9D8B030D-6E8A-4147-A177-3AD203B41FA5}">
                      <a16:colId xmlns:a16="http://schemas.microsoft.com/office/drawing/2014/main" xmlns="" val="20002"/>
                    </a:ext>
                  </a:extLst>
                </a:gridCol>
              </a:tblGrid>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Operator</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Name</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Description</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not</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negation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xmlns="" val="10001"/>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&amp;&amp;</a:t>
                      </a:r>
                      <a:endParaRPr kumimoji="0" lang="en-US" sz="20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and</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conjunction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xmlns="" val="10002"/>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or</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disjunction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xmlns="" val="10003"/>
                  </a:ext>
                </a:extLst>
              </a:tr>
              <a:tr h="922338">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exclusive or</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logical exclusion</a:t>
                      </a:r>
                      <a:endParaRPr kumimoji="0" lang="en-US" sz="24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xmlns="" val="10004"/>
                  </a:ext>
                </a:extLst>
              </a:tr>
            </a:tbl>
          </a:graphicData>
        </a:graphic>
      </p:graphicFrame>
      <p:sp>
        <p:nvSpPr>
          <p:cNvPr id="4" name="Rectangle 3"/>
          <p:cNvSpPr/>
          <p:nvPr/>
        </p:nvSpPr>
        <p:spPr>
          <a:xfrm>
            <a:off x="5102376" y="5310845"/>
            <a:ext cx="621774" cy="384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xor</a:t>
            </a:r>
            <a:endParaRPr lang="en-US" dirty="0"/>
          </a:p>
        </p:txBody>
      </p:sp>
    </p:spTree>
    <p:extLst>
      <p:ext uri="{BB962C8B-B14F-4D97-AF65-F5344CB8AC3E}">
        <p14:creationId xmlns:p14="http://schemas.microsoft.com/office/powerpoint/2010/main" val="34223638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296285" y="14780"/>
            <a:ext cx="8458200" cy="704685"/>
          </a:xfrm>
        </p:spPr>
        <p:txBody>
          <a:bodyPr/>
          <a:lstStyle/>
          <a:p>
            <a:r>
              <a:rPr lang="en-US" altLang="en-US" dirty="0"/>
              <a:t>Exercise: Determining </a:t>
            </a:r>
            <a:r>
              <a:rPr lang="en-US" altLang="en-US" dirty="0">
                <a:cs typeface="Times New Roman" pitchFamily="18" charset="0"/>
              </a:rPr>
              <a:t>Leap Year?</a:t>
            </a:r>
            <a:endParaRPr lang="en-US" altLang="en-US" dirty="0"/>
          </a:p>
        </p:txBody>
      </p:sp>
      <p:sp>
        <p:nvSpPr>
          <p:cNvPr id="76802"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3FB571A-0EB1-4FB1-B208-AE8836B59EE7}" type="slidenum">
              <a:rPr lang="en-US" altLang="en-US" sz="1400"/>
              <a:pPr>
                <a:spcBef>
                  <a:spcPct val="0"/>
                </a:spcBef>
                <a:buClrTx/>
                <a:buSzTx/>
                <a:buFontTx/>
                <a:buNone/>
              </a:pPr>
              <a:t>16</a:t>
            </a:fld>
            <a:endParaRPr lang="en-US" altLang="en-US" sz="1400"/>
          </a:p>
        </p:txBody>
      </p:sp>
      <p:sp>
        <p:nvSpPr>
          <p:cNvPr id="76804" name="Text Box 5"/>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endParaRPr lang="en-US" altLang="en-US" sz="2400"/>
          </a:p>
        </p:txBody>
      </p:sp>
      <p:sp>
        <p:nvSpPr>
          <p:cNvPr id="76805" name="Text Box 6"/>
          <p:cNvSpPr txBox="1">
            <a:spLocks noChangeArrowheads="1"/>
          </p:cNvSpPr>
          <p:nvPr/>
        </p:nvSpPr>
        <p:spPr bwMode="auto">
          <a:xfrm>
            <a:off x="0" y="702245"/>
            <a:ext cx="9050771" cy="681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dirty="0"/>
              <a:t>To </a:t>
            </a:r>
            <a:r>
              <a:rPr lang="en-US" altLang="en-US" dirty="0">
                <a:cs typeface="Times New Roman" pitchFamily="18" charset="0"/>
              </a:rPr>
              <a:t>check if a year is a leap year.</a:t>
            </a:r>
          </a:p>
          <a:p>
            <a:pPr>
              <a:spcBef>
                <a:spcPct val="50000"/>
              </a:spcBef>
              <a:buClrTx/>
              <a:buSzTx/>
              <a:buFontTx/>
              <a:buNone/>
            </a:pPr>
            <a:r>
              <a:rPr lang="en-US" altLang="en-US" dirty="0">
                <a:cs typeface="Times New Roman" pitchFamily="18" charset="0"/>
              </a:rPr>
              <a:t>A year is a leap year if it </a:t>
            </a:r>
            <a:r>
              <a:rPr lang="en-US" altLang="en-US" dirty="0">
                <a:solidFill>
                  <a:srgbClr val="FF5050"/>
                </a:solidFill>
                <a:cs typeface="Times New Roman" pitchFamily="18" charset="0"/>
              </a:rPr>
              <a:t>is divisible by 4</a:t>
            </a:r>
            <a:r>
              <a:rPr lang="en-US" altLang="en-US" dirty="0">
                <a:cs typeface="Times New Roman" pitchFamily="18" charset="0"/>
              </a:rPr>
              <a:t> but </a:t>
            </a:r>
            <a:r>
              <a:rPr lang="en-US" altLang="en-US" dirty="0">
                <a:solidFill>
                  <a:schemeClr val="accent1"/>
                </a:solidFill>
                <a:cs typeface="Times New Roman" pitchFamily="18" charset="0"/>
              </a:rPr>
              <a:t>not by 100</a:t>
            </a:r>
            <a:r>
              <a:rPr lang="en-US" altLang="en-US" dirty="0">
                <a:cs typeface="Times New Roman" pitchFamily="18" charset="0"/>
              </a:rPr>
              <a:t>, or it is </a:t>
            </a:r>
            <a:r>
              <a:rPr lang="en-US" altLang="en-US" dirty="0">
                <a:solidFill>
                  <a:schemeClr val="tx2"/>
                </a:solidFill>
                <a:cs typeface="Times New Roman" pitchFamily="18" charset="0"/>
              </a:rPr>
              <a:t>divisible by 400</a:t>
            </a:r>
            <a:r>
              <a:rPr lang="en-US" altLang="en-US" dirty="0">
                <a:cs typeface="Times New Roman" pitchFamily="18" charset="0"/>
              </a:rPr>
              <a:t>.</a:t>
            </a:r>
          </a:p>
          <a:p>
            <a:pPr>
              <a:spcBef>
                <a:spcPct val="50000"/>
              </a:spcBef>
              <a:buClrTx/>
              <a:buSzTx/>
              <a:buFontTx/>
              <a:buNone/>
            </a:pPr>
            <a:r>
              <a:rPr lang="en-US" altLang="en-US" dirty="0">
                <a:cs typeface="Times New Roman" pitchFamily="18" charset="0"/>
              </a:rPr>
              <a:t>How to write the statement using the logical operators?</a:t>
            </a:r>
          </a:p>
          <a:p>
            <a:pPr>
              <a:spcBef>
                <a:spcPct val="50000"/>
              </a:spcBef>
              <a:buClrTx/>
              <a:buSzTx/>
              <a:buFontTx/>
              <a:buNone/>
            </a:pPr>
            <a:r>
              <a:rPr lang="en-US" altLang="en-US" dirty="0">
                <a:cs typeface="Times New Roman" pitchFamily="18" charset="0"/>
              </a:rPr>
              <a:t> (</a:t>
            </a:r>
            <a:r>
              <a:rPr lang="en-US" altLang="en-US" dirty="0">
                <a:solidFill>
                  <a:srgbClr val="FF5050"/>
                </a:solidFill>
                <a:cs typeface="Times New Roman" pitchFamily="18" charset="0"/>
              </a:rPr>
              <a:t>year % 4 == 0</a:t>
            </a:r>
            <a:r>
              <a:rPr lang="en-US" altLang="en-US" dirty="0">
                <a:cs typeface="Times New Roman" pitchFamily="18" charset="0"/>
              </a:rPr>
              <a:t> &amp;&amp; </a:t>
            </a:r>
            <a:r>
              <a:rPr lang="en-US" altLang="en-US" dirty="0">
                <a:solidFill>
                  <a:schemeClr val="accent1"/>
                </a:solidFill>
                <a:cs typeface="Times New Roman" pitchFamily="18" charset="0"/>
              </a:rPr>
              <a:t>year % 100 != 0</a:t>
            </a:r>
            <a:r>
              <a:rPr lang="en-US" altLang="en-US" dirty="0">
                <a:cs typeface="Times New Roman" pitchFamily="18" charset="0"/>
              </a:rPr>
              <a:t>) || (</a:t>
            </a:r>
            <a:r>
              <a:rPr lang="en-US" altLang="en-US" dirty="0">
                <a:solidFill>
                  <a:schemeClr val="tx2"/>
                </a:solidFill>
                <a:cs typeface="Times New Roman" pitchFamily="18" charset="0"/>
              </a:rPr>
              <a:t>year % 400 == 0</a:t>
            </a:r>
            <a:r>
              <a:rPr lang="en-US" altLang="en-US" dirty="0">
                <a:cs typeface="Times New Roman" pitchFamily="18" charset="0"/>
              </a:rPr>
              <a:t>)</a:t>
            </a:r>
          </a:p>
          <a:p>
            <a:pPr>
              <a:spcBef>
                <a:spcPct val="50000"/>
              </a:spcBef>
              <a:buClrTx/>
              <a:buSzTx/>
              <a:buFontTx/>
              <a:buNone/>
            </a:pPr>
            <a:r>
              <a:rPr lang="en-US" altLang="en-US" sz="2600" dirty="0"/>
              <a:t>// Check if the year is a leap year </a:t>
            </a:r>
          </a:p>
          <a:p>
            <a:pPr>
              <a:spcBef>
                <a:spcPct val="50000"/>
              </a:spcBef>
              <a:buClrTx/>
              <a:buSzTx/>
              <a:buFontTx/>
              <a:buNone/>
            </a:pPr>
            <a:r>
              <a:rPr lang="en-US" altLang="en-US" sz="2600" dirty="0"/>
              <a:t>    </a:t>
            </a:r>
            <a:r>
              <a:rPr lang="en-US" altLang="en-US" sz="2600" dirty="0" err="1">
                <a:solidFill>
                  <a:srgbClr val="FF0000"/>
                </a:solidFill>
              </a:rPr>
              <a:t>boolean</a:t>
            </a:r>
            <a:r>
              <a:rPr lang="en-US" altLang="en-US" sz="2600" dirty="0"/>
              <a:t> </a:t>
            </a:r>
            <a:r>
              <a:rPr lang="en-US" altLang="en-US" sz="2600" dirty="0" err="1"/>
              <a:t>isLeapYear</a:t>
            </a:r>
            <a:r>
              <a:rPr lang="en-US" altLang="en-US" sz="2600" dirty="0"/>
              <a:t> = </a:t>
            </a:r>
          </a:p>
          <a:p>
            <a:pPr>
              <a:spcBef>
                <a:spcPct val="50000"/>
              </a:spcBef>
              <a:buClrTx/>
              <a:buSzTx/>
              <a:buFontTx/>
              <a:buNone/>
            </a:pPr>
            <a:r>
              <a:rPr lang="en-US" altLang="en-US" sz="2600" dirty="0">
                <a:solidFill>
                  <a:srgbClr val="FF0000"/>
                </a:solidFill>
              </a:rPr>
              <a:t>      (year % 4 == 0 &amp;&amp; year % 100 != 0) || (year % 400 == 0);</a:t>
            </a:r>
          </a:p>
          <a:p>
            <a:pPr>
              <a:spcBef>
                <a:spcPct val="50000"/>
              </a:spcBef>
              <a:buClrTx/>
              <a:buSzTx/>
              <a:buFontTx/>
              <a:buNone/>
            </a:pPr>
            <a:endParaRPr lang="en-US" altLang="en-US" dirty="0"/>
          </a:p>
        </p:txBody>
      </p:sp>
    </p:spTree>
    <p:extLst>
      <p:ext uri="{BB962C8B-B14F-4D97-AF65-F5344CB8AC3E}">
        <p14:creationId xmlns:p14="http://schemas.microsoft.com/office/powerpoint/2010/main" val="2230944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animEffect transition="in" filter="fade">
                                      <p:cBhvr>
                                        <p:cTn id="7" dur="1000"/>
                                        <p:tgtEl>
                                          <p:spTgt spid="76805">
                                            <p:txEl>
                                              <p:pRg st="0" end="0"/>
                                            </p:txEl>
                                          </p:spTgt>
                                        </p:tgtEl>
                                      </p:cBhvr>
                                    </p:animEffect>
                                    <p:anim calcmode="lin" valueType="num">
                                      <p:cBhvr>
                                        <p:cTn id="8" dur="1000" fill="hold"/>
                                        <p:tgtEl>
                                          <p:spTgt spid="7680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68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6805">
                                            <p:txEl>
                                              <p:pRg st="1" end="1"/>
                                            </p:txEl>
                                          </p:spTgt>
                                        </p:tgtEl>
                                        <p:attrNameLst>
                                          <p:attrName>style.visibility</p:attrName>
                                        </p:attrNameLst>
                                      </p:cBhvr>
                                      <p:to>
                                        <p:strVal val="visible"/>
                                      </p:to>
                                    </p:set>
                                    <p:animEffect transition="in" filter="fade">
                                      <p:cBhvr>
                                        <p:cTn id="14" dur="1000"/>
                                        <p:tgtEl>
                                          <p:spTgt spid="76805">
                                            <p:txEl>
                                              <p:pRg st="1" end="1"/>
                                            </p:txEl>
                                          </p:spTgt>
                                        </p:tgtEl>
                                      </p:cBhvr>
                                    </p:animEffect>
                                    <p:anim calcmode="lin" valueType="num">
                                      <p:cBhvr>
                                        <p:cTn id="15" dur="1000" fill="hold"/>
                                        <p:tgtEl>
                                          <p:spTgt spid="7680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68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6805">
                                            <p:txEl>
                                              <p:pRg st="2" end="2"/>
                                            </p:txEl>
                                          </p:spTgt>
                                        </p:tgtEl>
                                        <p:attrNameLst>
                                          <p:attrName>style.visibility</p:attrName>
                                        </p:attrNameLst>
                                      </p:cBhvr>
                                      <p:to>
                                        <p:strVal val="visible"/>
                                      </p:to>
                                    </p:set>
                                    <p:animEffect transition="in" filter="fade">
                                      <p:cBhvr>
                                        <p:cTn id="21" dur="1000"/>
                                        <p:tgtEl>
                                          <p:spTgt spid="76805">
                                            <p:txEl>
                                              <p:pRg st="2" end="2"/>
                                            </p:txEl>
                                          </p:spTgt>
                                        </p:tgtEl>
                                      </p:cBhvr>
                                    </p:animEffect>
                                    <p:anim calcmode="lin" valueType="num">
                                      <p:cBhvr>
                                        <p:cTn id="22" dur="1000" fill="hold"/>
                                        <p:tgtEl>
                                          <p:spTgt spid="7680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68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6805">
                                            <p:txEl>
                                              <p:pRg st="3" end="3"/>
                                            </p:txEl>
                                          </p:spTgt>
                                        </p:tgtEl>
                                        <p:attrNameLst>
                                          <p:attrName>style.visibility</p:attrName>
                                        </p:attrNameLst>
                                      </p:cBhvr>
                                      <p:to>
                                        <p:strVal val="visible"/>
                                      </p:to>
                                    </p:set>
                                    <p:animEffect transition="in" filter="fade">
                                      <p:cBhvr>
                                        <p:cTn id="28" dur="1000"/>
                                        <p:tgtEl>
                                          <p:spTgt spid="76805">
                                            <p:txEl>
                                              <p:pRg st="3" end="3"/>
                                            </p:txEl>
                                          </p:spTgt>
                                        </p:tgtEl>
                                      </p:cBhvr>
                                    </p:animEffect>
                                    <p:anim calcmode="lin" valueType="num">
                                      <p:cBhvr>
                                        <p:cTn id="29" dur="1000" fill="hold"/>
                                        <p:tgtEl>
                                          <p:spTgt spid="7680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68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6805">
                                            <p:txEl>
                                              <p:pRg st="4" end="4"/>
                                            </p:txEl>
                                          </p:spTgt>
                                        </p:tgtEl>
                                        <p:attrNameLst>
                                          <p:attrName>style.visibility</p:attrName>
                                        </p:attrNameLst>
                                      </p:cBhvr>
                                      <p:to>
                                        <p:strVal val="visible"/>
                                      </p:to>
                                    </p:set>
                                    <p:animEffect transition="in" filter="fade">
                                      <p:cBhvr>
                                        <p:cTn id="35" dur="1000"/>
                                        <p:tgtEl>
                                          <p:spTgt spid="76805">
                                            <p:txEl>
                                              <p:pRg st="4" end="4"/>
                                            </p:txEl>
                                          </p:spTgt>
                                        </p:tgtEl>
                                      </p:cBhvr>
                                    </p:animEffect>
                                    <p:anim calcmode="lin" valueType="num">
                                      <p:cBhvr>
                                        <p:cTn id="36" dur="1000" fill="hold"/>
                                        <p:tgtEl>
                                          <p:spTgt spid="7680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680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6805">
                                            <p:txEl>
                                              <p:pRg st="5" end="5"/>
                                            </p:txEl>
                                          </p:spTgt>
                                        </p:tgtEl>
                                        <p:attrNameLst>
                                          <p:attrName>style.visibility</p:attrName>
                                        </p:attrNameLst>
                                      </p:cBhvr>
                                      <p:to>
                                        <p:strVal val="visible"/>
                                      </p:to>
                                    </p:set>
                                    <p:animEffect transition="in" filter="fade">
                                      <p:cBhvr>
                                        <p:cTn id="42" dur="1000"/>
                                        <p:tgtEl>
                                          <p:spTgt spid="76805">
                                            <p:txEl>
                                              <p:pRg st="5" end="5"/>
                                            </p:txEl>
                                          </p:spTgt>
                                        </p:tgtEl>
                                      </p:cBhvr>
                                    </p:animEffect>
                                    <p:anim calcmode="lin" valueType="num">
                                      <p:cBhvr>
                                        <p:cTn id="43" dur="1000" fill="hold"/>
                                        <p:tgtEl>
                                          <p:spTgt spid="7680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680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6805">
                                            <p:txEl>
                                              <p:pRg st="6" end="6"/>
                                            </p:txEl>
                                          </p:spTgt>
                                        </p:tgtEl>
                                        <p:attrNameLst>
                                          <p:attrName>style.visibility</p:attrName>
                                        </p:attrNameLst>
                                      </p:cBhvr>
                                      <p:to>
                                        <p:strVal val="visible"/>
                                      </p:to>
                                    </p:set>
                                    <p:animEffect transition="in" filter="fade">
                                      <p:cBhvr>
                                        <p:cTn id="49" dur="1000"/>
                                        <p:tgtEl>
                                          <p:spTgt spid="76805">
                                            <p:txEl>
                                              <p:pRg st="6" end="6"/>
                                            </p:txEl>
                                          </p:spTgt>
                                        </p:tgtEl>
                                      </p:cBhvr>
                                    </p:animEffect>
                                    <p:anim calcmode="lin" valueType="num">
                                      <p:cBhvr>
                                        <p:cTn id="50" dur="1000" fill="hold"/>
                                        <p:tgtEl>
                                          <p:spTgt spid="7680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680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685800" y="228600"/>
            <a:ext cx="7772400" cy="358430"/>
          </a:xfrm>
        </p:spPr>
        <p:txBody>
          <a:bodyPr>
            <a:normAutofit fontScale="90000"/>
          </a:bodyPr>
          <a:lstStyle/>
          <a:p>
            <a:r>
              <a:rPr lang="en-US" altLang="en-US" dirty="0"/>
              <a:t>Conditional Operators</a:t>
            </a:r>
            <a:endParaRPr lang="en-US" altLang="en-US" b="1" dirty="0">
              <a:latin typeface="Book Antiqua" pitchFamily="18" charset="0"/>
            </a:endParaRPr>
          </a:p>
        </p:txBody>
      </p:sp>
      <p:sp>
        <p:nvSpPr>
          <p:cNvPr id="105476" name="Rectangle 3"/>
          <p:cNvSpPr>
            <a:spLocks noGrp="1" noChangeArrowheads="1"/>
          </p:cNvSpPr>
          <p:nvPr>
            <p:ph idx="1"/>
          </p:nvPr>
        </p:nvSpPr>
        <p:spPr>
          <a:xfrm>
            <a:off x="347450" y="740650"/>
            <a:ext cx="8491750" cy="5875964"/>
          </a:xfrm>
        </p:spPr>
        <p:txBody>
          <a:bodyPr>
            <a:normAutofit lnSpcReduction="10000"/>
          </a:bodyPr>
          <a:lstStyle/>
          <a:p>
            <a:pPr>
              <a:lnSpc>
                <a:spcPct val="90000"/>
              </a:lnSpc>
              <a:buNone/>
            </a:pPr>
            <a:r>
              <a:rPr lang="en-US" altLang="en-US" sz="3000" dirty="0"/>
              <a:t>(</a:t>
            </a:r>
            <a:r>
              <a:rPr lang="en-US" altLang="en-US" sz="3000" dirty="0" err="1"/>
              <a:t>boolean</a:t>
            </a:r>
            <a:r>
              <a:rPr lang="en-US" altLang="en-US" sz="3000" dirty="0"/>
              <a:t>-expression) </a:t>
            </a:r>
            <a:r>
              <a:rPr lang="en-US" altLang="en-US" sz="3000" dirty="0">
                <a:solidFill>
                  <a:srgbClr val="FF0000"/>
                </a:solidFill>
              </a:rPr>
              <a:t>?</a:t>
            </a:r>
            <a:r>
              <a:rPr lang="en-US" altLang="en-US" sz="3000" dirty="0"/>
              <a:t> expression1 </a:t>
            </a:r>
            <a:r>
              <a:rPr lang="en-US" altLang="en-US" sz="3000" dirty="0">
                <a:solidFill>
                  <a:srgbClr val="FF0000"/>
                </a:solidFill>
              </a:rPr>
              <a:t>:</a:t>
            </a:r>
            <a:r>
              <a:rPr lang="en-US" altLang="en-US" sz="3000" dirty="0"/>
              <a:t> expression2</a:t>
            </a:r>
          </a:p>
          <a:p>
            <a:pPr>
              <a:lnSpc>
                <a:spcPct val="90000"/>
              </a:lnSpc>
              <a:buFont typeface="Monotype Sorts"/>
              <a:buNone/>
            </a:pPr>
            <a:endParaRPr lang="en-US" altLang="en-US" sz="3000" dirty="0"/>
          </a:p>
          <a:p>
            <a:pPr>
              <a:lnSpc>
                <a:spcPct val="90000"/>
              </a:lnSpc>
              <a:buFont typeface="Monotype Sorts"/>
              <a:buNone/>
            </a:pPr>
            <a:r>
              <a:rPr lang="en-US" altLang="en-US" sz="3000" dirty="0"/>
              <a:t>if (x &gt; 0) </a:t>
            </a:r>
          </a:p>
          <a:p>
            <a:pPr>
              <a:lnSpc>
                <a:spcPct val="90000"/>
              </a:lnSpc>
              <a:buFont typeface="Monotype Sorts"/>
              <a:buNone/>
            </a:pPr>
            <a:r>
              <a:rPr lang="en-US" altLang="en-US" sz="3000" dirty="0"/>
              <a:t>  y = 1</a:t>
            </a:r>
          </a:p>
          <a:p>
            <a:pPr>
              <a:lnSpc>
                <a:spcPct val="90000"/>
              </a:lnSpc>
              <a:spcBef>
                <a:spcPct val="0"/>
              </a:spcBef>
              <a:buFont typeface="Monotype Sorts"/>
              <a:buNone/>
            </a:pPr>
            <a:r>
              <a:rPr lang="en-US" altLang="en-US" sz="3000" dirty="0"/>
              <a:t>else </a:t>
            </a:r>
          </a:p>
          <a:p>
            <a:pPr>
              <a:lnSpc>
                <a:spcPct val="90000"/>
              </a:lnSpc>
              <a:spcBef>
                <a:spcPct val="0"/>
              </a:spcBef>
              <a:buFont typeface="Monotype Sorts"/>
              <a:buNone/>
            </a:pPr>
            <a:r>
              <a:rPr lang="en-US" altLang="en-US" sz="3000" dirty="0"/>
              <a:t>  y = -1;</a:t>
            </a:r>
          </a:p>
          <a:p>
            <a:pPr>
              <a:lnSpc>
                <a:spcPct val="90000"/>
              </a:lnSpc>
              <a:spcBef>
                <a:spcPct val="0"/>
              </a:spcBef>
              <a:buFont typeface="Monotype Sorts"/>
              <a:buNone/>
            </a:pPr>
            <a:endParaRPr lang="en-US" altLang="en-US" sz="3000" dirty="0"/>
          </a:p>
          <a:p>
            <a:pPr>
              <a:lnSpc>
                <a:spcPct val="90000"/>
              </a:lnSpc>
              <a:spcBef>
                <a:spcPct val="0"/>
              </a:spcBef>
              <a:buFont typeface="Monotype Sorts"/>
              <a:buNone/>
            </a:pPr>
            <a:r>
              <a:rPr lang="en-US" altLang="en-US" sz="3000" dirty="0"/>
              <a:t>is equivalent to</a:t>
            </a:r>
          </a:p>
          <a:p>
            <a:pPr>
              <a:lnSpc>
                <a:spcPct val="90000"/>
              </a:lnSpc>
              <a:spcBef>
                <a:spcPct val="0"/>
              </a:spcBef>
              <a:buFont typeface="Monotype Sorts"/>
              <a:buNone/>
            </a:pPr>
            <a:endParaRPr lang="en-US" altLang="en-US" sz="3000" dirty="0"/>
          </a:p>
          <a:p>
            <a:pPr>
              <a:lnSpc>
                <a:spcPct val="90000"/>
              </a:lnSpc>
              <a:spcBef>
                <a:spcPct val="0"/>
              </a:spcBef>
              <a:buFont typeface="Monotype Sorts"/>
              <a:buNone/>
            </a:pPr>
            <a:r>
              <a:rPr lang="en-US" altLang="en-US" sz="3000" dirty="0"/>
              <a:t>y = (x &gt; 0) </a:t>
            </a:r>
            <a:r>
              <a:rPr lang="en-US" altLang="en-US" sz="3000" dirty="0">
                <a:solidFill>
                  <a:srgbClr val="FF0000"/>
                </a:solidFill>
              </a:rPr>
              <a:t>?</a:t>
            </a:r>
            <a:r>
              <a:rPr lang="en-US" altLang="en-US" sz="3000" dirty="0"/>
              <a:t> 1 </a:t>
            </a:r>
            <a:r>
              <a:rPr lang="en-US" altLang="en-US" sz="3000" dirty="0">
                <a:solidFill>
                  <a:srgbClr val="FF0000"/>
                </a:solidFill>
              </a:rPr>
              <a:t>:</a:t>
            </a:r>
            <a:r>
              <a:rPr lang="en-US" altLang="en-US" sz="3000" dirty="0"/>
              <a:t> -1;</a:t>
            </a:r>
          </a:p>
          <a:p>
            <a:pPr>
              <a:lnSpc>
                <a:spcPct val="90000"/>
              </a:lnSpc>
              <a:spcBef>
                <a:spcPct val="0"/>
              </a:spcBef>
              <a:buFont typeface="Monotype Sorts"/>
              <a:buNone/>
            </a:pPr>
            <a:endParaRPr lang="en-US" altLang="en-US" sz="3000" dirty="0"/>
          </a:p>
          <a:p>
            <a:pPr>
              <a:lnSpc>
                <a:spcPct val="90000"/>
              </a:lnSpc>
              <a:spcBef>
                <a:spcPct val="0"/>
              </a:spcBef>
              <a:buFont typeface="Monotype Sorts"/>
              <a:buNone/>
            </a:pPr>
            <a:r>
              <a:rPr lang="en-US" altLang="en-US" sz="3000" dirty="0"/>
              <a:t>What type of operator is the conditional operator?</a:t>
            </a:r>
          </a:p>
          <a:p>
            <a:pPr>
              <a:lnSpc>
                <a:spcPct val="90000"/>
              </a:lnSpc>
              <a:spcBef>
                <a:spcPct val="0"/>
              </a:spcBef>
              <a:buFont typeface="Monotype Sorts"/>
              <a:buNone/>
            </a:pPr>
            <a:r>
              <a:rPr lang="en-US" altLang="en-US" sz="3000" dirty="0"/>
              <a:t>Ternary operator</a:t>
            </a:r>
          </a:p>
          <a:p>
            <a:pPr>
              <a:lnSpc>
                <a:spcPct val="90000"/>
              </a:lnSpc>
              <a:spcBef>
                <a:spcPct val="0"/>
              </a:spcBef>
              <a:buFont typeface="Monotype Sorts"/>
              <a:buNone/>
            </a:pPr>
            <a:r>
              <a:rPr lang="en-US" altLang="en-US" sz="3000" dirty="0"/>
              <a:t>Binary operator</a:t>
            </a:r>
          </a:p>
          <a:p>
            <a:pPr>
              <a:lnSpc>
                <a:spcPct val="90000"/>
              </a:lnSpc>
              <a:spcBef>
                <a:spcPct val="0"/>
              </a:spcBef>
              <a:buFont typeface="Monotype Sorts"/>
              <a:buNone/>
            </a:pPr>
            <a:r>
              <a:rPr lang="en-US" altLang="en-US" sz="3000" dirty="0"/>
              <a:t>Unary operator</a:t>
            </a:r>
          </a:p>
        </p:txBody>
      </p:sp>
      <p:sp>
        <p:nvSpPr>
          <p:cNvPr id="105474"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9D7EFC0-6881-4438-8A08-4C06B23B6A21}" type="slidenum">
              <a:rPr lang="en-US" altLang="en-US" sz="1400"/>
              <a:pPr>
                <a:spcBef>
                  <a:spcPct val="0"/>
                </a:spcBef>
                <a:buClrTx/>
                <a:buSzTx/>
                <a:buFontTx/>
                <a:buNone/>
              </a:pPr>
              <a:t>17</a:t>
            </a:fld>
            <a:endParaRPr lang="en-US" altLang="en-US" sz="1400"/>
          </a:p>
        </p:txBody>
      </p:sp>
    </p:spTree>
    <p:extLst>
      <p:ext uri="{BB962C8B-B14F-4D97-AF65-F5344CB8AC3E}">
        <p14:creationId xmlns:p14="http://schemas.microsoft.com/office/powerpoint/2010/main" val="2716577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685800" y="0"/>
            <a:ext cx="7772400" cy="855865"/>
          </a:xfrm>
        </p:spPr>
        <p:txBody>
          <a:bodyPr/>
          <a:lstStyle/>
          <a:p>
            <a:r>
              <a:rPr lang="en-US" altLang="en-US" dirty="0"/>
              <a:t>Conditional Operator</a:t>
            </a:r>
            <a:endParaRPr lang="en-US" altLang="en-US" b="1" dirty="0">
              <a:latin typeface="Book Antiqua" pitchFamily="18" charset="0"/>
            </a:endParaRPr>
          </a:p>
        </p:txBody>
      </p:sp>
      <p:sp>
        <p:nvSpPr>
          <p:cNvPr id="107524" name="Rectangle 3"/>
          <p:cNvSpPr>
            <a:spLocks noGrp="1" noChangeArrowheads="1"/>
          </p:cNvSpPr>
          <p:nvPr>
            <p:ph idx="1"/>
          </p:nvPr>
        </p:nvSpPr>
        <p:spPr>
          <a:xfrm>
            <a:off x="228600" y="855865"/>
            <a:ext cx="8915400" cy="5163935"/>
          </a:xfrm>
        </p:spPr>
        <p:txBody>
          <a:bodyPr/>
          <a:lstStyle/>
          <a:p>
            <a:r>
              <a:rPr lang="en-US" altLang="en-US" sz="2800" b="1" dirty="0">
                <a:latin typeface="Courier New" pitchFamily="49" charset="0"/>
              </a:rPr>
              <a:t>if (</a:t>
            </a:r>
            <a:r>
              <a:rPr lang="en-US" altLang="en-US" sz="2800" b="1" dirty="0" err="1">
                <a:latin typeface="Courier New" pitchFamily="49" charset="0"/>
              </a:rPr>
              <a:t>num</a:t>
            </a:r>
            <a:r>
              <a:rPr lang="en-US" altLang="en-US" sz="2800" b="1" dirty="0">
                <a:latin typeface="Courier New" pitchFamily="49" charset="0"/>
              </a:rPr>
              <a:t> % 2 == 0)</a:t>
            </a:r>
          </a:p>
          <a:p>
            <a:r>
              <a:rPr lang="en-US" altLang="en-US" sz="2800" b="1" dirty="0">
                <a:latin typeface="Courier New" pitchFamily="49" charset="0"/>
              </a:rPr>
              <a:t>  </a:t>
            </a:r>
            <a:r>
              <a:rPr lang="en-US" altLang="en-US" sz="2800" b="1" dirty="0" err="1">
                <a:latin typeface="Courier New" pitchFamily="49" charset="0"/>
              </a:rPr>
              <a:t>System.out.println</a:t>
            </a:r>
            <a:r>
              <a:rPr lang="en-US" altLang="en-US" sz="2800" b="1" dirty="0">
                <a:latin typeface="Courier New" pitchFamily="49" charset="0"/>
              </a:rPr>
              <a:t>(</a:t>
            </a:r>
            <a:r>
              <a:rPr lang="en-US" altLang="en-US" sz="2800" b="1" dirty="0" err="1">
                <a:latin typeface="Courier New" pitchFamily="49" charset="0"/>
              </a:rPr>
              <a:t>num</a:t>
            </a:r>
            <a:r>
              <a:rPr lang="en-US" altLang="en-US" sz="2800" b="1" dirty="0">
                <a:latin typeface="Courier New" pitchFamily="49" charset="0"/>
              </a:rPr>
              <a:t> + “is even”);</a:t>
            </a:r>
          </a:p>
          <a:p>
            <a:pPr>
              <a:spcBef>
                <a:spcPct val="0"/>
              </a:spcBef>
            </a:pPr>
            <a:r>
              <a:rPr lang="en-US" altLang="en-US" sz="2800" b="1" dirty="0">
                <a:latin typeface="Courier New" pitchFamily="49" charset="0"/>
              </a:rPr>
              <a:t>else </a:t>
            </a:r>
          </a:p>
          <a:p>
            <a:pPr>
              <a:spcBef>
                <a:spcPct val="0"/>
              </a:spcBef>
            </a:pPr>
            <a:r>
              <a:rPr lang="en-US" altLang="en-US" sz="2800" b="1" dirty="0">
                <a:latin typeface="Courier New" pitchFamily="49" charset="0"/>
              </a:rPr>
              <a:t>  </a:t>
            </a:r>
            <a:r>
              <a:rPr lang="en-US" altLang="en-US" sz="2800" b="1" dirty="0" err="1">
                <a:latin typeface="Courier New" pitchFamily="49" charset="0"/>
              </a:rPr>
              <a:t>System.out.println</a:t>
            </a:r>
            <a:r>
              <a:rPr lang="en-US" altLang="en-US" sz="2800" b="1" dirty="0">
                <a:latin typeface="Courier New" pitchFamily="49" charset="0"/>
              </a:rPr>
              <a:t>(</a:t>
            </a:r>
            <a:r>
              <a:rPr lang="en-US" altLang="en-US" sz="2800" b="1" dirty="0" err="1">
                <a:latin typeface="Courier New" pitchFamily="49" charset="0"/>
              </a:rPr>
              <a:t>num</a:t>
            </a:r>
            <a:r>
              <a:rPr lang="en-US" altLang="en-US" sz="2800" b="1" dirty="0">
                <a:latin typeface="Courier New" pitchFamily="49" charset="0"/>
              </a:rPr>
              <a:t> + “is odd”);</a:t>
            </a:r>
          </a:p>
          <a:p>
            <a:pPr>
              <a:spcBef>
                <a:spcPct val="0"/>
              </a:spcBef>
            </a:pPr>
            <a:endParaRPr lang="en-US" altLang="en-US" sz="2800" b="1" dirty="0">
              <a:latin typeface="Courier New" pitchFamily="49" charset="0"/>
            </a:endParaRPr>
          </a:p>
          <a:p>
            <a:pPr>
              <a:spcBef>
                <a:spcPct val="0"/>
              </a:spcBef>
            </a:pPr>
            <a:r>
              <a:rPr lang="en-US" altLang="en-US" sz="2800" b="1" dirty="0">
                <a:latin typeface="Courier New" pitchFamily="49" charset="0"/>
              </a:rPr>
              <a:t>Exercise: rewrite the statements using conditional operator</a:t>
            </a:r>
          </a:p>
          <a:p>
            <a:pPr>
              <a:spcBef>
                <a:spcPct val="0"/>
              </a:spcBef>
            </a:pPr>
            <a:endParaRPr lang="en-US" altLang="en-US" sz="2800" b="1" dirty="0">
              <a:latin typeface="Courier New" pitchFamily="49" charset="0"/>
            </a:endParaRPr>
          </a:p>
          <a:p>
            <a:pPr>
              <a:spcBef>
                <a:spcPct val="0"/>
              </a:spcBef>
            </a:pPr>
            <a:r>
              <a:rPr lang="en-US" altLang="en-US" sz="2800" b="1" dirty="0" err="1">
                <a:latin typeface="Courier New" pitchFamily="49" charset="0"/>
              </a:rPr>
              <a:t>System.out.println</a:t>
            </a:r>
            <a:r>
              <a:rPr lang="en-US" altLang="en-US" sz="2800" b="1" dirty="0">
                <a:latin typeface="Courier New" pitchFamily="49" charset="0"/>
              </a:rPr>
              <a:t>(</a:t>
            </a:r>
          </a:p>
          <a:p>
            <a:pPr>
              <a:spcBef>
                <a:spcPct val="0"/>
              </a:spcBef>
            </a:pPr>
            <a:r>
              <a:rPr lang="en-US" altLang="en-US" sz="2800" b="1" dirty="0">
                <a:latin typeface="Courier New" pitchFamily="49" charset="0"/>
              </a:rPr>
              <a:t>  (</a:t>
            </a:r>
            <a:r>
              <a:rPr lang="en-US" altLang="en-US" sz="2800" b="1" dirty="0" err="1">
                <a:latin typeface="Courier New" pitchFamily="49" charset="0"/>
              </a:rPr>
              <a:t>num</a:t>
            </a:r>
            <a:r>
              <a:rPr lang="en-US" altLang="en-US" sz="2800" b="1" dirty="0">
                <a:latin typeface="Courier New" pitchFamily="49" charset="0"/>
              </a:rPr>
              <a:t> % 2 == 0)? </a:t>
            </a:r>
            <a:r>
              <a:rPr lang="en-US" altLang="en-US" sz="2800" b="1" dirty="0" err="1">
                <a:latin typeface="Courier New" pitchFamily="49" charset="0"/>
              </a:rPr>
              <a:t>num</a:t>
            </a:r>
            <a:r>
              <a:rPr lang="en-US" altLang="en-US" sz="2800" b="1" dirty="0">
                <a:latin typeface="Courier New" pitchFamily="49" charset="0"/>
              </a:rPr>
              <a:t> + “is even” :</a:t>
            </a:r>
          </a:p>
          <a:p>
            <a:pPr>
              <a:spcBef>
                <a:spcPct val="0"/>
              </a:spcBef>
            </a:pPr>
            <a:r>
              <a:rPr lang="en-US" altLang="en-US" sz="2800" b="1" dirty="0">
                <a:latin typeface="Courier New" pitchFamily="49" charset="0"/>
              </a:rPr>
              <a:t>  </a:t>
            </a:r>
            <a:r>
              <a:rPr lang="en-US" altLang="en-US" sz="2800" b="1" dirty="0" err="1">
                <a:latin typeface="Courier New" pitchFamily="49" charset="0"/>
              </a:rPr>
              <a:t>num</a:t>
            </a:r>
            <a:r>
              <a:rPr lang="en-US" altLang="en-US" sz="2800" b="1" dirty="0">
                <a:latin typeface="Courier New" pitchFamily="49" charset="0"/>
              </a:rPr>
              <a:t> + “is odd”);</a:t>
            </a:r>
          </a:p>
          <a:p>
            <a:pPr>
              <a:spcBef>
                <a:spcPct val="0"/>
              </a:spcBef>
              <a:buFont typeface="Monotype Sorts"/>
              <a:buNone/>
            </a:pPr>
            <a:endParaRPr lang="en-US" altLang="en-US" sz="2800" dirty="0">
              <a:latin typeface="Courier New" pitchFamily="49" charset="0"/>
            </a:endParaRPr>
          </a:p>
        </p:txBody>
      </p:sp>
      <p:sp>
        <p:nvSpPr>
          <p:cNvPr id="107522"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CA24F0A-7C05-4183-B10B-D6D66335739E}" type="slidenum">
              <a:rPr lang="en-US" altLang="en-US" sz="1400"/>
              <a:pPr>
                <a:spcBef>
                  <a:spcPct val="0"/>
                </a:spcBef>
                <a:buClrTx/>
                <a:buSzTx/>
                <a:buFontTx/>
                <a:buNone/>
              </a:pPr>
              <a:t>18</a:t>
            </a:fld>
            <a:endParaRPr lang="en-US" altLang="en-US" sz="1400"/>
          </a:p>
        </p:txBody>
      </p:sp>
    </p:spTree>
    <p:extLst>
      <p:ext uri="{BB962C8B-B14F-4D97-AF65-F5344CB8AC3E}">
        <p14:creationId xmlns:p14="http://schemas.microsoft.com/office/powerpoint/2010/main" val="369282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685800" y="0"/>
            <a:ext cx="7772400" cy="817460"/>
          </a:xfrm>
        </p:spPr>
        <p:txBody>
          <a:bodyPr/>
          <a:lstStyle/>
          <a:p>
            <a:r>
              <a:rPr lang="en-US" altLang="en-US" dirty="0"/>
              <a:t>Operator Precedence</a:t>
            </a:r>
          </a:p>
        </p:txBody>
      </p:sp>
      <p:sp>
        <p:nvSpPr>
          <p:cNvPr id="128004" name="Rectangle 3"/>
          <p:cNvSpPr>
            <a:spLocks noGrp="1" noChangeArrowheads="1"/>
          </p:cNvSpPr>
          <p:nvPr>
            <p:ph idx="1"/>
          </p:nvPr>
        </p:nvSpPr>
        <p:spPr>
          <a:xfrm>
            <a:off x="457200" y="1066800"/>
            <a:ext cx="8458200" cy="5257800"/>
          </a:xfrm>
        </p:spPr>
        <p:txBody>
          <a:bodyPr/>
          <a:lstStyle/>
          <a:p>
            <a:pPr algn="just">
              <a:buFont typeface="Monotype Sorts" pitchFamily="2" charset="2"/>
              <a:buChar char="F"/>
              <a:defRPr/>
            </a:pPr>
            <a:r>
              <a:rPr lang="en-US" sz="2000" b="1" dirty="0" err="1">
                <a:latin typeface="Courier New" pitchFamily="49" charset="0"/>
              </a:rPr>
              <a:t>var</a:t>
            </a: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a:t>
            </a:r>
          </a:p>
          <a:p>
            <a:pPr algn="just">
              <a:buFont typeface="Monotype Sorts" pitchFamily="2" charset="2"/>
              <a:buChar char="F"/>
              <a:defRPr/>
            </a:pPr>
            <a:r>
              <a:rPr lang="en-US" sz="2000" b="1" dirty="0">
                <a:latin typeface="Courier New" pitchFamily="49" charset="0"/>
              </a:rPr>
              <a:t>+, - (Unary plus and minus), ++</a:t>
            </a:r>
            <a:r>
              <a:rPr lang="en-US" sz="2000" b="1" dirty="0" err="1">
                <a:latin typeface="Courier New" pitchFamily="49" charset="0"/>
              </a:rPr>
              <a:t>var</a:t>
            </a:r>
            <a:r>
              <a:rPr lang="en-US" sz="2000" b="1" dirty="0"/>
              <a:t>,</a:t>
            </a:r>
            <a:r>
              <a:rPr lang="en-US" sz="2000" b="1" dirty="0">
                <a:latin typeface="Courier New" pitchFamily="49" charset="0"/>
              </a:rPr>
              <a:t>--</a:t>
            </a:r>
            <a:r>
              <a:rPr lang="en-US" sz="2000" b="1" dirty="0" err="1">
                <a:latin typeface="Courier New" pitchFamily="49" charset="0"/>
              </a:rPr>
              <a:t>var</a:t>
            </a:r>
            <a:endParaRPr lang="en-US" sz="2000" b="1" dirty="0">
              <a:latin typeface="Courier New" pitchFamily="49" charset="0"/>
            </a:endParaRPr>
          </a:p>
          <a:p>
            <a:pPr algn="just">
              <a:buFont typeface="Monotype Sorts" pitchFamily="2" charset="2"/>
              <a:buChar char="F"/>
              <a:defRPr/>
            </a:pPr>
            <a:r>
              <a:rPr lang="en-US" sz="2000" b="1" dirty="0">
                <a:latin typeface="Courier New" pitchFamily="49" charset="0"/>
              </a:rPr>
              <a:t>(type) Casting</a:t>
            </a:r>
          </a:p>
          <a:p>
            <a:pPr algn="just">
              <a:buFont typeface="Monotype Sorts" pitchFamily="2" charset="2"/>
              <a:buChar char="F"/>
              <a:defRPr/>
            </a:pPr>
            <a:r>
              <a:rPr lang="en-US" sz="2000" b="1" dirty="0">
                <a:latin typeface="Courier New" pitchFamily="49" charset="0"/>
              </a:rPr>
              <a:t>! (Not)</a:t>
            </a:r>
          </a:p>
          <a:p>
            <a:pPr algn="just">
              <a:buFont typeface="Monotype Sorts" pitchFamily="2" charset="2"/>
              <a:buChar char="F"/>
              <a:defRPr/>
            </a:pPr>
            <a:r>
              <a:rPr lang="en-US" sz="2000" b="1" dirty="0">
                <a:latin typeface="Courier New" pitchFamily="49" charset="0"/>
              </a:rPr>
              <a:t>*</a:t>
            </a:r>
            <a:r>
              <a:rPr lang="en-US" sz="2000" b="1" dirty="0"/>
              <a:t>,</a:t>
            </a:r>
            <a:r>
              <a:rPr lang="en-US" sz="2000" b="1" dirty="0">
                <a:latin typeface="Courier New" pitchFamily="49" charset="0"/>
              </a:rPr>
              <a:t> /</a:t>
            </a:r>
            <a:r>
              <a:rPr lang="en-US" sz="2000" b="1" dirty="0"/>
              <a:t>,</a:t>
            </a:r>
            <a:r>
              <a:rPr lang="en-US" sz="2000" b="1" dirty="0">
                <a:latin typeface="Courier New" pitchFamily="49" charset="0"/>
              </a:rPr>
              <a:t> % (Multiplication, division, and remainder)</a:t>
            </a:r>
          </a:p>
          <a:p>
            <a:pPr algn="just">
              <a:buFont typeface="Monotype Sorts" pitchFamily="2" charset="2"/>
              <a:buChar char="F"/>
              <a:defRPr/>
            </a:pPr>
            <a:r>
              <a:rPr lang="en-US" sz="2000" b="1" dirty="0">
                <a:latin typeface="Courier New" pitchFamily="49" charset="0"/>
              </a:rPr>
              <a:t>+</a:t>
            </a:r>
            <a:r>
              <a:rPr lang="en-US" sz="2000" b="1" dirty="0"/>
              <a:t>,</a:t>
            </a:r>
            <a:r>
              <a:rPr lang="en-US" sz="2000" b="1" dirty="0">
                <a:latin typeface="Courier New" pitchFamily="49" charset="0"/>
              </a:rPr>
              <a:t> - (Binary addition and subtraction)</a:t>
            </a:r>
          </a:p>
          <a:p>
            <a:pPr algn="just">
              <a:buFont typeface="Monotype Sorts" pitchFamily="2" charset="2"/>
              <a:buChar char="F"/>
              <a:defRPr/>
            </a:pPr>
            <a:r>
              <a:rPr lang="en-US" sz="2000" b="1" dirty="0">
                <a:latin typeface="Courier New" pitchFamily="49" charset="0"/>
              </a:rPr>
              <a:t>&lt;</a:t>
            </a:r>
            <a:r>
              <a:rPr lang="en-US" sz="2000" b="1" dirty="0"/>
              <a:t>,</a:t>
            </a:r>
            <a:r>
              <a:rPr lang="en-US" sz="2000" b="1" dirty="0">
                <a:latin typeface="Courier New" pitchFamily="49" charset="0"/>
              </a:rPr>
              <a:t> &lt;=</a:t>
            </a:r>
            <a:r>
              <a:rPr lang="en-US" sz="2000" b="1" dirty="0"/>
              <a:t>,</a:t>
            </a:r>
            <a:r>
              <a:rPr lang="en-US" sz="2000" b="1" dirty="0">
                <a:latin typeface="Courier New" pitchFamily="49" charset="0"/>
              </a:rPr>
              <a:t> &gt;</a:t>
            </a:r>
            <a:r>
              <a:rPr lang="en-US" sz="2000" b="1" dirty="0"/>
              <a:t>,</a:t>
            </a:r>
            <a:r>
              <a:rPr lang="en-US" sz="2000" b="1" dirty="0">
                <a:latin typeface="Courier New" pitchFamily="49" charset="0"/>
              </a:rPr>
              <a:t> &gt;= (Relational operators)</a:t>
            </a:r>
          </a:p>
          <a:p>
            <a:pPr algn="just">
              <a:buFont typeface="Monotype Sorts" pitchFamily="2" charset="2"/>
              <a:buChar char="F"/>
              <a:defRPr/>
            </a:pPr>
            <a:r>
              <a:rPr lang="en-US" sz="2000" b="1" dirty="0">
                <a:latin typeface="Courier New" pitchFamily="49" charset="0"/>
              </a:rPr>
              <a:t>==</a:t>
            </a:r>
            <a:r>
              <a:rPr lang="en-US" sz="2000" b="1" dirty="0"/>
              <a:t>,</a:t>
            </a:r>
            <a:r>
              <a:rPr lang="en-US" sz="2000" b="1" dirty="0">
                <a:latin typeface="Courier New" pitchFamily="49" charset="0"/>
              </a:rPr>
              <a:t> !=; (Equality) </a:t>
            </a:r>
          </a:p>
          <a:p>
            <a:pPr algn="just">
              <a:buFont typeface="Monotype Sorts" pitchFamily="2" charset="2"/>
              <a:buChar char="F"/>
              <a:defRPr/>
            </a:pPr>
            <a:r>
              <a:rPr lang="en-US" sz="2000" b="1" dirty="0">
                <a:latin typeface="Courier New" pitchFamily="49" charset="0"/>
              </a:rPr>
              <a:t>^ (Exclusive OR) </a:t>
            </a:r>
          </a:p>
          <a:p>
            <a:pPr algn="just">
              <a:buFont typeface="Monotype Sorts" pitchFamily="2" charset="2"/>
              <a:buChar char="F"/>
              <a:defRPr/>
            </a:pPr>
            <a:r>
              <a:rPr lang="en-US" sz="2000" b="1" dirty="0">
                <a:latin typeface="Courier New" pitchFamily="49" charset="0"/>
              </a:rPr>
              <a:t>&amp;&amp; (Conditional AND) Short-circuit AND</a:t>
            </a:r>
          </a:p>
          <a:p>
            <a:pPr algn="just">
              <a:buFont typeface="Monotype Sorts" pitchFamily="2" charset="2"/>
              <a:buChar char="F"/>
              <a:defRPr/>
            </a:pPr>
            <a:r>
              <a:rPr lang="en-US" sz="2000" b="1" dirty="0">
                <a:latin typeface="Courier New" pitchFamily="49" charset="0"/>
              </a:rPr>
              <a:t>|| (Conditional OR) Short-circuit OR</a:t>
            </a:r>
          </a:p>
          <a:p>
            <a:pPr algn="just">
              <a:buFont typeface="Monotype Sorts" pitchFamily="2" charset="2"/>
              <a:buChar char="F"/>
              <a:defRPr/>
            </a:pPr>
            <a:r>
              <a:rPr lang="en-US" sz="2000" b="1" dirty="0">
                <a:latin typeface="Courier New" pitchFamily="49" charset="0"/>
              </a:rPr>
              <a:t>=</a:t>
            </a:r>
            <a:r>
              <a:rPr lang="en-US" sz="2000" b="1" dirty="0"/>
              <a:t>,</a:t>
            </a:r>
            <a:r>
              <a:rPr lang="en-US" sz="2000" b="1" dirty="0">
                <a:latin typeface="Courier New" pitchFamily="49" charset="0"/>
              </a:rPr>
              <a:t> +=</a:t>
            </a:r>
            <a:r>
              <a:rPr lang="en-US" sz="2000" b="1" dirty="0"/>
              <a:t>,</a:t>
            </a:r>
            <a:r>
              <a:rPr lang="en-US" sz="2000" b="1" dirty="0">
                <a:latin typeface="Courier New" pitchFamily="49" charset="0"/>
              </a:rPr>
              <a:t> -=</a:t>
            </a:r>
            <a:r>
              <a:rPr lang="en-US" sz="2000" b="1" dirty="0"/>
              <a:t>,</a:t>
            </a:r>
            <a:r>
              <a:rPr lang="en-US" sz="2000" b="1" dirty="0">
                <a:latin typeface="Courier New" pitchFamily="49" charset="0"/>
              </a:rPr>
              <a:t> *=</a:t>
            </a:r>
            <a:r>
              <a:rPr lang="en-US" sz="2000" b="1" dirty="0"/>
              <a:t>,</a:t>
            </a:r>
            <a:r>
              <a:rPr lang="en-US" sz="2000" b="1" dirty="0">
                <a:latin typeface="Courier New" pitchFamily="49" charset="0"/>
              </a:rPr>
              <a:t> /=</a:t>
            </a:r>
            <a:r>
              <a:rPr lang="en-US" sz="2000" b="1" dirty="0"/>
              <a:t>,</a:t>
            </a:r>
            <a:r>
              <a:rPr lang="en-US" sz="2000" b="1" dirty="0">
                <a:latin typeface="Courier New" pitchFamily="49" charset="0"/>
              </a:rPr>
              <a:t> %= (Assignment operator)</a:t>
            </a:r>
          </a:p>
        </p:txBody>
      </p:sp>
      <p:sp>
        <p:nvSpPr>
          <p:cNvPr id="111618"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4A699AA-FFF5-4A9D-9B23-4F213AC772DB}" type="slidenum">
              <a:rPr lang="en-US" altLang="en-US" sz="1400"/>
              <a:pPr>
                <a:spcBef>
                  <a:spcPct val="0"/>
                </a:spcBef>
                <a:buClrTx/>
                <a:buSzTx/>
                <a:buFontTx/>
                <a:buNone/>
              </a:pPr>
              <a:t>19</a:t>
            </a:fld>
            <a:endParaRPr lang="en-US" altLang="en-US" sz="1400"/>
          </a:p>
        </p:txBody>
      </p:sp>
    </p:spTree>
    <p:extLst>
      <p:ext uri="{BB962C8B-B14F-4D97-AF65-F5344CB8AC3E}">
        <p14:creationId xmlns:p14="http://schemas.microsoft.com/office/powerpoint/2010/main" val="37181009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type="title"/>
          </p:nvPr>
        </p:nvSpPr>
        <p:spPr>
          <a:xfrm>
            <a:off x="685800" y="381000"/>
            <a:ext cx="7772400" cy="228600"/>
          </a:xfrm>
        </p:spPr>
        <p:txBody>
          <a:bodyPr>
            <a:normAutofit fontScale="90000"/>
          </a:bodyPr>
          <a:lstStyle/>
          <a:p>
            <a:pPr eaLnBrk="1" fontAlgn="auto" hangingPunct="1">
              <a:spcAft>
                <a:spcPts val="0"/>
              </a:spcAft>
              <a:defRPr/>
            </a:pPr>
            <a:r>
              <a:rPr lang="en-US" altLang="en-US" dirty="0"/>
              <a:t>Main Method</a:t>
            </a:r>
          </a:p>
        </p:txBody>
      </p:sp>
      <p:sp>
        <p:nvSpPr>
          <p:cNvPr id="22531" name="Rectangle 5"/>
          <p:cNvSpPr>
            <a:spLocks noGrp="1" noChangeArrowheads="1"/>
          </p:cNvSpPr>
          <p:nvPr>
            <p:ph idx="1"/>
          </p:nvPr>
        </p:nvSpPr>
        <p:spPr>
          <a:xfrm>
            <a:off x="232234" y="702245"/>
            <a:ext cx="8759365" cy="2650555"/>
          </a:xfrm>
        </p:spPr>
        <p:txBody>
          <a:bodyPr>
            <a:normAutofit fontScale="92500"/>
          </a:bodyPr>
          <a:lstStyle/>
          <a:p>
            <a:r>
              <a:rPr lang="en-US" altLang="en-US" dirty="0"/>
              <a:t>Every Java program must have at least one class. Each class has a name. </a:t>
            </a:r>
          </a:p>
          <a:p>
            <a:pPr eaLnBrk="1" hangingPunct="1"/>
            <a:r>
              <a:rPr lang="en-US" altLang="en-US" dirty="0"/>
              <a:t>In order to run a class, the class must contain a method named </a:t>
            </a:r>
            <a:r>
              <a:rPr lang="en-US" altLang="en-US" dirty="0">
                <a:solidFill>
                  <a:srgbClr val="FF0000"/>
                </a:solidFill>
              </a:rPr>
              <a:t>main</a:t>
            </a:r>
            <a:r>
              <a:rPr lang="en-US" altLang="en-US" dirty="0"/>
              <a:t>. </a:t>
            </a:r>
          </a:p>
          <a:p>
            <a:pPr eaLnBrk="1" hangingPunct="1"/>
            <a:r>
              <a:rPr lang="en-US" altLang="en-US" dirty="0"/>
              <a:t>The program is executed from the main method. </a:t>
            </a:r>
          </a:p>
        </p:txBody>
      </p:sp>
      <p:sp>
        <p:nvSpPr>
          <p:cNvPr id="22532"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6327DB00-2DCD-44AD-B61F-3EA71BF53655}" type="slidenum">
              <a:rPr lang="en-US" altLang="en-US" sz="1400" smtClean="0">
                <a:latin typeface="Times New Roman" pitchFamily="18" charset="0"/>
              </a:rPr>
              <a:pPr>
                <a:spcBef>
                  <a:spcPct val="0"/>
                </a:spcBef>
                <a:buClrTx/>
                <a:buSzTx/>
                <a:buFontTx/>
                <a:buNone/>
              </a:pPr>
              <a:t>2</a:t>
            </a:fld>
            <a:endParaRPr lang="en-US" altLang="en-US" sz="1400">
              <a:latin typeface="Times New Roman" pitchFamily="18" charset="0"/>
            </a:endParaRPr>
          </a:p>
        </p:txBody>
      </p:sp>
      <p:sp>
        <p:nvSpPr>
          <p:cNvPr id="22533" name="Rectangle 2"/>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buClr>
                <a:schemeClr val="tx2"/>
              </a:buClr>
              <a:buSzPct val="75000"/>
              <a:buFont typeface="Monotype Sorts" pitchFamily="2" charset="2"/>
              <a:buNone/>
            </a:pPr>
            <a:r>
              <a:rPr lang="en-US" altLang="en-US" sz="2400" b="1">
                <a:latin typeface="Courier New" pitchFamily="49" charset="0"/>
              </a:rPr>
              <a:t>// This program prints Welcome to Java! </a:t>
            </a:r>
          </a:p>
          <a:p>
            <a:pPr>
              <a:spcBef>
                <a:spcPct val="0"/>
              </a:spcBef>
              <a:buClr>
                <a:schemeClr val="tx2"/>
              </a:buClr>
              <a:buSzPct val="75000"/>
              <a:buFont typeface="Monotype Sorts" pitchFamily="2" charset="2"/>
              <a:buNone/>
            </a:pPr>
            <a:r>
              <a:rPr lang="en-US" altLang="en-US" sz="2400" b="1">
                <a:latin typeface="Courier New" pitchFamily="49" charset="0"/>
              </a:rPr>
              <a:t>public class Welcome {	</a:t>
            </a:r>
          </a:p>
          <a:p>
            <a:pPr>
              <a:spcBef>
                <a:spcPct val="0"/>
              </a:spcBef>
              <a:buClr>
                <a:schemeClr val="tx2"/>
              </a:buClr>
              <a:buSzPct val="75000"/>
              <a:buFont typeface="Monotype Sorts" pitchFamily="2" charset="2"/>
              <a:buNone/>
            </a:pPr>
            <a:r>
              <a:rPr lang="en-US" altLang="en-US" sz="2400" b="1">
                <a:latin typeface="Courier New" pitchFamily="49" charset="0"/>
              </a:rPr>
              <a:t>  public static void main(String[] args) { </a:t>
            </a:r>
          </a:p>
          <a:p>
            <a:pPr>
              <a:spcBef>
                <a:spcPct val="0"/>
              </a:spcBef>
              <a:buClr>
                <a:schemeClr val="tx2"/>
              </a:buClr>
              <a:buSzPct val="75000"/>
              <a:buFont typeface="Monotype Sorts" pitchFamily="2" charset="2"/>
              <a:buNone/>
            </a:pPr>
            <a:r>
              <a:rPr lang="en-US" altLang="en-US" sz="2400" b="1">
                <a:latin typeface="Courier New" pitchFamily="49" charset="0"/>
              </a:rPr>
              <a:t>    System.out.println("Welcome to Java!");</a:t>
            </a:r>
          </a:p>
          <a:p>
            <a:pPr>
              <a:spcBef>
                <a:spcPct val="0"/>
              </a:spcBef>
              <a:buClr>
                <a:schemeClr val="tx2"/>
              </a:buClr>
              <a:buSzPct val="75000"/>
              <a:buFont typeface="Monotype Sorts" pitchFamily="2" charset="2"/>
              <a:buNone/>
            </a:pPr>
            <a:r>
              <a:rPr lang="en-US" altLang="en-US" sz="2400" b="1">
                <a:latin typeface="Courier New" pitchFamily="49" charset="0"/>
              </a:rPr>
              <a:t>  }</a:t>
            </a:r>
          </a:p>
          <a:p>
            <a:pPr>
              <a:spcBef>
                <a:spcPct val="0"/>
              </a:spcBef>
              <a:buClr>
                <a:schemeClr val="tx2"/>
              </a:buClr>
              <a:buSzPct val="75000"/>
              <a:buFont typeface="Monotype Sorts" pitchFamily="2" charset="2"/>
              <a:buNone/>
            </a:pPr>
            <a:r>
              <a:rPr lang="en-US" altLang="en-US" sz="2400" b="1">
                <a:latin typeface="Courier New" pitchFamily="49" charset="0"/>
              </a:rPr>
              <a:t>}</a:t>
            </a:r>
            <a:endParaRPr lang="en-US" altLang="en-US" sz="2800" b="1">
              <a:latin typeface="Times New Roman" pitchFamily="18" charset="0"/>
            </a:endParaRPr>
          </a:p>
        </p:txBody>
      </p:sp>
      <p:sp>
        <p:nvSpPr>
          <p:cNvPr id="22534" name="Rectangle 4"/>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cxnSp>
        <p:nvCxnSpPr>
          <p:cNvPr id="3" name="曲线连接符 2"/>
          <p:cNvCxnSpPr/>
          <p:nvPr/>
        </p:nvCxnSpPr>
        <p:spPr>
          <a:xfrm rot="16200000" flipH="1">
            <a:off x="-669555" y="3326183"/>
            <a:ext cx="2558308" cy="15240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3688685" y="1355130"/>
            <a:ext cx="153620" cy="288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67583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228600" y="228600"/>
            <a:ext cx="8915400" cy="320025"/>
          </a:xfrm>
        </p:spPr>
        <p:txBody>
          <a:bodyPr>
            <a:normAutofit fontScale="90000"/>
          </a:bodyPr>
          <a:lstStyle/>
          <a:p>
            <a:r>
              <a:rPr lang="en-US" altLang="en-US" sz="3200" dirty="0"/>
              <a:t>Operator Precedence and Associativity</a:t>
            </a:r>
          </a:p>
        </p:txBody>
      </p:sp>
      <p:sp>
        <p:nvSpPr>
          <p:cNvPr id="113668" name="Rectangle 3"/>
          <p:cNvSpPr>
            <a:spLocks noGrp="1" noChangeArrowheads="1"/>
          </p:cNvSpPr>
          <p:nvPr>
            <p:ph idx="1"/>
          </p:nvPr>
        </p:nvSpPr>
        <p:spPr>
          <a:xfrm>
            <a:off x="228600" y="625435"/>
            <a:ext cx="8610600" cy="5568725"/>
          </a:xfrm>
        </p:spPr>
        <p:txBody>
          <a:bodyPr>
            <a:normAutofit/>
          </a:bodyPr>
          <a:lstStyle/>
          <a:p>
            <a:pPr>
              <a:lnSpc>
                <a:spcPct val="90000"/>
              </a:lnSpc>
            </a:pPr>
            <a:r>
              <a:rPr lang="en-US" altLang="en-US" sz="3000" dirty="0">
                <a:cs typeface="Times New Roman" pitchFamily="18" charset="0"/>
              </a:rPr>
              <a:t>Parentheses is evaluated first. </a:t>
            </a:r>
          </a:p>
          <a:p>
            <a:pPr>
              <a:lnSpc>
                <a:spcPct val="90000"/>
              </a:lnSpc>
            </a:pPr>
            <a:r>
              <a:rPr lang="en-US" altLang="en-US" sz="3000" dirty="0">
                <a:cs typeface="Times New Roman" pitchFamily="18" charset="0"/>
              </a:rPr>
              <a:t>Nested parentheses, the inner parentheses is executed first. </a:t>
            </a:r>
          </a:p>
          <a:p>
            <a:pPr>
              <a:lnSpc>
                <a:spcPct val="90000"/>
              </a:lnSpc>
            </a:pPr>
            <a:r>
              <a:rPr lang="en-US" altLang="en-US" sz="3000" dirty="0">
                <a:cs typeface="Times New Roman" pitchFamily="18" charset="0"/>
              </a:rPr>
              <a:t>No parentheses, follow the precedence rule and the associativity rule.</a:t>
            </a:r>
          </a:p>
          <a:p>
            <a:pPr algn="just">
              <a:lnSpc>
                <a:spcPct val="90000"/>
              </a:lnSpc>
            </a:pPr>
            <a:endParaRPr lang="en-US" altLang="en-US" sz="3000" dirty="0">
              <a:cs typeface="Times New Roman" pitchFamily="18" charset="0"/>
            </a:endParaRPr>
          </a:p>
          <a:p>
            <a:pPr>
              <a:lnSpc>
                <a:spcPct val="90000"/>
              </a:lnSpc>
            </a:pPr>
            <a:r>
              <a:rPr lang="en-US" altLang="en-US" sz="3000" dirty="0">
                <a:cs typeface="Times New Roman" pitchFamily="18" charset="0"/>
              </a:rPr>
              <a:t>Same level of precedence:</a:t>
            </a:r>
          </a:p>
          <a:p>
            <a:pPr lvl="1">
              <a:lnSpc>
                <a:spcPct val="90000"/>
              </a:lnSpc>
            </a:pPr>
            <a:r>
              <a:rPr lang="en-US" altLang="en-US" sz="3000" dirty="0">
                <a:cs typeface="Times New Roman" pitchFamily="18" charset="0"/>
              </a:rPr>
              <a:t>Use associativity rule</a:t>
            </a:r>
          </a:p>
          <a:p>
            <a:pPr lvl="1">
              <a:lnSpc>
                <a:spcPct val="90000"/>
              </a:lnSpc>
            </a:pPr>
            <a:r>
              <a:rPr lang="en-US" altLang="en-US" sz="3000" dirty="0">
                <a:cs typeface="Times New Roman" pitchFamily="18" charset="0"/>
              </a:rPr>
              <a:t>All binary operators except assignment operators are left-associative.</a:t>
            </a:r>
            <a:r>
              <a:rPr lang="en-US" altLang="en-US" sz="3000" dirty="0">
                <a:latin typeface="Courier New" pitchFamily="49" charset="0"/>
                <a:cs typeface="Courier New" pitchFamily="49" charset="0"/>
              </a:rPr>
              <a:t> </a:t>
            </a:r>
          </a:p>
          <a:p>
            <a:pPr lvl="1">
              <a:lnSpc>
                <a:spcPct val="90000"/>
              </a:lnSpc>
            </a:pPr>
            <a:r>
              <a:rPr lang="en-US" altLang="en-US" sz="3000" dirty="0">
                <a:cs typeface="Times New Roman" pitchFamily="18" charset="0"/>
              </a:rPr>
              <a:t>a – b + c – d  equivalent  ((a – b) + c) – d </a:t>
            </a:r>
            <a:r>
              <a:rPr lang="en-US" altLang="en-US" sz="3000" dirty="0">
                <a:latin typeface="Courier New" pitchFamily="49" charset="0"/>
                <a:cs typeface="Courier New" pitchFamily="49" charset="0"/>
              </a:rPr>
              <a:t> </a:t>
            </a:r>
          </a:p>
        </p:txBody>
      </p:sp>
      <p:sp>
        <p:nvSpPr>
          <p:cNvPr id="113666"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4921E13-F9F4-435E-A0DA-F527B380DCDA}" type="slidenum">
              <a:rPr lang="en-US" altLang="en-US" sz="1400"/>
              <a:pPr>
                <a:spcBef>
                  <a:spcPct val="0"/>
                </a:spcBef>
                <a:buClrTx/>
                <a:buSzTx/>
                <a:buFontTx/>
                <a:buNone/>
              </a:pPr>
              <a:t>20</a:t>
            </a:fld>
            <a:endParaRPr lang="en-US" altLang="en-US" sz="1400"/>
          </a:p>
        </p:txBody>
      </p:sp>
      <p:sp>
        <p:nvSpPr>
          <p:cNvPr id="113669" name="Rectangle 4"/>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cxnSp>
        <p:nvCxnSpPr>
          <p:cNvPr id="3" name="Straight Arrow Connector 2"/>
          <p:cNvCxnSpPr/>
          <p:nvPr/>
        </p:nvCxnSpPr>
        <p:spPr>
          <a:xfrm>
            <a:off x="2728560" y="5848515"/>
            <a:ext cx="16130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0438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685800" y="0"/>
            <a:ext cx="7772400" cy="702245"/>
          </a:xfrm>
        </p:spPr>
        <p:txBody>
          <a:bodyPr/>
          <a:lstStyle/>
          <a:p>
            <a:r>
              <a:rPr lang="en-US" altLang="en-US" dirty="0"/>
              <a:t>Operator Associativity</a:t>
            </a:r>
          </a:p>
        </p:txBody>
      </p:sp>
      <p:sp>
        <p:nvSpPr>
          <p:cNvPr id="115716" name="Rectangle 3"/>
          <p:cNvSpPr>
            <a:spLocks noGrp="1" noChangeArrowheads="1"/>
          </p:cNvSpPr>
          <p:nvPr>
            <p:ph idx="1"/>
          </p:nvPr>
        </p:nvSpPr>
        <p:spPr>
          <a:xfrm>
            <a:off x="152400" y="817460"/>
            <a:ext cx="8763000" cy="5202340"/>
          </a:xfrm>
        </p:spPr>
        <p:txBody>
          <a:bodyPr>
            <a:normAutofit/>
          </a:bodyPr>
          <a:lstStyle/>
          <a:p>
            <a:pPr algn="just">
              <a:lnSpc>
                <a:spcPct val="90000"/>
              </a:lnSpc>
            </a:pPr>
            <a:r>
              <a:rPr lang="en-US" altLang="en-US" sz="3300" dirty="0">
                <a:cs typeface="Times New Roman" pitchFamily="18" charset="0"/>
              </a:rPr>
              <a:t>Assignment operators are </a:t>
            </a:r>
            <a:r>
              <a:rPr lang="en-US" altLang="en-US" sz="3300" i="1" dirty="0">
                <a:cs typeface="Times New Roman" pitchFamily="18" charset="0"/>
              </a:rPr>
              <a:t>right-associative</a:t>
            </a:r>
            <a:r>
              <a:rPr lang="en-US" altLang="en-US" sz="3300" dirty="0">
                <a:cs typeface="Times New Roman" pitchFamily="18" charset="0"/>
              </a:rPr>
              <a:t>. </a:t>
            </a:r>
          </a:p>
          <a:p>
            <a:pPr algn="just">
              <a:lnSpc>
                <a:spcPct val="90000"/>
              </a:lnSpc>
            </a:pPr>
            <a:r>
              <a:rPr lang="en-US" altLang="en-US" sz="3300" dirty="0">
                <a:cs typeface="Times New Roman" pitchFamily="18" charset="0"/>
              </a:rPr>
              <a:t>How to evaluate this? </a:t>
            </a:r>
          </a:p>
          <a:p>
            <a:pPr algn="just">
              <a:lnSpc>
                <a:spcPct val="90000"/>
              </a:lnSpc>
              <a:buFont typeface="Monotype Sorts"/>
              <a:buNone/>
            </a:pPr>
            <a:r>
              <a:rPr lang="en-US" altLang="en-US" sz="3300" dirty="0">
                <a:cs typeface="Times New Roman" pitchFamily="18" charset="0"/>
              </a:rPr>
              <a:t>(assume b=1)</a:t>
            </a:r>
          </a:p>
          <a:p>
            <a:pPr algn="just">
              <a:lnSpc>
                <a:spcPct val="90000"/>
              </a:lnSpc>
              <a:buFont typeface="Monotype Sorts"/>
              <a:buNone/>
            </a:pPr>
            <a:r>
              <a:rPr lang="en-US" altLang="en-US" sz="3300" dirty="0">
                <a:cs typeface="Times New Roman" pitchFamily="18" charset="0"/>
              </a:rPr>
              <a:t>    a = b += c = 5 </a:t>
            </a:r>
          </a:p>
          <a:p>
            <a:pPr algn="just">
              <a:lnSpc>
                <a:spcPct val="90000"/>
              </a:lnSpc>
              <a:buFont typeface="Monotype Sorts"/>
              <a:buNone/>
            </a:pPr>
            <a:r>
              <a:rPr lang="en-US" altLang="en-US" sz="3300" dirty="0">
                <a:cs typeface="Times New Roman" pitchFamily="18" charset="0"/>
              </a:rPr>
              <a:t>is equivalent to a = (b += (c = 5))</a:t>
            </a:r>
          </a:p>
          <a:p>
            <a:pPr marL="514350" indent="-514350" algn="just">
              <a:lnSpc>
                <a:spcPct val="90000"/>
              </a:lnSpc>
              <a:buFont typeface="Monotype Sorts"/>
              <a:buAutoNum type="arabicParenR"/>
            </a:pPr>
            <a:r>
              <a:rPr lang="en-US" altLang="en-US" sz="3300" dirty="0">
                <a:cs typeface="Times New Roman" pitchFamily="18" charset="0"/>
              </a:rPr>
              <a:t>c=5</a:t>
            </a:r>
          </a:p>
          <a:p>
            <a:pPr marL="514350" indent="-514350" algn="just">
              <a:lnSpc>
                <a:spcPct val="90000"/>
              </a:lnSpc>
              <a:buFont typeface="Monotype Sorts"/>
              <a:buAutoNum type="arabicParenR"/>
            </a:pPr>
            <a:r>
              <a:rPr lang="en-US" altLang="en-US" sz="3300" dirty="0">
                <a:cs typeface="Times New Roman" pitchFamily="18" charset="0"/>
              </a:rPr>
              <a:t>b +=5  -&gt; b is 6</a:t>
            </a:r>
          </a:p>
          <a:p>
            <a:pPr marL="514350" indent="-514350" algn="just">
              <a:lnSpc>
                <a:spcPct val="90000"/>
              </a:lnSpc>
              <a:buFont typeface="Monotype Sorts"/>
              <a:buAutoNum type="arabicParenR"/>
            </a:pPr>
            <a:r>
              <a:rPr lang="en-US" altLang="en-US" sz="3300" dirty="0">
                <a:cs typeface="Times New Roman" pitchFamily="18" charset="0"/>
              </a:rPr>
              <a:t>a=6</a:t>
            </a:r>
          </a:p>
          <a:p>
            <a:pPr algn="just">
              <a:lnSpc>
                <a:spcPct val="90000"/>
              </a:lnSpc>
              <a:buFont typeface="Monotype Sorts"/>
              <a:buNone/>
            </a:pPr>
            <a:endParaRPr lang="en-US" altLang="en-US" sz="3300" dirty="0">
              <a:cs typeface="Times New Roman" pitchFamily="18" charset="0"/>
            </a:endParaRPr>
          </a:p>
        </p:txBody>
      </p:sp>
      <p:sp>
        <p:nvSpPr>
          <p:cNvPr id="115714"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65FFF3C-90A2-440B-B0E4-98C4643412D4}" type="slidenum">
              <a:rPr lang="en-US" altLang="en-US" sz="1400"/>
              <a:pPr>
                <a:spcBef>
                  <a:spcPct val="0"/>
                </a:spcBef>
                <a:buClrTx/>
                <a:buSzTx/>
                <a:buFontTx/>
                <a:buNone/>
              </a:pPr>
              <a:t>21</a:t>
            </a:fld>
            <a:endParaRPr lang="en-US" altLang="en-US" sz="1400"/>
          </a:p>
        </p:txBody>
      </p:sp>
    </p:spTree>
    <p:extLst>
      <p:ext uri="{BB962C8B-B14F-4D97-AF65-F5344CB8AC3E}">
        <p14:creationId xmlns:p14="http://schemas.microsoft.com/office/powerpoint/2010/main" val="19894650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702245"/>
          </a:xfrm>
        </p:spPr>
        <p:txBody>
          <a:bodyPr/>
          <a:lstStyle/>
          <a:p>
            <a:pPr eaLnBrk="1" hangingPunct="1"/>
            <a:r>
              <a:rPr lang="en-US" altLang="en-US" dirty="0"/>
              <a:t>Mathematical Functions </a:t>
            </a:r>
          </a:p>
        </p:txBody>
      </p:sp>
      <p:sp>
        <p:nvSpPr>
          <p:cNvPr id="16387" name="Rectangle 3"/>
          <p:cNvSpPr>
            <a:spLocks noGrp="1" noChangeArrowheads="1"/>
          </p:cNvSpPr>
          <p:nvPr>
            <p:ph idx="1"/>
          </p:nvPr>
        </p:nvSpPr>
        <p:spPr>
          <a:xfrm>
            <a:off x="155575" y="663840"/>
            <a:ext cx="8764588" cy="5684573"/>
          </a:xfrm>
        </p:spPr>
        <p:txBody>
          <a:bodyPr>
            <a:normAutofit fontScale="85000" lnSpcReduction="20000"/>
          </a:bodyPr>
          <a:lstStyle/>
          <a:p>
            <a:pPr eaLnBrk="1" hangingPunct="1">
              <a:lnSpc>
                <a:spcPct val="120000"/>
              </a:lnSpc>
            </a:pPr>
            <a:r>
              <a:rPr lang="en-US" altLang="en-US" sz="3300" dirty="0"/>
              <a:t>Java provides many methods in the </a:t>
            </a:r>
            <a:r>
              <a:rPr lang="en-US" altLang="en-US" sz="3300" b="1" dirty="0">
                <a:solidFill>
                  <a:srgbClr val="FF0000"/>
                </a:solidFill>
              </a:rPr>
              <a:t>Math</a:t>
            </a:r>
            <a:r>
              <a:rPr lang="en-US" altLang="en-US" sz="3300" dirty="0">
                <a:solidFill>
                  <a:srgbClr val="FF0000"/>
                </a:solidFill>
              </a:rPr>
              <a:t> class </a:t>
            </a:r>
            <a:r>
              <a:rPr lang="en-US" altLang="en-US" sz="3300" dirty="0"/>
              <a:t>for performing common mathematical functions.</a:t>
            </a:r>
          </a:p>
          <a:p>
            <a:pPr eaLnBrk="1" hangingPunct="1">
              <a:lnSpc>
                <a:spcPct val="120000"/>
              </a:lnSpc>
            </a:pPr>
            <a:r>
              <a:rPr lang="en-US" altLang="en-US" sz="3300" dirty="0"/>
              <a:t>Math class is in the </a:t>
            </a:r>
            <a:r>
              <a:rPr lang="en-US" altLang="en-US" sz="3300" b="1" dirty="0" err="1">
                <a:solidFill>
                  <a:srgbClr val="FF0000"/>
                </a:solidFill>
              </a:rPr>
              <a:t>java.lang</a:t>
            </a:r>
            <a:r>
              <a:rPr lang="en-US" altLang="en-US" sz="3300" dirty="0"/>
              <a:t> package.</a:t>
            </a:r>
          </a:p>
          <a:p>
            <a:pPr eaLnBrk="1" hangingPunct="1">
              <a:lnSpc>
                <a:spcPct val="120000"/>
              </a:lnSpc>
            </a:pPr>
            <a:r>
              <a:rPr lang="en-US" altLang="en-US" sz="3300" dirty="0"/>
              <a:t>All the classes in the </a:t>
            </a:r>
            <a:r>
              <a:rPr lang="en-US" altLang="en-US" sz="3300" dirty="0" err="1"/>
              <a:t>java.lang</a:t>
            </a:r>
            <a:r>
              <a:rPr lang="en-US" altLang="en-US" sz="3300" dirty="0"/>
              <a:t> package are implicitly imported in a Java program.</a:t>
            </a:r>
          </a:p>
          <a:p>
            <a:pPr eaLnBrk="1" hangingPunct="1"/>
            <a:endParaRPr lang="en-US" altLang="en-US" dirty="0"/>
          </a:p>
          <a:p>
            <a:pPr>
              <a:buClr>
                <a:schemeClr val="tx2"/>
              </a:buClr>
              <a:buSzPct val="75000"/>
              <a:buFont typeface="Monotype Sorts"/>
              <a:buNone/>
            </a:pPr>
            <a:r>
              <a:rPr lang="en-US" altLang="en-US" b="1" dirty="0" err="1">
                <a:latin typeface="Courier New" pitchFamily="49" charset="0"/>
                <a:cs typeface="Courier New" pitchFamily="49" charset="0"/>
              </a:rPr>
              <a:t>Math.pow</a:t>
            </a:r>
            <a:r>
              <a:rPr lang="en-US" altLang="en-US" b="1" dirty="0">
                <a:latin typeface="Courier New" pitchFamily="49" charset="0"/>
                <a:cs typeface="Courier New" pitchFamily="49" charset="0"/>
              </a:rPr>
              <a:t>(2, 3) returns 8.0 </a:t>
            </a:r>
            <a:endParaRPr lang="en-US" altLang="en-US" b="1" dirty="0">
              <a:latin typeface="Courier"/>
              <a:cs typeface="Times New Roman" pitchFamily="18" charset="0"/>
            </a:endParaRPr>
          </a:p>
          <a:p>
            <a:pPr>
              <a:buClr>
                <a:schemeClr val="tx2"/>
              </a:buClr>
              <a:buSzPct val="75000"/>
              <a:buFont typeface="Monotype Sorts"/>
              <a:buNone/>
            </a:pPr>
            <a:r>
              <a:rPr lang="en-US" altLang="en-US" b="1" dirty="0" err="1">
                <a:latin typeface="Courier New" pitchFamily="49" charset="0"/>
                <a:cs typeface="Courier New" pitchFamily="49" charset="0"/>
              </a:rPr>
              <a:t>Math.sqrt</a:t>
            </a:r>
            <a:r>
              <a:rPr lang="en-US" altLang="en-US" b="1" dirty="0">
                <a:latin typeface="Courier New" pitchFamily="49" charset="0"/>
                <a:cs typeface="Courier New" pitchFamily="49" charset="0"/>
              </a:rPr>
              <a:t>(4) returns 2.0</a:t>
            </a:r>
          </a:p>
          <a:p>
            <a:pPr>
              <a:buClr>
                <a:schemeClr val="tx2"/>
              </a:buClr>
              <a:buSzPct val="75000"/>
              <a:buFont typeface="Monotype Sorts"/>
              <a:buNone/>
            </a:pPr>
            <a:r>
              <a:rPr lang="en-US" altLang="en-US" b="1" dirty="0" err="1">
                <a:latin typeface="Courier New" pitchFamily="49" charset="0"/>
                <a:cs typeface="Courier New" pitchFamily="49" charset="0"/>
              </a:rPr>
              <a:t>Math.max</a:t>
            </a:r>
            <a:r>
              <a:rPr lang="en-US" altLang="en-US" b="1" dirty="0">
                <a:latin typeface="Courier New" pitchFamily="49" charset="0"/>
                <a:cs typeface="Courier New" pitchFamily="49" charset="0"/>
              </a:rPr>
              <a:t>(2.5, 3) returns 3.0 </a:t>
            </a:r>
            <a:endParaRPr lang="en-US" altLang="en-US" b="1" dirty="0">
              <a:latin typeface="Courier New" pitchFamily="49" charset="0"/>
              <a:cs typeface="Times New Roman" pitchFamily="18" charset="0"/>
            </a:endParaRPr>
          </a:p>
          <a:p>
            <a:pPr>
              <a:buClr>
                <a:schemeClr val="tx2"/>
              </a:buClr>
              <a:buSzPct val="75000"/>
              <a:buFont typeface="Monotype Sorts"/>
              <a:buNone/>
            </a:pPr>
            <a:r>
              <a:rPr lang="en-US" altLang="en-US" b="1" dirty="0" err="1">
                <a:latin typeface="Courier New" pitchFamily="49" charset="0"/>
                <a:cs typeface="Courier New" pitchFamily="49" charset="0"/>
              </a:rPr>
              <a:t>Math.min</a:t>
            </a:r>
            <a:r>
              <a:rPr lang="en-US" altLang="en-US" b="1" dirty="0">
                <a:latin typeface="Courier New" pitchFamily="49" charset="0"/>
                <a:cs typeface="Courier New" pitchFamily="49" charset="0"/>
              </a:rPr>
              <a:t>(2.5, 3.6) returns 2.5 </a:t>
            </a:r>
            <a:endParaRPr lang="en-US" altLang="en-US" b="1" dirty="0">
              <a:latin typeface="Courier New" pitchFamily="49" charset="0"/>
              <a:cs typeface="Times New Roman" pitchFamily="18" charset="0"/>
            </a:endParaRPr>
          </a:p>
          <a:p>
            <a:pPr>
              <a:buClr>
                <a:schemeClr val="tx2"/>
              </a:buClr>
              <a:buSzPct val="75000"/>
              <a:buFont typeface="Monotype Sorts"/>
              <a:buNone/>
            </a:pPr>
            <a:r>
              <a:rPr lang="en-US" altLang="en-US" b="1" dirty="0" err="1">
                <a:latin typeface="Courier New" pitchFamily="49" charset="0"/>
                <a:cs typeface="Courier New" pitchFamily="49" charset="0"/>
              </a:rPr>
              <a:t>Math.abs</a:t>
            </a:r>
            <a:r>
              <a:rPr lang="en-US" altLang="en-US" b="1" dirty="0">
                <a:latin typeface="Courier New" pitchFamily="49" charset="0"/>
                <a:cs typeface="Courier New" pitchFamily="49" charset="0"/>
              </a:rPr>
              <a:t>(-2) returns 2</a:t>
            </a:r>
            <a:endParaRPr lang="en-US" altLang="en-US" b="1" dirty="0">
              <a:latin typeface="Courier New" pitchFamily="49" charset="0"/>
              <a:cs typeface="Times New Roman" pitchFamily="18" charset="0"/>
            </a:endParaRPr>
          </a:p>
          <a:p>
            <a:pPr>
              <a:buClr>
                <a:schemeClr val="tx2"/>
              </a:buClr>
              <a:buSzPct val="75000"/>
              <a:buFont typeface="Monotype Sorts"/>
              <a:buNone/>
            </a:pPr>
            <a:r>
              <a:rPr lang="en-US" altLang="en-US" b="1" dirty="0" err="1">
                <a:latin typeface="Courier New" pitchFamily="49" charset="0"/>
                <a:cs typeface="Times New Roman" pitchFamily="18" charset="0"/>
              </a:rPr>
              <a:t>Math.abs</a:t>
            </a:r>
            <a:r>
              <a:rPr lang="en-US" altLang="en-US" b="1" dirty="0">
                <a:latin typeface="Courier New" pitchFamily="49" charset="0"/>
                <a:cs typeface="Times New Roman" pitchFamily="18" charset="0"/>
              </a:rPr>
              <a:t>(-2.1) returns 2.1</a:t>
            </a:r>
          </a:p>
          <a:p>
            <a:pPr>
              <a:buClr>
                <a:schemeClr val="tx2"/>
              </a:buClr>
              <a:buSzPct val="75000"/>
              <a:buFont typeface="Monotype Sorts"/>
              <a:buNone/>
            </a:pPr>
            <a:endParaRPr lang="en-US" altLang="en-US" b="1" dirty="0">
              <a:latin typeface="Courier"/>
              <a:cs typeface="Times New Roman" pitchFamily="18" charset="0"/>
            </a:endParaRPr>
          </a:p>
          <a:p>
            <a:pPr eaLnBrk="1" hangingPunct="1"/>
            <a:endParaRPr lang="en-US" altLang="en-US" dirty="0"/>
          </a:p>
        </p:txBody>
      </p:sp>
      <p:sp>
        <p:nvSpPr>
          <p:cNvPr id="16388"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6273E72E-A6A5-49CB-80F3-2858CBEA4363}" type="slidenum">
              <a:rPr lang="en-US" altLang="en-US" sz="1400">
                <a:latin typeface="Times New Roman" pitchFamily="18" charset="0"/>
              </a:rPr>
              <a:pPr>
                <a:spcBef>
                  <a:spcPct val="0"/>
                </a:spcBef>
                <a:buClrTx/>
                <a:buSzTx/>
                <a:buFontTx/>
                <a:buNone/>
              </a:pPr>
              <a:t>22</a:t>
            </a:fld>
            <a:endParaRPr lang="en-US" altLang="en-US" sz="1400">
              <a:latin typeface="Times New Roman" pitchFamily="18" charset="0"/>
            </a:endParaRPr>
          </a:p>
        </p:txBody>
      </p:sp>
    </p:spTree>
    <p:extLst>
      <p:ext uri="{BB962C8B-B14F-4D97-AF65-F5344CB8AC3E}">
        <p14:creationId xmlns:p14="http://schemas.microsoft.com/office/powerpoint/2010/main" val="1891603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28600"/>
            <a:ext cx="7772400" cy="512763"/>
          </a:xfrm>
        </p:spPr>
        <p:txBody>
          <a:bodyPr>
            <a:normAutofit fontScale="90000"/>
          </a:bodyPr>
          <a:lstStyle/>
          <a:p>
            <a:pPr eaLnBrk="1" hangingPunct="1"/>
            <a:r>
              <a:rPr lang="en-US" altLang="en-US">
                <a:cs typeface="Courier New" pitchFamily="49" charset="0"/>
              </a:rPr>
              <a:t>The </a:t>
            </a:r>
            <a:r>
              <a:rPr lang="en-US" altLang="en-US" u="sng">
                <a:cs typeface="Courier New" pitchFamily="49" charset="0"/>
              </a:rPr>
              <a:t>random</a:t>
            </a:r>
            <a:r>
              <a:rPr lang="en-US" altLang="en-US">
                <a:cs typeface="Courier New" pitchFamily="49" charset="0"/>
              </a:rPr>
              <a:t> Method</a:t>
            </a:r>
            <a:endParaRPr lang="en-US" altLang="en-US"/>
          </a:p>
        </p:txBody>
      </p:sp>
      <p:sp>
        <p:nvSpPr>
          <p:cNvPr id="25603" name="Rectangle 3"/>
          <p:cNvSpPr>
            <a:spLocks noGrp="1" noChangeArrowheads="1"/>
          </p:cNvSpPr>
          <p:nvPr>
            <p:ph idx="1"/>
          </p:nvPr>
        </p:nvSpPr>
        <p:spPr>
          <a:xfrm>
            <a:off x="155575" y="793750"/>
            <a:ext cx="8759825" cy="1187450"/>
          </a:xfrm>
        </p:spPr>
        <p:txBody>
          <a:bodyPr/>
          <a:lstStyle/>
          <a:p>
            <a:pPr marL="0" indent="0" eaLnBrk="1" hangingPunct="1">
              <a:spcBef>
                <a:spcPct val="50000"/>
              </a:spcBef>
              <a:buFont typeface="Monotype Sorts"/>
              <a:buNone/>
            </a:pPr>
            <a:r>
              <a:rPr lang="en-US" altLang="en-US" sz="2800">
                <a:cs typeface="Courier New" pitchFamily="49" charset="0"/>
              </a:rPr>
              <a:t>Generates a random </a:t>
            </a:r>
            <a:r>
              <a:rPr lang="en-US" altLang="en-US" sz="2800" u="sng">
                <a:cs typeface="Courier New" pitchFamily="49" charset="0"/>
              </a:rPr>
              <a:t>double</a:t>
            </a:r>
            <a:r>
              <a:rPr lang="en-US" altLang="en-US" sz="2800">
                <a:cs typeface="Courier New" pitchFamily="49" charset="0"/>
              </a:rPr>
              <a:t> value greater than or equal to 0.0 and less than 1.0 (</a:t>
            </a:r>
            <a:r>
              <a:rPr lang="en-US" altLang="en-US" sz="2800" u="sng">
                <a:cs typeface="Courier New" pitchFamily="49" charset="0"/>
              </a:rPr>
              <a:t>0 &lt;= Math.random() &lt; 1.0</a:t>
            </a:r>
            <a:r>
              <a:rPr lang="en-US" altLang="en-US" sz="2800">
                <a:cs typeface="Courier New" pitchFamily="49" charset="0"/>
              </a:rPr>
              <a:t>).</a:t>
            </a:r>
            <a:r>
              <a:rPr lang="en-US" altLang="en-US" sz="2800"/>
              <a:t> </a:t>
            </a:r>
          </a:p>
        </p:txBody>
      </p:sp>
      <p:sp>
        <p:nvSpPr>
          <p:cNvPr id="25604"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64FCC3C9-BEB0-4DBA-821F-1C6492BC86F3}" type="slidenum">
              <a:rPr lang="en-US" altLang="en-US" sz="1400">
                <a:latin typeface="Times New Roman" pitchFamily="18" charset="0"/>
              </a:rPr>
              <a:pPr>
                <a:spcBef>
                  <a:spcPct val="0"/>
                </a:spcBef>
                <a:buClrTx/>
                <a:buSzTx/>
                <a:buFontTx/>
                <a:buNone/>
              </a:pPr>
              <a:t>23</a:t>
            </a:fld>
            <a:endParaRPr lang="en-US" altLang="en-US" sz="1400">
              <a:latin typeface="Times New Roman" pitchFamily="18" charset="0"/>
            </a:endParaRPr>
          </a:p>
        </p:txBody>
      </p:sp>
      <p:sp>
        <p:nvSpPr>
          <p:cNvPr id="25605" name="Rectangle 5"/>
          <p:cNvSpPr>
            <a:spLocks noChangeArrowheads="1"/>
          </p:cNvSpPr>
          <p:nvPr/>
        </p:nvSpPr>
        <p:spPr bwMode="auto">
          <a:xfrm>
            <a:off x="155575" y="1941513"/>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
                <a:schemeClr val="tx2"/>
              </a:buClr>
              <a:buSzPct val="75000"/>
              <a:buFont typeface="Monotype Sorts"/>
              <a:buNone/>
            </a:pPr>
            <a:r>
              <a:rPr lang="en-US" altLang="en-US" sz="2400">
                <a:latin typeface="Times New Roman" pitchFamily="18" charset="0"/>
                <a:cs typeface="Courier New" pitchFamily="49" charset="0"/>
              </a:rPr>
              <a:t>Examples:</a:t>
            </a:r>
            <a:endParaRPr lang="en-US" altLang="en-US" sz="2400">
              <a:latin typeface="Times New Roman" pitchFamily="18" charset="0"/>
            </a:endParaRPr>
          </a:p>
        </p:txBody>
      </p:sp>
      <p:sp>
        <p:nvSpPr>
          <p:cNvPr id="25606" name="Rectangle 7"/>
          <p:cNvSpPr>
            <a:spLocks noChangeArrowheads="1"/>
          </p:cNvSpPr>
          <p:nvPr/>
        </p:nvSpPr>
        <p:spPr bwMode="auto">
          <a:xfrm>
            <a:off x="189547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graphicFrame>
        <p:nvGraphicFramePr>
          <p:cNvPr id="25607" name="Object 6"/>
          <p:cNvGraphicFramePr>
            <a:graphicFrameLocks noChangeAspect="1"/>
          </p:cNvGraphicFramePr>
          <p:nvPr/>
        </p:nvGraphicFramePr>
        <p:xfrm>
          <a:off x="-228600" y="2276475"/>
          <a:ext cx="10177463" cy="2295525"/>
        </p:xfrm>
        <a:graphic>
          <a:graphicData uri="http://schemas.openxmlformats.org/presentationml/2006/ole">
            <mc:AlternateContent xmlns:mc="http://schemas.openxmlformats.org/markup-compatibility/2006">
              <mc:Choice xmlns:v="urn:schemas-microsoft-com:vml" Requires="v">
                <p:oleObj spid="_x0000_s71766" r:id="rId3" imgW="5353812" imgH="958596" progId="Word.Picture.8">
                  <p:embed/>
                </p:oleObj>
              </mc:Choice>
              <mc:Fallback>
                <p:oleObj r:id="rId3" imgW="5353812" imgH="95859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76475"/>
                        <a:ext cx="10177463"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8"/>
          <p:cNvSpPr>
            <a:spLocks noChangeArrowheads="1"/>
          </p:cNvSpPr>
          <p:nvPr/>
        </p:nvSpPr>
        <p:spPr bwMode="auto">
          <a:xfrm>
            <a:off x="228600" y="4572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
                <a:schemeClr val="tx2"/>
              </a:buClr>
              <a:buSzPct val="75000"/>
              <a:buFont typeface="Monotype Sorts"/>
              <a:buNone/>
            </a:pPr>
            <a:r>
              <a:rPr lang="en-US" altLang="en-US" sz="2800">
                <a:latin typeface="Times New Roman" pitchFamily="18" charset="0"/>
                <a:cs typeface="Courier New" pitchFamily="49" charset="0"/>
              </a:rPr>
              <a:t>In general,</a:t>
            </a:r>
            <a:endParaRPr lang="en-US" altLang="en-US" sz="2800">
              <a:latin typeface="Times New Roman" pitchFamily="18" charset="0"/>
            </a:endParaRPr>
          </a:p>
        </p:txBody>
      </p:sp>
      <p:sp>
        <p:nvSpPr>
          <p:cNvPr id="25609" name="Rectangle 10"/>
          <p:cNvSpPr>
            <a:spLocks noChangeArrowheads="1"/>
          </p:cNvSpPr>
          <p:nvPr/>
        </p:nvSpPr>
        <p:spPr bwMode="auto">
          <a:xfrm>
            <a:off x="1895475"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graphicFrame>
        <p:nvGraphicFramePr>
          <p:cNvPr id="25610" name="Object 9"/>
          <p:cNvGraphicFramePr>
            <a:graphicFrameLocks noChangeAspect="1"/>
          </p:cNvGraphicFramePr>
          <p:nvPr/>
        </p:nvGraphicFramePr>
        <p:xfrm>
          <a:off x="0" y="5029200"/>
          <a:ext cx="9832975" cy="790575"/>
        </p:xfrm>
        <a:graphic>
          <a:graphicData uri="http://schemas.openxmlformats.org/presentationml/2006/ole">
            <mc:AlternateContent xmlns:mc="http://schemas.openxmlformats.org/markup-compatibility/2006">
              <mc:Choice xmlns:v="urn:schemas-microsoft-com:vml" Requires="v">
                <p:oleObj spid="_x0000_s71767" r:id="rId5" imgW="5353812" imgH="399288" progId="Word.Picture.8">
                  <p:embed/>
                </p:oleObj>
              </mc:Choice>
              <mc:Fallback>
                <p:oleObj r:id="rId5" imgW="5353812" imgH="399288"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029200"/>
                        <a:ext cx="98329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666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228600"/>
            <a:ext cx="8763000" cy="550863"/>
          </a:xfrm>
        </p:spPr>
        <p:txBody>
          <a:bodyPr>
            <a:normAutofit fontScale="90000"/>
          </a:bodyPr>
          <a:lstStyle/>
          <a:p>
            <a:pPr eaLnBrk="1" hangingPunct="1"/>
            <a:r>
              <a:rPr lang="en-US" altLang="en-US"/>
              <a:t>Escape Sequences for Special Characters</a:t>
            </a:r>
          </a:p>
        </p:txBody>
      </p:sp>
      <p:sp>
        <p:nvSpPr>
          <p:cNvPr id="3891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684A7DC7-7890-4482-946E-39E6E31085B0}" type="slidenum">
              <a:rPr lang="en-US" altLang="en-US" sz="1400">
                <a:latin typeface="Times New Roman" pitchFamily="18" charset="0"/>
              </a:rPr>
              <a:pPr>
                <a:spcBef>
                  <a:spcPct val="0"/>
                </a:spcBef>
                <a:buClrTx/>
                <a:buSzTx/>
                <a:buFontTx/>
                <a:buNone/>
              </a:pPr>
              <a:t>24</a:t>
            </a:fld>
            <a:endParaRPr lang="en-US" altLang="en-US" sz="1400">
              <a:latin typeface="Times New Roman" pitchFamily="18" charset="0"/>
            </a:endParaRPr>
          </a:p>
        </p:txBody>
      </p:sp>
      <p:pic>
        <p:nvPicPr>
          <p:cNvPr id="389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590800"/>
            <a:ext cx="8745538"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TextBox 1"/>
          <p:cNvSpPr txBox="1">
            <a:spLocks noChangeArrowheads="1"/>
          </p:cNvSpPr>
          <p:nvPr/>
        </p:nvSpPr>
        <p:spPr bwMode="auto">
          <a:xfrm>
            <a:off x="0" y="960438"/>
            <a:ext cx="9031288"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pPr>
              <a:buFont typeface="Arial" pitchFamily="34" charset="0"/>
              <a:buChar char="•"/>
            </a:pPr>
            <a:r>
              <a:rPr lang="en-US" altLang="en-US" sz="2800"/>
              <a:t>An escape sequence consists of a backslash (</a:t>
            </a:r>
            <a:r>
              <a:rPr lang="en-US" altLang="en-US" sz="2800">
                <a:solidFill>
                  <a:srgbClr val="FF0000"/>
                </a:solidFill>
              </a:rPr>
              <a:t> \  </a:t>
            </a:r>
            <a:r>
              <a:rPr lang="en-US" altLang="en-US" sz="2800"/>
              <a:t>) followed </a:t>
            </a:r>
          </a:p>
          <a:p>
            <a:r>
              <a:rPr lang="en-US" altLang="en-US" sz="2800"/>
              <a:t>     by a character or a combination of digits</a:t>
            </a:r>
          </a:p>
          <a:p>
            <a:pPr>
              <a:buFont typeface="Arial" pitchFamily="34" charset="0"/>
              <a:buChar char="•"/>
            </a:pPr>
            <a:r>
              <a:rPr lang="en-US" altLang="en-US" sz="2800"/>
              <a:t>The character </a:t>
            </a:r>
            <a:r>
              <a:rPr lang="en-US" altLang="en-US" sz="2800">
                <a:solidFill>
                  <a:srgbClr val="FF0000"/>
                </a:solidFill>
              </a:rPr>
              <a:t>\</a:t>
            </a:r>
            <a:r>
              <a:rPr lang="en-US" altLang="en-US" sz="2800"/>
              <a:t> is called the escape character</a:t>
            </a:r>
          </a:p>
          <a:p>
            <a:endParaRPr lang="en-US" altLang="en-US"/>
          </a:p>
        </p:txBody>
      </p:sp>
    </p:spTree>
    <p:extLst>
      <p:ext uri="{BB962C8B-B14F-4D97-AF65-F5344CB8AC3E}">
        <p14:creationId xmlns:p14="http://schemas.microsoft.com/office/powerpoint/2010/main" val="32650913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228600"/>
            <a:ext cx="8763000" cy="742950"/>
          </a:xfrm>
        </p:spPr>
        <p:txBody>
          <a:bodyPr/>
          <a:lstStyle/>
          <a:p>
            <a:pPr eaLnBrk="1" hangingPunct="1"/>
            <a:r>
              <a:rPr lang="en-US" altLang="en-US"/>
              <a:t>Escape Sequences for Special Characters</a:t>
            </a:r>
          </a:p>
        </p:txBody>
      </p:sp>
      <p:sp>
        <p:nvSpPr>
          <p:cNvPr id="3993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7F5DB09F-88B5-435F-9FA5-2D2DD775390D}" type="slidenum">
              <a:rPr lang="en-US" altLang="en-US" sz="1400">
                <a:latin typeface="Times New Roman" pitchFamily="18" charset="0"/>
              </a:rPr>
              <a:pPr>
                <a:spcBef>
                  <a:spcPct val="0"/>
                </a:spcBef>
                <a:buClrTx/>
                <a:buSzTx/>
                <a:buFontTx/>
                <a:buNone/>
              </a:pPr>
              <a:t>25</a:t>
            </a:fld>
            <a:endParaRPr lang="en-US" altLang="en-US" sz="1400">
              <a:latin typeface="Times New Roman" pitchFamily="18" charset="0"/>
            </a:endParaRPr>
          </a:p>
        </p:txBody>
      </p:sp>
      <p:sp>
        <p:nvSpPr>
          <p:cNvPr id="34820" name="TextBox 2"/>
          <p:cNvSpPr txBox="1">
            <a:spLocks noChangeArrowheads="1"/>
          </p:cNvSpPr>
          <p:nvPr/>
        </p:nvSpPr>
        <p:spPr bwMode="auto">
          <a:xfrm>
            <a:off x="309563" y="1277938"/>
            <a:ext cx="83327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pPr>
              <a:lnSpc>
                <a:spcPct val="150000"/>
              </a:lnSpc>
              <a:buFont typeface="Arial" pitchFamily="34" charset="0"/>
              <a:buChar char="•"/>
            </a:pPr>
            <a:r>
              <a:rPr lang="en-US" altLang="en-US" sz="3200"/>
              <a:t>System.out.println(“He said </a:t>
            </a:r>
            <a:r>
              <a:rPr lang="en-US" altLang="en-US" sz="3200">
                <a:solidFill>
                  <a:srgbClr val="FF0000"/>
                </a:solidFill>
              </a:rPr>
              <a:t>\“</a:t>
            </a:r>
            <a:r>
              <a:rPr lang="en-US" altLang="en-US" sz="3200"/>
              <a:t> Java is fun </a:t>
            </a:r>
            <a:r>
              <a:rPr lang="en-US" altLang="en-US" sz="3200">
                <a:solidFill>
                  <a:srgbClr val="FF0000"/>
                </a:solidFill>
              </a:rPr>
              <a:t>\”</a:t>
            </a:r>
            <a:r>
              <a:rPr lang="en-US" altLang="en-US" sz="3200"/>
              <a:t>”);</a:t>
            </a:r>
          </a:p>
          <a:p>
            <a:pPr>
              <a:lnSpc>
                <a:spcPct val="150000"/>
              </a:lnSpc>
              <a:buFont typeface="Arial" pitchFamily="34" charset="0"/>
              <a:buChar char="•"/>
            </a:pPr>
            <a:r>
              <a:rPr lang="en-US" altLang="en-US" sz="3200"/>
              <a:t>The output is:</a:t>
            </a:r>
          </a:p>
          <a:p>
            <a:pPr>
              <a:lnSpc>
                <a:spcPct val="150000"/>
              </a:lnSpc>
              <a:buFont typeface="Arial" pitchFamily="34" charset="0"/>
              <a:buChar char="•"/>
            </a:pPr>
            <a:r>
              <a:rPr lang="en-US" altLang="en-US" sz="3200"/>
              <a:t>He said “ Java is fun ”</a:t>
            </a:r>
          </a:p>
        </p:txBody>
      </p:sp>
    </p:spTree>
    <p:extLst>
      <p:ext uri="{BB962C8B-B14F-4D97-AF65-F5344CB8AC3E}">
        <p14:creationId xmlns:p14="http://schemas.microsoft.com/office/powerpoint/2010/main" val="31231168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fade">
                                      <p:cBhvr>
                                        <p:cTn id="7" dur="1000"/>
                                        <p:tgtEl>
                                          <p:spTgt spid="34820">
                                            <p:txEl>
                                              <p:pRg st="0" end="0"/>
                                            </p:txEl>
                                          </p:spTgt>
                                        </p:tgtEl>
                                      </p:cBhvr>
                                    </p:animEffect>
                                    <p:anim calcmode="lin" valueType="num">
                                      <p:cBhvr>
                                        <p:cTn id="8" dur="10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4820">
                                            <p:txEl>
                                              <p:pRg st="1" end="1"/>
                                            </p:txEl>
                                          </p:spTgt>
                                        </p:tgtEl>
                                        <p:attrNameLst>
                                          <p:attrName>style.visibility</p:attrName>
                                        </p:attrNameLst>
                                      </p:cBhvr>
                                      <p:to>
                                        <p:strVal val="visible"/>
                                      </p:to>
                                    </p:set>
                                    <p:animEffect transition="in" filter="fade">
                                      <p:cBhvr>
                                        <p:cTn id="14" dur="1000"/>
                                        <p:tgtEl>
                                          <p:spTgt spid="34820">
                                            <p:txEl>
                                              <p:pRg st="1" end="1"/>
                                            </p:txEl>
                                          </p:spTgt>
                                        </p:tgtEl>
                                      </p:cBhvr>
                                    </p:animEffect>
                                    <p:anim calcmode="lin" valueType="num">
                                      <p:cBhvr>
                                        <p:cTn id="15" dur="10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48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4820">
                                            <p:txEl>
                                              <p:pRg st="2" end="2"/>
                                            </p:txEl>
                                          </p:spTgt>
                                        </p:tgtEl>
                                        <p:attrNameLst>
                                          <p:attrName>style.visibility</p:attrName>
                                        </p:attrNameLst>
                                      </p:cBhvr>
                                      <p:to>
                                        <p:strVal val="visible"/>
                                      </p:to>
                                    </p:set>
                                    <p:animEffect transition="in" filter="fade">
                                      <p:cBhvr>
                                        <p:cTn id="21" dur="1000"/>
                                        <p:tgtEl>
                                          <p:spTgt spid="34820">
                                            <p:txEl>
                                              <p:pRg st="2" end="2"/>
                                            </p:txEl>
                                          </p:spTgt>
                                        </p:tgtEl>
                                      </p:cBhvr>
                                    </p:animEffect>
                                    <p:anim calcmode="lin" valueType="num">
                                      <p:cBhvr>
                                        <p:cTn id="22" dur="1000" fill="hold"/>
                                        <p:tgtEl>
                                          <p:spTgt spid="3482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482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28600"/>
            <a:ext cx="8686800" cy="685800"/>
          </a:xfrm>
        </p:spPr>
        <p:txBody>
          <a:bodyPr/>
          <a:lstStyle/>
          <a:p>
            <a:pPr eaLnBrk="1" hangingPunct="1"/>
            <a:r>
              <a:rPr lang="en-US" altLang="en-US"/>
              <a:t>Comparing and Testing Characters</a:t>
            </a:r>
            <a:endParaRPr lang="en-US" altLang="en-US" sz="4100">
              <a:cs typeface="Times New Roman" pitchFamily="18" charset="0"/>
            </a:endParaRPr>
          </a:p>
        </p:txBody>
      </p:sp>
      <p:sp>
        <p:nvSpPr>
          <p:cNvPr id="43011" name="Rectangle 3"/>
          <p:cNvSpPr>
            <a:spLocks noGrp="1" noChangeArrowheads="1"/>
          </p:cNvSpPr>
          <p:nvPr>
            <p:ph idx="1"/>
          </p:nvPr>
        </p:nvSpPr>
        <p:spPr>
          <a:xfrm>
            <a:off x="228600" y="1066800"/>
            <a:ext cx="8686800" cy="5257800"/>
          </a:xfrm>
        </p:spPr>
        <p:txBody>
          <a:bodyPr/>
          <a:lstStyle/>
          <a:p>
            <a:pPr eaLnBrk="1" hangingPunct="1">
              <a:spcBef>
                <a:spcPct val="0"/>
              </a:spcBef>
              <a:buClrTx/>
              <a:buSzTx/>
            </a:pPr>
            <a:r>
              <a:rPr lang="en-US" altLang="en-US">
                <a:cs typeface="Courier New" pitchFamily="49" charset="0"/>
              </a:rPr>
              <a:t>The </a:t>
            </a:r>
            <a:r>
              <a:rPr lang="en-US" altLang="en-US" u="sng">
                <a:cs typeface="Courier New" pitchFamily="49" charset="0"/>
              </a:rPr>
              <a:t>Character class </a:t>
            </a:r>
            <a:r>
              <a:rPr lang="en-US" altLang="en-US">
                <a:cs typeface="Courier New" pitchFamily="49" charset="0"/>
              </a:rPr>
              <a:t>contains many methods for testing characters</a:t>
            </a:r>
          </a:p>
          <a:p>
            <a:pPr eaLnBrk="1" hangingPunct="1">
              <a:spcBef>
                <a:spcPct val="0"/>
              </a:spcBef>
              <a:buClrTx/>
              <a:buSzTx/>
            </a:pPr>
            <a:endParaRPr lang="en-US" altLang="en-US">
              <a:cs typeface="Courier New" pitchFamily="49" charset="0"/>
            </a:endParaRPr>
          </a:p>
          <a:p>
            <a:pPr eaLnBrk="1" hangingPunct="1">
              <a:spcBef>
                <a:spcPct val="0"/>
              </a:spcBef>
              <a:buClrTx/>
              <a:buSzTx/>
            </a:pPr>
            <a:r>
              <a:rPr lang="en-US" altLang="en-US">
                <a:cs typeface="Courier New" pitchFamily="49" charset="0"/>
              </a:rPr>
              <a:t>The Character class is defined in the </a:t>
            </a:r>
            <a:r>
              <a:rPr lang="en-US" altLang="en-US" u="sng">
                <a:cs typeface="Courier New" pitchFamily="49" charset="0"/>
              </a:rPr>
              <a:t>java.lang package</a:t>
            </a:r>
          </a:p>
          <a:p>
            <a:pPr eaLnBrk="1" hangingPunct="1">
              <a:lnSpc>
                <a:spcPct val="90000"/>
              </a:lnSpc>
              <a:spcBef>
                <a:spcPct val="0"/>
              </a:spcBef>
              <a:buClrTx/>
              <a:buSzTx/>
              <a:buFontTx/>
              <a:buNone/>
            </a:pPr>
            <a:endParaRPr lang="en-US" altLang="en-US">
              <a:cs typeface="Courier New" pitchFamily="49" charset="0"/>
            </a:endParaRPr>
          </a:p>
        </p:txBody>
      </p:sp>
      <p:sp>
        <p:nvSpPr>
          <p:cNvPr id="43012"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E65588B7-E3C4-4439-B113-D54F2784AEA9}" type="slidenum">
              <a:rPr lang="en-US" altLang="en-US" sz="1400">
                <a:latin typeface="Times New Roman" pitchFamily="18" charset="0"/>
              </a:rPr>
              <a:pPr>
                <a:spcBef>
                  <a:spcPct val="0"/>
                </a:spcBef>
                <a:buClrTx/>
                <a:buSzTx/>
                <a:buFontTx/>
                <a:buNone/>
              </a:pPr>
              <a:t>26</a:t>
            </a:fld>
            <a:endParaRPr lang="en-US" altLang="en-US" sz="1400">
              <a:latin typeface="Times New Roman" pitchFamily="18" charset="0"/>
            </a:endParaRPr>
          </a:p>
        </p:txBody>
      </p:sp>
    </p:spTree>
    <p:extLst>
      <p:ext uri="{BB962C8B-B14F-4D97-AF65-F5344CB8AC3E}">
        <p14:creationId xmlns:p14="http://schemas.microsoft.com/office/powerpoint/2010/main" val="33661990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228600"/>
            <a:ext cx="8686800" cy="685800"/>
          </a:xfrm>
        </p:spPr>
        <p:txBody>
          <a:bodyPr/>
          <a:lstStyle/>
          <a:p>
            <a:pPr eaLnBrk="1" hangingPunct="1"/>
            <a:r>
              <a:rPr lang="en-US" altLang="en-US" sz="3900"/>
              <a:t>Methods in the Character Class</a:t>
            </a:r>
            <a:endParaRPr lang="en-US" altLang="en-US" sz="3700">
              <a:cs typeface="Times New Roman" pitchFamily="18" charset="0"/>
            </a:endParaRPr>
          </a:p>
        </p:txBody>
      </p:sp>
      <p:sp>
        <p:nvSpPr>
          <p:cNvPr id="4403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2C9CED6-C6F9-4D27-B64E-07BC3E4EC695}" type="slidenum">
              <a:rPr lang="en-US" altLang="en-US" sz="1400">
                <a:latin typeface="Times New Roman" pitchFamily="18" charset="0"/>
              </a:rPr>
              <a:pPr>
                <a:spcBef>
                  <a:spcPct val="0"/>
                </a:spcBef>
                <a:buClrTx/>
                <a:buSzTx/>
                <a:buFontTx/>
                <a:buNone/>
              </a:pPr>
              <a:t>27</a:t>
            </a:fld>
            <a:endParaRPr lang="en-US" altLang="en-US" sz="1400">
              <a:latin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graphicFrame>
        <p:nvGraphicFramePr>
          <p:cNvPr id="44037" name="Object 3"/>
          <p:cNvGraphicFramePr>
            <a:graphicFrameLocks noChangeAspect="1"/>
          </p:cNvGraphicFramePr>
          <p:nvPr/>
        </p:nvGraphicFramePr>
        <p:xfrm>
          <a:off x="-112713" y="1009650"/>
          <a:ext cx="9601201" cy="4224338"/>
        </p:xfrm>
        <a:graphic>
          <a:graphicData uri="http://schemas.openxmlformats.org/presentationml/2006/ole">
            <mc:AlternateContent xmlns:mc="http://schemas.openxmlformats.org/markup-compatibility/2006">
              <mc:Choice xmlns:v="urn:schemas-microsoft-com:vml" Requires="v">
                <p:oleObj spid="_x0000_s72746" name="Picture" r:id="rId3" imgW="4023656" imgH="1640348" progId="Word.Picture.8">
                  <p:embed/>
                </p:oleObj>
              </mc:Choice>
              <mc:Fallback>
                <p:oleObj name="Picture" r:id="rId3" imgW="4023656" imgH="164034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1009650"/>
                        <a:ext cx="9601201"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2222503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600" y="228600"/>
            <a:ext cx="8686800" cy="358775"/>
          </a:xfrm>
        </p:spPr>
        <p:txBody>
          <a:bodyPr>
            <a:normAutofit fontScale="90000"/>
          </a:bodyPr>
          <a:lstStyle/>
          <a:p>
            <a:pPr eaLnBrk="1" fontAlgn="auto" hangingPunct="1">
              <a:spcAft>
                <a:spcPts val="0"/>
              </a:spcAft>
              <a:defRPr/>
            </a:pPr>
            <a:r>
              <a:rPr lang="en-US" altLang="en-US" sz="4500" dirty="0">
                <a:cs typeface="Times New Roman" pitchFamily="18" charset="0"/>
              </a:rPr>
              <a:t>The String class </a:t>
            </a:r>
          </a:p>
        </p:txBody>
      </p:sp>
      <p:sp>
        <p:nvSpPr>
          <p:cNvPr id="45059" name="Rectangle 3"/>
          <p:cNvSpPr>
            <a:spLocks noGrp="1" noChangeArrowheads="1"/>
          </p:cNvSpPr>
          <p:nvPr>
            <p:ph idx="1"/>
          </p:nvPr>
        </p:nvSpPr>
        <p:spPr>
          <a:xfrm>
            <a:off x="228600" y="509588"/>
            <a:ext cx="8683625" cy="6145212"/>
          </a:xfrm>
        </p:spPr>
        <p:txBody>
          <a:bodyPr/>
          <a:lstStyle/>
          <a:p>
            <a:pPr marL="0" indent="0" eaLnBrk="1" hangingPunct="1">
              <a:spcBef>
                <a:spcPct val="0"/>
              </a:spcBef>
              <a:buClrTx/>
              <a:buSzTx/>
              <a:buFontTx/>
              <a:buNone/>
            </a:pPr>
            <a:r>
              <a:rPr lang="en-US" altLang="en-US" sz="3000" dirty="0">
                <a:cs typeface="Courier New" pitchFamily="49" charset="0"/>
              </a:rPr>
              <a:t>To represent a string of characters, use the data type called String. </a:t>
            </a:r>
          </a:p>
          <a:p>
            <a:pPr marL="0" indent="0" eaLnBrk="1" hangingPunct="1">
              <a:spcBef>
                <a:spcPct val="0"/>
              </a:spcBef>
              <a:buClrTx/>
              <a:buSzTx/>
              <a:buFontTx/>
              <a:buNone/>
            </a:pPr>
            <a:r>
              <a:rPr lang="en-US" altLang="en-US" sz="3000" dirty="0">
                <a:cs typeface="Courier New" pitchFamily="49" charset="0"/>
              </a:rPr>
              <a:t> </a:t>
            </a:r>
          </a:p>
          <a:p>
            <a:pPr marL="0" indent="0" eaLnBrk="1" hangingPunct="1">
              <a:spcBef>
                <a:spcPct val="0"/>
              </a:spcBef>
              <a:buClrTx/>
              <a:buSzTx/>
              <a:buFontTx/>
              <a:buNone/>
            </a:pPr>
            <a:r>
              <a:rPr lang="en-US" altLang="en-US" sz="3000" dirty="0">
                <a:cs typeface="Courier New" pitchFamily="49" charset="0"/>
              </a:rPr>
              <a:t>String </a:t>
            </a:r>
            <a:r>
              <a:rPr lang="en-US" altLang="en-US" sz="3000" dirty="0">
                <a:solidFill>
                  <a:srgbClr val="0070C0"/>
                </a:solidFill>
                <a:cs typeface="Courier New" pitchFamily="49" charset="0"/>
              </a:rPr>
              <a:t>message</a:t>
            </a:r>
            <a:r>
              <a:rPr lang="en-US" altLang="en-US" sz="3000" dirty="0">
                <a:cs typeface="Courier New" pitchFamily="49" charset="0"/>
              </a:rPr>
              <a:t> = "Welcome to Java";</a:t>
            </a:r>
            <a:endParaRPr lang="en-US" altLang="en-US" sz="3000" dirty="0">
              <a:cs typeface="Times New Roman" pitchFamily="18" charset="0"/>
            </a:endParaRPr>
          </a:p>
          <a:p>
            <a:pPr marL="0" indent="0" eaLnBrk="1" hangingPunct="1">
              <a:spcBef>
                <a:spcPct val="0"/>
              </a:spcBef>
              <a:buClrTx/>
              <a:buSzTx/>
              <a:buFontTx/>
              <a:buNone/>
            </a:pPr>
            <a:r>
              <a:rPr lang="en-US" altLang="en-US" sz="3000" dirty="0">
                <a:cs typeface="Courier New" pitchFamily="49" charset="0"/>
              </a:rPr>
              <a:t> </a:t>
            </a:r>
            <a:endParaRPr lang="en-US" altLang="en-US" sz="3000" dirty="0">
              <a:cs typeface="Times New Roman" pitchFamily="18" charset="0"/>
            </a:endParaRPr>
          </a:p>
          <a:p>
            <a:pPr marL="0" indent="0" eaLnBrk="1" hangingPunct="1">
              <a:spcBef>
                <a:spcPct val="0"/>
              </a:spcBef>
              <a:buClrTx/>
              <a:buSzTx/>
              <a:buFontTx/>
              <a:buNone/>
            </a:pPr>
            <a:r>
              <a:rPr lang="en-US" altLang="en-US" sz="3000" dirty="0">
                <a:solidFill>
                  <a:srgbClr val="FF0000"/>
                </a:solidFill>
                <a:cs typeface="Courier New" pitchFamily="49" charset="0"/>
              </a:rPr>
              <a:t>String</a:t>
            </a:r>
            <a:r>
              <a:rPr lang="en-US" altLang="en-US" sz="3000" dirty="0">
                <a:cs typeface="Courier New" pitchFamily="49" charset="0"/>
              </a:rPr>
              <a:t> is a predefined class in the Java library</a:t>
            </a:r>
          </a:p>
          <a:p>
            <a:pPr marL="0" indent="0" eaLnBrk="1" hangingPunct="1">
              <a:spcBef>
                <a:spcPct val="0"/>
              </a:spcBef>
              <a:buClrTx/>
              <a:buSzTx/>
              <a:buFontTx/>
              <a:buNone/>
            </a:pPr>
            <a:endParaRPr lang="en-US" altLang="en-US" sz="3000" dirty="0">
              <a:cs typeface="Courier New" pitchFamily="49" charset="0"/>
            </a:endParaRPr>
          </a:p>
          <a:p>
            <a:pPr marL="0" indent="0" eaLnBrk="1" hangingPunct="1">
              <a:spcBef>
                <a:spcPct val="0"/>
              </a:spcBef>
              <a:buClrTx/>
              <a:buSzTx/>
              <a:buFontTx/>
              <a:buNone/>
            </a:pPr>
            <a:r>
              <a:rPr lang="en-US" altLang="en-US" sz="3000" dirty="0">
                <a:cs typeface="Courier New" pitchFamily="49" charset="0"/>
              </a:rPr>
              <a:t>The String type is not a primitive type. It is known as a </a:t>
            </a:r>
            <a:r>
              <a:rPr lang="en-US" altLang="en-US" sz="3000" dirty="0">
                <a:solidFill>
                  <a:srgbClr val="0070C0"/>
                </a:solidFill>
                <a:cs typeface="Courier New" pitchFamily="49" charset="0"/>
              </a:rPr>
              <a:t>reference type</a:t>
            </a:r>
            <a:r>
              <a:rPr lang="en-US" altLang="en-US" sz="3000" dirty="0">
                <a:cs typeface="Courier New" pitchFamily="49" charset="0"/>
              </a:rPr>
              <a:t>. </a:t>
            </a:r>
          </a:p>
          <a:p>
            <a:pPr marL="0" indent="0" eaLnBrk="1" hangingPunct="1">
              <a:spcBef>
                <a:spcPct val="0"/>
              </a:spcBef>
              <a:buClrTx/>
              <a:buSzTx/>
              <a:buFontTx/>
              <a:buNone/>
            </a:pPr>
            <a:r>
              <a:rPr lang="en-US" altLang="en-US" sz="3000" dirty="0">
                <a:cs typeface="Courier New" pitchFamily="49" charset="0"/>
              </a:rPr>
              <a:t>Any Java class can be used as a reference type for a variable. </a:t>
            </a:r>
          </a:p>
        </p:txBody>
      </p:sp>
      <p:sp>
        <p:nvSpPr>
          <p:cNvPr id="45060"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C9A9E3D6-F6F9-4352-AF40-884F332CE4A9}" type="slidenum">
              <a:rPr lang="en-US" altLang="en-US" sz="1400">
                <a:latin typeface="Times New Roman" pitchFamily="18" charset="0"/>
              </a:rPr>
              <a:pPr>
                <a:spcBef>
                  <a:spcPct val="0"/>
                </a:spcBef>
                <a:buClrTx/>
                <a:buSzTx/>
                <a:buFontTx/>
                <a:buNone/>
              </a:pPr>
              <a:t>28</a:t>
            </a:fld>
            <a:endParaRPr lang="en-US" altLang="en-US" sz="1400">
              <a:latin typeface="Times New Roman" pitchFamily="18" charset="0"/>
            </a:endParaRPr>
          </a:p>
        </p:txBody>
      </p:sp>
      <p:sp>
        <p:nvSpPr>
          <p:cNvPr id="2" name="圆角矩形 1"/>
          <p:cNvSpPr/>
          <p:nvPr/>
        </p:nvSpPr>
        <p:spPr>
          <a:xfrm>
            <a:off x="6301780" y="1278320"/>
            <a:ext cx="2843212" cy="14986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2000" dirty="0">
                <a:solidFill>
                  <a:srgbClr val="FF0000"/>
                </a:solidFill>
              </a:rPr>
              <a:t>message</a:t>
            </a:r>
            <a:r>
              <a:rPr lang="en-US" sz="2000" dirty="0"/>
              <a:t> is a reference variable that references a string object with contents </a:t>
            </a:r>
            <a:r>
              <a:rPr lang="en-US" sz="2000" dirty="0">
                <a:solidFill>
                  <a:srgbClr val="00B050"/>
                </a:solidFill>
              </a:rPr>
              <a:t>Welcome to Java</a:t>
            </a:r>
          </a:p>
        </p:txBody>
      </p:sp>
    </p:spTree>
    <p:extLst>
      <p:ext uri="{BB962C8B-B14F-4D97-AF65-F5344CB8AC3E}">
        <p14:creationId xmlns:p14="http://schemas.microsoft.com/office/powerpoint/2010/main" val="405302171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9375" y="228600"/>
            <a:ext cx="8909050" cy="857250"/>
          </a:xfrm>
        </p:spPr>
        <p:txBody>
          <a:bodyPr/>
          <a:lstStyle/>
          <a:p>
            <a:pPr eaLnBrk="1" hangingPunct="1"/>
            <a:r>
              <a:rPr lang="en-US" altLang="en-US" sz="4800"/>
              <a:t>Simple Methods for </a:t>
            </a:r>
            <a:r>
              <a:rPr lang="en-US" altLang="en-US" sz="4800" b="1"/>
              <a:t>String</a:t>
            </a:r>
            <a:r>
              <a:rPr lang="en-US" altLang="en-US" sz="4800"/>
              <a:t> Objects</a:t>
            </a:r>
          </a:p>
        </p:txBody>
      </p:sp>
      <p:sp>
        <p:nvSpPr>
          <p:cNvPr id="47107"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CD56F5E2-1B99-48BA-8834-5E190AD9458E}" type="slidenum">
              <a:rPr lang="en-US" altLang="en-US" sz="1400">
                <a:latin typeface="Times New Roman" pitchFamily="18" charset="0"/>
              </a:rPr>
              <a:pPr>
                <a:spcBef>
                  <a:spcPct val="0"/>
                </a:spcBef>
                <a:buClrTx/>
                <a:buSzTx/>
                <a:buFontTx/>
                <a:buNone/>
              </a:pPr>
              <a:t>29</a:t>
            </a:fld>
            <a:endParaRPr lang="en-US" altLang="en-US" sz="1400">
              <a:latin typeface="Times New Roman" pitchFamily="18" charset="0"/>
            </a:endParaRPr>
          </a:p>
        </p:txBody>
      </p:sp>
      <p:sp>
        <p:nvSpPr>
          <p:cNvPr id="3" name="Rectangle 6"/>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2" name="Rectangle 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4"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6"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graphicFrame>
        <p:nvGraphicFramePr>
          <p:cNvPr id="47112" name="Object 6"/>
          <p:cNvGraphicFramePr>
            <a:graphicFrameLocks noChangeAspect="1"/>
          </p:cNvGraphicFramePr>
          <p:nvPr/>
        </p:nvGraphicFramePr>
        <p:xfrm>
          <a:off x="-228600" y="1123950"/>
          <a:ext cx="9563100" cy="3687763"/>
        </p:xfrm>
        <a:graphic>
          <a:graphicData uri="http://schemas.openxmlformats.org/presentationml/2006/ole">
            <mc:AlternateContent xmlns:mc="http://schemas.openxmlformats.org/markup-compatibility/2006">
              <mc:Choice xmlns:v="urn:schemas-microsoft-com:vml" Requires="v">
                <p:oleObj spid="_x0000_s73764" name="Picture" r:id="rId3" imgW="4184449" imgH="1315679" progId="Word.Picture.8">
                  <p:embed/>
                </p:oleObj>
              </mc:Choice>
              <mc:Fallback>
                <p:oleObj name="Picture" r:id="rId3" imgW="4184449" imgH="131567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23950"/>
                        <a:ext cx="95631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78559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686800" cy="533400"/>
          </a:xfrm>
        </p:spPr>
        <p:txBody>
          <a:bodyPr/>
          <a:lstStyle/>
          <a:p>
            <a:pPr eaLnBrk="1" hangingPunct="1"/>
            <a:r>
              <a:rPr lang="en-US" altLang="en-US" sz="3200" dirty="0"/>
              <a:t>Creating, Compiling, and Running Programs</a:t>
            </a:r>
          </a:p>
        </p:txBody>
      </p:sp>
      <p:sp>
        <p:nvSpPr>
          <p:cNvPr id="28675"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F3BB798-C3A9-4770-8E73-1792BFC28076}" type="slidenum">
              <a:rPr lang="en-US" altLang="en-US" sz="1400" smtClean="0">
                <a:latin typeface="Times New Roman" pitchFamily="18" charset="0"/>
              </a:rPr>
              <a:pPr>
                <a:spcBef>
                  <a:spcPct val="0"/>
                </a:spcBef>
                <a:buClrTx/>
                <a:buSzTx/>
                <a:buFontTx/>
                <a:buNone/>
              </a:pPr>
              <a:t>3</a:t>
            </a:fld>
            <a:endParaRPr lang="en-US" altLang="en-US" sz="1400">
              <a:latin typeface="Times New Roman" pitchFamily="18" charset="0"/>
            </a:endParaRPr>
          </a:p>
        </p:txBody>
      </p:sp>
      <p:sp>
        <p:nvSpPr>
          <p:cNvPr id="28676" name="Rectangle 3"/>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77" name="Rectangle 5"/>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78" name="Rectangle 6"/>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79" name="Rectangle 7"/>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80" name="Rectangle 8"/>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81" name="Rectangle 9"/>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82" name="Rectangle 12"/>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83" name="Text Box 14"/>
          <p:cNvSpPr txBox="1">
            <a:spLocks noChangeArrowheads="1"/>
          </p:cNvSpPr>
          <p:nvPr/>
        </p:nvSpPr>
        <p:spPr bwMode="auto">
          <a:xfrm>
            <a:off x="228600" y="1066800"/>
            <a:ext cx="8686800"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pPr>
            <a:r>
              <a:rPr lang="en-US" altLang="en-US">
                <a:latin typeface="Times New Roman" pitchFamily="18" charset="0"/>
              </a:rPr>
              <a:t>Create a Java source code file and save with the </a:t>
            </a:r>
            <a:r>
              <a:rPr lang="en-US" altLang="en-US">
                <a:solidFill>
                  <a:srgbClr val="FF0000"/>
                </a:solidFill>
                <a:latin typeface="Times New Roman" pitchFamily="18" charset="0"/>
              </a:rPr>
              <a:t>.java </a:t>
            </a:r>
            <a:r>
              <a:rPr lang="en-US" altLang="en-US">
                <a:latin typeface="Times New Roman" pitchFamily="18" charset="0"/>
              </a:rPr>
              <a:t>extension.</a:t>
            </a:r>
          </a:p>
          <a:p>
            <a:pPr>
              <a:spcBef>
                <a:spcPct val="50000"/>
              </a:spcBef>
              <a:buClrTx/>
              <a:buSzTx/>
            </a:pPr>
            <a:r>
              <a:rPr lang="en-US" altLang="en-US">
                <a:latin typeface="Times New Roman" pitchFamily="18" charset="0"/>
                <a:cs typeface="Times New Roman" pitchFamily="18" charset="0"/>
              </a:rPr>
              <a:t>And compile it into a </a:t>
            </a:r>
            <a:r>
              <a:rPr lang="en-US" altLang="en-US">
                <a:solidFill>
                  <a:srgbClr val="FF0000"/>
                </a:solidFill>
                <a:latin typeface="Times New Roman" pitchFamily="18" charset="0"/>
                <a:cs typeface="Times New Roman" pitchFamily="18" charset="0"/>
              </a:rPr>
              <a:t>.class </a:t>
            </a:r>
            <a:r>
              <a:rPr lang="en-US" altLang="en-US">
                <a:latin typeface="Times New Roman" pitchFamily="18" charset="0"/>
                <a:cs typeface="Times New Roman" pitchFamily="18" charset="0"/>
              </a:rPr>
              <a:t>file</a:t>
            </a:r>
          </a:p>
          <a:p>
            <a:pPr>
              <a:spcBef>
                <a:spcPct val="50000"/>
              </a:spcBef>
              <a:buClrTx/>
              <a:buSzTx/>
            </a:pPr>
            <a:r>
              <a:rPr lang="en-US" altLang="en-US">
                <a:latin typeface="Times New Roman" pitchFamily="18" charset="0"/>
                <a:cs typeface="Times New Roman" pitchFamily="18" charset="0"/>
              </a:rPr>
              <a:t>The .class file is executed by the Java Virtual Machine (JVM)</a:t>
            </a:r>
          </a:p>
          <a:p>
            <a:pPr>
              <a:spcBef>
                <a:spcPct val="50000"/>
              </a:spcBef>
              <a:buClrTx/>
              <a:buSzTx/>
            </a:pPr>
            <a:r>
              <a:rPr lang="en-US" altLang="en-US">
                <a:latin typeface="Times New Roman" pitchFamily="18" charset="0"/>
                <a:cs typeface="Times New Roman" pitchFamily="18" charset="0"/>
              </a:rPr>
              <a:t>Java Virtual Machine (JVM) is a software that interprets Java bytecode</a:t>
            </a:r>
            <a:endParaRPr lang="en-US" altLang="en-US">
              <a:latin typeface="Courier" charset="0"/>
              <a:cs typeface="Times New Roman" pitchFamily="18" charset="0"/>
            </a:endParaRPr>
          </a:p>
        </p:txBody>
      </p:sp>
      <p:sp>
        <p:nvSpPr>
          <p:cNvPr id="28684" name="Rectangle 16"/>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Tree>
    <p:extLst>
      <p:ext uri="{BB962C8B-B14F-4D97-AF65-F5344CB8AC3E}">
        <p14:creationId xmlns:p14="http://schemas.microsoft.com/office/powerpoint/2010/main" val="2546480511"/>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228600"/>
            <a:ext cx="8686800" cy="627063"/>
          </a:xfrm>
        </p:spPr>
        <p:txBody>
          <a:bodyPr>
            <a:normAutofit fontScale="90000"/>
          </a:bodyPr>
          <a:lstStyle/>
          <a:p>
            <a:pPr eaLnBrk="1" hangingPunct="1"/>
            <a:r>
              <a:rPr lang="en-US" altLang="en-US" sz="4800"/>
              <a:t>Comparing Strings</a:t>
            </a:r>
            <a:endParaRPr lang="en-US" altLang="en-US" sz="4500">
              <a:cs typeface="Times New Roman" pitchFamily="18" charset="0"/>
            </a:endParaRPr>
          </a:p>
        </p:txBody>
      </p:sp>
      <p:sp>
        <p:nvSpPr>
          <p:cNvPr id="57347"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57428A8-E9D3-4841-A6E8-1E5EE8EEC083}" type="slidenum">
              <a:rPr lang="en-US" altLang="en-US" sz="1400">
                <a:latin typeface="Times New Roman" pitchFamily="18" charset="0"/>
              </a:rPr>
              <a:pPr>
                <a:spcBef>
                  <a:spcPct val="0"/>
                </a:spcBef>
                <a:buClrTx/>
                <a:buSzTx/>
                <a:buFontTx/>
                <a:buNone/>
              </a:pPr>
              <a:t>30</a:t>
            </a:fld>
            <a:endParaRPr lang="en-US" altLang="en-US" sz="1400">
              <a:latin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graphicFrame>
        <p:nvGraphicFramePr>
          <p:cNvPr id="57349" name="Object 3"/>
          <p:cNvGraphicFramePr>
            <a:graphicFrameLocks noChangeAspect="1"/>
          </p:cNvGraphicFramePr>
          <p:nvPr/>
        </p:nvGraphicFramePr>
        <p:xfrm>
          <a:off x="-190500" y="1239838"/>
          <a:ext cx="9447213" cy="3956050"/>
        </p:xfrm>
        <a:graphic>
          <a:graphicData uri="http://schemas.openxmlformats.org/presentationml/2006/ole">
            <mc:AlternateContent xmlns:mc="http://schemas.openxmlformats.org/markup-compatibility/2006">
              <mc:Choice xmlns:v="urn:schemas-microsoft-com:vml" Requires="v">
                <p:oleObj spid="_x0000_s74783" name="Picture" r:id="rId3" imgW="4912445" imgH="1398803" progId="Word.Picture.8">
                  <p:embed/>
                </p:oleObj>
              </mc:Choice>
              <mc:Fallback>
                <p:oleObj name="Picture" r:id="rId3" imgW="4912445" imgH="139880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239838"/>
                        <a:ext cx="94472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TextBox 1"/>
          <p:cNvSpPr txBox="1">
            <a:spLocks noChangeArrowheads="1"/>
          </p:cNvSpPr>
          <p:nvPr/>
        </p:nvSpPr>
        <p:spPr bwMode="auto">
          <a:xfrm>
            <a:off x="0" y="876300"/>
            <a:ext cx="9063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r>
              <a:rPr lang="en-US" altLang="en-US" sz="2800"/>
              <a:t>The String class has many methods for comparing two strings</a:t>
            </a:r>
          </a:p>
        </p:txBody>
      </p:sp>
    </p:spTree>
    <p:extLst>
      <p:ext uri="{BB962C8B-B14F-4D97-AF65-F5344CB8AC3E}">
        <p14:creationId xmlns:p14="http://schemas.microsoft.com/office/powerpoint/2010/main" val="29248998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28600"/>
            <a:ext cx="8686800" cy="704850"/>
          </a:xfrm>
        </p:spPr>
        <p:txBody>
          <a:bodyPr>
            <a:normAutofit fontScale="90000"/>
          </a:bodyPr>
          <a:lstStyle/>
          <a:p>
            <a:pPr eaLnBrk="1" hangingPunct="1"/>
            <a:r>
              <a:rPr lang="en-US" altLang="en-US" sz="4800"/>
              <a:t>Comparing Strings</a:t>
            </a:r>
            <a:endParaRPr lang="en-US" altLang="en-US" sz="4500">
              <a:cs typeface="Times New Roman" pitchFamily="18" charset="0"/>
            </a:endParaRPr>
          </a:p>
        </p:txBody>
      </p:sp>
      <p:sp>
        <p:nvSpPr>
          <p:cNvPr id="59395" name="Rectangle 3"/>
          <p:cNvSpPr>
            <a:spLocks noGrp="1" noChangeArrowheads="1"/>
          </p:cNvSpPr>
          <p:nvPr>
            <p:ph idx="1"/>
          </p:nvPr>
        </p:nvSpPr>
        <p:spPr>
          <a:xfrm>
            <a:off x="-9525" y="1047750"/>
            <a:ext cx="9144000" cy="4838700"/>
          </a:xfrm>
        </p:spPr>
        <p:txBody>
          <a:bodyPr/>
          <a:lstStyle/>
          <a:p>
            <a:pPr marL="0" indent="0" eaLnBrk="1" hangingPunct="1">
              <a:buFont typeface="Monotype Sorts"/>
              <a:buNone/>
            </a:pPr>
            <a:r>
              <a:rPr lang="en-US" altLang="en-US" sz="3000"/>
              <a:t>How to compare the contents of 2 strings?  </a:t>
            </a:r>
          </a:p>
          <a:p>
            <a:pPr marL="0" indent="0" eaLnBrk="1" hangingPunct="1">
              <a:buFont typeface="Monotype Sorts"/>
              <a:buNone/>
            </a:pPr>
            <a:r>
              <a:rPr lang="en-US" altLang="en-US" sz="3000"/>
              <a:t>Use the </a:t>
            </a:r>
            <a:r>
              <a:rPr lang="en-US" altLang="en-US" sz="3000">
                <a:solidFill>
                  <a:srgbClr val="FF0000"/>
                </a:solidFill>
              </a:rPr>
              <a:t>equals</a:t>
            </a:r>
            <a:r>
              <a:rPr lang="en-US" altLang="en-US" sz="3000"/>
              <a:t> method:</a:t>
            </a:r>
          </a:p>
          <a:p>
            <a:pPr marL="0" indent="0" eaLnBrk="1" hangingPunct="1">
              <a:buFont typeface="Monotype Sorts"/>
              <a:buNone/>
            </a:pPr>
            <a:r>
              <a:rPr lang="en-US" altLang="en-US" sz="3000"/>
              <a:t>If (string1.</a:t>
            </a:r>
            <a:r>
              <a:rPr lang="en-US" altLang="en-US" sz="3000">
                <a:solidFill>
                  <a:srgbClr val="FF0000"/>
                </a:solidFill>
              </a:rPr>
              <a:t>equals</a:t>
            </a:r>
            <a:r>
              <a:rPr lang="en-US" altLang="en-US" sz="3000"/>
              <a:t>(string2))</a:t>
            </a:r>
          </a:p>
          <a:p>
            <a:pPr marL="0" indent="0" eaLnBrk="1" hangingPunct="1">
              <a:buFont typeface="Monotype Sorts"/>
              <a:buNone/>
            </a:pPr>
            <a:r>
              <a:rPr lang="en-US" altLang="en-US" sz="2800"/>
              <a:t>   System.out.println(“S1 and S2 have the same contents”);</a:t>
            </a:r>
          </a:p>
          <a:p>
            <a:pPr marL="0" indent="0" eaLnBrk="1" hangingPunct="1">
              <a:buFont typeface="Monotype Sorts"/>
              <a:buNone/>
            </a:pPr>
            <a:r>
              <a:rPr lang="en-US" altLang="en-US" sz="3000"/>
              <a:t>else</a:t>
            </a:r>
          </a:p>
          <a:p>
            <a:pPr marL="0" indent="0" eaLnBrk="1" hangingPunct="1">
              <a:buFont typeface="Monotype Sorts"/>
              <a:buNone/>
            </a:pPr>
            <a:r>
              <a:rPr lang="en-US" altLang="en-US" sz="3000"/>
              <a:t>   System.out.println(“S1 and S2 are not equal”);</a:t>
            </a:r>
          </a:p>
          <a:p>
            <a:pPr marL="0" indent="0" eaLnBrk="1" hangingPunct="1">
              <a:buFont typeface="Monotype Sorts"/>
              <a:buNone/>
            </a:pPr>
            <a:endParaRPr lang="en-US" altLang="en-US" sz="2800"/>
          </a:p>
        </p:txBody>
      </p:sp>
      <p:sp>
        <p:nvSpPr>
          <p:cNvPr id="59396"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058A1553-B965-4817-90B4-D89F29D92E73}" type="slidenum">
              <a:rPr lang="en-US" altLang="en-US" sz="1400">
                <a:latin typeface="Times New Roman" pitchFamily="18" charset="0"/>
              </a:rPr>
              <a:pPr>
                <a:spcBef>
                  <a:spcPct val="0"/>
                </a:spcBef>
                <a:buClrTx/>
                <a:buSzTx/>
                <a:buFontTx/>
                <a:buNone/>
              </a:pPr>
              <a:t>31</a:t>
            </a:fld>
            <a:endParaRPr lang="en-US" altLang="en-US" sz="1400">
              <a:latin typeface="Times New Roman" pitchFamily="18" charset="0"/>
            </a:endParaRPr>
          </a:p>
        </p:txBody>
      </p:sp>
    </p:spTree>
    <p:extLst>
      <p:ext uri="{BB962C8B-B14F-4D97-AF65-F5344CB8AC3E}">
        <p14:creationId xmlns:p14="http://schemas.microsoft.com/office/powerpoint/2010/main" val="226842847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228600"/>
            <a:ext cx="8686800" cy="704850"/>
          </a:xfrm>
        </p:spPr>
        <p:txBody>
          <a:bodyPr>
            <a:normAutofit fontScale="90000"/>
          </a:bodyPr>
          <a:lstStyle/>
          <a:p>
            <a:pPr eaLnBrk="1" hangingPunct="1"/>
            <a:r>
              <a:rPr lang="en-US" altLang="en-US" sz="4800"/>
              <a:t>Comparing Strings</a:t>
            </a:r>
            <a:endParaRPr lang="en-US" altLang="en-US" sz="4500">
              <a:cs typeface="Times New Roman" pitchFamily="18" charset="0"/>
            </a:endParaRPr>
          </a:p>
        </p:txBody>
      </p:sp>
      <p:sp>
        <p:nvSpPr>
          <p:cNvPr id="61443" name="Rectangle 3"/>
          <p:cNvSpPr>
            <a:spLocks noGrp="1" noChangeArrowheads="1"/>
          </p:cNvSpPr>
          <p:nvPr>
            <p:ph idx="1"/>
          </p:nvPr>
        </p:nvSpPr>
        <p:spPr>
          <a:xfrm>
            <a:off x="-9525" y="1047750"/>
            <a:ext cx="9144000" cy="4838700"/>
          </a:xfrm>
        </p:spPr>
        <p:txBody>
          <a:bodyPr/>
          <a:lstStyle/>
          <a:p>
            <a:pPr marL="0" indent="0" eaLnBrk="1" hangingPunct="1">
              <a:buFont typeface="Wingdings 2" pitchFamily="18" charset="2"/>
              <a:buNone/>
            </a:pPr>
            <a:r>
              <a:rPr lang="en-US" altLang="en-US" sz="2800"/>
              <a:t>“Welcome to Java”.startWith(“We”) return true</a:t>
            </a:r>
          </a:p>
          <a:p>
            <a:pPr marL="0" indent="0" eaLnBrk="1" hangingPunct="1">
              <a:buFont typeface="Wingdings 2" pitchFamily="18" charset="2"/>
              <a:buNone/>
            </a:pPr>
            <a:r>
              <a:rPr lang="en-US" altLang="en-US" sz="2800"/>
              <a:t>“Welcome to Java”.startWith(“we”) return false</a:t>
            </a:r>
          </a:p>
          <a:p>
            <a:pPr marL="0" indent="0" eaLnBrk="1" hangingPunct="1">
              <a:buFont typeface="Wingdings 2" pitchFamily="18" charset="2"/>
              <a:buNone/>
            </a:pPr>
            <a:r>
              <a:rPr lang="en-US" altLang="en-US" sz="2800"/>
              <a:t>“Welcome to Java”.endsWith(“va”) return true</a:t>
            </a:r>
          </a:p>
          <a:p>
            <a:pPr marL="0" indent="0" eaLnBrk="1" hangingPunct="1">
              <a:buFont typeface="Wingdings 2" pitchFamily="18" charset="2"/>
              <a:buNone/>
            </a:pPr>
            <a:r>
              <a:rPr lang="en-US" altLang="en-US" sz="2800"/>
              <a:t>“Welcome to Java”.endsWith(“v”) return false</a:t>
            </a:r>
          </a:p>
          <a:p>
            <a:pPr marL="0" indent="0" eaLnBrk="1" hangingPunct="1">
              <a:buFont typeface="Wingdings 2" pitchFamily="18" charset="2"/>
              <a:buNone/>
            </a:pPr>
            <a:r>
              <a:rPr lang="en-US" altLang="en-US" sz="2800"/>
              <a:t>“Welcome to Java”.contains(“t0”) return true</a:t>
            </a:r>
          </a:p>
          <a:p>
            <a:pPr marL="0" indent="0" eaLnBrk="1" hangingPunct="1">
              <a:buFont typeface="Wingdings 2" pitchFamily="18" charset="2"/>
              <a:buNone/>
            </a:pPr>
            <a:r>
              <a:rPr lang="en-US" altLang="en-US" sz="2800"/>
              <a:t>“Welcome to Java”.contains(“T0”) return false</a:t>
            </a:r>
          </a:p>
          <a:p>
            <a:pPr marL="0" indent="0" eaLnBrk="1" hangingPunct="1">
              <a:buFont typeface="Wingdings 2" pitchFamily="18" charset="2"/>
              <a:buNone/>
            </a:pPr>
            <a:endParaRPr lang="en-US" altLang="en-US" sz="2800"/>
          </a:p>
          <a:p>
            <a:pPr marL="0" indent="0" eaLnBrk="1" hangingPunct="1">
              <a:buFont typeface="Wingdings 2" pitchFamily="18" charset="2"/>
              <a:buNone/>
            </a:pPr>
            <a:endParaRPr lang="en-US" altLang="en-US" sz="2800"/>
          </a:p>
        </p:txBody>
      </p:sp>
      <p:sp>
        <p:nvSpPr>
          <p:cNvPr id="61444"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F7E51688-D3E5-4659-8BF4-481C8FD0A424}" type="slidenum">
              <a:rPr lang="en-US" altLang="en-US" sz="1400">
                <a:latin typeface="Times New Roman" pitchFamily="18" charset="0"/>
              </a:rPr>
              <a:pPr>
                <a:spcBef>
                  <a:spcPct val="0"/>
                </a:spcBef>
                <a:buClrTx/>
                <a:buSzTx/>
                <a:buFontTx/>
                <a:buNone/>
              </a:pPr>
              <a:t>32</a:t>
            </a:fld>
            <a:endParaRPr lang="en-US" altLang="en-US" sz="1400">
              <a:latin typeface="Times New Roman" pitchFamily="18" charset="0"/>
            </a:endParaRPr>
          </a:p>
        </p:txBody>
      </p:sp>
    </p:spTree>
    <p:extLst>
      <p:ext uri="{BB962C8B-B14F-4D97-AF65-F5344CB8AC3E}">
        <p14:creationId xmlns:p14="http://schemas.microsoft.com/office/powerpoint/2010/main" val="426828467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228600"/>
            <a:ext cx="8686800" cy="320675"/>
          </a:xfrm>
        </p:spPr>
        <p:txBody>
          <a:bodyPr>
            <a:normAutofit fontScale="90000"/>
          </a:bodyPr>
          <a:lstStyle/>
          <a:p>
            <a:pPr eaLnBrk="1" hangingPunct="1"/>
            <a:r>
              <a:rPr lang="en-US" altLang="en-US"/>
              <a:t>Obtaining Substrings</a:t>
            </a:r>
            <a:endParaRPr lang="en-US" altLang="en-US">
              <a:cs typeface="Times New Roman" pitchFamily="18" charset="0"/>
            </a:endParaRPr>
          </a:p>
        </p:txBody>
      </p:sp>
      <p:sp>
        <p:nvSpPr>
          <p:cNvPr id="6451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0274A988-3993-49B5-BBA0-7E08148EEBEF}" type="slidenum">
              <a:rPr lang="en-US" altLang="en-US" sz="1400">
                <a:latin typeface="Times New Roman" pitchFamily="18" charset="0"/>
              </a:rPr>
              <a:pPr>
                <a:spcBef>
                  <a:spcPct val="0"/>
                </a:spcBef>
                <a:buClrTx/>
                <a:buSzTx/>
                <a:buFontTx/>
                <a:buNone/>
              </a:pPr>
              <a:t>33</a:t>
            </a:fld>
            <a:endParaRPr lang="en-US" altLang="en-US" sz="1400">
              <a:latin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graphicFrame>
        <p:nvGraphicFramePr>
          <p:cNvPr id="64517" name="Object 3"/>
          <p:cNvGraphicFramePr>
            <a:graphicFrameLocks noChangeAspect="1"/>
          </p:cNvGraphicFramePr>
          <p:nvPr/>
        </p:nvGraphicFramePr>
        <p:xfrm>
          <a:off x="-152400" y="625475"/>
          <a:ext cx="9563100" cy="2611438"/>
        </p:xfrm>
        <a:graphic>
          <a:graphicData uri="http://schemas.openxmlformats.org/presentationml/2006/ole">
            <mc:AlternateContent xmlns:mc="http://schemas.openxmlformats.org/markup-compatibility/2006">
              <mc:Choice xmlns:v="urn:schemas-microsoft-com:vml" Requires="v">
                <p:oleObj spid="_x0000_s75807" name="Picture" r:id="rId3" imgW="4929338" imgH="1143787" progId="Word.Picture.8">
                  <p:embed/>
                </p:oleObj>
              </mc:Choice>
              <mc:Fallback>
                <p:oleObj name="Picture" r:id="rId3" imgW="4929338" imgH="114378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5475"/>
                        <a:ext cx="95631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4518" name="Picture 3" descr="aakmnuh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3621088"/>
            <a:ext cx="832961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4687888" y="1970088"/>
            <a:ext cx="2419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151188" y="2738438"/>
            <a:ext cx="3956050" cy="38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3437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228600"/>
            <a:ext cx="9144000" cy="781050"/>
          </a:xfrm>
        </p:spPr>
        <p:txBody>
          <a:bodyPr/>
          <a:lstStyle/>
          <a:p>
            <a:pPr eaLnBrk="1" hangingPunct="1"/>
            <a:r>
              <a:rPr lang="en-US" altLang="en-US"/>
              <a:t>Finding a Character or a Substring in a String</a:t>
            </a:r>
            <a:endParaRPr lang="en-US" altLang="en-US">
              <a:cs typeface="Times New Roman" pitchFamily="18" charset="0"/>
            </a:endParaRPr>
          </a:p>
        </p:txBody>
      </p:sp>
      <p:sp>
        <p:nvSpPr>
          <p:cNvPr id="6553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B89D2BBA-8A22-4785-8F00-F24C67E305A5}" type="slidenum">
              <a:rPr lang="en-US" altLang="en-US" sz="1400">
                <a:latin typeface="Times New Roman" pitchFamily="18" charset="0"/>
              </a:rPr>
              <a:pPr>
                <a:spcBef>
                  <a:spcPct val="0"/>
                </a:spcBef>
                <a:buClrTx/>
                <a:buSzTx/>
                <a:buFontTx/>
                <a:buNone/>
              </a:pPr>
              <a:t>34</a:t>
            </a:fld>
            <a:endParaRPr lang="en-US" altLang="en-US" sz="1400">
              <a:latin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graphicFrame>
        <p:nvGraphicFramePr>
          <p:cNvPr id="65542" name="Object 5"/>
          <p:cNvGraphicFramePr>
            <a:graphicFrameLocks noChangeAspect="1"/>
          </p:cNvGraphicFramePr>
          <p:nvPr/>
        </p:nvGraphicFramePr>
        <p:xfrm>
          <a:off x="-152400" y="779463"/>
          <a:ext cx="9296400" cy="5568950"/>
        </p:xfrm>
        <a:graphic>
          <a:graphicData uri="http://schemas.openxmlformats.org/presentationml/2006/ole">
            <mc:AlternateContent xmlns:mc="http://schemas.openxmlformats.org/markup-compatibility/2006">
              <mc:Choice xmlns:v="urn:schemas-microsoft-com:vml" Requires="v">
                <p:oleObj spid="_x0000_s76831" name="Picture" r:id="rId3" imgW="4918526" imgH="2453157" progId="Word.Picture.8">
                  <p:embed/>
                </p:oleObj>
              </mc:Choice>
              <mc:Fallback>
                <p:oleObj name="Picture" r:id="rId3" imgW="4918526" imgH="245315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79463"/>
                        <a:ext cx="92964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连接符 3"/>
          <p:cNvCxnSpPr/>
          <p:nvPr/>
        </p:nvCxnSpPr>
        <p:spPr>
          <a:xfrm>
            <a:off x="4802188" y="1854200"/>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802188" y="2430463"/>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802188" y="3082925"/>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802188" y="3697288"/>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02188" y="4311650"/>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02188" y="4926013"/>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802188" y="5580063"/>
            <a:ext cx="1266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802188" y="5886450"/>
            <a:ext cx="12668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9167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228600"/>
            <a:ext cx="9256713" cy="242888"/>
          </a:xfrm>
        </p:spPr>
        <p:txBody>
          <a:bodyPr>
            <a:normAutofit fontScale="90000"/>
          </a:bodyPr>
          <a:lstStyle/>
          <a:p>
            <a:pPr eaLnBrk="1" hangingPunct="1"/>
            <a:r>
              <a:rPr lang="en-US" altLang="en-US"/>
              <a:t>Finding a Character or a Substring in a String</a:t>
            </a:r>
            <a:endParaRPr lang="en-US" altLang="en-US">
              <a:cs typeface="Times New Roman" pitchFamily="18" charset="0"/>
            </a:endParaRPr>
          </a:p>
        </p:txBody>
      </p:sp>
      <p:sp>
        <p:nvSpPr>
          <p:cNvPr id="665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EC978DD-0908-4673-8222-E9DF3BE371CB}" type="slidenum">
              <a:rPr lang="en-US" altLang="en-US" sz="1400">
                <a:latin typeface="Times New Roman" pitchFamily="18" charset="0"/>
              </a:rPr>
              <a:pPr>
                <a:spcBef>
                  <a:spcPct val="0"/>
                </a:spcBef>
                <a:buClrTx/>
                <a:buSzTx/>
                <a:buFontTx/>
                <a:buNone/>
              </a:pPr>
              <a:t>35</a:t>
            </a:fld>
            <a:endParaRPr lang="en-US" altLang="en-US" sz="1400">
              <a:latin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5" name="Rectangle 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endParaRPr lang="en-US" altLang="en-US"/>
          </a:p>
        </p:txBody>
      </p:sp>
      <p:sp>
        <p:nvSpPr>
          <p:cNvPr id="60423" name="Rectangle 2"/>
          <p:cNvSpPr txBox="1">
            <a:spLocks noChangeArrowheads="1"/>
          </p:cNvSpPr>
          <p:nvPr/>
        </p:nvSpPr>
        <p:spPr bwMode="auto">
          <a:xfrm>
            <a:off x="0" y="471488"/>
            <a:ext cx="9144000"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r>
              <a:rPr lang="en-US" altLang="en-US" sz="2800" b="1">
                <a:latin typeface="Times New Roman" pitchFamily="18" charset="0"/>
              </a:rPr>
              <a:t>string s contains the first name and last name separated by a space</a:t>
            </a:r>
          </a:p>
          <a:p>
            <a:pPr>
              <a:spcBef>
                <a:spcPct val="0"/>
              </a:spcBef>
              <a:buClrTx/>
              <a:buSzTx/>
              <a:buFontTx/>
              <a:buNone/>
            </a:pPr>
            <a:r>
              <a:rPr lang="en-US" altLang="en-US" sz="2800" b="1">
                <a:latin typeface="Times New Roman" pitchFamily="18" charset="0"/>
              </a:rPr>
              <a:t>How to extract first name and last name from the string?</a:t>
            </a:r>
          </a:p>
          <a:p>
            <a:pPr>
              <a:spcBef>
                <a:spcPct val="0"/>
              </a:spcBef>
              <a:buClrTx/>
              <a:buSzTx/>
              <a:buFontTx/>
              <a:buNone/>
            </a:pPr>
            <a:r>
              <a:rPr lang="en-US" altLang="en-US" sz="2800" b="1">
                <a:solidFill>
                  <a:schemeClr val="tx2"/>
                </a:solidFill>
                <a:latin typeface="Times New Roman" pitchFamily="18" charset="0"/>
              </a:rPr>
              <a:t>int</a:t>
            </a:r>
            <a:r>
              <a:rPr lang="en-US" altLang="en-US" sz="2800">
                <a:solidFill>
                  <a:schemeClr val="tx2"/>
                </a:solidFill>
                <a:latin typeface="Times New Roman" pitchFamily="18" charset="0"/>
              </a:rPr>
              <a:t> k = s.</a:t>
            </a:r>
            <a:r>
              <a:rPr lang="en-US" altLang="en-US" sz="2800">
                <a:solidFill>
                  <a:srgbClr val="FF0000"/>
                </a:solidFill>
                <a:latin typeface="Times New Roman" pitchFamily="18" charset="0"/>
              </a:rPr>
              <a:t>indexOf</a:t>
            </a:r>
            <a:r>
              <a:rPr lang="en-US" altLang="en-US" sz="2800">
                <a:solidFill>
                  <a:schemeClr val="tx2"/>
                </a:solidFill>
                <a:latin typeface="Times New Roman" pitchFamily="18" charset="0"/>
              </a:rPr>
              <a:t>(' ');</a:t>
            </a:r>
          </a:p>
          <a:p>
            <a:pPr>
              <a:spcBef>
                <a:spcPct val="0"/>
              </a:spcBef>
              <a:buClrTx/>
              <a:buSzTx/>
              <a:buFontTx/>
              <a:buNone/>
            </a:pPr>
            <a:r>
              <a:rPr lang="en-US" altLang="en-US" sz="2800">
                <a:solidFill>
                  <a:schemeClr val="tx2"/>
                </a:solidFill>
                <a:latin typeface="Times New Roman" pitchFamily="18" charset="0"/>
              </a:rPr>
              <a:t>String firstName = s.</a:t>
            </a:r>
            <a:r>
              <a:rPr lang="en-US" altLang="en-US" sz="2800">
                <a:solidFill>
                  <a:srgbClr val="FF0000"/>
                </a:solidFill>
                <a:latin typeface="Times New Roman" pitchFamily="18" charset="0"/>
              </a:rPr>
              <a:t>substring</a:t>
            </a:r>
            <a:r>
              <a:rPr lang="en-US" altLang="en-US" sz="2800">
                <a:solidFill>
                  <a:schemeClr val="tx2"/>
                </a:solidFill>
                <a:latin typeface="Times New Roman" pitchFamily="18" charset="0"/>
              </a:rPr>
              <a:t>(0, k);</a:t>
            </a:r>
          </a:p>
          <a:p>
            <a:pPr>
              <a:spcBef>
                <a:spcPct val="0"/>
              </a:spcBef>
              <a:buClrTx/>
              <a:buSzTx/>
              <a:buFontTx/>
              <a:buNone/>
            </a:pPr>
            <a:r>
              <a:rPr lang="en-US" altLang="en-US" sz="2800">
                <a:solidFill>
                  <a:schemeClr val="tx2"/>
                </a:solidFill>
                <a:latin typeface="Times New Roman" pitchFamily="18" charset="0"/>
              </a:rPr>
              <a:t>String lastName = s.</a:t>
            </a:r>
            <a:r>
              <a:rPr lang="en-US" altLang="en-US" sz="2800">
                <a:solidFill>
                  <a:srgbClr val="FF0000"/>
                </a:solidFill>
                <a:latin typeface="Times New Roman" pitchFamily="18" charset="0"/>
              </a:rPr>
              <a:t>substring</a:t>
            </a:r>
            <a:r>
              <a:rPr lang="en-US" altLang="en-US" sz="2800">
                <a:solidFill>
                  <a:schemeClr val="tx2"/>
                </a:solidFill>
                <a:latin typeface="Times New Roman" pitchFamily="18" charset="0"/>
              </a:rPr>
              <a:t>(k + 1);</a:t>
            </a:r>
          </a:p>
        </p:txBody>
      </p:sp>
      <p:pic>
        <p:nvPicPr>
          <p:cNvPr id="6656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3352800"/>
            <a:ext cx="6765925" cy="291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666083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0423">
                                            <p:txEl>
                                              <p:pRg st="0" end="0"/>
                                            </p:txEl>
                                          </p:spTgt>
                                        </p:tgtEl>
                                        <p:attrNameLst>
                                          <p:attrName>style.visibility</p:attrName>
                                        </p:attrNameLst>
                                      </p:cBhvr>
                                      <p:to>
                                        <p:strVal val="visible"/>
                                      </p:to>
                                    </p:set>
                                    <p:animEffect transition="in" filter="fade">
                                      <p:cBhvr>
                                        <p:cTn id="7" dur="1000"/>
                                        <p:tgtEl>
                                          <p:spTgt spid="60423">
                                            <p:txEl>
                                              <p:pRg st="0" end="0"/>
                                            </p:txEl>
                                          </p:spTgt>
                                        </p:tgtEl>
                                      </p:cBhvr>
                                    </p:animEffect>
                                    <p:anim calcmode="lin" valueType="num">
                                      <p:cBhvr>
                                        <p:cTn id="8" dur="1000" fill="hold"/>
                                        <p:tgtEl>
                                          <p:spTgt spid="604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0423">
                                            <p:txEl>
                                              <p:pRg st="1" end="1"/>
                                            </p:txEl>
                                          </p:spTgt>
                                        </p:tgtEl>
                                        <p:attrNameLst>
                                          <p:attrName>style.visibility</p:attrName>
                                        </p:attrNameLst>
                                      </p:cBhvr>
                                      <p:to>
                                        <p:strVal val="visible"/>
                                      </p:to>
                                    </p:set>
                                    <p:animEffect transition="in" filter="fade">
                                      <p:cBhvr>
                                        <p:cTn id="14" dur="1000"/>
                                        <p:tgtEl>
                                          <p:spTgt spid="60423">
                                            <p:txEl>
                                              <p:pRg st="1" end="1"/>
                                            </p:txEl>
                                          </p:spTgt>
                                        </p:tgtEl>
                                      </p:cBhvr>
                                    </p:animEffect>
                                    <p:anim calcmode="lin" valueType="num">
                                      <p:cBhvr>
                                        <p:cTn id="15" dur="1000" fill="hold"/>
                                        <p:tgtEl>
                                          <p:spTgt spid="6042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04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60423">
                                            <p:txEl>
                                              <p:pRg st="2" end="2"/>
                                            </p:txEl>
                                          </p:spTgt>
                                        </p:tgtEl>
                                        <p:attrNameLst>
                                          <p:attrName>style.visibility</p:attrName>
                                        </p:attrNameLst>
                                      </p:cBhvr>
                                      <p:to>
                                        <p:strVal val="visible"/>
                                      </p:to>
                                    </p:set>
                                    <p:animEffect transition="in" filter="fade">
                                      <p:cBhvr>
                                        <p:cTn id="21" dur="1000"/>
                                        <p:tgtEl>
                                          <p:spTgt spid="60423">
                                            <p:txEl>
                                              <p:pRg st="2" end="2"/>
                                            </p:txEl>
                                          </p:spTgt>
                                        </p:tgtEl>
                                      </p:cBhvr>
                                    </p:animEffect>
                                    <p:anim calcmode="lin" valueType="num">
                                      <p:cBhvr>
                                        <p:cTn id="22" dur="1000" fill="hold"/>
                                        <p:tgtEl>
                                          <p:spTgt spid="6042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04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60423">
                                            <p:txEl>
                                              <p:pRg st="3" end="3"/>
                                            </p:txEl>
                                          </p:spTgt>
                                        </p:tgtEl>
                                        <p:attrNameLst>
                                          <p:attrName>style.visibility</p:attrName>
                                        </p:attrNameLst>
                                      </p:cBhvr>
                                      <p:to>
                                        <p:strVal val="visible"/>
                                      </p:to>
                                    </p:set>
                                    <p:animEffect transition="in" filter="fade">
                                      <p:cBhvr>
                                        <p:cTn id="28" dur="1000"/>
                                        <p:tgtEl>
                                          <p:spTgt spid="60423">
                                            <p:txEl>
                                              <p:pRg st="3" end="3"/>
                                            </p:txEl>
                                          </p:spTgt>
                                        </p:tgtEl>
                                      </p:cBhvr>
                                    </p:animEffect>
                                    <p:anim calcmode="lin" valueType="num">
                                      <p:cBhvr>
                                        <p:cTn id="29" dur="1000" fill="hold"/>
                                        <p:tgtEl>
                                          <p:spTgt spid="6042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04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60423">
                                            <p:txEl>
                                              <p:pRg st="4" end="4"/>
                                            </p:txEl>
                                          </p:spTgt>
                                        </p:tgtEl>
                                        <p:attrNameLst>
                                          <p:attrName>style.visibility</p:attrName>
                                        </p:attrNameLst>
                                      </p:cBhvr>
                                      <p:to>
                                        <p:strVal val="visible"/>
                                      </p:to>
                                    </p:set>
                                    <p:animEffect transition="in" filter="fade">
                                      <p:cBhvr>
                                        <p:cTn id="35" dur="1000"/>
                                        <p:tgtEl>
                                          <p:spTgt spid="60423">
                                            <p:txEl>
                                              <p:pRg st="4" end="4"/>
                                            </p:txEl>
                                          </p:spTgt>
                                        </p:tgtEl>
                                      </p:cBhvr>
                                    </p:animEffect>
                                    <p:anim calcmode="lin" valueType="num">
                                      <p:cBhvr>
                                        <p:cTn id="36" dur="1000" fill="hold"/>
                                        <p:tgtEl>
                                          <p:spTgt spid="6042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04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54063" y="296863"/>
            <a:ext cx="7219950" cy="174625"/>
          </a:xfrm>
        </p:spPr>
        <p:txBody>
          <a:bodyPr>
            <a:normAutofit fontScale="90000"/>
          </a:bodyPr>
          <a:lstStyle/>
          <a:p>
            <a:pPr eaLnBrk="1" fontAlgn="auto" hangingPunct="1">
              <a:spcAft>
                <a:spcPts val="0"/>
              </a:spcAft>
              <a:defRPr/>
            </a:pPr>
            <a:r>
              <a:rPr lang="en-US" altLang="en-US" dirty="0">
                <a:cs typeface="Courier New" pitchFamily="49" charset="0"/>
              </a:rPr>
              <a:t>Formatting Output</a:t>
            </a:r>
            <a:r>
              <a:rPr lang="en-US" altLang="en-US" dirty="0"/>
              <a:t> </a:t>
            </a:r>
          </a:p>
        </p:txBody>
      </p:sp>
      <p:sp>
        <p:nvSpPr>
          <p:cNvPr id="88067"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0A9D9DF3-A774-48A7-A557-0B0C11C08AED}" type="slidenum">
              <a:rPr lang="en-US" altLang="en-US" sz="1400">
                <a:latin typeface="Times New Roman" pitchFamily="18" charset="0"/>
              </a:rPr>
              <a:pPr>
                <a:spcBef>
                  <a:spcPct val="0"/>
                </a:spcBef>
                <a:buClrTx/>
                <a:buSzTx/>
                <a:buFontTx/>
                <a:buNone/>
              </a:pPr>
              <a:t>36</a:t>
            </a:fld>
            <a:endParaRPr lang="en-US" altLang="en-US" sz="1400">
              <a:latin typeface="Times New Roman" pitchFamily="18" charset="0"/>
            </a:endParaRPr>
          </a:p>
        </p:txBody>
      </p:sp>
      <p:sp>
        <p:nvSpPr>
          <p:cNvPr id="88068"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77829" name="Text Box 4"/>
          <p:cNvSpPr txBox="1">
            <a:spLocks noChangeArrowheads="1"/>
          </p:cNvSpPr>
          <p:nvPr/>
        </p:nvSpPr>
        <p:spPr bwMode="auto">
          <a:xfrm>
            <a:off x="114300" y="509588"/>
            <a:ext cx="9144000" cy="586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r>
              <a:rPr lang="en-US" altLang="en-US" sz="3000">
                <a:latin typeface="Times New Roman" pitchFamily="18" charset="0"/>
                <a:cs typeface="Courier New" pitchFamily="49" charset="0"/>
              </a:rPr>
              <a:t>Use the </a:t>
            </a:r>
            <a:r>
              <a:rPr lang="en-US" altLang="en-US" sz="3000">
                <a:solidFill>
                  <a:srgbClr val="FF0000"/>
                </a:solidFill>
                <a:latin typeface="Times New Roman" pitchFamily="18" charset="0"/>
                <a:cs typeface="Courier New" pitchFamily="49" charset="0"/>
              </a:rPr>
              <a:t>printf</a:t>
            </a:r>
            <a:r>
              <a:rPr lang="en-US" altLang="en-US" sz="3000">
                <a:latin typeface="Times New Roman" pitchFamily="18" charset="0"/>
                <a:cs typeface="Courier New" pitchFamily="49" charset="0"/>
              </a:rPr>
              <a:t> method to display formatted output on the console.</a:t>
            </a:r>
          </a:p>
          <a:p>
            <a:pPr lvl="1">
              <a:spcBef>
                <a:spcPct val="50000"/>
              </a:spcBef>
              <a:buClrTx/>
              <a:buSzTx/>
              <a:buFontTx/>
              <a:buNone/>
            </a:pPr>
            <a:r>
              <a:rPr lang="en-US" altLang="en-US" sz="3000">
                <a:latin typeface="Times New Roman" pitchFamily="18" charset="0"/>
                <a:cs typeface="Courier New" pitchFamily="49" charset="0"/>
              </a:rPr>
              <a:t>System.out.printf(format, items);</a:t>
            </a:r>
          </a:p>
          <a:p>
            <a:pPr>
              <a:spcBef>
                <a:spcPct val="50000"/>
              </a:spcBef>
              <a:buClrTx/>
              <a:buSzTx/>
              <a:buFontTx/>
              <a:buNone/>
            </a:pPr>
            <a:r>
              <a:rPr lang="en-US" altLang="en-US" sz="3000">
                <a:latin typeface="Times New Roman" pitchFamily="18" charset="0"/>
                <a:cs typeface="Courier New" pitchFamily="49" charset="0"/>
              </a:rPr>
              <a:t>format is a string that consists of substrings and format specifiers. </a:t>
            </a:r>
          </a:p>
          <a:p>
            <a:pPr>
              <a:spcBef>
                <a:spcPct val="50000"/>
              </a:spcBef>
              <a:buClrTx/>
              <a:buSzTx/>
              <a:buFontTx/>
              <a:buNone/>
            </a:pPr>
            <a:r>
              <a:rPr lang="en-US" altLang="en-US" sz="3000">
                <a:latin typeface="Times New Roman" pitchFamily="18" charset="0"/>
                <a:cs typeface="Courier New" pitchFamily="49" charset="0"/>
              </a:rPr>
              <a:t>A format specifier specifies how an item should be displayed. </a:t>
            </a:r>
          </a:p>
          <a:p>
            <a:pPr>
              <a:spcBef>
                <a:spcPct val="50000"/>
              </a:spcBef>
              <a:buClrTx/>
              <a:buSzTx/>
              <a:buFontTx/>
              <a:buNone/>
            </a:pPr>
            <a:r>
              <a:rPr lang="en-US" altLang="en-US" sz="3000">
                <a:latin typeface="Times New Roman" pitchFamily="18" charset="0"/>
                <a:cs typeface="Courier New" pitchFamily="49" charset="0"/>
              </a:rPr>
              <a:t>An item may be a numeric value, character, boolean value, or a string. </a:t>
            </a:r>
          </a:p>
          <a:p>
            <a:pPr>
              <a:spcBef>
                <a:spcPct val="50000"/>
              </a:spcBef>
              <a:buClrTx/>
              <a:buSzTx/>
              <a:buFontTx/>
              <a:buNone/>
            </a:pPr>
            <a:r>
              <a:rPr lang="en-US" altLang="en-US" sz="3000">
                <a:latin typeface="Times New Roman" pitchFamily="18" charset="0"/>
                <a:cs typeface="Courier New" pitchFamily="49" charset="0"/>
              </a:rPr>
              <a:t>Each specifier begins with a percent sign %. </a:t>
            </a:r>
          </a:p>
        </p:txBody>
      </p:sp>
    </p:spTree>
    <p:extLst>
      <p:ext uri="{BB962C8B-B14F-4D97-AF65-F5344CB8AC3E}">
        <p14:creationId xmlns:p14="http://schemas.microsoft.com/office/powerpoint/2010/main" val="23995432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7829">
                                            <p:txEl>
                                              <p:pRg st="0" end="0"/>
                                            </p:txEl>
                                          </p:spTgt>
                                        </p:tgtEl>
                                        <p:attrNameLst>
                                          <p:attrName>style.visibility</p:attrName>
                                        </p:attrNameLst>
                                      </p:cBhvr>
                                      <p:to>
                                        <p:strVal val="visible"/>
                                      </p:to>
                                    </p:set>
                                    <p:animEffect transition="in" filter="fade">
                                      <p:cBhvr>
                                        <p:cTn id="7" dur="1000"/>
                                        <p:tgtEl>
                                          <p:spTgt spid="77829">
                                            <p:txEl>
                                              <p:pRg st="0" end="0"/>
                                            </p:txEl>
                                          </p:spTgt>
                                        </p:tgtEl>
                                      </p:cBhvr>
                                    </p:animEffect>
                                    <p:anim calcmode="lin" valueType="num">
                                      <p:cBhvr>
                                        <p:cTn id="8" dur="1000" fill="hold"/>
                                        <p:tgtEl>
                                          <p:spTgt spid="778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78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7829">
                                            <p:txEl>
                                              <p:pRg st="1" end="1"/>
                                            </p:txEl>
                                          </p:spTgt>
                                        </p:tgtEl>
                                        <p:attrNameLst>
                                          <p:attrName>style.visibility</p:attrName>
                                        </p:attrNameLst>
                                      </p:cBhvr>
                                      <p:to>
                                        <p:strVal val="visible"/>
                                      </p:to>
                                    </p:set>
                                    <p:animEffect transition="in" filter="fade">
                                      <p:cBhvr>
                                        <p:cTn id="14" dur="1000"/>
                                        <p:tgtEl>
                                          <p:spTgt spid="77829">
                                            <p:txEl>
                                              <p:pRg st="1" end="1"/>
                                            </p:txEl>
                                          </p:spTgt>
                                        </p:tgtEl>
                                      </p:cBhvr>
                                    </p:animEffect>
                                    <p:anim calcmode="lin" valueType="num">
                                      <p:cBhvr>
                                        <p:cTn id="15" dur="1000" fill="hold"/>
                                        <p:tgtEl>
                                          <p:spTgt spid="7782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78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7829">
                                            <p:txEl>
                                              <p:pRg st="2" end="2"/>
                                            </p:txEl>
                                          </p:spTgt>
                                        </p:tgtEl>
                                        <p:attrNameLst>
                                          <p:attrName>style.visibility</p:attrName>
                                        </p:attrNameLst>
                                      </p:cBhvr>
                                      <p:to>
                                        <p:strVal val="visible"/>
                                      </p:to>
                                    </p:set>
                                    <p:animEffect transition="in" filter="fade">
                                      <p:cBhvr>
                                        <p:cTn id="21" dur="1000"/>
                                        <p:tgtEl>
                                          <p:spTgt spid="77829">
                                            <p:txEl>
                                              <p:pRg st="2" end="2"/>
                                            </p:txEl>
                                          </p:spTgt>
                                        </p:tgtEl>
                                      </p:cBhvr>
                                    </p:animEffect>
                                    <p:anim calcmode="lin" valueType="num">
                                      <p:cBhvr>
                                        <p:cTn id="22" dur="1000" fill="hold"/>
                                        <p:tgtEl>
                                          <p:spTgt spid="7782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78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77829">
                                            <p:txEl>
                                              <p:pRg st="3" end="3"/>
                                            </p:txEl>
                                          </p:spTgt>
                                        </p:tgtEl>
                                        <p:attrNameLst>
                                          <p:attrName>style.visibility</p:attrName>
                                        </p:attrNameLst>
                                      </p:cBhvr>
                                      <p:to>
                                        <p:strVal val="visible"/>
                                      </p:to>
                                    </p:set>
                                    <p:animEffect transition="in" filter="fade">
                                      <p:cBhvr>
                                        <p:cTn id="28" dur="1000"/>
                                        <p:tgtEl>
                                          <p:spTgt spid="77829">
                                            <p:txEl>
                                              <p:pRg st="3" end="3"/>
                                            </p:txEl>
                                          </p:spTgt>
                                        </p:tgtEl>
                                      </p:cBhvr>
                                    </p:animEffect>
                                    <p:anim calcmode="lin" valueType="num">
                                      <p:cBhvr>
                                        <p:cTn id="29" dur="1000" fill="hold"/>
                                        <p:tgtEl>
                                          <p:spTgt spid="7782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78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77829">
                                            <p:txEl>
                                              <p:pRg st="4" end="4"/>
                                            </p:txEl>
                                          </p:spTgt>
                                        </p:tgtEl>
                                        <p:attrNameLst>
                                          <p:attrName>style.visibility</p:attrName>
                                        </p:attrNameLst>
                                      </p:cBhvr>
                                      <p:to>
                                        <p:strVal val="visible"/>
                                      </p:to>
                                    </p:set>
                                    <p:animEffect transition="in" filter="fade">
                                      <p:cBhvr>
                                        <p:cTn id="35" dur="1000"/>
                                        <p:tgtEl>
                                          <p:spTgt spid="77829">
                                            <p:txEl>
                                              <p:pRg st="4" end="4"/>
                                            </p:txEl>
                                          </p:spTgt>
                                        </p:tgtEl>
                                      </p:cBhvr>
                                    </p:animEffect>
                                    <p:anim calcmode="lin" valueType="num">
                                      <p:cBhvr>
                                        <p:cTn id="36" dur="1000" fill="hold"/>
                                        <p:tgtEl>
                                          <p:spTgt spid="7782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782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77829">
                                            <p:txEl>
                                              <p:pRg st="5" end="5"/>
                                            </p:txEl>
                                          </p:spTgt>
                                        </p:tgtEl>
                                        <p:attrNameLst>
                                          <p:attrName>style.visibility</p:attrName>
                                        </p:attrNameLst>
                                      </p:cBhvr>
                                      <p:to>
                                        <p:strVal val="visible"/>
                                      </p:to>
                                    </p:set>
                                    <p:animEffect transition="in" filter="fade">
                                      <p:cBhvr>
                                        <p:cTn id="42" dur="1000"/>
                                        <p:tgtEl>
                                          <p:spTgt spid="77829">
                                            <p:txEl>
                                              <p:pRg st="5" end="5"/>
                                            </p:txEl>
                                          </p:spTgt>
                                        </p:tgtEl>
                                      </p:cBhvr>
                                    </p:animEffect>
                                    <p:anim calcmode="lin" valueType="num">
                                      <p:cBhvr>
                                        <p:cTn id="43" dur="1000" fill="hold"/>
                                        <p:tgtEl>
                                          <p:spTgt spid="7782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782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54063" y="296863"/>
            <a:ext cx="7219950" cy="417512"/>
          </a:xfrm>
        </p:spPr>
        <p:txBody>
          <a:bodyPr>
            <a:normAutofit fontScale="90000"/>
          </a:bodyPr>
          <a:lstStyle/>
          <a:p>
            <a:pPr eaLnBrk="1" fontAlgn="auto" hangingPunct="1">
              <a:spcAft>
                <a:spcPts val="0"/>
              </a:spcAft>
              <a:defRPr/>
            </a:pPr>
            <a:r>
              <a:rPr lang="en-US" altLang="en-US">
                <a:cs typeface="Courier New" pitchFamily="49" charset="0"/>
              </a:rPr>
              <a:t>Frequently-Used Specifiers</a:t>
            </a:r>
            <a:r>
              <a:rPr lang="en-US" altLang="en-US"/>
              <a:t> </a:t>
            </a:r>
          </a:p>
        </p:txBody>
      </p:sp>
      <p:sp>
        <p:nvSpPr>
          <p:cNvPr id="90115"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457A4207-BDEF-44F6-90E9-3F7A187F5CE0}" type="slidenum">
              <a:rPr lang="en-US" altLang="en-US" sz="1400">
                <a:latin typeface="Times New Roman" pitchFamily="18" charset="0"/>
              </a:rPr>
              <a:pPr>
                <a:spcBef>
                  <a:spcPct val="0"/>
                </a:spcBef>
                <a:buClrTx/>
                <a:buSzTx/>
                <a:buFontTx/>
                <a:buNone/>
              </a:pPr>
              <a:t>37</a:t>
            </a:fld>
            <a:endParaRPr lang="en-US" altLang="en-US" sz="1400">
              <a:latin typeface="Times New Roman" pitchFamily="18" charset="0"/>
            </a:endParaRPr>
          </a:p>
        </p:txBody>
      </p:sp>
      <p:sp>
        <p:nvSpPr>
          <p:cNvPr id="90116"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90117" name="Text Box 5"/>
          <p:cNvSpPr txBox="1">
            <a:spLocks noChangeArrowheads="1"/>
          </p:cNvSpPr>
          <p:nvPr/>
        </p:nvSpPr>
        <p:spPr bwMode="auto">
          <a:xfrm>
            <a:off x="228600" y="714375"/>
            <a:ext cx="8763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pPr>
              <a:spcBef>
                <a:spcPct val="50000"/>
              </a:spcBef>
            </a:pPr>
            <a:r>
              <a:rPr lang="en-US" altLang="en-US" sz="2000" b="1">
                <a:cs typeface="Courier New" pitchFamily="49" charset="0"/>
              </a:rPr>
              <a:t>Specifier  Output					Example </a:t>
            </a:r>
          </a:p>
          <a:p>
            <a:pPr>
              <a:spcBef>
                <a:spcPct val="50000"/>
              </a:spcBef>
            </a:pPr>
            <a:r>
              <a:rPr lang="en-US" altLang="en-US" sz="2000" b="1">
                <a:solidFill>
                  <a:srgbClr val="115964"/>
                </a:solidFill>
                <a:latin typeface="Courier New" pitchFamily="49" charset="0"/>
                <a:cs typeface="Courier New" pitchFamily="49" charset="0"/>
              </a:rPr>
              <a:t>%b</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a boolean value</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true or false</a:t>
            </a:r>
            <a:r>
              <a:rPr lang="en-US" altLang="en-US" sz="2000" b="1">
                <a:solidFill>
                  <a:srgbClr val="115964"/>
                </a:solidFill>
                <a:cs typeface="Courier New" pitchFamily="49" charset="0"/>
              </a:rPr>
              <a:t> </a:t>
            </a:r>
          </a:p>
          <a:p>
            <a:pPr>
              <a:spcBef>
                <a:spcPct val="50000"/>
              </a:spcBef>
            </a:pPr>
            <a:r>
              <a:rPr lang="en-US" altLang="en-US" sz="2000" b="1">
                <a:solidFill>
                  <a:srgbClr val="115964"/>
                </a:solidFill>
                <a:latin typeface="Courier New" pitchFamily="49" charset="0"/>
                <a:cs typeface="Courier New" pitchFamily="49" charset="0"/>
              </a:rPr>
              <a:t>%c</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a character</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'a'</a:t>
            </a:r>
            <a:r>
              <a:rPr lang="en-US" altLang="en-US" sz="2000" b="1">
                <a:solidFill>
                  <a:srgbClr val="115964"/>
                </a:solidFill>
                <a:cs typeface="Courier New" pitchFamily="49" charset="0"/>
              </a:rPr>
              <a:t> </a:t>
            </a:r>
          </a:p>
          <a:p>
            <a:pPr>
              <a:spcBef>
                <a:spcPct val="50000"/>
              </a:spcBef>
            </a:pPr>
            <a:r>
              <a:rPr lang="en-US" altLang="en-US" sz="2000" b="1">
                <a:solidFill>
                  <a:srgbClr val="115964"/>
                </a:solidFill>
                <a:latin typeface="Courier New" pitchFamily="49" charset="0"/>
                <a:cs typeface="Courier New" pitchFamily="49" charset="0"/>
              </a:rPr>
              <a:t>%d</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a decimal integer 			</a:t>
            </a:r>
            <a:r>
              <a:rPr lang="en-US" altLang="en-US" sz="2000" b="1">
                <a:solidFill>
                  <a:srgbClr val="115964"/>
                </a:solidFill>
                <a:latin typeface="Courier New" pitchFamily="49" charset="0"/>
                <a:cs typeface="Times New Roman" pitchFamily="18" charset="0"/>
              </a:rPr>
              <a:t>200</a:t>
            </a:r>
            <a:r>
              <a:rPr lang="en-US" altLang="en-US" sz="2000" b="1">
                <a:solidFill>
                  <a:srgbClr val="115964"/>
                </a:solidFill>
                <a:latin typeface="Courier New" pitchFamily="49" charset="0"/>
                <a:cs typeface="Courier New" pitchFamily="49" charset="0"/>
              </a:rPr>
              <a:t> </a:t>
            </a:r>
            <a:endParaRPr lang="en-US" altLang="en-US" sz="2000" b="1">
              <a:solidFill>
                <a:srgbClr val="115964"/>
              </a:solidFill>
              <a:cs typeface="Courier New" pitchFamily="49" charset="0"/>
            </a:endParaRPr>
          </a:p>
          <a:p>
            <a:pPr>
              <a:spcBef>
                <a:spcPct val="50000"/>
              </a:spcBef>
            </a:pPr>
            <a:r>
              <a:rPr lang="en-US" altLang="en-US" sz="2000" b="1">
                <a:solidFill>
                  <a:srgbClr val="115964"/>
                </a:solidFill>
                <a:latin typeface="Courier New" pitchFamily="49" charset="0"/>
                <a:cs typeface="Courier New" pitchFamily="49" charset="0"/>
              </a:rPr>
              <a:t>%f</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a floating-point number</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45.460000</a:t>
            </a:r>
            <a:r>
              <a:rPr lang="en-US" altLang="en-US" sz="2000" b="1">
                <a:solidFill>
                  <a:srgbClr val="115964"/>
                </a:solidFill>
                <a:cs typeface="Courier New" pitchFamily="49" charset="0"/>
              </a:rPr>
              <a:t> </a:t>
            </a:r>
          </a:p>
          <a:p>
            <a:pPr>
              <a:spcBef>
                <a:spcPct val="50000"/>
              </a:spcBef>
            </a:pPr>
            <a:r>
              <a:rPr lang="en-US" altLang="en-US" sz="2000" b="1">
                <a:solidFill>
                  <a:srgbClr val="115964"/>
                </a:solidFill>
                <a:latin typeface="Courier New" pitchFamily="49" charset="0"/>
                <a:cs typeface="Courier New" pitchFamily="49" charset="0"/>
              </a:rPr>
              <a:t>%e</a:t>
            </a:r>
            <a:r>
              <a:rPr lang="en-US" altLang="en-US" sz="2000" b="1">
                <a:solidFill>
                  <a:srgbClr val="115964"/>
                </a:solidFill>
                <a:cs typeface="Courier New" pitchFamily="49" charset="0"/>
              </a:rPr>
              <a:t>           </a:t>
            </a:r>
            <a:r>
              <a:rPr lang="en-US" altLang="en-US" b="1">
                <a:solidFill>
                  <a:srgbClr val="115964"/>
                </a:solidFill>
                <a:latin typeface="Courier New" pitchFamily="49" charset="0"/>
                <a:cs typeface="Courier New" pitchFamily="49" charset="0"/>
              </a:rPr>
              <a:t>a number in standard scientific notation</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4.556000e+01</a:t>
            </a:r>
          </a:p>
          <a:p>
            <a:pPr>
              <a:spcBef>
                <a:spcPct val="50000"/>
              </a:spcBef>
            </a:pPr>
            <a:r>
              <a:rPr lang="en-US" altLang="en-US" sz="2000" b="1">
                <a:solidFill>
                  <a:srgbClr val="115964"/>
                </a:solidFill>
                <a:latin typeface="Courier New" pitchFamily="49" charset="0"/>
                <a:cs typeface="Times New Roman" pitchFamily="18" charset="0"/>
              </a:rPr>
              <a:t>%s</a:t>
            </a:r>
            <a:r>
              <a:rPr lang="en-US" altLang="en-US" sz="2000" b="1">
                <a:solidFill>
                  <a:srgbClr val="115964"/>
                </a:solidFill>
                <a:latin typeface="Courier New" pitchFamily="49" charset="0"/>
                <a:cs typeface="Courier New" pitchFamily="49" charset="0"/>
              </a:rPr>
              <a:t> </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a string</a:t>
            </a:r>
            <a:r>
              <a:rPr lang="en-US" altLang="en-US" sz="2000" b="1">
                <a:solidFill>
                  <a:srgbClr val="115964"/>
                </a:solidFill>
                <a:cs typeface="Courier New" pitchFamily="49" charset="0"/>
              </a:rPr>
              <a:t>  					</a:t>
            </a:r>
            <a:r>
              <a:rPr lang="en-US" altLang="en-US" sz="2000" b="1">
                <a:solidFill>
                  <a:srgbClr val="115964"/>
                </a:solidFill>
                <a:latin typeface="Courier New" pitchFamily="49" charset="0"/>
                <a:cs typeface="Courier New" pitchFamily="49" charset="0"/>
              </a:rPr>
              <a:t>"Java is cool"</a:t>
            </a:r>
            <a:r>
              <a:rPr lang="en-US" altLang="en-US" sz="2000" b="1">
                <a:solidFill>
                  <a:srgbClr val="115964"/>
                </a:solidFill>
                <a:cs typeface="Courier New" pitchFamily="49" charset="0"/>
              </a:rPr>
              <a:t> </a:t>
            </a:r>
          </a:p>
        </p:txBody>
      </p:sp>
      <p:sp>
        <p:nvSpPr>
          <p:cNvPr id="90118" name="Rectangle 6"/>
          <p:cNvSpPr>
            <a:spLocks noChangeArrowheads="1"/>
          </p:cNvSpPr>
          <p:nvPr/>
        </p:nvSpPr>
        <p:spPr bwMode="auto">
          <a:xfrm>
            <a:off x="2452688"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90119" name="Rectangle 7"/>
          <p:cNvSpPr>
            <a:spLocks noChangeArrowheads="1"/>
          </p:cNvSpPr>
          <p:nvPr/>
        </p:nvSpPr>
        <p:spPr bwMode="auto">
          <a:xfrm>
            <a:off x="24526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graphicFrame>
        <p:nvGraphicFramePr>
          <p:cNvPr id="90120" name="Object 8"/>
          <p:cNvGraphicFramePr>
            <a:graphicFrameLocks noChangeAspect="1"/>
          </p:cNvGraphicFramePr>
          <p:nvPr/>
        </p:nvGraphicFramePr>
        <p:xfrm>
          <a:off x="-60325" y="3621088"/>
          <a:ext cx="9204325" cy="2573337"/>
        </p:xfrm>
        <a:graphic>
          <a:graphicData uri="http://schemas.openxmlformats.org/presentationml/2006/ole">
            <mc:AlternateContent xmlns:mc="http://schemas.openxmlformats.org/markup-compatibility/2006">
              <mc:Choice xmlns:v="urn:schemas-microsoft-com:vml" Requires="v">
                <p:oleObj spid="_x0000_s77854" r:id="rId4" imgW="4242816" imgH="1181100" progId="Word.Picture.8">
                  <p:embed/>
                </p:oleObj>
              </mc:Choice>
              <mc:Fallback>
                <p:oleObj r:id="rId4" imgW="4242816" imgH="11811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 y="3621088"/>
                        <a:ext cx="9204325"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246643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54063" y="296863"/>
            <a:ext cx="7219950" cy="174625"/>
          </a:xfrm>
        </p:spPr>
        <p:txBody>
          <a:bodyPr>
            <a:normAutofit fontScale="90000"/>
          </a:bodyPr>
          <a:lstStyle/>
          <a:p>
            <a:pPr eaLnBrk="1" fontAlgn="auto" hangingPunct="1">
              <a:spcAft>
                <a:spcPts val="0"/>
              </a:spcAft>
              <a:defRPr/>
            </a:pPr>
            <a:r>
              <a:rPr lang="en-US" altLang="en-US" dirty="0">
                <a:cs typeface="Courier New" pitchFamily="49" charset="0"/>
              </a:rPr>
              <a:t>Formatting Output</a:t>
            </a:r>
            <a:r>
              <a:rPr lang="en-US" altLang="en-US" dirty="0"/>
              <a:t> </a:t>
            </a:r>
          </a:p>
        </p:txBody>
      </p:sp>
      <p:sp>
        <p:nvSpPr>
          <p:cNvPr id="92163"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BAA309E0-FEA7-41E7-AF44-2E7D8A3041A6}" type="slidenum">
              <a:rPr lang="en-US" altLang="en-US" sz="1400">
                <a:latin typeface="Times New Roman" pitchFamily="18" charset="0"/>
              </a:rPr>
              <a:pPr>
                <a:spcBef>
                  <a:spcPct val="0"/>
                </a:spcBef>
                <a:buClrTx/>
                <a:buSzTx/>
                <a:buFontTx/>
                <a:buNone/>
              </a:pPr>
              <a:t>38</a:t>
            </a:fld>
            <a:endParaRPr lang="en-US" altLang="en-US" sz="1400">
              <a:latin typeface="Times New Roman" pitchFamily="18" charset="0"/>
            </a:endParaRPr>
          </a:p>
        </p:txBody>
      </p:sp>
      <p:sp>
        <p:nvSpPr>
          <p:cNvPr id="92164"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92165" name="Text Box 4"/>
          <p:cNvSpPr txBox="1">
            <a:spLocks noChangeArrowheads="1"/>
          </p:cNvSpPr>
          <p:nvPr/>
        </p:nvSpPr>
        <p:spPr bwMode="auto">
          <a:xfrm>
            <a:off x="114300" y="509588"/>
            <a:ext cx="91440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639763" indent="-246063">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r>
              <a:rPr lang="en-US" altLang="en-US" sz="2800"/>
              <a:t>%10.2f </a:t>
            </a:r>
          </a:p>
          <a:p>
            <a:pPr>
              <a:spcBef>
                <a:spcPct val="50000"/>
              </a:spcBef>
              <a:buClrTx/>
              <a:buSzTx/>
              <a:buFontTx/>
              <a:buNone/>
            </a:pPr>
            <a:r>
              <a:rPr lang="en-US" altLang="en-US" sz="2800"/>
              <a:t>Output the floating-point item with width 10 including a decimal point and two digits after the point. </a:t>
            </a:r>
          </a:p>
          <a:p>
            <a:pPr>
              <a:spcBef>
                <a:spcPct val="50000"/>
              </a:spcBef>
              <a:buClrTx/>
              <a:buSzTx/>
              <a:buFontTx/>
              <a:buNone/>
            </a:pPr>
            <a:r>
              <a:rPr lang="en-US" altLang="en-US" sz="2800"/>
              <a:t>%12s</a:t>
            </a:r>
          </a:p>
          <a:p>
            <a:pPr>
              <a:spcBef>
                <a:spcPct val="50000"/>
              </a:spcBef>
              <a:buClrTx/>
              <a:buSzTx/>
              <a:buFontTx/>
              <a:buNone/>
            </a:pPr>
            <a:r>
              <a:rPr lang="en-US" altLang="en-US" sz="2800"/>
              <a:t>Output the string with width 12 characters. If the string item has fewer than 12 characters, add spaces before the string. If the string item has more than 12 characters, the width is automatically increased.</a:t>
            </a:r>
            <a:endParaRPr lang="en-US" altLang="en-US" sz="3000">
              <a:latin typeface="Times New Roman" pitchFamily="18" charset="0"/>
              <a:cs typeface="Courier New" pitchFamily="49" charset="0"/>
            </a:endParaRPr>
          </a:p>
        </p:txBody>
      </p:sp>
    </p:spTree>
    <p:extLst>
      <p:ext uri="{BB962C8B-B14F-4D97-AF65-F5344CB8AC3E}">
        <p14:creationId xmlns:p14="http://schemas.microsoft.com/office/powerpoint/2010/main" val="395315950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54063" y="296863"/>
            <a:ext cx="7219950" cy="174625"/>
          </a:xfrm>
        </p:spPr>
        <p:txBody>
          <a:bodyPr>
            <a:normAutofit fontScale="90000"/>
          </a:bodyPr>
          <a:lstStyle/>
          <a:p>
            <a:pPr eaLnBrk="1" fontAlgn="auto" hangingPunct="1">
              <a:spcAft>
                <a:spcPts val="0"/>
              </a:spcAft>
              <a:defRPr/>
            </a:pPr>
            <a:r>
              <a:rPr lang="en-US" altLang="en-US" dirty="0">
                <a:cs typeface="Courier New" pitchFamily="49" charset="0"/>
              </a:rPr>
              <a:t>Formatting Output</a:t>
            </a:r>
            <a:r>
              <a:rPr lang="en-US" altLang="en-US" dirty="0"/>
              <a:t> </a:t>
            </a:r>
          </a:p>
        </p:txBody>
      </p:sp>
      <p:sp>
        <p:nvSpPr>
          <p:cNvPr id="94211"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BF98D7B-B3AB-4926-A0D8-8A34E4F0C10B}" type="slidenum">
              <a:rPr lang="en-US" altLang="en-US" sz="1400">
                <a:latin typeface="Times New Roman" pitchFamily="18" charset="0"/>
              </a:rPr>
              <a:pPr>
                <a:spcBef>
                  <a:spcPct val="0"/>
                </a:spcBef>
                <a:buClrTx/>
                <a:buSzTx/>
                <a:buFontTx/>
                <a:buNone/>
              </a:pPr>
              <a:t>39</a:t>
            </a:fld>
            <a:endParaRPr lang="en-US" altLang="en-US" sz="1400">
              <a:latin typeface="Times New Roman" pitchFamily="18" charset="0"/>
            </a:endParaRPr>
          </a:p>
        </p:txBody>
      </p:sp>
      <p:sp>
        <p:nvSpPr>
          <p:cNvPr id="94212"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94213" name="Text Box 4"/>
          <p:cNvSpPr txBox="1">
            <a:spLocks noChangeArrowheads="1"/>
          </p:cNvSpPr>
          <p:nvPr/>
        </p:nvSpPr>
        <p:spPr bwMode="auto">
          <a:xfrm>
            <a:off x="114300" y="509588"/>
            <a:ext cx="91440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639763" indent="-246063">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r>
              <a:rPr lang="en-US" altLang="en-US" sz="2800" dirty="0"/>
              <a:t>If an item requires more spaces than the specified width, the width is automatically increased. </a:t>
            </a:r>
          </a:p>
          <a:p>
            <a:r>
              <a:rPr lang="en-US" altLang="en-US" sz="2800" dirty="0" err="1"/>
              <a:t>Execise</a:t>
            </a:r>
            <a:r>
              <a:rPr lang="en-US" altLang="en-US" sz="2800" dirty="0"/>
              <a:t>:</a:t>
            </a:r>
          </a:p>
          <a:p>
            <a:r>
              <a:rPr lang="en-US" altLang="en-US" sz="2800" dirty="0" err="1"/>
              <a:t>System.out.printf</a:t>
            </a:r>
            <a:r>
              <a:rPr lang="en-US" altLang="en-US" sz="2800" dirty="0"/>
              <a:t>(</a:t>
            </a:r>
            <a:r>
              <a:rPr lang="en-US" altLang="en-US" sz="2800" b="1" dirty="0"/>
              <a:t>"%3d#%2s#%4.2f\n"</a:t>
            </a:r>
            <a:r>
              <a:rPr lang="en-US" altLang="en-US" sz="2800" dirty="0"/>
              <a:t>, </a:t>
            </a:r>
            <a:r>
              <a:rPr lang="en-US" altLang="en-US" sz="2800" b="1" dirty="0"/>
              <a:t>1234</a:t>
            </a:r>
            <a:r>
              <a:rPr lang="en-US" altLang="en-US" sz="2800" dirty="0"/>
              <a:t>, </a:t>
            </a:r>
            <a:r>
              <a:rPr lang="en-US" altLang="en-US" sz="2800" b="1" dirty="0"/>
              <a:t>"Java", 51.6653</a:t>
            </a:r>
            <a:r>
              <a:rPr lang="en-US" altLang="en-US" sz="2800" dirty="0"/>
              <a:t>);</a:t>
            </a:r>
          </a:p>
          <a:p>
            <a:endParaRPr lang="en-US" altLang="en-US" sz="2800" dirty="0"/>
          </a:p>
          <a:p>
            <a:r>
              <a:rPr lang="en-US" altLang="en-US" sz="2800" dirty="0"/>
              <a:t>displays</a:t>
            </a:r>
          </a:p>
          <a:p>
            <a:r>
              <a:rPr lang="en-US" altLang="en-US" sz="2800" dirty="0"/>
              <a:t>1234#Java#51.67</a:t>
            </a:r>
          </a:p>
          <a:p>
            <a:pPr>
              <a:spcBef>
                <a:spcPct val="50000"/>
              </a:spcBef>
              <a:buClrTx/>
              <a:buSzTx/>
              <a:buFontTx/>
              <a:buNone/>
            </a:pPr>
            <a:endParaRPr lang="en-US" altLang="en-US" sz="3000" dirty="0">
              <a:latin typeface="Times New Roman" pitchFamily="18" charset="0"/>
              <a:cs typeface="Courier New" pitchFamily="49" charset="0"/>
            </a:endParaRPr>
          </a:p>
        </p:txBody>
      </p:sp>
      <p:cxnSp>
        <p:nvCxnSpPr>
          <p:cNvPr id="5" name="直接连接符 4"/>
          <p:cNvCxnSpPr/>
          <p:nvPr/>
        </p:nvCxnSpPr>
        <p:spPr>
          <a:xfrm>
            <a:off x="3957638" y="2738438"/>
            <a:ext cx="2919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877050" y="2314575"/>
            <a:ext cx="0" cy="423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957638" y="2314575"/>
            <a:ext cx="0" cy="423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13688" y="2314575"/>
            <a:ext cx="0" cy="654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02188" y="2968625"/>
            <a:ext cx="3111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802188" y="2314575"/>
            <a:ext cx="0" cy="654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14400" y="2738438"/>
            <a:ext cx="0" cy="344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14400" y="3082925"/>
            <a:ext cx="4924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838825" y="2314575"/>
            <a:ext cx="0" cy="768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96573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7772400" cy="914400"/>
          </a:xfrm>
          <a:noFill/>
        </p:spPr>
        <p:txBody>
          <a:bodyPr/>
          <a:lstStyle/>
          <a:p>
            <a:pPr eaLnBrk="1" hangingPunct="1"/>
            <a:r>
              <a:rPr lang="en-US" altLang="en-US" dirty="0"/>
              <a:t>Programming Errors</a:t>
            </a:r>
          </a:p>
        </p:txBody>
      </p:sp>
      <p:sp>
        <p:nvSpPr>
          <p:cNvPr id="36867" name="Rectangle 3"/>
          <p:cNvSpPr>
            <a:spLocks noGrp="1" noChangeArrowheads="1"/>
          </p:cNvSpPr>
          <p:nvPr>
            <p:ph idx="1"/>
          </p:nvPr>
        </p:nvSpPr>
        <p:spPr>
          <a:xfrm>
            <a:off x="304800" y="914400"/>
            <a:ext cx="8077200" cy="4572000"/>
          </a:xfrm>
        </p:spPr>
        <p:txBody>
          <a:bodyPr/>
          <a:lstStyle/>
          <a:p>
            <a:pPr algn="just" eaLnBrk="1" hangingPunct="1"/>
            <a:r>
              <a:rPr lang="en-US" altLang="en-US" dirty="0">
                <a:solidFill>
                  <a:srgbClr val="FF0000"/>
                </a:solidFill>
              </a:rPr>
              <a:t>Syntax Errors</a:t>
            </a:r>
          </a:p>
          <a:p>
            <a:pPr lvl="1" algn="just" eaLnBrk="1" hangingPunct="1"/>
            <a:r>
              <a:rPr lang="en-US" altLang="en-US" dirty="0"/>
              <a:t>Detected by the compiler. </a:t>
            </a:r>
          </a:p>
          <a:p>
            <a:pPr lvl="1" algn="just" eaLnBrk="1" hangingPunct="1"/>
            <a:r>
              <a:rPr lang="en-US" altLang="en-US" dirty="0"/>
              <a:t>Mistype a keyword, omitting somethings</a:t>
            </a:r>
          </a:p>
          <a:p>
            <a:pPr algn="just" eaLnBrk="1" hangingPunct="1"/>
            <a:r>
              <a:rPr lang="en-US" altLang="en-US" dirty="0">
                <a:solidFill>
                  <a:srgbClr val="FF0000"/>
                </a:solidFill>
              </a:rPr>
              <a:t>Runtime Errors</a:t>
            </a:r>
          </a:p>
          <a:p>
            <a:pPr lvl="1" algn="just" eaLnBrk="1" hangingPunct="1"/>
            <a:r>
              <a:rPr lang="en-US" altLang="en-US" dirty="0"/>
              <a:t>Causes the program to abort</a:t>
            </a:r>
          </a:p>
          <a:p>
            <a:pPr algn="just" eaLnBrk="1" hangingPunct="1"/>
            <a:r>
              <a:rPr lang="en-US" altLang="en-US" dirty="0">
                <a:solidFill>
                  <a:srgbClr val="FF0000"/>
                </a:solidFill>
              </a:rPr>
              <a:t>Logic Errors</a:t>
            </a:r>
          </a:p>
          <a:p>
            <a:pPr lvl="1" algn="just" eaLnBrk="1" hangingPunct="1"/>
            <a:r>
              <a:rPr lang="en-US" altLang="en-US" dirty="0"/>
              <a:t>Produces incorrect result</a:t>
            </a:r>
          </a:p>
        </p:txBody>
      </p:sp>
      <p:sp>
        <p:nvSpPr>
          <p:cNvPr id="36868"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4CE0BF2C-2C1A-4893-93CF-347966D5FF83}" type="slidenum">
              <a:rPr lang="en-US" altLang="en-US" sz="1400" smtClean="0">
                <a:latin typeface="Times New Roman" pitchFamily="18" charset="0"/>
              </a:rPr>
              <a:pPr>
                <a:spcBef>
                  <a:spcPct val="0"/>
                </a:spcBef>
                <a:buClrTx/>
                <a:buSzTx/>
                <a:buFontTx/>
                <a:buNone/>
              </a:pPr>
              <a:t>4</a:t>
            </a:fld>
            <a:endParaRPr lang="en-US" altLang="en-US" sz="1400">
              <a:latin typeface="Times New Roman" pitchFamily="18" charset="0"/>
            </a:endParaRPr>
          </a:p>
        </p:txBody>
      </p:sp>
    </p:spTree>
    <p:extLst>
      <p:ext uri="{BB962C8B-B14F-4D97-AF65-F5344CB8AC3E}">
        <p14:creationId xmlns:p14="http://schemas.microsoft.com/office/powerpoint/2010/main" val="87627007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54063" y="296863"/>
            <a:ext cx="7219950" cy="174625"/>
          </a:xfrm>
        </p:spPr>
        <p:txBody>
          <a:bodyPr>
            <a:normAutofit fontScale="90000"/>
          </a:bodyPr>
          <a:lstStyle/>
          <a:p>
            <a:pPr eaLnBrk="1" fontAlgn="auto" hangingPunct="1">
              <a:spcAft>
                <a:spcPts val="0"/>
              </a:spcAft>
              <a:defRPr/>
            </a:pPr>
            <a:r>
              <a:rPr lang="en-US" altLang="en-US" dirty="0">
                <a:cs typeface="Courier New" pitchFamily="49" charset="0"/>
              </a:rPr>
              <a:t>Formatting Output</a:t>
            </a:r>
            <a:r>
              <a:rPr lang="en-US" altLang="en-US" dirty="0"/>
              <a:t> </a:t>
            </a:r>
          </a:p>
        </p:txBody>
      </p:sp>
      <p:sp>
        <p:nvSpPr>
          <p:cNvPr id="9625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C064D27B-BE64-4C55-8165-52DE853263C4}" type="slidenum">
              <a:rPr lang="en-US" altLang="en-US" sz="1400">
                <a:latin typeface="Times New Roman" pitchFamily="18" charset="0"/>
              </a:rPr>
              <a:pPr>
                <a:spcBef>
                  <a:spcPct val="0"/>
                </a:spcBef>
                <a:buClrTx/>
                <a:buSzTx/>
                <a:buFontTx/>
                <a:buNone/>
              </a:pPr>
              <a:t>40</a:t>
            </a:fld>
            <a:endParaRPr lang="en-US" altLang="en-US" sz="1400">
              <a:latin typeface="Times New Roman" pitchFamily="18" charset="0"/>
            </a:endParaRPr>
          </a:p>
        </p:txBody>
      </p:sp>
      <p:sp>
        <p:nvSpPr>
          <p:cNvPr id="96260"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96261" name="Text Box 4"/>
          <p:cNvSpPr txBox="1">
            <a:spLocks noChangeArrowheads="1"/>
          </p:cNvSpPr>
          <p:nvPr/>
        </p:nvSpPr>
        <p:spPr bwMode="auto">
          <a:xfrm>
            <a:off x="114300" y="509588"/>
            <a:ext cx="9144000" cy="50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639763" indent="-246063">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r>
              <a:rPr lang="en-US" altLang="en-US" sz="2800" dirty="0"/>
              <a:t>By default, the output is </a:t>
            </a:r>
            <a:r>
              <a:rPr lang="en-US" altLang="en-US" sz="2800" u="sng" dirty="0"/>
              <a:t>right justified</a:t>
            </a:r>
            <a:r>
              <a:rPr lang="en-US" altLang="en-US" sz="2800" dirty="0"/>
              <a:t>. </a:t>
            </a:r>
          </a:p>
          <a:p>
            <a:r>
              <a:rPr lang="en-US" altLang="en-US" sz="2800" dirty="0"/>
              <a:t>Use the minus sign (</a:t>
            </a:r>
            <a:r>
              <a:rPr lang="en-US" altLang="en-US" sz="2800" b="1" dirty="0"/>
              <a:t>−</a:t>
            </a:r>
            <a:r>
              <a:rPr lang="en-US" altLang="en-US" sz="2800" dirty="0"/>
              <a:t>) in the format specifier to specify that the item is </a:t>
            </a:r>
            <a:r>
              <a:rPr lang="en-US" altLang="en-US" sz="2800" u="sng" dirty="0"/>
              <a:t>left justified </a:t>
            </a:r>
          </a:p>
          <a:p>
            <a:r>
              <a:rPr lang="en-US" altLang="en-US" sz="2800" b="1" dirty="0">
                <a:solidFill>
                  <a:srgbClr val="0070C0"/>
                </a:solidFill>
              </a:rPr>
              <a:t>right justify</a:t>
            </a:r>
          </a:p>
          <a:p>
            <a:r>
              <a:rPr lang="en-US" altLang="en-US" sz="2800" dirty="0" err="1"/>
              <a:t>System.out.printf</a:t>
            </a:r>
            <a:r>
              <a:rPr lang="en-US" altLang="en-US" sz="2800" dirty="0"/>
              <a:t>(</a:t>
            </a:r>
            <a:r>
              <a:rPr lang="en-US" altLang="en-US" sz="2800" b="1" dirty="0"/>
              <a:t>"%8d%8s%8.1f\n"</a:t>
            </a:r>
            <a:r>
              <a:rPr lang="en-US" altLang="en-US" sz="2800" dirty="0"/>
              <a:t>, </a:t>
            </a:r>
            <a:r>
              <a:rPr lang="en-US" altLang="en-US" sz="2800" b="1" dirty="0"/>
              <a:t>1234</a:t>
            </a:r>
            <a:r>
              <a:rPr lang="en-US" altLang="en-US" sz="2800" dirty="0"/>
              <a:t>, </a:t>
            </a:r>
            <a:r>
              <a:rPr lang="en-US" altLang="en-US" sz="2800" b="1" dirty="0"/>
              <a:t>"Java", 5.63</a:t>
            </a:r>
            <a:r>
              <a:rPr lang="en-US" altLang="en-US" sz="2800" dirty="0"/>
              <a:t>);</a:t>
            </a:r>
          </a:p>
          <a:p>
            <a:r>
              <a:rPr lang="en-US" altLang="en-US" sz="2800" b="1" dirty="0">
                <a:solidFill>
                  <a:srgbClr val="0070C0"/>
                </a:solidFill>
              </a:rPr>
              <a:t>left justify</a:t>
            </a:r>
          </a:p>
          <a:p>
            <a:r>
              <a:rPr lang="en-US" altLang="en-US" sz="2600" dirty="0" err="1"/>
              <a:t>System.out.printf</a:t>
            </a:r>
            <a:r>
              <a:rPr lang="en-US" altLang="en-US" sz="2600" dirty="0"/>
              <a:t>(</a:t>
            </a:r>
            <a:r>
              <a:rPr lang="en-US" altLang="en-US" sz="2600" b="1" dirty="0"/>
              <a:t>"%−8d%−8s%−8.1f \n"</a:t>
            </a:r>
            <a:r>
              <a:rPr lang="en-US" altLang="en-US" sz="2600" dirty="0"/>
              <a:t>, </a:t>
            </a:r>
            <a:r>
              <a:rPr lang="en-US" altLang="en-US" sz="2600" b="1" dirty="0"/>
              <a:t>1234</a:t>
            </a:r>
            <a:r>
              <a:rPr lang="en-US" altLang="en-US" sz="2600" dirty="0"/>
              <a:t>, </a:t>
            </a:r>
            <a:r>
              <a:rPr lang="en-US" altLang="en-US" sz="2600" b="1" dirty="0"/>
              <a:t>"Java", 5.63</a:t>
            </a:r>
            <a:r>
              <a:rPr lang="en-US" altLang="en-US" sz="2600" dirty="0"/>
              <a:t>);</a:t>
            </a:r>
          </a:p>
          <a:p>
            <a:r>
              <a:rPr lang="en-US" altLang="en-US" sz="2800" dirty="0"/>
              <a:t>display</a:t>
            </a:r>
          </a:p>
          <a:p>
            <a:r>
              <a:rPr lang="en-US" altLang="en-US" sz="2800" dirty="0"/>
              <a:t> </a:t>
            </a:r>
          </a:p>
          <a:p>
            <a:endParaRPr lang="en-US" altLang="en-US" sz="2800" dirty="0"/>
          </a:p>
        </p:txBody>
      </p:sp>
      <p:pic>
        <p:nvPicPr>
          <p:cNvPr id="962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4043363"/>
            <a:ext cx="6605588"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3243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9750" y="228601"/>
            <a:ext cx="8142288" cy="512050"/>
          </a:xfrm>
        </p:spPr>
        <p:txBody>
          <a:bodyPr>
            <a:normAutofit fontScale="90000"/>
          </a:bodyPr>
          <a:lstStyle/>
          <a:p>
            <a:r>
              <a:rPr lang="en-US" altLang="en-US" sz="4000" dirty="0"/>
              <a:t>while Loops</a:t>
            </a:r>
          </a:p>
        </p:txBody>
      </p:sp>
      <p:sp>
        <p:nvSpPr>
          <p:cNvPr id="7170"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B8AF70A-946D-4C2F-9FA1-7834FB6CD90F}" type="slidenum">
              <a:rPr lang="en-US" altLang="en-US" sz="1400"/>
              <a:pPr>
                <a:spcBef>
                  <a:spcPct val="0"/>
                </a:spcBef>
                <a:buClrTx/>
                <a:buSzTx/>
                <a:buFontTx/>
                <a:buNone/>
              </a:pPr>
              <a:t>41</a:t>
            </a:fld>
            <a:endParaRPr lang="en-US" altLang="en-US" sz="1400"/>
          </a:p>
        </p:txBody>
      </p:sp>
      <p:sp>
        <p:nvSpPr>
          <p:cNvPr id="7172" name="Rectangle 3"/>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173" name="Rectangle 4"/>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174" name="Rectangle 5"/>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175" name="Text Box 6"/>
          <p:cNvSpPr txBox="1">
            <a:spLocks noChangeArrowheads="1"/>
          </p:cNvSpPr>
          <p:nvPr/>
        </p:nvSpPr>
        <p:spPr bwMode="auto">
          <a:xfrm>
            <a:off x="347662" y="1085850"/>
            <a:ext cx="879633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2800" b="1" dirty="0" err="1">
                <a:latin typeface="Courier New" pitchFamily="49" charset="0"/>
                <a:cs typeface="+mn-cs"/>
              </a:rPr>
              <a:t>int</a:t>
            </a:r>
            <a:r>
              <a:rPr lang="en-US" sz="2800" b="1" dirty="0">
                <a:latin typeface="Courier New" pitchFamily="49" charset="0"/>
                <a:cs typeface="+mn-cs"/>
              </a:rPr>
              <a:t> count = 0;</a:t>
            </a:r>
          </a:p>
          <a:p>
            <a:pPr>
              <a:defRPr/>
            </a:pPr>
            <a:r>
              <a:rPr lang="en-US" sz="2800" b="1" dirty="0">
                <a:latin typeface="Courier New" pitchFamily="49" charset="0"/>
                <a:cs typeface="+mn-cs"/>
              </a:rPr>
              <a:t>while (count &lt; 100) {</a:t>
            </a:r>
          </a:p>
          <a:p>
            <a:pPr>
              <a:defRPr/>
            </a:pPr>
            <a:r>
              <a:rPr lang="en-US" sz="2800" b="1" dirty="0">
                <a:latin typeface="Courier New" pitchFamily="49" charset="0"/>
                <a:cs typeface="+mn-cs"/>
              </a:rPr>
              <a:t>  </a:t>
            </a:r>
            <a:r>
              <a:rPr lang="en-US" sz="2800" b="1" dirty="0" err="1">
                <a:latin typeface="Courier New" pitchFamily="49" charset="0"/>
                <a:cs typeface="+mn-cs"/>
              </a:rPr>
              <a:t>System.out.println</a:t>
            </a:r>
            <a:r>
              <a:rPr lang="en-US" sz="2800" b="1" dirty="0">
                <a:latin typeface="Courier New" pitchFamily="49" charset="0"/>
                <a:cs typeface="+mn-cs"/>
              </a:rPr>
              <a:t>("Welcome to Java");</a:t>
            </a:r>
          </a:p>
          <a:p>
            <a:pPr>
              <a:defRPr/>
            </a:pPr>
            <a:r>
              <a:rPr lang="en-US" sz="2800" b="1" dirty="0">
                <a:latin typeface="Courier New" pitchFamily="49" charset="0"/>
                <a:cs typeface="+mn-cs"/>
              </a:rPr>
              <a:t>  count++;</a:t>
            </a:r>
          </a:p>
          <a:p>
            <a:pPr>
              <a:defRPr/>
            </a:pPr>
            <a:r>
              <a:rPr lang="en-US" sz="2800" b="1" dirty="0">
                <a:latin typeface="Courier New" pitchFamily="49" charset="0"/>
                <a:cs typeface="+mn-cs"/>
              </a:rPr>
              <a:t>}</a:t>
            </a:r>
          </a:p>
        </p:txBody>
      </p:sp>
    </p:spTree>
    <p:extLst>
      <p:ext uri="{BB962C8B-B14F-4D97-AF65-F5344CB8AC3E}">
        <p14:creationId xmlns:p14="http://schemas.microsoft.com/office/powerpoint/2010/main" val="8239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Effect transition="in" filter="fade">
                                      <p:cBhvr>
                                        <p:cTn id="7" dur="1000"/>
                                        <p:tgtEl>
                                          <p:spTgt spid="7175">
                                            <p:txEl>
                                              <p:pRg st="0" end="0"/>
                                            </p:txEl>
                                          </p:spTgt>
                                        </p:tgtEl>
                                      </p:cBhvr>
                                    </p:animEffect>
                                    <p:anim calcmode="lin" valueType="num">
                                      <p:cBhvr>
                                        <p:cTn id="8" dur="1000" fill="hold"/>
                                        <p:tgtEl>
                                          <p:spTgt spid="71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5">
                                            <p:txEl>
                                              <p:pRg st="1" end="1"/>
                                            </p:txEl>
                                          </p:spTgt>
                                        </p:tgtEl>
                                        <p:attrNameLst>
                                          <p:attrName>style.visibility</p:attrName>
                                        </p:attrNameLst>
                                      </p:cBhvr>
                                      <p:to>
                                        <p:strVal val="visible"/>
                                      </p:to>
                                    </p:set>
                                    <p:animEffect transition="in" filter="fade">
                                      <p:cBhvr>
                                        <p:cTn id="14" dur="1000"/>
                                        <p:tgtEl>
                                          <p:spTgt spid="7175">
                                            <p:txEl>
                                              <p:pRg st="1" end="1"/>
                                            </p:txEl>
                                          </p:spTgt>
                                        </p:tgtEl>
                                      </p:cBhvr>
                                    </p:animEffect>
                                    <p:anim calcmode="lin" valueType="num">
                                      <p:cBhvr>
                                        <p:cTn id="15" dur="1000" fill="hold"/>
                                        <p:tgtEl>
                                          <p:spTgt spid="71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1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5">
                                            <p:txEl>
                                              <p:pRg st="2" end="2"/>
                                            </p:txEl>
                                          </p:spTgt>
                                        </p:tgtEl>
                                        <p:attrNameLst>
                                          <p:attrName>style.visibility</p:attrName>
                                        </p:attrNameLst>
                                      </p:cBhvr>
                                      <p:to>
                                        <p:strVal val="visible"/>
                                      </p:to>
                                    </p:set>
                                    <p:animEffect transition="in" filter="fade">
                                      <p:cBhvr>
                                        <p:cTn id="21" dur="1000"/>
                                        <p:tgtEl>
                                          <p:spTgt spid="7175">
                                            <p:txEl>
                                              <p:pRg st="2" end="2"/>
                                            </p:txEl>
                                          </p:spTgt>
                                        </p:tgtEl>
                                      </p:cBhvr>
                                    </p:animEffect>
                                    <p:anim calcmode="lin" valueType="num">
                                      <p:cBhvr>
                                        <p:cTn id="22" dur="1000" fill="hold"/>
                                        <p:tgtEl>
                                          <p:spTgt spid="71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1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175">
                                            <p:txEl>
                                              <p:pRg st="3" end="3"/>
                                            </p:txEl>
                                          </p:spTgt>
                                        </p:tgtEl>
                                        <p:attrNameLst>
                                          <p:attrName>style.visibility</p:attrName>
                                        </p:attrNameLst>
                                      </p:cBhvr>
                                      <p:to>
                                        <p:strVal val="visible"/>
                                      </p:to>
                                    </p:set>
                                    <p:animEffect transition="in" filter="fade">
                                      <p:cBhvr>
                                        <p:cTn id="28" dur="1000"/>
                                        <p:tgtEl>
                                          <p:spTgt spid="7175">
                                            <p:txEl>
                                              <p:pRg st="3" end="3"/>
                                            </p:txEl>
                                          </p:spTgt>
                                        </p:tgtEl>
                                      </p:cBhvr>
                                    </p:animEffect>
                                    <p:anim calcmode="lin" valueType="num">
                                      <p:cBhvr>
                                        <p:cTn id="29" dur="1000" fill="hold"/>
                                        <p:tgtEl>
                                          <p:spTgt spid="71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1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175">
                                            <p:txEl>
                                              <p:pRg st="4" end="4"/>
                                            </p:txEl>
                                          </p:spTgt>
                                        </p:tgtEl>
                                        <p:attrNameLst>
                                          <p:attrName>style.visibility</p:attrName>
                                        </p:attrNameLst>
                                      </p:cBhvr>
                                      <p:to>
                                        <p:strVal val="visible"/>
                                      </p:to>
                                    </p:set>
                                    <p:animEffect transition="in" filter="fade">
                                      <p:cBhvr>
                                        <p:cTn id="35" dur="1000"/>
                                        <p:tgtEl>
                                          <p:spTgt spid="7175">
                                            <p:txEl>
                                              <p:pRg st="4" end="4"/>
                                            </p:txEl>
                                          </p:spTgt>
                                        </p:tgtEl>
                                      </p:cBhvr>
                                    </p:animEffect>
                                    <p:anim calcmode="lin" valueType="num">
                                      <p:cBhvr>
                                        <p:cTn id="36" dur="1000" fill="hold"/>
                                        <p:tgtEl>
                                          <p:spTgt spid="71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1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0"/>
            <a:ext cx="7772400" cy="894270"/>
          </a:xfrm>
        </p:spPr>
        <p:txBody>
          <a:bodyPr/>
          <a:lstStyle/>
          <a:p>
            <a:r>
              <a:rPr lang="en-US" altLang="en-US" sz="4200" dirty="0">
                <a:latin typeface="Courier New" pitchFamily="49" charset="0"/>
              </a:rPr>
              <a:t>do-while</a:t>
            </a:r>
            <a:r>
              <a:rPr lang="en-US" altLang="en-US" dirty="0"/>
              <a:t> Loop</a:t>
            </a:r>
            <a:endParaRPr lang="en-US" altLang="en-US" dirty="0">
              <a:solidFill>
                <a:schemeClr val="tx1"/>
              </a:solidFill>
            </a:endParaRPr>
          </a:p>
        </p:txBody>
      </p:sp>
      <p:sp>
        <p:nvSpPr>
          <p:cNvPr id="25602"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462C97C-9715-44D4-9847-376A5E973D9D}" type="slidenum">
              <a:rPr lang="en-US" altLang="en-US" sz="1400"/>
              <a:pPr>
                <a:spcBef>
                  <a:spcPct val="0"/>
                </a:spcBef>
                <a:buClrTx/>
                <a:buSzTx/>
                <a:buFontTx/>
                <a:buNone/>
              </a:pPr>
              <a:t>42</a:t>
            </a:fld>
            <a:endParaRPr lang="en-US" altLang="en-US" sz="1400"/>
          </a:p>
        </p:txBody>
      </p:sp>
      <p:sp>
        <p:nvSpPr>
          <p:cNvPr id="25604" name="Rectangle 12"/>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5" name="Rectangle 13"/>
          <p:cNvSpPr>
            <a:spLocks noChangeArrowheads="1"/>
          </p:cNvSpPr>
          <p:nvPr/>
        </p:nvSpPr>
        <p:spPr bwMode="auto">
          <a:xfrm>
            <a:off x="347450" y="2891330"/>
            <a:ext cx="73152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latin typeface="Courier New" pitchFamily="49" charset="0"/>
                <a:cs typeface="+mn-cs"/>
              </a:rPr>
              <a:t>do {</a:t>
            </a:r>
          </a:p>
          <a:p>
            <a:pPr>
              <a:spcBef>
                <a:spcPct val="50000"/>
              </a:spcBef>
              <a:buClr>
                <a:schemeClr val="tx2"/>
              </a:buClr>
              <a:buSzPct val="75000"/>
              <a:buFont typeface="Monotype Sorts" pitchFamily="2" charset="2"/>
              <a:buNone/>
              <a:defRPr/>
            </a:pPr>
            <a:r>
              <a:rPr lang="en-US" b="1" dirty="0">
                <a:latin typeface="Courier New" pitchFamily="49" charset="0"/>
                <a:cs typeface="+mn-cs"/>
              </a:rPr>
              <a:t>  // Loop body;</a:t>
            </a:r>
          </a:p>
          <a:p>
            <a:pPr>
              <a:spcBef>
                <a:spcPct val="50000"/>
              </a:spcBef>
              <a:buClr>
                <a:schemeClr val="tx2"/>
              </a:buClr>
              <a:buSzPct val="75000"/>
              <a:buFont typeface="Monotype Sorts" pitchFamily="2" charset="2"/>
              <a:buNone/>
              <a:defRPr/>
            </a:pPr>
            <a:r>
              <a:rPr lang="en-US" b="1" dirty="0">
                <a:latin typeface="Courier New" pitchFamily="49" charset="0"/>
                <a:cs typeface="+mn-cs"/>
              </a:rPr>
              <a:t>  Statement(s);</a:t>
            </a:r>
          </a:p>
          <a:p>
            <a:pPr>
              <a:spcBef>
                <a:spcPct val="50000"/>
              </a:spcBef>
              <a:buClr>
                <a:schemeClr val="tx2"/>
              </a:buClr>
              <a:buSzPct val="75000"/>
              <a:buFont typeface="Monotype Sorts" pitchFamily="2" charset="2"/>
              <a:buNone/>
              <a:defRPr/>
            </a:pPr>
            <a:r>
              <a:rPr lang="en-US" b="1" dirty="0">
                <a:latin typeface="Courier New" pitchFamily="49" charset="0"/>
                <a:cs typeface="+mn-cs"/>
              </a:rPr>
              <a:t>} while (loop-continuation-condition);</a:t>
            </a:r>
          </a:p>
        </p:txBody>
      </p:sp>
      <p:sp>
        <p:nvSpPr>
          <p:cNvPr id="25606" name="Rectangle 15"/>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5607" name="Rectangle 19"/>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2560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935" y="143668"/>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965821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152400"/>
            <a:ext cx="7772400" cy="549845"/>
          </a:xfrm>
        </p:spPr>
        <p:txBody>
          <a:bodyPr>
            <a:normAutofit fontScale="90000"/>
          </a:bodyPr>
          <a:lstStyle/>
          <a:p>
            <a:r>
              <a:rPr lang="en-US" altLang="en-US" sz="4200" b="1" dirty="0">
                <a:latin typeface="Courier New" pitchFamily="49" charset="0"/>
              </a:rPr>
              <a:t>for</a:t>
            </a:r>
            <a:r>
              <a:rPr lang="en-US" altLang="en-US" b="1" dirty="0"/>
              <a:t> Loops</a:t>
            </a:r>
            <a:endParaRPr lang="en-US" altLang="en-US" b="1" dirty="0">
              <a:latin typeface="Book Antiqua" pitchFamily="18" charset="0"/>
            </a:endParaRPr>
          </a:p>
        </p:txBody>
      </p:sp>
      <p:sp>
        <p:nvSpPr>
          <p:cNvPr id="26628" name="Rectangle 3"/>
          <p:cNvSpPr>
            <a:spLocks noGrp="1" noChangeArrowheads="1"/>
          </p:cNvSpPr>
          <p:nvPr>
            <p:ph idx="1"/>
          </p:nvPr>
        </p:nvSpPr>
        <p:spPr>
          <a:xfrm>
            <a:off x="0" y="663841"/>
            <a:ext cx="4953000" cy="2419514"/>
          </a:xfrm>
        </p:spPr>
        <p:txBody>
          <a:bodyPr>
            <a:noAutofit/>
          </a:bodyPr>
          <a:lstStyle/>
          <a:p>
            <a:pPr>
              <a:lnSpc>
                <a:spcPct val="90000"/>
              </a:lnSpc>
              <a:spcBef>
                <a:spcPct val="0"/>
              </a:spcBef>
              <a:buFont typeface="Monotype Sorts"/>
              <a:buNone/>
            </a:pPr>
            <a:r>
              <a:rPr lang="en-US" altLang="en-US" sz="2700" dirty="0"/>
              <a:t>for (initial-action</a:t>
            </a:r>
            <a:r>
              <a:rPr lang="en-US" altLang="en-US" sz="2700" dirty="0">
                <a:solidFill>
                  <a:srgbClr val="FF0000"/>
                </a:solidFill>
              </a:rPr>
              <a:t>; </a:t>
            </a:r>
            <a:r>
              <a:rPr lang="en-US" altLang="en-US" sz="2700" dirty="0"/>
              <a:t>loop-continuation-condition</a:t>
            </a:r>
            <a:r>
              <a:rPr lang="en-US" altLang="en-US" sz="2700" dirty="0">
                <a:solidFill>
                  <a:srgbClr val="FF0000"/>
                </a:solidFill>
              </a:rPr>
              <a:t>; </a:t>
            </a:r>
            <a:r>
              <a:rPr lang="en-US" altLang="en-US" sz="2700" dirty="0"/>
              <a:t>action-after-each-iteration){</a:t>
            </a:r>
          </a:p>
          <a:p>
            <a:pPr>
              <a:lnSpc>
                <a:spcPct val="90000"/>
              </a:lnSpc>
              <a:spcBef>
                <a:spcPct val="0"/>
              </a:spcBef>
              <a:buFont typeface="Monotype Sorts"/>
              <a:buNone/>
            </a:pPr>
            <a:r>
              <a:rPr lang="en-US" altLang="en-US" sz="2700" dirty="0"/>
              <a:t>   // loop body;</a:t>
            </a:r>
          </a:p>
          <a:p>
            <a:pPr>
              <a:lnSpc>
                <a:spcPct val="90000"/>
              </a:lnSpc>
              <a:spcBef>
                <a:spcPct val="0"/>
              </a:spcBef>
              <a:buFont typeface="Monotype Sorts"/>
              <a:buNone/>
            </a:pPr>
            <a:r>
              <a:rPr lang="en-US" altLang="en-US" sz="2700" dirty="0"/>
              <a:t>   Statement(s);</a:t>
            </a:r>
          </a:p>
          <a:p>
            <a:pPr>
              <a:lnSpc>
                <a:spcPct val="90000"/>
              </a:lnSpc>
              <a:spcBef>
                <a:spcPct val="0"/>
              </a:spcBef>
              <a:buFont typeface="Monotype Sorts"/>
              <a:buNone/>
            </a:pPr>
            <a:r>
              <a:rPr lang="en-US" altLang="en-US" sz="2700" dirty="0"/>
              <a:t>}</a:t>
            </a:r>
          </a:p>
        </p:txBody>
      </p:sp>
      <p:sp>
        <p:nvSpPr>
          <p:cNvPr id="26626"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C213551-9643-46E8-8446-69E0958A7916}" type="slidenum">
              <a:rPr lang="en-US" altLang="en-US" sz="1400"/>
              <a:pPr>
                <a:spcBef>
                  <a:spcPct val="0"/>
                </a:spcBef>
                <a:buClrTx/>
                <a:buSzTx/>
                <a:buFontTx/>
                <a:buNone/>
              </a:pPr>
              <a:t>43</a:t>
            </a:fld>
            <a:endParaRPr lang="en-US" altLang="en-US" sz="1400"/>
          </a:p>
        </p:txBody>
      </p:sp>
      <p:sp>
        <p:nvSpPr>
          <p:cNvPr id="26629" name="Rectangle 5"/>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6630" name="Rectangle 7"/>
          <p:cNvSpPr>
            <a:spLocks noChangeArrowheads="1"/>
          </p:cNvSpPr>
          <p:nvPr/>
        </p:nvSpPr>
        <p:spPr bwMode="auto">
          <a:xfrm>
            <a:off x="4953000" y="663840"/>
            <a:ext cx="4191000" cy="2249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a:buNone/>
            </a:pPr>
            <a:r>
              <a:rPr lang="en-US" altLang="en-US" sz="2700" dirty="0" err="1"/>
              <a:t>int</a:t>
            </a:r>
            <a:r>
              <a:rPr lang="en-US" altLang="en-US" sz="2700" dirty="0"/>
              <a:t> </a:t>
            </a:r>
            <a:r>
              <a:rPr lang="en-US" altLang="en-US" sz="2700" dirty="0" err="1"/>
              <a:t>i</a:t>
            </a:r>
            <a:r>
              <a:rPr lang="en-US" altLang="en-US" sz="2700" dirty="0"/>
              <a:t>;</a:t>
            </a:r>
          </a:p>
          <a:p>
            <a:pPr>
              <a:spcBef>
                <a:spcPct val="0"/>
              </a:spcBef>
              <a:buFont typeface="Monotype Sorts"/>
              <a:buNone/>
            </a:pPr>
            <a:r>
              <a:rPr lang="en-US" altLang="en-US" sz="2700" dirty="0"/>
              <a:t>for (</a:t>
            </a:r>
            <a:r>
              <a:rPr lang="en-US" altLang="en-US" sz="2700" dirty="0" err="1"/>
              <a:t>i</a:t>
            </a:r>
            <a:r>
              <a:rPr lang="en-US" altLang="en-US" sz="2700" dirty="0"/>
              <a:t> = 0; </a:t>
            </a:r>
            <a:r>
              <a:rPr lang="en-US" altLang="en-US" sz="2700" dirty="0" err="1"/>
              <a:t>i</a:t>
            </a:r>
            <a:r>
              <a:rPr lang="en-US" altLang="en-US" sz="2700" dirty="0"/>
              <a:t> &lt; 100; </a:t>
            </a:r>
            <a:r>
              <a:rPr lang="en-US" altLang="en-US" sz="2700" dirty="0" err="1"/>
              <a:t>i</a:t>
            </a:r>
            <a:r>
              <a:rPr lang="en-US" altLang="en-US" sz="2700" dirty="0"/>
              <a:t>++) {	 </a:t>
            </a:r>
          </a:p>
          <a:p>
            <a:pPr>
              <a:spcBef>
                <a:spcPct val="0"/>
              </a:spcBef>
              <a:buFont typeface="Monotype Sorts"/>
              <a:buNone/>
            </a:pPr>
            <a:r>
              <a:rPr lang="en-US" altLang="en-US" sz="2700" dirty="0"/>
              <a:t>  </a:t>
            </a:r>
            <a:r>
              <a:rPr lang="en-US" altLang="en-US" sz="2700" dirty="0" err="1"/>
              <a:t>System.out.println</a:t>
            </a:r>
            <a:r>
              <a:rPr lang="en-US" altLang="en-US" sz="2700" dirty="0"/>
              <a:t>(</a:t>
            </a:r>
          </a:p>
          <a:p>
            <a:pPr>
              <a:spcBef>
                <a:spcPct val="0"/>
              </a:spcBef>
              <a:buFont typeface="Monotype Sorts"/>
              <a:buNone/>
            </a:pPr>
            <a:r>
              <a:rPr lang="en-US" altLang="en-US" sz="2700" dirty="0"/>
              <a:t>     "Welcome to Java!"); </a:t>
            </a:r>
          </a:p>
          <a:p>
            <a:pPr>
              <a:spcBef>
                <a:spcPct val="0"/>
              </a:spcBef>
              <a:buFont typeface="Monotype Sorts"/>
              <a:buNone/>
            </a:pPr>
            <a:r>
              <a:rPr lang="en-US" altLang="en-US" sz="2700" dirty="0"/>
              <a:t>}</a:t>
            </a:r>
          </a:p>
        </p:txBody>
      </p:sp>
      <p:sp>
        <p:nvSpPr>
          <p:cNvPr id="26631" name="Rectangle 10"/>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6632" name="Rectangle 12"/>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26633"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05" y="2776115"/>
            <a:ext cx="7028115" cy="4054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6634" name="Line 8"/>
          <p:cNvSpPr>
            <a:spLocks noChangeShapeType="1"/>
          </p:cNvSpPr>
          <p:nvPr/>
        </p:nvSpPr>
        <p:spPr bwMode="auto">
          <a:xfrm>
            <a:off x="6146605"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Line 6"/>
          <p:cNvSpPr>
            <a:spLocks noChangeShapeType="1"/>
          </p:cNvSpPr>
          <p:nvPr/>
        </p:nvSpPr>
        <p:spPr bwMode="auto">
          <a:xfrm>
            <a:off x="2979080"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 name="直接连接符 2"/>
          <p:cNvCxnSpPr/>
          <p:nvPr/>
        </p:nvCxnSpPr>
        <p:spPr>
          <a:xfrm>
            <a:off x="4764025" y="702245"/>
            <a:ext cx="0" cy="22695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35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3863" y="296863"/>
            <a:ext cx="8334375" cy="290512"/>
          </a:xfrm>
        </p:spPr>
        <p:txBody>
          <a:bodyPr>
            <a:normAutofit fontScale="90000"/>
          </a:bodyPr>
          <a:lstStyle/>
          <a:p>
            <a:pPr eaLnBrk="1" hangingPunct="1"/>
            <a:r>
              <a:rPr lang="en-US" altLang="en-US" sz="3900" dirty="0"/>
              <a:t>Reading Input from the Console</a:t>
            </a:r>
            <a:endParaRPr lang="en-US" altLang="en-US" sz="3900" dirty="0">
              <a:cs typeface="Times New Roman" pitchFamily="18" charset="0"/>
            </a:endParaRPr>
          </a:p>
        </p:txBody>
      </p:sp>
      <p:sp>
        <p:nvSpPr>
          <p:cNvPr id="11267"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8E6EBD9C-F17D-48FB-88FC-D1A43D425547}" type="slidenum">
              <a:rPr lang="en-US" altLang="en-US" sz="1400">
                <a:latin typeface="Times New Roman" pitchFamily="18" charset="0"/>
              </a:rPr>
              <a:pPr>
                <a:spcBef>
                  <a:spcPct val="0"/>
                </a:spcBef>
                <a:buClrTx/>
                <a:buSzTx/>
                <a:buFontTx/>
                <a:buNone/>
              </a:pPr>
              <a:t>44</a:t>
            </a:fld>
            <a:endParaRPr lang="en-US" altLang="en-US" sz="1400">
              <a:latin typeface="Times New Roman" pitchFamily="18" charset="0"/>
            </a:endParaRPr>
          </a:p>
        </p:txBody>
      </p:sp>
      <p:sp>
        <p:nvSpPr>
          <p:cNvPr id="11268"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12293" name="Text Box 4"/>
          <p:cNvSpPr txBox="1">
            <a:spLocks noChangeArrowheads="1"/>
          </p:cNvSpPr>
          <p:nvPr/>
        </p:nvSpPr>
        <p:spPr bwMode="auto">
          <a:xfrm>
            <a:off x="-142875" y="688975"/>
            <a:ext cx="9399588"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50000"/>
              </a:spcBef>
              <a:buClrTx/>
              <a:buSzTx/>
            </a:pPr>
            <a:r>
              <a:rPr lang="en-US" altLang="en-US" sz="3200" dirty="0">
                <a:latin typeface="Times New Roman" pitchFamily="18" charset="0"/>
                <a:cs typeface="Courier New" pitchFamily="49" charset="0"/>
              </a:rPr>
              <a:t>How to accept input from user?</a:t>
            </a:r>
          </a:p>
          <a:p>
            <a:pPr>
              <a:spcBef>
                <a:spcPct val="50000"/>
              </a:spcBef>
              <a:buClrTx/>
              <a:buSzTx/>
            </a:pPr>
            <a:r>
              <a:rPr lang="en-US" altLang="en-US" sz="3200" dirty="0">
                <a:solidFill>
                  <a:srgbClr val="FF0000"/>
                </a:solidFill>
                <a:latin typeface="Times New Roman" pitchFamily="18" charset="0"/>
                <a:cs typeface="Courier New" pitchFamily="49" charset="0"/>
              </a:rPr>
              <a:t>1.</a:t>
            </a:r>
            <a:r>
              <a:rPr lang="en-US" altLang="en-US" sz="3200" dirty="0">
                <a:latin typeface="Times New Roman" pitchFamily="18" charset="0"/>
                <a:cs typeface="Courier New" pitchFamily="49" charset="0"/>
              </a:rPr>
              <a:t> use the </a:t>
            </a:r>
            <a:r>
              <a:rPr lang="en-US" altLang="en-US" sz="3200" dirty="0">
                <a:solidFill>
                  <a:srgbClr val="0070C0"/>
                </a:solidFill>
                <a:latin typeface="Times New Roman" pitchFamily="18" charset="0"/>
                <a:cs typeface="Courier New" pitchFamily="49" charset="0"/>
              </a:rPr>
              <a:t>Scanner class</a:t>
            </a:r>
            <a:r>
              <a:rPr lang="en-US" altLang="en-US" sz="3200" dirty="0">
                <a:latin typeface="Times New Roman" pitchFamily="18" charset="0"/>
                <a:cs typeface="Courier New" pitchFamily="49" charset="0"/>
              </a:rPr>
              <a:t>, to create a </a:t>
            </a:r>
            <a:r>
              <a:rPr lang="en-US" altLang="en-US" sz="3200" dirty="0">
                <a:solidFill>
                  <a:srgbClr val="0070C0"/>
                </a:solidFill>
                <a:latin typeface="Times New Roman" pitchFamily="18" charset="0"/>
                <a:cs typeface="Courier New" pitchFamily="49" charset="0"/>
              </a:rPr>
              <a:t>Scanner object </a:t>
            </a:r>
            <a:r>
              <a:rPr lang="en-US" altLang="en-US" sz="3200" dirty="0">
                <a:latin typeface="Times New Roman" pitchFamily="18" charset="0"/>
                <a:cs typeface="Courier New" pitchFamily="49" charset="0"/>
              </a:rPr>
              <a:t>for console input</a:t>
            </a:r>
          </a:p>
          <a:p>
            <a:pPr>
              <a:spcBef>
                <a:spcPct val="50000"/>
              </a:spcBef>
              <a:buClrTx/>
              <a:buSzTx/>
            </a:pPr>
            <a:r>
              <a:rPr lang="en-US" altLang="en-US" sz="3200" dirty="0">
                <a:latin typeface="Times New Roman" pitchFamily="18" charset="0"/>
                <a:cs typeface="Courier New" pitchFamily="49" charset="0"/>
              </a:rPr>
              <a:t>Java uses </a:t>
            </a:r>
            <a:r>
              <a:rPr lang="en-US" altLang="en-US" sz="3200" u="sng" dirty="0" err="1">
                <a:latin typeface="Times New Roman" pitchFamily="18" charset="0"/>
                <a:cs typeface="Courier New" pitchFamily="49" charset="0"/>
              </a:rPr>
              <a:t>System.out</a:t>
            </a:r>
            <a:r>
              <a:rPr lang="en-US" altLang="en-US" sz="3200" dirty="0">
                <a:latin typeface="Times New Roman" pitchFamily="18" charset="0"/>
                <a:cs typeface="Courier New" pitchFamily="49" charset="0"/>
              </a:rPr>
              <a:t> to refer to the standard output device, and </a:t>
            </a:r>
            <a:r>
              <a:rPr lang="en-US" altLang="en-US" sz="3200" u="sng" dirty="0">
                <a:latin typeface="Times New Roman" pitchFamily="18" charset="0"/>
                <a:cs typeface="Courier New" pitchFamily="49" charset="0"/>
              </a:rPr>
              <a:t>System.in</a:t>
            </a:r>
            <a:r>
              <a:rPr lang="en-US" altLang="en-US" sz="3200" dirty="0">
                <a:latin typeface="Times New Roman" pitchFamily="18" charset="0"/>
                <a:cs typeface="Courier New" pitchFamily="49" charset="0"/>
              </a:rPr>
              <a:t> to the standard input device </a:t>
            </a:r>
          </a:p>
          <a:p>
            <a:pPr lvl="1">
              <a:spcBef>
                <a:spcPct val="50000"/>
              </a:spcBef>
              <a:buClrTx/>
              <a:buSzTx/>
              <a:buFontTx/>
              <a:buNone/>
            </a:pPr>
            <a:r>
              <a:rPr lang="en-US" altLang="en-US" sz="2800" b="1" dirty="0">
                <a:latin typeface="Courier New" pitchFamily="49" charset="0"/>
                <a:cs typeface="Courier New" pitchFamily="49" charset="0"/>
              </a:rPr>
              <a:t>Scanner console = new Scanner(System.in);</a:t>
            </a:r>
            <a:endParaRPr lang="en-US" altLang="en-US" sz="2800" b="1" dirty="0">
              <a:latin typeface="Courier" charset="0"/>
              <a:ea typeface="PMingLiU" pitchFamily="18" charset="-120"/>
            </a:endParaRPr>
          </a:p>
          <a:p>
            <a:pPr>
              <a:spcBef>
                <a:spcPct val="50000"/>
              </a:spcBef>
              <a:buClrTx/>
              <a:buSzTx/>
            </a:pPr>
            <a:endParaRPr lang="en-US" altLang="en-US" sz="3000" b="1" dirty="0">
              <a:latin typeface="Times New Roman" pitchFamily="18" charset="0"/>
              <a:cs typeface="Courier New" pitchFamily="49" charset="0"/>
            </a:endParaRPr>
          </a:p>
        </p:txBody>
      </p:sp>
      <p:sp>
        <p:nvSpPr>
          <p:cNvPr id="2" name="圆角矩形 1"/>
          <p:cNvSpPr/>
          <p:nvPr/>
        </p:nvSpPr>
        <p:spPr>
          <a:xfrm>
            <a:off x="427038" y="4960938"/>
            <a:ext cx="3303587" cy="92233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200" dirty="0"/>
              <a:t>Declares console - is a variable whose type is Scanner</a:t>
            </a:r>
          </a:p>
        </p:txBody>
      </p:sp>
      <p:sp>
        <p:nvSpPr>
          <p:cNvPr id="3" name="左中括号 2"/>
          <p:cNvSpPr/>
          <p:nvPr/>
        </p:nvSpPr>
        <p:spPr>
          <a:xfrm rot="16200000">
            <a:off x="1906587" y="3967163"/>
            <a:ext cx="377825" cy="9144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pPr algn="ctr">
              <a:defRPr/>
            </a:pPr>
            <a:endParaRPr lang="en-US" altLang="en-US">
              <a:latin typeface="Constantia" pitchFamily="18" charset="0"/>
            </a:endParaRPr>
          </a:p>
        </p:txBody>
      </p:sp>
      <p:cxnSp>
        <p:nvCxnSpPr>
          <p:cNvPr id="5" name="直接箭头连接符 4"/>
          <p:cNvCxnSpPr/>
          <p:nvPr/>
        </p:nvCxnSpPr>
        <p:spPr>
          <a:xfrm flipV="1">
            <a:off x="2095500" y="4613275"/>
            <a:ext cx="0"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rot="16200000">
            <a:off x="6246019" y="2293144"/>
            <a:ext cx="377825" cy="4262437"/>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pPr algn="ctr">
              <a:defRPr/>
            </a:pPr>
            <a:endParaRPr lang="en-US" altLang="en-US">
              <a:latin typeface="Constantia" pitchFamily="18" charset="0"/>
            </a:endParaRPr>
          </a:p>
        </p:txBody>
      </p:sp>
      <p:sp>
        <p:nvSpPr>
          <p:cNvPr id="7" name="圆角矩形 6"/>
          <p:cNvSpPr/>
          <p:nvPr/>
        </p:nvSpPr>
        <p:spPr>
          <a:xfrm>
            <a:off x="4454525" y="5000625"/>
            <a:ext cx="4262438" cy="7858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200" dirty="0"/>
              <a:t>Creates an object of the Scanner type</a:t>
            </a:r>
          </a:p>
        </p:txBody>
      </p:sp>
      <p:cxnSp>
        <p:nvCxnSpPr>
          <p:cNvPr id="9" name="直接箭头连接符 8"/>
          <p:cNvCxnSpPr>
            <a:stCxn id="7" idx="0"/>
          </p:cNvCxnSpPr>
          <p:nvPr/>
        </p:nvCxnSpPr>
        <p:spPr>
          <a:xfrm flipH="1" flipV="1">
            <a:off x="6586538" y="4613275"/>
            <a:ext cx="0" cy="387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27038" y="6040438"/>
            <a:ext cx="8407400" cy="61436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200" dirty="0"/>
              <a:t>The whole line creates a Scanner object and assigns its reference to the variable console</a:t>
            </a:r>
          </a:p>
        </p:txBody>
      </p:sp>
    </p:spTree>
    <p:extLst>
      <p:ext uri="{BB962C8B-B14F-4D97-AF65-F5344CB8AC3E}">
        <p14:creationId xmlns:p14="http://schemas.microsoft.com/office/powerpoint/2010/main" val="13692847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fade">
                                      <p:cBhvr>
                                        <p:cTn id="7" dur="1000"/>
                                        <p:tgtEl>
                                          <p:spTgt spid="12293">
                                            <p:txEl>
                                              <p:pRg st="0" end="0"/>
                                            </p:txEl>
                                          </p:spTgt>
                                        </p:tgtEl>
                                      </p:cBhvr>
                                    </p:animEffect>
                                    <p:anim calcmode="lin" valueType="num">
                                      <p:cBhvr>
                                        <p:cTn id="8" dur="1000" fill="hold"/>
                                        <p:tgtEl>
                                          <p:spTgt spid="122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293">
                                            <p:txEl>
                                              <p:pRg st="1" end="1"/>
                                            </p:txEl>
                                          </p:spTgt>
                                        </p:tgtEl>
                                        <p:attrNameLst>
                                          <p:attrName>style.visibility</p:attrName>
                                        </p:attrNameLst>
                                      </p:cBhvr>
                                      <p:to>
                                        <p:strVal val="visible"/>
                                      </p:to>
                                    </p:set>
                                    <p:animEffect transition="in" filter="fade">
                                      <p:cBhvr>
                                        <p:cTn id="14" dur="1000"/>
                                        <p:tgtEl>
                                          <p:spTgt spid="12293">
                                            <p:txEl>
                                              <p:pRg st="1" end="1"/>
                                            </p:txEl>
                                          </p:spTgt>
                                        </p:tgtEl>
                                      </p:cBhvr>
                                    </p:animEffect>
                                    <p:anim calcmode="lin" valueType="num">
                                      <p:cBhvr>
                                        <p:cTn id="15" dur="1000" fill="hold"/>
                                        <p:tgtEl>
                                          <p:spTgt spid="1229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2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293">
                                            <p:txEl>
                                              <p:pRg st="2" end="2"/>
                                            </p:txEl>
                                          </p:spTgt>
                                        </p:tgtEl>
                                        <p:attrNameLst>
                                          <p:attrName>style.visibility</p:attrName>
                                        </p:attrNameLst>
                                      </p:cBhvr>
                                      <p:to>
                                        <p:strVal val="visible"/>
                                      </p:to>
                                    </p:set>
                                    <p:animEffect transition="in" filter="fade">
                                      <p:cBhvr>
                                        <p:cTn id="21" dur="1000"/>
                                        <p:tgtEl>
                                          <p:spTgt spid="12293">
                                            <p:txEl>
                                              <p:pRg st="2" end="2"/>
                                            </p:txEl>
                                          </p:spTgt>
                                        </p:tgtEl>
                                      </p:cBhvr>
                                    </p:animEffect>
                                    <p:anim calcmode="lin" valueType="num">
                                      <p:cBhvr>
                                        <p:cTn id="22" dur="1000" fill="hold"/>
                                        <p:tgtEl>
                                          <p:spTgt spid="1229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2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293">
                                            <p:txEl>
                                              <p:pRg st="3" end="3"/>
                                            </p:txEl>
                                          </p:spTgt>
                                        </p:tgtEl>
                                        <p:attrNameLst>
                                          <p:attrName>style.visibility</p:attrName>
                                        </p:attrNameLst>
                                      </p:cBhvr>
                                      <p:to>
                                        <p:strVal val="visible"/>
                                      </p:to>
                                    </p:set>
                                    <p:animEffect transition="in" filter="fade">
                                      <p:cBhvr>
                                        <p:cTn id="28" dur="1000"/>
                                        <p:tgtEl>
                                          <p:spTgt spid="12293">
                                            <p:txEl>
                                              <p:pRg st="3" end="3"/>
                                            </p:txEl>
                                          </p:spTgt>
                                        </p:tgtEl>
                                      </p:cBhvr>
                                    </p:animEffect>
                                    <p:anim calcmode="lin" valueType="num">
                                      <p:cBhvr>
                                        <p:cTn id="29" dur="1000" fill="hold"/>
                                        <p:tgtEl>
                                          <p:spTgt spid="1229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2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1000"/>
                                        <p:tgtEl>
                                          <p:spTgt spid="9"/>
                                        </p:tgtEl>
                                      </p:cBhvr>
                                    </p:animEffect>
                                    <p:anim calcmode="lin" valueType="num">
                                      <p:cBhvr>
                                        <p:cTn id="58" dur="1000" fill="hold"/>
                                        <p:tgtEl>
                                          <p:spTgt spid="9"/>
                                        </p:tgtEl>
                                        <p:attrNameLst>
                                          <p:attrName>ppt_x</p:attrName>
                                        </p:attrNameLst>
                                      </p:cBhvr>
                                      <p:tavLst>
                                        <p:tav tm="0">
                                          <p:val>
                                            <p:strVal val="#ppt_x"/>
                                          </p:val>
                                        </p:tav>
                                        <p:tav tm="100000">
                                          <p:val>
                                            <p:strVal val="#ppt_x"/>
                                          </p:val>
                                        </p:tav>
                                      </p:tavLst>
                                    </p:anim>
                                    <p:anim calcmode="lin" valueType="num">
                                      <p:cBhvr>
                                        <p:cTn id="59" dur="1000" fill="hold"/>
                                        <p:tgtEl>
                                          <p:spTgt spid="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1000"/>
                                        <p:tgtEl>
                                          <p:spTgt spid="7"/>
                                        </p:tgtEl>
                                      </p:cBhvr>
                                    </p:animEffect>
                                    <p:anim calcmode="lin" valueType="num">
                                      <p:cBhvr>
                                        <p:cTn id="63" dur="1000" fill="hold"/>
                                        <p:tgtEl>
                                          <p:spTgt spid="7"/>
                                        </p:tgtEl>
                                        <p:attrNameLst>
                                          <p:attrName>ppt_x</p:attrName>
                                        </p:attrNameLst>
                                      </p:cBhvr>
                                      <p:tavLst>
                                        <p:tav tm="0">
                                          <p:val>
                                            <p:strVal val="#ppt_x"/>
                                          </p:val>
                                        </p:tav>
                                        <p:tav tm="100000">
                                          <p:val>
                                            <p:strVal val="#ppt_x"/>
                                          </p:val>
                                        </p:tav>
                                      </p:tavLst>
                                    </p:anim>
                                    <p:anim calcmode="lin" valueType="num">
                                      <p:cBhvr>
                                        <p:cTn id="6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3863" y="296863"/>
            <a:ext cx="8334375" cy="290512"/>
          </a:xfrm>
        </p:spPr>
        <p:txBody>
          <a:bodyPr>
            <a:normAutofit fontScale="90000"/>
          </a:bodyPr>
          <a:lstStyle/>
          <a:p>
            <a:pPr eaLnBrk="1" hangingPunct="1"/>
            <a:r>
              <a:rPr lang="en-US" altLang="en-US" sz="3900" dirty="0"/>
              <a:t>Reading Input from the Console</a:t>
            </a:r>
            <a:endParaRPr lang="en-US" altLang="en-US" sz="3900" dirty="0">
              <a:cs typeface="Times New Roman" pitchFamily="18" charset="0"/>
            </a:endParaRPr>
          </a:p>
        </p:txBody>
      </p:sp>
      <p:sp>
        <p:nvSpPr>
          <p:cNvPr id="12291"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D96E18EF-EF16-4266-B41A-995DB5C3CA7B}" type="slidenum">
              <a:rPr lang="en-US" altLang="en-US" sz="1400">
                <a:latin typeface="Times New Roman" pitchFamily="18" charset="0"/>
              </a:rPr>
              <a:pPr>
                <a:spcBef>
                  <a:spcPct val="0"/>
                </a:spcBef>
                <a:buClrTx/>
                <a:buSzTx/>
                <a:buFontTx/>
                <a:buNone/>
              </a:pPr>
              <a:t>45</a:t>
            </a:fld>
            <a:endParaRPr lang="en-US" altLang="en-US" sz="1400">
              <a:latin typeface="Times New Roman" pitchFamily="18" charset="0"/>
            </a:endParaRPr>
          </a:p>
        </p:txBody>
      </p:sp>
      <p:sp>
        <p:nvSpPr>
          <p:cNvPr id="12292"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50000"/>
              </a:spcBef>
              <a:buClrTx/>
              <a:buSzTx/>
              <a:buFontTx/>
              <a:buNone/>
            </a:pPr>
            <a:endParaRPr lang="en-US" altLang="en-US" sz="2400">
              <a:latin typeface="Times New Roman" pitchFamily="18" charset="0"/>
            </a:endParaRPr>
          </a:p>
        </p:txBody>
      </p:sp>
      <p:sp>
        <p:nvSpPr>
          <p:cNvPr id="12293" name="Text Box 4"/>
          <p:cNvSpPr txBox="1">
            <a:spLocks noChangeArrowheads="1"/>
          </p:cNvSpPr>
          <p:nvPr/>
        </p:nvSpPr>
        <p:spPr bwMode="auto">
          <a:xfrm>
            <a:off x="-142875" y="688975"/>
            <a:ext cx="9399588"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50000"/>
              </a:spcBef>
              <a:buClrTx/>
              <a:buSzTx/>
            </a:pPr>
            <a:r>
              <a:rPr lang="en-US" altLang="en-US" sz="3200" dirty="0">
                <a:latin typeface="Times New Roman" pitchFamily="18" charset="0"/>
                <a:cs typeface="Courier New" pitchFamily="49" charset="0"/>
              </a:rPr>
              <a:t>An object may invoke its methods</a:t>
            </a:r>
          </a:p>
          <a:p>
            <a:pPr>
              <a:spcBef>
                <a:spcPct val="50000"/>
              </a:spcBef>
              <a:buClrTx/>
              <a:buSzTx/>
            </a:pPr>
            <a:r>
              <a:rPr lang="en-US" altLang="en-US" sz="3000" dirty="0">
                <a:solidFill>
                  <a:srgbClr val="FF0000"/>
                </a:solidFill>
                <a:latin typeface="Times New Roman" pitchFamily="18" charset="0"/>
                <a:cs typeface="Courier New" pitchFamily="49" charset="0"/>
              </a:rPr>
              <a:t>2</a:t>
            </a:r>
            <a:r>
              <a:rPr lang="en-US" altLang="en-US" sz="3000" dirty="0">
                <a:latin typeface="Times New Roman" pitchFamily="18" charset="0"/>
                <a:cs typeface="Courier New" pitchFamily="49" charset="0"/>
              </a:rPr>
              <a:t>. </a:t>
            </a:r>
            <a:r>
              <a:rPr lang="en-US" altLang="en-US" sz="3200" dirty="0">
                <a:latin typeface="Times New Roman" pitchFamily="18" charset="0"/>
                <a:cs typeface="Courier New" pitchFamily="49" charset="0"/>
              </a:rPr>
              <a:t>Use the Scanner object’s </a:t>
            </a:r>
            <a:r>
              <a:rPr lang="en-US" altLang="en-US" sz="3200" dirty="0" err="1">
                <a:solidFill>
                  <a:srgbClr val="0070C0"/>
                </a:solidFill>
                <a:latin typeface="Palatino" pitchFamily="18" charset="0"/>
                <a:ea typeface="PMingLiU" pitchFamily="18" charset="-120"/>
              </a:rPr>
              <a:t>nextDouble</a:t>
            </a:r>
            <a:r>
              <a:rPr lang="en-US" altLang="en-US" sz="3200" dirty="0">
                <a:solidFill>
                  <a:srgbClr val="0070C0"/>
                </a:solidFill>
                <a:latin typeface="Palatino" pitchFamily="18" charset="0"/>
                <a:ea typeface="PMingLiU" pitchFamily="18" charset="-120"/>
              </a:rPr>
              <a:t>() </a:t>
            </a:r>
            <a:r>
              <a:rPr lang="en-US" altLang="en-US" sz="3200" dirty="0">
                <a:latin typeface="Palatino" pitchFamily="18" charset="0"/>
                <a:ea typeface="PMingLiU" pitchFamily="18" charset="-120"/>
              </a:rPr>
              <a:t>method to obtain to a double value.  For example,</a:t>
            </a:r>
          </a:p>
          <a:p>
            <a:pPr lvl="1">
              <a:spcBef>
                <a:spcPct val="50000"/>
              </a:spcBef>
              <a:buClrTx/>
              <a:buSzTx/>
              <a:buFontTx/>
              <a:buNone/>
            </a:pPr>
            <a:r>
              <a:rPr lang="en-US" altLang="en-US" sz="2600" b="1" dirty="0" err="1">
                <a:latin typeface="Courier New" pitchFamily="49" charset="0"/>
                <a:cs typeface="Courier New" pitchFamily="49" charset="0"/>
              </a:rPr>
              <a:t>System.out.print</a:t>
            </a:r>
            <a:r>
              <a:rPr lang="en-US" altLang="en-US" sz="2600" b="1" dirty="0">
                <a:latin typeface="Courier New" pitchFamily="49" charset="0"/>
                <a:cs typeface="Courier New" pitchFamily="49" charset="0"/>
              </a:rPr>
              <a:t>("Enter a double value: ");</a:t>
            </a:r>
            <a:endParaRPr lang="en-US" altLang="en-US" sz="2600" b="1" dirty="0">
              <a:latin typeface="Courier" charset="0"/>
              <a:ea typeface="PMingLiU" pitchFamily="18" charset="-120"/>
            </a:endParaRPr>
          </a:p>
          <a:p>
            <a:pPr lvl="1">
              <a:spcBef>
                <a:spcPct val="0"/>
              </a:spcBef>
              <a:buClrTx/>
              <a:buSzTx/>
              <a:buFontTx/>
              <a:buNone/>
            </a:pPr>
            <a:r>
              <a:rPr lang="en-US" altLang="en-US" sz="2800" b="1" dirty="0">
                <a:latin typeface="Courier New" pitchFamily="49" charset="0"/>
                <a:cs typeface="Courier New" pitchFamily="49" charset="0"/>
              </a:rPr>
              <a:t>Scanner console = new Scanner(System.in);</a:t>
            </a:r>
            <a:endParaRPr lang="en-US" altLang="en-US" sz="2800" b="1" dirty="0">
              <a:latin typeface="Courier" charset="0"/>
              <a:ea typeface="PMingLiU" pitchFamily="18" charset="-120"/>
            </a:endParaRPr>
          </a:p>
          <a:p>
            <a:pPr lvl="1">
              <a:spcBef>
                <a:spcPct val="0"/>
              </a:spcBef>
              <a:buClrTx/>
              <a:buSzTx/>
              <a:buFontTx/>
              <a:buNone/>
            </a:pPr>
            <a:r>
              <a:rPr lang="en-US" altLang="en-US" sz="3000" b="1" dirty="0">
                <a:latin typeface="Courier New" pitchFamily="49" charset="0"/>
                <a:cs typeface="Courier New" pitchFamily="49" charset="0"/>
              </a:rPr>
              <a:t>double number1 = </a:t>
            </a:r>
            <a:r>
              <a:rPr lang="en-US" altLang="en-US" sz="3000" b="1" dirty="0" err="1">
                <a:latin typeface="Courier New" pitchFamily="49" charset="0"/>
                <a:cs typeface="Courier New" pitchFamily="49" charset="0"/>
              </a:rPr>
              <a:t>console.</a:t>
            </a:r>
            <a:r>
              <a:rPr lang="en-US" altLang="en-US" sz="3000" b="1" dirty="0" err="1">
                <a:solidFill>
                  <a:srgbClr val="0070C0"/>
                </a:solidFill>
                <a:latin typeface="Courier New" pitchFamily="49" charset="0"/>
                <a:cs typeface="Courier New" pitchFamily="49" charset="0"/>
              </a:rPr>
              <a:t>nextDouble</a:t>
            </a:r>
            <a:r>
              <a:rPr lang="en-US" altLang="en-US" sz="3000" b="1" dirty="0">
                <a:solidFill>
                  <a:srgbClr val="0070C0"/>
                </a:solidFill>
                <a:latin typeface="Courier New" pitchFamily="49" charset="0"/>
                <a:cs typeface="Courier New" pitchFamily="49" charset="0"/>
              </a:rPr>
              <a:t>()</a:t>
            </a:r>
            <a:r>
              <a:rPr lang="en-US" altLang="en-US" sz="3000" b="1" dirty="0">
                <a:latin typeface="Courier New" pitchFamily="49" charset="0"/>
                <a:cs typeface="Courier New" pitchFamily="49" charset="0"/>
              </a:rPr>
              <a:t>;</a:t>
            </a:r>
          </a:p>
          <a:p>
            <a:pPr lvl="1">
              <a:spcBef>
                <a:spcPct val="0"/>
              </a:spcBef>
              <a:buClrTx/>
              <a:buSzTx/>
              <a:buFontTx/>
              <a:buNone/>
            </a:pPr>
            <a:endParaRPr lang="en-US" altLang="en-US" sz="3000" b="1" dirty="0">
              <a:latin typeface="Courier New" pitchFamily="49" charset="0"/>
              <a:cs typeface="Courier New" pitchFamily="49" charset="0"/>
            </a:endParaRPr>
          </a:p>
          <a:p>
            <a:pPr lvl="1">
              <a:spcBef>
                <a:spcPct val="0"/>
              </a:spcBef>
              <a:buClrTx/>
              <a:buSzTx/>
              <a:buFontTx/>
              <a:buNone/>
            </a:pPr>
            <a:r>
              <a:rPr lang="en-US" altLang="en-US" sz="3000" dirty="0">
                <a:latin typeface="Times New Roman" pitchFamily="18" charset="0"/>
                <a:cs typeface="Times New Roman" pitchFamily="18" charset="0"/>
              </a:rPr>
              <a:t>Reads a number from the keyboard and assigns the value to the variable number1</a:t>
            </a:r>
          </a:p>
        </p:txBody>
      </p:sp>
    </p:spTree>
    <p:extLst>
      <p:ext uri="{BB962C8B-B14F-4D97-AF65-F5344CB8AC3E}">
        <p14:creationId xmlns:p14="http://schemas.microsoft.com/office/powerpoint/2010/main" val="445101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fade">
                                      <p:cBhvr>
                                        <p:cTn id="7" dur="1000"/>
                                        <p:tgtEl>
                                          <p:spTgt spid="12293">
                                            <p:txEl>
                                              <p:pRg st="0" end="0"/>
                                            </p:txEl>
                                          </p:spTgt>
                                        </p:tgtEl>
                                      </p:cBhvr>
                                    </p:animEffect>
                                    <p:anim calcmode="lin" valueType="num">
                                      <p:cBhvr>
                                        <p:cTn id="8" dur="1000" fill="hold"/>
                                        <p:tgtEl>
                                          <p:spTgt spid="122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293">
                                            <p:txEl>
                                              <p:pRg st="1" end="1"/>
                                            </p:txEl>
                                          </p:spTgt>
                                        </p:tgtEl>
                                        <p:attrNameLst>
                                          <p:attrName>style.visibility</p:attrName>
                                        </p:attrNameLst>
                                      </p:cBhvr>
                                      <p:to>
                                        <p:strVal val="visible"/>
                                      </p:to>
                                    </p:set>
                                    <p:animEffect transition="in" filter="fade">
                                      <p:cBhvr>
                                        <p:cTn id="14" dur="1000"/>
                                        <p:tgtEl>
                                          <p:spTgt spid="12293">
                                            <p:txEl>
                                              <p:pRg st="1" end="1"/>
                                            </p:txEl>
                                          </p:spTgt>
                                        </p:tgtEl>
                                      </p:cBhvr>
                                    </p:animEffect>
                                    <p:anim calcmode="lin" valueType="num">
                                      <p:cBhvr>
                                        <p:cTn id="15" dur="1000" fill="hold"/>
                                        <p:tgtEl>
                                          <p:spTgt spid="1229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2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2293">
                                            <p:txEl>
                                              <p:pRg st="2" end="2"/>
                                            </p:txEl>
                                          </p:spTgt>
                                        </p:tgtEl>
                                        <p:attrNameLst>
                                          <p:attrName>style.visibility</p:attrName>
                                        </p:attrNameLst>
                                      </p:cBhvr>
                                      <p:to>
                                        <p:strVal val="visible"/>
                                      </p:to>
                                    </p:set>
                                    <p:animEffect transition="in" filter="fade">
                                      <p:cBhvr>
                                        <p:cTn id="21" dur="1000"/>
                                        <p:tgtEl>
                                          <p:spTgt spid="12293">
                                            <p:txEl>
                                              <p:pRg st="2" end="2"/>
                                            </p:txEl>
                                          </p:spTgt>
                                        </p:tgtEl>
                                      </p:cBhvr>
                                    </p:animEffect>
                                    <p:anim calcmode="lin" valueType="num">
                                      <p:cBhvr>
                                        <p:cTn id="22" dur="1000" fill="hold"/>
                                        <p:tgtEl>
                                          <p:spTgt spid="1229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2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2293">
                                            <p:txEl>
                                              <p:pRg st="3" end="3"/>
                                            </p:txEl>
                                          </p:spTgt>
                                        </p:tgtEl>
                                        <p:attrNameLst>
                                          <p:attrName>style.visibility</p:attrName>
                                        </p:attrNameLst>
                                      </p:cBhvr>
                                      <p:to>
                                        <p:strVal val="visible"/>
                                      </p:to>
                                    </p:set>
                                    <p:animEffect transition="in" filter="fade">
                                      <p:cBhvr>
                                        <p:cTn id="28" dur="1000"/>
                                        <p:tgtEl>
                                          <p:spTgt spid="12293">
                                            <p:txEl>
                                              <p:pRg st="3" end="3"/>
                                            </p:txEl>
                                          </p:spTgt>
                                        </p:tgtEl>
                                      </p:cBhvr>
                                    </p:animEffect>
                                    <p:anim calcmode="lin" valueType="num">
                                      <p:cBhvr>
                                        <p:cTn id="29" dur="1000" fill="hold"/>
                                        <p:tgtEl>
                                          <p:spTgt spid="1229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29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12293">
                                            <p:txEl>
                                              <p:pRg st="4" end="4"/>
                                            </p:txEl>
                                          </p:spTgt>
                                        </p:tgtEl>
                                        <p:attrNameLst>
                                          <p:attrName>style.visibility</p:attrName>
                                        </p:attrNameLst>
                                      </p:cBhvr>
                                      <p:to>
                                        <p:strVal val="visible"/>
                                      </p:to>
                                    </p:set>
                                    <p:animEffect transition="in" filter="fade">
                                      <p:cBhvr>
                                        <p:cTn id="35" dur="1000"/>
                                        <p:tgtEl>
                                          <p:spTgt spid="12293">
                                            <p:txEl>
                                              <p:pRg st="4" end="4"/>
                                            </p:txEl>
                                          </p:spTgt>
                                        </p:tgtEl>
                                      </p:cBhvr>
                                    </p:animEffect>
                                    <p:anim calcmode="lin" valueType="num">
                                      <p:cBhvr>
                                        <p:cTn id="36" dur="1000" fill="hold"/>
                                        <p:tgtEl>
                                          <p:spTgt spid="1229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2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12293">
                                            <p:txEl>
                                              <p:pRg st="6" end="6"/>
                                            </p:txEl>
                                          </p:spTgt>
                                        </p:tgtEl>
                                        <p:attrNameLst>
                                          <p:attrName>style.visibility</p:attrName>
                                        </p:attrNameLst>
                                      </p:cBhvr>
                                      <p:to>
                                        <p:strVal val="visible"/>
                                      </p:to>
                                    </p:set>
                                    <p:animEffect transition="in" filter="fade">
                                      <p:cBhvr>
                                        <p:cTn id="42" dur="1000"/>
                                        <p:tgtEl>
                                          <p:spTgt spid="12293">
                                            <p:txEl>
                                              <p:pRg st="6" end="6"/>
                                            </p:txEl>
                                          </p:spTgt>
                                        </p:tgtEl>
                                      </p:cBhvr>
                                    </p:animEffect>
                                    <p:anim calcmode="lin" valueType="num">
                                      <p:cBhvr>
                                        <p:cTn id="43" dur="1000" fill="hold"/>
                                        <p:tgtEl>
                                          <p:spTgt spid="1229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229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1775" y="152400"/>
            <a:ext cx="8642350" cy="549275"/>
          </a:xfrm>
        </p:spPr>
        <p:txBody>
          <a:bodyPr>
            <a:normAutofit fontScale="90000"/>
          </a:bodyPr>
          <a:lstStyle/>
          <a:p>
            <a:pPr eaLnBrk="1" hangingPunct="1"/>
            <a:r>
              <a:rPr lang="en-US" altLang="en-US"/>
              <a:t>Reading Numbers from the Keyboard</a:t>
            </a:r>
          </a:p>
        </p:txBody>
      </p:sp>
      <p:sp>
        <p:nvSpPr>
          <p:cNvPr id="23555" name="Rectangle 3"/>
          <p:cNvSpPr>
            <a:spLocks noGrp="1" noChangeArrowheads="1"/>
          </p:cNvSpPr>
          <p:nvPr>
            <p:ph idx="1"/>
          </p:nvPr>
        </p:nvSpPr>
        <p:spPr>
          <a:xfrm>
            <a:off x="0" y="741363"/>
            <a:ext cx="8950325" cy="1266825"/>
          </a:xfrm>
        </p:spPr>
        <p:txBody>
          <a:bodyPr>
            <a:normAutofit/>
          </a:bodyPr>
          <a:lstStyle/>
          <a:p>
            <a:pPr marL="0" indent="0" eaLnBrk="1" hangingPunct="1">
              <a:spcBef>
                <a:spcPct val="0"/>
              </a:spcBef>
              <a:buFont typeface="Monotype Sorts" pitchFamily="2" charset="2"/>
              <a:buNone/>
            </a:pPr>
            <a:r>
              <a:rPr lang="en-US" altLang="en-US" sz="2800" b="1" dirty="0">
                <a:latin typeface="Courier New" pitchFamily="49" charset="0"/>
                <a:cs typeface="Courier New" pitchFamily="49" charset="0"/>
              </a:rPr>
              <a:t>Scanner console = new Scanner(System.in);</a:t>
            </a:r>
          </a:p>
          <a:p>
            <a:pPr marL="0" indent="0" eaLnBrk="1" hangingPunct="1">
              <a:spcBef>
                <a:spcPct val="0"/>
              </a:spcBef>
              <a:buFont typeface="Monotype Sorts" pitchFamily="2" charset="2"/>
              <a:buNone/>
            </a:pPr>
            <a:r>
              <a:rPr lang="en-US" altLang="en-US" sz="2800" b="1" dirty="0" err="1">
                <a:latin typeface="Courier New" pitchFamily="49" charset="0"/>
                <a:cs typeface="Courier New" pitchFamily="49" charset="0"/>
              </a:rPr>
              <a:t>int</a:t>
            </a:r>
            <a:r>
              <a:rPr lang="en-US" altLang="en-US" sz="2800" b="1" dirty="0">
                <a:latin typeface="Courier New" pitchFamily="49" charset="0"/>
                <a:cs typeface="Courier New" pitchFamily="49" charset="0"/>
              </a:rPr>
              <a:t> value = </a:t>
            </a:r>
            <a:r>
              <a:rPr lang="en-US" altLang="en-US" sz="2800" b="1" dirty="0" err="1">
                <a:latin typeface="Courier New" pitchFamily="49" charset="0"/>
                <a:cs typeface="Courier New" pitchFamily="49" charset="0"/>
              </a:rPr>
              <a:t>console.</a:t>
            </a:r>
            <a:r>
              <a:rPr lang="en-US" altLang="en-US" sz="2800" b="1" dirty="0" err="1">
                <a:solidFill>
                  <a:srgbClr val="FF0000"/>
                </a:solidFill>
                <a:latin typeface="Courier New" pitchFamily="49" charset="0"/>
                <a:cs typeface="Courier New" pitchFamily="49" charset="0"/>
              </a:rPr>
              <a:t>nextInt</a:t>
            </a:r>
            <a:r>
              <a:rPr lang="en-US" altLang="en-US" sz="2800" b="1" dirty="0">
                <a:solidFill>
                  <a:srgbClr val="FF0000"/>
                </a:solidFill>
                <a:latin typeface="Courier New" pitchFamily="49" charset="0"/>
                <a:cs typeface="Courier New" pitchFamily="49" charset="0"/>
              </a:rPr>
              <a:t>()</a:t>
            </a:r>
            <a:r>
              <a:rPr lang="en-US" altLang="en-US" sz="2800" b="1" dirty="0">
                <a:latin typeface="Courier New" pitchFamily="49" charset="0"/>
                <a:cs typeface="Courier New" pitchFamily="49" charset="0"/>
              </a:rPr>
              <a:t>;</a:t>
            </a:r>
          </a:p>
        </p:txBody>
      </p:sp>
      <p:sp>
        <p:nvSpPr>
          <p:cNvPr id="23556"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DE057147-0646-4D3D-A177-B97E3270CA09}" type="slidenum">
              <a:rPr lang="en-US" altLang="en-US" sz="1400">
                <a:latin typeface="Times New Roman" pitchFamily="18" charset="0"/>
              </a:rPr>
              <a:pPr>
                <a:spcBef>
                  <a:spcPct val="0"/>
                </a:spcBef>
                <a:buClrTx/>
                <a:buSzTx/>
                <a:buFontTx/>
                <a:buNone/>
              </a:pPr>
              <a:t>46</a:t>
            </a:fld>
            <a:endParaRPr lang="en-US" altLang="en-US" sz="1400">
              <a:latin typeface="Times New Roman" pitchFamily="18" charset="0"/>
            </a:endParaRPr>
          </a:p>
        </p:txBody>
      </p:sp>
      <p:sp>
        <p:nvSpPr>
          <p:cNvPr id="23557" name="Rectangle 4"/>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pPr>
              <a:defRPr/>
            </a:pPr>
            <a:endParaRPr lang="en-US" altLang="en-US"/>
          </a:p>
        </p:txBody>
      </p:sp>
      <p:graphicFrame>
        <p:nvGraphicFramePr>
          <p:cNvPr id="23559" name="Object 3"/>
          <p:cNvGraphicFramePr>
            <a:graphicFrameLocks noChangeAspect="1"/>
          </p:cNvGraphicFramePr>
          <p:nvPr/>
        </p:nvGraphicFramePr>
        <p:xfrm>
          <a:off x="269875" y="2008188"/>
          <a:ext cx="8605838" cy="4532312"/>
        </p:xfrm>
        <a:graphic>
          <a:graphicData uri="http://schemas.openxmlformats.org/presentationml/2006/ole">
            <mc:AlternateContent xmlns:mc="http://schemas.openxmlformats.org/markup-compatibility/2006">
              <mc:Choice xmlns:v="urn:schemas-microsoft-com:vml" Requires="v">
                <p:oleObj spid="_x0000_s67640" name="Picture" r:id="rId3" imgW="3249295" imgH="1767611" progId="Word.Picture.8">
                  <p:embed/>
                </p:oleObj>
              </mc:Choice>
              <mc:Fallback>
                <p:oleObj name="Picture" r:id="rId3" imgW="3249295" imgH="1767611"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008188"/>
                        <a:ext cx="8605838"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503877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8600" y="228600"/>
            <a:ext cx="8686800" cy="396875"/>
          </a:xfrm>
        </p:spPr>
        <p:txBody>
          <a:bodyPr>
            <a:normAutofit fontScale="90000"/>
          </a:bodyPr>
          <a:lstStyle/>
          <a:p>
            <a:pPr eaLnBrk="1" hangingPunct="1"/>
            <a:r>
              <a:rPr lang="en-US" altLang="en-US" sz="3900"/>
              <a:t>Reading a String from the Console </a:t>
            </a:r>
            <a:endParaRPr lang="en-US" altLang="en-US" sz="3700">
              <a:cs typeface="Times New Roman" pitchFamily="18" charset="0"/>
            </a:endParaRPr>
          </a:p>
        </p:txBody>
      </p:sp>
      <p:sp>
        <p:nvSpPr>
          <p:cNvPr id="54275" name="Rectangle 3"/>
          <p:cNvSpPr>
            <a:spLocks noGrp="1" noChangeArrowheads="1"/>
          </p:cNvSpPr>
          <p:nvPr>
            <p:ph idx="1"/>
          </p:nvPr>
        </p:nvSpPr>
        <p:spPr>
          <a:xfrm>
            <a:off x="19050" y="625475"/>
            <a:ext cx="9144000" cy="5953125"/>
          </a:xfrm>
        </p:spPr>
        <p:txBody>
          <a:bodyPr/>
          <a:lstStyle/>
          <a:p>
            <a:pPr marL="0" indent="0" eaLnBrk="1" hangingPunct="1">
              <a:spcBef>
                <a:spcPct val="0"/>
              </a:spcBef>
              <a:buClrTx/>
              <a:buSzTx/>
              <a:buFont typeface="Monotype Sorts"/>
              <a:buNone/>
            </a:pPr>
            <a:r>
              <a:rPr lang="en-US" altLang="en-US" dirty="0">
                <a:cs typeface="Times New Roman" pitchFamily="18" charset="0"/>
              </a:rPr>
              <a:t>Use the </a:t>
            </a:r>
            <a:r>
              <a:rPr lang="en-US" altLang="en-US" dirty="0">
                <a:solidFill>
                  <a:srgbClr val="FF0000"/>
                </a:solidFill>
                <a:cs typeface="Times New Roman" pitchFamily="18" charset="0"/>
              </a:rPr>
              <a:t>next() </a:t>
            </a:r>
            <a:r>
              <a:rPr lang="en-US" altLang="en-US" dirty="0">
                <a:cs typeface="Times New Roman" pitchFamily="18" charset="0"/>
              </a:rPr>
              <a:t>method to read a string from the console.</a:t>
            </a:r>
          </a:p>
          <a:p>
            <a:pPr marL="0" indent="0" eaLnBrk="1" hangingPunct="1">
              <a:spcBef>
                <a:spcPct val="0"/>
              </a:spcBef>
              <a:buClrTx/>
              <a:buSzTx/>
              <a:buFont typeface="Monotype Sorts"/>
              <a:buNone/>
            </a:pPr>
            <a:r>
              <a:rPr lang="en-US" altLang="en-US" dirty="0">
                <a:cs typeface="Times New Roman" pitchFamily="18" charset="0"/>
              </a:rPr>
              <a:t>The </a:t>
            </a:r>
            <a:r>
              <a:rPr lang="en-US" altLang="en-US" dirty="0">
                <a:solidFill>
                  <a:srgbClr val="FF0000"/>
                </a:solidFill>
                <a:cs typeface="Times New Roman" pitchFamily="18" charset="0"/>
              </a:rPr>
              <a:t>next() </a:t>
            </a:r>
            <a:r>
              <a:rPr lang="en-US" altLang="en-US" dirty="0">
                <a:cs typeface="Times New Roman" pitchFamily="18" charset="0"/>
              </a:rPr>
              <a:t>method reads a string that ends with a </a:t>
            </a:r>
            <a:r>
              <a:rPr lang="en-US" altLang="en-US" u="sng" dirty="0">
                <a:cs typeface="Times New Roman" pitchFamily="18" charset="0"/>
              </a:rPr>
              <a:t>whitespace</a:t>
            </a:r>
            <a:r>
              <a:rPr lang="en-US" altLang="en-US" dirty="0">
                <a:cs typeface="Times New Roman" pitchFamily="18" charset="0"/>
              </a:rPr>
              <a:t> character.</a:t>
            </a:r>
          </a:p>
          <a:p>
            <a:pPr marL="0" indent="0" eaLnBrk="1" hangingPunct="1">
              <a:spcBef>
                <a:spcPct val="0"/>
              </a:spcBef>
              <a:buClrTx/>
              <a:buSzTx/>
              <a:buFont typeface="Monotype Sorts"/>
              <a:buNone/>
            </a:pPr>
            <a:endParaRPr lang="en-US" altLang="en-US" dirty="0">
              <a:cs typeface="Times New Roman" pitchFamily="18" charset="0"/>
            </a:endParaRPr>
          </a:p>
          <a:p>
            <a:pPr marL="0" indent="0" eaLnBrk="1" hangingPunct="1">
              <a:spcBef>
                <a:spcPct val="0"/>
              </a:spcBef>
              <a:buClrTx/>
              <a:buSzTx/>
              <a:buFont typeface="Monotype Sorts"/>
              <a:buNone/>
            </a:pPr>
            <a:r>
              <a:rPr lang="en-US" altLang="en-US" dirty="0">
                <a:cs typeface="Times New Roman" pitchFamily="18" charset="0"/>
              </a:rPr>
              <a:t>Use the </a:t>
            </a:r>
            <a:r>
              <a:rPr lang="en-US" altLang="en-US" dirty="0" err="1">
                <a:solidFill>
                  <a:srgbClr val="FF0000"/>
                </a:solidFill>
                <a:cs typeface="Times New Roman" pitchFamily="18" charset="0"/>
              </a:rPr>
              <a:t>nextLine</a:t>
            </a:r>
            <a:r>
              <a:rPr lang="en-US" altLang="en-US" dirty="0">
                <a:solidFill>
                  <a:srgbClr val="FF0000"/>
                </a:solidFill>
                <a:cs typeface="Times New Roman" pitchFamily="18" charset="0"/>
              </a:rPr>
              <a:t>() </a:t>
            </a:r>
            <a:r>
              <a:rPr lang="en-US" altLang="en-US" dirty="0">
                <a:cs typeface="Times New Roman" pitchFamily="18" charset="0"/>
              </a:rPr>
              <a:t>method to read an entire line of text.</a:t>
            </a:r>
          </a:p>
          <a:p>
            <a:pPr marL="0" indent="0" eaLnBrk="1" hangingPunct="1">
              <a:spcBef>
                <a:spcPct val="0"/>
              </a:spcBef>
              <a:buClrTx/>
              <a:buSzTx/>
              <a:buFont typeface="Monotype Sorts"/>
              <a:buNone/>
            </a:pPr>
            <a:r>
              <a:rPr lang="en-US" altLang="en-US" dirty="0">
                <a:cs typeface="Times New Roman" pitchFamily="18" charset="0"/>
              </a:rPr>
              <a:t>The </a:t>
            </a:r>
            <a:r>
              <a:rPr lang="en-US" altLang="en-US" dirty="0" err="1">
                <a:solidFill>
                  <a:srgbClr val="FF0000"/>
                </a:solidFill>
                <a:cs typeface="Times New Roman" pitchFamily="18" charset="0"/>
              </a:rPr>
              <a:t>nextLine</a:t>
            </a:r>
            <a:r>
              <a:rPr lang="en-US" altLang="en-US" dirty="0">
                <a:solidFill>
                  <a:srgbClr val="FF0000"/>
                </a:solidFill>
                <a:cs typeface="Times New Roman" pitchFamily="18" charset="0"/>
              </a:rPr>
              <a:t>() </a:t>
            </a:r>
            <a:r>
              <a:rPr lang="en-US" altLang="en-US" dirty="0">
                <a:cs typeface="Times New Roman" pitchFamily="18" charset="0"/>
              </a:rPr>
              <a:t>methods reads a string that ends with the </a:t>
            </a:r>
            <a:r>
              <a:rPr lang="en-US" altLang="en-US" u="sng" dirty="0">
                <a:cs typeface="Times New Roman" pitchFamily="18" charset="0"/>
              </a:rPr>
              <a:t>Enter key </a:t>
            </a:r>
            <a:r>
              <a:rPr lang="en-US" altLang="en-US" dirty="0">
                <a:cs typeface="Times New Roman" pitchFamily="18" charset="0"/>
              </a:rPr>
              <a:t>pressed</a:t>
            </a:r>
          </a:p>
        </p:txBody>
      </p:sp>
      <p:sp>
        <p:nvSpPr>
          <p:cNvPr id="54276"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42308566-83D4-4803-8291-05EAFE743B4B}" type="slidenum">
              <a:rPr lang="en-US" altLang="en-US" sz="1400">
                <a:latin typeface="Times New Roman" pitchFamily="18" charset="0"/>
              </a:rPr>
              <a:pPr>
                <a:spcBef>
                  <a:spcPct val="0"/>
                </a:spcBef>
                <a:buClrTx/>
                <a:buSzTx/>
                <a:buFontTx/>
                <a:buNone/>
              </a:pPr>
              <a:t>47</a:t>
            </a:fld>
            <a:endParaRPr lang="en-US" altLang="en-US" sz="1400">
              <a:latin typeface="Times New Roman" pitchFamily="18" charset="0"/>
            </a:endParaRPr>
          </a:p>
        </p:txBody>
      </p:sp>
    </p:spTree>
    <p:extLst>
      <p:ext uri="{BB962C8B-B14F-4D97-AF65-F5344CB8AC3E}">
        <p14:creationId xmlns:p14="http://schemas.microsoft.com/office/powerpoint/2010/main" val="19350856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 y="228600"/>
            <a:ext cx="8686800" cy="685800"/>
          </a:xfrm>
        </p:spPr>
        <p:txBody>
          <a:bodyPr>
            <a:normAutofit fontScale="90000"/>
          </a:bodyPr>
          <a:lstStyle/>
          <a:p>
            <a:pPr eaLnBrk="1" hangingPunct="1"/>
            <a:r>
              <a:rPr lang="en-US" altLang="en-US" sz="4300"/>
              <a:t>Reading a String from the Console </a:t>
            </a:r>
            <a:endParaRPr lang="en-US" altLang="en-US" sz="4100">
              <a:cs typeface="Times New Roman" pitchFamily="18" charset="0"/>
            </a:endParaRPr>
          </a:p>
        </p:txBody>
      </p:sp>
      <p:sp>
        <p:nvSpPr>
          <p:cNvPr id="55299" name="Rectangle 3"/>
          <p:cNvSpPr>
            <a:spLocks noGrp="1" noChangeArrowheads="1"/>
          </p:cNvSpPr>
          <p:nvPr>
            <p:ph idx="1"/>
          </p:nvPr>
        </p:nvSpPr>
        <p:spPr>
          <a:xfrm>
            <a:off x="0" y="1066800"/>
            <a:ext cx="9144000" cy="5257800"/>
          </a:xfrm>
        </p:spPr>
        <p:txBody>
          <a:bodyPr/>
          <a:lstStyle/>
          <a:p>
            <a:pPr marL="0" indent="0" eaLnBrk="1" hangingPunct="1">
              <a:buFont typeface="Monotype Sorts"/>
              <a:buNone/>
            </a:pPr>
            <a:r>
              <a:rPr lang="en-US" altLang="en-US" sz="2700" dirty="0"/>
              <a:t>Scanner console = </a:t>
            </a:r>
            <a:r>
              <a:rPr lang="en-US" altLang="en-US" sz="2700" b="1" dirty="0"/>
              <a:t>new</a:t>
            </a:r>
            <a:r>
              <a:rPr lang="en-US" altLang="en-US" sz="2700" dirty="0"/>
              <a:t> Scanner(System.in);</a:t>
            </a:r>
            <a:endParaRPr lang="en-US" altLang="en-US" sz="2700" u="sng" dirty="0"/>
          </a:p>
          <a:p>
            <a:pPr marL="0" indent="0" eaLnBrk="1" hangingPunct="1">
              <a:buFont typeface="Monotype Sorts"/>
              <a:buNone/>
            </a:pPr>
            <a:r>
              <a:rPr lang="en-US" altLang="en-US" sz="2700" dirty="0" err="1"/>
              <a:t>System.out.print</a:t>
            </a:r>
            <a:r>
              <a:rPr lang="en-US" altLang="en-US" sz="2700" dirty="0"/>
              <a:t>(</a:t>
            </a:r>
            <a:r>
              <a:rPr lang="en-US" altLang="en-US" sz="2700" b="1" dirty="0"/>
              <a:t>"Enter three words separated by spaces: "</a:t>
            </a:r>
            <a:r>
              <a:rPr lang="en-US" altLang="en-US" sz="2700" dirty="0"/>
              <a:t>);</a:t>
            </a:r>
            <a:endParaRPr lang="en-US" altLang="en-US" sz="2700" u="sng" dirty="0"/>
          </a:p>
          <a:p>
            <a:pPr marL="0" indent="0" eaLnBrk="1" hangingPunct="1">
              <a:buFont typeface="Monotype Sorts"/>
              <a:buNone/>
            </a:pPr>
            <a:r>
              <a:rPr lang="en-US" altLang="en-US" sz="2700" dirty="0"/>
              <a:t>String s1 = </a:t>
            </a:r>
            <a:r>
              <a:rPr lang="en-US" altLang="en-US" sz="2700" dirty="0" err="1"/>
              <a:t>console.next</a:t>
            </a:r>
            <a:r>
              <a:rPr lang="en-US" altLang="en-US" sz="2700" dirty="0"/>
              <a:t>();</a:t>
            </a:r>
            <a:endParaRPr lang="en-US" altLang="en-US" sz="2700" u="sng" dirty="0"/>
          </a:p>
          <a:p>
            <a:pPr marL="0" indent="0" eaLnBrk="1" hangingPunct="1">
              <a:buFont typeface="Monotype Sorts"/>
              <a:buNone/>
            </a:pPr>
            <a:r>
              <a:rPr lang="en-US" altLang="en-US" sz="2700" dirty="0"/>
              <a:t>String s2 = </a:t>
            </a:r>
            <a:r>
              <a:rPr lang="en-US" altLang="en-US" sz="2700" dirty="0" err="1"/>
              <a:t>console.next</a:t>
            </a:r>
            <a:r>
              <a:rPr lang="en-US" altLang="en-US" sz="2700" dirty="0"/>
              <a:t>();</a:t>
            </a:r>
            <a:endParaRPr lang="en-US" altLang="en-US" sz="2700" u="sng" dirty="0"/>
          </a:p>
          <a:p>
            <a:pPr marL="0" indent="0" eaLnBrk="1" hangingPunct="1">
              <a:buFont typeface="Monotype Sorts"/>
              <a:buNone/>
            </a:pPr>
            <a:r>
              <a:rPr lang="en-US" altLang="en-US" sz="2700" dirty="0"/>
              <a:t>String s3 = </a:t>
            </a:r>
            <a:r>
              <a:rPr lang="en-US" altLang="en-US" sz="2700" dirty="0" err="1"/>
              <a:t>console.next</a:t>
            </a:r>
            <a:r>
              <a:rPr lang="en-US" altLang="en-US" sz="2700" dirty="0"/>
              <a:t>();</a:t>
            </a:r>
            <a:endParaRPr lang="en-US" altLang="en-US" sz="2700" u="sng" dirty="0"/>
          </a:p>
          <a:p>
            <a:pPr marL="0" indent="0" eaLnBrk="1" hangingPunct="1">
              <a:buFont typeface="Monotype Sorts"/>
              <a:buNone/>
            </a:pPr>
            <a:r>
              <a:rPr lang="en-US" altLang="en-US" sz="2700" dirty="0" err="1"/>
              <a:t>System.out.println</a:t>
            </a:r>
            <a:r>
              <a:rPr lang="en-US" altLang="en-US" sz="2700" dirty="0"/>
              <a:t>(</a:t>
            </a:r>
            <a:r>
              <a:rPr lang="en-US" altLang="en-US" sz="2700" b="1" dirty="0"/>
              <a:t>"s1 is " </a:t>
            </a:r>
            <a:r>
              <a:rPr lang="en-US" altLang="en-US" sz="2700" dirty="0"/>
              <a:t>+ s1);</a:t>
            </a:r>
            <a:endParaRPr lang="en-US" altLang="en-US" sz="2700" u="sng" dirty="0"/>
          </a:p>
          <a:p>
            <a:pPr marL="0" indent="0" eaLnBrk="1" hangingPunct="1">
              <a:buFont typeface="Monotype Sorts"/>
              <a:buNone/>
            </a:pPr>
            <a:r>
              <a:rPr lang="en-US" altLang="en-US" sz="2700" dirty="0" err="1"/>
              <a:t>System.out.println</a:t>
            </a:r>
            <a:r>
              <a:rPr lang="en-US" altLang="en-US" sz="2700" dirty="0"/>
              <a:t>(</a:t>
            </a:r>
            <a:r>
              <a:rPr lang="en-US" altLang="en-US" sz="2700" b="1" dirty="0"/>
              <a:t>"s2 is " </a:t>
            </a:r>
            <a:r>
              <a:rPr lang="en-US" altLang="en-US" sz="2700" dirty="0"/>
              <a:t>+ s2);</a:t>
            </a:r>
            <a:endParaRPr lang="en-US" altLang="en-US" sz="2700" u="sng" dirty="0"/>
          </a:p>
          <a:p>
            <a:pPr marL="0" indent="0" eaLnBrk="1" hangingPunct="1">
              <a:buFont typeface="Monotype Sorts"/>
              <a:buNone/>
            </a:pPr>
            <a:r>
              <a:rPr lang="en-US" altLang="en-US" sz="2700" dirty="0" err="1"/>
              <a:t>System.out.println</a:t>
            </a:r>
            <a:r>
              <a:rPr lang="en-US" altLang="en-US" sz="2700" dirty="0"/>
              <a:t>(</a:t>
            </a:r>
            <a:r>
              <a:rPr lang="en-US" altLang="en-US" sz="2700" b="1" dirty="0"/>
              <a:t>"s3 is " </a:t>
            </a:r>
            <a:r>
              <a:rPr lang="en-US" altLang="en-US" sz="2700" dirty="0"/>
              <a:t>+ s3);</a:t>
            </a:r>
            <a:endParaRPr lang="en-US" altLang="en-US" sz="2700" u="sng" dirty="0"/>
          </a:p>
        </p:txBody>
      </p:sp>
      <p:sp>
        <p:nvSpPr>
          <p:cNvPr id="55300"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F3628090-A2D3-4148-BF4B-70B614A921FB}" type="slidenum">
              <a:rPr lang="en-US" altLang="en-US" sz="1400">
                <a:latin typeface="Times New Roman" pitchFamily="18" charset="0"/>
              </a:rPr>
              <a:pPr>
                <a:spcBef>
                  <a:spcPct val="0"/>
                </a:spcBef>
                <a:buClrTx/>
                <a:buSzTx/>
                <a:buFontTx/>
                <a:buNone/>
              </a:pPr>
              <a:t>48</a:t>
            </a:fld>
            <a:endParaRPr lang="en-US" altLang="en-US" sz="1400">
              <a:latin typeface="Times New Roman" pitchFamily="18" charset="0"/>
            </a:endParaRPr>
          </a:p>
        </p:txBody>
      </p:sp>
    </p:spTree>
    <p:extLst>
      <p:ext uri="{BB962C8B-B14F-4D97-AF65-F5344CB8AC3E}">
        <p14:creationId xmlns:p14="http://schemas.microsoft.com/office/powerpoint/2010/main" val="329802899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228600"/>
            <a:ext cx="8686800" cy="1511300"/>
          </a:xfrm>
        </p:spPr>
        <p:txBody>
          <a:bodyPr/>
          <a:lstStyle/>
          <a:p>
            <a:pPr eaLnBrk="1" hangingPunct="1"/>
            <a:r>
              <a:rPr lang="en-US" altLang="en-US" sz="4800"/>
              <a:t>Reading a Character from the Console </a:t>
            </a:r>
            <a:endParaRPr lang="en-US" altLang="en-US" sz="4500">
              <a:cs typeface="Times New Roman" pitchFamily="18" charset="0"/>
            </a:endParaRPr>
          </a:p>
        </p:txBody>
      </p:sp>
      <p:sp>
        <p:nvSpPr>
          <p:cNvPr id="56323" name="Rectangle 3"/>
          <p:cNvSpPr>
            <a:spLocks noGrp="1" noChangeArrowheads="1"/>
          </p:cNvSpPr>
          <p:nvPr>
            <p:ph idx="1"/>
          </p:nvPr>
        </p:nvSpPr>
        <p:spPr>
          <a:xfrm>
            <a:off x="117475" y="2084388"/>
            <a:ext cx="8909050" cy="3802062"/>
          </a:xfrm>
        </p:spPr>
        <p:txBody>
          <a:bodyPr/>
          <a:lstStyle/>
          <a:p>
            <a:pPr marL="0" indent="0" eaLnBrk="1" hangingPunct="1">
              <a:buFont typeface="Monotype Sorts"/>
              <a:buNone/>
            </a:pPr>
            <a:r>
              <a:rPr lang="en-US" altLang="en-US" sz="3000" dirty="0"/>
              <a:t>Scanner console = </a:t>
            </a:r>
            <a:r>
              <a:rPr lang="en-US" altLang="en-US" sz="3000" b="1" dirty="0"/>
              <a:t>new</a:t>
            </a:r>
            <a:r>
              <a:rPr lang="en-US" altLang="en-US" sz="3000" dirty="0"/>
              <a:t> Scanner(System.in);</a:t>
            </a:r>
            <a:endParaRPr lang="en-US" altLang="en-US" sz="3000" u="sng" dirty="0"/>
          </a:p>
          <a:p>
            <a:pPr marL="0" indent="0" eaLnBrk="1" hangingPunct="1">
              <a:buFont typeface="Monotype Sorts"/>
              <a:buNone/>
            </a:pPr>
            <a:r>
              <a:rPr lang="en-US" altLang="en-US" sz="3000" dirty="0" err="1"/>
              <a:t>System.out.print</a:t>
            </a:r>
            <a:r>
              <a:rPr lang="en-US" altLang="en-US" sz="3000" dirty="0"/>
              <a:t>(</a:t>
            </a:r>
            <a:r>
              <a:rPr lang="en-US" altLang="en-US" sz="3000" b="1" dirty="0"/>
              <a:t>"Enter a character: "</a:t>
            </a:r>
            <a:r>
              <a:rPr lang="en-US" altLang="en-US" sz="3000" dirty="0"/>
              <a:t>);</a:t>
            </a:r>
            <a:endParaRPr lang="en-US" altLang="en-US" sz="3000" u="sng" dirty="0"/>
          </a:p>
          <a:p>
            <a:pPr marL="0" indent="0" eaLnBrk="1" hangingPunct="1">
              <a:buFont typeface="Monotype Sorts"/>
              <a:buNone/>
            </a:pPr>
            <a:r>
              <a:rPr lang="en-US" altLang="en-US" sz="3000" dirty="0"/>
              <a:t>String s = </a:t>
            </a:r>
            <a:r>
              <a:rPr lang="en-US" altLang="en-US" sz="3000" dirty="0" err="1"/>
              <a:t>console.nextLine</a:t>
            </a:r>
            <a:r>
              <a:rPr lang="en-US" altLang="en-US" sz="3000" dirty="0"/>
              <a:t>();</a:t>
            </a:r>
            <a:endParaRPr lang="en-US" altLang="en-US" sz="3000" u="sng" dirty="0"/>
          </a:p>
          <a:p>
            <a:pPr marL="0" indent="0" eaLnBrk="1" hangingPunct="1">
              <a:buFont typeface="Monotype Sorts"/>
              <a:buNone/>
            </a:pPr>
            <a:r>
              <a:rPr lang="en-US" altLang="en-US" sz="3000" b="1" dirty="0"/>
              <a:t>char</a:t>
            </a:r>
            <a:r>
              <a:rPr lang="en-US" altLang="en-US" sz="3000" dirty="0"/>
              <a:t> </a:t>
            </a:r>
            <a:r>
              <a:rPr lang="en-US" altLang="en-US" sz="3000" dirty="0" err="1"/>
              <a:t>ch</a:t>
            </a:r>
            <a:r>
              <a:rPr lang="en-US" altLang="en-US" sz="3000" dirty="0"/>
              <a:t> = </a:t>
            </a:r>
            <a:r>
              <a:rPr lang="en-US" altLang="en-US" sz="3000" dirty="0" err="1"/>
              <a:t>s.charAt</a:t>
            </a:r>
            <a:r>
              <a:rPr lang="en-US" altLang="en-US" sz="3000" dirty="0"/>
              <a:t>(</a:t>
            </a:r>
            <a:r>
              <a:rPr lang="en-US" altLang="en-US" sz="3000" b="1" dirty="0"/>
              <a:t>0</a:t>
            </a:r>
            <a:r>
              <a:rPr lang="en-US" altLang="en-US" sz="3000" dirty="0"/>
              <a:t>);</a:t>
            </a:r>
            <a:endParaRPr lang="en-US" altLang="en-US" sz="3000" u="sng" dirty="0"/>
          </a:p>
          <a:p>
            <a:pPr marL="0" indent="0" eaLnBrk="1" hangingPunct="1">
              <a:buFont typeface="Monotype Sorts"/>
              <a:buNone/>
            </a:pPr>
            <a:r>
              <a:rPr lang="en-US" altLang="en-US" sz="3000" dirty="0" err="1"/>
              <a:t>System.out.println</a:t>
            </a:r>
            <a:r>
              <a:rPr lang="en-US" altLang="en-US" sz="3000" dirty="0"/>
              <a:t>(</a:t>
            </a:r>
            <a:r>
              <a:rPr lang="en-US" altLang="en-US" sz="3000" b="1" dirty="0"/>
              <a:t>"The character entered is " </a:t>
            </a:r>
            <a:r>
              <a:rPr lang="en-US" altLang="en-US" sz="3000" dirty="0"/>
              <a:t>+ </a:t>
            </a:r>
            <a:r>
              <a:rPr lang="en-US" altLang="en-US" sz="3000" dirty="0" err="1"/>
              <a:t>ch</a:t>
            </a:r>
            <a:r>
              <a:rPr lang="en-US" altLang="en-US" sz="3000" dirty="0"/>
              <a:t>);</a:t>
            </a:r>
            <a:endParaRPr lang="en-US" altLang="en-US" sz="3000" u="sng" dirty="0"/>
          </a:p>
        </p:txBody>
      </p:sp>
      <p:sp>
        <p:nvSpPr>
          <p:cNvPr id="56324"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EC9FBFBB-92F3-4D32-B3F9-AF3D9C2FF88C}" type="slidenum">
              <a:rPr lang="en-US" altLang="en-US" sz="1400">
                <a:latin typeface="Times New Roman" pitchFamily="18" charset="0"/>
              </a:rPr>
              <a:pPr>
                <a:spcBef>
                  <a:spcPct val="0"/>
                </a:spcBef>
                <a:buClrTx/>
                <a:buSzTx/>
                <a:buFontTx/>
                <a:buNone/>
              </a:pPr>
              <a:t>49</a:t>
            </a:fld>
            <a:endParaRPr lang="en-US" altLang="en-US" sz="1400">
              <a:latin typeface="Times New Roman" pitchFamily="18" charset="0"/>
            </a:endParaRPr>
          </a:p>
        </p:txBody>
      </p:sp>
    </p:spTree>
    <p:extLst>
      <p:ext uri="{BB962C8B-B14F-4D97-AF65-F5344CB8AC3E}">
        <p14:creationId xmlns:p14="http://schemas.microsoft.com/office/powerpoint/2010/main" val="37453538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63B5695C-EF33-49D9-A6A8-B80F4C229A5D}" type="slidenum">
              <a:rPr lang="en-US" altLang="en-US" sz="1400">
                <a:latin typeface="Times New Roman" pitchFamily="18" charset="0"/>
              </a:rPr>
              <a:pPr>
                <a:spcBef>
                  <a:spcPct val="0"/>
                </a:spcBef>
                <a:buClrTx/>
                <a:buSzTx/>
                <a:buFontTx/>
                <a:buNone/>
              </a:pPr>
              <a:t>5</a:t>
            </a:fld>
            <a:endParaRPr lang="en-US" altLang="en-US" sz="1400">
              <a:latin typeface="Times New Roman" pitchFamily="18" charset="0"/>
            </a:endParaRPr>
          </a:p>
        </p:txBody>
      </p:sp>
      <p:sp>
        <p:nvSpPr>
          <p:cNvPr id="38915" name="Rectangle 2"/>
          <p:cNvSpPr>
            <a:spLocks noGrp="1" noChangeArrowheads="1"/>
          </p:cNvSpPr>
          <p:nvPr>
            <p:ph type="title" idx="4294967295"/>
          </p:nvPr>
        </p:nvSpPr>
        <p:spPr>
          <a:xfrm>
            <a:off x="0" y="0"/>
            <a:ext cx="7772400" cy="817563"/>
          </a:xfrm>
        </p:spPr>
        <p:txBody>
          <a:bodyPr/>
          <a:lstStyle/>
          <a:p>
            <a:pPr eaLnBrk="1" hangingPunct="1"/>
            <a:r>
              <a:rPr lang="en-US" altLang="en-US" dirty="0"/>
              <a:t>Primitive Data Types in Java</a:t>
            </a:r>
          </a:p>
        </p:txBody>
      </p:sp>
      <p:sp>
        <p:nvSpPr>
          <p:cNvPr id="38916" name="Rectangle 5"/>
          <p:cNvSpPr>
            <a:spLocks noChangeArrowheads="1"/>
          </p:cNvSpPr>
          <p:nvPr/>
        </p:nvSpPr>
        <p:spPr bwMode="auto">
          <a:xfrm>
            <a:off x="2114550" y="254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48136" name="Text Box 7"/>
          <p:cNvSpPr txBox="1">
            <a:spLocks noChangeArrowheads="1"/>
          </p:cNvSpPr>
          <p:nvPr/>
        </p:nvSpPr>
        <p:spPr bwMode="auto">
          <a:xfrm>
            <a:off x="155575" y="938213"/>
            <a:ext cx="89884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dirty="0">
              <a:latin typeface="Cambria" pitchFamily="18" charset="0"/>
            </a:endParaRPr>
          </a:p>
          <a:p>
            <a:pPr>
              <a:spcBef>
                <a:spcPct val="0"/>
              </a:spcBef>
              <a:buClrTx/>
              <a:buSzTx/>
              <a:buFontTx/>
              <a:buNone/>
            </a:pPr>
            <a:r>
              <a:rPr lang="en-US" altLang="en-US" dirty="0">
                <a:latin typeface="Cambria" pitchFamily="18" charset="0"/>
              </a:rPr>
              <a:t>char</a:t>
            </a:r>
          </a:p>
          <a:p>
            <a:pPr>
              <a:spcBef>
                <a:spcPct val="0"/>
              </a:spcBef>
              <a:buClrTx/>
              <a:buSzTx/>
              <a:buFontTx/>
              <a:buNone/>
            </a:pPr>
            <a:r>
              <a:rPr lang="en-US" altLang="en-US" dirty="0">
                <a:latin typeface="Cambria" pitchFamily="18" charset="0"/>
              </a:rPr>
              <a:t>byte</a:t>
            </a:r>
          </a:p>
          <a:p>
            <a:pPr>
              <a:spcBef>
                <a:spcPct val="0"/>
              </a:spcBef>
              <a:buClrTx/>
              <a:buSzTx/>
              <a:buNone/>
            </a:pPr>
            <a:r>
              <a:rPr lang="en-US" altLang="en-US" dirty="0">
                <a:latin typeface="Cambria" pitchFamily="18" charset="0"/>
              </a:rPr>
              <a:t>short</a:t>
            </a:r>
          </a:p>
          <a:p>
            <a:pPr>
              <a:spcBef>
                <a:spcPct val="0"/>
              </a:spcBef>
              <a:buClrTx/>
              <a:buSzTx/>
              <a:buFontTx/>
              <a:buNone/>
            </a:pPr>
            <a:r>
              <a:rPr lang="en-US" altLang="en-US" dirty="0" err="1">
                <a:latin typeface="Cambria" pitchFamily="18" charset="0"/>
              </a:rPr>
              <a:t>int</a:t>
            </a:r>
            <a:endParaRPr lang="en-US" altLang="en-US" dirty="0">
              <a:latin typeface="Cambria" pitchFamily="18" charset="0"/>
            </a:endParaRPr>
          </a:p>
          <a:p>
            <a:pPr>
              <a:spcBef>
                <a:spcPct val="0"/>
              </a:spcBef>
              <a:buClrTx/>
              <a:buSzTx/>
              <a:buFontTx/>
              <a:buNone/>
            </a:pPr>
            <a:r>
              <a:rPr lang="en-US" altLang="en-US" dirty="0">
                <a:latin typeface="Cambria" pitchFamily="18" charset="0"/>
              </a:rPr>
              <a:t>long</a:t>
            </a:r>
          </a:p>
          <a:p>
            <a:pPr>
              <a:spcBef>
                <a:spcPct val="0"/>
              </a:spcBef>
              <a:buClrTx/>
              <a:buSzTx/>
              <a:buFontTx/>
              <a:buNone/>
            </a:pPr>
            <a:r>
              <a:rPr lang="en-US" altLang="en-US" dirty="0">
                <a:latin typeface="Cambria" pitchFamily="18" charset="0"/>
              </a:rPr>
              <a:t>float</a:t>
            </a:r>
          </a:p>
          <a:p>
            <a:pPr>
              <a:spcBef>
                <a:spcPct val="0"/>
              </a:spcBef>
              <a:buClrTx/>
              <a:buSzTx/>
              <a:buFontTx/>
              <a:buNone/>
            </a:pPr>
            <a:r>
              <a:rPr lang="en-US" altLang="en-US" dirty="0">
                <a:latin typeface="Cambria" pitchFamily="18" charset="0"/>
              </a:rPr>
              <a:t>double</a:t>
            </a:r>
          </a:p>
          <a:p>
            <a:pPr>
              <a:spcBef>
                <a:spcPct val="0"/>
              </a:spcBef>
              <a:buClrTx/>
              <a:buSzTx/>
              <a:buFontTx/>
              <a:buNone/>
            </a:pPr>
            <a:r>
              <a:rPr lang="en-US" altLang="en-US" dirty="0" err="1">
                <a:latin typeface="Cambria" pitchFamily="18" charset="0"/>
              </a:rPr>
              <a:t>boolean</a:t>
            </a:r>
            <a:endParaRPr lang="en-US" altLang="en-US" dirty="0">
              <a:latin typeface="Cambria" pitchFamily="18" charset="0"/>
            </a:endParaRPr>
          </a:p>
        </p:txBody>
      </p:sp>
      <p:sp>
        <p:nvSpPr>
          <p:cNvPr id="6" name="圆角矩形 5"/>
          <p:cNvSpPr/>
          <p:nvPr/>
        </p:nvSpPr>
        <p:spPr>
          <a:xfrm>
            <a:off x="3227825" y="2814520"/>
            <a:ext cx="5568725" cy="184344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sz="2800" dirty="0"/>
              <a:t>Java uses 4 types for integers, and uses 2 types for floating-point number</a:t>
            </a:r>
          </a:p>
        </p:txBody>
      </p:sp>
    </p:spTree>
    <p:extLst>
      <p:ext uri="{BB962C8B-B14F-4D97-AF65-F5344CB8AC3E}">
        <p14:creationId xmlns:p14="http://schemas.microsoft.com/office/powerpoint/2010/main" val="3726959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48136">
                                            <p:txEl>
                                              <p:pRg st="1" end="1"/>
                                            </p:txEl>
                                          </p:spTgt>
                                        </p:tgtEl>
                                        <p:attrNameLst>
                                          <p:attrName>style.visibility</p:attrName>
                                        </p:attrNameLst>
                                      </p:cBhvr>
                                      <p:to>
                                        <p:strVal val="visible"/>
                                      </p:to>
                                    </p:set>
                                    <p:animEffect transition="in" filter="fade">
                                      <p:cBhvr>
                                        <p:cTn id="7" dur="1000"/>
                                        <p:tgtEl>
                                          <p:spTgt spid="48136">
                                            <p:txEl>
                                              <p:pRg st="1" end="1"/>
                                            </p:txEl>
                                          </p:spTgt>
                                        </p:tgtEl>
                                      </p:cBhvr>
                                    </p:animEffect>
                                    <p:anim calcmode="lin" valueType="num">
                                      <p:cBhvr>
                                        <p:cTn id="8" dur="1000" fill="hold"/>
                                        <p:tgtEl>
                                          <p:spTgt spid="481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813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136">
                                            <p:txEl>
                                              <p:pRg st="2" end="2"/>
                                            </p:txEl>
                                          </p:spTgt>
                                        </p:tgtEl>
                                        <p:attrNameLst>
                                          <p:attrName>style.visibility</p:attrName>
                                        </p:attrNameLst>
                                      </p:cBhvr>
                                      <p:to>
                                        <p:strVal val="visible"/>
                                      </p:to>
                                    </p:set>
                                    <p:animEffect transition="in" filter="fade">
                                      <p:cBhvr>
                                        <p:cTn id="12" dur="1000"/>
                                        <p:tgtEl>
                                          <p:spTgt spid="48136">
                                            <p:txEl>
                                              <p:pRg st="2" end="2"/>
                                            </p:txEl>
                                          </p:spTgt>
                                        </p:tgtEl>
                                      </p:cBhvr>
                                    </p:animEffect>
                                    <p:anim calcmode="lin" valueType="num">
                                      <p:cBhvr>
                                        <p:cTn id="13" dur="1000" fill="hold"/>
                                        <p:tgtEl>
                                          <p:spTgt spid="4813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813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136">
                                            <p:txEl>
                                              <p:pRg st="3" end="3"/>
                                            </p:txEl>
                                          </p:spTgt>
                                        </p:tgtEl>
                                        <p:attrNameLst>
                                          <p:attrName>style.visibility</p:attrName>
                                        </p:attrNameLst>
                                      </p:cBhvr>
                                      <p:to>
                                        <p:strVal val="visible"/>
                                      </p:to>
                                    </p:set>
                                    <p:animEffect transition="in" filter="fade">
                                      <p:cBhvr>
                                        <p:cTn id="17" dur="1000"/>
                                        <p:tgtEl>
                                          <p:spTgt spid="48136">
                                            <p:txEl>
                                              <p:pRg st="3" end="3"/>
                                            </p:txEl>
                                          </p:spTgt>
                                        </p:tgtEl>
                                      </p:cBhvr>
                                    </p:animEffect>
                                    <p:anim calcmode="lin" valueType="num">
                                      <p:cBhvr>
                                        <p:cTn id="18" dur="1000" fill="hold"/>
                                        <p:tgtEl>
                                          <p:spTgt spid="4813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813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8136">
                                            <p:txEl>
                                              <p:pRg st="4" end="4"/>
                                            </p:txEl>
                                          </p:spTgt>
                                        </p:tgtEl>
                                        <p:attrNameLst>
                                          <p:attrName>style.visibility</p:attrName>
                                        </p:attrNameLst>
                                      </p:cBhvr>
                                      <p:to>
                                        <p:strVal val="visible"/>
                                      </p:to>
                                    </p:set>
                                    <p:animEffect transition="in" filter="fade">
                                      <p:cBhvr>
                                        <p:cTn id="22" dur="1000"/>
                                        <p:tgtEl>
                                          <p:spTgt spid="48136">
                                            <p:txEl>
                                              <p:pRg st="4" end="4"/>
                                            </p:txEl>
                                          </p:spTgt>
                                        </p:tgtEl>
                                      </p:cBhvr>
                                    </p:animEffect>
                                    <p:anim calcmode="lin" valueType="num">
                                      <p:cBhvr>
                                        <p:cTn id="23" dur="1000" fill="hold"/>
                                        <p:tgtEl>
                                          <p:spTgt spid="4813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813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8136">
                                            <p:txEl>
                                              <p:pRg st="5" end="5"/>
                                            </p:txEl>
                                          </p:spTgt>
                                        </p:tgtEl>
                                        <p:attrNameLst>
                                          <p:attrName>style.visibility</p:attrName>
                                        </p:attrNameLst>
                                      </p:cBhvr>
                                      <p:to>
                                        <p:strVal val="visible"/>
                                      </p:to>
                                    </p:set>
                                    <p:animEffect transition="in" filter="fade">
                                      <p:cBhvr>
                                        <p:cTn id="27" dur="1000"/>
                                        <p:tgtEl>
                                          <p:spTgt spid="48136">
                                            <p:txEl>
                                              <p:pRg st="5" end="5"/>
                                            </p:txEl>
                                          </p:spTgt>
                                        </p:tgtEl>
                                      </p:cBhvr>
                                    </p:animEffect>
                                    <p:anim calcmode="lin" valueType="num">
                                      <p:cBhvr>
                                        <p:cTn id="28" dur="1000" fill="hold"/>
                                        <p:tgtEl>
                                          <p:spTgt spid="4813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8136">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8136">
                                            <p:txEl>
                                              <p:pRg st="6" end="6"/>
                                            </p:txEl>
                                          </p:spTgt>
                                        </p:tgtEl>
                                        <p:attrNameLst>
                                          <p:attrName>style.visibility</p:attrName>
                                        </p:attrNameLst>
                                      </p:cBhvr>
                                      <p:to>
                                        <p:strVal val="visible"/>
                                      </p:to>
                                    </p:set>
                                    <p:animEffect transition="in" filter="fade">
                                      <p:cBhvr>
                                        <p:cTn id="32" dur="1000"/>
                                        <p:tgtEl>
                                          <p:spTgt spid="48136">
                                            <p:txEl>
                                              <p:pRg st="6" end="6"/>
                                            </p:txEl>
                                          </p:spTgt>
                                        </p:tgtEl>
                                      </p:cBhvr>
                                    </p:animEffect>
                                    <p:anim calcmode="lin" valueType="num">
                                      <p:cBhvr>
                                        <p:cTn id="33" dur="1000" fill="hold"/>
                                        <p:tgtEl>
                                          <p:spTgt spid="48136">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8136">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8136">
                                            <p:txEl>
                                              <p:pRg st="7" end="7"/>
                                            </p:txEl>
                                          </p:spTgt>
                                        </p:tgtEl>
                                        <p:attrNameLst>
                                          <p:attrName>style.visibility</p:attrName>
                                        </p:attrNameLst>
                                      </p:cBhvr>
                                      <p:to>
                                        <p:strVal val="visible"/>
                                      </p:to>
                                    </p:set>
                                    <p:animEffect transition="in" filter="fade">
                                      <p:cBhvr>
                                        <p:cTn id="37" dur="1000"/>
                                        <p:tgtEl>
                                          <p:spTgt spid="48136">
                                            <p:txEl>
                                              <p:pRg st="7" end="7"/>
                                            </p:txEl>
                                          </p:spTgt>
                                        </p:tgtEl>
                                      </p:cBhvr>
                                    </p:animEffect>
                                    <p:anim calcmode="lin" valueType="num">
                                      <p:cBhvr>
                                        <p:cTn id="38" dur="1000" fill="hold"/>
                                        <p:tgtEl>
                                          <p:spTgt spid="48136">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8136">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8136">
                                            <p:txEl>
                                              <p:pRg st="8" end="8"/>
                                            </p:txEl>
                                          </p:spTgt>
                                        </p:tgtEl>
                                        <p:attrNameLst>
                                          <p:attrName>style.visibility</p:attrName>
                                        </p:attrNameLst>
                                      </p:cBhvr>
                                      <p:to>
                                        <p:strVal val="visible"/>
                                      </p:to>
                                    </p:set>
                                    <p:animEffect transition="in" filter="fade">
                                      <p:cBhvr>
                                        <p:cTn id="42" dur="1000"/>
                                        <p:tgtEl>
                                          <p:spTgt spid="48136">
                                            <p:txEl>
                                              <p:pRg st="8" end="8"/>
                                            </p:txEl>
                                          </p:spTgt>
                                        </p:tgtEl>
                                      </p:cBhvr>
                                    </p:animEffect>
                                    <p:anim calcmode="lin" valueType="num">
                                      <p:cBhvr>
                                        <p:cTn id="43" dur="1000" fill="hold"/>
                                        <p:tgtEl>
                                          <p:spTgt spid="48136">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813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228600"/>
            <a:ext cx="8458200" cy="280988"/>
          </a:xfrm>
          <a:noFill/>
        </p:spPr>
        <p:txBody>
          <a:bodyPr>
            <a:normAutofit fontScale="90000"/>
          </a:bodyPr>
          <a:lstStyle/>
          <a:p>
            <a:pPr eaLnBrk="1" hangingPunct="1"/>
            <a:r>
              <a:rPr lang="en-US" altLang="en-US"/>
              <a:t>Specific Import and wildcard Import</a:t>
            </a:r>
          </a:p>
        </p:txBody>
      </p:sp>
      <p:sp>
        <p:nvSpPr>
          <p:cNvPr id="13315" name="Rectangle 3"/>
          <p:cNvSpPr>
            <a:spLocks noGrp="1" noChangeArrowheads="1"/>
          </p:cNvSpPr>
          <p:nvPr>
            <p:ph idx="1"/>
          </p:nvPr>
        </p:nvSpPr>
        <p:spPr>
          <a:xfrm>
            <a:off x="152400" y="549275"/>
            <a:ext cx="8839200" cy="6067425"/>
          </a:xfrm>
        </p:spPr>
        <p:txBody>
          <a:bodyPr>
            <a:normAutofit/>
          </a:bodyPr>
          <a:lstStyle/>
          <a:p>
            <a:pPr eaLnBrk="1" hangingPunct="1">
              <a:buFont typeface="Arial" pitchFamily="34" charset="0"/>
              <a:buChar char="•"/>
            </a:pPr>
            <a:r>
              <a:rPr lang="en-US" altLang="en-US" sz="3200" dirty="0">
                <a:latin typeface="Times New Roman" pitchFamily="18" charset="0"/>
                <a:cs typeface="Times New Roman" pitchFamily="18" charset="0"/>
              </a:rPr>
              <a:t>The </a:t>
            </a:r>
            <a:r>
              <a:rPr lang="en-US" altLang="en-US" sz="3200" dirty="0">
                <a:solidFill>
                  <a:srgbClr val="0070C0"/>
                </a:solidFill>
                <a:latin typeface="Times New Roman" pitchFamily="18" charset="0"/>
                <a:cs typeface="Times New Roman" pitchFamily="18" charset="0"/>
              </a:rPr>
              <a:t>Scanner class </a:t>
            </a:r>
            <a:r>
              <a:rPr lang="en-US" altLang="en-US" sz="3200" dirty="0">
                <a:latin typeface="Times New Roman" pitchFamily="18" charset="0"/>
                <a:cs typeface="Times New Roman" pitchFamily="18" charset="0"/>
              </a:rPr>
              <a:t>is in the </a:t>
            </a:r>
            <a:r>
              <a:rPr lang="en-US" altLang="en-US" sz="3200" dirty="0" err="1">
                <a:solidFill>
                  <a:srgbClr val="FF0000"/>
                </a:solidFill>
                <a:latin typeface="Times New Roman" pitchFamily="18" charset="0"/>
                <a:cs typeface="Times New Roman" pitchFamily="18" charset="0"/>
              </a:rPr>
              <a:t>java.util</a:t>
            </a:r>
            <a:r>
              <a:rPr lang="en-US" altLang="en-US" sz="3200" dirty="0">
                <a:solidFill>
                  <a:srgbClr val="FF0000"/>
                </a:solidFill>
                <a:latin typeface="Times New Roman" pitchFamily="18" charset="0"/>
                <a:cs typeface="Times New Roman" pitchFamily="18" charset="0"/>
              </a:rPr>
              <a:t> package</a:t>
            </a:r>
          </a:p>
          <a:p>
            <a:pPr eaLnBrk="1" hangingPunct="1"/>
            <a:r>
              <a:rPr lang="en-US" altLang="en-US" sz="3200" dirty="0">
                <a:latin typeface="Times New Roman" pitchFamily="18" charset="0"/>
                <a:cs typeface="Times New Roman" pitchFamily="18" charset="0"/>
              </a:rPr>
              <a:t>The </a:t>
            </a:r>
            <a:r>
              <a:rPr lang="en-US" altLang="en-US" sz="3200" dirty="0">
                <a:solidFill>
                  <a:srgbClr val="0070C0"/>
                </a:solidFill>
                <a:latin typeface="Times New Roman" pitchFamily="18" charset="0"/>
                <a:cs typeface="Times New Roman" pitchFamily="18" charset="0"/>
              </a:rPr>
              <a:t>specific import </a:t>
            </a:r>
            <a:r>
              <a:rPr lang="en-US" altLang="en-US" sz="3200" dirty="0">
                <a:latin typeface="Times New Roman" pitchFamily="18" charset="0"/>
                <a:cs typeface="Times New Roman" pitchFamily="18" charset="0"/>
              </a:rPr>
              <a:t>specifies a single class in the import statement</a:t>
            </a:r>
          </a:p>
          <a:p>
            <a:pPr eaLnBrk="1" hangingPunct="1"/>
            <a:r>
              <a:rPr lang="en-US" altLang="en-US" sz="3200" dirty="0">
                <a:latin typeface="Times New Roman" pitchFamily="18" charset="0"/>
                <a:cs typeface="Times New Roman" pitchFamily="18" charset="0"/>
              </a:rPr>
              <a:t>	</a:t>
            </a:r>
            <a:r>
              <a:rPr lang="en-US" altLang="en-US" sz="3200" dirty="0">
                <a:solidFill>
                  <a:srgbClr val="FF0000"/>
                </a:solidFill>
                <a:latin typeface="Times New Roman" pitchFamily="18" charset="0"/>
                <a:cs typeface="Times New Roman" pitchFamily="18" charset="0"/>
              </a:rPr>
              <a:t>import </a:t>
            </a:r>
            <a:r>
              <a:rPr lang="en-US" altLang="en-US" sz="3200" dirty="0" err="1">
                <a:solidFill>
                  <a:srgbClr val="FF0000"/>
                </a:solidFill>
                <a:latin typeface="Times New Roman" pitchFamily="18" charset="0"/>
                <a:cs typeface="Times New Roman" pitchFamily="18" charset="0"/>
              </a:rPr>
              <a:t>java.util.Scanner</a:t>
            </a:r>
            <a:r>
              <a:rPr lang="en-US" altLang="en-US" sz="3200" dirty="0">
                <a:solidFill>
                  <a:srgbClr val="FF0000"/>
                </a:solidFill>
                <a:latin typeface="Times New Roman" pitchFamily="18" charset="0"/>
                <a:cs typeface="Times New Roman" pitchFamily="18" charset="0"/>
              </a:rPr>
              <a:t>; </a:t>
            </a:r>
          </a:p>
          <a:p>
            <a:pPr eaLnBrk="1" hangingPunct="1">
              <a:buFont typeface="Arial" pitchFamily="34" charset="0"/>
              <a:buChar char="•"/>
            </a:pPr>
            <a:r>
              <a:rPr lang="en-US" altLang="en-US" sz="3200" dirty="0">
                <a:latin typeface="Times New Roman" pitchFamily="18" charset="0"/>
                <a:cs typeface="Times New Roman" pitchFamily="18" charset="0"/>
              </a:rPr>
              <a:t>The </a:t>
            </a:r>
            <a:r>
              <a:rPr lang="en-US" altLang="en-US" sz="3200" dirty="0">
                <a:solidFill>
                  <a:srgbClr val="0070C0"/>
                </a:solidFill>
                <a:latin typeface="Times New Roman" pitchFamily="18" charset="0"/>
                <a:cs typeface="Times New Roman" pitchFamily="18" charset="0"/>
              </a:rPr>
              <a:t>wildcard import </a:t>
            </a:r>
            <a:r>
              <a:rPr lang="en-US" altLang="en-US" sz="3200" dirty="0">
                <a:latin typeface="Times New Roman" pitchFamily="18" charset="0"/>
                <a:cs typeface="Times New Roman" pitchFamily="18" charset="0"/>
              </a:rPr>
              <a:t>imports all the classes in a package by using the asterisk as the wildcard</a:t>
            </a:r>
          </a:p>
          <a:p>
            <a:pPr eaLnBrk="1" hangingPunct="1"/>
            <a:r>
              <a:rPr lang="en-US" altLang="en-US" sz="3200" dirty="0">
                <a:latin typeface="Times New Roman" pitchFamily="18" charset="0"/>
                <a:cs typeface="Times New Roman" pitchFamily="18" charset="0"/>
              </a:rPr>
              <a:t>	</a:t>
            </a:r>
            <a:r>
              <a:rPr lang="en-US" altLang="en-US" sz="3200" dirty="0">
                <a:solidFill>
                  <a:srgbClr val="FF0000"/>
                </a:solidFill>
                <a:latin typeface="Times New Roman" pitchFamily="18" charset="0"/>
                <a:cs typeface="Times New Roman" pitchFamily="18" charset="0"/>
              </a:rPr>
              <a:t>import java.util.* ; </a:t>
            </a:r>
          </a:p>
          <a:p>
            <a:pPr eaLnBrk="1" hangingPunct="1"/>
            <a:r>
              <a:rPr lang="en-US" altLang="en-US" sz="3200" dirty="0">
                <a:latin typeface="Times New Roman" pitchFamily="18" charset="0"/>
                <a:cs typeface="Times New Roman" pitchFamily="18" charset="0"/>
              </a:rPr>
              <a:t>No performance difference</a:t>
            </a:r>
          </a:p>
        </p:txBody>
      </p:sp>
      <p:sp>
        <p:nvSpPr>
          <p:cNvPr id="13316"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6F99E539-BBDA-4DDC-AB48-FBD1EC4FAE42}" type="slidenum">
              <a:rPr lang="en-US" altLang="en-US" sz="1400">
                <a:latin typeface="Times New Roman" pitchFamily="18" charset="0"/>
              </a:rPr>
              <a:pPr>
                <a:spcBef>
                  <a:spcPct val="0"/>
                </a:spcBef>
                <a:buClrTx/>
                <a:buSzTx/>
                <a:buFontTx/>
                <a:buNone/>
              </a:pPr>
              <a:t>50</a:t>
            </a:fld>
            <a:endParaRPr lang="en-US" altLang="en-US" sz="1400">
              <a:latin typeface="Times New Roman" pitchFamily="18" charset="0"/>
            </a:endParaRPr>
          </a:p>
        </p:txBody>
      </p:sp>
      <p:sp>
        <p:nvSpPr>
          <p:cNvPr id="13317" name="Rectangle 4"/>
          <p:cNvSpPr>
            <a:spLocks noChangeArrowheads="1"/>
          </p:cNvSpPr>
          <p:nvPr/>
        </p:nvSpPr>
        <p:spPr bwMode="auto">
          <a:xfrm>
            <a:off x="3543300" y="2617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eaLnBrk="1" hangingPunct="1">
              <a:spcBef>
                <a:spcPct val="0"/>
              </a:spcBef>
              <a:buClrTx/>
              <a:buSzTx/>
              <a:buFontTx/>
              <a:buNone/>
            </a:pPr>
            <a:endParaRPr lang="en-US" altLang="en-US" sz="2400">
              <a:latin typeface="Times New Roman" pitchFamily="18" charset="0"/>
            </a:endParaRPr>
          </a:p>
        </p:txBody>
      </p:sp>
    </p:spTree>
    <p:extLst>
      <p:ext uri="{BB962C8B-B14F-4D97-AF65-F5344CB8AC3E}">
        <p14:creationId xmlns:p14="http://schemas.microsoft.com/office/powerpoint/2010/main" val="3416701433"/>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663575"/>
          </a:xfrm>
        </p:spPr>
        <p:txBody>
          <a:bodyPr/>
          <a:lstStyle/>
          <a:p>
            <a:pPr eaLnBrk="1" hangingPunct="1"/>
            <a:r>
              <a:rPr lang="en-US" altLang="en-US" dirty="0"/>
              <a:t>Named Constants</a:t>
            </a:r>
          </a:p>
        </p:txBody>
      </p:sp>
      <p:sp>
        <p:nvSpPr>
          <p:cNvPr id="18435" name="Rectangle 3"/>
          <p:cNvSpPr>
            <a:spLocks noGrp="1" noChangeArrowheads="1"/>
          </p:cNvSpPr>
          <p:nvPr>
            <p:ph idx="1"/>
          </p:nvPr>
        </p:nvSpPr>
        <p:spPr>
          <a:xfrm>
            <a:off x="0" y="587375"/>
            <a:ext cx="9144000" cy="6067425"/>
          </a:xfrm>
        </p:spPr>
        <p:txBody>
          <a:bodyPr/>
          <a:lstStyle/>
          <a:p>
            <a:pPr eaLnBrk="1" hangingPunct="1"/>
            <a:r>
              <a:rPr lang="en-US" altLang="en-US" sz="2800" b="1" dirty="0">
                <a:latin typeface="Courier New" pitchFamily="49" charset="0"/>
              </a:rPr>
              <a:t>A </a:t>
            </a:r>
            <a:r>
              <a:rPr lang="en-US" altLang="en-US" sz="2800" b="1" dirty="0">
                <a:solidFill>
                  <a:srgbClr val="FF0000"/>
                </a:solidFill>
                <a:latin typeface="Courier New" pitchFamily="49" charset="0"/>
              </a:rPr>
              <a:t>named constant </a:t>
            </a:r>
            <a:r>
              <a:rPr lang="en-US" altLang="en-US" sz="2800" b="1" dirty="0">
                <a:latin typeface="Courier New" pitchFamily="49" charset="0"/>
              </a:rPr>
              <a:t>is an identifier that represents a permanent value</a:t>
            </a:r>
          </a:p>
          <a:p>
            <a:pPr eaLnBrk="1" hangingPunct="1"/>
            <a:r>
              <a:rPr lang="en-US" altLang="en-US" sz="2800" b="1" dirty="0">
                <a:latin typeface="Courier New" pitchFamily="49" charset="0"/>
              </a:rPr>
              <a:t>Declare a constant:</a:t>
            </a:r>
          </a:p>
          <a:p>
            <a:pPr eaLnBrk="1" hangingPunct="1">
              <a:buFont typeface="Monotype Sorts" pitchFamily="2" charset="2"/>
              <a:buNone/>
            </a:pPr>
            <a:r>
              <a:rPr lang="en-US" altLang="en-US" b="1" dirty="0">
                <a:latin typeface="Courier New" pitchFamily="49" charset="0"/>
              </a:rPr>
              <a:t>final datatype CONSTANTNAME = VALUE;   </a:t>
            </a:r>
          </a:p>
          <a:p>
            <a:pPr eaLnBrk="1" hangingPunct="1"/>
            <a:r>
              <a:rPr lang="en-US" altLang="en-US" sz="2800" b="1" dirty="0">
                <a:latin typeface="Courier New" pitchFamily="49" charset="0"/>
              </a:rPr>
              <a:t>The word </a:t>
            </a:r>
            <a:r>
              <a:rPr lang="en-US" altLang="en-US" sz="2800" b="1" dirty="0">
                <a:solidFill>
                  <a:srgbClr val="FF0000"/>
                </a:solidFill>
                <a:latin typeface="Courier New" pitchFamily="49" charset="0"/>
              </a:rPr>
              <a:t>final</a:t>
            </a:r>
            <a:r>
              <a:rPr lang="en-US" altLang="en-US" sz="2800" b="1" dirty="0">
                <a:latin typeface="Courier New" pitchFamily="49" charset="0"/>
              </a:rPr>
              <a:t> is a Java keyword for declaring a constant</a:t>
            </a:r>
          </a:p>
          <a:p>
            <a:pPr eaLnBrk="1" hangingPunct="1">
              <a:buFont typeface="Monotype Sorts" pitchFamily="2" charset="2"/>
              <a:buNone/>
            </a:pPr>
            <a:r>
              <a:rPr lang="en-US" altLang="en-US" b="1" dirty="0">
                <a:solidFill>
                  <a:srgbClr val="0070C0"/>
                </a:solidFill>
                <a:latin typeface="Courier New" pitchFamily="49" charset="0"/>
              </a:rPr>
              <a:t>final double PI = 3.14159; </a:t>
            </a:r>
          </a:p>
          <a:p>
            <a:pPr eaLnBrk="1" hangingPunct="1">
              <a:buFont typeface="Monotype Sorts" pitchFamily="2" charset="2"/>
              <a:buNone/>
            </a:pPr>
            <a:r>
              <a:rPr lang="en-US" altLang="en-US" b="1" dirty="0">
                <a:solidFill>
                  <a:srgbClr val="0070C0"/>
                </a:solidFill>
                <a:latin typeface="Courier New" pitchFamily="49" charset="0"/>
              </a:rPr>
              <a:t>final </a:t>
            </a:r>
            <a:r>
              <a:rPr lang="en-US" altLang="en-US" b="1" dirty="0" err="1">
                <a:solidFill>
                  <a:srgbClr val="0070C0"/>
                </a:solidFill>
                <a:latin typeface="Courier New" pitchFamily="49" charset="0"/>
              </a:rPr>
              <a:t>int</a:t>
            </a:r>
            <a:r>
              <a:rPr lang="en-US" altLang="en-US" b="1" dirty="0">
                <a:solidFill>
                  <a:srgbClr val="0070C0"/>
                </a:solidFill>
                <a:latin typeface="Courier New" pitchFamily="49" charset="0"/>
              </a:rPr>
              <a:t> SIZE = 3;</a:t>
            </a:r>
          </a:p>
        </p:txBody>
      </p:sp>
      <p:sp>
        <p:nvSpPr>
          <p:cNvPr id="18436"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1AAC479A-59DD-44D4-AAE1-3930BA081C7C}" type="slidenum">
              <a:rPr lang="en-US" altLang="en-US" sz="1400">
                <a:latin typeface="Times New Roman" pitchFamily="18" charset="0"/>
              </a:rPr>
              <a:pPr>
                <a:spcBef>
                  <a:spcPct val="0"/>
                </a:spcBef>
                <a:buClrTx/>
                <a:buSzTx/>
                <a:buFontTx/>
                <a:buNone/>
              </a:pPr>
              <a:t>51</a:t>
            </a:fld>
            <a:endParaRPr lang="en-US" altLang="en-US" sz="1400">
              <a:latin typeface="Times New Roman" pitchFamily="18" charset="0"/>
            </a:endParaRPr>
          </a:p>
        </p:txBody>
      </p:sp>
    </p:spTree>
    <p:extLst>
      <p:ext uri="{BB962C8B-B14F-4D97-AF65-F5344CB8AC3E}">
        <p14:creationId xmlns:p14="http://schemas.microsoft.com/office/powerpoint/2010/main" val="135715035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228600"/>
            <a:ext cx="7772400" cy="358775"/>
          </a:xfrm>
        </p:spPr>
        <p:txBody>
          <a:bodyPr>
            <a:normAutofit fontScale="90000"/>
          </a:bodyPr>
          <a:lstStyle/>
          <a:p>
            <a:pPr fontAlgn="auto">
              <a:spcAft>
                <a:spcPts val="0"/>
              </a:spcAft>
              <a:defRPr/>
            </a:pPr>
            <a:r>
              <a:rPr lang="en-US" altLang="en-US" dirty="0"/>
              <a:t>Defining Methods</a:t>
            </a:r>
          </a:p>
        </p:txBody>
      </p:sp>
      <p:sp>
        <p:nvSpPr>
          <p:cNvPr id="1945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35ECA400-BB9D-4D9A-B85C-87721932A296}" type="slidenum">
              <a:rPr lang="en-US" altLang="en-US" sz="1400">
                <a:latin typeface="Times New Roman" pitchFamily="18" charset="0"/>
              </a:rPr>
              <a:pPr>
                <a:spcBef>
                  <a:spcPct val="0"/>
                </a:spcBef>
                <a:buClrTx/>
                <a:buSzTx/>
                <a:buFontTx/>
                <a:buNone/>
              </a:pPr>
              <a:t>52</a:t>
            </a:fld>
            <a:endParaRPr lang="en-US" altLang="en-US" sz="1400">
              <a:latin typeface="Times New Roman" pitchFamily="18" charset="0"/>
            </a:endParaRPr>
          </a:p>
        </p:txBody>
      </p:sp>
      <p:sp>
        <p:nvSpPr>
          <p:cNvPr id="19460" name="Text Box 3"/>
          <p:cNvSpPr txBox="1">
            <a:spLocks noChangeArrowheads="1"/>
          </p:cNvSpPr>
          <p:nvPr/>
        </p:nvSpPr>
        <p:spPr bwMode="auto">
          <a:xfrm>
            <a:off x="155575" y="700088"/>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r>
              <a:rPr lang="en-US" altLang="en-US" dirty="0">
                <a:latin typeface="Times New Roman" pitchFamily="18" charset="0"/>
              </a:rPr>
              <a:t>A </a:t>
            </a:r>
            <a:r>
              <a:rPr lang="en-US" altLang="en-US" dirty="0">
                <a:solidFill>
                  <a:srgbClr val="FF0000"/>
                </a:solidFill>
                <a:latin typeface="Times New Roman" pitchFamily="18" charset="0"/>
              </a:rPr>
              <a:t>method</a:t>
            </a:r>
            <a:r>
              <a:rPr lang="en-US" altLang="en-US" dirty="0">
                <a:latin typeface="Times New Roman" pitchFamily="18" charset="0"/>
              </a:rPr>
              <a:t> is a collection of statements that are grouped together to perform an operation.</a:t>
            </a:r>
          </a:p>
        </p:txBody>
      </p:sp>
      <p:sp>
        <p:nvSpPr>
          <p:cNvPr id="19461"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2"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3"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4"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5" name="Rectangle 10"/>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6" name="Rectangle 12"/>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7" name="Rectangle 14"/>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8" name="Rectangle 16"/>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graphicFrame>
        <p:nvGraphicFramePr>
          <p:cNvPr id="19469" name="Object 15"/>
          <p:cNvGraphicFramePr>
            <a:graphicFrameLocks noChangeAspect="1"/>
          </p:cNvGraphicFramePr>
          <p:nvPr/>
        </p:nvGraphicFramePr>
        <p:xfrm>
          <a:off x="-1225550" y="1766888"/>
          <a:ext cx="10369550" cy="4657725"/>
        </p:xfrm>
        <a:graphic>
          <a:graphicData uri="http://schemas.openxmlformats.org/presentationml/2006/ole">
            <mc:AlternateContent xmlns:mc="http://schemas.openxmlformats.org/markup-compatibility/2006">
              <mc:Choice xmlns:v="urn:schemas-microsoft-com:vml" Requires="v">
                <p:oleObj spid="_x0000_s78873" name="Picture" r:id="rId4" imgW="4975008" imgH="1982981" progId="Word.Picture.8">
                  <p:embed/>
                </p:oleObj>
              </mc:Choice>
              <mc:Fallback>
                <p:oleObj name="Picture" r:id="rId4" imgW="4975008" imgH="1982981"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550" y="1766888"/>
                        <a:ext cx="1036955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073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fade">
                                      <p:cBhvr>
                                        <p:cTn id="7" dur="1000"/>
                                        <p:tgtEl>
                                          <p:spTgt spid="19460">
                                            <p:txEl>
                                              <p:pRg st="0" end="0"/>
                                            </p:txEl>
                                          </p:spTgt>
                                        </p:tgtEl>
                                      </p:cBhvr>
                                    </p:animEffect>
                                    <p:anim calcmode="lin" valueType="num">
                                      <p:cBhvr>
                                        <p:cTn id="8" dur="10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6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228600"/>
            <a:ext cx="7772400" cy="320675"/>
          </a:xfrm>
        </p:spPr>
        <p:txBody>
          <a:bodyPr>
            <a:normAutofit fontScale="90000"/>
          </a:bodyPr>
          <a:lstStyle/>
          <a:p>
            <a:pPr fontAlgn="auto">
              <a:spcAft>
                <a:spcPts val="0"/>
              </a:spcAft>
              <a:defRPr/>
            </a:pPr>
            <a:r>
              <a:rPr lang="en-US" altLang="en-US" dirty="0"/>
              <a:t>Method Return Value Type</a:t>
            </a:r>
          </a:p>
        </p:txBody>
      </p:sp>
      <p:sp>
        <p:nvSpPr>
          <p:cNvPr id="2457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E0C846BB-9122-438F-B706-51337D4D0D35}" type="slidenum">
              <a:rPr lang="en-US" altLang="en-US" sz="1400">
                <a:latin typeface="Times New Roman" pitchFamily="18" charset="0"/>
              </a:rPr>
              <a:pPr>
                <a:spcBef>
                  <a:spcPct val="0"/>
                </a:spcBef>
                <a:buClrTx/>
                <a:buSzTx/>
                <a:buFontTx/>
                <a:buNone/>
              </a:pPr>
              <a:t>53</a:t>
            </a:fld>
            <a:endParaRPr lang="en-US" altLang="en-US" sz="1400">
              <a:latin typeface="Times New Roman" pitchFamily="18" charset="0"/>
            </a:endParaRPr>
          </a:p>
        </p:txBody>
      </p:sp>
      <p:sp>
        <p:nvSpPr>
          <p:cNvPr id="24580" name="Text Box 3"/>
          <p:cNvSpPr txBox="1">
            <a:spLocks noChangeArrowheads="1"/>
          </p:cNvSpPr>
          <p:nvPr/>
        </p:nvSpPr>
        <p:spPr bwMode="auto">
          <a:xfrm>
            <a:off x="0" y="498475"/>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r>
              <a:rPr lang="en-US" altLang="en-US" sz="2800" dirty="0">
                <a:latin typeface="Times New Roman" pitchFamily="18" charset="0"/>
              </a:rPr>
              <a:t>A method may return a value. The </a:t>
            </a:r>
            <a:r>
              <a:rPr lang="en-US" altLang="en-US" sz="2800" u="sng" dirty="0" err="1">
                <a:latin typeface="Times New Roman" pitchFamily="18" charset="0"/>
              </a:rPr>
              <a:t>returnValueType</a:t>
            </a:r>
            <a:r>
              <a:rPr lang="en-US" altLang="en-US" sz="2800" dirty="0">
                <a:latin typeface="Times New Roman" pitchFamily="18" charset="0"/>
              </a:rPr>
              <a:t> is the data type of the value the method returns. </a:t>
            </a:r>
          </a:p>
          <a:p>
            <a:pPr>
              <a:spcBef>
                <a:spcPct val="50000"/>
              </a:spcBef>
              <a:buClrTx/>
              <a:buSzTx/>
              <a:buFontTx/>
              <a:buNone/>
            </a:pPr>
            <a:r>
              <a:rPr lang="en-US" altLang="en-US" sz="2800" dirty="0">
                <a:latin typeface="Times New Roman" pitchFamily="18" charset="0"/>
              </a:rPr>
              <a:t>If the method does not return a value, the </a:t>
            </a:r>
            <a:r>
              <a:rPr lang="en-US" altLang="en-US" sz="2800" u="sng" dirty="0" err="1">
                <a:latin typeface="Times New Roman" pitchFamily="18" charset="0"/>
              </a:rPr>
              <a:t>returnValueType</a:t>
            </a:r>
            <a:r>
              <a:rPr lang="en-US" altLang="en-US" sz="2800" dirty="0">
                <a:latin typeface="Times New Roman" pitchFamily="18" charset="0"/>
              </a:rPr>
              <a:t> is the keyword </a:t>
            </a:r>
            <a:r>
              <a:rPr lang="en-US" altLang="en-US" sz="2800" dirty="0">
                <a:solidFill>
                  <a:srgbClr val="0070C0"/>
                </a:solidFill>
                <a:latin typeface="Times New Roman" pitchFamily="18" charset="0"/>
              </a:rPr>
              <a:t>void</a:t>
            </a:r>
            <a:r>
              <a:rPr lang="en-US" altLang="en-US" sz="2800" dirty="0">
                <a:latin typeface="Times New Roman" pitchFamily="18" charset="0"/>
              </a:rPr>
              <a:t>.      </a:t>
            </a:r>
          </a:p>
          <a:p>
            <a:pPr>
              <a:spcBef>
                <a:spcPct val="50000"/>
              </a:spcBef>
              <a:buClrTx/>
              <a:buSzTx/>
              <a:buFontTx/>
              <a:buNone/>
            </a:pPr>
            <a:r>
              <a:rPr lang="en-US" altLang="en-US" sz="2800" dirty="0" err="1">
                <a:latin typeface="Times New Roman" pitchFamily="18" charset="0"/>
              </a:rPr>
              <a:t>Eg</a:t>
            </a:r>
            <a:r>
              <a:rPr lang="en-US" altLang="en-US" sz="2800" dirty="0">
                <a:latin typeface="Times New Roman" pitchFamily="18" charset="0"/>
              </a:rPr>
              <a:t>, the </a:t>
            </a:r>
            <a:r>
              <a:rPr lang="en-US" altLang="en-US" sz="2800" u="sng" dirty="0" err="1">
                <a:latin typeface="Times New Roman" pitchFamily="18" charset="0"/>
              </a:rPr>
              <a:t>returnValueType</a:t>
            </a:r>
            <a:r>
              <a:rPr lang="en-US" altLang="en-US" sz="2800" dirty="0">
                <a:latin typeface="Times New Roman" pitchFamily="18" charset="0"/>
              </a:rPr>
              <a:t> in the </a:t>
            </a:r>
            <a:r>
              <a:rPr lang="en-US" altLang="en-US" sz="2800" u="sng" dirty="0">
                <a:latin typeface="Times New Roman" pitchFamily="18" charset="0"/>
              </a:rPr>
              <a:t>main</a:t>
            </a:r>
            <a:r>
              <a:rPr lang="en-US" altLang="en-US" sz="2800" dirty="0">
                <a:latin typeface="Times New Roman" pitchFamily="18" charset="0"/>
              </a:rPr>
              <a:t> method is </a:t>
            </a:r>
            <a:r>
              <a:rPr lang="en-US" altLang="en-US" sz="2800" dirty="0">
                <a:solidFill>
                  <a:srgbClr val="0070C0"/>
                </a:solidFill>
                <a:latin typeface="Times New Roman" pitchFamily="18" charset="0"/>
              </a:rPr>
              <a:t>void</a:t>
            </a:r>
            <a:r>
              <a:rPr lang="en-US" altLang="en-US" sz="2800" dirty="0">
                <a:latin typeface="Times New Roman" pitchFamily="18" charset="0"/>
              </a:rPr>
              <a:t>.</a:t>
            </a:r>
          </a:p>
        </p:txBody>
      </p:sp>
      <p:sp>
        <p:nvSpPr>
          <p:cNvPr id="24581" name="Rectangle 4"/>
          <p:cNvSpPr>
            <a:spLocks noChangeArrowheads="1"/>
          </p:cNvSpPr>
          <p:nvPr/>
        </p:nvSpPr>
        <p:spPr bwMode="auto">
          <a:xfrm>
            <a:off x="3086100"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2" name="Rectangle 5"/>
          <p:cNvSpPr>
            <a:spLocks noChangeArrowheads="1"/>
          </p:cNvSpPr>
          <p:nvPr/>
        </p:nvSpPr>
        <p:spPr bwMode="auto">
          <a:xfrm>
            <a:off x="2771775"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3" name="Rectangle 6"/>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4" name="Rectangle 7"/>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5" name="Rectangle 8"/>
          <p:cNvSpPr>
            <a:spLocks noChangeArrowheads="1"/>
          </p:cNvSpPr>
          <p:nvPr/>
        </p:nvSpPr>
        <p:spPr bwMode="auto">
          <a:xfrm>
            <a:off x="208597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6" name="Rectangle 9"/>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7" name="Rectangle 10"/>
          <p:cNvSpPr>
            <a:spLocks noChangeArrowheads="1"/>
          </p:cNvSpPr>
          <p:nvPr/>
        </p:nvSpPr>
        <p:spPr bwMode="auto">
          <a:xfrm>
            <a:off x="20859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8" name="Rectangle 11"/>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graphicFrame>
        <p:nvGraphicFramePr>
          <p:cNvPr id="24589" name="Object 12"/>
          <p:cNvGraphicFramePr>
            <a:graphicFrameLocks noChangeAspect="1"/>
          </p:cNvGraphicFramePr>
          <p:nvPr>
            <p:extLst>
              <p:ext uri="{D42A27DB-BD31-4B8C-83A1-F6EECF244321}">
                <p14:modId xmlns:p14="http://schemas.microsoft.com/office/powerpoint/2010/main" val="657039809"/>
              </p:ext>
            </p:extLst>
          </p:nvPr>
        </p:nvGraphicFramePr>
        <p:xfrm>
          <a:off x="117020" y="3006545"/>
          <a:ext cx="9144001" cy="3711575"/>
        </p:xfrm>
        <a:graphic>
          <a:graphicData uri="http://schemas.openxmlformats.org/presentationml/2006/ole">
            <mc:AlternateContent xmlns:mc="http://schemas.openxmlformats.org/markup-compatibility/2006">
              <mc:Choice xmlns:v="urn:schemas-microsoft-com:vml" Requires="v">
                <p:oleObj spid="_x0000_s79897" name="Picture" r:id="rId4" imgW="4972145" imgH="1976382" progId="Word.Picture.8">
                  <p:embed/>
                </p:oleObj>
              </mc:Choice>
              <mc:Fallback>
                <p:oleObj name="Picture" r:id="rId4" imgW="4972145" imgH="197638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020" y="3006545"/>
                        <a:ext cx="9144001"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0" name="Rectangle 14"/>
          <p:cNvSpPr>
            <a:spLocks noChangeArrowheads="1"/>
          </p:cNvSpPr>
          <p:nvPr/>
        </p:nvSpPr>
        <p:spPr bwMode="auto">
          <a:xfrm>
            <a:off x="2893218" y="4158695"/>
            <a:ext cx="385763" cy="342900"/>
          </a:xfrm>
          <a:prstGeom prst="rect">
            <a:avLst/>
          </a:prstGeom>
          <a:solidFill>
            <a:schemeClr val="accent1">
              <a:alpha val="3803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91" name="Rectangle 15"/>
          <p:cNvSpPr>
            <a:spLocks noChangeArrowheads="1"/>
          </p:cNvSpPr>
          <p:nvPr/>
        </p:nvSpPr>
        <p:spPr bwMode="auto">
          <a:xfrm>
            <a:off x="1589881" y="6078945"/>
            <a:ext cx="1689100" cy="230187"/>
          </a:xfrm>
          <a:prstGeom prst="rect">
            <a:avLst/>
          </a:prstGeom>
          <a:solidFill>
            <a:schemeClr val="accent1">
              <a:alpha val="38039"/>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Tree>
    <p:extLst>
      <p:ext uri="{BB962C8B-B14F-4D97-AF65-F5344CB8AC3E}">
        <p14:creationId xmlns:p14="http://schemas.microsoft.com/office/powerpoint/2010/main" val="317956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fade">
                                      <p:cBhvr>
                                        <p:cTn id="7" dur="1000"/>
                                        <p:tgtEl>
                                          <p:spTgt spid="24580">
                                            <p:txEl>
                                              <p:pRg st="0" end="0"/>
                                            </p:txEl>
                                          </p:spTgt>
                                        </p:tgtEl>
                                      </p:cBhvr>
                                    </p:animEffect>
                                    <p:anim calcmode="lin" valueType="num">
                                      <p:cBhvr>
                                        <p:cTn id="8" dur="10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80">
                                            <p:txEl>
                                              <p:pRg st="1" end="1"/>
                                            </p:txEl>
                                          </p:spTgt>
                                        </p:tgtEl>
                                        <p:attrNameLst>
                                          <p:attrName>style.visibility</p:attrName>
                                        </p:attrNameLst>
                                      </p:cBhvr>
                                      <p:to>
                                        <p:strVal val="visible"/>
                                      </p:to>
                                    </p:set>
                                    <p:animEffect transition="in" filter="fade">
                                      <p:cBhvr>
                                        <p:cTn id="14" dur="1000"/>
                                        <p:tgtEl>
                                          <p:spTgt spid="24580">
                                            <p:txEl>
                                              <p:pRg st="1" end="1"/>
                                            </p:txEl>
                                          </p:spTgt>
                                        </p:tgtEl>
                                      </p:cBhvr>
                                    </p:animEffect>
                                    <p:anim calcmode="lin" valueType="num">
                                      <p:cBhvr>
                                        <p:cTn id="15" dur="10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580">
                                            <p:txEl>
                                              <p:pRg st="2" end="2"/>
                                            </p:txEl>
                                          </p:spTgt>
                                        </p:tgtEl>
                                        <p:attrNameLst>
                                          <p:attrName>style.visibility</p:attrName>
                                        </p:attrNameLst>
                                      </p:cBhvr>
                                      <p:to>
                                        <p:strVal val="visible"/>
                                      </p:to>
                                    </p:set>
                                    <p:animEffect transition="in" filter="fade">
                                      <p:cBhvr>
                                        <p:cTn id="21" dur="1000"/>
                                        <p:tgtEl>
                                          <p:spTgt spid="24580">
                                            <p:txEl>
                                              <p:pRg st="2" end="2"/>
                                            </p:txEl>
                                          </p:spTgt>
                                        </p:tgtEl>
                                      </p:cBhvr>
                                    </p:animEffect>
                                    <p:anim calcmode="lin" valueType="num">
                                      <p:cBhvr>
                                        <p:cTn id="22" dur="10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58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1"/>
            <a:ext cx="7772400" cy="663840"/>
          </a:xfrm>
        </p:spPr>
        <p:txBody>
          <a:bodyPr/>
          <a:lstStyle/>
          <a:p>
            <a:r>
              <a:rPr lang="en-US" altLang="en-US" dirty="0"/>
              <a:t>Overloading Methods</a:t>
            </a:r>
            <a:endParaRPr lang="en-US" altLang="en-US" dirty="0">
              <a:solidFill>
                <a:schemeClr val="tx1"/>
              </a:solidFill>
            </a:endParaRPr>
          </a:p>
        </p:txBody>
      </p:sp>
      <p:sp>
        <p:nvSpPr>
          <p:cNvPr id="70659" name="Rectangle 3"/>
          <p:cNvSpPr>
            <a:spLocks noGrp="1" noChangeArrowheads="1"/>
          </p:cNvSpPr>
          <p:nvPr>
            <p:ph idx="1"/>
          </p:nvPr>
        </p:nvSpPr>
        <p:spPr>
          <a:xfrm>
            <a:off x="117020" y="663841"/>
            <a:ext cx="9144000" cy="5722345"/>
          </a:xfrm>
        </p:spPr>
        <p:txBody>
          <a:bodyPr>
            <a:normAutofit fontScale="85000" lnSpcReduction="20000"/>
          </a:bodyPr>
          <a:lstStyle/>
          <a:p>
            <a:pPr>
              <a:lnSpc>
                <a:spcPct val="90000"/>
              </a:lnSpc>
              <a:buFont typeface="Monotype Sorts"/>
              <a:buNone/>
            </a:pPr>
            <a:r>
              <a:rPr lang="en-US" altLang="en-US" dirty="0">
                <a:solidFill>
                  <a:srgbClr val="0070C0"/>
                </a:solidFill>
              </a:rPr>
              <a:t>Overloading methods </a:t>
            </a:r>
            <a:r>
              <a:rPr lang="en-US" altLang="en-US" dirty="0"/>
              <a:t>enable you to define the methods with the </a:t>
            </a:r>
            <a:r>
              <a:rPr lang="en-US" altLang="en-US" dirty="0">
                <a:solidFill>
                  <a:srgbClr val="FF0000"/>
                </a:solidFill>
              </a:rPr>
              <a:t>same name </a:t>
            </a:r>
            <a:r>
              <a:rPr lang="en-US" altLang="en-US" dirty="0"/>
              <a:t>as long as their </a:t>
            </a:r>
            <a:r>
              <a:rPr lang="en-US" altLang="en-US" u="sng" dirty="0"/>
              <a:t>parameter lists are different </a:t>
            </a:r>
            <a:r>
              <a:rPr lang="en-US" altLang="en-US" dirty="0"/>
              <a:t>within one class.</a:t>
            </a:r>
          </a:p>
          <a:p>
            <a:pPr>
              <a:lnSpc>
                <a:spcPct val="90000"/>
              </a:lnSpc>
              <a:buNone/>
            </a:pPr>
            <a:r>
              <a:rPr lang="en-US" altLang="en-US" sz="2800" dirty="0">
                <a:solidFill>
                  <a:srgbClr val="00B050"/>
                </a:solidFill>
              </a:rPr>
              <a:t>/** Return the max between two double values */</a:t>
            </a:r>
            <a:endParaRPr lang="en-US" altLang="en-US" sz="2600" dirty="0">
              <a:solidFill>
                <a:srgbClr val="00B050"/>
              </a:solidFill>
              <a:latin typeface="Courier New" pitchFamily="49" charset="0"/>
            </a:endParaRPr>
          </a:p>
          <a:p>
            <a:pPr>
              <a:lnSpc>
                <a:spcPct val="90000"/>
              </a:lnSpc>
              <a:buFont typeface="Monotype Sorts"/>
              <a:buNone/>
            </a:pPr>
            <a:r>
              <a:rPr lang="en-US" altLang="en-US" sz="2600" b="1" dirty="0">
                <a:latin typeface="Courier New" pitchFamily="49" charset="0"/>
              </a:rPr>
              <a:t>public static double </a:t>
            </a:r>
            <a:r>
              <a:rPr lang="en-US" altLang="en-US" sz="2600" b="1" dirty="0">
                <a:solidFill>
                  <a:srgbClr val="FF0000"/>
                </a:solidFill>
                <a:latin typeface="Courier New" pitchFamily="49" charset="0"/>
              </a:rPr>
              <a:t>max</a:t>
            </a:r>
            <a:r>
              <a:rPr lang="en-US" altLang="en-US" sz="2600" b="1" dirty="0">
                <a:latin typeface="Courier New" pitchFamily="49" charset="0"/>
              </a:rPr>
              <a:t>(double num1, double num2) { </a:t>
            </a:r>
          </a:p>
          <a:p>
            <a:pPr>
              <a:lnSpc>
                <a:spcPct val="90000"/>
              </a:lnSpc>
              <a:spcBef>
                <a:spcPct val="0"/>
              </a:spcBef>
              <a:buFont typeface="Monotype Sorts"/>
              <a:buNone/>
            </a:pPr>
            <a:r>
              <a:rPr lang="en-US" altLang="en-US" sz="2600" b="1" dirty="0">
                <a:latin typeface="Courier New" pitchFamily="49" charset="0"/>
              </a:rPr>
              <a:t>  if (num1 &gt; num2)</a:t>
            </a:r>
          </a:p>
          <a:p>
            <a:pPr>
              <a:lnSpc>
                <a:spcPct val="90000"/>
              </a:lnSpc>
              <a:spcBef>
                <a:spcPct val="0"/>
              </a:spcBef>
              <a:buFont typeface="Monotype Sorts"/>
              <a:buNone/>
            </a:pPr>
            <a:r>
              <a:rPr lang="en-US" altLang="en-US" sz="2600" b="1" dirty="0">
                <a:latin typeface="Courier New" pitchFamily="49" charset="0"/>
              </a:rPr>
              <a:t>    return num1;</a:t>
            </a:r>
          </a:p>
          <a:p>
            <a:pPr>
              <a:lnSpc>
                <a:spcPct val="90000"/>
              </a:lnSpc>
              <a:spcBef>
                <a:spcPct val="0"/>
              </a:spcBef>
              <a:buFont typeface="Monotype Sorts"/>
              <a:buNone/>
            </a:pPr>
            <a:r>
              <a:rPr lang="en-US" altLang="en-US" sz="2600" b="1" dirty="0">
                <a:latin typeface="Courier New" pitchFamily="49" charset="0"/>
              </a:rPr>
              <a:t>  else</a:t>
            </a:r>
          </a:p>
          <a:p>
            <a:pPr>
              <a:lnSpc>
                <a:spcPct val="90000"/>
              </a:lnSpc>
              <a:spcBef>
                <a:spcPct val="0"/>
              </a:spcBef>
              <a:buFont typeface="Monotype Sorts"/>
              <a:buNone/>
            </a:pPr>
            <a:r>
              <a:rPr lang="en-US" altLang="en-US" sz="2600" b="1" dirty="0">
                <a:latin typeface="Courier New" pitchFamily="49" charset="0"/>
              </a:rPr>
              <a:t>    return num2;</a:t>
            </a:r>
          </a:p>
          <a:p>
            <a:pPr>
              <a:lnSpc>
                <a:spcPct val="90000"/>
              </a:lnSpc>
              <a:spcBef>
                <a:spcPct val="0"/>
              </a:spcBef>
              <a:buFont typeface="Monotype Sorts"/>
              <a:buNone/>
            </a:pPr>
            <a:r>
              <a:rPr lang="en-US" altLang="en-US" sz="2600" b="1" dirty="0">
                <a:latin typeface="Courier New" pitchFamily="49" charset="0"/>
              </a:rPr>
              <a:t>}</a:t>
            </a:r>
          </a:p>
          <a:p>
            <a:pPr>
              <a:lnSpc>
                <a:spcPct val="90000"/>
              </a:lnSpc>
              <a:spcBef>
                <a:spcPct val="0"/>
              </a:spcBef>
              <a:buFont typeface="Monotype Sorts"/>
              <a:buNone/>
            </a:pPr>
            <a:endParaRPr lang="en-US" altLang="en-US" sz="2600" b="1" dirty="0">
              <a:latin typeface="Courier New" pitchFamily="49" charset="0"/>
            </a:endParaRPr>
          </a:p>
          <a:p>
            <a:pPr>
              <a:lnSpc>
                <a:spcPct val="90000"/>
              </a:lnSpc>
              <a:spcBef>
                <a:spcPct val="0"/>
              </a:spcBef>
              <a:buNone/>
            </a:pPr>
            <a:r>
              <a:rPr lang="en-US" altLang="en-US" sz="2800" dirty="0"/>
              <a:t>Overloading the </a:t>
            </a:r>
            <a:r>
              <a:rPr lang="en-US" altLang="en-US" sz="2800" dirty="0">
                <a:solidFill>
                  <a:srgbClr val="FF0000"/>
                </a:solidFill>
                <a:latin typeface="Courier New" pitchFamily="49" charset="0"/>
              </a:rPr>
              <a:t>max</a:t>
            </a:r>
            <a:r>
              <a:rPr lang="en-US" altLang="en-US" sz="2800" dirty="0"/>
              <a:t> Method</a:t>
            </a:r>
          </a:p>
          <a:p>
            <a:pPr>
              <a:lnSpc>
                <a:spcPct val="90000"/>
              </a:lnSpc>
              <a:buFont typeface="Monotype Sorts"/>
              <a:buNone/>
            </a:pPr>
            <a:r>
              <a:rPr lang="en-US" altLang="en-US" sz="2800" dirty="0">
                <a:solidFill>
                  <a:srgbClr val="00B050"/>
                </a:solidFill>
              </a:rPr>
              <a:t>/** Return the max between two </a:t>
            </a:r>
            <a:r>
              <a:rPr lang="en-US" altLang="en-US" sz="2800" dirty="0" err="1">
                <a:solidFill>
                  <a:srgbClr val="00B050"/>
                </a:solidFill>
              </a:rPr>
              <a:t>int</a:t>
            </a:r>
            <a:r>
              <a:rPr lang="en-US" altLang="en-US" sz="2800" dirty="0">
                <a:solidFill>
                  <a:srgbClr val="00B050"/>
                </a:solidFill>
              </a:rPr>
              <a:t> values */</a:t>
            </a:r>
          </a:p>
          <a:p>
            <a:pPr>
              <a:lnSpc>
                <a:spcPct val="90000"/>
              </a:lnSpc>
              <a:buFont typeface="Monotype Sorts"/>
              <a:buNone/>
            </a:pPr>
            <a:r>
              <a:rPr lang="en-US" altLang="en-US" sz="2800" dirty="0"/>
              <a:t>  public static </a:t>
            </a:r>
            <a:r>
              <a:rPr lang="en-US" altLang="en-US" sz="2800" dirty="0" err="1"/>
              <a:t>int</a:t>
            </a:r>
            <a:r>
              <a:rPr lang="en-US" altLang="en-US" sz="2800" dirty="0"/>
              <a:t> </a:t>
            </a:r>
            <a:r>
              <a:rPr lang="en-US" altLang="en-US" sz="2800" dirty="0">
                <a:solidFill>
                  <a:srgbClr val="FF0000"/>
                </a:solidFill>
              </a:rPr>
              <a:t>max(</a:t>
            </a:r>
            <a:r>
              <a:rPr lang="en-US" altLang="en-US" sz="2800" dirty="0" err="1">
                <a:solidFill>
                  <a:srgbClr val="FF0000"/>
                </a:solidFill>
              </a:rPr>
              <a:t>int</a:t>
            </a:r>
            <a:r>
              <a:rPr lang="en-US" altLang="en-US" sz="2800" dirty="0">
                <a:solidFill>
                  <a:srgbClr val="FF0000"/>
                </a:solidFill>
              </a:rPr>
              <a:t> num1, </a:t>
            </a:r>
            <a:r>
              <a:rPr lang="en-US" altLang="en-US" sz="2800" dirty="0" err="1">
                <a:solidFill>
                  <a:srgbClr val="FF0000"/>
                </a:solidFill>
              </a:rPr>
              <a:t>int</a:t>
            </a:r>
            <a:r>
              <a:rPr lang="en-US" altLang="en-US" sz="2800" dirty="0">
                <a:solidFill>
                  <a:srgbClr val="FF0000"/>
                </a:solidFill>
              </a:rPr>
              <a:t> num2) </a:t>
            </a:r>
            <a:r>
              <a:rPr lang="en-US" altLang="en-US" sz="2800" dirty="0"/>
              <a:t>{</a:t>
            </a:r>
          </a:p>
          <a:p>
            <a:pPr>
              <a:lnSpc>
                <a:spcPct val="90000"/>
              </a:lnSpc>
              <a:buFont typeface="Monotype Sorts"/>
              <a:buNone/>
            </a:pPr>
            <a:r>
              <a:rPr lang="en-US" altLang="en-US" sz="2800" dirty="0"/>
              <a:t>    if (num1 &gt; num2)</a:t>
            </a:r>
          </a:p>
          <a:p>
            <a:pPr>
              <a:lnSpc>
                <a:spcPct val="90000"/>
              </a:lnSpc>
              <a:buFont typeface="Monotype Sorts"/>
              <a:buNone/>
            </a:pPr>
            <a:r>
              <a:rPr lang="en-US" altLang="en-US" sz="2800" dirty="0"/>
              <a:t>      return num1;</a:t>
            </a:r>
          </a:p>
          <a:p>
            <a:pPr>
              <a:lnSpc>
                <a:spcPct val="90000"/>
              </a:lnSpc>
              <a:buFont typeface="Monotype Sorts"/>
              <a:buNone/>
            </a:pPr>
            <a:r>
              <a:rPr lang="en-US" altLang="en-US" sz="2800" dirty="0"/>
              <a:t>    else</a:t>
            </a:r>
          </a:p>
          <a:p>
            <a:pPr>
              <a:lnSpc>
                <a:spcPct val="90000"/>
              </a:lnSpc>
              <a:buFont typeface="Monotype Sorts"/>
              <a:buNone/>
            </a:pPr>
            <a:r>
              <a:rPr lang="en-US" altLang="en-US" sz="2800" dirty="0"/>
              <a:t>      return num2;</a:t>
            </a:r>
          </a:p>
          <a:p>
            <a:pPr>
              <a:lnSpc>
                <a:spcPct val="90000"/>
              </a:lnSpc>
              <a:buFont typeface="Monotype Sorts"/>
              <a:buNone/>
            </a:pPr>
            <a:r>
              <a:rPr lang="en-US" altLang="en-US" sz="2800" dirty="0"/>
              <a:t>  }</a:t>
            </a:r>
          </a:p>
          <a:p>
            <a:pPr>
              <a:lnSpc>
                <a:spcPct val="90000"/>
              </a:lnSpc>
              <a:spcBef>
                <a:spcPct val="0"/>
              </a:spcBef>
              <a:buNone/>
            </a:pPr>
            <a:endParaRPr lang="en-US" altLang="en-US" sz="2800" dirty="0"/>
          </a:p>
          <a:p>
            <a:pPr>
              <a:lnSpc>
                <a:spcPct val="90000"/>
              </a:lnSpc>
              <a:spcBef>
                <a:spcPct val="0"/>
              </a:spcBef>
              <a:buFont typeface="Monotype Sorts"/>
              <a:buNone/>
            </a:pPr>
            <a:endParaRPr lang="en-US" altLang="en-US" sz="2600" b="1" dirty="0">
              <a:latin typeface="Courier New" pitchFamily="49" charset="0"/>
            </a:endParaRPr>
          </a:p>
        </p:txBody>
      </p:sp>
      <p:sp>
        <p:nvSpPr>
          <p:cNvPr id="70660"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1EC2E8B8-D4B0-4065-BD9E-B78AAF1436B7}" type="slidenum">
              <a:rPr lang="en-US" altLang="en-US" sz="1400">
                <a:latin typeface="Times New Roman" pitchFamily="18" charset="0"/>
              </a:rPr>
              <a:pPr>
                <a:spcBef>
                  <a:spcPct val="0"/>
                </a:spcBef>
                <a:buClrTx/>
                <a:buSzTx/>
                <a:buFontTx/>
                <a:buNone/>
              </a:pPr>
              <a:t>54</a:t>
            </a:fld>
            <a:endParaRPr lang="en-US" altLang="en-US" sz="1400">
              <a:latin typeface="Times New Roman" pitchFamily="18" charset="0"/>
            </a:endParaRPr>
          </a:p>
        </p:txBody>
      </p:sp>
    </p:spTree>
    <p:extLst>
      <p:ext uri="{BB962C8B-B14F-4D97-AF65-F5344CB8AC3E}">
        <p14:creationId xmlns:p14="http://schemas.microsoft.com/office/powerpoint/2010/main" val="14724134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0" y="0"/>
            <a:ext cx="9144000" cy="6858000"/>
          </a:xfrm>
        </p:spPr>
        <p:txBody>
          <a:bodyPr/>
          <a:lstStyle/>
          <a:p>
            <a:pPr>
              <a:lnSpc>
                <a:spcPct val="90000"/>
              </a:lnSpc>
              <a:buFont typeface="Monotype Sorts"/>
              <a:buNone/>
            </a:pPr>
            <a:r>
              <a:rPr lang="en-US" altLang="en-US" sz="2200" dirty="0"/>
              <a:t>public class </a:t>
            </a:r>
            <a:r>
              <a:rPr lang="en-US" altLang="en-US" sz="2200" dirty="0" err="1"/>
              <a:t>TestMethodOverloading</a:t>
            </a:r>
            <a:r>
              <a:rPr lang="en-US" altLang="en-US" sz="2200" dirty="0"/>
              <a:t> {</a:t>
            </a:r>
          </a:p>
          <a:p>
            <a:pPr>
              <a:lnSpc>
                <a:spcPct val="90000"/>
              </a:lnSpc>
              <a:buFont typeface="Monotype Sorts"/>
              <a:buNone/>
            </a:pPr>
            <a:r>
              <a:rPr lang="en-US" altLang="en-US" sz="2200" dirty="0"/>
              <a:t>  public static void main(String[] </a:t>
            </a:r>
            <a:r>
              <a:rPr lang="en-US" altLang="en-US" sz="2200" dirty="0" err="1"/>
              <a:t>args</a:t>
            </a:r>
            <a:r>
              <a:rPr lang="en-US" altLang="en-US" sz="2200" dirty="0"/>
              <a:t>) {</a:t>
            </a:r>
          </a:p>
          <a:p>
            <a:pPr>
              <a:lnSpc>
                <a:spcPct val="90000"/>
              </a:lnSpc>
              <a:buFont typeface="Monotype Sorts"/>
              <a:buNone/>
            </a:pPr>
            <a:r>
              <a:rPr lang="en-US" altLang="en-US" sz="2200" dirty="0"/>
              <a:t>    </a:t>
            </a:r>
            <a:r>
              <a:rPr lang="en-US" altLang="en-US" sz="2200" dirty="0">
                <a:solidFill>
                  <a:srgbClr val="00B050"/>
                </a:solidFill>
              </a:rPr>
              <a:t>// Invoke the max method with </a:t>
            </a:r>
            <a:r>
              <a:rPr lang="en-US" altLang="en-US" sz="2200" dirty="0" err="1">
                <a:solidFill>
                  <a:srgbClr val="00B050"/>
                </a:solidFill>
              </a:rPr>
              <a:t>int</a:t>
            </a:r>
            <a:r>
              <a:rPr lang="en-US" altLang="en-US" sz="2200" dirty="0">
                <a:solidFill>
                  <a:srgbClr val="00B050"/>
                </a:solidFill>
              </a:rPr>
              <a:t> parameters</a:t>
            </a:r>
          </a:p>
          <a:p>
            <a:pPr>
              <a:lnSpc>
                <a:spcPct val="90000"/>
              </a:lnSpc>
              <a:buFont typeface="Monotype Sorts"/>
              <a:buNone/>
            </a:pPr>
            <a:r>
              <a:rPr lang="en-US" altLang="en-US" sz="2200" dirty="0"/>
              <a:t>    </a:t>
            </a:r>
            <a:r>
              <a:rPr lang="en-US" altLang="en-US" sz="2200" dirty="0" err="1"/>
              <a:t>System.out.println</a:t>
            </a:r>
            <a:r>
              <a:rPr lang="en-US" altLang="en-US" sz="2200" dirty="0"/>
              <a:t>("The maximum between 3 and 4 is "</a:t>
            </a:r>
          </a:p>
          <a:p>
            <a:pPr>
              <a:lnSpc>
                <a:spcPct val="90000"/>
              </a:lnSpc>
              <a:buFont typeface="Monotype Sorts"/>
              <a:buNone/>
            </a:pPr>
            <a:r>
              <a:rPr lang="en-US" altLang="en-US" sz="2200" dirty="0"/>
              <a:t>      + </a:t>
            </a:r>
            <a:r>
              <a:rPr lang="en-US" altLang="en-US" sz="2200" dirty="0">
                <a:solidFill>
                  <a:srgbClr val="FF0000"/>
                </a:solidFill>
              </a:rPr>
              <a:t>max(3, 4)</a:t>
            </a:r>
            <a:r>
              <a:rPr lang="en-US" altLang="en-US" sz="2200" dirty="0"/>
              <a:t>);</a:t>
            </a:r>
          </a:p>
          <a:p>
            <a:pPr>
              <a:lnSpc>
                <a:spcPct val="90000"/>
              </a:lnSpc>
              <a:buFont typeface="Monotype Sorts"/>
              <a:buNone/>
            </a:pPr>
            <a:endParaRPr lang="en-US" altLang="en-US" sz="2200" dirty="0"/>
          </a:p>
          <a:p>
            <a:pPr>
              <a:lnSpc>
                <a:spcPct val="90000"/>
              </a:lnSpc>
              <a:buFont typeface="Monotype Sorts"/>
              <a:buNone/>
            </a:pPr>
            <a:r>
              <a:rPr lang="en-US" altLang="en-US" sz="2200" dirty="0"/>
              <a:t>    </a:t>
            </a:r>
            <a:r>
              <a:rPr lang="en-US" altLang="en-US" sz="2200" dirty="0">
                <a:solidFill>
                  <a:srgbClr val="00B050"/>
                </a:solidFill>
              </a:rPr>
              <a:t>// Invoke the max method with the double parameters</a:t>
            </a:r>
          </a:p>
          <a:p>
            <a:pPr>
              <a:lnSpc>
                <a:spcPct val="90000"/>
              </a:lnSpc>
              <a:buFont typeface="Monotype Sorts"/>
              <a:buNone/>
            </a:pPr>
            <a:r>
              <a:rPr lang="en-US" altLang="en-US" sz="2200" dirty="0"/>
              <a:t>    </a:t>
            </a:r>
            <a:r>
              <a:rPr lang="en-US" altLang="en-US" sz="2200" dirty="0" err="1"/>
              <a:t>System.out.println</a:t>
            </a:r>
            <a:r>
              <a:rPr lang="en-US" altLang="en-US" sz="2200" dirty="0"/>
              <a:t>("The maximum between 3.0 and 5.4 is "</a:t>
            </a:r>
          </a:p>
          <a:p>
            <a:pPr>
              <a:lnSpc>
                <a:spcPct val="90000"/>
              </a:lnSpc>
              <a:buFont typeface="Monotype Sorts"/>
              <a:buNone/>
            </a:pPr>
            <a:r>
              <a:rPr lang="en-US" altLang="en-US" sz="2200" dirty="0"/>
              <a:t>      + </a:t>
            </a:r>
            <a:r>
              <a:rPr lang="en-US" altLang="en-US" sz="2200" dirty="0">
                <a:solidFill>
                  <a:srgbClr val="FF0000"/>
                </a:solidFill>
              </a:rPr>
              <a:t>max(3.0, 5.4)</a:t>
            </a:r>
            <a:r>
              <a:rPr lang="en-US" altLang="en-US" sz="2200" dirty="0"/>
              <a:t>);</a:t>
            </a:r>
          </a:p>
          <a:p>
            <a:pPr>
              <a:lnSpc>
                <a:spcPct val="90000"/>
              </a:lnSpc>
              <a:buFont typeface="Monotype Sorts"/>
              <a:buNone/>
            </a:pPr>
            <a:endParaRPr lang="en-US" altLang="en-US" sz="2200" dirty="0"/>
          </a:p>
          <a:p>
            <a:pPr>
              <a:lnSpc>
                <a:spcPct val="90000"/>
              </a:lnSpc>
              <a:buFont typeface="Monotype Sorts"/>
              <a:buNone/>
            </a:pPr>
            <a:r>
              <a:rPr lang="en-US" altLang="en-US" sz="2200" dirty="0"/>
              <a:t>}</a:t>
            </a:r>
          </a:p>
          <a:p>
            <a:pPr>
              <a:lnSpc>
                <a:spcPct val="90000"/>
              </a:lnSpc>
              <a:buFont typeface="Monotype Sorts"/>
              <a:buNone/>
            </a:pPr>
            <a:endParaRPr lang="en-US" altLang="en-US" sz="2000" dirty="0"/>
          </a:p>
          <a:p>
            <a:pPr>
              <a:lnSpc>
                <a:spcPct val="90000"/>
              </a:lnSpc>
              <a:buFont typeface="Monotype Sorts"/>
              <a:buNone/>
            </a:pPr>
            <a:r>
              <a:rPr lang="en-US" altLang="en-US" sz="2000" dirty="0"/>
              <a:t>  </a:t>
            </a:r>
          </a:p>
        </p:txBody>
      </p:sp>
      <p:sp>
        <p:nvSpPr>
          <p:cNvPr id="70660"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1EC2E8B8-D4B0-4065-BD9E-B78AAF1436B7}" type="slidenum">
              <a:rPr lang="en-US" altLang="en-US" sz="1400">
                <a:latin typeface="Times New Roman" pitchFamily="18" charset="0"/>
              </a:rPr>
              <a:pPr>
                <a:spcBef>
                  <a:spcPct val="0"/>
                </a:spcBef>
                <a:buClrTx/>
                <a:buSzTx/>
                <a:buFontTx/>
                <a:buNone/>
              </a:pPr>
              <a:t>55</a:t>
            </a:fld>
            <a:endParaRPr lang="en-US" altLang="en-US" sz="1400">
              <a:latin typeface="Times New Roman" pitchFamily="18" charset="0"/>
            </a:endParaRPr>
          </a:p>
        </p:txBody>
      </p:sp>
      <p:sp>
        <p:nvSpPr>
          <p:cNvPr id="2" name="标题 1"/>
          <p:cNvSpPr>
            <a:spLocks noGrp="1"/>
          </p:cNvSpPr>
          <p:nvPr>
            <p:ph type="title"/>
          </p:nvPr>
        </p:nvSpPr>
        <p:spPr>
          <a:xfrm>
            <a:off x="155575" y="-14288"/>
            <a:ext cx="8229600" cy="255673"/>
          </a:xfrm>
        </p:spPr>
        <p:txBody>
          <a:bodyPr>
            <a:normAutofit fontScale="90000"/>
          </a:bodyPr>
          <a:lstStyle/>
          <a:p>
            <a:endParaRPr lang="en-US" dirty="0"/>
          </a:p>
        </p:txBody>
      </p:sp>
      <p:sp>
        <p:nvSpPr>
          <p:cNvPr id="5" name="矩形 4"/>
          <p:cNvSpPr/>
          <p:nvPr/>
        </p:nvSpPr>
        <p:spPr>
          <a:xfrm>
            <a:off x="1691625" y="4081885"/>
            <a:ext cx="5263290" cy="11905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200" dirty="0"/>
              <a:t>The maximum of 3 and 4 is 4</a:t>
            </a:r>
          </a:p>
          <a:p>
            <a:r>
              <a:rPr lang="en-US" sz="2200" dirty="0"/>
              <a:t>The maximum of 3.0 and 5.4 is 5.4</a:t>
            </a:r>
          </a:p>
        </p:txBody>
      </p:sp>
    </p:spTree>
    <p:extLst>
      <p:ext uri="{BB962C8B-B14F-4D97-AF65-F5344CB8AC3E}">
        <p14:creationId xmlns:p14="http://schemas.microsoft.com/office/powerpoint/2010/main" val="418166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55425" y="87765"/>
            <a:ext cx="8988575" cy="652885"/>
          </a:xfrm>
          <a:noFill/>
        </p:spPr>
        <p:txBody>
          <a:bodyPr/>
          <a:lstStyle/>
          <a:p>
            <a:r>
              <a:rPr lang="en-US" altLang="en-US" sz="3600" dirty="0"/>
              <a:t>Declaring and Creating Array in One Step</a:t>
            </a:r>
          </a:p>
        </p:txBody>
      </p:sp>
      <p:sp>
        <p:nvSpPr>
          <p:cNvPr id="13316" name="Rectangle 3"/>
          <p:cNvSpPr>
            <a:spLocks noGrp="1" noChangeArrowheads="1"/>
          </p:cNvSpPr>
          <p:nvPr>
            <p:ph idx="1"/>
          </p:nvPr>
        </p:nvSpPr>
        <p:spPr>
          <a:xfrm>
            <a:off x="-190220" y="932675"/>
            <a:ext cx="9793275" cy="5201120"/>
          </a:xfrm>
        </p:spPr>
        <p:txBody>
          <a:bodyPr>
            <a:noAutofit/>
          </a:bodyPr>
          <a:lstStyle/>
          <a:p>
            <a:r>
              <a:rPr lang="en-US" altLang="en-US" sz="2800" dirty="0">
                <a:solidFill>
                  <a:srgbClr val="FF0000"/>
                </a:solidFill>
                <a:latin typeface="Cambria" panose="02040503050406030204" pitchFamily="18" charset="0"/>
              </a:rPr>
              <a:t>Array</a:t>
            </a:r>
            <a:r>
              <a:rPr lang="en-US" altLang="en-US" sz="2800" dirty="0">
                <a:latin typeface="Cambria" panose="02040503050406030204" pitchFamily="18" charset="0"/>
              </a:rPr>
              <a:t> is a data structure that represents a collection of the </a:t>
            </a:r>
            <a:r>
              <a:rPr lang="en-US" altLang="en-US" sz="2800" u="sng" dirty="0">
                <a:latin typeface="Cambria" panose="02040503050406030204" pitchFamily="18" charset="0"/>
              </a:rPr>
              <a:t>same types </a:t>
            </a:r>
            <a:r>
              <a:rPr lang="en-US" altLang="en-US" sz="2800" dirty="0">
                <a:latin typeface="Cambria" panose="02040503050406030204" pitchFamily="18" charset="0"/>
              </a:rPr>
              <a:t>of data. </a:t>
            </a:r>
          </a:p>
          <a:p>
            <a:r>
              <a:rPr lang="en-US" altLang="en-US" sz="2800" dirty="0">
                <a:latin typeface="Cambria" panose="02040503050406030204" pitchFamily="18" charset="0"/>
              </a:rPr>
              <a:t>To use an array, we must </a:t>
            </a:r>
            <a:r>
              <a:rPr lang="en-US" altLang="en-US" sz="2800" u="sng" dirty="0">
                <a:latin typeface="Cambria" panose="02040503050406030204" pitchFamily="18" charset="0"/>
              </a:rPr>
              <a:t>declare a variable to reference the array </a:t>
            </a:r>
            <a:r>
              <a:rPr lang="en-US" altLang="en-US" sz="2800" dirty="0">
                <a:latin typeface="Cambria" panose="02040503050406030204" pitchFamily="18" charset="0"/>
              </a:rPr>
              <a:t>and specify the </a:t>
            </a:r>
            <a:r>
              <a:rPr lang="en-US" altLang="en-US" sz="2800" u="sng" dirty="0">
                <a:latin typeface="Cambria" panose="02040503050406030204" pitchFamily="18" charset="0"/>
              </a:rPr>
              <a:t>array’s element type</a:t>
            </a:r>
          </a:p>
          <a:p>
            <a:pPr>
              <a:defRPr/>
            </a:pPr>
            <a:endParaRPr lang="en-US" sz="2100" b="1" dirty="0">
              <a:latin typeface="Courier New" pitchFamily="49" charset="0"/>
            </a:endParaRPr>
          </a:p>
          <a:p>
            <a:pPr>
              <a:defRPr/>
            </a:pPr>
            <a:endParaRPr lang="en-US" sz="2100" b="1" dirty="0">
              <a:latin typeface="Courier New" pitchFamily="49" charset="0"/>
            </a:endParaRPr>
          </a:p>
          <a:p>
            <a:pPr>
              <a:defRPr/>
            </a:pPr>
            <a:r>
              <a:rPr lang="en-US" sz="2100" b="1" dirty="0" err="1">
                <a:latin typeface="Courier New" pitchFamily="49" charset="0"/>
              </a:rPr>
              <a:t>elementType</a:t>
            </a:r>
            <a:r>
              <a:rPr lang="en-US" sz="2100" b="1" dirty="0">
                <a:solidFill>
                  <a:srgbClr val="FF0000"/>
                </a:solidFill>
                <a:latin typeface="Courier New" pitchFamily="49" charset="0"/>
              </a:rPr>
              <a:t>[]</a:t>
            </a:r>
            <a:r>
              <a:rPr lang="en-US" sz="2100" b="1" dirty="0">
                <a:latin typeface="Courier New" pitchFamily="49" charset="0"/>
              </a:rPr>
              <a:t> </a:t>
            </a:r>
            <a:r>
              <a:rPr lang="en-US" sz="2100" b="1" dirty="0" err="1">
                <a:latin typeface="Courier New" pitchFamily="49" charset="0"/>
              </a:rPr>
              <a:t>arrayRefVar</a:t>
            </a:r>
            <a:r>
              <a:rPr lang="en-US" sz="2100" b="1" dirty="0">
                <a:latin typeface="Courier New" pitchFamily="49" charset="0"/>
              </a:rPr>
              <a:t> = new </a:t>
            </a:r>
            <a:r>
              <a:rPr lang="en-US" sz="2100" b="1" dirty="0" err="1">
                <a:latin typeface="Courier New" pitchFamily="49" charset="0"/>
              </a:rPr>
              <a:t>elementType</a:t>
            </a:r>
            <a:r>
              <a:rPr lang="en-US" sz="2100" b="1" dirty="0">
                <a:latin typeface="Courier New" pitchFamily="49" charset="0"/>
              </a:rPr>
              <a:t>[</a:t>
            </a:r>
            <a:r>
              <a:rPr lang="en-US" sz="2100" b="1" dirty="0" err="1">
                <a:latin typeface="Courier New" pitchFamily="49" charset="0"/>
              </a:rPr>
              <a:t>arraySize</a:t>
            </a:r>
            <a:r>
              <a:rPr lang="en-US" sz="2100" b="1" dirty="0">
                <a:latin typeface="Courier New" pitchFamily="49" charset="0"/>
              </a:rPr>
              <a:t>];</a:t>
            </a:r>
          </a:p>
          <a:p>
            <a:pPr>
              <a:spcBef>
                <a:spcPct val="75000"/>
              </a:spcBef>
              <a:buFont typeface="Monotype Sorts" pitchFamily="2" charset="2"/>
              <a:buNone/>
              <a:defRPr/>
            </a:pPr>
            <a:r>
              <a:rPr lang="en-US" sz="2400" b="1" dirty="0">
                <a:latin typeface="Courier New" pitchFamily="49" charset="0"/>
              </a:rPr>
              <a:t> 	double</a:t>
            </a:r>
            <a:r>
              <a:rPr lang="en-US" sz="2400" b="1" dirty="0">
                <a:solidFill>
                  <a:srgbClr val="FF0000"/>
                </a:solidFill>
                <a:latin typeface="Courier New" pitchFamily="49" charset="0"/>
              </a:rPr>
              <a:t>[]</a:t>
            </a:r>
            <a:r>
              <a:rPr lang="en-US" sz="2400" b="1" dirty="0">
                <a:latin typeface="Courier New" pitchFamily="49" charset="0"/>
              </a:rPr>
              <a:t> </a:t>
            </a:r>
            <a:r>
              <a:rPr lang="en-US" sz="2400" b="1" dirty="0" err="1">
                <a:latin typeface="Courier New" pitchFamily="49" charset="0"/>
              </a:rPr>
              <a:t>myList</a:t>
            </a:r>
            <a:r>
              <a:rPr lang="en-US" sz="2400" b="1" dirty="0">
                <a:latin typeface="Courier New" pitchFamily="49" charset="0"/>
              </a:rPr>
              <a:t> = new double[10];</a:t>
            </a:r>
          </a:p>
          <a:p>
            <a:pPr>
              <a:buFont typeface="Monotype Sorts" pitchFamily="2" charset="2"/>
              <a:buNone/>
            </a:pPr>
            <a:r>
              <a:rPr lang="en-US" sz="2400" b="1" dirty="0">
                <a:latin typeface="Courier New" pitchFamily="49" charset="0"/>
              </a:rPr>
              <a:t> </a:t>
            </a:r>
          </a:p>
          <a:p>
            <a:r>
              <a:rPr lang="en-US" altLang="en-US" sz="2800" dirty="0">
                <a:latin typeface="Cambria" panose="02040503050406030204" pitchFamily="18" charset="0"/>
              </a:rPr>
              <a:t>create an array by using the </a:t>
            </a:r>
            <a:r>
              <a:rPr lang="en-US" altLang="en-US" sz="2800" dirty="0">
                <a:solidFill>
                  <a:srgbClr val="FF0000"/>
                </a:solidFill>
                <a:latin typeface="Cambria" panose="02040503050406030204" pitchFamily="18" charset="0"/>
              </a:rPr>
              <a:t>new </a:t>
            </a:r>
            <a:r>
              <a:rPr lang="en-US" altLang="en-US" sz="2800" dirty="0">
                <a:latin typeface="Cambria" panose="02040503050406030204" pitchFamily="18" charset="0"/>
              </a:rPr>
              <a:t>operator and assign its reference to the variable</a:t>
            </a:r>
          </a:p>
        </p:txBody>
      </p:sp>
      <p:sp>
        <p:nvSpPr>
          <p:cNvPr id="9218"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smtClean="0"/>
              <a:pPr/>
              <a:t>56</a:t>
            </a:fld>
            <a:endParaRPr lang="en-US" altLang="en-US" sz="1400"/>
          </a:p>
        </p:txBody>
      </p:sp>
      <p:cxnSp>
        <p:nvCxnSpPr>
          <p:cNvPr id="9" name="直接连接符 8"/>
          <p:cNvCxnSpPr/>
          <p:nvPr/>
        </p:nvCxnSpPr>
        <p:spPr>
          <a:xfrm>
            <a:off x="6914705" y="2315255"/>
            <a:ext cx="0" cy="844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880710" y="3160165"/>
            <a:ext cx="3033995" cy="460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345980" y="2737710"/>
            <a:ext cx="3187615" cy="883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6707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a:xfrm>
            <a:off x="654984" y="15854"/>
            <a:ext cx="7772400" cy="345425"/>
          </a:xfrm>
        </p:spPr>
        <p:txBody>
          <a:bodyPr>
            <a:normAutofit fontScale="90000"/>
          </a:bodyPr>
          <a:lstStyle/>
          <a:p>
            <a:r>
              <a:rPr lang="en-US" altLang="en-US" sz="4000" dirty="0"/>
              <a:t>Arrays</a:t>
            </a:r>
          </a:p>
        </p:txBody>
      </p:sp>
      <p:sp>
        <p:nvSpPr>
          <p:cNvPr id="6146"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smtClean="0"/>
              <a:pPr/>
              <a:t>57</a:t>
            </a:fld>
            <a:endParaRPr lang="en-US" altLang="en-US" sz="1400"/>
          </a:p>
        </p:txBody>
      </p:sp>
      <p:sp>
        <p:nvSpPr>
          <p:cNvPr id="6148" name="Text Box 1033"/>
          <p:cNvSpPr txBox="1">
            <a:spLocks noChangeArrowheads="1"/>
          </p:cNvSpPr>
          <p:nvPr/>
        </p:nvSpPr>
        <p:spPr bwMode="auto">
          <a:xfrm>
            <a:off x="200959" y="346558"/>
            <a:ext cx="868045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Aft>
                <a:spcPts val="1200"/>
              </a:spcAft>
            </a:pPr>
            <a:r>
              <a:rPr lang="en-US" altLang="en-US" dirty="0"/>
              <a:t>To declare an array variable, </a:t>
            </a:r>
            <a:r>
              <a:rPr lang="en-US" altLang="en-US" dirty="0" err="1">
                <a:solidFill>
                  <a:srgbClr val="0070C0"/>
                </a:solidFill>
              </a:rPr>
              <a:t>myList</a:t>
            </a:r>
            <a:r>
              <a:rPr lang="en-US" altLang="en-US" dirty="0"/>
              <a:t>, create an array of 10 elements of double type, and assigns its reference to </a:t>
            </a:r>
            <a:r>
              <a:rPr lang="en-US" altLang="en-US" dirty="0" err="1">
                <a:solidFill>
                  <a:srgbClr val="0070C0"/>
                </a:solidFill>
              </a:rPr>
              <a:t>myList</a:t>
            </a:r>
            <a:r>
              <a:rPr lang="en-US" altLang="en-US" dirty="0">
                <a:solidFill>
                  <a:srgbClr val="0070C0"/>
                </a:solidFill>
              </a:rPr>
              <a:t>.</a:t>
            </a:r>
          </a:p>
          <a:p>
            <a:pPr>
              <a:spcAft>
                <a:spcPts val="1200"/>
              </a:spcAft>
            </a:pPr>
            <a:r>
              <a:rPr lang="en-US" altLang="en-US" dirty="0"/>
              <a:t>To assign values to the element, use  </a:t>
            </a:r>
            <a:r>
              <a:rPr lang="en-US" altLang="en-US" dirty="0" err="1">
                <a:solidFill>
                  <a:srgbClr val="FF0000"/>
                </a:solidFill>
              </a:rPr>
              <a:t>arrayRefVar</a:t>
            </a:r>
            <a:r>
              <a:rPr lang="en-US" altLang="en-US" dirty="0">
                <a:solidFill>
                  <a:srgbClr val="FF0000"/>
                </a:solidFill>
              </a:rPr>
              <a:t>[index] = value;</a:t>
            </a:r>
          </a:p>
        </p:txBody>
      </p:sp>
      <p:sp>
        <p:nvSpPr>
          <p:cNvPr id="6149" name="Rectangle 1035"/>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700775"/>
            <a:ext cx="8170863" cy="456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cxnSp>
        <p:nvCxnSpPr>
          <p:cNvPr id="5" name="直接箭头连接符 4"/>
          <p:cNvCxnSpPr/>
          <p:nvPr/>
        </p:nvCxnSpPr>
        <p:spPr>
          <a:xfrm flipH="1">
            <a:off x="7721210" y="1912938"/>
            <a:ext cx="6528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374095" y="894270"/>
            <a:ext cx="0" cy="1018668"/>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530655" y="2353660"/>
            <a:ext cx="2218058" cy="1766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myList</a:t>
            </a:r>
            <a:r>
              <a:rPr lang="en-US" dirty="0"/>
              <a:t>[0]=5.6;</a:t>
            </a:r>
          </a:p>
          <a:p>
            <a:pPr algn="ctr"/>
            <a:r>
              <a:rPr lang="en-US" dirty="0" err="1"/>
              <a:t>myList</a:t>
            </a:r>
            <a:r>
              <a:rPr lang="en-US" dirty="0"/>
              <a:t>[1]=4.5;</a:t>
            </a:r>
          </a:p>
          <a:p>
            <a:pPr algn="ctr"/>
            <a:r>
              <a:rPr lang="en-US" dirty="0" err="1"/>
              <a:t>myList</a:t>
            </a:r>
            <a:r>
              <a:rPr lang="en-US" dirty="0"/>
              <a:t>[2]=3.3;</a:t>
            </a:r>
          </a:p>
          <a:p>
            <a:pPr algn="ctr"/>
            <a:r>
              <a:rPr lang="en-US" dirty="0"/>
              <a:t>…</a:t>
            </a:r>
          </a:p>
        </p:txBody>
      </p:sp>
      <p:cxnSp>
        <p:nvCxnSpPr>
          <p:cNvPr id="10" name="直接连接符 9"/>
          <p:cNvCxnSpPr/>
          <p:nvPr/>
        </p:nvCxnSpPr>
        <p:spPr>
          <a:xfrm>
            <a:off x="8258880" y="1508750"/>
            <a:ext cx="4898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748713" y="1508750"/>
            <a:ext cx="0" cy="844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01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1000"/>
                                        <p:tgtEl>
                                          <p:spTgt spid="6148">
                                            <p:txEl>
                                              <p:pRg st="0" end="0"/>
                                            </p:txEl>
                                          </p:spTgt>
                                        </p:tgtEl>
                                      </p:cBhvr>
                                    </p:animEffect>
                                    <p:anim calcmode="lin" valueType="num">
                                      <p:cBhvr>
                                        <p:cTn id="8" dur="1000" fill="hold"/>
                                        <p:tgtEl>
                                          <p:spTgt spid="61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8">
                                            <p:txEl>
                                              <p:pRg st="1" end="1"/>
                                            </p:txEl>
                                          </p:spTgt>
                                        </p:tgtEl>
                                        <p:attrNameLst>
                                          <p:attrName>style.visibility</p:attrName>
                                        </p:attrNameLst>
                                      </p:cBhvr>
                                      <p:to>
                                        <p:strVal val="visible"/>
                                      </p:to>
                                    </p:set>
                                    <p:animEffect transition="in" filter="fade">
                                      <p:cBhvr>
                                        <p:cTn id="14" dur="1000"/>
                                        <p:tgtEl>
                                          <p:spTgt spid="6148">
                                            <p:txEl>
                                              <p:pRg st="1" end="1"/>
                                            </p:txEl>
                                          </p:spTgt>
                                        </p:tgtEl>
                                      </p:cBhvr>
                                    </p:animEffect>
                                    <p:anim calcmode="lin" valueType="num">
                                      <p:cBhvr>
                                        <p:cTn id="15" dur="1000" fill="hold"/>
                                        <p:tgtEl>
                                          <p:spTgt spid="614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1000"/>
                                        <p:tgtEl>
                                          <p:spTgt spid="8">
                                            <p:txEl>
                                              <p:pRg st="2" end="2"/>
                                            </p:txEl>
                                          </p:spTgt>
                                        </p:tgtEl>
                                      </p:cBhvr>
                                    </p:animEffect>
                                    <p:anim calcmode="lin" valueType="num">
                                      <p:cBhvr>
                                        <p:cTn id="3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fade">
                                      <p:cBhvr>
                                        <p:cTn id="36" dur="1000"/>
                                        <p:tgtEl>
                                          <p:spTgt spid="8">
                                            <p:txEl>
                                              <p:pRg st="3" end="3"/>
                                            </p:txEl>
                                          </p:spTgt>
                                        </p:tgtEl>
                                      </p:cBhvr>
                                    </p:animEffect>
                                    <p:anim calcmode="lin" valueType="num">
                                      <p:cBhvr>
                                        <p:cTn id="3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17020" y="318195"/>
            <a:ext cx="8886145" cy="883315"/>
          </a:xfrm>
          <a:noFill/>
        </p:spPr>
        <p:txBody>
          <a:bodyPr>
            <a:normAutofit fontScale="90000"/>
          </a:bodyPr>
          <a:lstStyle/>
          <a:p>
            <a:r>
              <a:rPr lang="en-US" altLang="en-US" sz="3200" dirty="0"/>
              <a:t>The Length of an Array  &amp; </a:t>
            </a:r>
            <a:r>
              <a:rPr lang="en-US" altLang="en-US" sz="3200" dirty="0">
                <a:latin typeface="Cambria" panose="02040503050406030204" pitchFamily="18" charset="0"/>
              </a:rPr>
              <a:t>Accessing Array Elements</a:t>
            </a:r>
            <a:r>
              <a:rPr lang="en-US" altLang="en-US" u="sng" dirty="0">
                <a:latin typeface="Cambria" panose="02040503050406030204" pitchFamily="18" charset="0"/>
              </a:rPr>
              <a:t/>
            </a:r>
            <a:br>
              <a:rPr lang="en-US" altLang="en-US" u="sng" dirty="0">
                <a:latin typeface="Cambria" panose="02040503050406030204" pitchFamily="18" charset="0"/>
              </a:rPr>
            </a:br>
            <a:r>
              <a:rPr lang="en-US" altLang="en-US" u="sng" dirty="0">
                <a:latin typeface="Cambria" panose="02040503050406030204" pitchFamily="18" charset="0"/>
              </a:rPr>
              <a:t> </a:t>
            </a:r>
            <a:endParaRPr lang="en-US" altLang="en-US" dirty="0"/>
          </a:p>
        </p:txBody>
      </p:sp>
      <p:sp>
        <p:nvSpPr>
          <p:cNvPr id="10244" name="Rectangle 3"/>
          <p:cNvSpPr>
            <a:spLocks noGrp="1" noChangeArrowheads="1"/>
          </p:cNvSpPr>
          <p:nvPr>
            <p:ph idx="1"/>
          </p:nvPr>
        </p:nvSpPr>
        <p:spPr>
          <a:xfrm>
            <a:off x="0" y="663839"/>
            <a:ext cx="9144000" cy="5875965"/>
          </a:xfrm>
          <a:noFill/>
        </p:spPr>
        <p:txBody>
          <a:bodyPr>
            <a:noAutofit/>
          </a:bodyPr>
          <a:lstStyle/>
          <a:p>
            <a:pPr marL="0" indent="0">
              <a:buFont typeface="Monotype Sorts" pitchFamily="2" charset="2"/>
              <a:buNone/>
            </a:pPr>
            <a:r>
              <a:rPr lang="en-US" altLang="en-US" dirty="0">
                <a:latin typeface="Cambria" panose="02040503050406030204" pitchFamily="18" charset="0"/>
              </a:rPr>
              <a:t>Once an array is created, its </a:t>
            </a:r>
            <a:r>
              <a:rPr lang="en-US" altLang="en-US" u="sng" dirty="0">
                <a:latin typeface="Cambria" panose="02040503050406030204" pitchFamily="18" charset="0"/>
              </a:rPr>
              <a:t>size is fixed</a:t>
            </a:r>
            <a:r>
              <a:rPr lang="en-US" altLang="en-US" dirty="0">
                <a:latin typeface="Cambria" panose="02040503050406030204" pitchFamily="18" charset="0"/>
              </a:rPr>
              <a:t>. It cannot be changed. </a:t>
            </a:r>
          </a:p>
          <a:p>
            <a:pPr marL="0" indent="0">
              <a:buFont typeface="Monotype Sorts" pitchFamily="2" charset="2"/>
              <a:buNone/>
            </a:pPr>
            <a:r>
              <a:rPr lang="en-US" altLang="en-US" u="sng" dirty="0">
                <a:latin typeface="Cambria" panose="02040503050406030204" pitchFamily="18" charset="0"/>
              </a:rPr>
              <a:t>To find the array size </a:t>
            </a:r>
          </a:p>
          <a:p>
            <a:pPr marL="0" indent="0">
              <a:buNone/>
            </a:pPr>
            <a:r>
              <a:rPr lang="en-US" b="1" dirty="0">
                <a:latin typeface="Courier New" pitchFamily="49" charset="0"/>
              </a:rPr>
              <a:t>double</a:t>
            </a:r>
            <a:r>
              <a:rPr lang="en-US" b="1" dirty="0">
                <a:solidFill>
                  <a:srgbClr val="FF0000"/>
                </a:solidFill>
                <a:latin typeface="Courier New" pitchFamily="49" charset="0"/>
              </a:rPr>
              <a:t>[]</a:t>
            </a:r>
            <a:r>
              <a:rPr lang="en-US" b="1" dirty="0">
                <a:latin typeface="Courier New" pitchFamily="49" charset="0"/>
              </a:rPr>
              <a:t> </a:t>
            </a:r>
            <a:r>
              <a:rPr lang="en-US" b="1" dirty="0" err="1">
                <a:latin typeface="Courier New" pitchFamily="49" charset="0"/>
              </a:rPr>
              <a:t>myList</a:t>
            </a:r>
            <a:r>
              <a:rPr lang="en-US" b="1" dirty="0">
                <a:latin typeface="Courier New" pitchFamily="49" charset="0"/>
              </a:rPr>
              <a:t> = new double[10];</a:t>
            </a:r>
            <a:endParaRPr lang="en-US" altLang="en-US" dirty="0">
              <a:latin typeface="Cambria" panose="02040503050406030204" pitchFamily="18" charset="0"/>
            </a:endParaRPr>
          </a:p>
          <a:p>
            <a:pPr lvl="2">
              <a:buFont typeface="Monotype Sorts" pitchFamily="2" charset="2"/>
              <a:buNone/>
            </a:pPr>
            <a:r>
              <a:rPr lang="en-US" altLang="en-US" b="1" dirty="0" err="1">
                <a:latin typeface="Cambria" panose="02040503050406030204" pitchFamily="18" charset="0"/>
              </a:rPr>
              <a:t>arrayRefVar.length</a:t>
            </a:r>
            <a:endParaRPr lang="en-US" altLang="en-US" b="1" dirty="0">
              <a:latin typeface="Cambria" panose="02040503050406030204" pitchFamily="18" charset="0"/>
            </a:endParaRPr>
          </a:p>
          <a:p>
            <a:pPr lvl="2">
              <a:buFont typeface="Monotype Sorts" pitchFamily="2" charset="2"/>
              <a:buNone/>
            </a:pPr>
            <a:r>
              <a:rPr lang="en-US" altLang="en-US" dirty="0" err="1">
                <a:latin typeface="Cambria" panose="02040503050406030204" pitchFamily="18" charset="0"/>
              </a:rPr>
              <a:t>myList.length</a:t>
            </a:r>
            <a:r>
              <a:rPr lang="en-US" altLang="en-US" dirty="0">
                <a:latin typeface="Cambria" panose="02040503050406030204" pitchFamily="18" charset="0"/>
              </a:rPr>
              <a:t>    //returns 10</a:t>
            </a:r>
          </a:p>
          <a:p>
            <a:pPr>
              <a:buFont typeface="Monotype Sorts" pitchFamily="2" charset="2"/>
              <a:buNone/>
            </a:pPr>
            <a:endParaRPr lang="en-US" altLang="en-US" u="sng" dirty="0">
              <a:latin typeface="Cambria" panose="02040503050406030204" pitchFamily="18" charset="0"/>
            </a:endParaRPr>
          </a:p>
          <a:p>
            <a:pPr>
              <a:buFont typeface="Monotype Sorts" pitchFamily="2" charset="2"/>
              <a:buNone/>
            </a:pPr>
            <a:r>
              <a:rPr lang="en-US" altLang="en-US" u="sng" dirty="0">
                <a:latin typeface="Cambria" panose="02040503050406030204" pitchFamily="18" charset="0"/>
              </a:rPr>
              <a:t>To find the last index:</a:t>
            </a:r>
          </a:p>
          <a:p>
            <a:pPr marL="274320" lvl="2" indent="-274320">
              <a:buClr>
                <a:schemeClr val="accent3"/>
              </a:buClr>
              <a:buSzPct val="95000"/>
              <a:buNone/>
            </a:pPr>
            <a:r>
              <a:rPr lang="en-US" altLang="en-US" b="1" dirty="0">
                <a:latin typeface="Cambria" panose="02040503050406030204" pitchFamily="18" charset="0"/>
              </a:rPr>
              <a:t>	ArrayRefVar.length-1   </a:t>
            </a:r>
            <a:endParaRPr lang="en-US" altLang="en-US" dirty="0">
              <a:latin typeface="Cambria" panose="02040503050406030204" pitchFamily="18" charset="0"/>
            </a:endParaRPr>
          </a:p>
          <a:p>
            <a:pPr marL="274320" lvl="2" indent="-274320">
              <a:buClr>
                <a:schemeClr val="accent3"/>
              </a:buClr>
              <a:buSzPct val="95000"/>
              <a:buNone/>
            </a:pPr>
            <a:r>
              <a:rPr lang="en-US" altLang="en-US" dirty="0">
                <a:latin typeface="Cambria" panose="02040503050406030204" pitchFamily="18" charset="0"/>
              </a:rPr>
              <a:t>	</a:t>
            </a:r>
            <a:r>
              <a:rPr lang="en-US" altLang="en-US" dirty="0" err="1">
                <a:latin typeface="Cambria" panose="02040503050406030204" pitchFamily="18" charset="0"/>
              </a:rPr>
              <a:t>myList.length</a:t>
            </a:r>
            <a:r>
              <a:rPr lang="en-US" altLang="en-US" dirty="0">
                <a:latin typeface="Cambria" panose="02040503050406030204" pitchFamily="18" charset="0"/>
              </a:rPr>
              <a:t> -1   //returns 9</a:t>
            </a:r>
          </a:p>
          <a:p>
            <a:pPr marL="274320" lvl="2" indent="-274320">
              <a:buClr>
                <a:schemeClr val="accent3"/>
              </a:buClr>
              <a:buSzPct val="95000"/>
              <a:buNone/>
            </a:pPr>
            <a:endParaRPr lang="en-US" altLang="en-US" dirty="0">
              <a:latin typeface="Cambria" panose="02040503050406030204" pitchFamily="18" charset="0"/>
            </a:endParaRPr>
          </a:p>
        </p:txBody>
      </p:sp>
      <p:sp>
        <p:nvSpPr>
          <p:cNvPr id="10242"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smtClean="0"/>
              <a:pPr/>
              <a:t>58</a:t>
            </a:fld>
            <a:endParaRPr lang="en-US" altLang="en-US" sz="1400"/>
          </a:p>
        </p:txBody>
      </p:sp>
    </p:spTree>
    <p:extLst>
      <p:ext uri="{BB962C8B-B14F-4D97-AF65-F5344CB8AC3E}">
        <p14:creationId xmlns:p14="http://schemas.microsoft.com/office/powerpoint/2010/main" val="31213229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8615" y="126170"/>
            <a:ext cx="9065385" cy="855865"/>
          </a:xfrm>
          <a:noFill/>
        </p:spPr>
        <p:txBody>
          <a:bodyPr>
            <a:normAutofit fontScale="90000"/>
          </a:bodyPr>
          <a:lstStyle/>
          <a:p>
            <a:r>
              <a:rPr lang="en-US" altLang="en-US" sz="4000" dirty="0"/>
              <a:t>Declaring, creating, initializing Using the Shorthand Notation</a:t>
            </a:r>
          </a:p>
        </p:txBody>
      </p:sp>
      <p:sp>
        <p:nvSpPr>
          <p:cNvPr id="15364" name="Rectangle 3"/>
          <p:cNvSpPr>
            <a:spLocks noGrp="1" noChangeArrowheads="1"/>
          </p:cNvSpPr>
          <p:nvPr>
            <p:ph idx="1"/>
          </p:nvPr>
        </p:nvSpPr>
        <p:spPr>
          <a:xfrm>
            <a:off x="78615" y="971080"/>
            <a:ext cx="8948365" cy="5722345"/>
          </a:xfrm>
          <a:noFill/>
        </p:spPr>
        <p:txBody>
          <a:bodyPr>
            <a:normAutofit fontScale="77500" lnSpcReduction="20000"/>
          </a:bodyPr>
          <a:lstStyle/>
          <a:p>
            <a:pPr marL="0" indent="0">
              <a:spcBef>
                <a:spcPct val="50000"/>
              </a:spcBef>
              <a:buFont typeface="Monotype Sorts" pitchFamily="2" charset="2"/>
              <a:buNone/>
            </a:pPr>
            <a:r>
              <a:rPr lang="en-US" altLang="en-US" sz="2400" b="1" dirty="0">
                <a:latin typeface="Courier New" pitchFamily="49" charset="0"/>
              </a:rPr>
              <a:t>double[] </a:t>
            </a:r>
            <a:r>
              <a:rPr lang="en-US" altLang="en-US" sz="2400" b="1" dirty="0" err="1">
                <a:latin typeface="Courier New" pitchFamily="49" charset="0"/>
              </a:rPr>
              <a:t>myList</a:t>
            </a:r>
            <a:r>
              <a:rPr lang="en-US" altLang="en-US" sz="2400" b="1" dirty="0">
                <a:latin typeface="Courier New" pitchFamily="49" charset="0"/>
              </a:rPr>
              <a:t> = {1.9, 2.9, 3.4, 3.5};</a:t>
            </a:r>
          </a:p>
          <a:p>
            <a:pPr marL="0" indent="0">
              <a:spcBef>
                <a:spcPct val="50000"/>
              </a:spcBef>
              <a:buFont typeface="Monotype Sorts" pitchFamily="2" charset="2"/>
              <a:buNone/>
            </a:pPr>
            <a:r>
              <a:rPr lang="en-US" altLang="en-US" dirty="0">
                <a:cs typeface="Times New Roman" pitchFamily="18" charset="0"/>
              </a:rPr>
              <a:t>							equivalent </a:t>
            </a:r>
          </a:p>
          <a:p>
            <a:pPr marL="0" indent="0">
              <a:spcBef>
                <a:spcPct val="50000"/>
              </a:spcBef>
              <a:buFont typeface="Monotype Sorts" pitchFamily="2" charset="2"/>
              <a:buNone/>
            </a:pPr>
            <a:r>
              <a:rPr lang="en-US" altLang="en-US" sz="2400" b="1" dirty="0">
                <a:latin typeface="Courier New" pitchFamily="49" charset="0"/>
              </a:rPr>
              <a:t>double[] </a:t>
            </a:r>
            <a:r>
              <a:rPr lang="en-US" altLang="en-US" sz="2400" b="1" dirty="0" err="1">
                <a:latin typeface="Courier New" pitchFamily="49" charset="0"/>
              </a:rPr>
              <a:t>myList</a:t>
            </a:r>
            <a:r>
              <a:rPr lang="en-US" altLang="en-US" sz="2400" b="1" dirty="0">
                <a:latin typeface="Courier New" pitchFamily="49" charset="0"/>
              </a:rPr>
              <a:t> = new double[4];</a:t>
            </a:r>
          </a:p>
          <a:p>
            <a:pPr marL="0" indent="0">
              <a:spcBef>
                <a:spcPct val="50000"/>
              </a:spcBef>
              <a:buFont typeface="Monotype Sorts" pitchFamily="2" charset="2"/>
              <a:buNone/>
            </a:pPr>
            <a:r>
              <a:rPr lang="en-US" altLang="en-US" sz="2400" b="1" dirty="0" err="1">
                <a:latin typeface="Courier New" pitchFamily="49" charset="0"/>
              </a:rPr>
              <a:t>myList</a:t>
            </a:r>
            <a:r>
              <a:rPr lang="en-US" altLang="en-US" sz="2400" b="1" dirty="0">
                <a:latin typeface="Courier New" pitchFamily="49" charset="0"/>
              </a:rPr>
              <a:t>[0] = 1.9;</a:t>
            </a:r>
          </a:p>
          <a:p>
            <a:pPr marL="0" indent="0">
              <a:spcBef>
                <a:spcPct val="50000"/>
              </a:spcBef>
              <a:buFont typeface="Monotype Sorts" pitchFamily="2" charset="2"/>
              <a:buNone/>
            </a:pPr>
            <a:r>
              <a:rPr lang="en-US" altLang="en-US" sz="2400" b="1" dirty="0" err="1">
                <a:latin typeface="Courier New" pitchFamily="49" charset="0"/>
              </a:rPr>
              <a:t>myList</a:t>
            </a:r>
            <a:r>
              <a:rPr lang="en-US" altLang="en-US" sz="2400" b="1" dirty="0">
                <a:latin typeface="Courier New" pitchFamily="49" charset="0"/>
              </a:rPr>
              <a:t>[1] = 2.9;</a:t>
            </a:r>
          </a:p>
          <a:p>
            <a:pPr marL="0" indent="0">
              <a:spcBef>
                <a:spcPct val="50000"/>
              </a:spcBef>
              <a:buFont typeface="Monotype Sorts" pitchFamily="2" charset="2"/>
              <a:buNone/>
            </a:pPr>
            <a:r>
              <a:rPr lang="en-US" altLang="en-US" sz="2400" b="1" dirty="0" err="1">
                <a:latin typeface="Courier New" pitchFamily="49" charset="0"/>
              </a:rPr>
              <a:t>myList</a:t>
            </a:r>
            <a:r>
              <a:rPr lang="en-US" altLang="en-US" sz="2400" b="1" dirty="0">
                <a:latin typeface="Courier New" pitchFamily="49" charset="0"/>
              </a:rPr>
              <a:t>[2] = 3.4;</a:t>
            </a:r>
          </a:p>
          <a:p>
            <a:pPr marL="0" indent="0">
              <a:spcBef>
                <a:spcPct val="50000"/>
              </a:spcBef>
              <a:buFont typeface="Monotype Sorts" pitchFamily="2" charset="2"/>
              <a:buNone/>
            </a:pPr>
            <a:r>
              <a:rPr lang="en-US" altLang="en-US" sz="2400" b="1" dirty="0" err="1">
                <a:latin typeface="Courier New" pitchFamily="49" charset="0"/>
              </a:rPr>
              <a:t>myList</a:t>
            </a:r>
            <a:r>
              <a:rPr lang="en-US" altLang="en-US" sz="2400" b="1" dirty="0">
                <a:latin typeface="Courier New" pitchFamily="49" charset="0"/>
              </a:rPr>
              <a:t>[3] = 3.5; </a:t>
            </a:r>
          </a:p>
          <a:p>
            <a:pPr marL="0" indent="0">
              <a:spcBef>
                <a:spcPct val="50000"/>
              </a:spcBef>
              <a:buNone/>
            </a:pPr>
            <a:r>
              <a:rPr lang="en-US" altLang="en-US" sz="3100" dirty="0">
                <a:cs typeface="Times New Roman" pitchFamily="18" charset="0"/>
              </a:rPr>
              <a:t>Using the shorthand notation, you have to declare, create, and initialize the array </a:t>
            </a:r>
            <a:r>
              <a:rPr lang="en-US" altLang="en-US" sz="3100" u="sng" dirty="0">
                <a:cs typeface="Times New Roman" pitchFamily="18" charset="0"/>
              </a:rPr>
              <a:t>all in one statement</a:t>
            </a:r>
            <a:r>
              <a:rPr lang="en-US" altLang="en-US" sz="3100" dirty="0">
                <a:cs typeface="Times New Roman" pitchFamily="18" charset="0"/>
              </a:rPr>
              <a:t>. </a:t>
            </a:r>
          </a:p>
          <a:p>
            <a:pPr marL="0" indent="0">
              <a:lnSpc>
                <a:spcPct val="90000"/>
              </a:lnSpc>
              <a:spcBef>
                <a:spcPct val="50000"/>
              </a:spcBef>
              <a:buFont typeface="Monotype Sorts" pitchFamily="2" charset="2"/>
              <a:buNone/>
            </a:pPr>
            <a:r>
              <a:rPr lang="en-US" altLang="en-US" dirty="0">
                <a:cs typeface="Times New Roman" pitchFamily="18" charset="0"/>
              </a:rPr>
              <a:t>Splitting it would cause a syntax error. </a:t>
            </a:r>
          </a:p>
          <a:p>
            <a:pPr marL="0" indent="0">
              <a:lnSpc>
                <a:spcPct val="90000"/>
              </a:lnSpc>
              <a:spcBef>
                <a:spcPct val="50000"/>
              </a:spcBef>
              <a:buFont typeface="Monotype Sorts" pitchFamily="2" charset="2"/>
              <a:buNone/>
            </a:pPr>
            <a:r>
              <a:rPr lang="en-US" altLang="en-US" dirty="0">
                <a:solidFill>
                  <a:srgbClr val="0070C0"/>
                </a:solidFill>
              </a:rPr>
              <a:t>double[] </a:t>
            </a:r>
            <a:r>
              <a:rPr lang="en-US" altLang="en-US" dirty="0" err="1">
                <a:solidFill>
                  <a:srgbClr val="0070C0"/>
                </a:solidFill>
              </a:rPr>
              <a:t>myList</a:t>
            </a:r>
            <a:r>
              <a:rPr lang="en-US" altLang="en-US" dirty="0">
                <a:solidFill>
                  <a:srgbClr val="0070C0"/>
                </a:solidFill>
              </a:rPr>
              <a:t>;</a:t>
            </a:r>
          </a:p>
          <a:p>
            <a:pPr marL="0" indent="0">
              <a:lnSpc>
                <a:spcPct val="90000"/>
              </a:lnSpc>
              <a:spcBef>
                <a:spcPct val="50000"/>
              </a:spcBef>
              <a:buFont typeface="Monotype Sorts" pitchFamily="2" charset="2"/>
              <a:buNone/>
            </a:pPr>
            <a:r>
              <a:rPr lang="en-US" altLang="en-US" dirty="0" err="1">
                <a:solidFill>
                  <a:srgbClr val="0070C0"/>
                </a:solidFill>
              </a:rPr>
              <a:t>myList</a:t>
            </a:r>
            <a:r>
              <a:rPr lang="en-US" altLang="en-US" dirty="0">
                <a:solidFill>
                  <a:srgbClr val="0070C0"/>
                </a:solidFill>
              </a:rPr>
              <a:t> = {1.9, 2.9, 3.4, 3.5};</a:t>
            </a:r>
            <a:r>
              <a:rPr lang="en-US" altLang="en-US" sz="4000" dirty="0">
                <a:solidFill>
                  <a:srgbClr val="0070C0"/>
                </a:solidFill>
              </a:rPr>
              <a:t> </a:t>
            </a:r>
          </a:p>
          <a:p>
            <a:pPr lvl="1">
              <a:lnSpc>
                <a:spcPct val="90000"/>
              </a:lnSpc>
              <a:spcBef>
                <a:spcPct val="50000"/>
              </a:spcBef>
              <a:buNone/>
            </a:pPr>
            <a:r>
              <a:rPr lang="en-US" altLang="en-US" sz="3100" dirty="0">
                <a:solidFill>
                  <a:srgbClr val="0070C0"/>
                </a:solidFill>
              </a:rPr>
              <a:t>//It </a:t>
            </a:r>
            <a:r>
              <a:rPr lang="en-US" altLang="en-US" sz="3100" dirty="0">
                <a:solidFill>
                  <a:srgbClr val="0070C0"/>
                </a:solidFill>
                <a:cs typeface="Times New Roman" pitchFamily="18" charset="0"/>
              </a:rPr>
              <a:t>is wrong:</a:t>
            </a:r>
          </a:p>
          <a:p>
            <a:pPr marL="0" indent="0">
              <a:spcBef>
                <a:spcPct val="50000"/>
              </a:spcBef>
              <a:buNone/>
            </a:pPr>
            <a:endParaRPr lang="en-US" altLang="en-US" sz="2400" dirty="0">
              <a:cs typeface="Times New Roman" pitchFamily="18" charset="0"/>
            </a:endParaRPr>
          </a:p>
          <a:p>
            <a:pPr marL="0" indent="0">
              <a:spcBef>
                <a:spcPct val="50000"/>
              </a:spcBef>
              <a:buFont typeface="Monotype Sorts" pitchFamily="2" charset="2"/>
              <a:buNone/>
            </a:pPr>
            <a:endParaRPr lang="en-US" altLang="en-US" sz="2400" dirty="0">
              <a:latin typeface="Courier New" pitchFamily="49" charset="0"/>
            </a:endParaRPr>
          </a:p>
        </p:txBody>
      </p:sp>
      <p:sp>
        <p:nvSpPr>
          <p:cNvPr id="15362"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smtClean="0"/>
              <a:pPr/>
              <a:t>59</a:t>
            </a:fld>
            <a:endParaRPr lang="en-US" altLang="en-US" sz="1400"/>
          </a:p>
        </p:txBody>
      </p:sp>
      <p:cxnSp>
        <p:nvCxnSpPr>
          <p:cNvPr id="7" name="直接连接符 6"/>
          <p:cNvCxnSpPr/>
          <p:nvPr/>
        </p:nvCxnSpPr>
        <p:spPr>
          <a:xfrm>
            <a:off x="5071265" y="1969610"/>
            <a:ext cx="806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77770" y="1969610"/>
            <a:ext cx="0" cy="1459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71265" y="3429000"/>
            <a:ext cx="806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877770" y="2814520"/>
            <a:ext cx="614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492250" y="1124700"/>
            <a:ext cx="0" cy="1689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877770" y="1124700"/>
            <a:ext cx="614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74095" y="4273910"/>
            <a:ext cx="42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796550" y="1009485"/>
            <a:ext cx="0" cy="3264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375565" y="1009485"/>
            <a:ext cx="14209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5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3738" y="241300"/>
            <a:ext cx="7772400" cy="611188"/>
          </a:xfrm>
        </p:spPr>
        <p:txBody>
          <a:bodyPr>
            <a:normAutofit fontScale="90000"/>
          </a:bodyPr>
          <a:lstStyle/>
          <a:p>
            <a:pPr eaLnBrk="1" hangingPunct="1"/>
            <a:r>
              <a:rPr lang="en-US" altLang="en-US"/>
              <a:t>Numeric Operators</a:t>
            </a:r>
          </a:p>
        </p:txBody>
      </p:sp>
      <p:sp>
        <p:nvSpPr>
          <p:cNvPr id="24579"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01EF3445-D148-405A-9E73-4D5DD7C19D1E}" type="slidenum">
              <a:rPr lang="en-US" altLang="en-US" sz="1400">
                <a:latin typeface="Times New Roman" pitchFamily="18" charset="0"/>
              </a:rPr>
              <a:pPr>
                <a:spcBef>
                  <a:spcPct val="0"/>
                </a:spcBef>
                <a:buClrTx/>
                <a:buSzTx/>
                <a:buFontTx/>
                <a:buNone/>
              </a:pPr>
              <a:t>6</a:t>
            </a:fld>
            <a:endParaRPr lang="en-US" altLang="en-US" sz="1400">
              <a:latin typeface="Times New Roman" pitchFamily="18" charset="0"/>
            </a:endParaRPr>
          </a:p>
        </p:txBody>
      </p:sp>
      <p:sp>
        <p:nvSpPr>
          <p:cNvPr id="24580" name="Rectangle 6"/>
          <p:cNvSpPr>
            <a:spLocks noChangeArrowheads="1"/>
          </p:cNvSpPr>
          <p:nvPr/>
        </p:nvSpPr>
        <p:spPr bwMode="auto">
          <a:xfrm>
            <a:off x="0"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graphicFrame>
        <p:nvGraphicFramePr>
          <p:cNvPr id="24581" name="Object 5"/>
          <p:cNvGraphicFramePr>
            <a:graphicFrameLocks noChangeAspect="1"/>
          </p:cNvGraphicFramePr>
          <p:nvPr/>
        </p:nvGraphicFramePr>
        <p:xfrm>
          <a:off x="193675" y="933450"/>
          <a:ext cx="8950325" cy="5106988"/>
        </p:xfrm>
        <a:graphic>
          <a:graphicData uri="http://schemas.openxmlformats.org/presentationml/2006/ole">
            <mc:AlternateContent xmlns:mc="http://schemas.openxmlformats.org/markup-compatibility/2006">
              <mc:Choice xmlns:v="urn:schemas-microsoft-com:vml" Requires="v">
                <p:oleObj spid="_x0000_s68663" name="Picture" r:id="rId3" imgW="3414166" imgH="1510814" progId="Word.Picture.8">
                  <p:embed/>
                </p:oleObj>
              </mc:Choice>
              <mc:Fallback>
                <p:oleObj name="Picture" r:id="rId3" imgW="3414166" imgH="151081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933450"/>
                        <a:ext cx="8950325"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4935909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54690" y="215584"/>
            <a:ext cx="7772400" cy="244435"/>
          </a:xfrm>
        </p:spPr>
        <p:txBody>
          <a:bodyPr>
            <a:normAutofit fontScale="90000"/>
          </a:bodyPr>
          <a:lstStyle/>
          <a:p>
            <a:r>
              <a:rPr lang="en-US" altLang="en-US" dirty="0">
                <a:hlinkClick r:id="rId2" action="ppaction://program"/>
              </a:rPr>
              <a:t>Exercises</a:t>
            </a:r>
          </a:p>
        </p:txBody>
      </p:sp>
      <p:sp>
        <p:nvSpPr>
          <p:cNvPr id="64516" name="Rectangle 3"/>
          <p:cNvSpPr>
            <a:spLocks noGrp="1" noChangeArrowheads="1"/>
          </p:cNvSpPr>
          <p:nvPr>
            <p:ph idx="1"/>
          </p:nvPr>
        </p:nvSpPr>
        <p:spPr>
          <a:xfrm>
            <a:off x="-1" y="460019"/>
            <a:ext cx="9372626" cy="6397981"/>
          </a:xfrm>
        </p:spPr>
        <p:txBody>
          <a:bodyPr>
            <a:normAutofit/>
          </a:bodyPr>
          <a:lstStyle/>
          <a:p>
            <a:r>
              <a:rPr lang="en-US" sz="2800" dirty="0"/>
              <a:t>What is the output of the following code?</a:t>
            </a:r>
          </a:p>
          <a:p>
            <a:r>
              <a:rPr lang="en-US" sz="2800" b="1" dirty="0" err="1"/>
              <a:t>int</a:t>
            </a:r>
            <a:r>
              <a:rPr lang="en-US" sz="2800" dirty="0"/>
              <a:t> x = 30;</a:t>
            </a:r>
          </a:p>
          <a:p>
            <a:r>
              <a:rPr lang="en-US" sz="2800" b="1" dirty="0" err="1"/>
              <a:t>int</a:t>
            </a:r>
            <a:r>
              <a:rPr lang="en-US" sz="2800" dirty="0"/>
              <a:t>[] numbers = </a:t>
            </a:r>
            <a:r>
              <a:rPr lang="en-US" sz="2800" b="1" dirty="0"/>
              <a:t>new</a:t>
            </a:r>
            <a:r>
              <a:rPr lang="en-US" sz="2800" dirty="0"/>
              <a:t> </a:t>
            </a:r>
            <a:r>
              <a:rPr lang="en-US" sz="2800" b="1" dirty="0" err="1"/>
              <a:t>int</a:t>
            </a:r>
            <a:r>
              <a:rPr lang="en-US" sz="2800" dirty="0"/>
              <a:t>[x]; </a:t>
            </a:r>
          </a:p>
          <a:p>
            <a:r>
              <a:rPr lang="en-US" sz="2800" dirty="0"/>
              <a:t>x = 60;</a:t>
            </a:r>
          </a:p>
          <a:p>
            <a:r>
              <a:rPr lang="en-US" sz="2800" dirty="0" err="1"/>
              <a:t>System.out.println</a:t>
            </a:r>
            <a:r>
              <a:rPr lang="en-US" sz="2800" dirty="0"/>
              <a:t>("x is " + x);</a:t>
            </a:r>
          </a:p>
          <a:p>
            <a:r>
              <a:rPr lang="en-US" sz="2800" dirty="0" err="1"/>
              <a:t>System.out.println</a:t>
            </a:r>
            <a:r>
              <a:rPr lang="en-US" sz="2800" dirty="0"/>
              <a:t>("The size of numbers is " + </a:t>
            </a:r>
            <a:r>
              <a:rPr lang="en-US" sz="2800" dirty="0" err="1"/>
              <a:t>numbers.length</a:t>
            </a:r>
            <a:r>
              <a:rPr lang="en-US" sz="2800" dirty="0"/>
              <a:t>);</a:t>
            </a:r>
          </a:p>
          <a:p>
            <a:endParaRPr lang="en-US" sz="2800" dirty="0" smtClean="0"/>
          </a:p>
          <a:p>
            <a:r>
              <a:rPr lang="en-US" sz="2800" dirty="0" smtClean="0"/>
              <a:t>Answer:</a:t>
            </a:r>
            <a:endParaRPr lang="en-US" sz="2800" dirty="0"/>
          </a:p>
          <a:p>
            <a:r>
              <a:rPr lang="en-US" sz="2800" dirty="0"/>
              <a:t>x is 60</a:t>
            </a:r>
          </a:p>
          <a:p>
            <a:r>
              <a:rPr lang="en-US" sz="2800" dirty="0"/>
              <a:t>The size of numbers is 30</a:t>
            </a:r>
          </a:p>
        </p:txBody>
      </p:sp>
      <p:sp>
        <p:nvSpPr>
          <p:cNvPr id="64514" name="Slide Number Placeholder 4"/>
          <p:cNvSpPr>
            <a:spLocks noGrp="1"/>
          </p:cNvSpPr>
          <p:nvPr>
            <p:ph type="sldNum" sz="quarter" idx="4294967295"/>
          </p:nvPr>
        </p:nvSpPr>
        <p:spPr>
          <a:xfrm>
            <a:off x="7924800" y="6356350"/>
            <a:ext cx="762000" cy="365125"/>
          </a:xfrm>
          <a:noFill/>
        </p:spPr>
        <p:txBody>
          <a:bodyPr/>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5680460-ADE0-47AD-A27D-24E94EB56552}" type="slidenum">
              <a:rPr lang="en-US" altLang="en-US" sz="1400"/>
              <a:pPr>
                <a:spcBef>
                  <a:spcPct val="0"/>
                </a:spcBef>
                <a:buClrTx/>
                <a:buSzTx/>
                <a:buFontTx/>
                <a:buNone/>
              </a:pPr>
              <a:t>60</a:t>
            </a:fld>
            <a:endParaRPr lang="en-US" altLang="en-US" sz="1400"/>
          </a:p>
        </p:txBody>
      </p:sp>
    </p:spTree>
    <p:extLst>
      <p:ext uri="{BB962C8B-B14F-4D97-AF65-F5344CB8AC3E}">
        <p14:creationId xmlns:p14="http://schemas.microsoft.com/office/powerpoint/2010/main" val="1396918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0" y="0"/>
            <a:ext cx="8564562" cy="576075"/>
          </a:xfrm>
        </p:spPr>
        <p:txBody>
          <a:bodyPr>
            <a:normAutofit/>
          </a:bodyPr>
          <a:lstStyle/>
          <a:p>
            <a:r>
              <a:rPr lang="en-US" altLang="en-US" sz="2800" dirty="0">
                <a:solidFill>
                  <a:srgbClr val="0070C0"/>
                </a:solidFill>
                <a:cs typeface="Times New Roman" pitchFamily="18" charset="0"/>
              </a:rPr>
              <a:t>Printing arrays- print each element in the array using a loop</a:t>
            </a:r>
            <a:endParaRPr lang="en-US" altLang="en-US" sz="2800" dirty="0">
              <a:solidFill>
                <a:srgbClr val="0070C0"/>
              </a:solidFill>
              <a:cs typeface="Times New Roman" pitchFamily="18" charset="0"/>
              <a:hlinkClick r:id="rId2" action="ppaction://program"/>
            </a:endParaRPr>
          </a:p>
        </p:txBody>
      </p:sp>
      <p:sp>
        <p:nvSpPr>
          <p:cNvPr id="40964" name="Rectangle 3"/>
          <p:cNvSpPr>
            <a:spLocks noGrp="1" noChangeArrowheads="1"/>
          </p:cNvSpPr>
          <p:nvPr>
            <p:ph idx="1"/>
          </p:nvPr>
        </p:nvSpPr>
        <p:spPr>
          <a:xfrm>
            <a:off x="0" y="625436"/>
            <a:ext cx="8988425" cy="5991180"/>
          </a:xfrm>
        </p:spPr>
        <p:txBody>
          <a:bodyPr>
            <a:normAutofit fontScale="85000" lnSpcReduction="20000"/>
          </a:bodyPr>
          <a:lstStyle/>
          <a:p>
            <a:pPr marL="609600" indent="-609600">
              <a:lnSpc>
                <a:spcPct val="80000"/>
              </a:lnSpc>
              <a:buFont typeface="Monotype Sorts" pitchFamily="2" charset="2"/>
              <a:buNone/>
              <a:defRPr/>
            </a:pPr>
            <a:r>
              <a:rPr lang="en-US" sz="2800" b="1" dirty="0"/>
              <a:t>for</a:t>
            </a:r>
            <a:r>
              <a:rPr lang="en-US" sz="2800" dirty="0"/>
              <a:t> (</a:t>
            </a:r>
            <a:r>
              <a:rPr lang="en-US" sz="2800" b="1" dirty="0" err="1"/>
              <a:t>int</a:t>
            </a:r>
            <a:r>
              <a:rPr lang="en-US" sz="2800" dirty="0"/>
              <a:t> </a:t>
            </a:r>
            <a:r>
              <a:rPr lang="en-US" sz="2800" dirty="0" err="1"/>
              <a:t>i</a:t>
            </a:r>
            <a:r>
              <a:rPr lang="en-US" sz="2800" dirty="0"/>
              <a:t> = 0; </a:t>
            </a:r>
            <a:r>
              <a:rPr lang="en-US" sz="2800" dirty="0" err="1"/>
              <a:t>i</a:t>
            </a:r>
            <a:r>
              <a:rPr lang="en-US" sz="2800" dirty="0"/>
              <a:t> &lt; </a:t>
            </a:r>
            <a:r>
              <a:rPr lang="en-US" sz="2800" dirty="0" err="1"/>
              <a:t>myList.length</a:t>
            </a:r>
            <a:r>
              <a:rPr lang="en-US" sz="2800" dirty="0"/>
              <a:t>; </a:t>
            </a:r>
            <a:r>
              <a:rPr lang="en-US" sz="2800" dirty="0" err="1"/>
              <a:t>i</a:t>
            </a:r>
            <a:r>
              <a:rPr lang="en-US" sz="2800" dirty="0"/>
              <a:t>++) {</a:t>
            </a:r>
          </a:p>
          <a:p>
            <a:pPr marL="609600" indent="-609600">
              <a:lnSpc>
                <a:spcPct val="80000"/>
              </a:lnSpc>
              <a:buFont typeface="Monotype Sorts" pitchFamily="2" charset="2"/>
              <a:buNone/>
              <a:defRPr/>
            </a:pPr>
            <a:r>
              <a:rPr lang="en-US" sz="2800" dirty="0"/>
              <a:t>  </a:t>
            </a:r>
            <a:r>
              <a:rPr lang="en-US" sz="2800" dirty="0" err="1"/>
              <a:t>System.out.print</a:t>
            </a:r>
            <a:r>
              <a:rPr lang="en-US" sz="2800" dirty="0"/>
              <a:t>(</a:t>
            </a:r>
            <a:r>
              <a:rPr lang="en-US" sz="2800" dirty="0" err="1"/>
              <a:t>myList</a:t>
            </a:r>
            <a:r>
              <a:rPr lang="en-US" sz="2800" dirty="0"/>
              <a:t>[</a:t>
            </a:r>
            <a:r>
              <a:rPr lang="en-US" sz="2800" dirty="0" err="1"/>
              <a:t>i</a:t>
            </a:r>
            <a:r>
              <a:rPr lang="en-US" sz="2800" dirty="0"/>
              <a:t>] + " ");</a:t>
            </a:r>
          </a:p>
          <a:p>
            <a:pPr marL="609600" indent="-609600">
              <a:lnSpc>
                <a:spcPct val="80000"/>
              </a:lnSpc>
              <a:buFont typeface="Monotype Sorts" pitchFamily="2" charset="2"/>
              <a:buNone/>
              <a:defRPr/>
            </a:pPr>
            <a:r>
              <a:rPr lang="en-US" sz="2800" dirty="0"/>
              <a:t>}</a:t>
            </a:r>
          </a:p>
          <a:p>
            <a:pPr marL="609600" indent="-609600">
              <a:lnSpc>
                <a:spcPct val="80000"/>
              </a:lnSpc>
              <a:buFont typeface="Monotype Sorts" pitchFamily="2" charset="2"/>
              <a:buNone/>
              <a:defRPr/>
            </a:pPr>
            <a:endParaRPr lang="en-US" sz="2800" dirty="0"/>
          </a:p>
          <a:p>
            <a:pPr marL="609600" indent="-609600">
              <a:lnSpc>
                <a:spcPct val="80000"/>
              </a:lnSpc>
              <a:buFont typeface="Monotype Sorts" pitchFamily="2" charset="2"/>
              <a:buNone/>
              <a:defRPr/>
            </a:pPr>
            <a:r>
              <a:rPr lang="en-US" altLang="en-US" sz="2800" dirty="0">
                <a:solidFill>
                  <a:srgbClr val="0070C0"/>
                </a:solidFill>
                <a:cs typeface="Times New Roman" pitchFamily="18" charset="0"/>
              </a:rPr>
              <a:t>Summing all elements</a:t>
            </a:r>
          </a:p>
          <a:p>
            <a:pPr marL="609600" indent="-609600">
              <a:lnSpc>
                <a:spcPct val="80000"/>
              </a:lnSpc>
              <a:buFont typeface="Monotype Sorts" pitchFamily="2" charset="2"/>
              <a:buNone/>
              <a:defRPr/>
            </a:pPr>
            <a:r>
              <a:rPr lang="en-US" sz="2800" dirty="0"/>
              <a:t>double total = 0;</a:t>
            </a:r>
          </a:p>
          <a:p>
            <a:pPr marL="609600" indent="-609600">
              <a:lnSpc>
                <a:spcPct val="80000"/>
              </a:lnSpc>
              <a:buFont typeface="Monotype Sorts" pitchFamily="2" charset="2"/>
              <a:buNone/>
              <a:defRPr/>
            </a:pPr>
            <a:r>
              <a:rPr lang="en-US" sz="2800" b="1" dirty="0"/>
              <a:t>for</a:t>
            </a:r>
            <a:r>
              <a:rPr lang="en-US" sz="2800" dirty="0"/>
              <a:t> (</a:t>
            </a:r>
            <a:r>
              <a:rPr lang="en-US" sz="2800" dirty="0" err="1"/>
              <a:t>int</a:t>
            </a:r>
            <a:r>
              <a:rPr lang="en-US" sz="2800" dirty="0"/>
              <a:t> </a:t>
            </a:r>
            <a:r>
              <a:rPr lang="en-US" sz="2800" dirty="0" err="1"/>
              <a:t>i</a:t>
            </a:r>
            <a:r>
              <a:rPr lang="en-US" sz="2800" dirty="0"/>
              <a:t> = 0; </a:t>
            </a:r>
            <a:r>
              <a:rPr lang="en-US" sz="2800" dirty="0" err="1"/>
              <a:t>i</a:t>
            </a:r>
            <a:r>
              <a:rPr lang="en-US" sz="2800" dirty="0"/>
              <a:t> &lt; </a:t>
            </a:r>
            <a:r>
              <a:rPr lang="en-US" sz="2800" dirty="0" err="1"/>
              <a:t>myList.length</a:t>
            </a:r>
            <a:r>
              <a:rPr lang="en-US" sz="2800" dirty="0"/>
              <a:t>; </a:t>
            </a:r>
            <a:r>
              <a:rPr lang="en-US" sz="2800" dirty="0" err="1"/>
              <a:t>i</a:t>
            </a:r>
            <a:r>
              <a:rPr lang="en-US" sz="2800" dirty="0"/>
              <a:t>++) {</a:t>
            </a:r>
          </a:p>
          <a:p>
            <a:pPr marL="609600" indent="-609600">
              <a:lnSpc>
                <a:spcPct val="80000"/>
              </a:lnSpc>
              <a:buFont typeface="Monotype Sorts" pitchFamily="2" charset="2"/>
              <a:buNone/>
              <a:defRPr/>
            </a:pPr>
            <a:r>
              <a:rPr lang="en-US" sz="2800" dirty="0"/>
              <a:t>  total += </a:t>
            </a:r>
            <a:r>
              <a:rPr lang="en-US" sz="2800" dirty="0" err="1"/>
              <a:t>myList</a:t>
            </a:r>
            <a:r>
              <a:rPr lang="en-US" sz="2800" dirty="0"/>
              <a:t>[</a:t>
            </a:r>
            <a:r>
              <a:rPr lang="en-US" sz="2800" dirty="0" err="1"/>
              <a:t>i</a:t>
            </a:r>
            <a:r>
              <a:rPr lang="en-US" sz="2800" dirty="0"/>
              <a:t>];</a:t>
            </a:r>
          </a:p>
          <a:p>
            <a:pPr marL="609600" indent="-609600">
              <a:lnSpc>
                <a:spcPct val="80000"/>
              </a:lnSpc>
              <a:buFont typeface="Monotype Sorts" pitchFamily="2" charset="2"/>
              <a:buNone/>
              <a:defRPr/>
            </a:pPr>
            <a:r>
              <a:rPr lang="en-US" sz="2800" dirty="0"/>
              <a:t>}</a:t>
            </a:r>
          </a:p>
          <a:p>
            <a:pPr marL="609600" indent="-609600">
              <a:lnSpc>
                <a:spcPct val="80000"/>
              </a:lnSpc>
              <a:buFont typeface="Monotype Sorts" pitchFamily="2" charset="2"/>
              <a:buNone/>
              <a:defRPr/>
            </a:pPr>
            <a:endParaRPr lang="en-US" sz="2800" dirty="0"/>
          </a:p>
          <a:p>
            <a:pPr marL="609600" indent="-609600">
              <a:lnSpc>
                <a:spcPct val="80000"/>
              </a:lnSpc>
              <a:buFont typeface="Monotype Sorts" pitchFamily="2" charset="2"/>
              <a:buNone/>
              <a:defRPr/>
            </a:pPr>
            <a:r>
              <a:rPr lang="en-US" altLang="en-US" sz="2800" dirty="0">
                <a:solidFill>
                  <a:srgbClr val="0070C0"/>
                </a:solidFill>
                <a:cs typeface="Times New Roman" pitchFamily="18" charset="0"/>
              </a:rPr>
              <a:t>Finding the largest element</a:t>
            </a:r>
          </a:p>
          <a:p>
            <a:pPr marL="609600" indent="-609600">
              <a:lnSpc>
                <a:spcPct val="110000"/>
              </a:lnSpc>
              <a:buFont typeface="Monotype Sorts" pitchFamily="2" charset="2"/>
              <a:buNone/>
              <a:defRPr/>
            </a:pPr>
            <a:r>
              <a:rPr lang="en-US" sz="2800" b="1" dirty="0"/>
              <a:t>double</a:t>
            </a:r>
            <a:r>
              <a:rPr lang="en-US" sz="2800" dirty="0"/>
              <a:t> max = </a:t>
            </a:r>
            <a:r>
              <a:rPr lang="en-US" sz="2800" dirty="0" err="1"/>
              <a:t>myList</a:t>
            </a:r>
            <a:r>
              <a:rPr lang="en-US" sz="2800" dirty="0"/>
              <a:t>[0]; //</a:t>
            </a:r>
            <a:r>
              <a:rPr lang="en-US" sz="2800" dirty="0" err="1"/>
              <a:t>varialbe</a:t>
            </a:r>
            <a:r>
              <a:rPr lang="en-US" sz="2800" dirty="0"/>
              <a:t> max to store 					     //the largest element</a:t>
            </a:r>
            <a:endParaRPr lang="en-US" sz="2800" b="1" dirty="0"/>
          </a:p>
          <a:p>
            <a:pPr marL="609600" indent="-609600">
              <a:lnSpc>
                <a:spcPct val="110000"/>
              </a:lnSpc>
              <a:buFont typeface="Monotype Sorts" pitchFamily="2" charset="2"/>
              <a:buNone/>
              <a:defRPr/>
            </a:pPr>
            <a:r>
              <a:rPr lang="en-US" sz="2800" b="1" dirty="0"/>
              <a:t>for</a:t>
            </a:r>
            <a:r>
              <a:rPr lang="en-US" sz="2800" dirty="0"/>
              <a:t> (</a:t>
            </a:r>
            <a:r>
              <a:rPr lang="en-US" sz="2800" b="1" dirty="0" err="1"/>
              <a:t>int</a:t>
            </a:r>
            <a:r>
              <a:rPr lang="en-US" sz="2800" dirty="0"/>
              <a:t> </a:t>
            </a:r>
            <a:r>
              <a:rPr lang="en-US" sz="2800" dirty="0" err="1"/>
              <a:t>i</a:t>
            </a:r>
            <a:r>
              <a:rPr lang="en-US" sz="2800" dirty="0"/>
              <a:t> = 1; </a:t>
            </a:r>
            <a:r>
              <a:rPr lang="en-US" sz="2800" dirty="0" err="1"/>
              <a:t>i</a:t>
            </a:r>
            <a:r>
              <a:rPr lang="en-US" sz="2800" dirty="0"/>
              <a:t> &lt; </a:t>
            </a:r>
            <a:r>
              <a:rPr lang="en-US" sz="2800" dirty="0" err="1"/>
              <a:t>myList.length</a:t>
            </a:r>
            <a:r>
              <a:rPr lang="en-US" sz="2800" dirty="0"/>
              <a:t>; </a:t>
            </a:r>
            <a:r>
              <a:rPr lang="en-US" sz="2800" dirty="0" err="1"/>
              <a:t>i</a:t>
            </a:r>
            <a:r>
              <a:rPr lang="en-US" sz="2800" dirty="0"/>
              <a:t>++) {</a:t>
            </a:r>
          </a:p>
          <a:p>
            <a:pPr marL="609600" indent="-609600">
              <a:lnSpc>
                <a:spcPct val="110000"/>
              </a:lnSpc>
              <a:buFont typeface="Monotype Sorts" pitchFamily="2" charset="2"/>
              <a:buNone/>
              <a:defRPr/>
            </a:pPr>
            <a:r>
              <a:rPr lang="en-US" sz="2800" dirty="0"/>
              <a:t>  </a:t>
            </a:r>
            <a:r>
              <a:rPr lang="en-US" sz="2800" b="1" dirty="0"/>
              <a:t>if</a:t>
            </a:r>
            <a:r>
              <a:rPr lang="en-US" sz="2800" dirty="0"/>
              <a:t> (</a:t>
            </a:r>
            <a:r>
              <a:rPr lang="en-US" sz="2800" dirty="0" err="1"/>
              <a:t>myList</a:t>
            </a:r>
            <a:r>
              <a:rPr lang="en-US" sz="2800" dirty="0"/>
              <a:t>[</a:t>
            </a:r>
            <a:r>
              <a:rPr lang="en-US" sz="2800" dirty="0" err="1"/>
              <a:t>i</a:t>
            </a:r>
            <a:r>
              <a:rPr lang="en-US" sz="2800" dirty="0"/>
              <a:t>] &gt; max) max = </a:t>
            </a:r>
            <a:r>
              <a:rPr lang="en-US" sz="2800" dirty="0" err="1"/>
              <a:t>myList</a:t>
            </a:r>
            <a:r>
              <a:rPr lang="en-US" sz="2800" dirty="0"/>
              <a:t>[</a:t>
            </a:r>
            <a:r>
              <a:rPr lang="en-US" sz="2800" dirty="0" err="1"/>
              <a:t>i</a:t>
            </a:r>
            <a:r>
              <a:rPr lang="en-US" sz="2800" dirty="0"/>
              <a:t>];</a:t>
            </a:r>
          </a:p>
          <a:p>
            <a:pPr marL="609600" indent="-609600">
              <a:lnSpc>
                <a:spcPct val="110000"/>
              </a:lnSpc>
              <a:buFont typeface="Monotype Sorts" pitchFamily="2" charset="2"/>
              <a:buNone/>
              <a:defRPr/>
            </a:pPr>
            <a:r>
              <a:rPr lang="en-US" sz="2800" dirty="0"/>
              <a:t>}</a:t>
            </a:r>
          </a:p>
          <a:p>
            <a:pPr marL="609600" indent="-609600">
              <a:lnSpc>
                <a:spcPct val="110000"/>
              </a:lnSpc>
              <a:buFont typeface="Monotype Sorts" pitchFamily="2" charset="2"/>
              <a:buNone/>
              <a:defRPr/>
            </a:pPr>
            <a:r>
              <a:rPr lang="en-US" sz="2800" dirty="0">
                <a:solidFill>
                  <a:srgbClr val="00B050"/>
                </a:solidFill>
              </a:rPr>
              <a:t>//compare each element with max, and update max if the element is greater than max</a:t>
            </a:r>
          </a:p>
          <a:p>
            <a:pPr marL="609600" indent="-609600">
              <a:lnSpc>
                <a:spcPct val="80000"/>
              </a:lnSpc>
              <a:buFont typeface="Monotype Sorts" pitchFamily="2" charset="2"/>
              <a:buNone/>
              <a:defRPr/>
            </a:pPr>
            <a:endParaRPr lang="en-US" sz="2800" dirty="0">
              <a:solidFill>
                <a:srgbClr val="0070C0"/>
              </a:solidFill>
            </a:endParaRPr>
          </a:p>
        </p:txBody>
      </p:sp>
      <p:sp>
        <p:nvSpPr>
          <p:cNvPr id="36866"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smtClean="0"/>
              <a:pPr/>
              <a:t>61</a:t>
            </a:fld>
            <a:endParaRPr lang="en-US" altLang="en-US" sz="1400"/>
          </a:p>
        </p:txBody>
      </p:sp>
      <p:sp>
        <p:nvSpPr>
          <p:cNvPr id="3686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18294522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219200" y="152400"/>
            <a:ext cx="7239000" cy="357820"/>
          </a:xfrm>
          <a:noFill/>
        </p:spPr>
        <p:txBody>
          <a:bodyPr>
            <a:normAutofit fontScale="90000"/>
          </a:bodyPr>
          <a:lstStyle/>
          <a:p>
            <a:r>
              <a:rPr lang="en-US" altLang="en-US" sz="3200" dirty="0">
                <a:cs typeface="Times New Roman" pitchFamily="18" charset="0"/>
              </a:rPr>
              <a:t>Enhanced </a:t>
            </a:r>
            <a:r>
              <a:rPr lang="en-US" altLang="en-US" sz="3200" u="sng" dirty="0">
                <a:cs typeface="Times New Roman" pitchFamily="18" charset="0"/>
              </a:rPr>
              <a:t>for</a:t>
            </a:r>
            <a:r>
              <a:rPr lang="en-US" altLang="en-US" sz="3200" dirty="0">
                <a:cs typeface="Times New Roman" pitchFamily="18" charset="0"/>
              </a:rPr>
              <a:t> Loop (for-each loop)</a:t>
            </a:r>
          </a:p>
        </p:txBody>
      </p:sp>
      <p:sp>
        <p:nvSpPr>
          <p:cNvPr id="46084" name="Rectangle 3"/>
          <p:cNvSpPr>
            <a:spLocks noGrp="1" noChangeArrowheads="1"/>
          </p:cNvSpPr>
          <p:nvPr>
            <p:ph idx="1"/>
          </p:nvPr>
        </p:nvSpPr>
        <p:spPr>
          <a:xfrm>
            <a:off x="0" y="510220"/>
            <a:ext cx="9143999" cy="5890580"/>
          </a:xfrm>
        </p:spPr>
        <p:txBody>
          <a:bodyPr>
            <a:noAutofit/>
          </a:bodyPr>
          <a:lstStyle/>
          <a:p>
            <a:pPr marL="0" indent="0">
              <a:spcBef>
                <a:spcPct val="0"/>
              </a:spcBef>
              <a:buClrTx/>
              <a:buSzTx/>
              <a:buFontTx/>
              <a:buNone/>
              <a:defRPr/>
            </a:pPr>
            <a:r>
              <a:rPr lang="en-US" sz="2800" dirty="0" err="1">
                <a:solidFill>
                  <a:srgbClr val="FF0000"/>
                </a:solidFill>
                <a:cs typeface="Times New Roman" pitchFamily="18" charset="0"/>
              </a:rPr>
              <a:t>Foreach</a:t>
            </a:r>
            <a:r>
              <a:rPr lang="en-US" sz="2800" dirty="0">
                <a:solidFill>
                  <a:srgbClr val="FF0000"/>
                </a:solidFill>
                <a:cs typeface="Times New Roman" pitchFamily="18" charset="0"/>
              </a:rPr>
              <a:t> loop </a:t>
            </a:r>
            <a:r>
              <a:rPr lang="en-US" sz="2800" dirty="0">
                <a:cs typeface="Times New Roman" pitchFamily="18" charset="0"/>
              </a:rPr>
              <a:t>enables to traverse the complete array sequentially without using an index variable. </a:t>
            </a:r>
          </a:p>
          <a:p>
            <a:pPr marL="0" indent="0">
              <a:spcBef>
                <a:spcPct val="0"/>
              </a:spcBef>
              <a:buClrTx/>
              <a:buSzTx/>
              <a:buFontTx/>
              <a:buNone/>
              <a:defRPr/>
            </a:pPr>
            <a:r>
              <a:rPr lang="en-US" sz="2400" dirty="0">
                <a:cs typeface="Times New Roman" pitchFamily="18" charset="0"/>
              </a:rPr>
              <a:t>the syntax is</a:t>
            </a:r>
            <a:endParaRPr lang="en-US" sz="2400" dirty="0">
              <a:solidFill>
                <a:schemeClr val="tx2"/>
              </a:solidFill>
            </a:endParaRPr>
          </a:p>
          <a:p>
            <a:pPr lvl="1">
              <a:buFontTx/>
              <a:buNone/>
              <a:defRPr/>
            </a:pPr>
            <a:r>
              <a:rPr lang="en-US" sz="2400" b="1" dirty="0">
                <a:solidFill>
                  <a:srgbClr val="0070C0"/>
                </a:solidFill>
                <a:latin typeface="Courier New" pitchFamily="49" charset="0"/>
                <a:cs typeface="Courier New" pitchFamily="49" charset="0"/>
              </a:rPr>
              <a:t>for (</a:t>
            </a:r>
            <a:r>
              <a:rPr lang="en-US" sz="2400" b="1" dirty="0" err="1">
                <a:solidFill>
                  <a:srgbClr val="0070C0"/>
                </a:solidFill>
                <a:latin typeface="Courier New" pitchFamily="49" charset="0"/>
                <a:cs typeface="Courier New" pitchFamily="49" charset="0"/>
              </a:rPr>
              <a:t>elementType</a:t>
            </a:r>
            <a:r>
              <a:rPr lang="en-US" sz="2400" b="1" dirty="0">
                <a:solidFill>
                  <a:srgbClr val="0070C0"/>
                </a:solidFill>
                <a:latin typeface="Courier New" pitchFamily="49" charset="0"/>
                <a:cs typeface="Courier New" pitchFamily="49" charset="0"/>
              </a:rPr>
              <a:t> element: </a:t>
            </a:r>
            <a:r>
              <a:rPr lang="en-US" sz="2400" b="1" dirty="0" err="1">
                <a:solidFill>
                  <a:srgbClr val="0070C0"/>
                </a:solidFill>
                <a:latin typeface="Courier New" pitchFamily="49" charset="0"/>
                <a:cs typeface="Courier New" pitchFamily="49" charset="0"/>
              </a:rPr>
              <a:t>arrayRefVar</a:t>
            </a:r>
            <a:r>
              <a:rPr lang="en-US" sz="2400" b="1" dirty="0">
                <a:solidFill>
                  <a:srgbClr val="0070C0"/>
                </a:solidFill>
                <a:latin typeface="Courier New" pitchFamily="49" charset="0"/>
                <a:cs typeface="Courier New" pitchFamily="49" charset="0"/>
              </a:rPr>
              <a:t>) {</a:t>
            </a:r>
            <a:endParaRPr lang="en-US" sz="2400" b="1" dirty="0">
              <a:solidFill>
                <a:srgbClr val="0070C0"/>
              </a:solidFill>
              <a:latin typeface="Courier New" pitchFamily="49" charset="0"/>
              <a:cs typeface="Times New Roman" pitchFamily="18" charset="0"/>
            </a:endParaRPr>
          </a:p>
          <a:p>
            <a:pPr lvl="1">
              <a:buFontTx/>
              <a:buNone/>
              <a:defRPr/>
            </a:pPr>
            <a:r>
              <a:rPr lang="en-US" sz="2400" b="1" dirty="0">
                <a:solidFill>
                  <a:srgbClr val="0070C0"/>
                </a:solidFill>
                <a:latin typeface="Courier New" pitchFamily="49" charset="0"/>
                <a:cs typeface="Courier New" pitchFamily="49" charset="0"/>
              </a:rPr>
              <a:t>  // Process the value</a:t>
            </a:r>
            <a:endParaRPr lang="en-US" sz="2400" b="1" dirty="0">
              <a:solidFill>
                <a:srgbClr val="0070C0"/>
              </a:solidFill>
              <a:latin typeface="Courier New" pitchFamily="49" charset="0"/>
              <a:cs typeface="Times New Roman" pitchFamily="18" charset="0"/>
            </a:endParaRPr>
          </a:p>
          <a:p>
            <a:pPr lvl="1">
              <a:buFontTx/>
              <a:buNone/>
              <a:defRPr/>
            </a:pPr>
            <a:r>
              <a:rPr lang="en-US" sz="2400" b="1" dirty="0">
                <a:solidFill>
                  <a:srgbClr val="0070C0"/>
                </a:solidFill>
                <a:latin typeface="Courier New" pitchFamily="49" charset="0"/>
                <a:cs typeface="Courier New" pitchFamily="49" charset="0"/>
              </a:rPr>
              <a:t>}</a:t>
            </a:r>
            <a:endParaRPr lang="en-US" sz="2400" b="1" dirty="0">
              <a:solidFill>
                <a:srgbClr val="0070C0"/>
              </a:solidFill>
              <a:latin typeface="Courier New" pitchFamily="49" charset="0"/>
              <a:cs typeface="Times New Roman" pitchFamily="18" charset="0"/>
            </a:endParaRPr>
          </a:p>
          <a:p>
            <a:pPr marL="0" indent="0">
              <a:spcBef>
                <a:spcPct val="0"/>
              </a:spcBef>
              <a:buClrTx/>
              <a:buSzTx/>
              <a:buFontTx/>
              <a:buNone/>
              <a:defRPr/>
            </a:pPr>
            <a:r>
              <a:rPr lang="en-US" sz="2400" dirty="0">
                <a:cs typeface="Courier New" pitchFamily="49" charset="0"/>
              </a:rPr>
              <a:t> </a:t>
            </a:r>
            <a:r>
              <a:rPr lang="en-US" sz="2800" dirty="0">
                <a:cs typeface="Times New Roman" pitchFamily="18" charset="0"/>
              </a:rPr>
              <a:t>To displays all elements in the array </a:t>
            </a:r>
            <a:r>
              <a:rPr lang="en-US" sz="2800" dirty="0" err="1">
                <a:cs typeface="Times New Roman" pitchFamily="18" charset="0"/>
              </a:rPr>
              <a:t>myList</a:t>
            </a:r>
            <a:r>
              <a:rPr lang="en-US" sz="2800" dirty="0">
                <a:cs typeface="Times New Roman" pitchFamily="18" charset="0"/>
              </a:rPr>
              <a:t>:</a:t>
            </a:r>
            <a:endParaRPr lang="en-US" sz="2400" dirty="0">
              <a:solidFill>
                <a:schemeClr val="tx2"/>
              </a:solidFill>
            </a:endParaRPr>
          </a:p>
          <a:p>
            <a:pPr lvl="1">
              <a:buFontTx/>
              <a:buNone/>
              <a:defRPr/>
            </a:pPr>
            <a:r>
              <a:rPr lang="en-US" sz="2400" b="1" dirty="0">
                <a:solidFill>
                  <a:srgbClr val="0070C0"/>
                </a:solidFill>
                <a:latin typeface="Courier New" pitchFamily="49" charset="0"/>
                <a:cs typeface="Courier New" pitchFamily="49" charset="0"/>
              </a:rPr>
              <a:t>for (double value: </a:t>
            </a:r>
            <a:r>
              <a:rPr lang="en-US" sz="2400" b="1" dirty="0" err="1">
                <a:solidFill>
                  <a:srgbClr val="0070C0"/>
                </a:solidFill>
                <a:latin typeface="Courier New" pitchFamily="49" charset="0"/>
                <a:cs typeface="Courier New" pitchFamily="49" charset="0"/>
              </a:rPr>
              <a:t>myList</a:t>
            </a:r>
            <a:r>
              <a:rPr lang="en-US" sz="2400" b="1" dirty="0">
                <a:solidFill>
                  <a:srgbClr val="0070C0"/>
                </a:solidFill>
                <a:latin typeface="Courier New" pitchFamily="49" charset="0"/>
                <a:cs typeface="Courier New" pitchFamily="49" charset="0"/>
              </a:rPr>
              <a:t>) </a:t>
            </a:r>
            <a:endParaRPr lang="en-US" sz="2400" b="1" dirty="0">
              <a:solidFill>
                <a:srgbClr val="0070C0"/>
              </a:solidFill>
              <a:latin typeface="Courier New" pitchFamily="49" charset="0"/>
              <a:cs typeface="Times New Roman" pitchFamily="18" charset="0"/>
            </a:endParaRPr>
          </a:p>
          <a:p>
            <a:pPr lvl="1">
              <a:buFontTx/>
              <a:buNone/>
              <a:defRPr/>
            </a:pPr>
            <a:r>
              <a:rPr lang="en-US" sz="2400" b="1" dirty="0">
                <a:solidFill>
                  <a:srgbClr val="0070C0"/>
                </a:solidFill>
                <a:latin typeface="Courier New" pitchFamily="49" charset="0"/>
                <a:cs typeface="Courier New" pitchFamily="49" charset="0"/>
              </a:rPr>
              <a:t>  </a:t>
            </a:r>
            <a:r>
              <a:rPr lang="en-US" sz="2400" b="1" dirty="0" err="1">
                <a:solidFill>
                  <a:srgbClr val="0070C0"/>
                </a:solidFill>
                <a:latin typeface="Courier New" pitchFamily="49" charset="0"/>
                <a:cs typeface="Courier New" pitchFamily="49" charset="0"/>
              </a:rPr>
              <a:t>System.out.println</a:t>
            </a:r>
            <a:r>
              <a:rPr lang="en-US" sz="2400" b="1" dirty="0">
                <a:solidFill>
                  <a:srgbClr val="0070C0"/>
                </a:solidFill>
                <a:latin typeface="Courier New" pitchFamily="49" charset="0"/>
                <a:cs typeface="Courier New" pitchFamily="49" charset="0"/>
              </a:rPr>
              <a:t>(value);</a:t>
            </a:r>
            <a:endParaRPr lang="en-US" sz="2400" dirty="0">
              <a:solidFill>
                <a:srgbClr val="0070C0"/>
              </a:solidFill>
              <a:cs typeface="Times New Roman" pitchFamily="18" charset="0"/>
            </a:endParaRPr>
          </a:p>
          <a:p>
            <a:pPr marL="0" indent="0">
              <a:buFont typeface="Monotype Sorts" pitchFamily="2" charset="2"/>
              <a:buNone/>
              <a:defRPr/>
            </a:pPr>
            <a:endParaRPr lang="en-US" sz="2800" dirty="0">
              <a:cs typeface="Times New Roman" pitchFamily="18" charset="0"/>
            </a:endParaRPr>
          </a:p>
          <a:p>
            <a:pPr marL="0" indent="0">
              <a:buFont typeface="Monotype Sorts" pitchFamily="2" charset="2"/>
              <a:buNone/>
              <a:defRPr/>
            </a:pPr>
            <a:r>
              <a:rPr lang="en-US" sz="2800" dirty="0">
                <a:cs typeface="Courier New" pitchFamily="49" charset="0"/>
              </a:rPr>
              <a:t>to traverse the array in a different order or change the elements in the array, use an index variable. </a:t>
            </a:r>
          </a:p>
        </p:txBody>
      </p:sp>
      <p:sp>
        <p:nvSpPr>
          <p:cNvPr id="41986"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smtClean="0"/>
              <a:pPr/>
              <a:t>62</a:t>
            </a:fld>
            <a:endParaRPr lang="en-US" altLang="en-US" sz="1400"/>
          </a:p>
        </p:txBody>
      </p:sp>
    </p:spTree>
    <p:extLst>
      <p:ext uri="{BB962C8B-B14F-4D97-AF65-F5344CB8AC3E}">
        <p14:creationId xmlns:p14="http://schemas.microsoft.com/office/powerpoint/2010/main" val="3661813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09600" y="228601"/>
            <a:ext cx="7772400" cy="358430"/>
          </a:xfrm>
        </p:spPr>
        <p:txBody>
          <a:bodyPr>
            <a:normAutofit fontScale="90000"/>
          </a:bodyPr>
          <a:lstStyle/>
          <a:p>
            <a:r>
              <a:rPr lang="en-US" altLang="en-US" dirty="0"/>
              <a:t>Pass By Value vs Pass By Reference</a:t>
            </a:r>
            <a:endParaRPr lang="en-US" altLang="en-US" dirty="0">
              <a:solidFill>
                <a:schemeClr val="tx1"/>
              </a:solidFill>
              <a:latin typeface="Book Antiqua" pitchFamily="18" charset="0"/>
              <a:hlinkClick r:id="rId2" action="ppaction://program"/>
            </a:endParaRPr>
          </a:p>
        </p:txBody>
      </p:sp>
      <p:sp>
        <p:nvSpPr>
          <p:cNvPr id="55300" name="Rectangle 3"/>
          <p:cNvSpPr>
            <a:spLocks noGrp="1" noChangeArrowheads="1"/>
          </p:cNvSpPr>
          <p:nvPr>
            <p:ph idx="1"/>
          </p:nvPr>
        </p:nvSpPr>
        <p:spPr>
          <a:xfrm>
            <a:off x="155425" y="510220"/>
            <a:ext cx="8836175" cy="5966780"/>
          </a:xfrm>
        </p:spPr>
        <p:txBody>
          <a:bodyPr>
            <a:normAutofit/>
          </a:bodyPr>
          <a:lstStyle/>
          <a:p>
            <a:pPr>
              <a:lnSpc>
                <a:spcPct val="110000"/>
              </a:lnSpc>
            </a:pPr>
            <a:r>
              <a:rPr lang="en-US" altLang="en-US" dirty="0">
                <a:cs typeface="Times New Roman" pitchFamily="18" charset="0"/>
              </a:rPr>
              <a:t>For an argument of a </a:t>
            </a:r>
            <a:r>
              <a:rPr lang="en-US" altLang="en-US" u="sng" dirty="0">
                <a:solidFill>
                  <a:srgbClr val="0070C0"/>
                </a:solidFill>
                <a:cs typeface="Times New Roman" pitchFamily="18" charset="0"/>
              </a:rPr>
              <a:t>primitive type</a:t>
            </a:r>
            <a:r>
              <a:rPr lang="en-US" altLang="en-US" dirty="0">
                <a:cs typeface="Times New Roman" pitchFamily="18" charset="0"/>
              </a:rPr>
              <a:t>, the argument value is passed. </a:t>
            </a:r>
          </a:p>
          <a:p>
            <a:pPr marL="0" indent="0">
              <a:lnSpc>
                <a:spcPct val="110000"/>
              </a:lnSpc>
            </a:pPr>
            <a:r>
              <a:rPr lang="en-US" altLang="en-US" dirty="0">
                <a:cs typeface="Times New Roman" pitchFamily="18" charset="0"/>
              </a:rPr>
              <a:t> For an argument of an </a:t>
            </a:r>
            <a:r>
              <a:rPr lang="en-US" altLang="en-US" u="sng" dirty="0">
                <a:solidFill>
                  <a:srgbClr val="0070C0"/>
                </a:solidFill>
                <a:cs typeface="Times New Roman" pitchFamily="18" charset="0"/>
              </a:rPr>
              <a:t>array type</a:t>
            </a:r>
            <a:r>
              <a:rPr lang="en-US" altLang="en-US" dirty="0">
                <a:cs typeface="Times New Roman" pitchFamily="18" charset="0"/>
              </a:rPr>
              <a:t>, the value of the argument is a reference to an array; this reference is passed to the method. </a:t>
            </a:r>
          </a:p>
          <a:p>
            <a:pPr marL="0" indent="0">
              <a:lnSpc>
                <a:spcPct val="110000"/>
              </a:lnSpc>
            </a:pPr>
            <a:r>
              <a:rPr lang="en-US" altLang="en-US" dirty="0">
                <a:cs typeface="Times New Roman" pitchFamily="18" charset="0"/>
              </a:rPr>
              <a:t>Any changes to the array that occur inside the method body will affect the original array that was passed as the argument</a:t>
            </a:r>
            <a:r>
              <a:rPr lang="en-US" altLang="en-US" sz="2600" dirty="0">
                <a:cs typeface="Times New Roman" pitchFamily="18" charset="0"/>
              </a:rPr>
              <a:t>. </a:t>
            </a:r>
          </a:p>
          <a:p>
            <a:pPr marL="0" indent="0">
              <a:lnSpc>
                <a:spcPct val="110000"/>
              </a:lnSpc>
            </a:pPr>
            <a:r>
              <a:rPr lang="en-US" altLang="en-US" sz="2800" dirty="0"/>
              <a:t>When a method </a:t>
            </a:r>
            <a:r>
              <a:rPr lang="en-US" altLang="en-US" sz="2800" u="sng" dirty="0"/>
              <a:t>returns an array</a:t>
            </a:r>
            <a:r>
              <a:rPr lang="en-US" altLang="en-US" sz="2800" dirty="0"/>
              <a:t>, the </a:t>
            </a:r>
            <a:r>
              <a:rPr lang="en-US" altLang="en-US" sz="2800" u="sng" dirty="0"/>
              <a:t>reference</a:t>
            </a:r>
            <a:r>
              <a:rPr lang="en-US" altLang="en-US" sz="2800" dirty="0"/>
              <a:t> of the array is returned</a:t>
            </a:r>
            <a:endParaRPr lang="en-US" altLang="en-US" sz="2800" dirty="0">
              <a:solidFill>
                <a:srgbClr val="FF0000"/>
              </a:solidFill>
            </a:endParaRPr>
          </a:p>
          <a:p>
            <a:pPr marL="0" indent="0">
              <a:lnSpc>
                <a:spcPct val="110000"/>
              </a:lnSpc>
            </a:pPr>
            <a:endParaRPr lang="en-US" altLang="en-US" sz="2600" dirty="0"/>
          </a:p>
        </p:txBody>
      </p:sp>
      <p:sp>
        <p:nvSpPr>
          <p:cNvPr id="55298"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smtClean="0"/>
              <a:pPr/>
              <a:t>63</a:t>
            </a:fld>
            <a:endParaRPr lang="en-US" altLang="en-US" sz="1400"/>
          </a:p>
        </p:txBody>
      </p:sp>
    </p:spTree>
    <p:extLst>
      <p:ext uri="{BB962C8B-B14F-4D97-AF65-F5344CB8AC3E}">
        <p14:creationId xmlns:p14="http://schemas.microsoft.com/office/powerpoint/2010/main" val="11714070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7"/>
          <p:cNvSpPr>
            <a:spLocks noGrp="1" noChangeArrowheads="1"/>
          </p:cNvSpPr>
          <p:nvPr>
            <p:ph type="title"/>
          </p:nvPr>
        </p:nvSpPr>
        <p:spPr>
          <a:xfrm>
            <a:off x="609600" y="152400"/>
            <a:ext cx="7772400" cy="533400"/>
          </a:xfrm>
          <a:noFill/>
        </p:spPr>
        <p:txBody>
          <a:bodyPr>
            <a:normAutofit fontScale="90000"/>
          </a:bodyPr>
          <a:lstStyle/>
          <a:p>
            <a:r>
              <a:rPr lang="en-US" altLang="en-US"/>
              <a:t>Simple Example</a:t>
            </a:r>
            <a:endParaRPr lang="en-US" altLang="en-US">
              <a:solidFill>
                <a:schemeClr val="tx1"/>
              </a:solidFill>
              <a:latin typeface="Book Antiqua" pitchFamily="18" charset="0"/>
              <a:hlinkClick r:id="rId2" action="ppaction://program"/>
            </a:endParaRPr>
          </a:p>
        </p:txBody>
      </p:sp>
      <p:sp>
        <p:nvSpPr>
          <p:cNvPr id="56323" name="Rectangle 3"/>
          <p:cNvSpPr>
            <a:spLocks noGrp="1" noChangeArrowheads="1"/>
          </p:cNvSpPr>
          <p:nvPr>
            <p:ph idx="1"/>
          </p:nvPr>
        </p:nvSpPr>
        <p:spPr>
          <a:xfrm>
            <a:off x="117020" y="663840"/>
            <a:ext cx="9026980" cy="5889360"/>
          </a:xfrm>
          <a:ln>
            <a:solidFill>
              <a:srgbClr val="FFFFFF"/>
            </a:solidFill>
            <a:miter lim="800000"/>
            <a:headEnd/>
            <a:tailEnd/>
          </a:ln>
        </p:spPr>
        <p:txBody>
          <a:bodyPr/>
          <a:lstStyle/>
          <a:p>
            <a:pPr>
              <a:buFont typeface="Monotype Sorts" pitchFamily="2" charset="2"/>
              <a:buNone/>
            </a:pPr>
            <a:r>
              <a:rPr lang="en-US" altLang="en-US" sz="1800" b="1" dirty="0">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public static void main(String[] </a:t>
            </a:r>
            <a:r>
              <a:rPr lang="en-US" altLang="en-US" sz="1800" b="1" dirty="0" err="1">
                <a:solidFill>
                  <a:srgbClr val="002060"/>
                </a:solidFill>
                <a:latin typeface="Courier New" pitchFamily="49" charset="0"/>
                <a:cs typeface="Times New Roman" pitchFamily="18" charset="0"/>
              </a:rPr>
              <a:t>args</a:t>
            </a: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 x = 1; // x represents an </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 value</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 y = new </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[10]; // y represents an array of </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 values</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a:solidFill>
                  <a:srgbClr val="FF0000"/>
                </a:solidFill>
                <a:latin typeface="Courier New" pitchFamily="49" charset="0"/>
                <a:cs typeface="Times New Roman" pitchFamily="18" charset="0"/>
              </a:rPr>
              <a:t>m</a:t>
            </a:r>
            <a:r>
              <a:rPr lang="en-US" altLang="en-US" sz="1800" b="1" dirty="0">
                <a:solidFill>
                  <a:srgbClr val="002060"/>
                </a:solidFill>
                <a:latin typeface="Courier New" pitchFamily="49" charset="0"/>
                <a:cs typeface="Times New Roman" pitchFamily="18" charset="0"/>
              </a:rPr>
              <a:t>(x, y); // Invoke m with arguments x and y</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err="1">
                <a:solidFill>
                  <a:srgbClr val="002060"/>
                </a:solidFill>
                <a:latin typeface="Courier New" pitchFamily="49" charset="0"/>
                <a:cs typeface="Times New Roman" pitchFamily="18" charset="0"/>
              </a:rPr>
              <a:t>System.out.println</a:t>
            </a:r>
            <a:r>
              <a:rPr lang="en-US" altLang="en-US" sz="1800" b="1" dirty="0">
                <a:solidFill>
                  <a:srgbClr val="002060"/>
                </a:solidFill>
                <a:latin typeface="Courier New" pitchFamily="49" charset="0"/>
                <a:cs typeface="Times New Roman" pitchFamily="18" charset="0"/>
              </a:rPr>
              <a:t>("x is " + x);</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r>
              <a:rPr lang="en-US" altLang="en-US" sz="1800" b="1" dirty="0" err="1">
                <a:solidFill>
                  <a:srgbClr val="002060"/>
                </a:solidFill>
                <a:latin typeface="Courier New" pitchFamily="49" charset="0"/>
                <a:cs typeface="Times New Roman" pitchFamily="18" charset="0"/>
              </a:rPr>
              <a:t>System.out.println</a:t>
            </a:r>
            <a:r>
              <a:rPr lang="en-US" altLang="en-US" sz="1800" b="1" dirty="0">
                <a:solidFill>
                  <a:srgbClr val="002060"/>
                </a:solidFill>
                <a:latin typeface="Courier New" pitchFamily="49" charset="0"/>
                <a:cs typeface="Times New Roman" pitchFamily="18" charset="0"/>
              </a:rPr>
              <a:t>("y[0] is " + y[0]);</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public static void </a:t>
            </a:r>
            <a:r>
              <a:rPr lang="en-US" altLang="en-US" sz="1800" b="1" dirty="0">
                <a:solidFill>
                  <a:srgbClr val="FF0000"/>
                </a:solidFill>
                <a:latin typeface="Courier New" pitchFamily="49" charset="0"/>
                <a:cs typeface="Times New Roman" pitchFamily="18" charset="0"/>
              </a:rPr>
              <a:t>m</a:t>
            </a:r>
            <a:r>
              <a:rPr lang="en-US" altLang="en-US" sz="1800" b="1" dirty="0">
                <a:solidFill>
                  <a:srgbClr val="002060"/>
                </a:solidFill>
                <a:latin typeface="Courier New" pitchFamily="49" charset="0"/>
                <a:cs typeface="Times New Roman" pitchFamily="18" charset="0"/>
              </a:rPr>
              <a:t>(</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 number, </a:t>
            </a:r>
            <a:r>
              <a:rPr lang="en-US" altLang="en-US" sz="1800" b="1" dirty="0" err="1">
                <a:solidFill>
                  <a:srgbClr val="002060"/>
                </a:solidFill>
                <a:latin typeface="Courier New" pitchFamily="49" charset="0"/>
                <a:cs typeface="Times New Roman" pitchFamily="18" charset="0"/>
              </a:rPr>
              <a:t>int</a:t>
            </a:r>
            <a:r>
              <a:rPr lang="en-US" altLang="en-US" sz="1800" b="1" dirty="0">
                <a:solidFill>
                  <a:srgbClr val="002060"/>
                </a:solidFill>
                <a:latin typeface="Courier New" pitchFamily="49" charset="0"/>
                <a:cs typeface="Times New Roman" pitchFamily="18" charset="0"/>
              </a:rPr>
              <a:t>[] numbers) {</a:t>
            </a:r>
          </a:p>
          <a:p>
            <a:pPr>
              <a:buFont typeface="Monotype Sorts" pitchFamily="2" charset="2"/>
              <a:buNone/>
            </a:pPr>
            <a:r>
              <a:rPr lang="en-US" altLang="en-US" sz="1800" b="1" dirty="0">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dirty="0">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dirty="0">
                <a:solidFill>
                  <a:srgbClr val="002060"/>
                </a:solidFill>
                <a:latin typeface="Courier New" pitchFamily="49" charset="0"/>
                <a:cs typeface="Times New Roman" pitchFamily="18" charset="0"/>
              </a:rPr>
              <a:t>  }</a:t>
            </a:r>
          </a:p>
          <a:p>
            <a:pPr>
              <a:buFont typeface="Monotype Sorts" pitchFamily="2" charset="2"/>
              <a:buNone/>
            </a:pPr>
            <a:r>
              <a:rPr lang="en-US" altLang="en-US" sz="1800" b="1" dirty="0">
                <a:solidFill>
                  <a:srgbClr val="002060"/>
                </a:solidFill>
                <a:latin typeface="Courier New" pitchFamily="49" charset="0"/>
                <a:cs typeface="Times New Roman" pitchFamily="18" charset="0"/>
              </a:rPr>
              <a:t>}</a:t>
            </a:r>
          </a:p>
        </p:txBody>
      </p:sp>
      <p:sp>
        <p:nvSpPr>
          <p:cNvPr id="56322" name="Slide Number Placeholder 4"/>
          <p:cNvSpPr>
            <a:spLocks noGrp="1"/>
          </p:cNvSpPr>
          <p:nvPr>
            <p:ph type="sldNum" sz="quarter" idx="4294967295"/>
          </p:nvPr>
        </p:nvSpPr>
        <p:spPr>
          <a:xfrm>
            <a:off x="7924800" y="6356350"/>
            <a:ext cx="762000" cy="365125"/>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smtClean="0"/>
              <a:pPr/>
              <a:t>64</a:t>
            </a:fld>
            <a:endParaRPr lang="en-US" altLang="en-US" sz="1400"/>
          </a:p>
        </p:txBody>
      </p:sp>
      <p:sp>
        <p:nvSpPr>
          <p:cNvPr id="56325" name="Line 8"/>
          <p:cNvSpPr>
            <a:spLocks noChangeShapeType="1"/>
          </p:cNvSpPr>
          <p:nvPr/>
        </p:nvSpPr>
        <p:spPr bwMode="auto">
          <a:xfrm>
            <a:off x="1077145" y="289133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1576410" y="2891330"/>
            <a:ext cx="4519590" cy="17282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矩形 1"/>
          <p:cNvSpPr/>
          <p:nvPr/>
        </p:nvSpPr>
        <p:spPr>
          <a:xfrm>
            <a:off x="7029920" y="2891330"/>
            <a:ext cx="1689820" cy="1420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Output:</a:t>
            </a:r>
          </a:p>
          <a:p>
            <a:r>
              <a:rPr lang="en-US" dirty="0"/>
              <a:t>x is 1</a:t>
            </a:r>
          </a:p>
          <a:p>
            <a:r>
              <a:rPr lang="en-US" dirty="0"/>
              <a:t>y[0] is 5555</a:t>
            </a:r>
          </a:p>
        </p:txBody>
      </p:sp>
      <p:cxnSp>
        <p:nvCxnSpPr>
          <p:cNvPr id="4" name="直接箭头连接符 3"/>
          <p:cNvCxnSpPr/>
          <p:nvPr/>
        </p:nvCxnSpPr>
        <p:spPr>
          <a:xfrm>
            <a:off x="6185010" y="3505810"/>
            <a:ext cx="7418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697945" y="3352190"/>
            <a:ext cx="4870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85010" y="3352190"/>
            <a:ext cx="0" cy="403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92985" y="3755442"/>
            <a:ext cx="1920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16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9875" y="357188"/>
            <a:ext cx="8564563" cy="306652"/>
          </a:xfrm>
        </p:spPr>
        <p:txBody>
          <a:bodyPr>
            <a:normAutofit fontScale="90000"/>
          </a:bodyPr>
          <a:lstStyle/>
          <a:p>
            <a:r>
              <a:rPr lang="en-US" altLang="en-US" dirty="0"/>
              <a:t>Declare/Create Two-dimensional Arrays</a:t>
            </a:r>
            <a:endParaRPr lang="en-US" altLang="en-US" b="1" dirty="0"/>
          </a:p>
        </p:txBody>
      </p:sp>
      <p:sp>
        <p:nvSpPr>
          <p:cNvPr id="17411" name="Rectangle 3"/>
          <p:cNvSpPr>
            <a:spLocks noGrp="1" noChangeArrowheads="1"/>
          </p:cNvSpPr>
          <p:nvPr>
            <p:ph idx="1"/>
          </p:nvPr>
        </p:nvSpPr>
        <p:spPr>
          <a:xfrm>
            <a:off x="0" y="702245"/>
            <a:ext cx="9526245" cy="5914370"/>
          </a:xfrm>
        </p:spPr>
        <p:txBody>
          <a:bodyPr/>
          <a:lstStyle/>
          <a:p>
            <a:pPr marL="0" indent="0">
              <a:buNone/>
            </a:pPr>
            <a:r>
              <a:rPr lang="en-US" sz="2800" dirty="0"/>
              <a:t>An element in a 2 dimensional array is accessed through a </a:t>
            </a:r>
            <a:r>
              <a:rPr lang="en-US" sz="2800" dirty="0">
                <a:solidFill>
                  <a:srgbClr val="FF0000"/>
                </a:solidFill>
              </a:rPr>
              <a:t>row</a:t>
            </a:r>
            <a:r>
              <a:rPr lang="en-US" sz="2800" dirty="0"/>
              <a:t> and a </a:t>
            </a:r>
            <a:r>
              <a:rPr lang="en-US" sz="2800" dirty="0">
                <a:solidFill>
                  <a:srgbClr val="FF0000"/>
                </a:solidFill>
              </a:rPr>
              <a:t>column</a:t>
            </a:r>
            <a:r>
              <a:rPr lang="en-US" sz="2800" dirty="0"/>
              <a:t> </a:t>
            </a:r>
            <a:r>
              <a:rPr lang="en-US" sz="2800" dirty="0">
                <a:solidFill>
                  <a:srgbClr val="0070C0"/>
                </a:solidFill>
              </a:rPr>
              <a:t>index</a:t>
            </a:r>
          </a:p>
          <a:p>
            <a:pPr marL="0" indent="0">
              <a:buFont typeface="Monotype Sorts"/>
              <a:buNone/>
            </a:pPr>
            <a:endParaRPr lang="en-US" altLang="en-US" sz="2400" b="1" dirty="0">
              <a:solidFill>
                <a:srgbClr val="00B050"/>
              </a:solidFill>
              <a:latin typeface="Courier New" pitchFamily="49" charset="0"/>
            </a:endParaRPr>
          </a:p>
          <a:p>
            <a:pPr marL="0" indent="0">
              <a:buFont typeface="Monotype Sorts"/>
              <a:buNone/>
            </a:pPr>
            <a:r>
              <a:rPr lang="en-US" altLang="en-US" sz="2400" b="1" dirty="0">
                <a:solidFill>
                  <a:srgbClr val="00B050"/>
                </a:solidFill>
                <a:latin typeface="Courier New" pitchFamily="49" charset="0"/>
              </a:rPr>
              <a:t>// Combine declaration and creation in one statement</a:t>
            </a:r>
          </a:p>
          <a:p>
            <a:pPr marL="0" indent="0">
              <a:buFont typeface="Monotype Sorts"/>
              <a:buNone/>
            </a:pPr>
            <a:r>
              <a:rPr lang="en-US" altLang="en-US" sz="2200" b="1" dirty="0" err="1">
                <a:latin typeface="Courier New" pitchFamily="49" charset="0"/>
              </a:rPr>
              <a:t>elementType</a:t>
            </a:r>
            <a:r>
              <a:rPr lang="en-US" altLang="en-US" sz="2200" b="1" dirty="0">
                <a:latin typeface="Courier New" pitchFamily="49" charset="0"/>
              </a:rPr>
              <a:t>[][] </a:t>
            </a:r>
            <a:r>
              <a:rPr lang="en-US" altLang="en-US" sz="2200" b="1" dirty="0" err="1">
                <a:latin typeface="Courier New" pitchFamily="49" charset="0"/>
              </a:rPr>
              <a:t>arrayRefVar</a:t>
            </a:r>
            <a:r>
              <a:rPr lang="en-US" altLang="en-US" sz="2200" b="1" dirty="0">
                <a:latin typeface="Courier New" pitchFamily="49" charset="0"/>
              </a:rPr>
              <a:t> = new </a:t>
            </a:r>
            <a:r>
              <a:rPr lang="en-US" altLang="en-US" sz="2200" b="1" dirty="0" err="1">
                <a:latin typeface="Courier New" pitchFamily="49" charset="0"/>
              </a:rPr>
              <a:t>elementType</a:t>
            </a:r>
            <a:r>
              <a:rPr lang="en-US" altLang="en-US" sz="2200" b="1" dirty="0">
                <a:latin typeface="Courier New" pitchFamily="49" charset="0"/>
              </a:rPr>
              <a:t>[10][10]; </a:t>
            </a:r>
          </a:p>
          <a:p>
            <a:pPr marL="0" indent="0">
              <a:buNone/>
            </a:pPr>
            <a:r>
              <a:rPr lang="en-US" altLang="en-US" sz="2400" b="1" dirty="0">
                <a:latin typeface="Courier New" pitchFamily="49" charset="0"/>
              </a:rPr>
              <a:t> </a:t>
            </a:r>
            <a:r>
              <a:rPr lang="en-US" altLang="en-US" sz="2400" b="1" dirty="0" err="1">
                <a:solidFill>
                  <a:srgbClr val="0070C0"/>
                </a:solidFill>
                <a:latin typeface="Courier New" pitchFamily="49" charset="0"/>
              </a:rPr>
              <a:t>int</a:t>
            </a:r>
            <a:r>
              <a:rPr lang="en-US" altLang="en-US" sz="2400" b="1" dirty="0">
                <a:solidFill>
                  <a:srgbClr val="0070C0"/>
                </a:solidFill>
                <a:latin typeface="Courier New" pitchFamily="49" charset="0"/>
              </a:rPr>
              <a:t>[][] matrix = new </a:t>
            </a:r>
            <a:r>
              <a:rPr lang="en-US" altLang="en-US" sz="2400" b="1" dirty="0" err="1">
                <a:solidFill>
                  <a:srgbClr val="0070C0"/>
                </a:solidFill>
                <a:latin typeface="Courier New" pitchFamily="49" charset="0"/>
              </a:rPr>
              <a:t>int</a:t>
            </a:r>
            <a:r>
              <a:rPr lang="en-US" altLang="en-US" sz="2400" b="1" dirty="0">
                <a:solidFill>
                  <a:srgbClr val="0070C0"/>
                </a:solidFill>
                <a:latin typeface="Courier New" pitchFamily="49" charset="0"/>
              </a:rPr>
              <a:t>[5][5];</a:t>
            </a:r>
            <a:endParaRPr lang="en-US" altLang="en-US" sz="2400" b="1" dirty="0">
              <a:latin typeface="Courier New" pitchFamily="49" charset="0"/>
            </a:endParaRPr>
          </a:p>
          <a:p>
            <a:pPr marL="0" indent="0">
              <a:buFont typeface="Monotype Sorts"/>
              <a:buNone/>
            </a:pPr>
            <a:endParaRPr lang="en-US" altLang="en-US" sz="2200" b="1" dirty="0">
              <a:latin typeface="Courier New" pitchFamily="49" charset="0"/>
            </a:endParaRPr>
          </a:p>
        </p:txBody>
      </p:sp>
      <p:sp>
        <p:nvSpPr>
          <p:cNvPr id="17412"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9B0006E1-E73E-47FF-9E96-DBB0D5AAA82D}" type="slidenum">
              <a:rPr lang="en-US" altLang="en-US" sz="1400">
                <a:latin typeface="Times New Roman" pitchFamily="18" charset="0"/>
              </a:rPr>
              <a:pPr>
                <a:spcBef>
                  <a:spcPct val="0"/>
                </a:spcBef>
                <a:buClrTx/>
                <a:buSzTx/>
                <a:buFontTx/>
                <a:buNone/>
              </a:pPr>
              <a:t>65</a:t>
            </a:fld>
            <a:endParaRPr lang="en-US" altLang="en-US" sz="1400">
              <a:latin typeface="Times New Roman" pitchFamily="18" charset="0"/>
            </a:endParaRPr>
          </a:p>
        </p:txBody>
      </p:sp>
    </p:spTree>
    <p:extLst>
      <p:ext uri="{BB962C8B-B14F-4D97-AF65-F5344CB8AC3E}">
        <p14:creationId xmlns:p14="http://schemas.microsoft.com/office/powerpoint/2010/main" val="99960509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534400" cy="817460"/>
          </a:xfrm>
        </p:spPr>
        <p:txBody>
          <a:bodyPr/>
          <a:lstStyle/>
          <a:p>
            <a:r>
              <a:rPr lang="en-US" altLang="en-US" dirty="0"/>
              <a:t>Two-dimensional Array Illustration</a:t>
            </a:r>
            <a:endParaRPr lang="en-US" altLang="en-US" b="1" dirty="0"/>
          </a:p>
        </p:txBody>
      </p:sp>
      <p:sp>
        <p:nvSpPr>
          <p:cNvPr id="1945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2EEE332F-6137-4B15-89B6-5478E3E09DB1}" type="slidenum">
              <a:rPr lang="en-US" altLang="en-US" sz="1400">
                <a:latin typeface="Times New Roman" pitchFamily="18" charset="0"/>
              </a:rPr>
              <a:pPr>
                <a:spcBef>
                  <a:spcPct val="0"/>
                </a:spcBef>
                <a:buClrTx/>
                <a:buSzTx/>
                <a:buFontTx/>
                <a:buNone/>
              </a:pPr>
              <a:t>66</a:t>
            </a:fld>
            <a:endParaRPr lang="en-US" altLang="en-US" sz="1400">
              <a:latin typeface="Times New Roman" pitchFamily="18" charset="0"/>
            </a:endParaRPr>
          </a:p>
        </p:txBody>
      </p:sp>
      <p:sp>
        <p:nvSpPr>
          <p:cNvPr id="19460" name="Rectangle 7"/>
          <p:cNvSpPr>
            <a:spLocks noChangeArrowheads="1"/>
          </p:cNvSpPr>
          <p:nvPr/>
        </p:nvSpPr>
        <p:spPr bwMode="auto">
          <a:xfrm>
            <a:off x="23241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pic>
        <p:nvPicPr>
          <p:cNvPr id="1946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9513"/>
            <a:ext cx="9128125" cy="391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cxnSp>
        <p:nvCxnSpPr>
          <p:cNvPr id="3" name="直接箭头连接符 2"/>
          <p:cNvCxnSpPr/>
          <p:nvPr/>
        </p:nvCxnSpPr>
        <p:spPr>
          <a:xfrm flipH="1" flipV="1">
            <a:off x="4418380" y="2699305"/>
            <a:ext cx="1152150" cy="1113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76555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28600"/>
            <a:ext cx="8839200" cy="762000"/>
          </a:xfrm>
        </p:spPr>
        <p:txBody>
          <a:bodyPr>
            <a:normAutofit fontScale="90000"/>
          </a:bodyPr>
          <a:lstStyle/>
          <a:p>
            <a:r>
              <a:rPr lang="en-US" altLang="en-US" sz="3600"/>
              <a:t>Declaring, Creating, and Initializing Using Shorthand Notations</a:t>
            </a:r>
            <a:endParaRPr lang="en-US" altLang="en-US" sz="3600" b="1"/>
          </a:p>
        </p:txBody>
      </p:sp>
      <p:sp>
        <p:nvSpPr>
          <p:cNvPr id="20483" name="Rectangle 3"/>
          <p:cNvSpPr>
            <a:spLocks noGrp="1" noChangeArrowheads="1"/>
          </p:cNvSpPr>
          <p:nvPr>
            <p:ph idx="1"/>
          </p:nvPr>
        </p:nvSpPr>
        <p:spPr>
          <a:xfrm>
            <a:off x="0" y="1124700"/>
            <a:ext cx="8763000" cy="1143000"/>
          </a:xfrm>
        </p:spPr>
        <p:txBody>
          <a:bodyPr/>
          <a:lstStyle/>
          <a:p>
            <a:pPr>
              <a:buFont typeface="Monotype Sorts"/>
              <a:buNone/>
            </a:pPr>
            <a:r>
              <a:rPr lang="en-US" altLang="en-US" dirty="0"/>
              <a:t>Use an array initializer to declare, create and initialize a two-dimensional array. </a:t>
            </a:r>
          </a:p>
        </p:txBody>
      </p:sp>
      <p:sp>
        <p:nvSpPr>
          <p:cNvPr id="20484"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A1C11C1-071F-49B0-8FBB-A61480B4885D}" type="slidenum">
              <a:rPr lang="en-US" altLang="en-US" sz="1400">
                <a:latin typeface="Times New Roman" pitchFamily="18" charset="0"/>
              </a:rPr>
              <a:pPr>
                <a:spcBef>
                  <a:spcPct val="0"/>
                </a:spcBef>
                <a:buClrTx/>
                <a:buSzTx/>
                <a:buFontTx/>
                <a:buNone/>
              </a:pPr>
              <a:t>67</a:t>
            </a:fld>
            <a:endParaRPr lang="en-US" altLang="en-US" sz="1400">
              <a:latin typeface="Times New Roman" pitchFamily="18" charset="0"/>
            </a:endParaRPr>
          </a:p>
        </p:txBody>
      </p:sp>
      <p:sp>
        <p:nvSpPr>
          <p:cNvPr id="20485" name="Rectangle 4"/>
          <p:cNvSpPr>
            <a:spLocks noChangeArrowheads="1"/>
          </p:cNvSpPr>
          <p:nvPr/>
        </p:nvSpPr>
        <p:spPr bwMode="auto">
          <a:xfrm>
            <a:off x="3482137" y="2971800"/>
            <a:ext cx="5800960" cy="2057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buClr>
                <a:schemeClr val="tx2"/>
              </a:buClr>
              <a:buSzPct val="75000"/>
              <a:buFont typeface="Monotype Sorts"/>
              <a:buNone/>
            </a:pPr>
            <a:r>
              <a:rPr lang="en-US" altLang="en-US" sz="2000" b="1" dirty="0" err="1">
                <a:solidFill>
                  <a:schemeClr val="tx2"/>
                </a:solidFill>
                <a:latin typeface="Times New Roman" pitchFamily="18" charset="0"/>
                <a:cs typeface="Times New Roman" pitchFamily="18" charset="0"/>
              </a:rPr>
              <a:t>int</a:t>
            </a:r>
            <a:r>
              <a:rPr lang="en-US" altLang="en-US" sz="2000" b="1" dirty="0">
                <a:solidFill>
                  <a:schemeClr val="tx2"/>
                </a:solidFill>
                <a:latin typeface="Times New Roman" pitchFamily="18" charset="0"/>
                <a:cs typeface="Times New Roman" pitchFamily="18" charset="0"/>
              </a:rPr>
              <a:t>[][] array = new </a:t>
            </a:r>
            <a:r>
              <a:rPr lang="en-US" altLang="en-US" sz="2000" b="1" dirty="0" err="1">
                <a:solidFill>
                  <a:schemeClr val="tx2"/>
                </a:solidFill>
                <a:latin typeface="Times New Roman" pitchFamily="18" charset="0"/>
                <a:cs typeface="Times New Roman" pitchFamily="18" charset="0"/>
              </a:rPr>
              <a:t>int</a:t>
            </a:r>
            <a:r>
              <a:rPr lang="en-US" altLang="en-US" sz="2000" b="1" dirty="0">
                <a:solidFill>
                  <a:schemeClr val="tx2"/>
                </a:solidFill>
                <a:latin typeface="Times New Roman" pitchFamily="18" charset="0"/>
                <a:cs typeface="Times New Roman" pitchFamily="18" charset="0"/>
              </a:rPr>
              <a:t>[4][3];</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array[0][0] = 1; array[0][1] = 2; array[0][2] = 3; </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array[1][0] = 4; array[1][1] = 5; array[1][2] = 6; </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array[2][0] = 7; array[2][1] = 8; array[2][2] = 9; </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array[3][0] = 10; array[3][1] = 11; array[3][2] = 12</a:t>
            </a:r>
            <a:r>
              <a:rPr lang="en-US" altLang="en-US" sz="2000" dirty="0">
                <a:solidFill>
                  <a:schemeClr val="tx2"/>
                </a:solidFill>
                <a:latin typeface="Times New Roman" pitchFamily="18" charset="0"/>
                <a:cs typeface="Times New Roman" pitchFamily="18" charset="0"/>
              </a:rPr>
              <a:t>;</a:t>
            </a:r>
            <a:r>
              <a:rPr lang="en-US" altLang="en-US" sz="2000" dirty="0">
                <a:solidFill>
                  <a:schemeClr val="tx2"/>
                </a:solidFill>
                <a:latin typeface="Courier"/>
                <a:cs typeface="Times New Roman" pitchFamily="18" charset="0"/>
              </a:rPr>
              <a:t> </a:t>
            </a:r>
          </a:p>
        </p:txBody>
      </p:sp>
      <p:sp>
        <p:nvSpPr>
          <p:cNvPr id="20486" name="Rectangle 5"/>
          <p:cNvSpPr>
            <a:spLocks noChangeArrowheads="1"/>
          </p:cNvSpPr>
          <p:nvPr/>
        </p:nvSpPr>
        <p:spPr bwMode="auto">
          <a:xfrm>
            <a:off x="228600" y="2971800"/>
            <a:ext cx="1905000" cy="2286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buClr>
                <a:schemeClr val="tx2"/>
              </a:buClr>
              <a:buSzPct val="75000"/>
              <a:buFont typeface="Monotype Sorts"/>
              <a:buNone/>
            </a:pPr>
            <a:r>
              <a:rPr lang="en-US" altLang="en-US" sz="2000" b="1" dirty="0" err="1">
                <a:solidFill>
                  <a:schemeClr val="tx2"/>
                </a:solidFill>
                <a:latin typeface="Times New Roman" pitchFamily="18" charset="0"/>
                <a:cs typeface="Times New Roman" pitchFamily="18" charset="0"/>
              </a:rPr>
              <a:t>int</a:t>
            </a:r>
            <a:r>
              <a:rPr lang="en-US" altLang="en-US" sz="2000" b="1" dirty="0">
                <a:solidFill>
                  <a:schemeClr val="tx2"/>
                </a:solidFill>
                <a:latin typeface="Times New Roman" pitchFamily="18" charset="0"/>
                <a:cs typeface="Times New Roman" pitchFamily="18" charset="0"/>
              </a:rPr>
              <a:t>[][] array = {</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  {1, 2, 3},</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  {4, 5, 6},</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  {7, 8, 9},</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  {10, 11, 12}</a:t>
            </a:r>
          </a:p>
          <a:p>
            <a:pPr>
              <a:buClr>
                <a:schemeClr val="tx2"/>
              </a:buClr>
              <a:buSzPct val="75000"/>
              <a:buFont typeface="Monotype Sorts"/>
              <a:buNone/>
            </a:pPr>
            <a:r>
              <a:rPr lang="en-US" altLang="en-US" sz="2000" b="1" dirty="0">
                <a:solidFill>
                  <a:schemeClr val="tx2"/>
                </a:solidFill>
                <a:latin typeface="Times New Roman" pitchFamily="18" charset="0"/>
                <a:cs typeface="Times New Roman" pitchFamily="18" charset="0"/>
              </a:rPr>
              <a:t>};</a:t>
            </a:r>
            <a:endParaRPr lang="en-US" altLang="en-US" sz="1600" b="1" dirty="0">
              <a:solidFill>
                <a:schemeClr val="tx2"/>
              </a:solidFill>
              <a:latin typeface="Courier"/>
              <a:cs typeface="Times New Roman" pitchFamily="18" charset="0"/>
            </a:endParaRPr>
          </a:p>
        </p:txBody>
      </p:sp>
      <p:sp>
        <p:nvSpPr>
          <p:cNvPr id="20487" name="Line 6"/>
          <p:cNvSpPr>
            <a:spLocks noChangeShapeType="1"/>
          </p:cNvSpPr>
          <p:nvPr/>
        </p:nvSpPr>
        <p:spPr bwMode="auto">
          <a:xfrm>
            <a:off x="2133600" y="4191000"/>
            <a:ext cx="136306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Rectangle 7"/>
          <p:cNvSpPr>
            <a:spLocks noChangeArrowheads="1"/>
          </p:cNvSpPr>
          <p:nvPr/>
        </p:nvSpPr>
        <p:spPr bwMode="auto">
          <a:xfrm>
            <a:off x="2247900" y="3662362"/>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buClr>
                <a:schemeClr val="tx2"/>
              </a:buClr>
              <a:buSzPct val="75000"/>
              <a:buFont typeface="Monotype Sorts"/>
              <a:buNone/>
            </a:pPr>
            <a:r>
              <a:rPr lang="en-US" altLang="en-US" sz="2400" dirty="0">
                <a:latin typeface="Times New Roman" pitchFamily="18" charset="0"/>
              </a:rPr>
              <a:t>Same as</a:t>
            </a:r>
          </a:p>
        </p:txBody>
      </p:sp>
      <p:sp>
        <p:nvSpPr>
          <p:cNvPr id="20489" name="Line 8"/>
          <p:cNvSpPr>
            <a:spLocks noChangeShapeType="1"/>
          </p:cNvSpPr>
          <p:nvPr/>
        </p:nvSpPr>
        <p:spPr bwMode="auto">
          <a:xfrm>
            <a:off x="2133600" y="4114800"/>
            <a:ext cx="136306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9"/>
          <p:cNvSpPr>
            <a:spLocks noChangeShapeType="1"/>
          </p:cNvSpPr>
          <p:nvPr/>
        </p:nvSpPr>
        <p:spPr bwMode="auto">
          <a:xfrm flipH="1">
            <a:off x="1905000" y="1700775"/>
            <a:ext cx="900370" cy="19568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8207399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81000"/>
            <a:ext cx="7772400" cy="762000"/>
          </a:xfrm>
        </p:spPr>
        <p:txBody>
          <a:bodyPr/>
          <a:lstStyle/>
          <a:p>
            <a:r>
              <a:rPr lang="en-US" altLang="en-US"/>
              <a:t>Lengths of Two-dimensional Arrays</a:t>
            </a:r>
            <a:endParaRPr lang="en-US" altLang="en-US">
              <a:solidFill>
                <a:schemeClr val="tx1"/>
              </a:solidFill>
              <a:latin typeface="Book Antiqua" pitchFamily="18" charset="0"/>
              <a:hlinkClick r:id="rId2" action="ppaction://program"/>
            </a:endParaRPr>
          </a:p>
        </p:txBody>
      </p:sp>
      <p:sp>
        <p:nvSpPr>
          <p:cNvPr id="21507" name="Rectangle 17"/>
          <p:cNvSpPr>
            <a:spLocks noGrp="1" noChangeArrowheads="1"/>
          </p:cNvSpPr>
          <p:nvPr>
            <p:ph idx="1"/>
          </p:nvPr>
        </p:nvSpPr>
        <p:spPr>
          <a:xfrm>
            <a:off x="693095" y="1278320"/>
            <a:ext cx="6553200" cy="628650"/>
          </a:xfrm>
        </p:spPr>
        <p:txBody>
          <a:bodyPr/>
          <a:lstStyle/>
          <a:p>
            <a:pPr>
              <a:buFont typeface="Monotype Sorts"/>
              <a:buNone/>
            </a:pPr>
            <a:r>
              <a:rPr lang="en-US" altLang="en-US" dirty="0" err="1">
                <a:cs typeface="Times New Roman" pitchFamily="18" charset="0"/>
              </a:rPr>
              <a:t>int</a:t>
            </a:r>
            <a:r>
              <a:rPr lang="en-US" altLang="en-US" dirty="0">
                <a:cs typeface="Times New Roman" pitchFamily="18" charset="0"/>
              </a:rPr>
              <a:t>[][] x = new </a:t>
            </a:r>
            <a:r>
              <a:rPr lang="en-US" altLang="en-US" dirty="0" err="1">
                <a:cs typeface="Times New Roman" pitchFamily="18" charset="0"/>
              </a:rPr>
              <a:t>int</a:t>
            </a:r>
            <a:r>
              <a:rPr lang="en-US" altLang="en-US" dirty="0">
                <a:cs typeface="Times New Roman" pitchFamily="18" charset="0"/>
              </a:rPr>
              <a:t>[3][4];</a:t>
            </a:r>
          </a:p>
        </p:txBody>
      </p:sp>
      <p:sp>
        <p:nvSpPr>
          <p:cNvPr id="21508"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013404D3-F1FF-40B0-90CA-2AEDABD050CA}" type="slidenum">
              <a:rPr lang="en-US" altLang="en-US" sz="1400">
                <a:latin typeface="Times New Roman" pitchFamily="18" charset="0"/>
              </a:rPr>
              <a:pPr>
                <a:spcBef>
                  <a:spcPct val="0"/>
                </a:spcBef>
                <a:buClrTx/>
                <a:buSzTx/>
                <a:buFontTx/>
                <a:buNone/>
              </a:pPr>
              <a:t>68</a:t>
            </a:fld>
            <a:endParaRPr lang="en-US" altLang="en-US" sz="1400">
              <a:latin typeface="Times New Roman" pitchFamily="18" charset="0"/>
            </a:endParaRPr>
          </a:p>
        </p:txBody>
      </p:sp>
      <p:sp>
        <p:nvSpPr>
          <p:cNvPr id="21509" name="Rectangle 12"/>
          <p:cNvSpPr>
            <a:spLocks noChangeArrowheads="1"/>
          </p:cNvSpPr>
          <p:nvPr/>
        </p:nvSpPr>
        <p:spPr bwMode="auto">
          <a:xfrm>
            <a:off x="24669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pic>
        <p:nvPicPr>
          <p:cNvPr id="215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2200040"/>
            <a:ext cx="8909050" cy="2870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648629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534400" cy="817460"/>
          </a:xfrm>
        </p:spPr>
        <p:txBody>
          <a:bodyPr/>
          <a:lstStyle/>
          <a:p>
            <a:r>
              <a:rPr lang="en-US" altLang="en-US" dirty="0"/>
              <a:t>Two-dimensional Array Illustration</a:t>
            </a:r>
            <a:endParaRPr lang="en-US" altLang="en-US" b="1" dirty="0"/>
          </a:p>
        </p:txBody>
      </p:sp>
      <p:sp>
        <p:nvSpPr>
          <p:cNvPr id="1945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2EEE332F-6137-4B15-89B6-5478E3E09DB1}" type="slidenum">
              <a:rPr lang="en-US" altLang="en-US" sz="1400">
                <a:latin typeface="Times New Roman" pitchFamily="18" charset="0"/>
              </a:rPr>
              <a:pPr>
                <a:spcBef>
                  <a:spcPct val="0"/>
                </a:spcBef>
                <a:buClrTx/>
                <a:buSzTx/>
                <a:buFontTx/>
                <a:buNone/>
              </a:pPr>
              <a:t>69</a:t>
            </a:fld>
            <a:endParaRPr lang="en-US" altLang="en-US" sz="1400">
              <a:latin typeface="Times New Roman" pitchFamily="18" charset="0"/>
            </a:endParaRPr>
          </a:p>
        </p:txBody>
      </p:sp>
      <p:sp>
        <p:nvSpPr>
          <p:cNvPr id="19460" name="Rectangle 7"/>
          <p:cNvSpPr>
            <a:spLocks noChangeArrowheads="1"/>
          </p:cNvSpPr>
          <p:nvPr/>
        </p:nvSpPr>
        <p:spPr bwMode="auto">
          <a:xfrm>
            <a:off x="23241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19461" name="Text Box 9"/>
          <p:cNvSpPr txBox="1">
            <a:spLocks noChangeArrowheads="1"/>
          </p:cNvSpPr>
          <p:nvPr/>
        </p:nvSpPr>
        <p:spPr bwMode="auto">
          <a:xfrm>
            <a:off x="6108700" y="5072896"/>
            <a:ext cx="2743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r>
              <a:rPr lang="en-US" altLang="en-US" sz="2000" b="1" dirty="0" err="1">
                <a:latin typeface="Times New Roman" pitchFamily="18" charset="0"/>
              </a:rPr>
              <a:t>array.length</a:t>
            </a:r>
            <a:r>
              <a:rPr lang="en-US" altLang="en-US" sz="2000" b="1" dirty="0">
                <a:latin typeface="Times New Roman" pitchFamily="18" charset="0"/>
              </a:rPr>
              <a:t>?  </a:t>
            </a:r>
          </a:p>
          <a:p>
            <a:pPr>
              <a:spcBef>
                <a:spcPct val="50000"/>
              </a:spcBef>
              <a:buClrTx/>
              <a:buSzTx/>
              <a:buFontTx/>
              <a:buNone/>
            </a:pPr>
            <a:r>
              <a:rPr lang="en-US" altLang="en-US" sz="2000" b="1" dirty="0">
                <a:latin typeface="Times New Roman" pitchFamily="18" charset="0"/>
              </a:rPr>
              <a:t>4</a:t>
            </a:r>
          </a:p>
          <a:p>
            <a:pPr>
              <a:spcBef>
                <a:spcPct val="50000"/>
              </a:spcBef>
              <a:buClrTx/>
              <a:buSzTx/>
              <a:buFontTx/>
              <a:buNone/>
            </a:pPr>
            <a:r>
              <a:rPr lang="en-US" altLang="en-US" sz="2000" b="1" dirty="0">
                <a:latin typeface="Times New Roman" pitchFamily="18" charset="0"/>
              </a:rPr>
              <a:t>array[0].length? </a:t>
            </a:r>
          </a:p>
          <a:p>
            <a:pPr>
              <a:spcBef>
                <a:spcPct val="50000"/>
              </a:spcBef>
              <a:buClrTx/>
              <a:buSzTx/>
              <a:buFontTx/>
              <a:buNone/>
            </a:pPr>
            <a:r>
              <a:rPr lang="en-US" altLang="en-US" sz="2000" b="1" dirty="0">
                <a:latin typeface="Times New Roman" pitchFamily="18" charset="0"/>
              </a:rPr>
              <a:t>3</a:t>
            </a:r>
          </a:p>
        </p:txBody>
      </p:sp>
      <p:sp>
        <p:nvSpPr>
          <p:cNvPr id="19462" name="Text Box 8"/>
          <p:cNvSpPr txBox="1">
            <a:spLocks noChangeArrowheads="1"/>
          </p:cNvSpPr>
          <p:nvPr/>
        </p:nvSpPr>
        <p:spPr bwMode="auto">
          <a:xfrm>
            <a:off x="769938" y="5095875"/>
            <a:ext cx="2743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50000"/>
              </a:spcBef>
              <a:buClrTx/>
              <a:buSzTx/>
              <a:buFontTx/>
              <a:buNone/>
            </a:pPr>
            <a:r>
              <a:rPr lang="en-US" altLang="en-US" sz="2000" b="1" dirty="0" err="1">
                <a:latin typeface="Times New Roman" pitchFamily="18" charset="0"/>
              </a:rPr>
              <a:t>matrix.length</a:t>
            </a:r>
            <a:r>
              <a:rPr lang="en-US" altLang="en-US" sz="2000" b="1" dirty="0">
                <a:latin typeface="Times New Roman" pitchFamily="18" charset="0"/>
              </a:rPr>
              <a:t>?  </a:t>
            </a:r>
          </a:p>
          <a:p>
            <a:pPr>
              <a:spcBef>
                <a:spcPct val="50000"/>
              </a:spcBef>
              <a:buClrTx/>
              <a:buSzTx/>
              <a:buFontTx/>
              <a:buNone/>
            </a:pPr>
            <a:r>
              <a:rPr lang="en-US" altLang="en-US" sz="2000" b="1" dirty="0">
                <a:latin typeface="Times New Roman" pitchFamily="18" charset="0"/>
              </a:rPr>
              <a:t>5</a:t>
            </a:r>
          </a:p>
          <a:p>
            <a:pPr>
              <a:spcBef>
                <a:spcPct val="50000"/>
              </a:spcBef>
              <a:buClrTx/>
              <a:buSzTx/>
              <a:buFontTx/>
              <a:buNone/>
            </a:pPr>
            <a:r>
              <a:rPr lang="en-US" altLang="en-US" sz="2000" b="1" dirty="0">
                <a:latin typeface="Times New Roman" pitchFamily="18" charset="0"/>
              </a:rPr>
              <a:t>matrix[0].length? </a:t>
            </a:r>
          </a:p>
          <a:p>
            <a:pPr>
              <a:spcBef>
                <a:spcPct val="50000"/>
              </a:spcBef>
              <a:buClrTx/>
              <a:buSzTx/>
              <a:buFontTx/>
              <a:buNone/>
            </a:pPr>
            <a:r>
              <a:rPr lang="en-US" altLang="en-US" sz="2000" b="1" dirty="0">
                <a:latin typeface="Times New Roman" pitchFamily="18" charset="0"/>
              </a:rPr>
              <a:t>5</a:t>
            </a:r>
          </a:p>
        </p:txBody>
      </p:sp>
      <p:pic>
        <p:nvPicPr>
          <p:cNvPr id="1946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9513"/>
            <a:ext cx="9128125" cy="391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cxnSp>
        <p:nvCxnSpPr>
          <p:cNvPr id="3" name="直接箭头连接符 2"/>
          <p:cNvCxnSpPr/>
          <p:nvPr/>
        </p:nvCxnSpPr>
        <p:spPr>
          <a:xfrm flipH="1" flipV="1">
            <a:off x="4418380" y="2699305"/>
            <a:ext cx="1152150" cy="1113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638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62">
                                            <p:txEl>
                                              <p:pRg st="0" end="0"/>
                                            </p:txEl>
                                          </p:spTgt>
                                        </p:tgtEl>
                                        <p:attrNameLst>
                                          <p:attrName>style.visibility</p:attrName>
                                        </p:attrNameLst>
                                      </p:cBhvr>
                                      <p:to>
                                        <p:strVal val="visible"/>
                                      </p:to>
                                    </p:set>
                                    <p:animEffect transition="in" filter="fade">
                                      <p:cBhvr>
                                        <p:cTn id="7" dur="1000"/>
                                        <p:tgtEl>
                                          <p:spTgt spid="19462">
                                            <p:txEl>
                                              <p:pRg st="0" end="0"/>
                                            </p:txEl>
                                          </p:spTgt>
                                        </p:tgtEl>
                                      </p:cBhvr>
                                    </p:animEffect>
                                    <p:anim calcmode="lin" valueType="num">
                                      <p:cBhvr>
                                        <p:cTn id="8" dur="1000" fill="hold"/>
                                        <p:tgtEl>
                                          <p:spTgt spid="194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462">
                                            <p:txEl>
                                              <p:pRg st="1" end="1"/>
                                            </p:txEl>
                                          </p:spTgt>
                                        </p:tgtEl>
                                        <p:attrNameLst>
                                          <p:attrName>style.visibility</p:attrName>
                                        </p:attrNameLst>
                                      </p:cBhvr>
                                      <p:to>
                                        <p:strVal val="visible"/>
                                      </p:to>
                                    </p:set>
                                    <p:animEffect transition="in" filter="fade">
                                      <p:cBhvr>
                                        <p:cTn id="14" dur="1000"/>
                                        <p:tgtEl>
                                          <p:spTgt spid="19462">
                                            <p:txEl>
                                              <p:pRg st="1" end="1"/>
                                            </p:txEl>
                                          </p:spTgt>
                                        </p:tgtEl>
                                      </p:cBhvr>
                                    </p:animEffect>
                                    <p:anim calcmode="lin" valueType="num">
                                      <p:cBhvr>
                                        <p:cTn id="15" dur="1000" fill="hold"/>
                                        <p:tgtEl>
                                          <p:spTgt spid="1946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4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462">
                                            <p:txEl>
                                              <p:pRg st="2" end="2"/>
                                            </p:txEl>
                                          </p:spTgt>
                                        </p:tgtEl>
                                        <p:attrNameLst>
                                          <p:attrName>style.visibility</p:attrName>
                                        </p:attrNameLst>
                                      </p:cBhvr>
                                      <p:to>
                                        <p:strVal val="visible"/>
                                      </p:to>
                                    </p:set>
                                    <p:animEffect transition="in" filter="fade">
                                      <p:cBhvr>
                                        <p:cTn id="21" dur="1000"/>
                                        <p:tgtEl>
                                          <p:spTgt spid="19462">
                                            <p:txEl>
                                              <p:pRg st="2" end="2"/>
                                            </p:txEl>
                                          </p:spTgt>
                                        </p:tgtEl>
                                      </p:cBhvr>
                                    </p:animEffect>
                                    <p:anim calcmode="lin" valueType="num">
                                      <p:cBhvr>
                                        <p:cTn id="22" dur="1000" fill="hold"/>
                                        <p:tgtEl>
                                          <p:spTgt spid="1946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4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462">
                                            <p:txEl>
                                              <p:pRg st="3" end="3"/>
                                            </p:txEl>
                                          </p:spTgt>
                                        </p:tgtEl>
                                        <p:attrNameLst>
                                          <p:attrName>style.visibility</p:attrName>
                                        </p:attrNameLst>
                                      </p:cBhvr>
                                      <p:to>
                                        <p:strVal val="visible"/>
                                      </p:to>
                                    </p:set>
                                    <p:animEffect transition="in" filter="fade">
                                      <p:cBhvr>
                                        <p:cTn id="28" dur="1000"/>
                                        <p:tgtEl>
                                          <p:spTgt spid="19462">
                                            <p:txEl>
                                              <p:pRg st="3" end="3"/>
                                            </p:txEl>
                                          </p:spTgt>
                                        </p:tgtEl>
                                      </p:cBhvr>
                                    </p:animEffect>
                                    <p:anim calcmode="lin" valueType="num">
                                      <p:cBhvr>
                                        <p:cTn id="29" dur="1000" fill="hold"/>
                                        <p:tgtEl>
                                          <p:spTgt spid="1946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46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9461">
                                            <p:txEl>
                                              <p:pRg st="0" end="0"/>
                                            </p:txEl>
                                          </p:spTgt>
                                        </p:tgtEl>
                                        <p:attrNameLst>
                                          <p:attrName>style.visibility</p:attrName>
                                        </p:attrNameLst>
                                      </p:cBhvr>
                                      <p:to>
                                        <p:strVal val="visible"/>
                                      </p:to>
                                    </p:set>
                                    <p:animEffect transition="in" filter="fade">
                                      <p:cBhvr>
                                        <p:cTn id="35" dur="1000"/>
                                        <p:tgtEl>
                                          <p:spTgt spid="19461">
                                            <p:txEl>
                                              <p:pRg st="0" end="0"/>
                                            </p:txEl>
                                          </p:spTgt>
                                        </p:tgtEl>
                                      </p:cBhvr>
                                    </p:animEffect>
                                    <p:anim calcmode="lin" valueType="num">
                                      <p:cBhvr>
                                        <p:cTn id="36" dur="10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94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461">
                                            <p:txEl>
                                              <p:pRg st="1" end="1"/>
                                            </p:txEl>
                                          </p:spTgt>
                                        </p:tgtEl>
                                        <p:attrNameLst>
                                          <p:attrName>style.visibility</p:attrName>
                                        </p:attrNameLst>
                                      </p:cBhvr>
                                      <p:to>
                                        <p:strVal val="visible"/>
                                      </p:to>
                                    </p:set>
                                    <p:animEffect transition="in" filter="fade">
                                      <p:cBhvr>
                                        <p:cTn id="42" dur="1000"/>
                                        <p:tgtEl>
                                          <p:spTgt spid="19461">
                                            <p:txEl>
                                              <p:pRg st="1" end="1"/>
                                            </p:txEl>
                                          </p:spTgt>
                                        </p:tgtEl>
                                      </p:cBhvr>
                                    </p:animEffect>
                                    <p:anim calcmode="lin" valueType="num">
                                      <p:cBhvr>
                                        <p:cTn id="43" dur="1000" fill="hold"/>
                                        <p:tgtEl>
                                          <p:spTgt spid="19461">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1946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461">
                                            <p:txEl>
                                              <p:pRg st="2" end="2"/>
                                            </p:txEl>
                                          </p:spTgt>
                                        </p:tgtEl>
                                        <p:attrNameLst>
                                          <p:attrName>style.visibility</p:attrName>
                                        </p:attrNameLst>
                                      </p:cBhvr>
                                      <p:to>
                                        <p:strVal val="visible"/>
                                      </p:to>
                                    </p:set>
                                    <p:animEffect transition="in" filter="fade">
                                      <p:cBhvr>
                                        <p:cTn id="49" dur="1000"/>
                                        <p:tgtEl>
                                          <p:spTgt spid="19461">
                                            <p:txEl>
                                              <p:pRg st="2" end="2"/>
                                            </p:txEl>
                                          </p:spTgt>
                                        </p:tgtEl>
                                      </p:cBhvr>
                                    </p:animEffect>
                                    <p:anim calcmode="lin" valueType="num">
                                      <p:cBhvr>
                                        <p:cTn id="50" dur="1000" fill="hold"/>
                                        <p:tgtEl>
                                          <p:spTgt spid="19461">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946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9461">
                                            <p:txEl>
                                              <p:pRg st="3" end="3"/>
                                            </p:txEl>
                                          </p:spTgt>
                                        </p:tgtEl>
                                        <p:attrNameLst>
                                          <p:attrName>style.visibility</p:attrName>
                                        </p:attrNameLst>
                                      </p:cBhvr>
                                      <p:to>
                                        <p:strVal val="visible"/>
                                      </p:to>
                                    </p:set>
                                    <p:animEffect transition="in" filter="fade">
                                      <p:cBhvr>
                                        <p:cTn id="56" dur="1000"/>
                                        <p:tgtEl>
                                          <p:spTgt spid="19461">
                                            <p:txEl>
                                              <p:pRg st="3" end="3"/>
                                            </p:txEl>
                                          </p:spTgt>
                                        </p:tgtEl>
                                      </p:cBhvr>
                                    </p:animEffect>
                                    <p:anim calcmode="lin" valueType="num">
                                      <p:cBhvr>
                                        <p:cTn id="57" dur="1000" fill="hold"/>
                                        <p:tgtEl>
                                          <p:spTgt spid="19461">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1946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5575" y="0"/>
            <a:ext cx="8794750" cy="1278320"/>
          </a:xfrm>
        </p:spPr>
        <p:txBody>
          <a:bodyPr>
            <a:normAutofit/>
          </a:bodyPr>
          <a:lstStyle/>
          <a:p>
            <a:pPr eaLnBrk="1" hangingPunct="1"/>
            <a:r>
              <a:rPr lang="en-US" altLang="en-US" dirty="0"/>
              <a:t>Augmented Assignment Operators (Combined Assignment operators)</a:t>
            </a:r>
          </a:p>
        </p:txBody>
      </p:sp>
      <p:sp>
        <p:nvSpPr>
          <p:cNvPr id="41987"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EE0FD78C-F8FD-416D-9FBD-5E68BA74F619}" type="slidenum">
              <a:rPr lang="en-US" altLang="en-US" sz="1400">
                <a:latin typeface="Times New Roman" pitchFamily="18" charset="0"/>
              </a:rPr>
              <a:pPr>
                <a:spcBef>
                  <a:spcPct val="0"/>
                </a:spcBef>
                <a:buClrTx/>
                <a:buSzTx/>
                <a:buFontTx/>
                <a:buNone/>
              </a:pPr>
              <a:t>7</a:t>
            </a:fld>
            <a:endParaRPr lang="en-US" altLang="en-US" sz="1400">
              <a:latin typeface="Times New Roman" pitchFamily="18" charset="0"/>
            </a:endParaRPr>
          </a:p>
        </p:txBody>
      </p:sp>
      <p:pic>
        <p:nvPicPr>
          <p:cNvPr id="419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0468782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81000"/>
            <a:ext cx="7772400" cy="398055"/>
          </a:xfrm>
        </p:spPr>
        <p:txBody>
          <a:bodyPr>
            <a:normAutofit fontScale="90000"/>
          </a:bodyPr>
          <a:lstStyle/>
          <a:p>
            <a:r>
              <a:rPr lang="en-US" altLang="en-US" dirty="0"/>
              <a:t>Ragged Arrays</a:t>
            </a:r>
            <a:endParaRPr lang="en-US" altLang="en-US" dirty="0">
              <a:solidFill>
                <a:schemeClr val="tx1"/>
              </a:solidFill>
              <a:latin typeface="Book Antiqua" pitchFamily="18" charset="0"/>
              <a:hlinkClick r:id="rId2" action="ppaction://program"/>
            </a:endParaRPr>
          </a:p>
        </p:txBody>
      </p:sp>
      <p:sp>
        <p:nvSpPr>
          <p:cNvPr id="23555" name="Rectangle 3"/>
          <p:cNvSpPr>
            <a:spLocks noGrp="1" noChangeArrowheads="1"/>
          </p:cNvSpPr>
          <p:nvPr>
            <p:ph idx="1"/>
          </p:nvPr>
        </p:nvSpPr>
        <p:spPr>
          <a:xfrm>
            <a:off x="228600" y="894270"/>
            <a:ext cx="8686800" cy="5506530"/>
          </a:xfrm>
        </p:spPr>
        <p:txBody>
          <a:bodyPr/>
          <a:lstStyle/>
          <a:p>
            <a:pPr>
              <a:buFont typeface="Monotype Sorts"/>
              <a:buNone/>
            </a:pPr>
            <a:r>
              <a:rPr lang="en-US" altLang="en-US" sz="2800" dirty="0">
                <a:cs typeface="Times New Roman" pitchFamily="18" charset="0"/>
              </a:rPr>
              <a:t>Each row in a two-dimensional array is itself an array. So, the rows can have different lengths. Such an array is known as </a:t>
            </a:r>
            <a:r>
              <a:rPr lang="en-US" altLang="en-US" sz="2800" i="1" dirty="0">
                <a:cs typeface="Times New Roman" pitchFamily="18" charset="0"/>
              </a:rPr>
              <a:t>a </a:t>
            </a:r>
            <a:r>
              <a:rPr lang="en-US" altLang="en-US" sz="2800" i="1" dirty="0">
                <a:solidFill>
                  <a:srgbClr val="FF0000"/>
                </a:solidFill>
                <a:cs typeface="Times New Roman" pitchFamily="18" charset="0"/>
              </a:rPr>
              <a:t>ragged array</a:t>
            </a:r>
            <a:r>
              <a:rPr lang="en-US" altLang="en-US" sz="2800" dirty="0">
                <a:cs typeface="Times New Roman" pitchFamily="18" charset="0"/>
              </a:rPr>
              <a:t>. For example, </a:t>
            </a:r>
          </a:p>
          <a:p>
            <a:pPr>
              <a:buFont typeface="Monotype Sorts"/>
              <a:buNone/>
            </a:pPr>
            <a:r>
              <a:rPr lang="en-US" altLang="en-US" sz="2800" dirty="0" err="1">
                <a:cs typeface="Times New Roman" pitchFamily="18" charset="0"/>
              </a:rPr>
              <a:t>int</a:t>
            </a:r>
            <a:r>
              <a:rPr lang="en-US" altLang="en-US" sz="2800" dirty="0">
                <a:cs typeface="Times New Roman" pitchFamily="18" charset="0"/>
              </a:rPr>
              <a:t>[][] matrix = {    </a:t>
            </a:r>
          </a:p>
          <a:p>
            <a:pPr>
              <a:buFont typeface="Monotype Sorts"/>
              <a:buNone/>
            </a:pPr>
            <a:r>
              <a:rPr lang="en-US" altLang="en-US" sz="2800" dirty="0">
                <a:cs typeface="Times New Roman" pitchFamily="18" charset="0"/>
              </a:rPr>
              <a:t>  {1, 2, 3, 4, 5},</a:t>
            </a:r>
          </a:p>
          <a:p>
            <a:pPr>
              <a:buFont typeface="Monotype Sorts"/>
              <a:buNone/>
            </a:pPr>
            <a:r>
              <a:rPr lang="en-US" altLang="en-US" sz="2800" dirty="0">
                <a:cs typeface="Times New Roman" pitchFamily="18" charset="0"/>
              </a:rPr>
              <a:t>  {2, 3, 4, 5},</a:t>
            </a:r>
          </a:p>
          <a:p>
            <a:pPr>
              <a:buFont typeface="Monotype Sorts"/>
              <a:buNone/>
            </a:pPr>
            <a:r>
              <a:rPr lang="en-US" altLang="en-US" sz="2800" dirty="0">
                <a:cs typeface="Times New Roman" pitchFamily="18" charset="0"/>
              </a:rPr>
              <a:t>  {3, 4, 5},</a:t>
            </a:r>
          </a:p>
          <a:p>
            <a:pPr>
              <a:buFont typeface="Monotype Sorts"/>
              <a:buNone/>
            </a:pPr>
            <a:r>
              <a:rPr lang="en-US" altLang="en-US" sz="2800" dirty="0">
                <a:cs typeface="Times New Roman" pitchFamily="18" charset="0"/>
              </a:rPr>
              <a:t>  {4, 5},</a:t>
            </a:r>
          </a:p>
          <a:p>
            <a:pPr>
              <a:buFont typeface="Monotype Sorts"/>
              <a:buNone/>
            </a:pPr>
            <a:r>
              <a:rPr lang="en-US" altLang="en-US" sz="2800" dirty="0">
                <a:cs typeface="Times New Roman" pitchFamily="18" charset="0"/>
              </a:rPr>
              <a:t>  {5}</a:t>
            </a:r>
          </a:p>
          <a:p>
            <a:pPr>
              <a:buFont typeface="Monotype Sorts"/>
              <a:buNone/>
            </a:pPr>
            <a:r>
              <a:rPr lang="en-US" altLang="en-US" sz="2800" dirty="0">
                <a:cs typeface="Times New Roman" pitchFamily="18" charset="0"/>
              </a:rPr>
              <a:t>};</a:t>
            </a:r>
            <a:r>
              <a:rPr lang="en-US" altLang="en-US" sz="2800" dirty="0"/>
              <a:t> </a:t>
            </a:r>
          </a:p>
        </p:txBody>
      </p:sp>
      <p:sp>
        <p:nvSpPr>
          <p:cNvPr id="23556"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A5431547-A947-41C6-BF2F-89A3EEFE4F57}" type="slidenum">
              <a:rPr lang="en-US" altLang="en-US" sz="1400">
                <a:latin typeface="Times New Roman" pitchFamily="18" charset="0"/>
              </a:rPr>
              <a:pPr>
                <a:spcBef>
                  <a:spcPct val="0"/>
                </a:spcBef>
                <a:buClrTx/>
                <a:buSzTx/>
                <a:buFontTx/>
                <a:buNone/>
              </a:pPr>
              <a:t>70</a:t>
            </a:fld>
            <a:endParaRPr lang="en-US" altLang="en-US" sz="1400">
              <a:latin typeface="Times New Roman" pitchFamily="18" charset="0"/>
            </a:endParaRPr>
          </a:p>
        </p:txBody>
      </p:sp>
      <p:sp>
        <p:nvSpPr>
          <p:cNvPr id="23557" name="Rectangle 4"/>
          <p:cNvSpPr>
            <a:spLocks noChangeArrowheads="1"/>
          </p:cNvSpPr>
          <p:nvPr/>
        </p:nvSpPr>
        <p:spPr bwMode="auto">
          <a:xfrm>
            <a:off x="3957520" y="2545685"/>
            <a:ext cx="4538475" cy="318761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lgn="ctr">
              <a:spcBef>
                <a:spcPct val="0"/>
              </a:spcBef>
              <a:buClrTx/>
              <a:buSzTx/>
              <a:buFontTx/>
              <a:buNone/>
            </a:pPr>
            <a:r>
              <a:rPr lang="en-US" altLang="en-US" sz="2800" dirty="0" err="1">
                <a:latin typeface="Times New Roman" pitchFamily="18" charset="0"/>
              </a:rPr>
              <a:t>matrix.length</a:t>
            </a:r>
            <a:r>
              <a:rPr lang="en-US" altLang="en-US" sz="2800" dirty="0">
                <a:latin typeface="Times New Roman" pitchFamily="18" charset="0"/>
              </a:rPr>
              <a:t> is 5</a:t>
            </a:r>
          </a:p>
          <a:p>
            <a:pPr algn="ctr">
              <a:spcBef>
                <a:spcPct val="0"/>
              </a:spcBef>
              <a:buClrTx/>
              <a:buSzTx/>
              <a:buFontTx/>
              <a:buNone/>
            </a:pPr>
            <a:r>
              <a:rPr lang="en-US" altLang="en-US" sz="2800" dirty="0">
                <a:latin typeface="Times New Roman" pitchFamily="18" charset="0"/>
              </a:rPr>
              <a:t>matrix[0].length is 5</a:t>
            </a:r>
          </a:p>
          <a:p>
            <a:pPr algn="ctr">
              <a:spcBef>
                <a:spcPct val="0"/>
              </a:spcBef>
              <a:buClrTx/>
              <a:buSzTx/>
              <a:buFontTx/>
              <a:buNone/>
            </a:pPr>
            <a:r>
              <a:rPr lang="en-US" altLang="en-US" sz="2800" dirty="0">
                <a:latin typeface="Times New Roman" pitchFamily="18" charset="0"/>
              </a:rPr>
              <a:t>matrix[1].length is 4</a:t>
            </a:r>
          </a:p>
          <a:p>
            <a:pPr algn="ctr">
              <a:spcBef>
                <a:spcPct val="0"/>
              </a:spcBef>
              <a:buClrTx/>
              <a:buSzTx/>
              <a:buFontTx/>
              <a:buNone/>
            </a:pPr>
            <a:r>
              <a:rPr lang="en-US" altLang="en-US" sz="2800" dirty="0">
                <a:latin typeface="Times New Roman" pitchFamily="18" charset="0"/>
              </a:rPr>
              <a:t>matrix[2].length is 3</a:t>
            </a:r>
          </a:p>
          <a:p>
            <a:pPr algn="ctr">
              <a:spcBef>
                <a:spcPct val="0"/>
              </a:spcBef>
              <a:buClrTx/>
              <a:buSzTx/>
              <a:buFontTx/>
              <a:buNone/>
            </a:pPr>
            <a:r>
              <a:rPr lang="en-US" altLang="en-US" sz="2800" dirty="0">
                <a:latin typeface="Times New Roman" pitchFamily="18" charset="0"/>
              </a:rPr>
              <a:t>matrix[3].length is 2</a:t>
            </a:r>
          </a:p>
          <a:p>
            <a:pPr algn="ctr">
              <a:spcBef>
                <a:spcPct val="0"/>
              </a:spcBef>
              <a:buClrTx/>
              <a:buSzTx/>
              <a:buFontTx/>
              <a:buNone/>
            </a:pPr>
            <a:r>
              <a:rPr lang="en-US" altLang="en-US" sz="2800" dirty="0">
                <a:latin typeface="Times New Roman" pitchFamily="18" charset="0"/>
              </a:rPr>
              <a:t>matrix[4].length is 1</a:t>
            </a:r>
          </a:p>
          <a:p>
            <a:pPr algn="ctr">
              <a:spcBef>
                <a:spcPct val="0"/>
              </a:spcBef>
              <a:buClrTx/>
              <a:buSzTx/>
              <a:buFontTx/>
              <a:buNone/>
            </a:pPr>
            <a:endParaRPr lang="en-US" altLang="en-US" sz="2400" dirty="0">
              <a:latin typeface="Times New Roman" pitchFamily="18" charset="0"/>
            </a:endParaRPr>
          </a:p>
        </p:txBody>
      </p:sp>
    </p:spTree>
    <p:extLst>
      <p:ext uri="{BB962C8B-B14F-4D97-AF65-F5344CB8AC3E}">
        <p14:creationId xmlns:p14="http://schemas.microsoft.com/office/powerpoint/2010/main" val="390376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fade">
                                      <p:cBhvr>
                                        <p:cTn id="7" dur="1000"/>
                                        <p:tgtEl>
                                          <p:spTgt spid="23557">
                                            <p:txEl>
                                              <p:pRg st="0" end="0"/>
                                            </p:txEl>
                                          </p:spTgt>
                                        </p:tgtEl>
                                      </p:cBhvr>
                                    </p:animEffect>
                                    <p:anim calcmode="lin" valueType="num">
                                      <p:cBhvr>
                                        <p:cTn id="8" dur="1000" fill="hold"/>
                                        <p:tgtEl>
                                          <p:spTgt spid="235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fade">
                                      <p:cBhvr>
                                        <p:cTn id="12" dur="1000"/>
                                        <p:tgtEl>
                                          <p:spTgt spid="23557">
                                            <p:txEl>
                                              <p:pRg st="1" end="1"/>
                                            </p:txEl>
                                          </p:spTgt>
                                        </p:tgtEl>
                                      </p:cBhvr>
                                    </p:animEffect>
                                    <p:anim calcmode="lin" valueType="num">
                                      <p:cBhvr>
                                        <p:cTn id="13" dur="1000" fill="hold"/>
                                        <p:tgtEl>
                                          <p:spTgt spid="2355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55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fade">
                                      <p:cBhvr>
                                        <p:cTn id="17" dur="1000"/>
                                        <p:tgtEl>
                                          <p:spTgt spid="23557">
                                            <p:txEl>
                                              <p:pRg st="2" end="2"/>
                                            </p:txEl>
                                          </p:spTgt>
                                        </p:tgtEl>
                                      </p:cBhvr>
                                    </p:animEffect>
                                    <p:anim calcmode="lin" valueType="num">
                                      <p:cBhvr>
                                        <p:cTn id="18" dur="1000" fill="hold"/>
                                        <p:tgtEl>
                                          <p:spTgt spid="2355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55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fade">
                                      <p:cBhvr>
                                        <p:cTn id="22" dur="1000"/>
                                        <p:tgtEl>
                                          <p:spTgt spid="23557">
                                            <p:txEl>
                                              <p:pRg st="3" end="3"/>
                                            </p:txEl>
                                          </p:spTgt>
                                        </p:tgtEl>
                                      </p:cBhvr>
                                    </p:animEffect>
                                    <p:anim calcmode="lin" valueType="num">
                                      <p:cBhvr>
                                        <p:cTn id="23" dur="1000" fill="hold"/>
                                        <p:tgtEl>
                                          <p:spTgt spid="2355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355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7">
                                            <p:txEl>
                                              <p:pRg st="4" end="4"/>
                                            </p:txEl>
                                          </p:spTgt>
                                        </p:tgtEl>
                                        <p:attrNameLst>
                                          <p:attrName>style.visibility</p:attrName>
                                        </p:attrNameLst>
                                      </p:cBhvr>
                                      <p:to>
                                        <p:strVal val="visible"/>
                                      </p:to>
                                    </p:set>
                                    <p:animEffect transition="in" filter="fade">
                                      <p:cBhvr>
                                        <p:cTn id="27" dur="1000"/>
                                        <p:tgtEl>
                                          <p:spTgt spid="23557">
                                            <p:txEl>
                                              <p:pRg st="4" end="4"/>
                                            </p:txEl>
                                          </p:spTgt>
                                        </p:tgtEl>
                                      </p:cBhvr>
                                    </p:animEffect>
                                    <p:anim calcmode="lin" valueType="num">
                                      <p:cBhvr>
                                        <p:cTn id="28" dur="1000" fill="hold"/>
                                        <p:tgtEl>
                                          <p:spTgt spid="2355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355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7">
                                            <p:txEl>
                                              <p:pRg st="5" end="5"/>
                                            </p:txEl>
                                          </p:spTgt>
                                        </p:tgtEl>
                                        <p:attrNameLst>
                                          <p:attrName>style.visibility</p:attrName>
                                        </p:attrNameLst>
                                      </p:cBhvr>
                                      <p:to>
                                        <p:strVal val="visible"/>
                                      </p:to>
                                    </p:set>
                                    <p:animEffect transition="in" filter="fade">
                                      <p:cBhvr>
                                        <p:cTn id="32" dur="1000"/>
                                        <p:tgtEl>
                                          <p:spTgt spid="23557">
                                            <p:txEl>
                                              <p:pRg st="5" end="5"/>
                                            </p:txEl>
                                          </p:spTgt>
                                        </p:tgtEl>
                                      </p:cBhvr>
                                    </p:animEffect>
                                    <p:anim calcmode="lin" valueType="num">
                                      <p:cBhvr>
                                        <p:cTn id="33" dur="1000" fill="hold"/>
                                        <p:tgtEl>
                                          <p:spTgt spid="2355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355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81000"/>
            <a:ext cx="7772400" cy="762000"/>
          </a:xfrm>
        </p:spPr>
        <p:txBody>
          <a:bodyPr/>
          <a:lstStyle/>
          <a:p>
            <a:r>
              <a:rPr lang="en-US" altLang="en-US"/>
              <a:t>Ragged Arrays, cont.</a:t>
            </a:r>
            <a:endParaRPr lang="en-US" altLang="en-US">
              <a:solidFill>
                <a:schemeClr val="tx1"/>
              </a:solidFill>
              <a:latin typeface="Book Antiqua" pitchFamily="18" charset="0"/>
              <a:hlinkClick r:id="rId2" action="ppaction://program"/>
            </a:endParaRPr>
          </a:p>
        </p:txBody>
      </p:sp>
      <p:sp>
        <p:nvSpPr>
          <p:cNvPr id="24579"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BA527402-2F5A-4646-BFD0-336583BF89F5}" type="slidenum">
              <a:rPr lang="en-US" altLang="en-US" sz="1400">
                <a:latin typeface="Times New Roman" pitchFamily="18" charset="0"/>
              </a:rPr>
              <a:pPr>
                <a:spcBef>
                  <a:spcPct val="0"/>
                </a:spcBef>
                <a:buClrTx/>
                <a:buSzTx/>
                <a:buFontTx/>
                <a:buNone/>
              </a:pPr>
              <a:t>71</a:t>
            </a:fld>
            <a:endParaRPr lang="en-US" altLang="en-US" sz="1400">
              <a:latin typeface="Times New Roman" pitchFamily="18" charset="0"/>
            </a:endParaRPr>
          </a:p>
        </p:txBody>
      </p:sp>
      <p:sp>
        <p:nvSpPr>
          <p:cNvPr id="24580" name="Rectangle 7"/>
          <p:cNvSpPr>
            <a:spLocks noChangeArrowheads="1"/>
          </p:cNvSpPr>
          <p:nvPr/>
        </p:nvSpPr>
        <p:spPr bwMode="auto">
          <a:xfrm>
            <a:off x="2586038"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4581" name="Rectangle 9"/>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pic>
        <p:nvPicPr>
          <p:cNvPr id="2458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547813"/>
            <a:ext cx="8475663" cy="335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1860260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0640" y="164575"/>
            <a:ext cx="8564562" cy="614480"/>
          </a:xfrm>
        </p:spPr>
        <p:txBody>
          <a:bodyPr>
            <a:normAutofit fontScale="90000"/>
          </a:bodyPr>
          <a:lstStyle/>
          <a:p>
            <a:r>
              <a:rPr lang="en-US" altLang="en-US" sz="4500" dirty="0">
                <a:cs typeface="Times New Roman" pitchFamily="18" charset="0"/>
              </a:rPr>
              <a:t>Initializing arrays with input values</a:t>
            </a:r>
            <a:endParaRPr lang="en-US" altLang="en-US" sz="4500" dirty="0">
              <a:cs typeface="Times New Roman" pitchFamily="18" charset="0"/>
              <a:hlinkClick r:id="rId2" action="ppaction://program"/>
            </a:endParaRPr>
          </a:p>
        </p:txBody>
      </p:sp>
      <p:sp>
        <p:nvSpPr>
          <p:cNvPr id="26627" name="Rectangle 3"/>
          <p:cNvSpPr>
            <a:spLocks noGrp="1" noChangeArrowheads="1"/>
          </p:cNvSpPr>
          <p:nvPr>
            <p:ph idx="1"/>
          </p:nvPr>
        </p:nvSpPr>
        <p:spPr>
          <a:xfrm>
            <a:off x="155574" y="817459"/>
            <a:ext cx="8988425" cy="5645535"/>
          </a:xfrm>
        </p:spPr>
        <p:txBody>
          <a:bodyPr/>
          <a:lstStyle/>
          <a:p>
            <a:pPr marL="609600" indent="-609600">
              <a:buFont typeface="Monotype Sorts"/>
              <a:buNone/>
            </a:pPr>
            <a:r>
              <a:rPr lang="en-US" altLang="en-US" sz="3000" b="1" dirty="0">
                <a:solidFill>
                  <a:srgbClr val="0070C0"/>
                </a:solidFill>
              </a:rPr>
              <a:t>Nested for </a:t>
            </a:r>
            <a:r>
              <a:rPr lang="en-US" altLang="en-US" sz="3000" dirty="0"/>
              <a:t>loops are often used to process a two dimensional array</a:t>
            </a:r>
          </a:p>
          <a:p>
            <a:pPr marL="609600" indent="-609600">
              <a:buFont typeface="Monotype Sorts"/>
              <a:buNone/>
            </a:pPr>
            <a:r>
              <a:rPr lang="en-US" altLang="en-US" sz="3000" dirty="0"/>
              <a:t>Array matrix is created as follow:</a:t>
            </a:r>
          </a:p>
          <a:p>
            <a:pPr marL="609600" indent="-609600">
              <a:buFont typeface="Monotype Sorts"/>
              <a:buNone/>
            </a:pPr>
            <a:r>
              <a:rPr lang="en-US" altLang="en-US" sz="3000" b="1" dirty="0" err="1">
                <a:solidFill>
                  <a:srgbClr val="0070C0"/>
                </a:solidFill>
              </a:rPr>
              <a:t>int</a:t>
            </a:r>
            <a:r>
              <a:rPr lang="en-US" altLang="en-US" sz="3000" b="1" dirty="0">
                <a:solidFill>
                  <a:srgbClr val="0070C0"/>
                </a:solidFill>
              </a:rPr>
              <a:t>[][] matrix = new </a:t>
            </a:r>
            <a:r>
              <a:rPr lang="en-US" altLang="en-US" sz="3000" b="1" dirty="0" err="1">
                <a:solidFill>
                  <a:srgbClr val="0070C0"/>
                </a:solidFill>
              </a:rPr>
              <a:t>int</a:t>
            </a:r>
            <a:r>
              <a:rPr lang="en-US" altLang="en-US" sz="3000" b="1" dirty="0">
                <a:solidFill>
                  <a:srgbClr val="0070C0"/>
                </a:solidFill>
              </a:rPr>
              <a:t>[10][10];</a:t>
            </a:r>
          </a:p>
          <a:p>
            <a:pPr marL="609600" indent="-609600">
              <a:buFont typeface="Monotype Sorts"/>
              <a:buNone/>
            </a:pPr>
            <a:r>
              <a:rPr lang="en-US" altLang="en-US" sz="2400" dirty="0" err="1"/>
              <a:t>java.util.Scanner</a:t>
            </a:r>
            <a:r>
              <a:rPr lang="en-US" altLang="en-US" sz="2400" dirty="0"/>
              <a:t> console = new Scanner(System.in);</a:t>
            </a:r>
          </a:p>
          <a:p>
            <a:pPr marL="609600" indent="-609600">
              <a:buFont typeface="Monotype Sorts"/>
              <a:buNone/>
            </a:pPr>
            <a:r>
              <a:rPr lang="en-US" altLang="en-US" sz="2400" dirty="0" err="1"/>
              <a:t>System.out.println</a:t>
            </a:r>
            <a:r>
              <a:rPr lang="en-US" altLang="en-US" sz="2400" dirty="0"/>
              <a:t>("Enter " + </a:t>
            </a:r>
            <a:r>
              <a:rPr lang="en-US" altLang="en-US" sz="2400" b="1" dirty="0" err="1">
                <a:solidFill>
                  <a:srgbClr val="0070C0"/>
                </a:solidFill>
              </a:rPr>
              <a:t>matrix.length</a:t>
            </a:r>
            <a:r>
              <a:rPr lang="en-US" altLang="en-US" sz="2400" dirty="0"/>
              <a:t> + " rows and " +</a:t>
            </a:r>
          </a:p>
          <a:p>
            <a:pPr marL="609600" indent="-609600">
              <a:buFont typeface="Monotype Sorts"/>
              <a:buNone/>
            </a:pPr>
            <a:r>
              <a:rPr lang="en-US" altLang="en-US" sz="2400" dirty="0"/>
              <a:t>  </a:t>
            </a:r>
            <a:r>
              <a:rPr lang="en-US" altLang="en-US" sz="2400" b="1" dirty="0">
                <a:solidFill>
                  <a:srgbClr val="0070C0"/>
                </a:solidFill>
              </a:rPr>
              <a:t>matrix[0].length </a:t>
            </a:r>
            <a:r>
              <a:rPr lang="en-US" altLang="en-US" sz="2400" dirty="0"/>
              <a:t>+ " columns: ");</a:t>
            </a:r>
          </a:p>
          <a:p>
            <a:pPr marL="609600" indent="-609600">
              <a:buFont typeface="Monotype Sorts"/>
              <a:buNone/>
            </a:pPr>
            <a:r>
              <a:rPr lang="en-US" altLang="en-US" sz="2400" b="1" dirty="0"/>
              <a:t>for</a:t>
            </a:r>
            <a:r>
              <a:rPr lang="en-US" altLang="en-US" sz="2400" dirty="0"/>
              <a:t> (</a:t>
            </a:r>
            <a:r>
              <a:rPr lang="en-US" altLang="en-US" sz="2400" dirty="0" err="1"/>
              <a:t>int</a:t>
            </a:r>
            <a:r>
              <a:rPr lang="en-US" altLang="en-US" sz="2400" dirty="0"/>
              <a:t> row = 0; row &lt; </a:t>
            </a:r>
            <a:r>
              <a:rPr lang="en-US" altLang="en-US" sz="2400" b="1" dirty="0" err="1">
                <a:solidFill>
                  <a:srgbClr val="0070C0"/>
                </a:solidFill>
              </a:rPr>
              <a:t>matrix.length</a:t>
            </a:r>
            <a:r>
              <a:rPr lang="en-US" altLang="en-US" sz="2400" dirty="0"/>
              <a:t>; row++) {</a:t>
            </a:r>
          </a:p>
          <a:p>
            <a:pPr marL="609600" indent="-609600">
              <a:buFont typeface="Monotype Sorts"/>
              <a:buNone/>
            </a:pPr>
            <a:r>
              <a:rPr lang="en-US" altLang="en-US" sz="2400" dirty="0"/>
              <a:t>  </a:t>
            </a:r>
            <a:r>
              <a:rPr lang="en-US" altLang="en-US" sz="2400" b="1" dirty="0"/>
              <a:t>for</a:t>
            </a:r>
            <a:r>
              <a:rPr lang="en-US" altLang="en-US" sz="2400" dirty="0"/>
              <a:t> (</a:t>
            </a:r>
            <a:r>
              <a:rPr lang="en-US" altLang="en-US" sz="2400" dirty="0" err="1"/>
              <a:t>int</a:t>
            </a:r>
            <a:r>
              <a:rPr lang="en-US" altLang="en-US" sz="2400" dirty="0"/>
              <a:t> column = 0; column &lt; </a:t>
            </a:r>
            <a:r>
              <a:rPr lang="en-US" altLang="en-US" sz="2400" b="1" dirty="0">
                <a:solidFill>
                  <a:srgbClr val="0070C0"/>
                </a:solidFill>
              </a:rPr>
              <a:t>matrix[row].length</a:t>
            </a:r>
            <a:r>
              <a:rPr lang="en-US" altLang="en-US" sz="2400" dirty="0"/>
              <a:t>; column++) {</a:t>
            </a:r>
          </a:p>
          <a:p>
            <a:pPr marL="609600" indent="-609600">
              <a:buFont typeface="Monotype Sorts"/>
              <a:buNone/>
            </a:pPr>
            <a:r>
              <a:rPr lang="en-US" altLang="en-US" sz="2400" dirty="0"/>
              <a:t>    </a:t>
            </a:r>
            <a:r>
              <a:rPr lang="en-US" altLang="en-US" sz="2400" b="1" dirty="0">
                <a:solidFill>
                  <a:srgbClr val="FF0000"/>
                </a:solidFill>
              </a:rPr>
              <a:t>matrix[row][column] = </a:t>
            </a:r>
            <a:r>
              <a:rPr lang="en-US" altLang="en-US" sz="2400" b="1" dirty="0" err="1">
                <a:solidFill>
                  <a:srgbClr val="FF0000"/>
                </a:solidFill>
              </a:rPr>
              <a:t>console.nextInt</a:t>
            </a:r>
            <a:r>
              <a:rPr lang="en-US" altLang="en-US" sz="2400" b="1" dirty="0">
                <a:solidFill>
                  <a:srgbClr val="FF0000"/>
                </a:solidFill>
              </a:rPr>
              <a:t>(); </a:t>
            </a:r>
          </a:p>
          <a:p>
            <a:pPr marL="609600" indent="-609600">
              <a:buFont typeface="Monotype Sorts"/>
              <a:buNone/>
            </a:pPr>
            <a:r>
              <a:rPr lang="en-US" altLang="en-US" sz="2400" dirty="0"/>
              <a:t>  }</a:t>
            </a:r>
          </a:p>
          <a:p>
            <a:pPr marL="609600" indent="-609600">
              <a:buFont typeface="Monotype Sorts"/>
              <a:buNone/>
            </a:pPr>
            <a:r>
              <a:rPr lang="en-US" altLang="en-US" sz="2400" dirty="0"/>
              <a:t>}</a:t>
            </a:r>
          </a:p>
        </p:txBody>
      </p:sp>
      <p:sp>
        <p:nvSpPr>
          <p:cNvPr id="26628"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67D2B14A-E0B9-47E1-A83A-076FC133F353}" type="slidenum">
              <a:rPr lang="en-US" altLang="en-US" sz="1400">
                <a:latin typeface="Times New Roman" pitchFamily="18" charset="0"/>
              </a:rPr>
              <a:pPr>
                <a:spcBef>
                  <a:spcPct val="0"/>
                </a:spcBef>
                <a:buClrTx/>
                <a:buSzTx/>
                <a:buFontTx/>
                <a:buNone/>
              </a:pPr>
              <a:t>72</a:t>
            </a:fld>
            <a:endParaRPr lang="en-US" altLang="en-US" sz="1400">
              <a:latin typeface="Times New Roman" pitchFamily="18" charset="0"/>
            </a:endParaRPr>
          </a:p>
        </p:txBody>
      </p:sp>
      <p:sp>
        <p:nvSpPr>
          <p:cNvPr id="26629"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6630"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Tree>
    <p:extLst>
      <p:ext uri="{BB962C8B-B14F-4D97-AF65-F5344CB8AC3E}">
        <p14:creationId xmlns:p14="http://schemas.microsoft.com/office/powerpoint/2010/main" val="8006681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70640" y="126170"/>
            <a:ext cx="8564562" cy="551675"/>
          </a:xfrm>
        </p:spPr>
        <p:txBody>
          <a:bodyPr>
            <a:normAutofit fontScale="90000"/>
          </a:bodyPr>
          <a:lstStyle/>
          <a:p>
            <a:r>
              <a:rPr lang="en-US" altLang="en-US" sz="4500" dirty="0">
                <a:cs typeface="Times New Roman" pitchFamily="18" charset="0"/>
              </a:rPr>
              <a:t>Printing arrays</a:t>
            </a:r>
            <a:endParaRPr lang="en-US" altLang="en-US" sz="4500" dirty="0">
              <a:cs typeface="Times New Roman" pitchFamily="18" charset="0"/>
              <a:hlinkClick r:id="rId2" action="ppaction://program"/>
            </a:endParaRPr>
          </a:p>
        </p:txBody>
      </p:sp>
      <p:sp>
        <p:nvSpPr>
          <p:cNvPr id="28675" name="Rectangle 3"/>
          <p:cNvSpPr>
            <a:spLocks noGrp="1" noChangeArrowheads="1"/>
          </p:cNvSpPr>
          <p:nvPr>
            <p:ph idx="1"/>
          </p:nvPr>
        </p:nvSpPr>
        <p:spPr>
          <a:xfrm>
            <a:off x="0" y="702245"/>
            <a:ext cx="8988425" cy="5530320"/>
          </a:xfrm>
        </p:spPr>
        <p:txBody>
          <a:bodyPr>
            <a:normAutofit lnSpcReduction="10000"/>
          </a:bodyPr>
          <a:lstStyle/>
          <a:p>
            <a:pPr marL="609600" indent="-609600">
              <a:lnSpc>
                <a:spcPct val="80000"/>
              </a:lnSpc>
              <a:buFont typeface="Monotype Sorts"/>
              <a:buNone/>
            </a:pPr>
            <a:r>
              <a:rPr lang="en-US" altLang="en-US" sz="2400" b="1" dirty="0"/>
              <a:t>for</a:t>
            </a:r>
            <a:r>
              <a:rPr lang="en-US" altLang="en-US" sz="2400" dirty="0"/>
              <a:t> (</a:t>
            </a:r>
            <a:r>
              <a:rPr lang="en-US" altLang="en-US" sz="2400" dirty="0" err="1"/>
              <a:t>int</a:t>
            </a:r>
            <a:r>
              <a:rPr lang="en-US" altLang="en-US" sz="2400" dirty="0"/>
              <a:t> row = 0; row &lt; </a:t>
            </a:r>
            <a:r>
              <a:rPr lang="en-US" altLang="en-US" sz="2400" b="1" dirty="0" err="1"/>
              <a:t>matrix.lengt</a:t>
            </a:r>
            <a:r>
              <a:rPr lang="en-US" altLang="en-US" sz="2400" dirty="0" err="1"/>
              <a:t>h</a:t>
            </a:r>
            <a:r>
              <a:rPr lang="en-US" altLang="en-US" sz="2400" dirty="0"/>
              <a:t>; row++) {</a:t>
            </a:r>
          </a:p>
          <a:p>
            <a:pPr marL="609600" indent="-609600">
              <a:lnSpc>
                <a:spcPct val="80000"/>
              </a:lnSpc>
              <a:buFont typeface="Monotype Sorts"/>
              <a:buNone/>
            </a:pPr>
            <a:r>
              <a:rPr lang="en-US" altLang="en-US" sz="2400" dirty="0"/>
              <a:t>  </a:t>
            </a:r>
            <a:r>
              <a:rPr lang="en-US" altLang="en-US" sz="2400" b="1" dirty="0"/>
              <a:t>for </a:t>
            </a:r>
            <a:r>
              <a:rPr lang="en-US" altLang="en-US" sz="2400" dirty="0"/>
              <a:t>(</a:t>
            </a:r>
            <a:r>
              <a:rPr lang="en-US" altLang="en-US" sz="2400" dirty="0" err="1"/>
              <a:t>int</a:t>
            </a:r>
            <a:r>
              <a:rPr lang="en-US" altLang="en-US" sz="2400" dirty="0"/>
              <a:t> column = 0; column &lt; </a:t>
            </a:r>
            <a:r>
              <a:rPr lang="en-US" altLang="en-US" sz="2400" b="1" dirty="0"/>
              <a:t>matrix[row].length</a:t>
            </a:r>
            <a:r>
              <a:rPr lang="en-US" altLang="en-US" sz="2400" dirty="0"/>
              <a:t>; column++) {</a:t>
            </a:r>
          </a:p>
          <a:p>
            <a:pPr marL="609600" indent="-609600">
              <a:lnSpc>
                <a:spcPct val="80000"/>
              </a:lnSpc>
              <a:buFont typeface="Monotype Sorts"/>
              <a:buNone/>
            </a:pPr>
            <a:r>
              <a:rPr lang="en-US" altLang="en-US" sz="2400" dirty="0"/>
              <a:t>    </a:t>
            </a:r>
            <a:r>
              <a:rPr lang="en-US" altLang="en-US" sz="2400" b="1" dirty="0" err="1">
                <a:solidFill>
                  <a:srgbClr val="FF0000"/>
                </a:solidFill>
              </a:rPr>
              <a:t>System.out.print</a:t>
            </a:r>
            <a:r>
              <a:rPr lang="en-US" altLang="en-US" sz="2400" b="1" dirty="0">
                <a:solidFill>
                  <a:srgbClr val="FF0000"/>
                </a:solidFill>
              </a:rPr>
              <a:t>(matrix[row][column] + " ");</a:t>
            </a:r>
          </a:p>
          <a:p>
            <a:pPr marL="609600" indent="-609600">
              <a:lnSpc>
                <a:spcPct val="80000"/>
              </a:lnSpc>
              <a:buFont typeface="Monotype Sorts"/>
              <a:buNone/>
            </a:pPr>
            <a:r>
              <a:rPr lang="en-US" altLang="en-US" sz="2400" dirty="0"/>
              <a:t>  }</a:t>
            </a:r>
          </a:p>
          <a:p>
            <a:pPr marL="609600" indent="-609600">
              <a:lnSpc>
                <a:spcPct val="80000"/>
              </a:lnSpc>
              <a:buFont typeface="Monotype Sorts"/>
              <a:buNone/>
            </a:pPr>
            <a:endParaRPr lang="en-US" altLang="en-US" sz="2400" dirty="0"/>
          </a:p>
          <a:p>
            <a:pPr marL="609600" indent="-609600">
              <a:lnSpc>
                <a:spcPct val="80000"/>
              </a:lnSpc>
              <a:buFont typeface="Monotype Sorts"/>
              <a:buNone/>
            </a:pPr>
            <a:r>
              <a:rPr lang="en-US" altLang="en-US" sz="2400" dirty="0"/>
              <a:t>  </a:t>
            </a:r>
            <a:r>
              <a:rPr lang="en-US" altLang="en-US" sz="2400" dirty="0" err="1"/>
              <a:t>System.out.println</a:t>
            </a:r>
            <a:r>
              <a:rPr lang="en-US" altLang="en-US" sz="2400" dirty="0"/>
              <a:t>();</a:t>
            </a:r>
          </a:p>
          <a:p>
            <a:pPr marL="609600" indent="-609600">
              <a:lnSpc>
                <a:spcPct val="80000"/>
              </a:lnSpc>
              <a:buFont typeface="Monotype Sorts"/>
              <a:buNone/>
            </a:pPr>
            <a:r>
              <a:rPr lang="en-US" altLang="en-US" sz="2400" dirty="0"/>
              <a:t>} </a:t>
            </a:r>
          </a:p>
          <a:p>
            <a:pPr marL="609600" indent="-609600">
              <a:lnSpc>
                <a:spcPct val="80000"/>
              </a:lnSpc>
              <a:buFont typeface="Monotype Sorts"/>
              <a:buNone/>
            </a:pPr>
            <a:endParaRPr lang="en-US" altLang="en-US" sz="2400" dirty="0"/>
          </a:p>
          <a:p>
            <a:pPr marL="609600" indent="-609600">
              <a:lnSpc>
                <a:spcPct val="80000"/>
              </a:lnSpc>
              <a:buFont typeface="Monotype Sorts"/>
              <a:buNone/>
            </a:pPr>
            <a:r>
              <a:rPr lang="en-US" altLang="en-US" dirty="0">
                <a:solidFill>
                  <a:srgbClr val="0070C0"/>
                </a:solidFill>
                <a:cs typeface="Times New Roman" pitchFamily="18" charset="0"/>
              </a:rPr>
              <a:t>Summing all elements</a:t>
            </a:r>
          </a:p>
          <a:p>
            <a:pPr marL="609600" indent="-609600">
              <a:lnSpc>
                <a:spcPct val="80000"/>
              </a:lnSpc>
              <a:buFont typeface="Monotype Sorts"/>
              <a:buNone/>
            </a:pPr>
            <a:r>
              <a:rPr lang="en-US" altLang="en-US" sz="2400" dirty="0" err="1">
                <a:solidFill>
                  <a:srgbClr val="FF0000"/>
                </a:solidFill>
              </a:rPr>
              <a:t>int</a:t>
            </a:r>
            <a:r>
              <a:rPr lang="en-US" altLang="en-US" sz="2400" dirty="0">
                <a:solidFill>
                  <a:srgbClr val="FF0000"/>
                </a:solidFill>
              </a:rPr>
              <a:t> total = 0;</a:t>
            </a:r>
          </a:p>
          <a:p>
            <a:pPr marL="609600" indent="-609600">
              <a:lnSpc>
                <a:spcPct val="80000"/>
              </a:lnSpc>
              <a:buFont typeface="Monotype Sorts"/>
              <a:buNone/>
            </a:pPr>
            <a:r>
              <a:rPr lang="en-US" altLang="en-US" sz="2400" b="1" dirty="0"/>
              <a:t>for</a:t>
            </a:r>
            <a:r>
              <a:rPr lang="en-US" altLang="en-US" sz="2400" dirty="0"/>
              <a:t> (</a:t>
            </a:r>
            <a:r>
              <a:rPr lang="en-US" altLang="en-US" sz="2400" dirty="0" err="1"/>
              <a:t>int</a:t>
            </a:r>
            <a:r>
              <a:rPr lang="en-US" altLang="en-US" sz="2400" dirty="0"/>
              <a:t> row = 0; row &lt; </a:t>
            </a:r>
            <a:r>
              <a:rPr lang="en-US" altLang="en-US" sz="2400" b="1" dirty="0" err="1"/>
              <a:t>matrix.length</a:t>
            </a:r>
            <a:r>
              <a:rPr lang="en-US" altLang="en-US" sz="2400" dirty="0"/>
              <a:t>; row++) {</a:t>
            </a:r>
          </a:p>
          <a:p>
            <a:pPr marL="609600" indent="-609600">
              <a:lnSpc>
                <a:spcPct val="80000"/>
              </a:lnSpc>
              <a:buFont typeface="Monotype Sorts"/>
              <a:buNone/>
            </a:pPr>
            <a:r>
              <a:rPr lang="en-US" altLang="en-US" sz="2400" dirty="0"/>
              <a:t>  </a:t>
            </a:r>
            <a:r>
              <a:rPr lang="en-US" altLang="en-US" sz="2400" b="1" dirty="0"/>
              <a:t>for</a:t>
            </a:r>
            <a:r>
              <a:rPr lang="en-US" altLang="en-US" sz="2400" dirty="0"/>
              <a:t> (</a:t>
            </a:r>
            <a:r>
              <a:rPr lang="en-US" altLang="en-US" sz="2400" dirty="0" err="1"/>
              <a:t>int</a:t>
            </a:r>
            <a:r>
              <a:rPr lang="en-US" altLang="en-US" sz="2400" dirty="0"/>
              <a:t> column = 0; column &lt; </a:t>
            </a:r>
            <a:r>
              <a:rPr lang="en-US" altLang="en-US" sz="2400" b="1" dirty="0"/>
              <a:t>matrix[row].length</a:t>
            </a:r>
            <a:r>
              <a:rPr lang="en-US" altLang="en-US" sz="2400" dirty="0"/>
              <a:t>; column++) {</a:t>
            </a:r>
          </a:p>
          <a:p>
            <a:pPr marL="609600" indent="-609600">
              <a:lnSpc>
                <a:spcPct val="80000"/>
              </a:lnSpc>
              <a:buFont typeface="Monotype Sorts"/>
              <a:buNone/>
            </a:pPr>
            <a:r>
              <a:rPr lang="en-US" altLang="en-US" sz="2400" dirty="0"/>
              <a:t>    </a:t>
            </a:r>
            <a:r>
              <a:rPr lang="en-US" altLang="en-US" sz="2400" b="1" dirty="0">
                <a:solidFill>
                  <a:srgbClr val="FF0000"/>
                </a:solidFill>
              </a:rPr>
              <a:t>total += matrix[row][column];</a:t>
            </a:r>
          </a:p>
          <a:p>
            <a:pPr marL="609600" indent="-609600">
              <a:lnSpc>
                <a:spcPct val="80000"/>
              </a:lnSpc>
              <a:buFont typeface="Monotype Sorts"/>
              <a:buNone/>
            </a:pPr>
            <a:r>
              <a:rPr lang="en-US" altLang="en-US" sz="2400" dirty="0"/>
              <a:t>  }</a:t>
            </a:r>
          </a:p>
          <a:p>
            <a:pPr marL="609600" indent="-609600">
              <a:lnSpc>
                <a:spcPct val="80000"/>
              </a:lnSpc>
              <a:buFont typeface="Monotype Sorts"/>
              <a:buNone/>
            </a:pPr>
            <a:r>
              <a:rPr lang="en-US" altLang="en-US" sz="2400" dirty="0"/>
              <a:t>}</a:t>
            </a:r>
          </a:p>
          <a:p>
            <a:pPr marL="609600" indent="-609600">
              <a:lnSpc>
                <a:spcPct val="80000"/>
              </a:lnSpc>
              <a:buFont typeface="Monotype Sorts"/>
              <a:buNone/>
            </a:pPr>
            <a:endParaRPr lang="en-US" altLang="en-US" sz="2400" dirty="0">
              <a:solidFill>
                <a:srgbClr val="0070C0"/>
              </a:solidFill>
            </a:endParaRPr>
          </a:p>
        </p:txBody>
      </p:sp>
      <p:sp>
        <p:nvSpPr>
          <p:cNvPr id="28676" name="Slide Number Placeholder 4"/>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fld id="{57C62483-7245-48FB-889C-73B09A748B3B}" type="slidenum">
              <a:rPr lang="en-US" altLang="en-US" sz="1400">
                <a:latin typeface="Times New Roman" pitchFamily="18" charset="0"/>
              </a:rPr>
              <a:pPr>
                <a:spcBef>
                  <a:spcPct val="0"/>
                </a:spcBef>
                <a:buClrTx/>
                <a:buSzTx/>
                <a:buFontTx/>
                <a:buNone/>
              </a:pPr>
              <a:t>73</a:t>
            </a:fld>
            <a:endParaRPr lang="en-US" altLang="en-US" sz="1400">
              <a:latin typeface="Times New Roman" pitchFamily="18" charset="0"/>
            </a:endParaRPr>
          </a:p>
        </p:txBody>
      </p:sp>
      <p:sp>
        <p:nvSpPr>
          <p:cNvPr id="28677" name="Rectangle 4"/>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
        <p:nvSpPr>
          <p:cNvPr id="28678" name="Rectangle 5"/>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32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32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32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32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3200">
                <a:solidFill>
                  <a:schemeClr val="tx1"/>
                </a:solidFill>
                <a:latin typeface="Constantia" pitchFamily="18" charset="0"/>
              </a:defRPr>
            </a:lvl5pPr>
            <a:lvl6pPr marL="25146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6pPr>
            <a:lvl7pPr marL="29718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7pPr>
            <a:lvl8pPr marL="34290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8pPr>
            <a:lvl9pPr marL="3886200" indent="-228600" fontAlgn="base">
              <a:spcBef>
                <a:spcPct val="20000"/>
              </a:spcBef>
              <a:spcAft>
                <a:spcPct val="0"/>
              </a:spcAft>
              <a:buClr>
                <a:srgbClr val="10CF9B"/>
              </a:buClr>
              <a:buSzPct val="65000"/>
              <a:buFont typeface="Wingdings 2" pitchFamily="18" charset="2"/>
              <a:buChar char=""/>
              <a:defRPr sz="32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spTree>
    <p:extLst>
      <p:ext uri="{BB962C8B-B14F-4D97-AF65-F5344CB8AC3E}">
        <p14:creationId xmlns:p14="http://schemas.microsoft.com/office/powerpoint/2010/main" val="19600246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lIns="0" rIns="0" bIns="0" anchor="b">
            <a:normAutofit fontScale="90000"/>
          </a:bodyPr>
          <a:lstStyle/>
          <a:p>
            <a:pPr eaLnBrk="1" hangingPunct="1"/>
            <a:r>
              <a:rPr lang="en-US" altLang="en-US" dirty="0"/>
              <a:t>The </a:t>
            </a:r>
            <a:r>
              <a:rPr lang="en-US" altLang="en-US" b="1" dirty="0">
                <a:latin typeface="Courier New" pitchFamily="49" charset="0"/>
              </a:rPr>
              <a:t>Arrays</a:t>
            </a:r>
            <a:r>
              <a:rPr lang="en-US" altLang="en-US" dirty="0"/>
              <a:t> class</a:t>
            </a:r>
          </a:p>
        </p:txBody>
      </p:sp>
      <p:sp>
        <p:nvSpPr>
          <p:cNvPr id="21507" name="Rectangle 3"/>
          <p:cNvSpPr>
            <a:spLocks noGrp="1" noChangeArrowheads="1"/>
          </p:cNvSpPr>
          <p:nvPr>
            <p:ph idx="4294967295"/>
          </p:nvPr>
        </p:nvSpPr>
        <p:spPr/>
        <p:txBody>
          <a:bodyPr>
            <a:normAutofit fontScale="92500" lnSpcReduction="20000"/>
          </a:bodyPr>
          <a:lstStyle/>
          <a:p>
            <a:pPr marL="273050" indent="-273050" eaLnBrk="1" hangingPunct="1"/>
            <a:r>
              <a:rPr lang="en-US" altLang="en-US" dirty="0"/>
              <a:t>Class </a:t>
            </a:r>
            <a:r>
              <a:rPr lang="en-US" altLang="en-US" dirty="0">
                <a:solidFill>
                  <a:srgbClr val="FF0000"/>
                </a:solidFill>
                <a:latin typeface="Courier New" pitchFamily="49" charset="0"/>
              </a:rPr>
              <a:t>Arrays</a:t>
            </a:r>
            <a:r>
              <a:rPr lang="en-US" altLang="en-US" dirty="0">
                <a:solidFill>
                  <a:srgbClr val="FF0000"/>
                </a:solidFill>
              </a:rPr>
              <a:t> </a:t>
            </a:r>
            <a:r>
              <a:rPr lang="en-US" altLang="en-US" dirty="0"/>
              <a:t>in package </a:t>
            </a:r>
            <a:r>
              <a:rPr lang="en-US" altLang="en-US" dirty="0" err="1">
                <a:solidFill>
                  <a:srgbClr val="FF0000"/>
                </a:solidFill>
                <a:latin typeface="Courier New" pitchFamily="49" charset="0"/>
              </a:rPr>
              <a:t>java.util</a:t>
            </a:r>
            <a:r>
              <a:rPr lang="en-US" altLang="en-US" dirty="0"/>
              <a:t> has useful static methods for manipulating arrays:</a:t>
            </a:r>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742950" lvl="1" indent="-285750" eaLnBrk="1" hangingPunct="1">
              <a:lnSpc>
                <a:spcPct val="90000"/>
              </a:lnSpc>
            </a:pPr>
            <a:endParaRPr lang="en-US" altLang="en-US" dirty="0"/>
          </a:p>
          <a:p>
            <a:pPr marL="273050" indent="-273050" eaLnBrk="1" hangingPunct="1"/>
            <a:r>
              <a:rPr lang="en-US" altLang="en-US" dirty="0"/>
              <a:t>Syntax:	</a:t>
            </a:r>
            <a:r>
              <a:rPr lang="en-US" altLang="en-US" dirty="0" err="1">
                <a:solidFill>
                  <a:srgbClr val="FF0000"/>
                </a:solidFill>
                <a:latin typeface="Courier New" pitchFamily="49" charset="0"/>
              </a:rPr>
              <a:t>Arrays</a:t>
            </a:r>
            <a:r>
              <a:rPr lang="en-US" altLang="en-US" dirty="0" err="1">
                <a:latin typeface="Courier New" pitchFamily="49" charset="0"/>
              </a:rPr>
              <a:t>.</a:t>
            </a:r>
            <a:r>
              <a:rPr lang="en-US" altLang="en-US" b="1" dirty="0" err="1"/>
              <a:t>methodName</a:t>
            </a:r>
            <a:r>
              <a:rPr lang="en-US" altLang="en-US" dirty="0">
                <a:latin typeface="Courier New" pitchFamily="49" charset="0"/>
              </a:rPr>
              <a:t>(</a:t>
            </a:r>
            <a:r>
              <a:rPr lang="en-US" altLang="en-US" b="1" dirty="0"/>
              <a:t>parameters</a:t>
            </a:r>
            <a:r>
              <a:rPr lang="en-US" altLang="en-US" dirty="0">
                <a:latin typeface="Courier New" pitchFamily="49" charset="0"/>
              </a:rPr>
              <a:t>)</a:t>
            </a:r>
          </a:p>
        </p:txBody>
      </p:sp>
      <p:graphicFrame>
        <p:nvGraphicFramePr>
          <p:cNvPr id="831492" name="Group 4"/>
          <p:cNvGraphicFramePr>
            <a:graphicFrameLocks noGrp="1"/>
          </p:cNvGraphicFramePr>
          <p:nvPr/>
        </p:nvGraphicFramePr>
        <p:xfrm>
          <a:off x="76200" y="2209800"/>
          <a:ext cx="8991600" cy="3413634"/>
        </p:xfrm>
        <a:graphic>
          <a:graphicData uri="http://schemas.openxmlformats.org/drawingml/2006/table">
            <a:tbl>
              <a:tblPr/>
              <a:tblGrid>
                <a:gridCol w="3810000">
                  <a:extLst>
                    <a:ext uri="{9D8B030D-6E8A-4147-A177-3AD203B41FA5}">
                      <a16:colId xmlns:a16="http://schemas.microsoft.com/office/drawing/2014/main" xmlns="" val="20000"/>
                    </a:ext>
                  </a:extLst>
                </a:gridCol>
                <a:gridCol w="5181600">
                  <a:extLst>
                    <a:ext uri="{9D8B030D-6E8A-4147-A177-3AD203B41FA5}">
                      <a16:colId xmlns:a16="http://schemas.microsoft.com/office/drawing/2014/main" xmlns="" val="20001"/>
                    </a:ext>
                  </a:extLst>
                </a:gridCol>
              </a:tblGrid>
              <a:tr h="396166">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Method name</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Description</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63996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binarySearch(</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returns the index of the given value in a </a:t>
                      </a:r>
                      <a:r>
                        <a:rPr kumimoji="0" lang="en-US" altLang="en-US" sz="1800" b="0" i="1" u="none" strike="noStrike" cap="none" normalizeH="0" baseline="0">
                          <a:ln>
                            <a:noFill/>
                          </a:ln>
                          <a:solidFill>
                            <a:schemeClr val="tx1"/>
                          </a:solidFill>
                          <a:effectLst/>
                          <a:latin typeface="Tahoma" panose="020B0604030504040204" pitchFamily="34" charset="0"/>
                          <a:cs typeface="Times New Roman" panose="02020603050405020304" pitchFamily="18" charset="0"/>
                        </a:rPr>
                        <a:t>sorted</a:t>
                      </a: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 array (or &lt; 0 if not found)</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6569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copyOf(</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length</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returns a new copy of an array</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63996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equals(</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array1</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array2</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 if the two arrays contain same elements in the same order</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36569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fill(</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 </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value</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sets every element to the given value</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65692">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sort(</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arranges the elements into sorted order</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639961">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toString(</a:t>
                      </a:r>
                      <a:r>
                        <a:rPr kumimoji="0" lang="en-US" altLang="en-US" sz="1800" b="1" i="0" u="none" strike="noStrike" cap="none" normalizeH="0" baseline="0">
                          <a:ln>
                            <a:noFill/>
                          </a:ln>
                          <a:solidFill>
                            <a:schemeClr val="tx1"/>
                          </a:solidFill>
                          <a:effectLst/>
                          <a:latin typeface="Tahoma" panose="020B0604030504040204" pitchFamily="34" charset="0"/>
                          <a:cs typeface="Times New Roman" panose="02020603050405020304" pitchFamily="18" charset="0"/>
                        </a:rPr>
                        <a:t>array</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cs typeface="Times New Roman" panose="02020603050405020304" pitchFamily="18" charset="0"/>
                        </a:rPr>
                        <a:t>returns a string representing the array, such as </a:t>
                      </a:r>
                      <a:r>
                        <a:rPr kumimoji="0" lang="en-US" altLang="en-US" sz="1800" b="0" i="0" u="none" strike="noStrike" cap="none" normalizeH="0" baseline="0">
                          <a:ln>
                            <a:noFill/>
                          </a:ln>
                          <a:solidFill>
                            <a:schemeClr val="tx1"/>
                          </a:solidFill>
                          <a:effectLst/>
                          <a:latin typeface="Courier New" panose="02070309020205020404" pitchFamily="49" charset="0"/>
                          <a:cs typeface="Times New Roman" panose="02020603050405020304" pitchFamily="18" charset="0"/>
                        </a:rPr>
                        <a:t>"[10, 30, -25, 17]"</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01937355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lIns="0" rIns="0" bIns="0" anchor="b">
            <a:normAutofit fontScale="90000"/>
          </a:bodyPr>
          <a:lstStyle/>
          <a:p>
            <a:pPr eaLnBrk="1" hangingPunct="1"/>
            <a:r>
              <a:rPr lang="en-US" altLang="en-US" b="1" dirty="0" err="1">
                <a:latin typeface="Courier New" pitchFamily="49" charset="0"/>
              </a:rPr>
              <a:t>Arrays.toString</a:t>
            </a:r>
            <a:endParaRPr lang="en-US" altLang="en-US" b="1" dirty="0">
              <a:latin typeface="Courier New" pitchFamily="49" charset="0"/>
            </a:endParaRPr>
          </a:p>
        </p:txBody>
      </p:sp>
      <p:sp>
        <p:nvSpPr>
          <p:cNvPr id="22531" name="Rectangle 3"/>
          <p:cNvSpPr>
            <a:spLocks noGrp="1" noChangeArrowheads="1"/>
          </p:cNvSpPr>
          <p:nvPr>
            <p:ph idx="4294967295"/>
          </p:nvPr>
        </p:nvSpPr>
        <p:spPr/>
        <p:txBody>
          <a:bodyPr>
            <a:normAutofit/>
          </a:bodyPr>
          <a:lstStyle/>
          <a:p>
            <a:pPr marL="273050" indent="-273050" eaLnBrk="1" hangingPunct="1"/>
            <a:r>
              <a:rPr lang="en-US" altLang="en-US" b="1" dirty="0" err="1">
                <a:solidFill>
                  <a:srgbClr val="FF0000"/>
                </a:solidFill>
                <a:latin typeface="Courier New" pitchFamily="49" charset="0"/>
              </a:rPr>
              <a:t>Arrays.toString</a:t>
            </a:r>
            <a:r>
              <a:rPr lang="en-US" altLang="en-US" b="1" dirty="0">
                <a:solidFill>
                  <a:srgbClr val="FF0000"/>
                </a:solidFill>
              </a:rPr>
              <a:t> </a:t>
            </a:r>
            <a:r>
              <a:rPr lang="en-US" altLang="en-US" dirty="0"/>
              <a:t>accepts an array as a parameter and returns a </a:t>
            </a:r>
            <a:r>
              <a:rPr lang="en-US" altLang="en-US" dirty="0">
                <a:latin typeface="Courier New" pitchFamily="49" charset="0"/>
              </a:rPr>
              <a:t>String</a:t>
            </a:r>
            <a:r>
              <a:rPr lang="en-US" altLang="en-US" dirty="0"/>
              <a:t> representation of its elements.</a:t>
            </a:r>
          </a:p>
          <a:p>
            <a:pPr marL="639763" lvl="1" indent="-246063" eaLnBrk="1" hangingPunct="1">
              <a:buFontTx/>
              <a:buNone/>
            </a:pPr>
            <a:endParaRPr lang="en-US" altLang="en-US" sz="1400" dirty="0"/>
          </a:p>
          <a:p>
            <a:pPr marL="639763" lvl="1" indent="-246063" eaLnBrk="1" hangingPunct="1">
              <a:buFontTx/>
              <a:buNone/>
            </a:pPr>
            <a:r>
              <a:rPr lang="en-US" altLang="en-US" sz="2000" dirty="0">
                <a:latin typeface="Courier New" pitchFamily="49" charset="0"/>
              </a:rPr>
              <a:t>  </a:t>
            </a:r>
            <a:r>
              <a:rPr lang="en-US" altLang="en-US" sz="2000" dirty="0" err="1">
                <a:latin typeface="Courier New" pitchFamily="49" charset="0"/>
              </a:rPr>
              <a:t>int</a:t>
            </a:r>
            <a:r>
              <a:rPr lang="en-US" altLang="en-US" sz="2000" dirty="0">
                <a:latin typeface="Courier New" pitchFamily="49" charset="0"/>
              </a:rPr>
              <a:t>[] e = {0, 2, 4, 6, 8};</a:t>
            </a:r>
          </a:p>
          <a:p>
            <a:pPr marL="639763" lvl="1" indent="-246063" eaLnBrk="1" hangingPunct="1">
              <a:buFont typeface="Wingdings" pitchFamily="2" charset="2"/>
              <a:buNone/>
            </a:pPr>
            <a:r>
              <a:rPr lang="en-US" altLang="en-US" sz="2000" dirty="0">
                <a:latin typeface="Courier New" pitchFamily="49" charset="0"/>
              </a:rPr>
              <a:t>  e[1] = e[3] + e[4]; </a:t>
            </a:r>
          </a:p>
          <a:p>
            <a:pPr marL="639763" lvl="1" indent="-246063" eaLnBrk="1" hangingPunct="1">
              <a:buFont typeface="Wingdings" pitchFamily="2" charset="2"/>
              <a:buNone/>
            </a:pPr>
            <a:r>
              <a:rPr lang="en-US" altLang="en-US" sz="2000" dirty="0">
                <a:latin typeface="Courier New" pitchFamily="49" charset="0"/>
              </a:rPr>
              <a:t>  </a:t>
            </a:r>
            <a:r>
              <a:rPr lang="en-US" altLang="en-US" sz="2000" dirty="0" err="1">
                <a:latin typeface="Courier New" pitchFamily="49" charset="0"/>
              </a:rPr>
              <a:t>System.out.println</a:t>
            </a:r>
            <a:r>
              <a:rPr lang="en-US" altLang="en-US" sz="2000" dirty="0">
                <a:latin typeface="Courier New" pitchFamily="49" charset="0"/>
              </a:rPr>
              <a:t>("e is " + </a:t>
            </a:r>
            <a:r>
              <a:rPr lang="en-US" altLang="en-US" sz="2000" b="1" dirty="0" err="1">
                <a:latin typeface="Courier New" pitchFamily="49" charset="0"/>
              </a:rPr>
              <a:t>Arrays.toString</a:t>
            </a:r>
            <a:r>
              <a:rPr lang="en-US" altLang="en-US" sz="2000" b="1" dirty="0">
                <a:latin typeface="Courier New" pitchFamily="49" charset="0"/>
              </a:rPr>
              <a:t>(e)</a:t>
            </a:r>
            <a:r>
              <a:rPr lang="en-US" altLang="en-US" sz="2000" dirty="0">
                <a:latin typeface="Courier New" pitchFamily="49" charset="0"/>
              </a:rPr>
              <a:t>);</a:t>
            </a:r>
          </a:p>
          <a:p>
            <a:pPr marL="639763" lvl="1" indent="-246063" eaLnBrk="1" hangingPunct="1">
              <a:buFont typeface="Wingdings" pitchFamily="2" charset="2"/>
              <a:buNone/>
            </a:pPr>
            <a:endParaRPr lang="en-US" altLang="en-US" sz="2000" dirty="0">
              <a:latin typeface="Courier New" pitchFamily="49" charset="0"/>
            </a:endParaRPr>
          </a:p>
          <a:p>
            <a:pPr marL="639763" lvl="1" indent="-246063" eaLnBrk="1" hangingPunct="1">
              <a:buFont typeface="Wingdings" pitchFamily="2" charset="2"/>
              <a:buNone/>
            </a:pPr>
            <a:r>
              <a:rPr lang="en-US" altLang="en-US" dirty="0"/>
              <a:t>	Output:</a:t>
            </a:r>
          </a:p>
          <a:p>
            <a:pPr marL="639763" lvl="1" indent="-246063" eaLnBrk="1" hangingPunct="1">
              <a:buFont typeface="Wingdings" pitchFamily="2" charset="2"/>
              <a:buNone/>
            </a:pPr>
            <a:r>
              <a:rPr lang="en-US" altLang="en-US" sz="2000" dirty="0">
                <a:latin typeface="Courier New" pitchFamily="49" charset="0"/>
              </a:rPr>
              <a:t>	e is [0, 14, 4, 6, 8]</a:t>
            </a:r>
          </a:p>
          <a:p>
            <a:pPr marL="639763" lvl="1" indent="-246063" eaLnBrk="1" hangingPunct="1"/>
            <a:endParaRPr lang="en-US" altLang="en-US" sz="2000" dirty="0">
              <a:latin typeface="Courier New" pitchFamily="49" charset="0"/>
            </a:endParaRPr>
          </a:p>
          <a:p>
            <a:pPr marL="393700" lvl="1" indent="0" eaLnBrk="1" hangingPunct="1">
              <a:buNone/>
            </a:pPr>
            <a:endParaRPr lang="en-US" altLang="en-US" dirty="0">
              <a:latin typeface="Courier New" pitchFamily="49" charset="0"/>
            </a:endParaRPr>
          </a:p>
          <a:p>
            <a:pPr marL="639763" lvl="1" indent="-246063" eaLnBrk="1" hangingPunct="1"/>
            <a:r>
              <a:rPr lang="en-US" altLang="en-US" dirty="0"/>
              <a:t>Must  </a:t>
            </a:r>
            <a:r>
              <a:rPr lang="en-US" altLang="en-US" dirty="0">
                <a:latin typeface="Courier New" pitchFamily="49" charset="0"/>
              </a:rPr>
              <a:t>import </a:t>
            </a:r>
            <a:r>
              <a:rPr lang="en-US" altLang="en-US" dirty="0" err="1">
                <a:latin typeface="Courier New" pitchFamily="49" charset="0"/>
              </a:rPr>
              <a:t>java.util</a:t>
            </a:r>
            <a:r>
              <a:rPr lang="en-US" altLang="en-US" dirty="0">
                <a:latin typeface="Courier New" pitchFamily="49" charset="0"/>
              </a:rPr>
              <a:t>.*;</a:t>
            </a:r>
          </a:p>
        </p:txBody>
      </p:sp>
    </p:spTree>
    <p:extLst>
      <p:ext uri="{BB962C8B-B14F-4D97-AF65-F5344CB8AC3E}">
        <p14:creationId xmlns:p14="http://schemas.microsoft.com/office/powerpoint/2010/main" val="11400929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9045" y="381000"/>
            <a:ext cx="8679529" cy="1089345"/>
          </a:xfrm>
        </p:spPr>
        <p:txBody>
          <a:bodyPr>
            <a:normAutofit fontScale="90000"/>
          </a:bodyPr>
          <a:lstStyle/>
          <a:p>
            <a:pPr eaLnBrk="1" hangingPunct="1"/>
            <a:r>
              <a:rPr lang="en-US" altLang="en-US" dirty="0"/>
              <a:t>Increment and</a:t>
            </a:r>
            <a:br>
              <a:rPr lang="en-US" altLang="en-US" dirty="0"/>
            </a:br>
            <a:r>
              <a:rPr lang="en-US" altLang="en-US" dirty="0"/>
              <a:t>Decrement Operators</a:t>
            </a:r>
          </a:p>
        </p:txBody>
      </p:sp>
      <p:sp>
        <p:nvSpPr>
          <p:cNvPr id="43011"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7BC44A12-9242-4CC2-8084-0FACD6C1F702}" type="slidenum">
              <a:rPr lang="en-US" altLang="en-US" sz="1400">
                <a:latin typeface="Times New Roman" pitchFamily="18" charset="0"/>
              </a:rPr>
              <a:pPr>
                <a:spcBef>
                  <a:spcPct val="0"/>
                </a:spcBef>
                <a:buClrTx/>
                <a:buSzTx/>
                <a:buFontTx/>
                <a:buNone/>
              </a:pPr>
              <a:t>8</a:t>
            </a:fld>
            <a:endParaRPr lang="en-US" altLang="en-US" sz="1400">
              <a:latin typeface="Times New Roman" pitchFamily="18" charset="0"/>
            </a:endParaRPr>
          </a:p>
        </p:txBody>
      </p:sp>
      <p:sp>
        <p:nvSpPr>
          <p:cNvPr id="43012" name="Rectangle 9"/>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43013" name="Rectangle 10"/>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tabLst>
                <a:tab pos="3246438" algn="l"/>
              </a:tabLst>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tabLst>
                <a:tab pos="3246438" algn="l"/>
              </a:tabLst>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tabLst>
                <a:tab pos="3246438" algn="l"/>
              </a:tabLst>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tabLst>
                <a:tab pos="3246438" algn="l"/>
              </a:tabLst>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tabLst>
                <a:tab pos="3246438" algn="l"/>
              </a:tabLst>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tabLst>
                <a:tab pos="3246438" algn="l"/>
              </a:tabLst>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tabLst>
                <a:tab pos="3246438" algn="l"/>
              </a:tabLst>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tabLst>
                <a:tab pos="3246438" algn="l"/>
              </a:tabLst>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tabLst>
                <a:tab pos="3246438" algn="l"/>
              </a:tabLst>
              <a:defRPr sz="2000">
                <a:solidFill>
                  <a:schemeClr val="tx1"/>
                </a:solidFill>
                <a:latin typeface="Constantia" pitchFamily="18" charset="0"/>
              </a:defRPr>
            </a:lvl9pPr>
          </a:lstStyle>
          <a:p>
            <a:pPr>
              <a:spcBef>
                <a:spcPct val="0"/>
              </a:spcBef>
              <a:buClrTx/>
              <a:buSzTx/>
              <a:buFontTx/>
              <a:buNone/>
            </a:pPr>
            <a:endParaRPr lang="en-US" altLang="en-US" sz="2400">
              <a:latin typeface="Times New Roman" pitchFamily="18" charset="0"/>
            </a:endParaRPr>
          </a:p>
        </p:txBody>
      </p:sp>
      <p:pic>
        <p:nvPicPr>
          <p:cNvPr id="430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1700775"/>
            <a:ext cx="9093200" cy="3994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cxnSp>
        <p:nvCxnSpPr>
          <p:cNvPr id="3" name="Straight Connector 2"/>
          <p:cNvCxnSpPr/>
          <p:nvPr/>
        </p:nvCxnSpPr>
        <p:spPr>
          <a:xfrm>
            <a:off x="3305175" y="3078163"/>
            <a:ext cx="1382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81375" y="3966670"/>
            <a:ext cx="157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43274" y="4773175"/>
            <a:ext cx="1306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3274" y="5694894"/>
            <a:ext cx="157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10288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381000"/>
            <a:ext cx="7772400" cy="858915"/>
          </a:xfrm>
        </p:spPr>
        <p:txBody>
          <a:bodyPr>
            <a:normAutofit fontScale="90000"/>
          </a:bodyPr>
          <a:lstStyle/>
          <a:p>
            <a:pPr eaLnBrk="1" hangingPunct="1"/>
            <a:r>
              <a:rPr lang="en-US" altLang="en-US" dirty="0"/>
              <a:t>Increment and</a:t>
            </a:r>
            <a:br>
              <a:rPr lang="en-US" altLang="en-US" dirty="0"/>
            </a:br>
            <a:r>
              <a:rPr lang="en-US" altLang="en-US" dirty="0"/>
              <a:t>Decrement Operators , exercises.</a:t>
            </a:r>
          </a:p>
        </p:txBody>
      </p:sp>
      <p:sp>
        <p:nvSpPr>
          <p:cNvPr id="44035" name="Slide Number Placeholder 4"/>
          <p:cNvSpPr>
            <a:spLocks noGrp="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fld id="{A4A91E65-0342-43E3-8E97-376009A4220B}" type="slidenum">
              <a:rPr lang="en-US" altLang="en-US" sz="1400">
                <a:latin typeface="Times New Roman" pitchFamily="18" charset="0"/>
              </a:rPr>
              <a:pPr>
                <a:spcBef>
                  <a:spcPct val="0"/>
                </a:spcBef>
                <a:buClrTx/>
                <a:buSzTx/>
                <a:buFontTx/>
                <a:buNone/>
              </a:pPr>
              <a:t>9</a:t>
            </a:fld>
            <a:endParaRPr lang="en-US" altLang="en-US" sz="1400">
              <a:latin typeface="Times New Roman" pitchFamily="18" charset="0"/>
            </a:endParaRPr>
          </a:p>
        </p:txBody>
      </p:sp>
      <p:sp>
        <p:nvSpPr>
          <p:cNvPr id="44036" name="Rectangle 9"/>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44037" name="Rectangle 11"/>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44038" name="Rectangle 13"/>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44039" name="Rectangle 15"/>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44040" name="Rectangle 17"/>
          <p:cNvSpPr>
            <a:spLocks noChangeArrowheads="1"/>
          </p:cNvSpPr>
          <p:nvPr/>
        </p:nvSpPr>
        <p:spPr bwMode="auto">
          <a:xfrm>
            <a:off x="23622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44041" name="Rectangle 19"/>
          <p:cNvSpPr>
            <a:spLocks noChangeArrowheads="1"/>
          </p:cNvSpPr>
          <p:nvPr/>
        </p:nvSpPr>
        <p:spPr bwMode="auto">
          <a:xfrm>
            <a:off x="22860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a:spcBef>
                <a:spcPct val="0"/>
              </a:spcBef>
              <a:buClrTx/>
              <a:buSzTx/>
              <a:buFontTx/>
              <a:buNone/>
            </a:pPr>
            <a:endParaRPr lang="en-US" altLang="en-US" sz="1600">
              <a:latin typeface="Times New Roman" pitchFamily="18" charset="0"/>
            </a:endParaRPr>
          </a:p>
        </p:txBody>
      </p:sp>
      <p:sp>
        <p:nvSpPr>
          <p:cNvPr id="2" name="TextBox 1"/>
          <p:cNvSpPr txBox="1">
            <a:spLocks noChangeArrowheads="1"/>
          </p:cNvSpPr>
          <p:nvPr/>
        </p:nvSpPr>
        <p:spPr bwMode="auto">
          <a:xfrm>
            <a:off x="232235" y="1355130"/>
            <a:ext cx="8142287"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itchFamily="18" charset="0"/>
                <a:cs typeface="Arial" pitchFamily="34" charset="0"/>
              </a:defRPr>
            </a:lvl1pPr>
            <a:lvl2pPr marL="742950" indent="-285750">
              <a:defRPr sz="1600">
                <a:solidFill>
                  <a:schemeClr val="tx1"/>
                </a:solidFill>
                <a:latin typeface="Times New Roman" pitchFamily="18" charset="0"/>
                <a:cs typeface="Arial" pitchFamily="34" charset="0"/>
              </a:defRPr>
            </a:lvl2pPr>
            <a:lvl3pPr marL="1143000" indent="-228600">
              <a:defRPr sz="1600">
                <a:solidFill>
                  <a:schemeClr val="tx1"/>
                </a:solidFill>
                <a:latin typeface="Times New Roman" pitchFamily="18" charset="0"/>
                <a:cs typeface="Arial" pitchFamily="34" charset="0"/>
              </a:defRPr>
            </a:lvl3pPr>
            <a:lvl4pPr marL="1600200" indent="-228600">
              <a:defRPr sz="1600">
                <a:solidFill>
                  <a:schemeClr val="tx1"/>
                </a:solidFill>
                <a:latin typeface="Times New Roman" pitchFamily="18" charset="0"/>
                <a:cs typeface="Arial" pitchFamily="34" charset="0"/>
              </a:defRPr>
            </a:lvl4pPr>
            <a:lvl5pPr marL="2057400" indent="-228600">
              <a:defRPr sz="16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pitchFamily="34" charset="0"/>
              </a:defRPr>
            </a:lvl9pPr>
          </a:lstStyle>
          <a:p>
            <a:r>
              <a:rPr lang="en-US" altLang="en-US" sz="3200" dirty="0"/>
              <a:t>What is the value of </a:t>
            </a:r>
            <a:r>
              <a:rPr lang="en-US" altLang="en-US" sz="3200" dirty="0" err="1"/>
              <a:t>i</a:t>
            </a:r>
            <a:r>
              <a:rPr lang="en-US" altLang="en-US" sz="3200" dirty="0"/>
              <a:t> and </a:t>
            </a:r>
            <a:r>
              <a:rPr lang="en-US" altLang="en-US" sz="3200" dirty="0" err="1"/>
              <a:t>newNum</a:t>
            </a:r>
            <a:r>
              <a:rPr lang="en-US" altLang="en-US" sz="3200" dirty="0"/>
              <a:t>?</a:t>
            </a:r>
          </a:p>
          <a:p>
            <a:r>
              <a:rPr lang="en-US" altLang="en-US" sz="3200" dirty="0" err="1"/>
              <a:t>int</a:t>
            </a:r>
            <a:r>
              <a:rPr lang="en-US" altLang="en-US" sz="3200" dirty="0"/>
              <a:t> </a:t>
            </a:r>
            <a:r>
              <a:rPr lang="en-US" altLang="en-US" sz="3200" dirty="0" err="1"/>
              <a:t>i</a:t>
            </a:r>
            <a:r>
              <a:rPr lang="en-US" altLang="en-US" sz="3200" dirty="0"/>
              <a:t> = 10;</a:t>
            </a:r>
          </a:p>
          <a:p>
            <a:r>
              <a:rPr lang="en-US" altLang="en-US" sz="3200" dirty="0" err="1"/>
              <a:t>int</a:t>
            </a:r>
            <a:r>
              <a:rPr lang="en-US" altLang="en-US" sz="3200" dirty="0"/>
              <a:t> </a:t>
            </a:r>
            <a:r>
              <a:rPr lang="en-US" altLang="en-US" sz="3200" dirty="0" err="1"/>
              <a:t>newNum</a:t>
            </a:r>
            <a:r>
              <a:rPr lang="en-US" altLang="en-US" sz="3200" dirty="0"/>
              <a:t> = 10 * </a:t>
            </a:r>
            <a:r>
              <a:rPr lang="en-US" altLang="en-US" sz="3200" dirty="0" err="1"/>
              <a:t>i</a:t>
            </a:r>
            <a:r>
              <a:rPr lang="en-US" altLang="en-US" sz="3200" dirty="0"/>
              <a:t>++</a:t>
            </a:r>
          </a:p>
          <a:p>
            <a:endParaRPr lang="en-US" altLang="en-US" sz="3200" dirty="0"/>
          </a:p>
          <a:p>
            <a:r>
              <a:rPr lang="en-US" altLang="en-US" sz="3200" dirty="0" err="1"/>
              <a:t>i</a:t>
            </a:r>
            <a:r>
              <a:rPr lang="en-US" altLang="en-US" sz="3200" dirty="0"/>
              <a:t> = 11  </a:t>
            </a:r>
            <a:r>
              <a:rPr lang="en-US" altLang="en-US" sz="3200" dirty="0" err="1"/>
              <a:t>newNum</a:t>
            </a:r>
            <a:r>
              <a:rPr lang="en-US" altLang="en-US" sz="3200" dirty="0"/>
              <a:t>=100</a:t>
            </a:r>
          </a:p>
          <a:p>
            <a:endParaRPr lang="en-US" altLang="en-US" sz="3200" dirty="0"/>
          </a:p>
          <a:p>
            <a:r>
              <a:rPr lang="en-US" altLang="en-US" sz="3200" dirty="0"/>
              <a:t>What is the value of </a:t>
            </a:r>
            <a:r>
              <a:rPr lang="en-US" altLang="en-US" sz="3200" dirty="0" err="1"/>
              <a:t>i</a:t>
            </a:r>
            <a:r>
              <a:rPr lang="en-US" altLang="en-US" sz="3200" dirty="0"/>
              <a:t> and </a:t>
            </a:r>
            <a:r>
              <a:rPr lang="en-US" altLang="en-US" sz="3200" dirty="0" err="1"/>
              <a:t>newNum</a:t>
            </a:r>
            <a:r>
              <a:rPr lang="en-US" altLang="en-US" sz="3200" dirty="0"/>
              <a:t>?</a:t>
            </a:r>
          </a:p>
          <a:p>
            <a:r>
              <a:rPr lang="en-US" altLang="en-US" sz="3200" dirty="0" err="1"/>
              <a:t>int</a:t>
            </a:r>
            <a:r>
              <a:rPr lang="en-US" altLang="en-US" sz="3200" dirty="0"/>
              <a:t> </a:t>
            </a:r>
            <a:r>
              <a:rPr lang="en-US" altLang="en-US" sz="3200" dirty="0" err="1"/>
              <a:t>i</a:t>
            </a:r>
            <a:r>
              <a:rPr lang="en-US" altLang="en-US" sz="3200" dirty="0"/>
              <a:t> = 10;</a:t>
            </a:r>
          </a:p>
          <a:p>
            <a:r>
              <a:rPr lang="en-US" altLang="en-US" sz="3200" dirty="0" err="1"/>
              <a:t>int</a:t>
            </a:r>
            <a:r>
              <a:rPr lang="en-US" altLang="en-US" sz="3200" dirty="0"/>
              <a:t> </a:t>
            </a:r>
            <a:r>
              <a:rPr lang="en-US" altLang="en-US" sz="3200" dirty="0" err="1"/>
              <a:t>newNum</a:t>
            </a:r>
            <a:r>
              <a:rPr lang="en-US" altLang="en-US" sz="3200" dirty="0"/>
              <a:t> = 10 * ++</a:t>
            </a:r>
            <a:r>
              <a:rPr lang="en-US" altLang="en-US" sz="3200" dirty="0" err="1"/>
              <a:t>i</a:t>
            </a:r>
            <a:endParaRPr lang="en-US" altLang="en-US" sz="3200" dirty="0"/>
          </a:p>
          <a:p>
            <a:r>
              <a:rPr lang="en-US" altLang="en-US" sz="3200" dirty="0"/>
              <a:t>i = 11   </a:t>
            </a:r>
            <a:r>
              <a:rPr lang="en-US" altLang="en-US" sz="3200" dirty="0" err="1"/>
              <a:t>newNum</a:t>
            </a:r>
            <a:r>
              <a:rPr lang="en-US" altLang="en-US" sz="3200" dirty="0"/>
              <a:t>=110</a:t>
            </a:r>
          </a:p>
        </p:txBody>
      </p:sp>
    </p:spTree>
    <p:extLst>
      <p:ext uri="{BB962C8B-B14F-4D97-AF65-F5344CB8AC3E}">
        <p14:creationId xmlns:p14="http://schemas.microsoft.com/office/powerpoint/2010/main" val="15829532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24879</TotalTime>
  <Words>3443</Words>
  <Application>Microsoft Office PowerPoint</Application>
  <PresentationFormat>全屏显示(4:3)</PresentationFormat>
  <Paragraphs>668</Paragraphs>
  <Slides>75</Slides>
  <Notes>27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78" baseType="lpstr">
      <vt:lpstr>流畅</vt:lpstr>
      <vt:lpstr>Picture</vt:lpstr>
      <vt:lpstr>Microsoft Word Picture</vt:lpstr>
      <vt:lpstr>Java review – Chapters 1 through 9</vt:lpstr>
      <vt:lpstr>Main Method</vt:lpstr>
      <vt:lpstr>Creating, Compiling, and Running Programs</vt:lpstr>
      <vt:lpstr>Programming Errors</vt:lpstr>
      <vt:lpstr>Primitive Data Types in Java</vt:lpstr>
      <vt:lpstr>Numeric Operators</vt:lpstr>
      <vt:lpstr>Augmented Assignment Operators (Combined Assignment operators)</vt:lpstr>
      <vt:lpstr>Increment and Decrement Operators</vt:lpstr>
      <vt:lpstr>Increment and Decrement Operators , exercises.</vt:lpstr>
      <vt:lpstr>Relational Operators</vt:lpstr>
      <vt:lpstr>One-way if Statements</vt:lpstr>
      <vt:lpstr>The Two-way if Statement</vt:lpstr>
      <vt:lpstr>if-else Example</vt:lpstr>
      <vt:lpstr>Multiple Alternative if Statements</vt:lpstr>
      <vt:lpstr>Logical Operators</vt:lpstr>
      <vt:lpstr>Exercise: Determining Leap Year?</vt:lpstr>
      <vt:lpstr>Conditional Operators</vt:lpstr>
      <vt:lpstr>Conditional Operator</vt:lpstr>
      <vt:lpstr>Operator Precedence</vt:lpstr>
      <vt:lpstr>Operator Precedence and Associativity</vt:lpstr>
      <vt:lpstr>Operator Associativity</vt:lpstr>
      <vt:lpstr>Mathematical Functions </vt:lpstr>
      <vt:lpstr>The random Method</vt:lpstr>
      <vt:lpstr>Escape Sequences for Special Characters</vt:lpstr>
      <vt:lpstr>Escape Sequences for Special Characters</vt:lpstr>
      <vt:lpstr>Comparing and Testing Characters</vt:lpstr>
      <vt:lpstr>Methods in the Character Class</vt:lpstr>
      <vt:lpstr>The String class </vt:lpstr>
      <vt:lpstr>Simple Methods for String Objects</vt:lpstr>
      <vt:lpstr>Comparing Strings</vt:lpstr>
      <vt:lpstr>Comparing Strings</vt:lpstr>
      <vt:lpstr>Comparing Strings</vt:lpstr>
      <vt:lpstr>Obtaining Substrings</vt:lpstr>
      <vt:lpstr>Finding a Character or a Substring in a String</vt:lpstr>
      <vt:lpstr>Finding a Character or a Substring in a String</vt:lpstr>
      <vt:lpstr>Formatting Output </vt:lpstr>
      <vt:lpstr>Frequently-Used Specifiers </vt:lpstr>
      <vt:lpstr>Formatting Output </vt:lpstr>
      <vt:lpstr>Formatting Output </vt:lpstr>
      <vt:lpstr>Formatting Output </vt:lpstr>
      <vt:lpstr>while Loops</vt:lpstr>
      <vt:lpstr>do-while Loop</vt:lpstr>
      <vt:lpstr>for Loops</vt:lpstr>
      <vt:lpstr>Reading Input from the Console</vt:lpstr>
      <vt:lpstr>Reading Input from the Console</vt:lpstr>
      <vt:lpstr>Reading Numbers from the Keyboard</vt:lpstr>
      <vt:lpstr>Reading a String from the Console </vt:lpstr>
      <vt:lpstr>Reading a String from the Console </vt:lpstr>
      <vt:lpstr>Reading a Character from the Console </vt:lpstr>
      <vt:lpstr>Specific Import and wildcard Import</vt:lpstr>
      <vt:lpstr>Named Constants</vt:lpstr>
      <vt:lpstr>Defining Methods</vt:lpstr>
      <vt:lpstr>Method Return Value Type</vt:lpstr>
      <vt:lpstr>Overloading Methods</vt:lpstr>
      <vt:lpstr>PowerPoint 演示文稿</vt:lpstr>
      <vt:lpstr>Declaring and Creating Array in One Step</vt:lpstr>
      <vt:lpstr>Arrays</vt:lpstr>
      <vt:lpstr>The Length of an Array  &amp; Accessing Array Elements  </vt:lpstr>
      <vt:lpstr>Declaring, creating, initializing Using the Shorthand Notation</vt:lpstr>
      <vt:lpstr>Exercises</vt:lpstr>
      <vt:lpstr>Printing arrays- print each element in the array using a loop</vt:lpstr>
      <vt:lpstr>Enhanced for Loop (for-each loop)</vt:lpstr>
      <vt:lpstr>Pass By Value vs Pass By Reference</vt:lpstr>
      <vt:lpstr>Simple Example</vt:lpstr>
      <vt:lpstr>Declare/Create Two-dimensional Arrays</vt:lpstr>
      <vt:lpstr>Two-dimensional Array Illustration</vt:lpstr>
      <vt:lpstr>Declaring, Creating, and Initializing Using Shorthand Notations</vt:lpstr>
      <vt:lpstr>Lengths of Two-dimensional Arrays</vt:lpstr>
      <vt:lpstr>Two-dimensional Array Illustration</vt:lpstr>
      <vt:lpstr>Ragged Arrays</vt:lpstr>
      <vt:lpstr>Ragged Arrays, cont.</vt:lpstr>
      <vt:lpstr>Initializing arrays with input values</vt:lpstr>
      <vt:lpstr>Printing arrays</vt:lpstr>
      <vt:lpstr>The Arrays class</vt:lpstr>
      <vt:lpstr>Arrays.toString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HP</cp:lastModifiedBy>
  <cp:revision>477</cp:revision>
  <dcterms:created xsi:type="dcterms:W3CDTF">1995-06-10T17:31:50Z</dcterms:created>
  <dcterms:modified xsi:type="dcterms:W3CDTF">2019-09-24T17:29:12Z</dcterms:modified>
</cp:coreProperties>
</file>