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xPNk0OM6FyDqeXgi9BIgDr6z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ahoma-bold.fntdata"/><Relationship Id="rId10" Type="http://schemas.openxmlformats.org/officeDocument/2006/relationships/slide" Target="slides/slide5.xml"/><Relationship Id="rId54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W1.1</a:t>
            </a:r>
            <a:endParaRPr/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confidence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high then interest cannot be negative</a:t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W1.1</a:t>
            </a:r>
            <a:endParaRPr/>
          </a:p>
        </p:txBody>
      </p:sp>
      <p:sp>
        <p:nvSpPr>
          <p:cNvPr id="339" name="Google Shape;339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20170101</a:t>
            </a:r>
            <a:endParaRPr/>
          </a:p>
        </p:txBody>
      </p:sp>
      <p:sp>
        <p:nvSpPr>
          <p:cNvPr id="379" name="Google Shape;379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 w1.1</a:t>
            </a:r>
            <a:endParaRPr/>
          </a:p>
        </p:txBody>
      </p:sp>
      <p:sp>
        <p:nvSpPr>
          <p:cNvPr id="456" name="Google Shape;456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Note here we generate new candidates by generating C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from L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and L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But that one can be more careful with candidate generation. For example, in C</a:t>
            </a:r>
            <a:r>
              <a:rPr baseline="-25000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we know {b,m,j} cannot be frequent since {m,j} is not frequent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201601 W1.2</a:t>
            </a:r>
            <a:endParaRPr/>
          </a:p>
        </p:txBody>
      </p:sp>
      <p:sp>
        <p:nvSpPr>
          <p:cNvPr id="567" name="Google Shape;567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7763" y="687388"/>
            <a:ext cx="45672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5" name="Google Shape;45;p55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3" name="Google Shape;53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⮚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mds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Announcements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Homework-1: out Tuesday, please start early</a:t>
            </a:r>
            <a:endParaRPr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do not copy from anywhere and work on your code yourself. Our </a:t>
            </a:r>
            <a:r>
              <a:rPr lang="en-US"/>
              <a:t>detection</a:t>
            </a:r>
            <a:r>
              <a:rPr lang="en-US"/>
              <a:t> agents are super smart!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FF0000"/>
                </a:solidFill>
              </a:rPr>
              <a:t>Please don’t post any material from this class in any form, including your homework and related materials, to any public places, such as GitHub or others, on the Internet !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(2):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documents containing those sentences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Item/document is “in” a basket if sentence is in the document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seem backward, but relationship between baskets and items is many-to-many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items that appear together in several baskets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documents share sentence(s)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Items (documents) that appear together too often could represent plagiarism.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1800"/>
              <a:buChar char="●"/>
            </a:pPr>
            <a:r>
              <a:rPr b="1" lang="en-US">
                <a:solidFill>
                  <a:srgbClr val="FF0066"/>
                </a:solidFill>
              </a:rPr>
              <a:t>Please don’t copy anyone’s code for your homework!</a:t>
            </a:r>
            <a:endParaRPr b="1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1800"/>
              <a:buChar char="⮚"/>
            </a:pPr>
            <a:r>
              <a:rPr b="1" lang="en-US">
                <a:solidFill>
                  <a:srgbClr val="FF0066"/>
                </a:solidFill>
              </a:rPr>
              <a:t>It will be detected easily by our Agent!</a:t>
            </a:r>
            <a:endParaRPr b="1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(3):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related “concepts” in web documents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words? Web pages?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words? Web pages?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(3):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related “concepts” in web documents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Web pages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Baskets/documents contain items/words in the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sets of words (items) that appear together in many documents (baskets)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Ignore most common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Unusual words appearing together in a large number of documents, e.g., 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Cup,</a:t>
            </a:r>
            <a:r>
              <a:rPr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indicate an interesting relationship or joint concept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think of such examples: Word-X, Word-Y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(4):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Interactions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patients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drugs and side effects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been used to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combinations of drugs that result in particular side-effects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requires extension: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Absence of an item needs to be observed as well as presence!!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milk and oil together:   BAD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milk alone: OK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Drinking oil alone:  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Scale of the Problem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WalMart sells 100,000 items and can store billions of baskets.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Web has  billions of words and many billions of pages.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 FREQUENT ITEMSETS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“Support” and “Frequent Itemsets”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685800" y="1600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Simplest question: 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sets of items that appear </a:t>
            </a:r>
            <a:r>
              <a:rPr b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</a:t>
            </a:r>
            <a:r>
              <a:rPr b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baskets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itemset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the number of baskets containing all items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Sometimes given as a percentage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Given a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sets of items that appear in at least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baskets are called “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Itemsets”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"/>
          <p:cNvSpPr txBox="1"/>
          <p:nvPr>
            <p:ph type="title"/>
          </p:nvPr>
        </p:nvSpPr>
        <p:spPr>
          <a:xfrm>
            <a:off x="0" y="533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Frequent Itemsets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Items={milk, coke, pepsi, beer, juice}.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00FF"/>
                </a:solidFill>
              </a:rPr>
              <a:t>Support = 3 baskets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/>
              <a:t>	B</a:t>
            </a:r>
            <a:r>
              <a:rPr baseline="-25000" lang="en-US"/>
              <a:t>1</a:t>
            </a:r>
            <a:r>
              <a:rPr lang="en-US"/>
              <a:t> = {m, c, b}		B</a:t>
            </a:r>
            <a:r>
              <a:rPr baseline="-25000" lang="en-US"/>
              <a:t>2</a:t>
            </a:r>
            <a:r>
              <a:rPr lang="en-US"/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/>
              <a:t>	B</a:t>
            </a:r>
            <a:r>
              <a:rPr baseline="-25000" lang="en-US"/>
              <a:t>3</a:t>
            </a:r>
            <a:r>
              <a:rPr lang="en-US"/>
              <a:t> = {m, b}			B</a:t>
            </a:r>
            <a:r>
              <a:rPr baseline="-25000" lang="en-US"/>
              <a:t>4</a:t>
            </a:r>
            <a:r>
              <a:rPr lang="en-US"/>
              <a:t> 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/>
              <a:t>	B</a:t>
            </a:r>
            <a:r>
              <a:rPr baseline="-25000" lang="en-US"/>
              <a:t>5</a:t>
            </a:r>
            <a:r>
              <a:rPr lang="en-US"/>
              <a:t> = {m, p, b}		B</a:t>
            </a:r>
            <a:r>
              <a:rPr baseline="-25000" lang="en-US"/>
              <a:t>6</a:t>
            </a:r>
            <a:r>
              <a:rPr lang="en-US"/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/>
              <a:t>	B</a:t>
            </a:r>
            <a:r>
              <a:rPr baseline="-25000" lang="en-US"/>
              <a:t>7</a:t>
            </a:r>
            <a:r>
              <a:rPr lang="en-US"/>
              <a:t> = {c, b, j}			B</a:t>
            </a:r>
            <a:r>
              <a:rPr baseline="-25000" lang="en-US"/>
              <a:t>8</a:t>
            </a:r>
            <a:r>
              <a:rPr lang="en-US"/>
              <a:t> = {b, c}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Frequent itemsets of size 1: {m}, {c}, {b}, {j}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1371600" y="2819400"/>
            <a:ext cx="4191000" cy="2789238"/>
            <a:chOff x="1296" y="2112"/>
            <a:chExt cx="2640" cy="1757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1296" y="3504"/>
              <a:ext cx="1037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, {b,c}</a:t>
              </a:r>
              <a:endParaRPr/>
            </a:p>
          </p:txBody>
        </p:sp>
        <p:cxnSp>
          <p:nvCxnSpPr>
            <p:cNvPr id="208" name="Google Shape;208;p17"/>
            <p:cNvCxnSpPr/>
            <p:nvPr/>
          </p:nvCxnSpPr>
          <p:spPr>
            <a:xfrm flipH="1" rot="10800000">
              <a:off x="1680" y="2112"/>
              <a:ext cx="192" cy="144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17"/>
            <p:cNvCxnSpPr/>
            <p:nvPr/>
          </p:nvCxnSpPr>
          <p:spPr>
            <a:xfrm flipH="1" rot="10800000">
              <a:off x="1776" y="3120"/>
              <a:ext cx="144" cy="432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17"/>
            <p:cNvCxnSpPr/>
            <p:nvPr/>
          </p:nvCxnSpPr>
          <p:spPr>
            <a:xfrm flipH="1" rot="10800000">
              <a:off x="1920" y="2688"/>
              <a:ext cx="1392" cy="864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17"/>
            <p:cNvCxnSpPr/>
            <p:nvPr/>
          </p:nvCxnSpPr>
          <p:spPr>
            <a:xfrm flipH="1" rot="10800000">
              <a:off x="2016" y="3024"/>
              <a:ext cx="1920" cy="528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2" name="Google Shape;212;p17"/>
          <p:cNvGrpSpPr/>
          <p:nvPr/>
        </p:nvGrpSpPr>
        <p:grpSpPr>
          <a:xfrm>
            <a:off x="2590800" y="3352800"/>
            <a:ext cx="3429000" cy="2255838"/>
            <a:chOff x="2064" y="2448"/>
            <a:chExt cx="2160" cy="1421"/>
          </a:xfrm>
        </p:grpSpPr>
        <p:sp>
          <p:nvSpPr>
            <p:cNvPr id="213" name="Google Shape;213;p17"/>
            <p:cNvSpPr txBox="1"/>
            <p:nvPr/>
          </p:nvSpPr>
          <p:spPr>
            <a:xfrm>
              <a:off x="2064" y="3504"/>
              <a:ext cx="86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, {c,j}.</a:t>
              </a:r>
              <a:endParaRPr/>
            </a:p>
          </p:txBody>
        </p:sp>
        <p:cxnSp>
          <p:nvCxnSpPr>
            <p:cNvPr id="214" name="Google Shape;214;p17"/>
            <p:cNvCxnSpPr/>
            <p:nvPr/>
          </p:nvCxnSpPr>
          <p:spPr>
            <a:xfrm rot="10800000">
              <a:off x="2256" y="3072"/>
              <a:ext cx="144" cy="480"/>
            </a:xfrm>
            <a:prstGeom prst="straightConnector1">
              <a:avLst/>
            </a:prstGeom>
            <a:noFill/>
            <a:ln cap="flat" cmpd="sng" w="9525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17"/>
            <p:cNvCxnSpPr/>
            <p:nvPr/>
          </p:nvCxnSpPr>
          <p:spPr>
            <a:xfrm flipH="1" rot="10800000">
              <a:off x="2544" y="2448"/>
              <a:ext cx="1344" cy="1104"/>
            </a:xfrm>
            <a:prstGeom prst="straightConnector1">
              <a:avLst/>
            </a:prstGeom>
            <a:noFill/>
            <a:ln cap="flat" cmpd="sng" w="9525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17"/>
            <p:cNvCxnSpPr/>
            <p:nvPr/>
          </p:nvCxnSpPr>
          <p:spPr>
            <a:xfrm flipH="1" rot="10800000">
              <a:off x="2736" y="2784"/>
              <a:ext cx="1488" cy="768"/>
            </a:xfrm>
            <a:prstGeom prst="straightConnector1">
              <a:avLst/>
            </a:prstGeom>
            <a:noFill/>
            <a:ln cap="flat" cmpd="sng" w="9525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7" name="Google Shape;217;p17"/>
          <p:cNvGrpSpPr/>
          <p:nvPr/>
        </p:nvGrpSpPr>
        <p:grpSpPr>
          <a:xfrm>
            <a:off x="381000" y="2819400"/>
            <a:ext cx="5045075" cy="2797175"/>
            <a:chOff x="662" y="2112"/>
            <a:chExt cx="3178" cy="1762"/>
          </a:xfrm>
        </p:grpSpPr>
        <p:sp>
          <p:nvSpPr>
            <p:cNvPr id="218" name="Google Shape;218;p17"/>
            <p:cNvSpPr txBox="1"/>
            <p:nvPr/>
          </p:nvSpPr>
          <p:spPr>
            <a:xfrm>
              <a:off x="662" y="3509"/>
              <a:ext cx="797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{m,b}</a:t>
              </a:r>
              <a:endParaRPr/>
            </a:p>
          </p:txBody>
        </p:sp>
        <p:cxnSp>
          <p:nvCxnSpPr>
            <p:cNvPr id="219" name="Google Shape;219;p17"/>
            <p:cNvCxnSpPr/>
            <p:nvPr/>
          </p:nvCxnSpPr>
          <p:spPr>
            <a:xfrm flipH="1" rot="10800000">
              <a:off x="816" y="2112"/>
              <a:ext cx="720" cy="14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17"/>
            <p:cNvCxnSpPr/>
            <p:nvPr/>
          </p:nvCxnSpPr>
          <p:spPr>
            <a:xfrm flipH="1" rot="10800000">
              <a:off x="960" y="2448"/>
              <a:ext cx="576" cy="11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17"/>
            <p:cNvCxnSpPr/>
            <p:nvPr/>
          </p:nvCxnSpPr>
          <p:spPr>
            <a:xfrm flipH="1" rot="10800000">
              <a:off x="1152" y="2736"/>
              <a:ext cx="2688" cy="81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17"/>
            <p:cNvCxnSpPr/>
            <p:nvPr/>
          </p:nvCxnSpPr>
          <p:spPr>
            <a:xfrm flipH="1" rot="10800000">
              <a:off x="1056" y="2784"/>
              <a:ext cx="576" cy="76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RULES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“Association Rules” and “Confidence”</a:t>
            </a:r>
            <a:endParaRPr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If-then rules about the contents of baskets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Rule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 ,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means: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 basket contains all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then it is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contain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of this association rule is 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the probability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given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of 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with 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 for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number of baskets containing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>
            <a:off x="1447800" y="5181600"/>
            <a:ext cx="2514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354502" y="4114800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Finding Frequent Itemsets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(Chapter 6)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0" y="533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Confidence of a Rule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685800" y="17526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b}	         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 association rule: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{m, b} </a:t>
            </a:r>
            <a:r>
              <a:rPr b="1" lang="en-US">
                <a:solidFill>
                  <a:srgbClr val="33CC33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Confidence: Ratio of support for I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{j} with support for 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Ratio of support for {m,b}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{c}  to support for {m,b}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Confidence = 2/4 = 50%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identify association rules with high confidence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Interesting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Association Rules</a:t>
            </a:r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4572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Not all high-confidence rules are interesting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The rule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 → milk</a:t>
            </a:r>
            <a:r>
              <a:rPr lang="en-US"/>
              <a:t> may have high confidence for many itemsets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because milk is just purchased very often (independent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/>
              <a:t>)</a:t>
            </a:r>
            <a:endParaRPr sz="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i="1" lang="en-US" u="sng">
                <a:solidFill>
                  <a:srgbClr val="0000FF"/>
                </a:solidFill>
              </a:rPr>
              <a:t>Interest</a:t>
            </a:r>
            <a:r>
              <a:rPr b="1" lang="en-US">
                <a:solidFill>
                  <a:srgbClr val="0000FF"/>
                </a:solidFill>
              </a:rPr>
              <a:t> of an association rule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→ j</a:t>
            </a:r>
            <a:r>
              <a:rPr b="1" lang="en-US">
                <a:solidFill>
                  <a:srgbClr val="0000FF"/>
                </a:solidFill>
              </a:rPr>
              <a:t>: </a:t>
            </a:r>
            <a:r>
              <a:rPr b="1" lang="en-US">
                <a:solidFill>
                  <a:srgbClr val="FF0066"/>
                </a:solidFill>
              </a:rPr>
              <a:t>difference between its confidence and the fraction of baskets that contain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>
              <a:solidFill>
                <a:srgbClr val="FF0066"/>
              </a:solidFill>
            </a:endParaRPr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b="1" lang="en-US">
                <a:solidFill>
                  <a:srgbClr val="3366FF"/>
                </a:solidFill>
              </a:rPr>
              <a:t>Interesting rules are those with high positive or negative interest values (usually above 0.5)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High </a:t>
            </a:r>
            <a:r>
              <a:rPr b="1" lang="en-US">
                <a:solidFill>
                  <a:srgbClr val="FF0066"/>
                </a:solidFill>
              </a:rPr>
              <a:t>positive</a:t>
            </a:r>
            <a:r>
              <a:rPr b="1" lang="en-US"/>
              <a:t>/</a:t>
            </a:r>
            <a:r>
              <a:rPr b="1" lang="en-US">
                <a:solidFill>
                  <a:srgbClr val="008000"/>
                </a:solidFill>
              </a:rPr>
              <a:t>negative</a:t>
            </a:r>
            <a:r>
              <a:rPr b="1" lang="en-US"/>
              <a:t> </a:t>
            </a:r>
            <a:r>
              <a:rPr lang="en-US"/>
              <a:t>interest means presence of </a:t>
            </a:r>
            <a:r>
              <a:rPr b="1" i="1" lang="en-US"/>
              <a:t>I</a:t>
            </a:r>
            <a:r>
              <a:rPr lang="en-US"/>
              <a:t> </a:t>
            </a:r>
            <a:r>
              <a:rPr b="1" lang="en-US">
                <a:solidFill>
                  <a:srgbClr val="FF0066"/>
                </a:solidFill>
              </a:rPr>
              <a:t>encourages</a:t>
            </a:r>
            <a:r>
              <a:rPr lang="en-US"/>
              <a:t> or </a:t>
            </a:r>
            <a:r>
              <a:rPr b="1" lang="en-US">
                <a:solidFill>
                  <a:srgbClr val="008000"/>
                </a:solidFill>
              </a:rPr>
              <a:t>discourages</a:t>
            </a:r>
            <a:r>
              <a:rPr b="1" lang="en-US"/>
              <a:t> </a:t>
            </a:r>
            <a:r>
              <a:rPr lang="en-US"/>
              <a:t>presence of</a:t>
            </a:r>
            <a:r>
              <a:rPr b="1" i="1" lang="en-US"/>
              <a:t> j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Example: {coke} -&gt; pepsi should have high negative interest</a:t>
            </a:r>
            <a:endParaRPr b="1" i="1"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4953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57200" y="76200"/>
            <a:ext cx="80772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Confidence and Interest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685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p, b}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rule: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{m, b} </a:t>
            </a:r>
            <a:r>
              <a:rPr b="1" lang="en-US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Confidence: Ratio of support for I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{j} with support for I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2/4 = 0.5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Interest: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its confidence and the fraction of baskets that contain </a:t>
            </a:r>
            <a:r>
              <a:rPr b="1" i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|0.5 – 5/8| = 1/8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Item </a:t>
            </a:r>
            <a:r>
              <a:rPr b="1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appears in 5/8 of the baskets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Rule is not very interesting!</a:t>
            </a:r>
            <a:endParaRPr/>
          </a:p>
          <a:p>
            <a:pPr indent="-22225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191000"/>
            <a:ext cx="4343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Useful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Association Rules</a:t>
            </a:r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381000" y="121920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b="1"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association rules with support </a:t>
            </a:r>
            <a:r>
              <a:rPr b="1" lang="en-US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confidence </a:t>
            </a:r>
            <a:r>
              <a:rPr b="1" lang="en-US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lang="en-US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part: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finding the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itemsets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solidFill>
                  <a:srgbClr val="008000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has high support and confidence, then both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will be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”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Assume: not too many frequent itemsets or candidates for high support, high confidence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so many that they can’t be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acted upon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support threshold to avoid too many frequent itemsets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Find Association Rules with </a:t>
            </a:r>
            <a:b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lang="en-US">
                <a:solidFill>
                  <a:srgbClr val="1F497D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confidence </a:t>
            </a:r>
            <a:r>
              <a:rPr lang="en-US">
                <a:solidFill>
                  <a:srgbClr val="1F497D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457200" y="1295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n}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p, b}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{c, b, j}		B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threshold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0.75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Frequent itemsets: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{b}  {c}  {j}  {m}  {b,m}  {b,c}  {c,m}  {c,j}  {m,c,b}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Generate rules: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=4/6      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=5/6     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b,c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=4/5	           …           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b,m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=3/4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		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c,m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conf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=3/6</a:t>
            </a:r>
            <a:endParaRPr/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p24"/>
          <p:cNvCxnSpPr/>
          <p:nvPr/>
        </p:nvCxnSpPr>
        <p:spPr>
          <a:xfrm>
            <a:off x="1219200" y="4876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cxnSp>
        <p:nvCxnSpPr>
          <p:cNvPr id="278" name="Google Shape;278;p24"/>
          <p:cNvCxnSpPr/>
          <p:nvPr/>
        </p:nvCxnSpPr>
        <p:spPr>
          <a:xfrm>
            <a:off x="5029200" y="4876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cxnSp>
        <p:nvCxnSpPr>
          <p:cNvPr id="279" name="Google Shape;279;p24"/>
          <p:cNvCxnSpPr/>
          <p:nvPr/>
        </p:nvCxnSpPr>
        <p:spPr>
          <a:xfrm>
            <a:off x="5029200" y="5638800"/>
            <a:ext cx="1752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39607"/>
              </a:srgbClr>
            </a:outerShdw>
          </a:effectLst>
        </p:spPr>
      </p:cxn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5981700"/>
            <a:ext cx="37338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7454900" y="1832768"/>
            <a:ext cx="1600200" cy="415448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part is identifying frequent itemsets: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to find them are the focus of this chapter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FREQUENT ITEMSETS</a:t>
            </a:r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Computation Model</a:t>
            </a:r>
            <a:endParaRPr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5334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Typically, market basket data are kept in </a:t>
            </a:r>
            <a:r>
              <a:rPr b="1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files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rather than in a database system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Stored </a:t>
            </a:r>
            <a:r>
              <a:rPr b="1" lang="en-US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disk because they are very large files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Stored 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basket-by-basket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Expand baskets into pairs, triples, etc. as you read baskets</a:t>
            </a:r>
            <a:endParaRPr/>
          </a:p>
          <a:p>
            <a:pPr indent="-228600" lvl="2" marL="114300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i="1" lang="en-US" sz="2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nested loops to generate all sets of size </a:t>
            </a:r>
            <a:r>
              <a:rPr i="1" lang="en-US" sz="2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Organization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209800" y="2133600"/>
            <a:ext cx="1371600" cy="44196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>
            <a:off x="2209800" y="2362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7"/>
          <p:cNvCxnSpPr/>
          <p:nvPr/>
        </p:nvCxnSpPr>
        <p:spPr>
          <a:xfrm>
            <a:off x="2209800" y="2590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2209800" y="48768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7"/>
          <p:cNvCxnSpPr/>
          <p:nvPr/>
        </p:nvCxnSpPr>
        <p:spPr>
          <a:xfrm>
            <a:off x="2209800" y="2819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7"/>
          <p:cNvCxnSpPr/>
          <p:nvPr/>
        </p:nvCxnSpPr>
        <p:spPr>
          <a:xfrm>
            <a:off x="2209800" y="32766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7"/>
          <p:cNvCxnSpPr/>
          <p:nvPr/>
        </p:nvCxnSpPr>
        <p:spPr>
          <a:xfrm>
            <a:off x="2209800" y="3048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2209800" y="4648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7"/>
          <p:cNvCxnSpPr/>
          <p:nvPr/>
        </p:nvCxnSpPr>
        <p:spPr>
          <a:xfrm>
            <a:off x="2209800" y="4419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/>
          <p:nvPr/>
        </p:nvCxnSpPr>
        <p:spPr>
          <a:xfrm>
            <a:off x="2209800" y="4191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7"/>
          <p:cNvCxnSpPr/>
          <p:nvPr/>
        </p:nvCxnSpPr>
        <p:spPr>
          <a:xfrm>
            <a:off x="2209800" y="3962400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7"/>
          <p:cNvCxnSpPr/>
          <p:nvPr/>
        </p:nvCxnSpPr>
        <p:spPr>
          <a:xfrm>
            <a:off x="2209800" y="3733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7"/>
          <p:cNvCxnSpPr/>
          <p:nvPr/>
        </p:nvCxnSpPr>
        <p:spPr>
          <a:xfrm>
            <a:off x="2209800" y="3505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7"/>
          <p:cNvSpPr txBox="1"/>
          <p:nvPr/>
        </p:nvSpPr>
        <p:spPr>
          <a:xfrm>
            <a:off x="2514600" y="3505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2514600" y="3276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2514600" y="30480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2514600" y="28194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2514600" y="25908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2514600" y="2362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2514600" y="2133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2514600" y="39624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2514600" y="46482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2514600" y="44196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2514600" y="41910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2514600" y="3733800"/>
            <a:ext cx="5016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3886200" y="25146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1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3886200" y="34290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2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3886200" y="4191000"/>
            <a:ext cx="104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 3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3581400" y="2133600"/>
            <a:ext cx="152400" cy="1143000"/>
          </a:xfrm>
          <a:custGeom>
            <a:rect b="b" l="l" r="r" t="t"/>
            <a:pathLst>
              <a:path extrusionOk="0" h="720" w="96">
                <a:moveTo>
                  <a:pt x="0" y="0"/>
                </a:moveTo>
                <a:cubicBezTo>
                  <a:pt x="48" y="108"/>
                  <a:pt x="96" y="216"/>
                  <a:pt x="96" y="336"/>
                </a:cubicBezTo>
                <a:cubicBezTo>
                  <a:pt x="96" y="456"/>
                  <a:pt x="48" y="588"/>
                  <a:pt x="0" y="72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3581400" y="3276600"/>
            <a:ext cx="152400" cy="685800"/>
          </a:xfrm>
          <a:custGeom>
            <a:rect b="b" l="l" r="r" t="t"/>
            <a:pathLst>
              <a:path extrusionOk="0" h="432" w="96">
                <a:moveTo>
                  <a:pt x="0" y="0"/>
                </a:moveTo>
                <a:cubicBezTo>
                  <a:pt x="48" y="60"/>
                  <a:pt x="96" y="120"/>
                  <a:pt x="96" y="192"/>
                </a:cubicBezTo>
                <a:cubicBezTo>
                  <a:pt x="96" y="264"/>
                  <a:pt x="48" y="348"/>
                  <a:pt x="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3581400" y="3962400"/>
            <a:ext cx="152400" cy="914400"/>
          </a:xfrm>
          <a:custGeom>
            <a:rect b="b" l="l" r="r" t="t"/>
            <a:pathLst>
              <a:path extrusionOk="0" h="576" w="96">
                <a:moveTo>
                  <a:pt x="0" y="0"/>
                </a:moveTo>
                <a:cubicBezTo>
                  <a:pt x="48" y="96"/>
                  <a:pt x="96" y="192"/>
                  <a:pt x="96" y="288"/>
                </a:cubicBezTo>
                <a:cubicBezTo>
                  <a:pt x="96" y="384"/>
                  <a:pt x="16" y="528"/>
                  <a:pt x="0" y="57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2422525" y="5365750"/>
            <a:ext cx="563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6003925" y="2471738"/>
            <a:ext cx="2798763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items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 integers,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boundaries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between baskets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–1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4114800" y="5029200"/>
            <a:ext cx="5051425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1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Note: We want to find frequent itemsets. To find them, we have to count them. To count them, we have to generate them.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Computation Model – (2)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true cost of mining disk-resident data is usually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disk I/O</a:t>
            </a:r>
            <a:r>
              <a:rPr b="1" lang="en-US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 practice, association-rule algorithms read the data in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  all baskets read in turn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Thus, we measure the cost by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passes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algorithm takes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Main-Memory Bottleneck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frequent-itemset algorithms, main memory is the critical resource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we read baskets, </a:t>
            </a: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count something, e.g., occurrences of pairs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different things we can count is limited by main memory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Swapping counts in/out is a disaster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are designed so that counts can fit into main memory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Frequent Itemsets and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Family of techniques for characterizing data:</a:t>
            </a:r>
            <a:r>
              <a:rPr lang="en-US"/>
              <a:t> </a:t>
            </a:r>
            <a:r>
              <a:rPr b="1" lang="en-US">
                <a:solidFill>
                  <a:srgbClr val="FF6600"/>
                </a:solidFill>
              </a:rPr>
              <a:t>discovery of frequent itemsets</a:t>
            </a:r>
            <a:endParaRPr sz="10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b="1" lang="en-US">
                <a:solidFill>
                  <a:srgbClr val="0000FF"/>
                </a:solidFill>
              </a:rPr>
              <a:t>e.g., identify sets of items that are frequently purchased together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Outline: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Introduce </a:t>
            </a:r>
            <a:r>
              <a:rPr lang="en-US" u="sng"/>
              <a:t>market-basket model </a:t>
            </a:r>
            <a:r>
              <a:rPr lang="en-US"/>
              <a:t>of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Define </a:t>
            </a:r>
            <a:r>
              <a:rPr lang="en-US" u="sng"/>
              <a:t>frequent itemsets</a:t>
            </a:r>
            <a:endParaRPr u="sng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Discover </a:t>
            </a:r>
            <a:r>
              <a:rPr lang="en-US" u="sng"/>
              <a:t>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u="sng"/>
              <a:t>Confidence</a:t>
            </a:r>
            <a:r>
              <a:rPr lang="en-US"/>
              <a:t> and </a:t>
            </a:r>
            <a:r>
              <a:rPr lang="en-US" u="sng"/>
              <a:t>interest</a:t>
            </a:r>
            <a:r>
              <a:rPr lang="en-US"/>
              <a:t> of rules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u="sng"/>
              <a:t>A-Priori Algorithm</a:t>
            </a:r>
            <a:r>
              <a:rPr lang="en-US"/>
              <a:t> and variations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Frequent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Pairs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685800" y="13716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hardest problem often turns out to be finding the </a:t>
            </a:r>
            <a:r>
              <a:rPr b="1"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? Often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 are common, frequent triples are rare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? Probability of being frequent drops exponentially with size; number of sets grows more slowly with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concentrate on pairs, then extend to larger itemsets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Naïve Algorithm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685800" y="12192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Read file once, counting in main memory the occurrences of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Number of pairs in a basket of n items: n choose 2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rgbClr val="FF0066"/>
                </a:solidFill>
              </a:rPr>
              <a:t>From each basket of </a:t>
            </a:r>
            <a:r>
              <a:rPr b="1" i="1" lang="en-US">
                <a:solidFill>
                  <a:srgbClr val="FF0066"/>
                </a:solidFill>
              </a:rPr>
              <a:t>n</a:t>
            </a:r>
            <a:r>
              <a:rPr lang="en-US">
                <a:solidFill>
                  <a:srgbClr val="FF0066"/>
                </a:solidFill>
              </a:rPr>
              <a:t> items, </a:t>
            </a:r>
            <a:r>
              <a:rPr b="1" lang="en-US">
                <a:solidFill>
                  <a:srgbClr val="FF0066"/>
                </a:solidFill>
              </a:rPr>
              <a:t>generate its </a:t>
            </a:r>
            <a:r>
              <a:rPr b="1" i="1" lang="en-US">
                <a:solidFill>
                  <a:srgbClr val="FF0066"/>
                </a:solidFill>
              </a:rPr>
              <a:t>n*</a:t>
            </a:r>
            <a:r>
              <a:rPr b="1" lang="en-US">
                <a:solidFill>
                  <a:srgbClr val="FF0066"/>
                </a:solidFill>
              </a:rPr>
              <a:t>(</a:t>
            </a:r>
            <a:r>
              <a:rPr b="1" i="1" lang="en-US">
                <a:solidFill>
                  <a:srgbClr val="FF0066"/>
                </a:solidFill>
              </a:rPr>
              <a:t>n </a:t>
            </a:r>
            <a:r>
              <a:rPr b="1" lang="en-US">
                <a:solidFill>
                  <a:srgbClr val="FF0066"/>
                </a:solidFill>
              </a:rPr>
              <a:t>-1)/2 pairs using two nested loops, </a:t>
            </a:r>
            <a:r>
              <a:rPr b="1" lang="en-US">
                <a:solidFill>
                  <a:srgbClr val="0000FF"/>
                </a:solidFill>
              </a:rPr>
              <a:t>add to the count for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/>
              <a:t>First basket: (a,b), (a,c), (a,y), (b,c), (b,y), (c,y)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/>
              <a:t>Second basket: (a,b), (a,x), (a,y), (a,z), (b,x), (b,y), (b,z), 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/>
              <a:t>Total possible number of pairs in all baskets: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/>
              <a:t>(#items)(#items -1)/2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00FF"/>
                </a:solidFill>
              </a:rPr>
              <a:t>Fails if (#items)</a:t>
            </a:r>
            <a:r>
              <a:rPr b="1" baseline="30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 exceeds main memory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solidFill>
                  <a:schemeClr val="accent2"/>
                </a:solidFill>
              </a:rPr>
              <a:t>Remember</a:t>
            </a:r>
            <a:r>
              <a:rPr lang="en-US"/>
              <a:t>: #items can be 100K (Wal-Mart) or 10B (Web pages)</a:t>
            </a:r>
            <a:endParaRPr/>
          </a:p>
        </p:txBody>
      </p:sp>
      <p:pic>
        <p:nvPicPr>
          <p:cNvPr descr="nchoosek.tiff" id="365" name="Google Shape;3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362200"/>
            <a:ext cx="1333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choosek2.tiff" id="366" name="Google Shape;3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374900"/>
            <a:ext cx="1066800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52400"/>
            <a:ext cx="70104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 txBox="1"/>
          <p:nvPr/>
        </p:nvSpPr>
        <p:spPr>
          <a:xfrm>
            <a:off x="660400" y="187235"/>
            <a:ext cx="1046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Baskets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Counting Pairs</a:t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counts are 4-byte integers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pairs of items: 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-1)/2 = 5*10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(approximately)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Therefore, 2*10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(20 gigabytes) of main memory needed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Details of Main-Memory Counting</a:t>
            </a:r>
            <a:endParaRPr/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685800" y="1752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approaches: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Count all pairs, using a 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Keep a 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triples [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b="1"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count of the pair of items {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} is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93700" lvl="1" marL="99060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(1) requires only 4 bytes/pair, but requires a count for each pair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assume integers are 4 bytes</a:t>
            </a:r>
            <a:endParaRPr/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(2) requires 12 bytes, but only for those pairs with 	count &gt; 0</a:t>
            </a:r>
            <a:endParaRPr/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Plus some additional overhead for a hashtable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1219200" y="685800"/>
            <a:ext cx="3352800" cy="3352800"/>
          </a:xfrm>
          <a:prstGeom prst="rtTriangle">
            <a:avLst/>
          </a:prstGeom>
          <a:solidFill>
            <a:srgbClr val="FFCC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per pair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1295400" y="4953000"/>
            <a:ext cx="29633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(1):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long list of “c”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5334000" y="4876800"/>
            <a:ext cx="249299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long list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= (i,j,c) 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5181600" y="685800"/>
            <a:ext cx="3352800" cy="3352800"/>
          </a:xfrm>
          <a:prstGeom prst="rtTriangle">
            <a:avLst/>
          </a:prstGeom>
          <a:solidFill>
            <a:srgbClr val="FFCC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per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occurring pair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7239000" y="3124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6324600" y="3581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5486400" y="1676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6858000" y="2819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7162800" y="3657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5562600" y="3733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5791200" y="2667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5943600" y="2057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5334000" y="1219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5334000" y="2362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410200" y="5791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/>
          <p:nvPr/>
        </p:nvSpPr>
        <p:spPr>
          <a:xfrm rot="10800000">
            <a:off x="2057400" y="1828800"/>
            <a:ext cx="5486400" cy="4419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Triangular Matrix: (i,j) is index, c is count</a:t>
            </a:r>
            <a:endParaRPr/>
          </a:p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1524000" y="1828800"/>
            <a:ext cx="6324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a11 	a12	a13	a14	a15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a21	a22	a23	a24	a25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a31	a32	a33	a34	a35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a41	a42	a43	a44	a45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413" name="Google Shape;413;p35"/>
          <p:cNvCxnSpPr/>
          <p:nvPr/>
        </p:nvCxnSpPr>
        <p:spPr>
          <a:xfrm>
            <a:off x="381000" y="1600200"/>
            <a:ext cx="7620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4" name="Google Shape;414;p35"/>
          <p:cNvCxnSpPr/>
          <p:nvPr/>
        </p:nvCxnSpPr>
        <p:spPr>
          <a:xfrm>
            <a:off x="1066800" y="1295400"/>
            <a:ext cx="0" cy="4800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5" name="Google Shape;415;p35"/>
          <p:cNvSpPr txBox="1"/>
          <p:nvPr/>
        </p:nvSpPr>
        <p:spPr>
          <a:xfrm>
            <a:off x="609600" y="5638800"/>
            <a:ext cx="3867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8077200" y="1371600"/>
            <a:ext cx="3479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3174810" y="5824715"/>
            <a:ext cx="27623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Where is (1,5)? (4, 7)?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6"/>
          <p:cNvSpPr txBox="1"/>
          <p:nvPr>
            <p:ph type="title"/>
          </p:nvPr>
        </p:nvSpPr>
        <p:spPr>
          <a:xfrm>
            <a:off x="-12700" y="381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Triangular-Matrix Approach – (1)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of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Order each pair of items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so that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endParaRPr b="1" i="1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you see a pair {i,j} from a basket, increment the count at the corresponding position in triangular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(1 integer) per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6"/>
          <p:cNvSpPr/>
          <p:nvPr/>
        </p:nvSpPr>
        <p:spPr>
          <a:xfrm rot="10800000">
            <a:off x="6553200" y="1295400"/>
            <a:ext cx="1600200" cy="1371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6" name="Google Shape;426;p36"/>
          <p:cNvCxnSpPr/>
          <p:nvPr/>
        </p:nvCxnSpPr>
        <p:spPr>
          <a:xfrm flipH="1" rot="10800000">
            <a:off x="4648200" y="2133600"/>
            <a:ext cx="2857500" cy="1524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36"/>
          <p:cNvSpPr txBox="1"/>
          <p:nvPr/>
        </p:nvSpPr>
        <p:spPr>
          <a:xfrm>
            <a:off x="7184023" y="880029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6553200" y="1295399"/>
            <a:ext cx="1600200" cy="816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6236368" y="1452747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endParaRPr/>
          </a:p>
        </p:txBody>
      </p:sp>
      <p:sp>
        <p:nvSpPr>
          <p:cNvPr id="430" name="Google Shape;430;p36"/>
          <p:cNvSpPr txBox="1"/>
          <p:nvPr/>
        </p:nvSpPr>
        <p:spPr>
          <a:xfrm>
            <a:off x="6806373" y="1829756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7779730" y="2035771"/>
            <a:ext cx="134813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Comparing the two approaches</a:t>
            </a:r>
            <a:endParaRPr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457200" y="12954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Triangular Matrix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Count pair of items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 only if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b="1"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1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(1 integer for c) per pair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2:</a:t>
            </a:r>
            <a:r>
              <a:rPr lang="en-US">
                <a:solidFill>
                  <a:srgbClr val="9BBB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bytes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(i, j, c) per occurring pair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(but only for pairs with count &gt; 0)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Beats Approach 1 if fewer than 1/3 of possible pairs actually occur in the market basket data</a:t>
            </a:r>
            <a:endParaRPr/>
          </a:p>
        </p:txBody>
      </p:sp>
      <p:sp>
        <p:nvSpPr>
          <p:cNvPr id="438" name="Google Shape;438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Comparing the two approaches</a:t>
            </a:r>
            <a:endParaRPr/>
          </a:p>
        </p:txBody>
      </p:sp>
      <p:sp>
        <p:nvSpPr>
          <p:cNvPr id="444" name="Google Shape;444;p38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1: Triangular Matrix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total number items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pair of items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only if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pair counts in lexicographic order: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{1,2}, {1,3},…, {1,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{2,3}, {2,4},…,{2,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{3,4},…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at position 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–1)(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i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number of pairs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–1)/2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 total bytes=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Triangular Matrix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requires 4 bytes per pair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2</a:t>
            </a:r>
            <a:r>
              <a:rPr lang="en-US">
                <a:solidFill>
                  <a:srgbClr val="9BBB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12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bytes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per pair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(but only for pairs with count &gt; 0)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Beats Approach 1 if less than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1/3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possible pairs actually occur</a:t>
            </a:r>
            <a:endParaRPr/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1371600" y="2286000"/>
            <a:ext cx="5867400" cy="3505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Problem is if we have too many items so the pairs </a:t>
            </a:r>
            <a:b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 not fit into memory.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 we do better?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52" name="Google Shape;452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62000" y="2590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MARKET-BASKET MODEL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requentItems.png" id="458" name="Google Shape;4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963" y="1295400"/>
            <a:ext cx="3475037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 – (1)</a:t>
            </a:r>
            <a:endParaRPr/>
          </a:p>
        </p:txBody>
      </p:sp>
      <p:sp>
        <p:nvSpPr>
          <p:cNvPr id="460" name="Google Shape;460;p40"/>
          <p:cNvSpPr txBox="1"/>
          <p:nvPr>
            <p:ph idx="1" type="body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two-pass</a:t>
            </a:r>
            <a:r>
              <a:rPr lang="en-US"/>
              <a:t> approach called </a:t>
            </a:r>
            <a:br>
              <a:rPr lang="en-US"/>
            </a:br>
            <a:r>
              <a:rPr b="1" i="1" lang="en-US">
                <a:solidFill>
                  <a:srgbClr val="0000FF"/>
                </a:solidFill>
              </a:rPr>
              <a:t>A-Priori</a:t>
            </a:r>
            <a:r>
              <a:rPr i="1" lang="en-US">
                <a:solidFill>
                  <a:srgbClr val="0064E2"/>
                </a:solidFill>
              </a:rPr>
              <a:t> </a:t>
            </a:r>
            <a:r>
              <a:rPr lang="en-US"/>
              <a:t>limits the need for </a:t>
            </a:r>
            <a:br>
              <a:rPr lang="en-US"/>
            </a:br>
            <a:r>
              <a:rPr lang="en-US"/>
              <a:t>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Key idea:</a:t>
            </a:r>
            <a:r>
              <a:rPr b="1" lang="en-US"/>
              <a:t> </a:t>
            </a:r>
            <a:r>
              <a:rPr b="1" i="1" lang="en-US">
                <a:solidFill>
                  <a:srgbClr val="FF0066"/>
                </a:solidFill>
              </a:rPr>
              <a:t>monotonicity</a:t>
            </a:r>
            <a:endParaRPr b="1">
              <a:solidFill>
                <a:srgbClr val="FF0066"/>
              </a:solidFill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If a set of items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appears at </a:t>
            </a:r>
            <a:br>
              <a:rPr lang="en-US"/>
            </a:br>
            <a:r>
              <a:rPr lang="en-US"/>
              <a:t>least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times, so does every </a:t>
            </a:r>
            <a:r>
              <a:rPr b="1" lang="en-US"/>
              <a:t>subset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/>
              <a:t> of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Contrapositive for pairs:</a:t>
            </a:r>
            <a:r>
              <a:rPr lang="en-US">
                <a:solidFill>
                  <a:srgbClr val="008000"/>
                </a:solidFill>
              </a:rPr>
              <a:t> </a:t>
            </a:r>
            <a:br>
              <a:rPr lang="en-US">
                <a:solidFill>
                  <a:srgbClr val="008000"/>
                </a:solidFill>
              </a:rPr>
            </a:br>
            <a:r>
              <a:rPr lang="en-US"/>
              <a:t>If item</a:t>
            </a:r>
            <a:r>
              <a:rPr i="1" lang="en-US"/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does not appear in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baskets, then no pair including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/>
              <a:t> can appear in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/>
              <a:t> baskets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FF0066"/>
                </a:solidFill>
              </a:rPr>
              <a:t>So, how does A-Priori find freq. pairs?</a:t>
            </a:r>
            <a:endParaRPr/>
          </a:p>
        </p:txBody>
      </p:sp>
      <p:sp>
        <p:nvSpPr>
          <p:cNvPr id="461" name="Google Shape;46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762000" y="14478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1: Read baskets and count in main memory the occurrences of each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Requires only memory proportional to #items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that appear at least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are the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 the end of pass 1, after the complete input file has been processed, check the count for each item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 count &gt; s, then that item is frequent: saved for the next pass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1 identifies frequent itemsets (support&gt;s) of size 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Algorithm</a:t>
            </a:r>
            <a:endParaRPr/>
          </a:p>
        </p:txBody>
      </p:sp>
      <p:sp>
        <p:nvSpPr>
          <p:cNvPr id="475" name="Google Shape;475;p42"/>
          <p:cNvSpPr txBox="1"/>
          <p:nvPr>
            <p:ph idx="1" type="body"/>
          </p:nvPr>
        </p:nvSpPr>
        <p:spPr>
          <a:xfrm>
            <a:off x="762000" y="1295400"/>
            <a:ext cx="769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2: Read baskets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again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main memory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those pairs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items where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found in Pass 1 to be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Requires: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proportional to square of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only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(to hold counts of pairs)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the frequent items from the first pass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(so you know what must be counted)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Pairs of items that appear at least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are the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pairs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size 2</a:t>
            </a:r>
            <a:endParaRPr b="1" i="1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 the end of pass 2, check the count for each pair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 count &gt; s, then that pair is frequent</a:t>
            </a:r>
            <a:endParaRPr/>
          </a:p>
          <a:p>
            <a:pPr indent="-234950" lvl="1" marL="74295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2 identifies frequent pairs: itemsets of size 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43"/>
          <p:cNvSpPr txBox="1"/>
          <p:nvPr>
            <p:ph type="title"/>
          </p:nvPr>
        </p:nvSpPr>
        <p:spPr>
          <a:xfrm>
            <a:off x="457200" y="76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Main-Memory: Picture of A-Priori</a:t>
            </a:r>
            <a:endParaRPr/>
          </a:p>
        </p:txBody>
      </p:sp>
      <p:sp>
        <p:nvSpPr>
          <p:cNvPr id="482" name="Google Shape;482;p43"/>
          <p:cNvSpPr/>
          <p:nvPr/>
        </p:nvSpPr>
        <p:spPr>
          <a:xfrm>
            <a:off x="2209800" y="2209800"/>
            <a:ext cx="2057400" cy="3124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3"/>
          <p:cNvSpPr/>
          <p:nvPr/>
        </p:nvSpPr>
        <p:spPr>
          <a:xfrm>
            <a:off x="5257800" y="2209800"/>
            <a:ext cx="1981200" cy="3124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2286000" y="2286000"/>
            <a:ext cx="19050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counts</a:t>
            </a:r>
            <a:endParaRPr/>
          </a:p>
        </p:txBody>
      </p:sp>
      <p:sp>
        <p:nvSpPr>
          <p:cNvPr id="485" name="Google Shape;485;p43"/>
          <p:cNvSpPr txBox="1"/>
          <p:nvPr/>
        </p:nvSpPr>
        <p:spPr>
          <a:xfrm>
            <a:off x="2649538" y="5410200"/>
            <a:ext cx="11604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</a:t>
            </a:r>
            <a:endParaRPr/>
          </a:p>
        </p:txBody>
      </p:sp>
      <p:sp>
        <p:nvSpPr>
          <p:cNvPr id="486" name="Google Shape;486;p43"/>
          <p:cNvSpPr txBox="1"/>
          <p:nvPr/>
        </p:nvSpPr>
        <p:spPr>
          <a:xfrm>
            <a:off x="5697538" y="5410200"/>
            <a:ext cx="11604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</a:t>
            </a:r>
            <a:endParaRPr/>
          </a:p>
        </p:txBody>
      </p:sp>
      <p:sp>
        <p:nvSpPr>
          <p:cNvPr id="487" name="Google Shape;487;p43"/>
          <p:cNvSpPr/>
          <p:nvPr/>
        </p:nvSpPr>
        <p:spPr>
          <a:xfrm>
            <a:off x="5334000" y="2286000"/>
            <a:ext cx="1828800" cy="457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</a:t>
            </a:r>
            <a:endParaRPr/>
          </a:p>
        </p:txBody>
      </p:sp>
      <p:cxnSp>
        <p:nvCxnSpPr>
          <p:cNvPr id="488" name="Google Shape;488;p43"/>
          <p:cNvCxnSpPr/>
          <p:nvPr/>
        </p:nvCxnSpPr>
        <p:spPr>
          <a:xfrm flipH="1" rot="10800000">
            <a:off x="4171950" y="2743200"/>
            <a:ext cx="1162050" cy="219075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3"/>
          <p:cNvCxnSpPr/>
          <p:nvPr/>
        </p:nvCxnSpPr>
        <p:spPr>
          <a:xfrm>
            <a:off x="4191000" y="2286000"/>
            <a:ext cx="1143000" cy="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3"/>
          <p:cNvSpPr txBox="1"/>
          <p:nvPr/>
        </p:nvSpPr>
        <p:spPr>
          <a:xfrm rot="-5400000">
            <a:off x="1233488" y="3773488"/>
            <a:ext cx="1582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5334000" y="2847975"/>
            <a:ext cx="1828800" cy="2181225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Counts of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 of frequent items (candidate pairs)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Detail for A-Priori</a:t>
            </a:r>
            <a:endParaRPr/>
          </a:p>
        </p:txBody>
      </p:sp>
      <p:sp>
        <p:nvSpPr>
          <p:cNvPr id="497" name="Google Shape;497;p44"/>
          <p:cNvSpPr txBox="1"/>
          <p:nvPr>
            <p:ph idx="1" type="body"/>
          </p:nvPr>
        </p:nvSpPr>
        <p:spPr>
          <a:xfrm>
            <a:off x="457200" y="1295400"/>
            <a:ext cx="472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You can use the triangular matrix method with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number of frequent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save space compared with storing triples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Trick:</a:t>
            </a: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re-number frequent items 1,2,…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keep a table relating new numbers to original item numbers</a:t>
            </a:r>
            <a:endParaRPr/>
          </a:p>
        </p:txBody>
      </p:sp>
      <p:sp>
        <p:nvSpPr>
          <p:cNvPr id="498" name="Google Shape;49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9" name="Google Shape;499;p44"/>
          <p:cNvGrpSpPr/>
          <p:nvPr/>
        </p:nvGrpSpPr>
        <p:grpSpPr>
          <a:xfrm>
            <a:off x="5257800" y="2166938"/>
            <a:ext cx="3752850" cy="3629025"/>
            <a:chOff x="5257800" y="2167128"/>
            <a:chExt cx="3752850" cy="3628537"/>
          </a:xfrm>
        </p:grpSpPr>
        <p:sp>
          <p:nvSpPr>
            <p:cNvPr id="500" name="Google Shape;500;p44"/>
            <p:cNvSpPr/>
            <p:nvPr/>
          </p:nvSpPr>
          <p:spPr>
            <a:xfrm>
              <a:off x="7029450" y="2167128"/>
              <a:ext cx="1981200" cy="3124200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105650" y="2243328"/>
              <a:ext cx="1828800" cy="91440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" name="Google Shape;502;p44"/>
            <p:cNvCxnSpPr/>
            <p:nvPr/>
          </p:nvCxnSpPr>
          <p:spPr>
            <a:xfrm>
              <a:off x="6705600" y="2929128"/>
              <a:ext cx="400050" cy="2286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3" name="Google Shape;503;p44"/>
            <p:cNvSpPr txBox="1"/>
            <p:nvPr/>
          </p:nvSpPr>
          <p:spPr>
            <a:xfrm>
              <a:off x="7105650" y="3462528"/>
              <a:ext cx="18288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Counts of pairs of frequent items</a:t>
              </a:r>
              <a:endParaRPr/>
            </a:p>
          </p:txBody>
        </p:sp>
        <p:cxnSp>
          <p:nvCxnSpPr>
            <p:cNvPr id="504" name="Google Shape;504;p44"/>
            <p:cNvCxnSpPr/>
            <p:nvPr/>
          </p:nvCxnSpPr>
          <p:spPr>
            <a:xfrm>
              <a:off x="6710962" y="2243328"/>
              <a:ext cx="394687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4"/>
            <p:cNvCxnSpPr/>
            <p:nvPr/>
          </p:nvCxnSpPr>
          <p:spPr>
            <a:xfrm>
              <a:off x="8172450" y="2243328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6" name="Google Shape;506;p44"/>
            <p:cNvSpPr txBox="1"/>
            <p:nvPr/>
          </p:nvSpPr>
          <p:spPr>
            <a:xfrm>
              <a:off x="5275265" y="3657600"/>
              <a:ext cx="1582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Main memory</a:t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5257800" y="2167128"/>
              <a:ext cx="1523999" cy="3124200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5334000" y="2243328"/>
              <a:ext cx="1371600" cy="68580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 counts</a:t>
              </a:r>
              <a:endParaRPr/>
            </a:p>
          </p:txBody>
        </p:sp>
        <p:sp>
          <p:nvSpPr>
            <p:cNvPr id="509" name="Google Shape;509;p44"/>
            <p:cNvSpPr txBox="1"/>
            <p:nvPr/>
          </p:nvSpPr>
          <p:spPr>
            <a:xfrm>
              <a:off x="5550068" y="5334000"/>
              <a:ext cx="11608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 1</a:t>
              </a:r>
              <a:endParaRPr/>
            </a:p>
          </p:txBody>
        </p:sp>
        <p:sp>
          <p:nvSpPr>
            <p:cNvPr id="510" name="Google Shape;510;p44"/>
            <p:cNvSpPr txBox="1"/>
            <p:nvPr/>
          </p:nvSpPr>
          <p:spPr>
            <a:xfrm>
              <a:off x="7592002" y="5326273"/>
              <a:ext cx="11608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 2</a:t>
              </a:r>
              <a:endParaRPr/>
            </a:p>
          </p:txBody>
        </p:sp>
        <p:sp>
          <p:nvSpPr>
            <p:cNvPr id="511" name="Google Shape;511;p44"/>
            <p:cNvSpPr txBox="1"/>
            <p:nvPr/>
          </p:nvSpPr>
          <p:spPr>
            <a:xfrm>
              <a:off x="7087362" y="2331196"/>
              <a:ext cx="11239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Frequent items</a:t>
              </a:r>
              <a:endParaRPr/>
            </a:p>
          </p:txBody>
        </p:sp>
        <p:sp>
          <p:nvSpPr>
            <p:cNvPr id="512" name="Google Shape;512;p44"/>
            <p:cNvSpPr txBox="1"/>
            <p:nvPr/>
          </p:nvSpPr>
          <p:spPr>
            <a:xfrm>
              <a:off x="8224188" y="2237232"/>
              <a:ext cx="66919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Old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#s</a:t>
              </a: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7086600" y="3200451"/>
              <a:ext cx="1847850" cy="1980934"/>
            </a:xfrm>
            <a:prstGeom prst="rect">
              <a:avLst/>
            </a:prstGeom>
            <a:solidFill>
              <a:srgbClr val="93B3D7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Counts of 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 of 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frequent items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About Larger Frequent Itemsets?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Frequent Triples, Etc.</a:t>
            </a:r>
            <a:endParaRPr/>
          </a:p>
        </p:txBody>
      </p:sp>
      <p:sp>
        <p:nvSpPr>
          <p:cNvPr id="520" name="Google Shape;520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For each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, we construct two sets of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r>
              <a:rPr i="1" lang="en-US">
                <a:solidFill>
                  <a:srgbClr val="0064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(sets of size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</a:t>
            </a:r>
            <a:r>
              <a:rPr b="1" i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k-tuples</a:t>
            </a:r>
            <a:r>
              <a:rPr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those that 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might be frequent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sets (support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information from the pass for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the set of 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truly frequent </a:t>
            </a:r>
            <a:r>
              <a:rPr b="1" i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-tuples</a:t>
            </a:r>
            <a:endParaRPr/>
          </a:p>
        </p:txBody>
      </p:sp>
      <p:grpSp>
        <p:nvGrpSpPr>
          <p:cNvPr id="521" name="Google Shape;521;p45"/>
          <p:cNvGrpSpPr/>
          <p:nvPr/>
        </p:nvGrpSpPr>
        <p:grpSpPr>
          <a:xfrm>
            <a:off x="930275" y="5607044"/>
            <a:ext cx="7848600" cy="912820"/>
            <a:chOff x="930275" y="5607044"/>
            <a:chExt cx="7848600" cy="912820"/>
          </a:xfrm>
        </p:grpSpPr>
        <p:sp>
          <p:nvSpPr>
            <p:cNvPr id="522" name="Google Shape;522;p45"/>
            <p:cNvSpPr txBox="1"/>
            <p:nvPr/>
          </p:nvSpPr>
          <p:spPr>
            <a:xfrm>
              <a:off x="9302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3" name="Google Shape;523;p45"/>
            <p:cNvSpPr txBox="1"/>
            <p:nvPr/>
          </p:nvSpPr>
          <p:spPr>
            <a:xfrm>
              <a:off x="26066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4" name="Google Shape;524;p45"/>
            <p:cNvSpPr txBox="1"/>
            <p:nvPr/>
          </p:nvSpPr>
          <p:spPr>
            <a:xfrm>
              <a:off x="45116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5" name="Google Shape;525;p45"/>
            <p:cNvSpPr txBox="1"/>
            <p:nvPr/>
          </p:nvSpPr>
          <p:spPr>
            <a:xfrm>
              <a:off x="61118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6" name="Google Shape;526;p45"/>
            <p:cNvSpPr txBox="1"/>
            <p:nvPr/>
          </p:nvSpPr>
          <p:spPr>
            <a:xfrm>
              <a:off x="80930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rot="-5400000">
              <a:off x="15406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 txBox="1"/>
            <p:nvPr/>
          </p:nvSpPr>
          <p:spPr>
            <a:xfrm>
              <a:off x="1616056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rot="-5400000">
              <a:off x="50458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 txBox="1"/>
            <p:nvPr/>
          </p:nvSpPr>
          <p:spPr>
            <a:xfrm>
              <a:off x="5121257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67214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31400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/>
            </a:p>
          </p:txBody>
        </p:sp>
        <p:cxnSp>
          <p:nvCxnSpPr>
            <p:cNvPr id="533" name="Google Shape;533;p45"/>
            <p:cNvCxnSpPr/>
            <p:nvPr/>
          </p:nvCxnSpPr>
          <p:spPr>
            <a:xfrm>
              <a:off x="1387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2378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2911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883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48926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4283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7864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64928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8550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2" name="Google Shape;542;p45"/>
          <p:cNvGrpSpPr/>
          <p:nvPr/>
        </p:nvGrpSpPr>
        <p:grpSpPr>
          <a:xfrm>
            <a:off x="838200" y="4572000"/>
            <a:ext cx="736600" cy="1339850"/>
            <a:chOff x="326" y="260"/>
            <a:chExt cx="464" cy="844"/>
          </a:xfrm>
        </p:grpSpPr>
        <p:sp>
          <p:nvSpPr>
            <p:cNvPr id="543" name="Google Shape;543;p45"/>
            <p:cNvSpPr txBox="1"/>
            <p:nvPr/>
          </p:nvSpPr>
          <p:spPr>
            <a:xfrm>
              <a:off x="326" y="260"/>
              <a:ext cx="464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</a:t>
              </a:r>
              <a:endParaRPr/>
            </a:p>
          </p:txBody>
        </p:sp>
        <p:cxnSp>
          <p:nvCxnSpPr>
            <p:cNvPr id="544" name="Google Shape;544;p45"/>
            <p:cNvCxnSpPr/>
            <p:nvPr/>
          </p:nvCxnSpPr>
          <p:spPr>
            <a:xfrm flipH="1">
              <a:off x="480" y="720"/>
              <a:ext cx="4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5" name="Google Shape;545;p45"/>
          <p:cNvGrpSpPr/>
          <p:nvPr/>
        </p:nvGrpSpPr>
        <p:grpSpPr>
          <a:xfrm>
            <a:off x="3216275" y="4311650"/>
            <a:ext cx="1004888" cy="1447800"/>
            <a:chOff x="1824" y="96"/>
            <a:chExt cx="633" cy="912"/>
          </a:xfrm>
        </p:grpSpPr>
        <p:sp>
          <p:nvSpPr>
            <p:cNvPr id="546" name="Google Shape;546;p45"/>
            <p:cNvSpPr txBox="1"/>
            <p:nvPr/>
          </p:nvSpPr>
          <p:spPr>
            <a:xfrm>
              <a:off x="1824" y="96"/>
              <a:ext cx="633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All pairs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of items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from L</a:t>
              </a:r>
              <a:r>
                <a:rPr baseline="-25000"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47" name="Google Shape;547;p45"/>
            <p:cNvCxnSpPr/>
            <p:nvPr/>
          </p:nvCxnSpPr>
          <p:spPr>
            <a:xfrm flipH="1">
              <a:off x="2112" y="672"/>
              <a:ext cx="4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4953000" y="4419600"/>
            <a:ext cx="1063625" cy="1263650"/>
            <a:chOff x="2918" y="164"/>
            <a:chExt cx="670" cy="796"/>
          </a:xfrm>
        </p:grpSpPr>
        <p:sp>
          <p:nvSpPr>
            <p:cNvPr id="549" name="Google Shape;549;p45"/>
            <p:cNvSpPr txBox="1"/>
            <p:nvPr/>
          </p:nvSpPr>
          <p:spPr>
            <a:xfrm>
              <a:off x="2918" y="164"/>
              <a:ext cx="67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pairs</a:t>
              </a:r>
              <a:endParaRPr/>
            </a:p>
          </p:txBody>
        </p:sp>
        <p:cxnSp>
          <p:nvCxnSpPr>
            <p:cNvPr id="550" name="Google Shape;550;p45"/>
            <p:cNvCxnSpPr/>
            <p:nvPr/>
          </p:nvCxnSpPr>
          <p:spPr>
            <a:xfrm flipH="1">
              <a:off x="3168" y="624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1" name="Google Shape;551;p45"/>
          <p:cNvGrpSpPr/>
          <p:nvPr/>
        </p:nvGrpSpPr>
        <p:grpSpPr>
          <a:xfrm>
            <a:off x="6781800" y="4495800"/>
            <a:ext cx="1171575" cy="1263650"/>
            <a:chOff x="4070" y="212"/>
            <a:chExt cx="738" cy="796"/>
          </a:xfrm>
        </p:grpSpPr>
        <p:sp>
          <p:nvSpPr>
            <p:cNvPr id="552" name="Google Shape;552;p45"/>
            <p:cNvSpPr txBox="1"/>
            <p:nvPr/>
          </p:nvSpPr>
          <p:spPr>
            <a:xfrm>
              <a:off x="4070" y="212"/>
              <a:ext cx="7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To be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explained</a:t>
              </a:r>
              <a:endParaRPr/>
            </a:p>
          </p:txBody>
        </p:sp>
        <p:cxnSp>
          <p:nvCxnSpPr>
            <p:cNvPr id="553" name="Google Shape;553;p45"/>
            <p:cNvCxnSpPr/>
            <p:nvPr/>
          </p:nvCxnSpPr>
          <p:spPr>
            <a:xfrm flipH="1">
              <a:off x="4368" y="672"/>
              <a:ext cx="4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4" name="Google Shape;554;p45"/>
          <p:cNvGrpSpPr/>
          <p:nvPr/>
        </p:nvGrpSpPr>
        <p:grpSpPr>
          <a:xfrm>
            <a:off x="1692275" y="4387850"/>
            <a:ext cx="1122363" cy="1371600"/>
            <a:chOff x="864" y="144"/>
            <a:chExt cx="707" cy="864"/>
          </a:xfrm>
        </p:grpSpPr>
        <p:sp>
          <p:nvSpPr>
            <p:cNvPr id="555" name="Google Shape;555;p45"/>
            <p:cNvSpPr txBox="1"/>
            <p:nvPr/>
          </p:nvSpPr>
          <p:spPr>
            <a:xfrm>
              <a:off x="864" y="144"/>
              <a:ext cx="707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the items</a:t>
              </a:r>
              <a:endParaRPr/>
            </a:p>
          </p:txBody>
        </p:sp>
        <p:cxnSp>
          <p:nvCxnSpPr>
            <p:cNvPr id="556" name="Google Shape;556;p45"/>
            <p:cNvCxnSpPr/>
            <p:nvPr/>
          </p:nvCxnSpPr>
          <p:spPr>
            <a:xfrm flipH="1">
              <a:off x="1056" y="528"/>
              <a:ext cx="9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Example</a:t>
            </a:r>
            <a:endParaRPr/>
          </a:p>
        </p:txBody>
      </p:sp>
      <p:sp>
        <p:nvSpPr>
          <p:cNvPr id="562" name="Google Shape;562;p46"/>
          <p:cNvSpPr txBox="1"/>
          <p:nvPr>
            <p:ph idx="1" type="body"/>
          </p:nvPr>
        </p:nvSpPr>
        <p:spPr>
          <a:xfrm>
            <a:off x="457200" y="13716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b}	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p,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b, n}	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{c,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p, b}	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{m, c, b, j}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{c, b, j}			B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{b, c}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Frequent itemsets (s=3):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{b}, {c}, {j}, {m}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{b,m}  {b,c}  {c,m}  {c,j} 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{m,c,b}</a:t>
            </a:r>
            <a:endParaRPr/>
          </a:p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570" name="Google Shape;570;p47"/>
          <p:cNvSpPr txBox="1"/>
          <p:nvPr>
            <p:ph idx="1" type="body"/>
          </p:nvPr>
        </p:nvSpPr>
        <p:spPr>
          <a:xfrm>
            <a:off x="685800" y="1219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Hypothetical steps of the A-Priori algorithm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{b} {c} {j} {m} {n} {p} }: all candidate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b, c, j, m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{b,c} {b,j} {b,m} {c,j} {c,m} {j,m}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{b,m} {b,c}  {c,m}  {c,j}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{b,c,m} 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 the support of itemsets in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Prune non-frequent: 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 {b,c,m} }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2" name="Google Shape;572;p47"/>
          <p:cNvGrpSpPr/>
          <p:nvPr/>
        </p:nvGrpSpPr>
        <p:grpSpPr>
          <a:xfrm>
            <a:off x="930275" y="5607044"/>
            <a:ext cx="7848600" cy="912820"/>
            <a:chOff x="930275" y="5607044"/>
            <a:chExt cx="7848600" cy="912820"/>
          </a:xfrm>
        </p:grpSpPr>
        <p:sp>
          <p:nvSpPr>
            <p:cNvPr id="573" name="Google Shape;573;p47"/>
            <p:cNvSpPr txBox="1"/>
            <p:nvPr/>
          </p:nvSpPr>
          <p:spPr>
            <a:xfrm>
              <a:off x="9302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4" name="Google Shape;574;p47"/>
            <p:cNvSpPr txBox="1"/>
            <p:nvPr/>
          </p:nvSpPr>
          <p:spPr>
            <a:xfrm>
              <a:off x="26066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5" name="Google Shape;575;p47"/>
            <p:cNvSpPr txBox="1"/>
            <p:nvPr/>
          </p:nvSpPr>
          <p:spPr>
            <a:xfrm>
              <a:off x="45116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6" name="Google Shape;576;p47"/>
            <p:cNvSpPr txBox="1"/>
            <p:nvPr/>
          </p:nvSpPr>
          <p:spPr>
            <a:xfrm>
              <a:off x="6111875" y="5911850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7" name="Google Shape;577;p47"/>
            <p:cNvSpPr txBox="1"/>
            <p:nvPr/>
          </p:nvSpPr>
          <p:spPr>
            <a:xfrm>
              <a:off x="8093075" y="5911850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rot="-5400000">
              <a:off x="15406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7"/>
            <p:cNvSpPr txBox="1"/>
            <p:nvPr/>
          </p:nvSpPr>
          <p:spPr>
            <a:xfrm>
              <a:off x="1616056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rot="-5400000">
              <a:off x="5045868" y="5682457"/>
              <a:ext cx="912813" cy="762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312" y="21600"/>
                  </a:lnTo>
                  <a:lnTo>
                    <a:pt x="142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7"/>
            <p:cNvSpPr txBox="1"/>
            <p:nvPr/>
          </p:nvSpPr>
          <p:spPr>
            <a:xfrm>
              <a:off x="5121257" y="5607044"/>
              <a:ext cx="762000" cy="912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67214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3140075" y="5759450"/>
              <a:ext cx="1143000" cy="609600"/>
            </a:xfrm>
            <a:prstGeom prst="rect">
              <a:avLst/>
            </a:prstGeom>
            <a:solidFill>
              <a:srgbClr val="99CC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</a:t>
              </a:r>
              <a:endParaRPr/>
            </a:p>
          </p:txBody>
        </p:sp>
        <p:cxnSp>
          <p:nvCxnSpPr>
            <p:cNvPr id="584" name="Google Shape;584;p47"/>
            <p:cNvCxnSpPr/>
            <p:nvPr/>
          </p:nvCxnSpPr>
          <p:spPr>
            <a:xfrm>
              <a:off x="1387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2378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2911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5883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48926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42830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78644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64928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8550275" y="606425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type="title"/>
          </p:nvPr>
        </p:nvSpPr>
        <p:spPr>
          <a:xfrm>
            <a:off x="457200" y="76200"/>
            <a:ext cx="86868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A-Priori for All Frequent Itemsets</a:t>
            </a:r>
            <a:endParaRPr/>
          </a:p>
        </p:txBody>
      </p:sp>
      <p:sp>
        <p:nvSpPr>
          <p:cNvPr id="598" name="Google Shape;598;p48"/>
          <p:cNvSpPr txBox="1"/>
          <p:nvPr>
            <p:ph idx="1" type="body"/>
          </p:nvPr>
        </p:nvSpPr>
        <p:spPr>
          <a:xfrm>
            <a:off x="457200" y="11430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FF0066"/>
                </a:solidFill>
              </a:rPr>
              <a:t>One pass for each </a:t>
            </a:r>
            <a:r>
              <a:rPr b="1" i="1" lang="en-US">
                <a:solidFill>
                  <a:srgbClr val="FF0066"/>
                </a:solidFill>
              </a:rPr>
              <a:t>k </a:t>
            </a:r>
            <a:r>
              <a:rPr b="1" lang="en-US">
                <a:solidFill>
                  <a:srgbClr val="FF0066"/>
                </a:solidFill>
              </a:rPr>
              <a:t>(itemset size)</a:t>
            </a:r>
            <a:endParaRPr b="1" i="1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Needs room in main memory to count each candidate </a:t>
            </a:r>
            <a:r>
              <a:rPr b="1" i="1" lang="en-US"/>
              <a:t>k</a:t>
            </a:r>
            <a:r>
              <a:rPr lang="en-US"/>
              <a:t>–tuple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For typical market-basket data and reasonable support (e.g., 1%), </a:t>
            </a:r>
            <a:r>
              <a:rPr b="1" i="1" lang="en-US">
                <a:solidFill>
                  <a:srgbClr val="0000FF"/>
                </a:solidFill>
              </a:rPr>
              <a:t>k</a:t>
            </a:r>
            <a:r>
              <a:rPr b="1" lang="en-US">
                <a:solidFill>
                  <a:srgbClr val="0000FF"/>
                </a:solidFill>
              </a:rPr>
              <a:t> = 2</a:t>
            </a:r>
            <a:r>
              <a:rPr lang="en-US">
                <a:solidFill>
                  <a:srgbClr val="0000FF"/>
                </a:solidFill>
              </a:rPr>
              <a:t> requires the most memory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>
              <a:solidFill>
                <a:srgbClr val="D6009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9" name="Google Shape;599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Association Rule Discovery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2954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Supermarket shelf management – Market-basket model: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items that are bought together by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sufficiently many customers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 </a:t>
            </a:r>
            <a:r>
              <a:rPr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 sales data to find dependencies among items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Brick and mortar stores: data collected with barcode scanners 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Online retailers: transaction records for sales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classic rule:</a:t>
            </a:r>
            <a:endParaRPr/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someone buys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diaper and milk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then he/she is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likely to buy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beer.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// really ☺   do you know why?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49313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be surprised if you find six-packs next to diapers!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Market-Basket Model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295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large set </a:t>
            </a:r>
            <a:r>
              <a:rPr lang="en-US"/>
              <a:t>of </a:t>
            </a:r>
            <a:r>
              <a:rPr b="1" lang="en-US">
                <a:solidFill>
                  <a:srgbClr val="C0504D"/>
                </a:solidFill>
              </a:rPr>
              <a:t>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e.g., things sold in a </a:t>
            </a:r>
            <a:br>
              <a:rPr lang="en-US"/>
            </a:br>
            <a:r>
              <a:rPr lang="en-US"/>
              <a:t>supermarket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</a:t>
            </a:r>
            <a:r>
              <a:rPr b="1" lang="en-US"/>
              <a:t>large set</a:t>
            </a:r>
            <a:r>
              <a:rPr lang="en-US"/>
              <a:t> of</a:t>
            </a:r>
            <a:r>
              <a:rPr lang="en-US">
                <a:solidFill>
                  <a:srgbClr val="C0504D"/>
                </a:solidFill>
              </a:rPr>
              <a:t> </a:t>
            </a:r>
            <a:r>
              <a:rPr b="1" lang="en-US">
                <a:solidFill>
                  <a:srgbClr val="C0504D"/>
                </a:solidFill>
              </a:rPr>
              <a:t>baskets</a:t>
            </a:r>
            <a:r>
              <a:rPr lang="en-US">
                <a:solidFill>
                  <a:srgbClr val="C0504D"/>
                </a:solidFill>
              </a:rPr>
              <a:t> 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C0504D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Each basket is a </a:t>
            </a:r>
            <a:br>
              <a:rPr lang="en-US"/>
            </a:br>
            <a:r>
              <a:rPr b="1" lang="en-US">
                <a:solidFill>
                  <a:srgbClr val="FF0000"/>
                </a:solidFill>
              </a:rPr>
              <a:t>small</a:t>
            </a:r>
            <a:r>
              <a:rPr b="1" lang="en-US"/>
              <a:t> subset of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e.g., the things one </a:t>
            </a:r>
            <a:br>
              <a:rPr lang="en-US"/>
            </a:br>
            <a:r>
              <a:rPr lang="en-US"/>
              <a:t>customer buys on one day</a:t>
            </a:r>
            <a:endParaRPr/>
          </a:p>
          <a:p>
            <a:pPr indent="-234950" lvl="1" marL="742950" rtl="0" algn="l">
              <a:spcBef>
                <a:spcPts val="16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-US">
                <a:solidFill>
                  <a:srgbClr val="008000"/>
                </a:solidFill>
              </a:rPr>
              <a:t>Want to discover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People who bought {x,y,z} tend to buy {v,w}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/>
              <a:t>Brick and mortar stores</a:t>
            </a:r>
            <a:r>
              <a:rPr lang="en-US"/>
              <a:t>: Influences setting of prices, what to put on sale when, product placement on store shelves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/>
              <a:t>Recommender systems</a:t>
            </a:r>
            <a:r>
              <a:rPr lang="en-US"/>
              <a:t>: Amazon, Netflix, etc. 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727700" y="4129088"/>
            <a:ext cx="3035300" cy="9842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Discovered: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800" u="none" cap="none" strike="noStrike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rPr>
              <a:t>{Milk} --&gt; {Coke}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504D"/>
                </a:solidFill>
                <a:latin typeface="Tahoma"/>
                <a:ea typeface="Tahoma"/>
                <a:cs typeface="Tahoma"/>
                <a:sym typeface="Tahoma"/>
              </a:rPr>
              <a:t>    {Diaper, Milk} --&gt; {Beer}</a:t>
            </a:r>
            <a:endParaRPr b="0" i="0" sz="2400" u="none" cap="none" strike="noStrike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5299075" y="1652588"/>
          <a:ext cx="3690938" cy="2159000"/>
        </p:xfrm>
        <a:graphic>
          <a:graphicData uri="http://schemas.openxmlformats.org/presentationml/2006/ole">
            <mc:AlternateContent>
              <mc:Choice Requires="v">
                <p:oleObj r:id="rId4" imgH="2159000" imgW="3690938" progId="Word.Document.8" spid="_x0000_s1">
                  <p:embed/>
                </p:oleObj>
              </mc:Choice>
              <mc:Fallback>
                <p:oleObj r:id="rId5" imgH="2159000" imgW="3690938" progId="Word.Document.8">
                  <p:embed/>
                  <p:pic>
                    <p:nvPicPr>
                      <p:cNvPr id="126" name="Google Shape;126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99075" y="1652588"/>
                        <a:ext cx="36909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Google Shape;127;p6"/>
          <p:cNvSpPr txBox="1"/>
          <p:nvPr/>
        </p:nvSpPr>
        <p:spPr>
          <a:xfrm>
            <a:off x="5486400" y="1219200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Input: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5486400" y="3657600"/>
            <a:ext cx="25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Market-Baskets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Really a 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many-many mapping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(association) between two kinds of things: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we ask about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connections among 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items,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baskets.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technology focuses on </a:t>
            </a:r>
            <a:r>
              <a:rPr lang="en-US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rare events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need to focus on identifying *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* association rules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Want to focus on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common 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focus pricing strategies or product recommendations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 those items or association 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(1):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items bought together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products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sets of products someone bought in one trip to the store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market baskets: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Stores (Walmart, Target, Ralphs, etc.) keep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terabytes of data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about what items customers buy together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Tells how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typical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customers navigate stores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Lets them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position tempting 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Suggests tie-in “tricks”, e.g., run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sale on diapers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raise the price of beer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the rule to occur </a:t>
            </a:r>
            <a:r>
              <a:rPr b="1" lang="en-US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</a:t>
            </a: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no profits!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Amazon’s people who bought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bought </a:t>
            </a:r>
            <a:r>
              <a:rPr b="1"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 Systems</a:t>
            </a:r>
            <a:endParaRPr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Market Basket Applications (2):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Baskets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Sentences?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Documents containing those sentences?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Sentences?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Documents containing those sentences?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Question: Baskets=?, Items=?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2015-09-08T16:08:30Z</dcterms:created>
  <dc:creator>Yao-Yi Chiang</dc:creator>
</cp:coreProperties>
</file>