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6858000" cx="9144000"/>
  <p:notesSz cx="6858000" cy="9144000"/>
  <p:embeddedFontLst>
    <p:embeddedFont>
      <p:font typeface="Tahoma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8" roundtripDataSignature="AMtx7mhiTZbz6QthwAfWzN+rVVgazx2K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8D21C5-8664-41BB-80F8-2F894F191B3C}">
  <a:tblStyle styleId="{838D21C5-8664-41BB-80F8-2F894F191B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EA10A3E9-994F-4693-B84A-08D4159882BD}" styleName="Table_1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Tahoma-bold.fntdata"/><Relationship Id="rId12" Type="http://schemas.openxmlformats.org/officeDocument/2006/relationships/slide" Target="slides/slide6.xml"/><Relationship Id="rId56" Type="http://schemas.openxmlformats.org/officeDocument/2006/relationships/font" Target="fonts/Tahoma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5" name="Google Shape;44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3" name="Google Shape;45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8" name="Google Shape;50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8" name="Google Shape;52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4" name="Google Shape;65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2" name="Google Shape;66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9" name="Google Shape;66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9" name="Google Shape;79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6" name="Google Shape;80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3" name="Google Shape;81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0" name="Google Shape;820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7" name="Google Shape;82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9" name="Google Shape;839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0" name="Google Shape;85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5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0"/>
          <p:cNvSpPr txBox="1"/>
          <p:nvPr>
            <p:ph idx="1" type="body"/>
          </p:nvPr>
        </p:nvSpPr>
        <p:spPr>
          <a:xfrm rot="5400000">
            <a:off x="2247900" y="-1143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6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1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6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5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5" name="Google Shape;35;p5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5"/>
          <p:cNvSpPr txBox="1"/>
          <p:nvPr>
            <p:ph idx="1" type="body"/>
          </p:nvPr>
        </p:nvSpPr>
        <p:spPr>
          <a:xfrm>
            <a:off x="685800" y="13716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1" name="Google Shape;41;p55"/>
          <p:cNvSpPr txBox="1"/>
          <p:nvPr>
            <p:ph idx="2" type="body"/>
          </p:nvPr>
        </p:nvSpPr>
        <p:spPr>
          <a:xfrm>
            <a:off x="4648200" y="14478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2" name="Google Shape;42;p5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8" name="Google Shape;48;p5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9" name="Google Shape;49;p5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0" name="Google Shape;50;p5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1" name="Google Shape;51;p5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⮚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1" name="Google Shape;61;p5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2" name="Google Shape;62;p5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9" name="Google Shape;69;p5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mmds.or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5334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Finding Similar Sets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295400" y="16002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8000"/>
                </a:solidFill>
              </a:rPr>
              <a:t>Applications， Shingling，MinHashing</a:t>
            </a:r>
            <a:endParaRPr sz="2800">
              <a:solidFill>
                <a:srgbClr val="008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8000"/>
                </a:solidFill>
              </a:rPr>
              <a:t>Locality-Sensitive Hashing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91" name="Google Shape;91;p1"/>
          <p:cNvSpPr txBox="1"/>
          <p:nvPr/>
        </p:nvSpPr>
        <p:spPr>
          <a:xfrm>
            <a:off x="2354502" y="4114800"/>
            <a:ext cx="4623907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Wei-Min Shen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Southern California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Thanks for source slides and material to: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J. Leskovec, A. Rajaraman, J. Ullman: Mining of Massive Datasets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http://www.mmds.org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Formulation</a:t>
            </a:r>
            <a:endParaRPr/>
          </a:p>
        </p:txBody>
      </p:sp>
      <p:sp>
        <p:nvSpPr>
          <p:cNvPr id="258" name="Google Shape;258;p10"/>
          <p:cNvSpPr txBox="1"/>
          <p:nvPr>
            <p:ph idx="1" type="body"/>
          </p:nvPr>
        </p:nvSpPr>
        <p:spPr>
          <a:xfrm>
            <a:off x="228600" y="1447800"/>
            <a:ext cx="8610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u="sng"/>
              <a:t>Item</a:t>
            </a:r>
            <a:r>
              <a:rPr lang="en-US"/>
              <a:t> represented as a set of </a:t>
            </a:r>
            <a:r>
              <a:rPr lang="en-US" u="sng"/>
              <a:t>objects (or components)</a:t>
            </a:r>
            <a:endParaRPr u="sng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“baskets”=?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Problem becomes: find similar sets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”finding similar items” = “finding items having similar objects”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Challenges: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Large sets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Large number of items/sets</a:t>
            </a:r>
            <a:endParaRPr/>
          </a:p>
        </p:txBody>
      </p:sp>
      <p:sp>
        <p:nvSpPr>
          <p:cNvPr id="259" name="Google Shape;259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Distance Measures</a:t>
            </a:r>
            <a:endParaRPr/>
          </a:p>
        </p:txBody>
      </p:sp>
      <p:sp>
        <p:nvSpPr>
          <p:cNvPr id="265" name="Google Shape;265;p11"/>
          <p:cNvSpPr txBox="1"/>
          <p:nvPr>
            <p:ph idx="1" type="body"/>
          </p:nvPr>
        </p:nvSpPr>
        <p:spPr>
          <a:xfrm>
            <a:off x="457200" y="12954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1" marL="438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</a:pPr>
            <a:r>
              <a:rPr b="1" lang="en-US" sz="3200">
                <a:solidFill>
                  <a:srgbClr val="D60093"/>
                </a:solidFill>
              </a:rPr>
              <a:t>Goal:</a:t>
            </a:r>
            <a:r>
              <a:rPr b="1" lang="en-US" sz="3200">
                <a:solidFill>
                  <a:srgbClr val="0000FF"/>
                </a:solidFill>
              </a:rPr>
              <a:t> Find near-neighbors in </a:t>
            </a:r>
            <a:br>
              <a:rPr b="1" lang="en-US" sz="3200">
                <a:solidFill>
                  <a:srgbClr val="0000FF"/>
                </a:solidFill>
              </a:rPr>
            </a:br>
            <a:r>
              <a:rPr b="1" lang="en-US" sz="3200">
                <a:solidFill>
                  <a:srgbClr val="0000FF"/>
                </a:solidFill>
              </a:rPr>
              <a:t>		</a:t>
            </a:r>
            <a:r>
              <a:rPr b="1" lang="en-US" sz="3200">
                <a:solidFill>
                  <a:srgbClr val="FF0000"/>
                </a:solidFill>
              </a:rPr>
              <a:t>high-dimensional</a:t>
            </a:r>
            <a:r>
              <a:rPr b="1" lang="en-US" sz="3200">
                <a:solidFill>
                  <a:srgbClr val="0000FF"/>
                </a:solidFill>
              </a:rPr>
              <a:t> space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We formally define “near neighbors” as points that are a “small distance” apart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For each application, we first need to define what “</a:t>
            </a:r>
            <a:r>
              <a:rPr b="1" lang="en-US"/>
              <a:t>distance</a:t>
            </a:r>
            <a:r>
              <a:rPr lang="en-US"/>
              <a:t>” means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D60093"/>
                </a:solidFill>
              </a:rPr>
              <a:t>Today: </a:t>
            </a:r>
            <a:r>
              <a:rPr b="1" lang="en-US">
                <a:solidFill>
                  <a:srgbClr val="0000FF"/>
                </a:solidFill>
              </a:rPr>
              <a:t>Jaccard distance/similarity</a:t>
            </a:r>
            <a:endParaRPr/>
          </a:p>
        </p:txBody>
      </p:sp>
      <p:sp>
        <p:nvSpPr>
          <p:cNvPr id="266" name="Google Shape;266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Task: Finding Similar Documents</a:t>
            </a:r>
            <a:endParaRPr/>
          </a:p>
        </p:txBody>
      </p:sp>
      <p:sp>
        <p:nvSpPr>
          <p:cNvPr id="272" name="Google Shape;272;p12"/>
          <p:cNvSpPr txBox="1"/>
          <p:nvPr>
            <p:ph idx="1" type="body"/>
          </p:nvPr>
        </p:nvSpPr>
        <p:spPr>
          <a:xfrm>
            <a:off x="457200" y="1295400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Goal:</a:t>
            </a:r>
            <a:r>
              <a:rPr b="1" lang="en-US">
                <a:solidFill>
                  <a:srgbClr val="CC0000"/>
                </a:solidFill>
              </a:rPr>
              <a:t> </a:t>
            </a:r>
            <a:r>
              <a:rPr b="1" lang="en-US"/>
              <a:t>Given a large number (in the millions or billions) of documents, find “near duplicate” pairs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Applications: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Mirror websites, or approximate mirrors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Don’t want to show both in search results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Similar news articles at many news sites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Cluster articles by “same story”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Problems: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Many small pieces of one document can appear </a:t>
            </a:r>
            <a:br>
              <a:rPr lang="en-US"/>
            </a:br>
            <a:r>
              <a:rPr lang="en-US"/>
              <a:t>out of order in another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Too many documents to compare all pairs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Documents are so large or so many that they cannot </a:t>
            </a:r>
            <a:br>
              <a:rPr lang="en-US"/>
            </a:br>
            <a:r>
              <a:rPr lang="en-US"/>
              <a:t>fit in main memory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73" name="Google Shape;27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type="title"/>
          </p:nvPr>
        </p:nvSpPr>
        <p:spPr>
          <a:xfrm>
            <a:off x="457200" y="76200"/>
            <a:ext cx="8686800" cy="987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 Essential Steps for Finding Similar Docs</a:t>
            </a:r>
            <a:endParaRPr/>
          </a:p>
        </p:txBody>
      </p:sp>
      <p:sp>
        <p:nvSpPr>
          <p:cNvPr id="279" name="Google Shape;279;p1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ahoma"/>
              <a:buAutoNum type="arabicPeriod"/>
            </a:pPr>
            <a:r>
              <a:rPr b="1" i="1" lang="en-US">
                <a:solidFill>
                  <a:srgbClr val="FF0066"/>
                </a:solidFill>
              </a:rPr>
              <a:t>Shingling:</a:t>
            </a:r>
            <a:r>
              <a:rPr lang="en-US"/>
              <a:t> Convert documents to sets</a:t>
            </a:r>
            <a:endParaRPr/>
          </a:p>
          <a:p>
            <a:pPr indent="-482600" lvl="8" marL="240182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ahoma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ahoma"/>
              <a:buAutoNum type="arabicPeriod"/>
            </a:pPr>
            <a:r>
              <a:rPr b="1" i="1" lang="en-US">
                <a:solidFill>
                  <a:srgbClr val="FF0066"/>
                </a:solidFill>
              </a:rPr>
              <a:t>Min-Hashing:</a:t>
            </a:r>
            <a:r>
              <a:rPr lang="en-US"/>
              <a:t> Convert large sets to short signatures, while preserving similarity</a:t>
            </a:r>
            <a:endParaRPr/>
          </a:p>
          <a:p>
            <a:pPr indent="-482600" lvl="8" marL="240182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ahoma"/>
              <a:buNone/>
            </a:pPr>
            <a:r>
              <a:t/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ahoma"/>
              <a:buAutoNum type="arabicPeriod"/>
            </a:pPr>
            <a:r>
              <a:rPr b="1" i="1" lang="en-US">
                <a:solidFill>
                  <a:srgbClr val="FF0066"/>
                </a:solidFill>
              </a:rPr>
              <a:t>Locality-Sensitive Hashing:</a:t>
            </a:r>
            <a:r>
              <a:rPr lang="en-US"/>
              <a:t> Focus on </a:t>
            </a:r>
            <a:br>
              <a:rPr lang="en-US"/>
            </a:br>
            <a:r>
              <a:rPr lang="en-US"/>
              <a:t>pairs of signatures likely to be from </a:t>
            </a:r>
            <a:br>
              <a:rPr lang="en-US"/>
            </a:br>
            <a:r>
              <a:rPr lang="en-US"/>
              <a:t>similar documents</a:t>
            </a:r>
            <a:endParaRPr/>
          </a:p>
          <a:p>
            <a:pPr indent="-609600" lvl="1" marL="90220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⮚"/>
            </a:pPr>
            <a:r>
              <a:rPr b="1" lang="en-US">
                <a:solidFill>
                  <a:srgbClr val="0000FF"/>
                </a:solidFill>
              </a:rPr>
              <a:t>Candidate pairs!</a:t>
            </a:r>
            <a:endParaRPr/>
          </a:p>
        </p:txBody>
      </p:sp>
      <p:sp>
        <p:nvSpPr>
          <p:cNvPr id="280" name="Google Shape;28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1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Big Picture</a:t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 rot="-5394873">
            <a:off x="1257300" y="2552700"/>
            <a:ext cx="1371600" cy="990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>
              <a:alpha val="49411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 rot="5127">
            <a:off x="1447800" y="2362200"/>
            <a:ext cx="990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Shingling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4"/>
          <p:cNvSpPr txBox="1"/>
          <p:nvPr/>
        </p:nvSpPr>
        <p:spPr>
          <a:xfrm>
            <a:off x="152400" y="2743200"/>
            <a:ext cx="7778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Docu-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14"/>
          <p:cNvCxnSpPr/>
          <p:nvPr/>
        </p:nvCxnSpPr>
        <p:spPr>
          <a:xfrm>
            <a:off x="990600" y="3048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91" name="Google Shape;291;p14"/>
          <p:cNvGrpSpPr/>
          <p:nvPr/>
        </p:nvGrpSpPr>
        <p:grpSpPr>
          <a:xfrm>
            <a:off x="2362200" y="3048000"/>
            <a:ext cx="1354138" cy="2578100"/>
            <a:chOff x="1488" y="1920"/>
            <a:chExt cx="853" cy="1624"/>
          </a:xfrm>
        </p:grpSpPr>
        <p:cxnSp>
          <p:nvCxnSpPr>
            <p:cNvPr id="292" name="Google Shape;292;p14"/>
            <p:cNvCxnSpPr/>
            <p:nvPr/>
          </p:nvCxnSpPr>
          <p:spPr>
            <a:xfrm>
              <a:off x="1536" y="1920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3" name="Google Shape;293;p14"/>
            <p:cNvSpPr txBox="1"/>
            <p:nvPr/>
          </p:nvSpPr>
          <p:spPr>
            <a:xfrm>
              <a:off x="1488" y="2448"/>
              <a:ext cx="853" cy="10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The 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of strings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of length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that appear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 the doc-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ument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4" name="Google Shape;294;p14"/>
            <p:cNvCxnSpPr/>
            <p:nvPr/>
          </p:nvCxnSpPr>
          <p:spPr>
            <a:xfrm rot="10800000">
              <a:off x="1872" y="1920"/>
              <a:ext cx="0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95" name="Google Shape;295;p14"/>
          <p:cNvGrpSpPr/>
          <p:nvPr/>
        </p:nvGrpSpPr>
        <p:grpSpPr>
          <a:xfrm>
            <a:off x="3563480" y="2348024"/>
            <a:ext cx="2394408" cy="3552714"/>
            <a:chOff x="2244" y="1480"/>
            <a:chExt cx="1509" cy="2237"/>
          </a:xfrm>
        </p:grpSpPr>
        <p:sp>
          <p:nvSpPr>
            <p:cNvPr id="296" name="Google Shape;296;p14"/>
            <p:cNvSpPr/>
            <p:nvPr/>
          </p:nvSpPr>
          <p:spPr>
            <a:xfrm rot="-5394873">
              <a:off x="2136" y="1608"/>
              <a:ext cx="864" cy="62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49411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4"/>
            <p:cNvSpPr txBox="1"/>
            <p:nvPr/>
          </p:nvSpPr>
          <p:spPr>
            <a:xfrm rot="5127">
              <a:off x="2245" y="1480"/>
              <a:ext cx="624" cy="8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Minhash-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98" name="Google Shape;298;p14"/>
            <p:cNvCxnSpPr/>
            <p:nvPr/>
          </p:nvCxnSpPr>
          <p:spPr>
            <a:xfrm>
              <a:off x="2880" y="1920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9" name="Google Shape;299;p14"/>
            <p:cNvSpPr txBox="1"/>
            <p:nvPr/>
          </p:nvSpPr>
          <p:spPr>
            <a:xfrm>
              <a:off x="2784" y="2448"/>
              <a:ext cx="969" cy="1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Signatures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short integer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vectors that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represent the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sets, and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reflect their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similarity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0" name="Google Shape;300;p14"/>
            <p:cNvCxnSpPr/>
            <p:nvPr/>
          </p:nvCxnSpPr>
          <p:spPr>
            <a:xfrm rot="10800000">
              <a:off x="3216" y="1920"/>
              <a:ext cx="0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01" name="Google Shape;301;p14"/>
          <p:cNvGrpSpPr/>
          <p:nvPr/>
        </p:nvGrpSpPr>
        <p:grpSpPr>
          <a:xfrm>
            <a:off x="5715000" y="2165351"/>
            <a:ext cx="3427413" cy="2032001"/>
            <a:chOff x="3600" y="1364"/>
            <a:chExt cx="2159" cy="1280"/>
          </a:xfrm>
        </p:grpSpPr>
        <p:sp>
          <p:nvSpPr>
            <p:cNvPr id="302" name="Google Shape;302;p14"/>
            <p:cNvSpPr/>
            <p:nvPr/>
          </p:nvSpPr>
          <p:spPr>
            <a:xfrm>
              <a:off x="3600" y="1536"/>
              <a:ext cx="816" cy="768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Locality-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sensitive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Hashing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3" name="Google Shape;303;p14"/>
            <p:cNvCxnSpPr/>
            <p:nvPr/>
          </p:nvCxnSpPr>
          <p:spPr>
            <a:xfrm>
              <a:off x="4416" y="1920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04" name="Google Shape;304;p14"/>
            <p:cNvSpPr txBox="1"/>
            <p:nvPr/>
          </p:nvSpPr>
          <p:spPr>
            <a:xfrm>
              <a:off x="4790" y="1364"/>
              <a:ext cx="969" cy="1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Candidate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pairs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those pairs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of signatures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that we need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to test for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similarity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"/>
          <p:cNvSpPr txBox="1"/>
          <p:nvPr>
            <p:ph type="ctrTitle"/>
          </p:nvPr>
        </p:nvSpPr>
        <p:spPr>
          <a:xfrm>
            <a:off x="685800" y="35082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r>
              <a:rPr lang="en-US"/>
              <a:t>Shingling</a:t>
            </a:r>
            <a:endParaRPr/>
          </a:p>
        </p:txBody>
      </p:sp>
      <p:sp>
        <p:nvSpPr>
          <p:cNvPr id="310" name="Google Shape;310;p15"/>
          <p:cNvSpPr txBox="1"/>
          <p:nvPr>
            <p:ph idx="1" type="subTitle"/>
          </p:nvPr>
        </p:nvSpPr>
        <p:spPr>
          <a:xfrm>
            <a:off x="685800" y="5282184"/>
            <a:ext cx="777240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/>
              <a:t>Step 1:</a:t>
            </a:r>
            <a:r>
              <a:rPr lang="en-US" sz="3200">
                <a:solidFill>
                  <a:schemeClr val="accent4"/>
                </a:solidFill>
              </a:rPr>
              <a:t> </a:t>
            </a:r>
            <a:r>
              <a:rPr b="1" i="1" lang="en-US" sz="3200">
                <a:solidFill>
                  <a:srgbClr val="FF0066"/>
                </a:solidFill>
              </a:rPr>
              <a:t>Shingling:</a:t>
            </a:r>
            <a:r>
              <a:rPr lang="en-US" sz="3200"/>
              <a:t> Convert documents to sets</a:t>
            </a:r>
            <a:endParaRPr/>
          </a:p>
        </p:txBody>
      </p:sp>
      <p:sp>
        <p:nvSpPr>
          <p:cNvPr id="311" name="Google Shape;311;p15"/>
          <p:cNvSpPr/>
          <p:nvPr/>
        </p:nvSpPr>
        <p:spPr>
          <a:xfrm rot="-5394873">
            <a:off x="1257300" y="842962"/>
            <a:ext cx="1371600" cy="990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>
              <a:alpha val="49411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/>
        </p:nvSpPr>
        <p:spPr>
          <a:xfrm rot="5127">
            <a:off x="1447800" y="652450"/>
            <a:ext cx="990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Shingling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 txBox="1"/>
          <p:nvPr/>
        </p:nvSpPr>
        <p:spPr>
          <a:xfrm>
            <a:off x="152400" y="1033462"/>
            <a:ext cx="7778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Docu-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ment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14" name="Google Shape;314;p15"/>
          <p:cNvCxnSpPr/>
          <p:nvPr/>
        </p:nvCxnSpPr>
        <p:spPr>
          <a:xfrm>
            <a:off x="990600" y="1338262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15" name="Google Shape;315;p15"/>
          <p:cNvGrpSpPr/>
          <p:nvPr/>
        </p:nvGrpSpPr>
        <p:grpSpPr>
          <a:xfrm>
            <a:off x="2362201" y="1338262"/>
            <a:ext cx="1447801" cy="2578100"/>
            <a:chOff x="1488" y="1920"/>
            <a:chExt cx="912" cy="1624"/>
          </a:xfrm>
        </p:grpSpPr>
        <p:cxnSp>
          <p:nvCxnSpPr>
            <p:cNvPr id="316" name="Google Shape;316;p15"/>
            <p:cNvCxnSpPr/>
            <p:nvPr/>
          </p:nvCxnSpPr>
          <p:spPr>
            <a:xfrm>
              <a:off x="1536" y="1920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17" name="Google Shape;317;p15"/>
            <p:cNvSpPr txBox="1"/>
            <p:nvPr/>
          </p:nvSpPr>
          <p:spPr>
            <a:xfrm>
              <a:off x="1488" y="2448"/>
              <a:ext cx="912" cy="10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The 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of strings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of length </a:t>
              </a:r>
              <a:r>
                <a:rPr b="1" i="1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that appear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 the doc-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ument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18" name="Google Shape;318;p15"/>
            <p:cNvCxnSpPr/>
            <p:nvPr/>
          </p:nvCxnSpPr>
          <p:spPr>
            <a:xfrm rot="10800000">
              <a:off x="1872" y="1920"/>
              <a:ext cx="0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Documents as High-Dimensional Data</a:t>
            </a:r>
            <a:endParaRPr/>
          </a:p>
        </p:txBody>
      </p:sp>
      <p:sp>
        <p:nvSpPr>
          <p:cNvPr id="324" name="Google Shape;324;p16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Step 1:</a:t>
            </a:r>
            <a:r>
              <a:rPr lang="en-US">
                <a:solidFill>
                  <a:schemeClr val="accent4"/>
                </a:solidFill>
              </a:rPr>
              <a:t> </a:t>
            </a:r>
            <a:r>
              <a:rPr b="1" i="1" lang="en-US">
                <a:solidFill>
                  <a:srgbClr val="FF0066"/>
                </a:solidFill>
              </a:rPr>
              <a:t>Shingling:</a:t>
            </a:r>
            <a:r>
              <a:rPr lang="en-US"/>
              <a:t> </a:t>
            </a:r>
            <a:r>
              <a:rPr b="1" lang="en-US"/>
              <a:t>Convert documents to sets</a:t>
            </a:r>
            <a:endParaRPr/>
          </a:p>
          <a:p>
            <a:pPr indent="-101600" lvl="8" marL="3886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Simple approaches: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Document = set of words appearing in document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Document = set of “important” words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Don’t work well for this application. </a:t>
            </a:r>
            <a:r>
              <a:rPr lang="en-US">
                <a:solidFill>
                  <a:srgbClr val="D60093"/>
                </a:solidFill>
              </a:rPr>
              <a:t>Why?</a:t>
            </a:r>
            <a:endParaRPr/>
          </a:p>
          <a:p>
            <a:pPr indent="-101600" lvl="8" marL="3886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Need to account for ordering of words!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 different way: </a:t>
            </a:r>
            <a:r>
              <a:rPr b="1" lang="en-US">
                <a:solidFill>
                  <a:srgbClr val="FF0066"/>
                </a:solidFill>
              </a:rPr>
              <a:t>Shingles!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Define: Shingles</a:t>
            </a:r>
            <a:endParaRPr/>
          </a:p>
        </p:txBody>
      </p:sp>
      <p:sp>
        <p:nvSpPr>
          <p:cNvPr id="331" name="Google Shape;331;p17"/>
          <p:cNvSpPr txBox="1"/>
          <p:nvPr>
            <p:ph idx="1" type="body"/>
          </p:nvPr>
        </p:nvSpPr>
        <p:spPr>
          <a:xfrm>
            <a:off x="304800" y="1295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 </a:t>
            </a:r>
            <a:r>
              <a:rPr i="1" lang="en-US">
                <a:solidFill>
                  <a:srgbClr val="FF0066"/>
                </a:solidFill>
              </a:rPr>
              <a:t>k</a:t>
            </a:r>
            <a:r>
              <a:rPr lang="en-US">
                <a:solidFill>
                  <a:srgbClr val="FF0066"/>
                </a:solidFill>
              </a:rPr>
              <a:t>-shingle</a:t>
            </a:r>
            <a:r>
              <a:rPr lang="en-US"/>
              <a:t> (or </a:t>
            </a:r>
            <a:r>
              <a:rPr i="1" lang="en-US">
                <a:solidFill>
                  <a:srgbClr val="FF0066"/>
                </a:solidFill>
              </a:rPr>
              <a:t>k</a:t>
            </a:r>
            <a:r>
              <a:rPr lang="en-US">
                <a:solidFill>
                  <a:srgbClr val="FF0066"/>
                </a:solidFill>
              </a:rPr>
              <a:t>-gram</a:t>
            </a:r>
            <a:r>
              <a:rPr lang="en-US"/>
              <a:t>) for a document is a sequence of </a:t>
            </a:r>
            <a:r>
              <a:rPr i="1" lang="en-US"/>
              <a:t>k </a:t>
            </a:r>
            <a:r>
              <a:rPr lang="en-US"/>
              <a:t>tokens that appears in the doc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Tokens can be </a:t>
            </a:r>
            <a:r>
              <a:rPr lang="en-US">
                <a:solidFill>
                  <a:srgbClr val="FF0066"/>
                </a:solidFill>
              </a:rPr>
              <a:t>characters</a:t>
            </a:r>
            <a:r>
              <a:rPr lang="en-US"/>
              <a:t>, </a:t>
            </a:r>
            <a:r>
              <a:rPr lang="en-US">
                <a:solidFill>
                  <a:srgbClr val="FF0066"/>
                </a:solidFill>
              </a:rPr>
              <a:t>words </a:t>
            </a:r>
            <a:r>
              <a:rPr lang="en-US"/>
              <a:t>or something else, depending on the application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Assume tokens = characters, for examples</a:t>
            </a:r>
            <a:endParaRPr/>
          </a:p>
          <a:p>
            <a:pPr indent="-101600" lvl="8" marL="3886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>
              <a:solidFill>
                <a:srgbClr val="33CC33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Example: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b="1" lang="en-US"/>
              <a:t>k=2</a:t>
            </a:r>
            <a:r>
              <a:rPr lang="en-US"/>
              <a:t>; document </a:t>
            </a:r>
            <a:r>
              <a:rPr b="1" lang="en-US"/>
              <a:t>D</a:t>
            </a:r>
            <a:r>
              <a:rPr b="1" baseline="-25000" lang="en-US"/>
              <a:t>1 </a:t>
            </a:r>
            <a:r>
              <a:rPr lang="en-US"/>
              <a:t>=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abcab</a:t>
            </a:r>
            <a:br>
              <a:rPr lang="en-US"/>
            </a:br>
            <a:r>
              <a:rPr lang="en-US"/>
              <a:t>Set of 2-shingles: </a:t>
            </a:r>
            <a:r>
              <a:rPr b="1" lang="en-US"/>
              <a:t>S(D</a:t>
            </a:r>
            <a:r>
              <a:rPr b="1" baseline="-25000" lang="en-US"/>
              <a:t>1</a:t>
            </a:r>
            <a:r>
              <a:rPr b="1" lang="en-US"/>
              <a:t>) </a:t>
            </a:r>
            <a:r>
              <a:rPr lang="en-US"/>
              <a:t>= {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lang="en-US"/>
              <a:t>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bc</a:t>
            </a:r>
            <a:r>
              <a:rPr lang="en-US"/>
              <a:t>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</a:t>
            </a:r>
            <a:r>
              <a:rPr lang="en-US"/>
              <a:t>}   </a:t>
            </a:r>
            <a:r>
              <a:rPr lang="en-US" sz="2400"/>
              <a:t>// shingles as a “set”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8000"/>
                </a:solidFill>
              </a:rPr>
              <a:t>Option:</a:t>
            </a:r>
            <a:r>
              <a:rPr lang="en-US"/>
              <a:t> Shingles as a “bag” (multiset), count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lang="en-US"/>
              <a:t> twice: </a:t>
            </a:r>
            <a:r>
              <a:rPr b="1" lang="en-US"/>
              <a:t>S’(D</a:t>
            </a:r>
            <a:r>
              <a:rPr b="1" baseline="-25000" lang="en-US"/>
              <a:t>1</a:t>
            </a:r>
            <a:r>
              <a:rPr b="1" lang="en-US"/>
              <a:t>) = </a:t>
            </a:r>
            <a:r>
              <a:rPr lang="en-US"/>
              <a:t>{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lang="en-US"/>
              <a:t>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bc</a:t>
            </a:r>
            <a:r>
              <a:rPr lang="en-US"/>
              <a:t>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ca, ab</a:t>
            </a:r>
            <a:r>
              <a:rPr lang="en-US"/>
              <a:t>}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332" name="Google Shape;332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Working Assumption</a:t>
            </a:r>
            <a:endParaRPr/>
          </a:p>
        </p:txBody>
      </p:sp>
      <p:sp>
        <p:nvSpPr>
          <p:cNvPr id="338" name="Google Shape;338;p18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Documents that have lots of shingles in common have similar text, even if the text appears in different order</a:t>
            </a:r>
            <a:endParaRPr/>
          </a:p>
          <a:p>
            <a:pPr indent="-101600" lvl="8" marL="3886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Caveat:</a:t>
            </a:r>
            <a:r>
              <a:rPr lang="en-US"/>
              <a:t> You must pick shingle size </a:t>
            </a:r>
            <a:r>
              <a:rPr b="1" i="1" lang="en-US"/>
              <a:t>k</a:t>
            </a:r>
            <a:r>
              <a:rPr lang="en-US"/>
              <a:t> large enough, or most documents will have most shingles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i="1" lang="en-US"/>
              <a:t>k</a:t>
            </a:r>
            <a:r>
              <a:rPr i="1" lang="en-US"/>
              <a:t> </a:t>
            </a:r>
            <a:r>
              <a:rPr lang="en-US"/>
              <a:t>= 5 is OK for short documents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i="1" lang="en-US"/>
              <a:t>k</a:t>
            </a:r>
            <a:r>
              <a:rPr lang="en-US"/>
              <a:t> = 10 is better for long documents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May want to compress long shingles</a:t>
            </a:r>
            <a:endParaRPr/>
          </a:p>
        </p:txBody>
      </p:sp>
      <p:sp>
        <p:nvSpPr>
          <p:cNvPr id="339" name="Google Shape;339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Compressing Shingles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45" name="Google Shape;345;p1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To </a:t>
            </a:r>
            <a:r>
              <a:rPr b="1" lang="en-US">
                <a:solidFill>
                  <a:srgbClr val="0000FF"/>
                </a:solidFill>
              </a:rPr>
              <a:t>compress long shingles</a:t>
            </a:r>
            <a:r>
              <a:rPr lang="en-US"/>
              <a:t>, we can </a:t>
            </a:r>
            <a:r>
              <a:rPr b="1" lang="en-US">
                <a:solidFill>
                  <a:srgbClr val="0000FF"/>
                </a:solidFill>
              </a:rPr>
              <a:t>hash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them to numbers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 Each number may be represented as (say) 4 bytes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D60093"/>
                </a:solidFill>
              </a:rPr>
              <a:t>Represent a document by the set of hash values of its </a:t>
            </a:r>
            <a:r>
              <a:rPr b="1" i="1" lang="en-US">
                <a:solidFill>
                  <a:srgbClr val="D60093"/>
                </a:solidFill>
              </a:rPr>
              <a:t>k</a:t>
            </a:r>
            <a:r>
              <a:rPr b="1" lang="en-US">
                <a:solidFill>
                  <a:srgbClr val="D60093"/>
                </a:solidFill>
              </a:rPr>
              <a:t>-shingles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00FF"/>
                </a:solidFill>
              </a:rPr>
              <a:t>Idea:</a:t>
            </a:r>
            <a:r>
              <a:rPr lang="en-US"/>
              <a:t> Two documents could (rarely) appear to have shingles in common, when in fact only the hash-values were shared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Example:</a:t>
            </a:r>
            <a:r>
              <a:rPr lang="en-US">
                <a:solidFill>
                  <a:srgbClr val="008000"/>
                </a:solidFill>
              </a:rPr>
              <a:t> </a:t>
            </a:r>
            <a:r>
              <a:rPr b="1" lang="en-US"/>
              <a:t>k=2</a:t>
            </a:r>
            <a:r>
              <a:rPr lang="en-US"/>
              <a:t>; document </a:t>
            </a:r>
            <a:r>
              <a:rPr b="1" lang="en-US"/>
              <a:t>D</a:t>
            </a:r>
            <a:r>
              <a:rPr b="1" baseline="-25000" lang="en-US"/>
              <a:t>1</a:t>
            </a:r>
            <a:r>
              <a:rPr lang="en-US"/>
              <a:t>=</a:t>
            </a:r>
            <a:r>
              <a:rPr b="1" lang="en-US"/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abcab</a:t>
            </a:r>
            <a:br>
              <a:rPr lang="en-US"/>
            </a:br>
            <a:r>
              <a:rPr lang="en-US"/>
              <a:t>Set of 2-shingles: </a:t>
            </a:r>
            <a:r>
              <a:rPr b="1" lang="en-US"/>
              <a:t>S(D</a:t>
            </a:r>
            <a:r>
              <a:rPr b="1" baseline="-25000" lang="en-US"/>
              <a:t>1</a:t>
            </a:r>
            <a:r>
              <a:rPr b="1" lang="en-US"/>
              <a:t>) </a:t>
            </a:r>
            <a:r>
              <a:rPr lang="en-US"/>
              <a:t>= {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lang="en-US"/>
              <a:t>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bc</a:t>
            </a:r>
            <a:r>
              <a:rPr lang="en-US"/>
              <a:t>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</a:t>
            </a:r>
            <a:r>
              <a:rPr lang="en-US"/>
              <a:t>}</a:t>
            </a:r>
            <a:br>
              <a:rPr lang="en-US"/>
            </a:br>
            <a:r>
              <a:rPr lang="en-US"/>
              <a:t>Hash the singles: </a:t>
            </a:r>
            <a:r>
              <a:rPr b="1" lang="en-US"/>
              <a:t>h(D</a:t>
            </a:r>
            <a:r>
              <a:rPr b="1" baseline="-25000" lang="en-US"/>
              <a:t>1</a:t>
            </a:r>
            <a:r>
              <a:rPr b="1" lang="en-US"/>
              <a:t>) </a:t>
            </a:r>
            <a:r>
              <a:rPr lang="en-US"/>
              <a:t>= {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/>
              <a:t>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/>
              <a:t>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/>
              <a:t>}</a:t>
            </a:r>
            <a:endParaRPr/>
          </a:p>
        </p:txBody>
      </p:sp>
      <p:sp>
        <p:nvSpPr>
          <p:cNvPr id="346" name="Google Shape;346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00"/>
              <a:t>Outline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689112" y="1371600"/>
            <a:ext cx="807388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Motivation for </a:t>
            </a:r>
            <a:r>
              <a:rPr lang="en-US" u="sng"/>
              <a:t>Similar Items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Three steps to find them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lang="en-US"/>
              <a:t>Shingling   			// documents -&gt; sets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lang="en-US"/>
              <a:t>Min-hashing			// </a:t>
            </a:r>
            <a:r>
              <a:rPr lang="en-US"/>
              <a:t>Sets -&gt; </a:t>
            </a:r>
            <a:r>
              <a:rPr lang="en-US"/>
              <a:t>signatures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lang="en-US"/>
              <a:t>Locality-sensitive-hashing	// signatures -&gt; similarity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Why is compression needed?</a:t>
            </a:r>
            <a:endParaRPr/>
          </a:p>
        </p:txBody>
      </p:sp>
      <p:sp>
        <p:nvSpPr>
          <p:cNvPr id="352" name="Google Shape;352;p20"/>
          <p:cNvSpPr txBox="1"/>
          <p:nvPr>
            <p:ph idx="1" type="body"/>
          </p:nvPr>
        </p:nvSpPr>
        <p:spPr>
          <a:xfrm>
            <a:off x="685800" y="1447800"/>
            <a:ext cx="7924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How many k-shingles?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Rule of thumb: imagine 20 characters in alphabet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Estimate of number of k-shingles is 20</a:t>
            </a:r>
            <a:r>
              <a:rPr baseline="30000" lang="en-US"/>
              <a:t>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4-shingles: 20</a:t>
            </a:r>
            <a:r>
              <a:rPr baseline="30000" lang="en-US"/>
              <a:t>4</a:t>
            </a:r>
            <a:r>
              <a:rPr lang="en-US"/>
              <a:t> or 160,000 or 2</a:t>
            </a:r>
            <a:r>
              <a:rPr baseline="30000" lang="en-US"/>
              <a:t>17.3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9-shingles: 20</a:t>
            </a:r>
            <a:r>
              <a:rPr baseline="30000" lang="en-US"/>
              <a:t>9</a:t>
            </a:r>
            <a:r>
              <a:rPr lang="en-US"/>
              <a:t> or 512,000,000,000 or 2</a:t>
            </a:r>
            <a:r>
              <a:rPr baseline="30000" lang="en-US"/>
              <a:t>39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How many buckets?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Assume we use 4 bytes to represent a bucket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Assume buckets are numbered in range 0 to 2</a:t>
            </a:r>
            <a:r>
              <a:rPr baseline="30000" lang="en-US"/>
              <a:t>32</a:t>
            </a:r>
            <a:r>
              <a:rPr lang="en-US"/>
              <a:t> –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This is much smaller than possible number of 9-shingles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Compression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Represent each shingle with 4 bytes, not 9 bytes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aseline="300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53" name="Google Shape;353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p20"/>
          <p:cNvSpPr txBox="1"/>
          <p:nvPr/>
        </p:nvSpPr>
        <p:spPr>
          <a:xfrm>
            <a:off x="7730825" y="2034900"/>
            <a:ext cx="1489500" cy="2662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 chars</a:t>
            </a:r>
            <a:endParaRPr sz="2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{x, y}</a:t>
            </a:r>
            <a:endParaRPr sz="2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2-shingles</a:t>
            </a:r>
            <a:endParaRPr sz="2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</a:t>
            </a:r>
            <a:endParaRPr sz="2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xy</a:t>
            </a:r>
            <a:endParaRPr sz="2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yx</a:t>
            </a:r>
            <a:endParaRPr sz="2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	yy</a:t>
            </a:r>
            <a:endParaRPr sz="2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p2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Thought Question</a:t>
            </a:r>
            <a:endParaRPr/>
          </a:p>
        </p:txBody>
      </p:sp>
      <p:sp>
        <p:nvSpPr>
          <p:cNvPr id="361" name="Google Shape;361;p21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Why is it better to hash 9-shingles (say) to 4 bytes than to use 4-shingles?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FF9900"/>
                </a:solidFill>
              </a:rPr>
              <a:t>Hint</a:t>
            </a:r>
            <a:r>
              <a:rPr lang="en-US"/>
              <a:t>: How random are the 32-bit sequences that result from 4-shingling?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r>
              <a:rPr lang="en-US"/>
              <a:t>Why hash 9-shingles to 4 bytes rather than use 4-shingles?</a:t>
            </a:r>
            <a:endParaRPr/>
          </a:p>
        </p:txBody>
      </p:sp>
      <p:sp>
        <p:nvSpPr>
          <p:cNvPr id="367" name="Google Shape;367;p22"/>
          <p:cNvSpPr txBox="1"/>
          <p:nvPr>
            <p:ph idx="1" type="body"/>
          </p:nvPr>
        </p:nvSpPr>
        <p:spPr>
          <a:xfrm>
            <a:off x="685800" y="1676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With 4-shingles, 2</a:t>
            </a:r>
            <a:r>
              <a:rPr baseline="30000" lang="en-US"/>
              <a:t>17.3</a:t>
            </a:r>
            <a:r>
              <a:rPr lang="en-US"/>
              <a:t> possible singles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Most sequences of four bytes are unlikely or impossible to find in typical documents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Effective number of different shingles is much less than the number of buckets 2</a:t>
            </a:r>
            <a:r>
              <a:rPr baseline="30000" lang="en-US"/>
              <a:t>32</a:t>
            </a:r>
            <a:r>
              <a:rPr lang="en-US"/>
              <a:t> – 1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Not efficient use of memory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-US" sz="2800"/>
              <a:t>With 9-shingles, 2</a:t>
            </a:r>
            <a:r>
              <a:rPr baseline="30000" lang="en-US" sz="2800"/>
              <a:t>39 </a:t>
            </a:r>
            <a:r>
              <a:rPr lang="en-US" sz="2800"/>
              <a:t>possible shingles</a:t>
            </a:r>
            <a:endParaRPr/>
          </a:p>
          <a:p>
            <a:pPr indent="-342900" lvl="2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/>
              <a:t>Many more than 2</a:t>
            </a:r>
            <a:r>
              <a:rPr baseline="30000" lang="en-US" sz="2400"/>
              <a:t>32</a:t>
            </a:r>
            <a:r>
              <a:rPr lang="en-US" sz="2400"/>
              <a:t> buckets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After hashing, may get any sequence of 4 bytes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Effectient use of memory</a:t>
            </a:r>
            <a:endParaRPr/>
          </a:p>
        </p:txBody>
      </p:sp>
      <p:sp>
        <p:nvSpPr>
          <p:cNvPr id="368" name="Google Shape;368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Similarity Metric for Shingles</a:t>
            </a:r>
            <a:endParaRPr/>
          </a:p>
        </p:txBody>
      </p:sp>
      <p:sp>
        <p:nvSpPr>
          <p:cNvPr id="374" name="Google Shape;374;p2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Document D</a:t>
            </a:r>
            <a:r>
              <a:rPr b="1" baseline="-25000" lang="en-US">
                <a:solidFill>
                  <a:srgbClr val="0000FF"/>
                </a:solidFill>
              </a:rPr>
              <a:t>1 </a:t>
            </a:r>
            <a:r>
              <a:rPr b="1" lang="en-US">
                <a:solidFill>
                  <a:srgbClr val="0000FF"/>
                </a:solidFill>
              </a:rPr>
              <a:t>is a set of its k-shingles C</a:t>
            </a:r>
            <a:r>
              <a:rPr b="1" baseline="-25000" lang="en-US">
                <a:solidFill>
                  <a:srgbClr val="0000FF"/>
                </a:solidFill>
              </a:rPr>
              <a:t>1</a:t>
            </a:r>
            <a:r>
              <a:rPr b="1" lang="en-US">
                <a:solidFill>
                  <a:srgbClr val="0000FF"/>
                </a:solidFill>
              </a:rPr>
              <a:t>=S(D</a:t>
            </a:r>
            <a:r>
              <a:rPr b="1" baseline="-25000" lang="en-US">
                <a:solidFill>
                  <a:srgbClr val="0000FF"/>
                </a:solidFill>
              </a:rPr>
              <a:t>1</a:t>
            </a:r>
            <a:r>
              <a:rPr b="1" lang="en-US">
                <a:solidFill>
                  <a:srgbClr val="0000FF"/>
                </a:solidFill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Equivalently, each document is a vector of 0s,1s in the space of </a:t>
            </a:r>
            <a:r>
              <a:rPr i="1" lang="en-US"/>
              <a:t>k</a:t>
            </a:r>
            <a:r>
              <a:rPr lang="en-US"/>
              <a:t>-shingles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Each unique shingle is a dimension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Vectors are very sparse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A natural similarity measure is the </a:t>
            </a:r>
            <a:r>
              <a:rPr b="1" lang="en-US">
                <a:solidFill>
                  <a:srgbClr val="D60093"/>
                </a:solidFill>
              </a:rPr>
              <a:t>Jaccard similarity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1" lang="en-US"/>
              <a:t>		</a:t>
            </a:r>
            <a:endParaRPr/>
          </a:p>
        </p:txBody>
      </p:sp>
      <p:sp>
        <p:nvSpPr>
          <p:cNvPr id="375" name="Google Shape;375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p2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Jaccard Similarity</a:t>
            </a:r>
            <a:r>
              <a:rPr lang="en-US"/>
              <a:t> of Sets</a:t>
            </a:r>
            <a:endParaRPr/>
          </a:p>
        </p:txBody>
      </p:sp>
      <p:sp>
        <p:nvSpPr>
          <p:cNvPr id="382" name="Google Shape;382;p2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The </a:t>
            </a:r>
            <a:r>
              <a:rPr i="1" lang="en-US">
                <a:solidFill>
                  <a:srgbClr val="FF0066"/>
                </a:solidFill>
              </a:rPr>
              <a:t>Jaccard similarity</a:t>
            </a:r>
            <a:r>
              <a:rPr lang="en-US"/>
              <a:t>  of two sets is the size of their intersection divided by the size of their union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0" lvl="1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i="1" lang="en-US" sz="3200"/>
              <a:t>Sim </a:t>
            </a:r>
            <a:r>
              <a:rPr b="1" lang="en-US" sz="3200"/>
              <a:t>(C</a:t>
            </a:r>
            <a:r>
              <a:rPr b="1" baseline="-25000" lang="en-US" sz="3200"/>
              <a:t>1</a:t>
            </a:r>
            <a:r>
              <a:rPr b="1" lang="en-US" sz="3200"/>
              <a:t>, C</a:t>
            </a:r>
            <a:r>
              <a:rPr b="1" baseline="-25000" lang="en-US" sz="3200"/>
              <a:t>2</a:t>
            </a:r>
            <a:r>
              <a:rPr b="1" lang="en-US" sz="3200"/>
              <a:t>) = |C</a:t>
            </a:r>
            <a:r>
              <a:rPr b="1" baseline="-25000" lang="en-US" sz="3200"/>
              <a:t>1</a:t>
            </a:r>
            <a:r>
              <a:rPr b="1" lang="en-US" sz="3200"/>
              <a:t>∩C</a:t>
            </a:r>
            <a:r>
              <a:rPr b="1" baseline="-25000" lang="en-US" sz="3200"/>
              <a:t>2</a:t>
            </a:r>
            <a:r>
              <a:rPr b="1" lang="en-US" sz="3200"/>
              <a:t>|/|C</a:t>
            </a:r>
            <a:r>
              <a:rPr b="1" baseline="-25000" lang="en-US" sz="3200"/>
              <a:t>1</a:t>
            </a:r>
            <a:r>
              <a:rPr b="1" lang="en-US" sz="3200"/>
              <a:t>∪C</a:t>
            </a:r>
            <a:r>
              <a:rPr b="1" baseline="-25000" lang="en-US" sz="3200"/>
              <a:t>2</a:t>
            </a:r>
            <a:r>
              <a:rPr b="1" lang="en-US" sz="3200"/>
              <a:t>|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8" name="Google Shape;388;p2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Jaccard Similarity</a:t>
            </a: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2514600" y="2590800"/>
            <a:ext cx="1981200" cy="1905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0" name="Google Shape;390;p25"/>
          <p:cNvSpPr/>
          <p:nvPr/>
        </p:nvSpPr>
        <p:spPr>
          <a:xfrm>
            <a:off x="1828800" y="2590800"/>
            <a:ext cx="1981200" cy="1905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1" name="Google Shape;391;p25"/>
          <p:cNvSpPr/>
          <p:nvPr/>
        </p:nvSpPr>
        <p:spPr>
          <a:xfrm>
            <a:off x="2209800" y="30480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2" name="Google Shape;392;p25"/>
          <p:cNvSpPr/>
          <p:nvPr/>
        </p:nvSpPr>
        <p:spPr>
          <a:xfrm>
            <a:off x="2209800" y="38862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3" name="Google Shape;393;p25"/>
          <p:cNvSpPr/>
          <p:nvPr/>
        </p:nvSpPr>
        <p:spPr>
          <a:xfrm>
            <a:off x="2819400" y="33528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4" name="Google Shape;394;p25"/>
          <p:cNvSpPr/>
          <p:nvPr/>
        </p:nvSpPr>
        <p:spPr>
          <a:xfrm>
            <a:off x="3429000" y="36576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5" name="Google Shape;395;p25"/>
          <p:cNvSpPr/>
          <p:nvPr/>
        </p:nvSpPr>
        <p:spPr>
          <a:xfrm>
            <a:off x="3276600" y="30480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6" name="Google Shape;396;p2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7" name="Google Shape;397;p25"/>
          <p:cNvSpPr/>
          <p:nvPr/>
        </p:nvSpPr>
        <p:spPr>
          <a:xfrm>
            <a:off x="4038600" y="41148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8" name="Google Shape;398;p25"/>
          <p:cNvSpPr/>
          <p:nvPr/>
        </p:nvSpPr>
        <p:spPr>
          <a:xfrm>
            <a:off x="3962400" y="29718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9" name="Google Shape;399;p25"/>
          <p:cNvSpPr txBox="1"/>
          <p:nvPr/>
        </p:nvSpPr>
        <p:spPr>
          <a:xfrm>
            <a:off x="4876800" y="2243138"/>
            <a:ext cx="41148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 in intersection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in union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Jaccard similarity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3/8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5"/>
          <p:cNvSpPr txBox="1"/>
          <p:nvPr/>
        </p:nvSpPr>
        <p:spPr>
          <a:xfrm>
            <a:off x="1219200" y="5163346"/>
            <a:ext cx="7010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Jaccard distance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1 – Jaccard Similarity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or 5/8 in this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"/>
          <p:cNvSpPr txBox="1"/>
          <p:nvPr>
            <p:ph idx="1" type="body"/>
          </p:nvPr>
        </p:nvSpPr>
        <p:spPr>
          <a:xfrm>
            <a:off x="689112" y="1371600"/>
            <a:ext cx="807388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Three steps to find </a:t>
            </a:r>
            <a:r>
              <a:rPr lang="en-US" u="sng"/>
              <a:t>Similar Items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lang="en-US"/>
              <a:t>Shingling   			// documents 🡪 sets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lang="en-US">
                <a:solidFill>
                  <a:srgbClr val="FF0000"/>
                </a:solidFill>
              </a:rPr>
              <a:t>Min-hashing			// sets 🡪 signatures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lang="en-US"/>
              <a:t>Locality-sensitive-hashing	// signatures 🡪 similarity</a:t>
            </a:r>
            <a:endParaRPr/>
          </a:p>
        </p:txBody>
      </p:sp>
      <p:sp>
        <p:nvSpPr>
          <p:cNvPr id="406" name="Google Shape;406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7" name="Google Shape;407;p26"/>
          <p:cNvSpPr txBox="1"/>
          <p:nvPr/>
        </p:nvSpPr>
        <p:spPr>
          <a:xfrm>
            <a:off x="762000" y="1828800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Motivation for Minhash/LSH</a:t>
            </a:r>
            <a:endParaRPr/>
          </a:p>
        </p:txBody>
      </p:sp>
      <p:sp>
        <p:nvSpPr>
          <p:cNvPr id="413" name="Google Shape;413;p27"/>
          <p:cNvSpPr txBox="1"/>
          <p:nvPr>
            <p:ph idx="1" type="body"/>
          </p:nvPr>
        </p:nvSpPr>
        <p:spPr>
          <a:xfrm>
            <a:off x="457200" y="1904999"/>
            <a:ext cx="8610600" cy="4648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Suppose we need to find near-duplicate documents among million documents</a:t>
            </a:r>
            <a:endParaRPr/>
          </a:p>
          <a:p>
            <a:pPr indent="-165100" lvl="8" marL="3886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sz="1000">
              <a:solidFill>
                <a:srgbClr val="0000FF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Naïvely, we would have to compute </a:t>
            </a:r>
            <a:r>
              <a:rPr b="1" lang="en-US">
                <a:solidFill>
                  <a:srgbClr val="FF0066"/>
                </a:solidFill>
              </a:rPr>
              <a:t>pairwise </a:t>
            </a:r>
            <a:br>
              <a:rPr b="1" lang="en-US">
                <a:solidFill>
                  <a:srgbClr val="FF0066"/>
                </a:solidFill>
              </a:rPr>
            </a:br>
            <a:r>
              <a:rPr b="1" lang="en-US">
                <a:solidFill>
                  <a:srgbClr val="FF0066"/>
                </a:solidFill>
              </a:rPr>
              <a:t>Jaccard similarities </a:t>
            </a:r>
            <a:r>
              <a:rPr lang="en-US"/>
              <a:t>for </a:t>
            </a:r>
            <a:r>
              <a:rPr b="1" lang="en-US"/>
              <a:t>every pair of docs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/>
              <a:t> ≈ 5*10</a:t>
            </a:r>
            <a:r>
              <a:rPr b="1" baseline="30000" lang="en-US"/>
              <a:t>11</a:t>
            </a:r>
            <a:r>
              <a:rPr b="1" lang="en-US"/>
              <a:t> </a:t>
            </a:r>
            <a:r>
              <a:rPr lang="en-US"/>
              <a:t>comparisons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At 10</a:t>
            </a:r>
            <a:r>
              <a:rPr baseline="30000" lang="en-US"/>
              <a:t>5</a:t>
            </a:r>
            <a:r>
              <a:rPr lang="en-US"/>
              <a:t> secs/day and 10</a:t>
            </a:r>
            <a:r>
              <a:rPr baseline="30000" lang="en-US"/>
              <a:t>6</a:t>
            </a:r>
            <a:r>
              <a:rPr lang="en-US"/>
              <a:t> comparisons/sec, </a:t>
            </a:r>
            <a:br>
              <a:rPr lang="en-US"/>
            </a:br>
            <a:r>
              <a:rPr lang="en-US"/>
              <a:t>it would take </a:t>
            </a:r>
            <a:r>
              <a:rPr b="1" lang="en-US"/>
              <a:t>5 days</a:t>
            </a:r>
            <a:endParaRPr/>
          </a:p>
          <a:p>
            <a:pPr indent="-165100" lvl="8" marL="3886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sz="10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For  million, it takes more than a year…</a:t>
            </a:r>
            <a:endParaRPr/>
          </a:p>
        </p:txBody>
      </p:sp>
      <p:sp>
        <p:nvSpPr>
          <p:cNvPr id="414" name="Google Shape;414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762000" y="1302603"/>
            <a:ext cx="8229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Use k-shingles to create Signatures: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short integer vectors that represent sets and reflect their similarity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 txBox="1"/>
          <p:nvPr>
            <p:ph type="ctrTitle"/>
          </p:nvPr>
        </p:nvSpPr>
        <p:spPr>
          <a:xfrm>
            <a:off x="685800" y="35082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r>
              <a:rPr lang="en-US"/>
              <a:t>MinHashing</a:t>
            </a:r>
            <a:endParaRPr/>
          </a:p>
        </p:txBody>
      </p:sp>
      <p:sp>
        <p:nvSpPr>
          <p:cNvPr id="421" name="Google Shape;421;p28"/>
          <p:cNvSpPr txBox="1"/>
          <p:nvPr>
            <p:ph idx="1" type="subTitle"/>
          </p:nvPr>
        </p:nvSpPr>
        <p:spPr>
          <a:xfrm>
            <a:off x="685800" y="5282184"/>
            <a:ext cx="777240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/>
              <a:t>Step 2:</a:t>
            </a:r>
            <a:r>
              <a:rPr lang="en-US" sz="3200"/>
              <a:t> </a:t>
            </a:r>
            <a:r>
              <a:rPr b="1" i="1" lang="en-US" sz="3200">
                <a:solidFill>
                  <a:srgbClr val="FF0066"/>
                </a:solidFill>
              </a:rPr>
              <a:t>Minhashing:</a:t>
            </a:r>
            <a:r>
              <a:rPr lang="en-US" sz="3200"/>
              <a:t> Convert </a:t>
            </a:r>
            <a:r>
              <a:rPr b="1" lang="en-US" sz="3200"/>
              <a:t>large sets</a:t>
            </a:r>
            <a:r>
              <a:rPr lang="en-US" sz="3200"/>
              <a:t> to </a:t>
            </a:r>
            <a:r>
              <a:rPr b="1" lang="en-US" sz="3200"/>
              <a:t>short signatures</a:t>
            </a:r>
            <a:r>
              <a:rPr lang="en-US" sz="3200"/>
              <a:t>, while </a:t>
            </a:r>
            <a:r>
              <a:rPr b="1" lang="en-US" sz="3200" u="sng"/>
              <a:t>preserving similarity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422" name="Google Shape;422;p28"/>
          <p:cNvSpPr/>
          <p:nvPr/>
        </p:nvSpPr>
        <p:spPr>
          <a:xfrm rot="-5394873">
            <a:off x="1257300" y="842962"/>
            <a:ext cx="1371600" cy="990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>
              <a:alpha val="49411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8"/>
          <p:cNvSpPr txBox="1"/>
          <p:nvPr/>
        </p:nvSpPr>
        <p:spPr>
          <a:xfrm rot="5127">
            <a:off x="1447800" y="652450"/>
            <a:ext cx="990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Shingling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8"/>
          <p:cNvSpPr txBox="1"/>
          <p:nvPr/>
        </p:nvSpPr>
        <p:spPr>
          <a:xfrm>
            <a:off x="152400" y="1033462"/>
            <a:ext cx="7778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Docu-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p28"/>
          <p:cNvCxnSpPr/>
          <p:nvPr/>
        </p:nvCxnSpPr>
        <p:spPr>
          <a:xfrm>
            <a:off x="990600" y="1338262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26" name="Google Shape;426;p28"/>
          <p:cNvGrpSpPr/>
          <p:nvPr/>
        </p:nvGrpSpPr>
        <p:grpSpPr>
          <a:xfrm>
            <a:off x="2362201" y="1338262"/>
            <a:ext cx="1447801" cy="2578100"/>
            <a:chOff x="1488" y="1920"/>
            <a:chExt cx="912" cy="1624"/>
          </a:xfrm>
        </p:grpSpPr>
        <p:cxnSp>
          <p:nvCxnSpPr>
            <p:cNvPr id="427" name="Google Shape;427;p28"/>
            <p:cNvCxnSpPr/>
            <p:nvPr/>
          </p:nvCxnSpPr>
          <p:spPr>
            <a:xfrm>
              <a:off x="1536" y="1920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28" name="Google Shape;428;p28"/>
            <p:cNvSpPr txBox="1"/>
            <p:nvPr/>
          </p:nvSpPr>
          <p:spPr>
            <a:xfrm>
              <a:off x="1488" y="2448"/>
              <a:ext cx="912" cy="10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The 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of strings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of length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that appear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 the doc-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ument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29" name="Google Shape;429;p28"/>
            <p:cNvCxnSpPr/>
            <p:nvPr/>
          </p:nvCxnSpPr>
          <p:spPr>
            <a:xfrm rot="10800000">
              <a:off x="1872" y="1920"/>
              <a:ext cx="0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30" name="Google Shape;430;p28"/>
          <p:cNvGrpSpPr/>
          <p:nvPr/>
        </p:nvGrpSpPr>
        <p:grpSpPr>
          <a:xfrm>
            <a:off x="3563479" y="638286"/>
            <a:ext cx="2322970" cy="3570177"/>
            <a:chOff x="2244" y="1480"/>
            <a:chExt cx="1464" cy="2248"/>
          </a:xfrm>
        </p:grpSpPr>
        <p:sp>
          <p:nvSpPr>
            <p:cNvPr id="431" name="Google Shape;431;p28"/>
            <p:cNvSpPr/>
            <p:nvPr/>
          </p:nvSpPr>
          <p:spPr>
            <a:xfrm rot="-5394873">
              <a:off x="2136" y="1608"/>
              <a:ext cx="864" cy="62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49411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8"/>
            <p:cNvSpPr txBox="1"/>
            <p:nvPr/>
          </p:nvSpPr>
          <p:spPr>
            <a:xfrm rot="5127">
              <a:off x="2245" y="1480"/>
              <a:ext cx="624" cy="8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Min-Hash-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33" name="Google Shape;433;p28"/>
            <p:cNvCxnSpPr/>
            <p:nvPr/>
          </p:nvCxnSpPr>
          <p:spPr>
            <a:xfrm>
              <a:off x="2880" y="1920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34" name="Google Shape;434;p28"/>
            <p:cNvSpPr txBox="1"/>
            <p:nvPr/>
          </p:nvSpPr>
          <p:spPr>
            <a:xfrm>
              <a:off x="2784" y="2448"/>
              <a:ext cx="924" cy="1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1" lang="en-US" sz="1800" u="none" cap="none" strike="noStrike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Signatures:</a:t>
              </a:r>
              <a:endPara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short integer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vectors that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represent the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sets, and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reflect their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similarity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5" name="Google Shape;435;p28"/>
            <p:cNvCxnSpPr/>
            <p:nvPr/>
          </p:nvCxnSpPr>
          <p:spPr>
            <a:xfrm rot="10800000">
              <a:off x="3216" y="1920"/>
              <a:ext cx="0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1" name="Google Shape;441;p2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From Sets to Boolean Matrices</a:t>
            </a:r>
            <a:endParaRPr/>
          </a:p>
        </p:txBody>
      </p:sp>
      <p:sp>
        <p:nvSpPr>
          <p:cNvPr id="442" name="Google Shape;442;p29"/>
          <p:cNvSpPr txBox="1"/>
          <p:nvPr>
            <p:ph idx="1" type="body"/>
          </p:nvPr>
        </p:nvSpPr>
        <p:spPr>
          <a:xfrm>
            <a:off x="685800" y="12954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33CC33"/>
                </a:solidFill>
              </a:rPr>
              <a:t>Rows</a:t>
            </a:r>
            <a:r>
              <a:rPr lang="en-US"/>
              <a:t> = elements of the universal 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33CC33"/>
                </a:solidFill>
              </a:rPr>
              <a:t>Columns</a:t>
            </a:r>
            <a:r>
              <a:rPr lang="en-US"/>
              <a:t> = sets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1 in row </a:t>
            </a:r>
            <a:r>
              <a:rPr i="1" lang="en-US"/>
              <a:t>e</a:t>
            </a:r>
            <a:r>
              <a:rPr lang="en-US"/>
              <a:t> and column </a:t>
            </a:r>
            <a:r>
              <a:rPr i="1" lang="en-US"/>
              <a:t>S</a:t>
            </a:r>
            <a:r>
              <a:rPr lang="en-US"/>
              <a:t>  if and only if element </a:t>
            </a:r>
            <a:r>
              <a:rPr i="1" lang="en-US"/>
              <a:t>e</a:t>
            </a:r>
            <a:r>
              <a:rPr lang="en-US"/>
              <a:t> is a member of set </a:t>
            </a:r>
            <a:r>
              <a:rPr i="1" lang="en-US"/>
              <a:t>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Column similarity is the Jaccard similarity of the sets of their rows with 1: intersction/union of sets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FF9900"/>
                </a:solidFill>
              </a:rPr>
              <a:t>Typical matrix is sparse</a:t>
            </a:r>
            <a:r>
              <a:rPr lang="en-US"/>
              <a:t> (many 0 values)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May not really represent the data by a boolean matrix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Sparse matrices are usually better represented by the list of non-zero values (e.g., triples)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But the matrix picture is conceptually useful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Common Metaphor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4572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Many problems can be expressed as </a:t>
            </a:r>
            <a:br>
              <a:rPr b="1" lang="en-US"/>
            </a:br>
            <a:r>
              <a:rPr b="1" lang="en-US"/>
              <a:t>finding “similar” sets: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00FF"/>
                </a:solidFill>
              </a:rPr>
              <a:t>Find near-neighbors in high-dimensional space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Examples: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/>
              <a:t>Pages with similar words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For duplicate/plagiarism detection, classification by topic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/>
              <a:t>Customers who purchased similar products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Products with similar customer sets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/>
              <a:t>Images with similar features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Users who visited similar websites</a:t>
            </a:r>
            <a:endParaRPr/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3.6</a:t>
            </a:r>
            <a:endParaRPr/>
          </a:p>
        </p:txBody>
      </p:sp>
      <p:sp>
        <p:nvSpPr>
          <p:cNvPr id="448" name="Google Shape;448;p30"/>
          <p:cNvSpPr txBox="1"/>
          <p:nvPr>
            <p:ph idx="1" type="body"/>
          </p:nvPr>
        </p:nvSpPr>
        <p:spPr>
          <a:xfrm>
            <a:off x="685800" y="4038600"/>
            <a:ext cx="8229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Universal set: {a, b, c, d, e}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Matrix represents sets chosen from universal 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S1 = {a, d}, S2 = {c], S3 = {b, d, e} and S4 = {a, c, d}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Example: rows are products and columns are customers, represented by set of items they bought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Jacquard similarity of S1, S4: intersection/union = 2/3</a:t>
            </a:r>
            <a:endParaRPr/>
          </a:p>
        </p:txBody>
      </p:sp>
      <p:sp>
        <p:nvSpPr>
          <p:cNvPr id="449" name="Google Shape;449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3matrix3.2.tiff" id="450" name="Google Shape;4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799" y="1219200"/>
            <a:ext cx="5197643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1"/>
          <p:cNvSpPr txBox="1"/>
          <p:nvPr>
            <p:ph idx="1" type="body"/>
          </p:nvPr>
        </p:nvSpPr>
        <p:spPr>
          <a:xfrm>
            <a:off x="609600" y="13716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	</a:t>
            </a:r>
            <a:r>
              <a:rPr lang="en-US" u="sng"/>
              <a:t>C</a:t>
            </a:r>
            <a:r>
              <a:rPr baseline="-25000" lang="en-US" u="sng"/>
              <a:t>1</a:t>
            </a:r>
            <a:r>
              <a:rPr lang="en-US" u="sng"/>
              <a:t>	C</a:t>
            </a:r>
            <a:r>
              <a:rPr baseline="-25000" lang="en-US" u="sng"/>
              <a:t>2</a:t>
            </a:r>
            <a:endParaRPr baseline="-250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	0	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	1	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	1	1		Sim (C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) =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	0	0			2/5 = 0.4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	1	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	0	1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56" name="Google Shape;456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7" name="Google Shape;457;p3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 Jaccard Similarity of Columns</a:t>
            </a:r>
            <a:endParaRPr>
              <a:solidFill>
                <a:srgbClr val="33CC33"/>
              </a:solidFill>
            </a:endParaRPr>
          </a:p>
        </p:txBody>
      </p:sp>
      <p:grpSp>
        <p:nvGrpSpPr>
          <p:cNvPr id="458" name="Google Shape;458;p31"/>
          <p:cNvGrpSpPr/>
          <p:nvPr/>
        </p:nvGrpSpPr>
        <p:grpSpPr>
          <a:xfrm>
            <a:off x="1981200" y="2971800"/>
            <a:ext cx="377825" cy="1295400"/>
            <a:chOff x="1296" y="2400"/>
            <a:chExt cx="238" cy="1047"/>
          </a:xfrm>
        </p:grpSpPr>
        <p:sp>
          <p:nvSpPr>
            <p:cNvPr id="459" name="Google Shape;459;p31"/>
            <p:cNvSpPr txBox="1"/>
            <p:nvPr/>
          </p:nvSpPr>
          <p:spPr>
            <a:xfrm>
              <a:off x="1296" y="2400"/>
              <a:ext cx="23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1"/>
            <p:cNvSpPr txBox="1"/>
            <p:nvPr/>
          </p:nvSpPr>
          <p:spPr>
            <a:xfrm>
              <a:off x="1296" y="3120"/>
              <a:ext cx="23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" name="Google Shape;461;p31"/>
          <p:cNvGrpSpPr/>
          <p:nvPr/>
        </p:nvGrpSpPr>
        <p:grpSpPr>
          <a:xfrm>
            <a:off x="2286000" y="2057399"/>
            <a:ext cx="377825" cy="2667001"/>
            <a:chOff x="1488" y="1632"/>
            <a:chExt cx="238" cy="2199"/>
          </a:xfrm>
        </p:grpSpPr>
        <p:sp>
          <p:nvSpPr>
            <p:cNvPr id="462" name="Google Shape;462;p31"/>
            <p:cNvSpPr txBox="1"/>
            <p:nvPr/>
          </p:nvSpPr>
          <p:spPr>
            <a:xfrm>
              <a:off x="1488" y="3504"/>
              <a:ext cx="23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CC00CC"/>
                  </a:solidFill>
                  <a:latin typeface="Tahoma"/>
                  <a:ea typeface="Tahoma"/>
                  <a:cs typeface="Tahoma"/>
                  <a:sym typeface="Tahoma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1"/>
            <p:cNvSpPr txBox="1"/>
            <p:nvPr/>
          </p:nvSpPr>
          <p:spPr>
            <a:xfrm>
              <a:off x="1488" y="3120"/>
              <a:ext cx="23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CC00CC"/>
                  </a:solidFill>
                  <a:latin typeface="Tahoma"/>
                  <a:ea typeface="Tahoma"/>
                  <a:cs typeface="Tahoma"/>
                  <a:sym typeface="Tahoma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1"/>
            <p:cNvSpPr txBox="1"/>
            <p:nvPr/>
          </p:nvSpPr>
          <p:spPr>
            <a:xfrm>
              <a:off x="1488" y="2400"/>
              <a:ext cx="23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CC00CC"/>
                  </a:solidFill>
                  <a:latin typeface="Tahoma"/>
                  <a:ea typeface="Tahoma"/>
                  <a:cs typeface="Tahoma"/>
                  <a:sym typeface="Tahoma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1"/>
            <p:cNvSpPr txBox="1"/>
            <p:nvPr/>
          </p:nvSpPr>
          <p:spPr>
            <a:xfrm>
              <a:off x="1488" y="2016"/>
              <a:ext cx="23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CC00CC"/>
                  </a:solidFill>
                  <a:latin typeface="Tahoma"/>
                  <a:ea typeface="Tahoma"/>
                  <a:cs typeface="Tahoma"/>
                  <a:sym typeface="Tahoma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1"/>
            <p:cNvSpPr txBox="1"/>
            <p:nvPr/>
          </p:nvSpPr>
          <p:spPr>
            <a:xfrm>
              <a:off x="1488" y="1632"/>
              <a:ext cx="23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CC00CC"/>
                  </a:solidFill>
                  <a:latin typeface="Tahoma"/>
                  <a:ea typeface="Tahoma"/>
                  <a:cs typeface="Tahoma"/>
                  <a:sym typeface="Tahoma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2" name="Google Shape;472;p32"/>
          <p:cNvSpPr txBox="1"/>
          <p:nvPr>
            <p:ph type="title"/>
          </p:nvPr>
        </p:nvSpPr>
        <p:spPr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When Is Similarity Interesting?</a:t>
            </a:r>
            <a:endParaRPr/>
          </a:p>
        </p:txBody>
      </p:sp>
      <p:sp>
        <p:nvSpPr>
          <p:cNvPr id="473" name="Google Shape;473;p3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When the sets are so large or so many that they cannot fit in main memory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Or, when there are so many sets that comparing all pairs of sets takes too much time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Or both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9" name="Google Shape;479;p33"/>
          <p:cNvSpPr txBox="1"/>
          <p:nvPr>
            <p:ph type="title"/>
          </p:nvPr>
        </p:nvSpPr>
        <p:spPr>
          <a:xfrm>
            <a:off x="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2"/>
                </a:solidFill>
              </a:rPr>
              <a:t>Outline</a:t>
            </a:r>
            <a:r>
              <a:rPr lang="en-US"/>
              <a:t>: Finding Similar Columns</a:t>
            </a:r>
            <a:endParaRPr/>
          </a:p>
        </p:txBody>
      </p:sp>
      <p:sp>
        <p:nvSpPr>
          <p:cNvPr id="480" name="Google Shape;480;p33"/>
          <p:cNvSpPr txBox="1"/>
          <p:nvPr>
            <p:ph idx="1" type="body"/>
          </p:nvPr>
        </p:nvSpPr>
        <p:spPr>
          <a:xfrm>
            <a:off x="457200" y="17526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Compute signatures of columns = small summaries of columns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Examine pairs of signatures to find similar signatures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>
                <a:solidFill>
                  <a:srgbClr val="FF9900"/>
                </a:solidFill>
              </a:rPr>
              <a:t>Essential</a:t>
            </a:r>
            <a:r>
              <a:rPr lang="en-US"/>
              <a:t>: “similarities of signatures” and </a:t>
            </a:r>
            <a:br>
              <a:rPr lang="en-US"/>
            </a:br>
            <a:r>
              <a:rPr lang="en-US"/>
              <a:t>	      “similarities of columns” are related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>
                <a:solidFill>
                  <a:srgbClr val="FF9900"/>
                </a:solidFill>
              </a:rPr>
              <a:t>Optional</a:t>
            </a:r>
            <a:r>
              <a:rPr lang="en-US"/>
              <a:t>: check that columns with similar signatures are really similar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6" name="Google Shape;486;p3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9900"/>
                </a:solidFill>
              </a:rPr>
              <a:t>Warnings</a:t>
            </a:r>
            <a:endParaRPr/>
          </a:p>
        </p:txBody>
      </p:sp>
      <p:sp>
        <p:nvSpPr>
          <p:cNvPr id="487" name="Google Shape;487;p34"/>
          <p:cNvSpPr txBox="1"/>
          <p:nvPr>
            <p:ph idx="1" type="body"/>
          </p:nvPr>
        </p:nvSpPr>
        <p:spPr>
          <a:xfrm>
            <a:off x="73812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Comparing all pairs of signatures may take too much time, even if not too much space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A job for “Locality-Sensitive Hashing” (later, step#3)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These methods can produce false negatives, and even false positives (if the optional check is not made)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3" name="Google Shape;493;p3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Signatures</a:t>
            </a:r>
            <a:endParaRPr/>
          </a:p>
        </p:txBody>
      </p:sp>
      <p:sp>
        <p:nvSpPr>
          <p:cNvPr id="494" name="Google Shape;494;p35"/>
          <p:cNvSpPr txBox="1"/>
          <p:nvPr>
            <p:ph idx="1" type="body"/>
          </p:nvPr>
        </p:nvSpPr>
        <p:spPr>
          <a:xfrm>
            <a:off x="685800" y="19812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0000FF"/>
                </a:solidFill>
              </a:rPr>
              <a:t>Key idea</a:t>
            </a:r>
            <a:r>
              <a:rPr lang="en-US"/>
              <a:t>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/>
              <a:t>hash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/>
              <a:t> each column </a:t>
            </a:r>
            <a:r>
              <a:rPr i="1" lang="en-US"/>
              <a:t>C</a:t>
            </a:r>
            <a:r>
              <a:rPr lang="en-US"/>
              <a:t>  to a small </a:t>
            </a:r>
            <a:r>
              <a:rPr i="1" lang="en-US">
                <a:solidFill>
                  <a:srgbClr val="FF0066"/>
                </a:solidFill>
              </a:rPr>
              <a:t>signature</a:t>
            </a:r>
            <a:r>
              <a:rPr i="1" lang="en-US"/>
              <a:t> Sig</a:t>
            </a:r>
            <a:r>
              <a:rPr lang="en-US"/>
              <a:t>(C), such that: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i="1" lang="en-US"/>
              <a:t>1.	Sig </a:t>
            </a:r>
            <a:r>
              <a:rPr lang="en-US"/>
              <a:t>(C) is small enough that we can fit a signature in main memory for each column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 startAt="2"/>
            </a:pPr>
            <a:r>
              <a:rPr i="1" lang="en-US"/>
              <a:t>Sim</a:t>
            </a:r>
            <a:r>
              <a:rPr lang="en-US"/>
              <a:t> (C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) is the same as the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/>
              <a:t>similarity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/>
              <a:t> of </a:t>
            </a:r>
            <a:r>
              <a:rPr i="1" lang="en-US"/>
              <a:t>Sig</a:t>
            </a:r>
            <a:r>
              <a:rPr lang="en-US"/>
              <a:t> (C</a:t>
            </a:r>
            <a:r>
              <a:rPr baseline="-25000" lang="en-US"/>
              <a:t>1</a:t>
            </a:r>
            <a:r>
              <a:rPr lang="en-US"/>
              <a:t>) and </a:t>
            </a:r>
            <a:r>
              <a:rPr i="1" lang="en-US"/>
              <a:t>Sig</a:t>
            </a:r>
            <a:r>
              <a:rPr lang="en-US"/>
              <a:t> (C</a:t>
            </a:r>
            <a:r>
              <a:rPr baseline="-25000" lang="en-US"/>
              <a:t>2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0" name="Google Shape;500;p36"/>
          <p:cNvSpPr txBox="1"/>
          <p:nvPr>
            <p:ph type="title"/>
          </p:nvPr>
        </p:nvSpPr>
        <p:spPr>
          <a:xfrm>
            <a:off x="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Four Types of Rows</a:t>
            </a:r>
            <a:endParaRPr/>
          </a:p>
        </p:txBody>
      </p:sp>
      <p:sp>
        <p:nvSpPr>
          <p:cNvPr id="501" name="Google Shape;501;p36"/>
          <p:cNvSpPr txBox="1"/>
          <p:nvPr>
            <p:ph idx="1" type="body"/>
          </p:nvPr>
        </p:nvSpPr>
        <p:spPr>
          <a:xfrm>
            <a:off x="838200" y="1600200"/>
            <a:ext cx="75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Given columns C</a:t>
            </a:r>
            <a:r>
              <a:rPr baseline="-25000" lang="en-US" sz="2800"/>
              <a:t>1</a:t>
            </a:r>
            <a:r>
              <a:rPr lang="en-US" sz="2800"/>
              <a:t> and C</a:t>
            </a:r>
            <a:r>
              <a:rPr baseline="-25000" lang="en-US" sz="2800"/>
              <a:t>2</a:t>
            </a:r>
            <a:r>
              <a:rPr lang="en-US" sz="2800"/>
              <a:t>, there are 4 types of rows and </a:t>
            </a:r>
            <a:r>
              <a:rPr lang="en-US"/>
              <a:t>may be classified as: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				</a:t>
            </a:r>
            <a:r>
              <a:rPr lang="en-US" sz="2400" u="sng"/>
              <a:t>C</a:t>
            </a:r>
            <a:r>
              <a:rPr baseline="-25000" lang="en-US" sz="2400" u="sng"/>
              <a:t>1</a:t>
            </a:r>
            <a:r>
              <a:rPr lang="en-US" sz="2400" u="sng"/>
              <a:t>	C</a:t>
            </a:r>
            <a:r>
              <a:rPr baseline="-25000" lang="en-US" sz="2400" u="sng"/>
              <a:t>2</a:t>
            </a:r>
            <a:endParaRPr baseline="-25000" sz="2400"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			</a:t>
            </a:r>
            <a:r>
              <a:rPr i="1" lang="en-US" sz="2400"/>
              <a:t>a</a:t>
            </a:r>
            <a:r>
              <a:rPr lang="en-US" sz="2400"/>
              <a:t>	1	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			</a:t>
            </a:r>
            <a:r>
              <a:rPr i="1" lang="en-US" sz="2400"/>
              <a:t>b</a:t>
            </a:r>
            <a:r>
              <a:rPr lang="en-US" sz="2400"/>
              <a:t>	1	0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			</a:t>
            </a:r>
            <a:r>
              <a:rPr i="1" lang="en-US" sz="2400"/>
              <a:t>c</a:t>
            </a:r>
            <a:r>
              <a:rPr lang="en-US" sz="2400"/>
              <a:t>	0	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			</a:t>
            </a:r>
            <a:r>
              <a:rPr i="1" lang="en-US" sz="2400"/>
              <a:t>d</a:t>
            </a:r>
            <a:r>
              <a:rPr lang="en-US" sz="2400"/>
              <a:t>	0	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Also, </a:t>
            </a:r>
            <a:r>
              <a:rPr i="1" lang="en-US" sz="2800"/>
              <a:t>a</a:t>
            </a:r>
            <a:r>
              <a:rPr lang="en-US" sz="2800"/>
              <a:t>  = “# rows of type </a:t>
            </a:r>
            <a:r>
              <a:rPr i="1" lang="en-US" sz="2800"/>
              <a:t>a”</a:t>
            </a:r>
            <a:r>
              <a:rPr lang="en-US" sz="2800"/>
              <a:t> , etc.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Note </a:t>
            </a:r>
            <a:r>
              <a:rPr i="1" lang="en-US" sz="2800"/>
              <a:t>Sim</a:t>
            </a:r>
            <a:r>
              <a:rPr lang="en-US" sz="2800"/>
              <a:t> (C</a:t>
            </a:r>
            <a:r>
              <a:rPr baseline="-25000" lang="en-US" sz="2800"/>
              <a:t>1</a:t>
            </a:r>
            <a:r>
              <a:rPr lang="en-US" sz="2800"/>
              <a:t>, C</a:t>
            </a:r>
            <a:r>
              <a:rPr baseline="-25000" lang="en-US" sz="2800"/>
              <a:t>2</a:t>
            </a:r>
            <a:r>
              <a:rPr lang="en-US" sz="2800"/>
              <a:t>) = </a:t>
            </a:r>
            <a:r>
              <a:rPr i="1" lang="en-US" sz="2800"/>
              <a:t>a</a:t>
            </a:r>
            <a:r>
              <a:rPr lang="en-US" sz="2800"/>
              <a:t> /(</a:t>
            </a:r>
            <a:r>
              <a:rPr i="1" lang="en-US" sz="2800"/>
              <a:t>a</a:t>
            </a:r>
            <a:r>
              <a:rPr lang="en-US" sz="2800"/>
              <a:t> +</a:t>
            </a:r>
            <a:r>
              <a:rPr i="1" lang="en-US" sz="2800"/>
              <a:t>b</a:t>
            </a:r>
            <a:r>
              <a:rPr lang="en-US" sz="2800"/>
              <a:t> +</a:t>
            </a:r>
            <a:r>
              <a:rPr i="1" lang="en-US" sz="2800"/>
              <a:t>c</a:t>
            </a:r>
            <a:r>
              <a:rPr lang="en-US" sz="2800"/>
              <a:t> 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Char char="⮚"/>
            </a:pPr>
            <a:r>
              <a:rPr lang="en-US" sz="2600"/>
              <a:t>Jacquard similarity: intersection/union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Char char="⮚"/>
            </a:pPr>
            <a:r>
              <a:rPr lang="en-US" sz="2600"/>
              <a:t>“</a:t>
            </a:r>
            <a:r>
              <a:rPr i="1" lang="en-US" sz="2600"/>
              <a:t>a</a:t>
            </a:r>
            <a:r>
              <a:rPr lang="en-US" sz="2600"/>
              <a:t>” is intersection, “</a:t>
            </a:r>
            <a:r>
              <a:rPr i="1" lang="en-US" sz="2600"/>
              <a:t>a</a:t>
            </a:r>
            <a:r>
              <a:rPr lang="en-US" sz="2600"/>
              <a:t>+</a:t>
            </a:r>
            <a:r>
              <a:rPr i="1" lang="en-US" sz="2600"/>
              <a:t>b</a:t>
            </a:r>
            <a:r>
              <a:rPr lang="en-US" sz="2600"/>
              <a:t>+</a:t>
            </a:r>
            <a:r>
              <a:rPr i="1" lang="en-US" sz="2600"/>
              <a:t>c</a:t>
            </a:r>
            <a:r>
              <a:rPr lang="en-US" sz="2600"/>
              <a:t>” is union</a:t>
            </a:r>
            <a:endParaRPr/>
          </a:p>
        </p:txBody>
      </p:sp>
      <p:sp>
        <p:nvSpPr>
          <p:cNvPr id="502" name="Google Shape;502;p36"/>
          <p:cNvSpPr txBox="1"/>
          <p:nvPr/>
        </p:nvSpPr>
        <p:spPr>
          <a:xfrm>
            <a:off x="5562600" y="2895600"/>
            <a:ext cx="1581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🡸 type “a”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6"/>
          <p:cNvSpPr txBox="1"/>
          <p:nvPr/>
        </p:nvSpPr>
        <p:spPr>
          <a:xfrm>
            <a:off x="5555975" y="3319050"/>
            <a:ext cx="1581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🡸 type “b”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6"/>
          <p:cNvSpPr txBox="1"/>
          <p:nvPr/>
        </p:nvSpPr>
        <p:spPr>
          <a:xfrm>
            <a:off x="5562600" y="3695700"/>
            <a:ext cx="1581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🡸 type “c”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6"/>
          <p:cNvSpPr txBox="1"/>
          <p:nvPr/>
        </p:nvSpPr>
        <p:spPr>
          <a:xfrm>
            <a:off x="5562600" y="4100100"/>
            <a:ext cx="1581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🡸 type “d”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1" name="Google Shape;511;p3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>
                <a:solidFill>
                  <a:srgbClr val="FF0066"/>
                </a:solidFill>
              </a:rPr>
              <a:t>Minhashing</a:t>
            </a:r>
            <a:endParaRPr/>
          </a:p>
        </p:txBody>
      </p:sp>
      <p:sp>
        <p:nvSpPr>
          <p:cNvPr id="512" name="Google Shape;512;p3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0000FF"/>
                </a:solidFill>
              </a:rPr>
              <a:t>To </a:t>
            </a:r>
            <a:r>
              <a:rPr b="1" i="1" lang="en-US">
                <a:solidFill>
                  <a:srgbClr val="0000FF"/>
                </a:solidFill>
              </a:rPr>
              <a:t>minhash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a set represented by a column of the matrix, </a:t>
            </a:r>
            <a:r>
              <a:rPr b="1" lang="en-US">
                <a:solidFill>
                  <a:srgbClr val="0000FF"/>
                </a:solidFill>
              </a:rPr>
              <a:t>pick a random permutation of the rows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Define </a:t>
            </a:r>
            <a:r>
              <a:rPr b="1"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-US">
                <a:solidFill>
                  <a:srgbClr val="008000"/>
                </a:solidFill>
              </a:rPr>
              <a:t>hash</a:t>
            </a:r>
            <a:r>
              <a:rPr b="1"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1" lang="en-US">
                <a:solidFill>
                  <a:srgbClr val="008000"/>
                </a:solidFill>
              </a:rPr>
              <a:t> function </a:t>
            </a:r>
            <a:r>
              <a:rPr b="1" i="1" lang="en-US">
                <a:solidFill>
                  <a:srgbClr val="008000"/>
                </a:solidFill>
              </a:rPr>
              <a:t>h</a:t>
            </a:r>
            <a:r>
              <a:rPr b="1" lang="en-US">
                <a:solidFill>
                  <a:srgbClr val="008000"/>
                </a:solidFill>
              </a:rPr>
              <a:t> (</a:t>
            </a:r>
            <a:r>
              <a:rPr b="1" i="1" lang="en-US">
                <a:solidFill>
                  <a:srgbClr val="008000"/>
                </a:solidFill>
              </a:rPr>
              <a:t>C</a:t>
            </a:r>
            <a:r>
              <a:rPr b="1" lang="en-US">
                <a:solidFill>
                  <a:srgbClr val="008000"/>
                </a:solidFill>
              </a:rPr>
              <a:t> ) = the “index” number of the first row (in the permuted order) in which column </a:t>
            </a:r>
            <a:r>
              <a:rPr b="1" i="1" lang="en-US">
                <a:solidFill>
                  <a:srgbClr val="008000"/>
                </a:solidFill>
              </a:rPr>
              <a:t>C</a:t>
            </a:r>
            <a:r>
              <a:rPr b="1" lang="en-US">
                <a:solidFill>
                  <a:srgbClr val="008000"/>
                </a:solidFill>
              </a:rPr>
              <a:t>  has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Use several (e.g., 100) independent hash functions to create a signature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Minhashing Example (3.7)</a:t>
            </a:r>
            <a:endParaRPr/>
          </a:p>
        </p:txBody>
      </p:sp>
      <p:sp>
        <p:nvSpPr>
          <p:cNvPr id="518" name="Google Shape;518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3matrix3_3.tiff" id="519" name="Google Shape;51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1295400"/>
            <a:ext cx="41148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3matrix3.2.tiff" id="520" name="Google Shape;52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26" y="1371600"/>
            <a:ext cx="4066674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8"/>
          <p:cNvSpPr txBox="1"/>
          <p:nvPr/>
        </p:nvSpPr>
        <p:spPr>
          <a:xfrm>
            <a:off x="152400" y="4112999"/>
            <a:ext cx="6553200" cy="200054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minhash a set represented by a column of the characteristic matrix, pick a permutation of the rows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minhash value of any column is the “index” number of the first row, in the permuted order, in which that column has a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set S1, first 1 appears in row a, so: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8"/>
          <p:cNvSpPr/>
          <p:nvPr/>
        </p:nvSpPr>
        <p:spPr>
          <a:xfrm>
            <a:off x="4114800" y="2438400"/>
            <a:ext cx="9144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3" name="Google Shape;523;p38"/>
          <p:cNvSpPr txBox="1"/>
          <p:nvPr/>
        </p:nvSpPr>
        <p:spPr>
          <a:xfrm>
            <a:off x="3962400" y="2876490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Permute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8"/>
          <p:cNvSpPr txBox="1"/>
          <p:nvPr/>
        </p:nvSpPr>
        <p:spPr>
          <a:xfrm>
            <a:off x="7239000" y="4111487"/>
            <a:ext cx="1524000" cy="2031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h(S1)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h(S2) =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h(S3) =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h(S4)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8"/>
          <p:cNvSpPr/>
          <p:nvPr/>
        </p:nvSpPr>
        <p:spPr>
          <a:xfrm>
            <a:off x="6781800" y="4876800"/>
            <a:ext cx="3810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1" name="Google Shape;531;p3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Minhashing Example</a:t>
            </a:r>
            <a:endParaRPr/>
          </a:p>
        </p:txBody>
      </p:sp>
      <p:grpSp>
        <p:nvGrpSpPr>
          <p:cNvPr id="532" name="Google Shape;532;p39"/>
          <p:cNvGrpSpPr/>
          <p:nvPr/>
        </p:nvGrpSpPr>
        <p:grpSpPr>
          <a:xfrm>
            <a:off x="2057400" y="1905000"/>
            <a:ext cx="2514600" cy="4652963"/>
            <a:chOff x="1296" y="1200"/>
            <a:chExt cx="1584" cy="2931"/>
          </a:xfrm>
        </p:grpSpPr>
        <p:sp>
          <p:nvSpPr>
            <p:cNvPr id="533" name="Google Shape;533;p39"/>
            <p:cNvSpPr txBox="1"/>
            <p:nvPr/>
          </p:nvSpPr>
          <p:spPr>
            <a:xfrm>
              <a:off x="1440" y="1200"/>
              <a:ext cx="122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Input matrix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484" y="37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088" y="37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1692" y="37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1296" y="37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2484" y="3382"/>
              <a:ext cx="396" cy="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2088" y="3382"/>
              <a:ext cx="396" cy="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1692" y="3382"/>
              <a:ext cx="396" cy="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1296" y="3382"/>
              <a:ext cx="396" cy="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2484" y="3007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2088" y="3007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1692" y="3007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1296" y="3007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2484" y="2631"/>
              <a:ext cx="396" cy="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2088" y="2631"/>
              <a:ext cx="396" cy="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1692" y="2631"/>
              <a:ext cx="396" cy="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1296" y="2631"/>
              <a:ext cx="396" cy="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2484" y="22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2088" y="22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1692" y="22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1296" y="22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2484" y="1911"/>
              <a:ext cx="396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2088" y="1911"/>
              <a:ext cx="396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1692" y="1911"/>
              <a:ext cx="396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1296" y="1911"/>
              <a:ext cx="396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2484" y="153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088" y="153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1692" y="153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1296" y="153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2" name="Google Shape;562;p39"/>
            <p:cNvCxnSpPr/>
            <p:nvPr/>
          </p:nvCxnSpPr>
          <p:spPr>
            <a:xfrm>
              <a:off x="1296" y="1536"/>
              <a:ext cx="158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3" name="Google Shape;563;p39"/>
            <p:cNvCxnSpPr/>
            <p:nvPr/>
          </p:nvCxnSpPr>
          <p:spPr>
            <a:xfrm>
              <a:off x="1296" y="1911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4" name="Google Shape;564;p39"/>
            <p:cNvCxnSpPr/>
            <p:nvPr/>
          </p:nvCxnSpPr>
          <p:spPr>
            <a:xfrm>
              <a:off x="1296" y="2256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5" name="Google Shape;565;p39"/>
            <p:cNvCxnSpPr/>
            <p:nvPr/>
          </p:nvCxnSpPr>
          <p:spPr>
            <a:xfrm>
              <a:off x="1296" y="2631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6" name="Google Shape;566;p39"/>
            <p:cNvCxnSpPr/>
            <p:nvPr/>
          </p:nvCxnSpPr>
          <p:spPr>
            <a:xfrm>
              <a:off x="1296" y="3007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7" name="Google Shape;567;p39"/>
            <p:cNvCxnSpPr/>
            <p:nvPr/>
          </p:nvCxnSpPr>
          <p:spPr>
            <a:xfrm>
              <a:off x="1296" y="3382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8" name="Google Shape;568;p39"/>
            <p:cNvCxnSpPr/>
            <p:nvPr/>
          </p:nvCxnSpPr>
          <p:spPr>
            <a:xfrm>
              <a:off x="1296" y="3756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9" name="Google Shape;569;p39"/>
            <p:cNvCxnSpPr/>
            <p:nvPr/>
          </p:nvCxnSpPr>
          <p:spPr>
            <a:xfrm>
              <a:off x="1296" y="4131"/>
              <a:ext cx="158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0" name="Google Shape;570;p39"/>
            <p:cNvCxnSpPr/>
            <p:nvPr/>
          </p:nvCxnSpPr>
          <p:spPr>
            <a:xfrm>
              <a:off x="1296" y="1536"/>
              <a:ext cx="0" cy="2595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1" name="Google Shape;571;p39"/>
            <p:cNvCxnSpPr/>
            <p:nvPr/>
          </p:nvCxnSpPr>
          <p:spPr>
            <a:xfrm>
              <a:off x="1692" y="1536"/>
              <a:ext cx="0" cy="259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2" name="Google Shape;572;p39"/>
            <p:cNvCxnSpPr/>
            <p:nvPr/>
          </p:nvCxnSpPr>
          <p:spPr>
            <a:xfrm>
              <a:off x="2088" y="1536"/>
              <a:ext cx="0" cy="259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3" name="Google Shape;573;p39"/>
            <p:cNvCxnSpPr/>
            <p:nvPr/>
          </p:nvCxnSpPr>
          <p:spPr>
            <a:xfrm>
              <a:off x="2484" y="1536"/>
              <a:ext cx="0" cy="259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4" name="Google Shape;574;p39"/>
            <p:cNvCxnSpPr/>
            <p:nvPr/>
          </p:nvCxnSpPr>
          <p:spPr>
            <a:xfrm>
              <a:off x="2880" y="1536"/>
              <a:ext cx="0" cy="2595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aphicFrame>
        <p:nvGraphicFramePr>
          <p:cNvPr id="575" name="Google Shape;575;p39"/>
          <p:cNvGraphicFramePr/>
          <p:nvPr/>
        </p:nvGraphicFramePr>
        <p:xfrm>
          <a:off x="13716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{838D21C5-8664-41BB-80F8-2F894F191B3C}</a:tableStyleId>
              </a:tblPr>
              <a:tblGrid>
                <a:gridCol w="381000"/>
              </a:tblGrid>
              <a:tr h="60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76" name="Google Shape;576;p39"/>
          <p:cNvGrpSpPr/>
          <p:nvPr/>
        </p:nvGrpSpPr>
        <p:grpSpPr>
          <a:xfrm>
            <a:off x="4800600" y="1905000"/>
            <a:ext cx="3727450" cy="2819400"/>
            <a:chOff x="3024" y="1200"/>
            <a:chExt cx="2348" cy="1776"/>
          </a:xfrm>
        </p:grpSpPr>
        <p:sp>
          <p:nvSpPr>
            <p:cNvPr id="577" name="Google Shape;577;p39"/>
            <p:cNvSpPr txBox="1"/>
            <p:nvPr/>
          </p:nvSpPr>
          <p:spPr>
            <a:xfrm>
              <a:off x="3648" y="1200"/>
              <a:ext cx="172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Signature matrix </a:t>
              </a:r>
              <a:r>
                <a:rPr b="0" i="1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3024" y="2640"/>
              <a:ext cx="480" cy="336"/>
            </a:xfrm>
            <a:prstGeom prst="rightArrow">
              <a:avLst>
                <a:gd fmla="val 50000" name="adj1"/>
                <a:gd fmla="val 35714" name="adj2"/>
              </a:avLst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4872" y="1632"/>
              <a:ext cx="360" cy="368"/>
            </a:xfrm>
            <a:prstGeom prst="rect">
              <a:avLst/>
            </a:pr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4512" y="1632"/>
              <a:ext cx="360" cy="368"/>
            </a:xfrm>
            <a:prstGeom prst="rect">
              <a:avLst/>
            </a:pr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4152" y="1632"/>
              <a:ext cx="360" cy="368"/>
            </a:xfrm>
            <a:prstGeom prst="rect">
              <a:avLst/>
            </a:pr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3792" y="1632"/>
              <a:ext cx="360" cy="368"/>
            </a:xfrm>
            <a:prstGeom prst="rect">
              <a:avLst/>
            </a:pr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3" name="Google Shape;583;p39"/>
            <p:cNvCxnSpPr/>
            <p:nvPr/>
          </p:nvCxnSpPr>
          <p:spPr>
            <a:xfrm>
              <a:off x="3792" y="1632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4" name="Google Shape;584;p39"/>
            <p:cNvCxnSpPr/>
            <p:nvPr/>
          </p:nvCxnSpPr>
          <p:spPr>
            <a:xfrm>
              <a:off x="3792" y="2000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5" name="Google Shape;585;p39"/>
            <p:cNvCxnSpPr/>
            <p:nvPr/>
          </p:nvCxnSpPr>
          <p:spPr>
            <a:xfrm>
              <a:off x="3792" y="1632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6" name="Google Shape;586;p39"/>
            <p:cNvCxnSpPr/>
            <p:nvPr/>
          </p:nvCxnSpPr>
          <p:spPr>
            <a:xfrm>
              <a:off x="4152" y="1632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7" name="Google Shape;587;p39"/>
            <p:cNvCxnSpPr/>
            <p:nvPr/>
          </p:nvCxnSpPr>
          <p:spPr>
            <a:xfrm>
              <a:off x="4512" y="1632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8" name="Google Shape;588;p39"/>
            <p:cNvCxnSpPr/>
            <p:nvPr/>
          </p:nvCxnSpPr>
          <p:spPr>
            <a:xfrm>
              <a:off x="4872" y="1632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9" name="Google Shape;589;p39"/>
            <p:cNvCxnSpPr/>
            <p:nvPr/>
          </p:nvCxnSpPr>
          <p:spPr>
            <a:xfrm>
              <a:off x="5232" y="1632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90" name="Google Shape;590;p39"/>
          <p:cNvGrpSpPr/>
          <p:nvPr/>
        </p:nvGrpSpPr>
        <p:grpSpPr>
          <a:xfrm>
            <a:off x="914400" y="2438400"/>
            <a:ext cx="7391400" cy="4089400"/>
            <a:chOff x="576" y="1536"/>
            <a:chExt cx="4656" cy="2576"/>
          </a:xfrm>
        </p:grpSpPr>
        <p:sp>
          <p:nvSpPr>
            <p:cNvPr id="591" name="Google Shape;591;p39"/>
            <p:cNvSpPr/>
            <p:nvPr/>
          </p:nvSpPr>
          <p:spPr>
            <a:xfrm>
              <a:off x="576" y="3746"/>
              <a:ext cx="240" cy="366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576" y="3381"/>
              <a:ext cx="240" cy="365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576" y="3015"/>
              <a:ext cx="240" cy="366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576" y="2649"/>
              <a:ext cx="240" cy="366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576" y="2283"/>
              <a:ext cx="240" cy="366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576" y="1918"/>
              <a:ext cx="240" cy="365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76" y="1536"/>
              <a:ext cx="240" cy="382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8" name="Google Shape;598;p39"/>
            <p:cNvCxnSpPr/>
            <p:nvPr/>
          </p:nvCxnSpPr>
          <p:spPr>
            <a:xfrm>
              <a:off x="576" y="1536"/>
              <a:ext cx="2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9" name="Google Shape;599;p39"/>
            <p:cNvCxnSpPr/>
            <p:nvPr/>
          </p:nvCxnSpPr>
          <p:spPr>
            <a:xfrm>
              <a:off x="576" y="1918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0" name="Google Shape;600;p39"/>
            <p:cNvCxnSpPr/>
            <p:nvPr/>
          </p:nvCxnSpPr>
          <p:spPr>
            <a:xfrm>
              <a:off x="576" y="2283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1" name="Google Shape;601;p39"/>
            <p:cNvCxnSpPr/>
            <p:nvPr/>
          </p:nvCxnSpPr>
          <p:spPr>
            <a:xfrm>
              <a:off x="576" y="2649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2" name="Google Shape;602;p39"/>
            <p:cNvCxnSpPr/>
            <p:nvPr/>
          </p:nvCxnSpPr>
          <p:spPr>
            <a:xfrm>
              <a:off x="576" y="3015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3" name="Google Shape;603;p39"/>
            <p:cNvCxnSpPr/>
            <p:nvPr/>
          </p:nvCxnSpPr>
          <p:spPr>
            <a:xfrm>
              <a:off x="576" y="3381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4" name="Google Shape;604;p39"/>
            <p:cNvCxnSpPr/>
            <p:nvPr/>
          </p:nvCxnSpPr>
          <p:spPr>
            <a:xfrm>
              <a:off x="576" y="3746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5" name="Google Shape;605;p39"/>
            <p:cNvCxnSpPr/>
            <p:nvPr/>
          </p:nvCxnSpPr>
          <p:spPr>
            <a:xfrm>
              <a:off x="576" y="4112"/>
              <a:ext cx="2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6" name="Google Shape;606;p39"/>
            <p:cNvCxnSpPr/>
            <p:nvPr/>
          </p:nvCxnSpPr>
          <p:spPr>
            <a:xfrm>
              <a:off x="576" y="1536"/>
              <a:ext cx="0" cy="2576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7" name="Google Shape;607;p39"/>
            <p:cNvCxnSpPr/>
            <p:nvPr/>
          </p:nvCxnSpPr>
          <p:spPr>
            <a:xfrm>
              <a:off x="816" y="2649"/>
              <a:ext cx="0" cy="3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8" name="Google Shape;608;p39"/>
            <p:cNvCxnSpPr/>
            <p:nvPr/>
          </p:nvCxnSpPr>
          <p:spPr>
            <a:xfrm>
              <a:off x="816" y="1536"/>
              <a:ext cx="0" cy="1113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9" name="Google Shape;609;p39"/>
            <p:cNvCxnSpPr/>
            <p:nvPr/>
          </p:nvCxnSpPr>
          <p:spPr>
            <a:xfrm>
              <a:off x="816" y="3015"/>
              <a:ext cx="0" cy="1097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10" name="Google Shape;610;p39"/>
            <p:cNvSpPr/>
            <p:nvPr/>
          </p:nvSpPr>
          <p:spPr>
            <a:xfrm>
              <a:off x="4872" y="2016"/>
              <a:ext cx="360" cy="368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4512" y="2016"/>
              <a:ext cx="360" cy="368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4152" y="2016"/>
              <a:ext cx="360" cy="368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3792" y="2016"/>
              <a:ext cx="360" cy="368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4" name="Google Shape;614;p39"/>
            <p:cNvCxnSpPr/>
            <p:nvPr/>
          </p:nvCxnSpPr>
          <p:spPr>
            <a:xfrm>
              <a:off x="3792" y="2016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" name="Google Shape;615;p39"/>
            <p:cNvCxnSpPr/>
            <p:nvPr/>
          </p:nvCxnSpPr>
          <p:spPr>
            <a:xfrm>
              <a:off x="3792" y="2384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6" name="Google Shape;616;p39"/>
            <p:cNvCxnSpPr/>
            <p:nvPr/>
          </p:nvCxnSpPr>
          <p:spPr>
            <a:xfrm>
              <a:off x="3792" y="2016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7" name="Google Shape;617;p39"/>
            <p:cNvCxnSpPr/>
            <p:nvPr/>
          </p:nvCxnSpPr>
          <p:spPr>
            <a:xfrm>
              <a:off x="4152" y="2016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" name="Google Shape;618;p39"/>
            <p:cNvCxnSpPr/>
            <p:nvPr/>
          </p:nvCxnSpPr>
          <p:spPr>
            <a:xfrm>
              <a:off x="4512" y="2016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9" name="Google Shape;619;p39"/>
            <p:cNvCxnSpPr/>
            <p:nvPr/>
          </p:nvCxnSpPr>
          <p:spPr>
            <a:xfrm>
              <a:off x="4872" y="2016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0" name="Google Shape;620;p39"/>
            <p:cNvCxnSpPr/>
            <p:nvPr/>
          </p:nvCxnSpPr>
          <p:spPr>
            <a:xfrm>
              <a:off x="5232" y="2016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21" name="Google Shape;621;p39"/>
          <p:cNvGrpSpPr/>
          <p:nvPr/>
        </p:nvGrpSpPr>
        <p:grpSpPr>
          <a:xfrm>
            <a:off x="381000" y="2438400"/>
            <a:ext cx="7924800" cy="4089400"/>
            <a:chOff x="240" y="1536"/>
            <a:chExt cx="4992" cy="2576"/>
          </a:xfrm>
        </p:grpSpPr>
        <p:sp>
          <p:nvSpPr>
            <p:cNvPr id="622" name="Google Shape;622;p39"/>
            <p:cNvSpPr/>
            <p:nvPr/>
          </p:nvSpPr>
          <p:spPr>
            <a:xfrm>
              <a:off x="240" y="3746"/>
              <a:ext cx="240" cy="366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40" y="3381"/>
              <a:ext cx="240" cy="365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40" y="3015"/>
              <a:ext cx="240" cy="366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240" y="2649"/>
              <a:ext cx="240" cy="366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240" y="2283"/>
              <a:ext cx="240" cy="366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40" y="1918"/>
              <a:ext cx="240" cy="365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40" y="1536"/>
              <a:ext cx="240" cy="382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9" name="Google Shape;629;p39"/>
            <p:cNvCxnSpPr/>
            <p:nvPr/>
          </p:nvCxnSpPr>
          <p:spPr>
            <a:xfrm>
              <a:off x="240" y="1536"/>
              <a:ext cx="2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0" name="Google Shape;630;p39"/>
            <p:cNvCxnSpPr/>
            <p:nvPr/>
          </p:nvCxnSpPr>
          <p:spPr>
            <a:xfrm>
              <a:off x="240" y="1918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1" name="Google Shape;631;p39"/>
            <p:cNvCxnSpPr/>
            <p:nvPr/>
          </p:nvCxnSpPr>
          <p:spPr>
            <a:xfrm>
              <a:off x="240" y="2283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2" name="Google Shape;632;p39"/>
            <p:cNvCxnSpPr/>
            <p:nvPr/>
          </p:nvCxnSpPr>
          <p:spPr>
            <a:xfrm>
              <a:off x="240" y="2649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3" name="Google Shape;633;p39"/>
            <p:cNvCxnSpPr/>
            <p:nvPr/>
          </p:nvCxnSpPr>
          <p:spPr>
            <a:xfrm>
              <a:off x="240" y="3015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4" name="Google Shape;634;p39"/>
            <p:cNvCxnSpPr/>
            <p:nvPr/>
          </p:nvCxnSpPr>
          <p:spPr>
            <a:xfrm>
              <a:off x="240" y="3381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5" name="Google Shape;635;p39"/>
            <p:cNvCxnSpPr/>
            <p:nvPr/>
          </p:nvCxnSpPr>
          <p:spPr>
            <a:xfrm>
              <a:off x="240" y="3746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6" name="Google Shape;636;p39"/>
            <p:cNvCxnSpPr/>
            <p:nvPr/>
          </p:nvCxnSpPr>
          <p:spPr>
            <a:xfrm>
              <a:off x="240" y="4112"/>
              <a:ext cx="2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7" name="Google Shape;637;p39"/>
            <p:cNvCxnSpPr/>
            <p:nvPr/>
          </p:nvCxnSpPr>
          <p:spPr>
            <a:xfrm>
              <a:off x="240" y="1536"/>
              <a:ext cx="0" cy="2576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8" name="Google Shape;638;p39"/>
            <p:cNvCxnSpPr/>
            <p:nvPr/>
          </p:nvCxnSpPr>
          <p:spPr>
            <a:xfrm>
              <a:off x="480" y="2649"/>
              <a:ext cx="0" cy="3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9" name="Google Shape;639;p39"/>
            <p:cNvCxnSpPr/>
            <p:nvPr/>
          </p:nvCxnSpPr>
          <p:spPr>
            <a:xfrm>
              <a:off x="480" y="1536"/>
              <a:ext cx="0" cy="1113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0" name="Google Shape;640;p39"/>
            <p:cNvCxnSpPr/>
            <p:nvPr/>
          </p:nvCxnSpPr>
          <p:spPr>
            <a:xfrm>
              <a:off x="480" y="3015"/>
              <a:ext cx="0" cy="1097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41" name="Google Shape;641;p39"/>
            <p:cNvSpPr/>
            <p:nvPr/>
          </p:nvSpPr>
          <p:spPr>
            <a:xfrm>
              <a:off x="4872" y="2400"/>
              <a:ext cx="360" cy="368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4512" y="2400"/>
              <a:ext cx="360" cy="368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4152" y="2400"/>
              <a:ext cx="360" cy="368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3792" y="2400"/>
              <a:ext cx="360" cy="368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5" name="Google Shape;645;p39"/>
            <p:cNvCxnSpPr/>
            <p:nvPr/>
          </p:nvCxnSpPr>
          <p:spPr>
            <a:xfrm>
              <a:off x="3792" y="2400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6" name="Google Shape;646;p39"/>
            <p:cNvCxnSpPr/>
            <p:nvPr/>
          </p:nvCxnSpPr>
          <p:spPr>
            <a:xfrm>
              <a:off x="3792" y="2768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7" name="Google Shape;647;p39"/>
            <p:cNvCxnSpPr/>
            <p:nvPr/>
          </p:nvCxnSpPr>
          <p:spPr>
            <a:xfrm>
              <a:off x="3792" y="2400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8" name="Google Shape;648;p39"/>
            <p:cNvCxnSpPr/>
            <p:nvPr/>
          </p:nvCxnSpPr>
          <p:spPr>
            <a:xfrm>
              <a:off x="4152" y="2400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9" name="Google Shape;649;p39"/>
            <p:cNvCxnSpPr/>
            <p:nvPr/>
          </p:nvCxnSpPr>
          <p:spPr>
            <a:xfrm>
              <a:off x="4512" y="2400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0" name="Google Shape;650;p39"/>
            <p:cNvCxnSpPr/>
            <p:nvPr/>
          </p:nvCxnSpPr>
          <p:spPr>
            <a:xfrm>
              <a:off x="4872" y="2400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1" name="Google Shape;651;p39"/>
            <p:cNvCxnSpPr/>
            <p:nvPr/>
          </p:nvCxnSpPr>
          <p:spPr>
            <a:xfrm>
              <a:off x="5232" y="2400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to be Solved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Given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Large set of high-dimensional data points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A distance function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That quantifies the distance between points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Find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/>
              <a:t>All pairs of points that are within some distance threshold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Naive solution would take O(N</a:t>
            </a:r>
            <a:r>
              <a:rPr baseline="30000" lang="en-US"/>
              <a:t>2</a:t>
            </a:r>
            <a:r>
              <a:rPr lang="en-US"/>
              <a:t>) for N points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We’ll look at O(N) solutions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7" name="Google Shape;657;p40"/>
          <p:cNvSpPr txBox="1"/>
          <p:nvPr>
            <p:ph type="title"/>
          </p:nvPr>
        </p:nvSpPr>
        <p:spPr>
          <a:xfrm>
            <a:off x="381000" y="1524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Surprising Property: Connection between Minhashing and Jaccard Similarity</a:t>
            </a:r>
            <a:endParaRPr/>
          </a:p>
        </p:txBody>
      </p:sp>
      <p:sp>
        <p:nvSpPr>
          <p:cNvPr id="658" name="Google Shape;658;p40"/>
          <p:cNvSpPr txBox="1"/>
          <p:nvPr>
            <p:ph idx="1" type="body"/>
          </p:nvPr>
        </p:nvSpPr>
        <p:spPr>
          <a:xfrm>
            <a:off x="533400" y="13716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probability that minhash function for a random permutation of rows produces same value for two sets equals Jaccard similarity of those sets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 sz="2200"/>
              <a:t>“The probability that </a:t>
            </a:r>
            <a:r>
              <a:rPr b="1" i="1" lang="en-US" sz="2200"/>
              <a:t>h</a:t>
            </a:r>
            <a:r>
              <a:rPr b="1" lang="en-US" sz="2200"/>
              <a:t>(C</a:t>
            </a:r>
            <a:r>
              <a:rPr b="1" baseline="-25000" lang="en-US" sz="2200"/>
              <a:t>1</a:t>
            </a:r>
            <a:r>
              <a:rPr b="1" lang="en-US" sz="2200"/>
              <a:t>)=</a:t>
            </a:r>
            <a:r>
              <a:rPr b="1" i="1" lang="en-US" sz="2200"/>
              <a:t>h</a:t>
            </a:r>
            <a:r>
              <a:rPr b="1" lang="en-US" sz="2200"/>
              <a:t>(C</a:t>
            </a:r>
            <a:r>
              <a:rPr b="1" baseline="-25000" lang="en-US" sz="2200"/>
              <a:t>2</a:t>
            </a:r>
            <a:r>
              <a:rPr b="1" lang="en-US" sz="2200"/>
              <a:t>)” is the same as “</a:t>
            </a:r>
            <a:r>
              <a:rPr b="1" i="1" lang="en-US" sz="2200"/>
              <a:t>Sim</a:t>
            </a:r>
            <a:r>
              <a:rPr b="1" lang="en-US" sz="2200"/>
              <a:t> (C</a:t>
            </a:r>
            <a:r>
              <a:rPr b="1" baseline="-25000" lang="en-US" sz="2200"/>
              <a:t>1</a:t>
            </a:r>
            <a:r>
              <a:rPr b="1" lang="en-US" sz="2200"/>
              <a:t>, C</a:t>
            </a:r>
            <a:r>
              <a:rPr b="1" baseline="-25000" lang="en-US" sz="2200"/>
              <a:t>2</a:t>
            </a:r>
            <a:r>
              <a:rPr b="1" lang="en-US" sz="2200"/>
              <a:t>)”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Recall four types of rows: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Sim(C</a:t>
            </a:r>
            <a:r>
              <a:rPr b="1" baseline="-25000" lang="en-US" sz="2400"/>
              <a:t>1</a:t>
            </a:r>
            <a:r>
              <a:rPr b="1" lang="en-US" sz="2400"/>
              <a:t>, C</a:t>
            </a:r>
            <a:r>
              <a:rPr b="1" baseline="-25000" lang="en-US" sz="2400"/>
              <a:t>2</a:t>
            </a:r>
            <a:r>
              <a:rPr b="1" lang="en-US" sz="2400"/>
              <a:t>) for both Jacquard and Minhash are </a:t>
            </a:r>
            <a:r>
              <a:rPr b="1" i="1" lang="en-US" sz="2400"/>
              <a:t>a</a:t>
            </a:r>
            <a:r>
              <a:rPr b="1" lang="en-US" sz="2400"/>
              <a:t> /(</a:t>
            </a:r>
            <a:r>
              <a:rPr b="1" i="1" lang="en-US" sz="2400"/>
              <a:t>a</a:t>
            </a:r>
            <a:r>
              <a:rPr b="1" lang="en-US" sz="2400"/>
              <a:t> +</a:t>
            </a:r>
            <a:r>
              <a:rPr b="1" i="1" lang="en-US" sz="2400"/>
              <a:t>b</a:t>
            </a:r>
            <a:r>
              <a:rPr b="1" lang="en-US" sz="2400"/>
              <a:t> +</a:t>
            </a:r>
            <a:r>
              <a:rPr b="1" i="1" lang="en-US" sz="2400"/>
              <a:t>c </a:t>
            </a:r>
            <a:r>
              <a:rPr b="1" lang="en-US" sz="2400"/>
              <a:t>)!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Why? Look down the permuted columns C</a:t>
            </a:r>
            <a:r>
              <a:rPr baseline="-25000" lang="en-US" sz="2000"/>
              <a:t>1</a:t>
            </a:r>
            <a:r>
              <a:rPr lang="en-US" sz="2000"/>
              <a:t> and C</a:t>
            </a:r>
            <a:r>
              <a:rPr baseline="-25000" lang="en-US" sz="2000"/>
              <a:t>2</a:t>
            </a:r>
            <a:r>
              <a:rPr lang="en-US" sz="2000"/>
              <a:t> until we see a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If it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000"/>
              <a:t>s a type-</a:t>
            </a:r>
            <a:r>
              <a:rPr i="1" lang="en-US" sz="2000"/>
              <a:t>a</a:t>
            </a:r>
            <a:r>
              <a:rPr lang="en-US" sz="2000"/>
              <a:t>  row, then </a:t>
            </a:r>
            <a:r>
              <a:rPr i="1" lang="en-US" sz="2000"/>
              <a:t>h</a:t>
            </a:r>
            <a:r>
              <a:rPr lang="en-US" sz="2000"/>
              <a:t> (C</a:t>
            </a:r>
            <a:r>
              <a:rPr baseline="-25000" lang="en-US" sz="2000"/>
              <a:t>1</a:t>
            </a:r>
            <a:r>
              <a:rPr lang="en-US" sz="2000"/>
              <a:t>) = </a:t>
            </a:r>
            <a:r>
              <a:rPr i="1" lang="en-US" sz="2000"/>
              <a:t>h</a:t>
            </a:r>
            <a:r>
              <a:rPr lang="en-US" sz="2000"/>
              <a:t> (C</a:t>
            </a:r>
            <a:r>
              <a:rPr baseline="-25000" lang="en-US" sz="2000"/>
              <a:t>2</a:t>
            </a:r>
            <a:r>
              <a:rPr lang="en-US" sz="2000"/>
              <a:t>).  If a type-</a:t>
            </a:r>
            <a:r>
              <a:rPr i="1" lang="en-US" sz="2000"/>
              <a:t>b</a:t>
            </a:r>
            <a:r>
              <a:rPr lang="en-US" sz="2000"/>
              <a:t>  or type-</a:t>
            </a:r>
            <a:r>
              <a:rPr i="1" lang="en-US" sz="2000"/>
              <a:t>c</a:t>
            </a:r>
            <a:r>
              <a:rPr lang="en-US" sz="2000"/>
              <a:t>  row, then not. (Don’t count the </a:t>
            </a:r>
            <a:r>
              <a:rPr i="1" lang="en-US" sz="2000"/>
              <a:t>type-d</a:t>
            </a:r>
            <a:r>
              <a:rPr lang="en-US" sz="2000"/>
              <a:t> rows)</a:t>
            </a:r>
            <a:endParaRPr/>
          </a:p>
        </p:txBody>
      </p:sp>
      <p:graphicFrame>
        <p:nvGraphicFramePr>
          <p:cNvPr id="659" name="Google Shape;659;p40"/>
          <p:cNvGraphicFramePr/>
          <p:nvPr/>
        </p:nvGraphicFramePr>
        <p:xfrm>
          <a:off x="15240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{EA10A3E9-994F-4693-B84A-08D4159882BD}</a:tableStyleId>
              </a:tblPr>
              <a:tblGrid>
                <a:gridCol w="1727200"/>
                <a:gridCol w="1727200"/>
                <a:gridCol w="1727200"/>
              </a:tblGrid>
              <a:tr h="233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</a:t>
                      </a:r>
                      <a:r>
                        <a:rPr baseline="-25000" lang="en-US" sz="16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</a:t>
                      </a:r>
                      <a:r>
                        <a:rPr baseline="-25000" lang="en-US" sz="16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3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3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3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3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5" name="Google Shape;665;p4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Similarity for Signatures</a:t>
            </a:r>
            <a:endParaRPr/>
          </a:p>
        </p:txBody>
      </p:sp>
      <p:sp>
        <p:nvSpPr>
          <p:cNvPr id="666" name="Google Shape;666;p41"/>
          <p:cNvSpPr txBox="1"/>
          <p:nvPr>
            <p:ph idx="1" type="body"/>
          </p:nvPr>
        </p:nvSpPr>
        <p:spPr>
          <a:xfrm>
            <a:off x="381000" y="1295400"/>
            <a:ext cx="8534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Sets represented by characteristic matrix 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To represent sets (columns): pick at random some number n of permutations of the rows of 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100 permutations or several hundred    // n &lt;&lt; 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Call minhash functions determined by these permutations</a:t>
            </a:r>
            <a:r>
              <a:rPr i="1" lang="en-US" sz="2400"/>
              <a:t> </a:t>
            </a:r>
            <a:br>
              <a:rPr i="1" lang="en-US" sz="2400"/>
            </a:br>
            <a:r>
              <a:rPr i="1" lang="en-US" sz="2400"/>
              <a:t>		h</a:t>
            </a:r>
            <a:r>
              <a:rPr baseline="-25000" i="1" lang="en-US" sz="2400"/>
              <a:t>1</a:t>
            </a:r>
            <a:r>
              <a:rPr i="1" lang="en-US" sz="2400"/>
              <a:t>, h</a:t>
            </a:r>
            <a:r>
              <a:rPr baseline="-25000" i="1" lang="en-US" sz="2400"/>
              <a:t>2</a:t>
            </a:r>
            <a:r>
              <a:rPr i="1" lang="en-US" sz="2400"/>
              <a:t>, …, h</a:t>
            </a:r>
            <a:r>
              <a:rPr baseline="-25000" i="1" lang="en-US" sz="2400"/>
              <a:t>n</a:t>
            </a:r>
            <a:endParaRPr baseline="-25000" i="1"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From column representing set S, </a:t>
            </a:r>
            <a:r>
              <a:rPr b="1" lang="en-US" sz="2400"/>
              <a:t>construct minhash signature for S</a:t>
            </a:r>
            <a:r>
              <a:rPr lang="en-US" sz="2400"/>
              <a:t>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 sz="2200"/>
              <a:t>vector [</a:t>
            </a:r>
            <a:r>
              <a:rPr i="1" lang="en-US" sz="2200"/>
              <a:t>h</a:t>
            </a:r>
            <a:r>
              <a:rPr baseline="-25000" i="1" lang="en-US" sz="2200"/>
              <a:t>1</a:t>
            </a:r>
            <a:r>
              <a:rPr i="1" lang="en-US" sz="2200"/>
              <a:t>(S), h</a:t>
            </a:r>
            <a:r>
              <a:rPr baseline="-25000" i="1" lang="en-US" sz="2200"/>
              <a:t>2</a:t>
            </a:r>
            <a:r>
              <a:rPr i="1" lang="en-US" sz="2200"/>
              <a:t>(S), …, h</a:t>
            </a:r>
            <a:r>
              <a:rPr baseline="-25000" i="1" lang="en-US" sz="2200"/>
              <a:t>n</a:t>
            </a:r>
            <a:r>
              <a:rPr i="1" lang="en-US" sz="2200"/>
              <a:t>(S)</a:t>
            </a:r>
            <a:r>
              <a:rPr lang="en-US" sz="2200"/>
              <a:t>], usually represented as column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Construct a </a:t>
            </a:r>
            <a:r>
              <a:rPr b="1" i="1" lang="en-US" sz="2400"/>
              <a:t>signature matrix</a:t>
            </a:r>
            <a:r>
              <a:rPr lang="en-US" sz="2400"/>
              <a:t>: i</a:t>
            </a:r>
            <a:r>
              <a:rPr baseline="30000" lang="en-US" sz="2400"/>
              <a:t>th</a:t>
            </a:r>
            <a:r>
              <a:rPr lang="en-US" sz="2400"/>
              <a:t> column of M replaced by minhash signature for i</a:t>
            </a:r>
            <a:r>
              <a:rPr baseline="30000" lang="en-US" sz="2400"/>
              <a:t>th</a:t>
            </a:r>
            <a:r>
              <a:rPr lang="en-US" sz="2400"/>
              <a:t> column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The </a:t>
            </a:r>
            <a:r>
              <a:rPr b="1" i="1" lang="en-US" sz="2400">
                <a:solidFill>
                  <a:srgbClr val="FF0066"/>
                </a:solidFill>
              </a:rPr>
              <a:t>similarity of signatures </a:t>
            </a:r>
            <a:r>
              <a:rPr b="1" lang="en-US" sz="2400"/>
              <a:t> is the fraction of the hash functions in which they agree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2" name="Google Shape;672;p4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 Hashing – Example</a:t>
            </a:r>
            <a:endParaRPr/>
          </a:p>
        </p:txBody>
      </p:sp>
      <p:grpSp>
        <p:nvGrpSpPr>
          <p:cNvPr id="673" name="Google Shape;673;p42"/>
          <p:cNvGrpSpPr/>
          <p:nvPr/>
        </p:nvGrpSpPr>
        <p:grpSpPr>
          <a:xfrm>
            <a:off x="1981200" y="1524000"/>
            <a:ext cx="2514600" cy="4652963"/>
            <a:chOff x="1296" y="1200"/>
            <a:chExt cx="1584" cy="2931"/>
          </a:xfrm>
        </p:grpSpPr>
        <p:sp>
          <p:nvSpPr>
            <p:cNvPr id="674" name="Google Shape;674;p42"/>
            <p:cNvSpPr txBox="1"/>
            <p:nvPr/>
          </p:nvSpPr>
          <p:spPr>
            <a:xfrm>
              <a:off x="1440" y="1200"/>
              <a:ext cx="116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Input matrix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2484" y="37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2088" y="37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1692" y="37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1296" y="37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2484" y="3382"/>
              <a:ext cx="396" cy="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2088" y="3382"/>
              <a:ext cx="396" cy="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1692" y="3382"/>
              <a:ext cx="396" cy="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1296" y="3382"/>
              <a:ext cx="396" cy="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2484" y="3007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2088" y="3007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1692" y="3007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1296" y="3007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2484" y="2631"/>
              <a:ext cx="396" cy="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2088" y="2631"/>
              <a:ext cx="396" cy="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1692" y="2631"/>
              <a:ext cx="396" cy="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1296" y="2631"/>
              <a:ext cx="396" cy="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2484" y="22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2088" y="22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1692" y="22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1296" y="22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2484" y="1911"/>
              <a:ext cx="396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2088" y="1911"/>
              <a:ext cx="396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1692" y="1911"/>
              <a:ext cx="396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1296" y="1911"/>
              <a:ext cx="396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2484" y="153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2088" y="153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1692" y="153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1296" y="153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3" name="Google Shape;703;p42"/>
            <p:cNvCxnSpPr/>
            <p:nvPr/>
          </p:nvCxnSpPr>
          <p:spPr>
            <a:xfrm>
              <a:off x="1296" y="1536"/>
              <a:ext cx="158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4" name="Google Shape;704;p42"/>
            <p:cNvCxnSpPr/>
            <p:nvPr/>
          </p:nvCxnSpPr>
          <p:spPr>
            <a:xfrm>
              <a:off x="1296" y="1911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5" name="Google Shape;705;p42"/>
            <p:cNvCxnSpPr/>
            <p:nvPr/>
          </p:nvCxnSpPr>
          <p:spPr>
            <a:xfrm>
              <a:off x="1296" y="2256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6" name="Google Shape;706;p42"/>
            <p:cNvCxnSpPr/>
            <p:nvPr/>
          </p:nvCxnSpPr>
          <p:spPr>
            <a:xfrm>
              <a:off x="1296" y="2631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7" name="Google Shape;707;p42"/>
            <p:cNvCxnSpPr/>
            <p:nvPr/>
          </p:nvCxnSpPr>
          <p:spPr>
            <a:xfrm>
              <a:off x="1296" y="3007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8" name="Google Shape;708;p42"/>
            <p:cNvCxnSpPr/>
            <p:nvPr/>
          </p:nvCxnSpPr>
          <p:spPr>
            <a:xfrm>
              <a:off x="1296" y="3382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9" name="Google Shape;709;p42"/>
            <p:cNvCxnSpPr/>
            <p:nvPr/>
          </p:nvCxnSpPr>
          <p:spPr>
            <a:xfrm>
              <a:off x="1296" y="3756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0" name="Google Shape;710;p42"/>
            <p:cNvCxnSpPr/>
            <p:nvPr/>
          </p:nvCxnSpPr>
          <p:spPr>
            <a:xfrm>
              <a:off x="1296" y="4131"/>
              <a:ext cx="158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1" name="Google Shape;711;p42"/>
            <p:cNvCxnSpPr/>
            <p:nvPr/>
          </p:nvCxnSpPr>
          <p:spPr>
            <a:xfrm>
              <a:off x="1296" y="1536"/>
              <a:ext cx="0" cy="2595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2" name="Google Shape;712;p42"/>
            <p:cNvCxnSpPr/>
            <p:nvPr/>
          </p:nvCxnSpPr>
          <p:spPr>
            <a:xfrm>
              <a:off x="1692" y="1536"/>
              <a:ext cx="0" cy="259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3" name="Google Shape;713;p42"/>
            <p:cNvCxnSpPr/>
            <p:nvPr/>
          </p:nvCxnSpPr>
          <p:spPr>
            <a:xfrm>
              <a:off x="2088" y="1536"/>
              <a:ext cx="0" cy="259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4" name="Google Shape;714;p42"/>
            <p:cNvCxnSpPr/>
            <p:nvPr/>
          </p:nvCxnSpPr>
          <p:spPr>
            <a:xfrm>
              <a:off x="2484" y="1536"/>
              <a:ext cx="0" cy="259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5" name="Google Shape;715;p42"/>
            <p:cNvCxnSpPr/>
            <p:nvPr/>
          </p:nvCxnSpPr>
          <p:spPr>
            <a:xfrm>
              <a:off x="2880" y="1536"/>
              <a:ext cx="0" cy="2595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aphicFrame>
        <p:nvGraphicFramePr>
          <p:cNvPr id="716" name="Google Shape;716;p42"/>
          <p:cNvGraphicFramePr/>
          <p:nvPr/>
        </p:nvGraphicFramePr>
        <p:xfrm>
          <a:off x="12954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{838D21C5-8664-41BB-80F8-2F894F191B3C}</a:tableStyleId>
              </a:tblPr>
              <a:tblGrid>
                <a:gridCol w="381000"/>
              </a:tblGrid>
              <a:tr h="60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17" name="Google Shape;717;p42"/>
          <p:cNvGrpSpPr/>
          <p:nvPr/>
        </p:nvGrpSpPr>
        <p:grpSpPr>
          <a:xfrm>
            <a:off x="4724400" y="1524000"/>
            <a:ext cx="3727450" cy="2819400"/>
            <a:chOff x="3024" y="1200"/>
            <a:chExt cx="2348" cy="1776"/>
          </a:xfrm>
        </p:grpSpPr>
        <p:sp>
          <p:nvSpPr>
            <p:cNvPr id="718" name="Google Shape;718;p42"/>
            <p:cNvSpPr txBox="1"/>
            <p:nvPr/>
          </p:nvSpPr>
          <p:spPr>
            <a:xfrm>
              <a:off x="3648" y="1200"/>
              <a:ext cx="172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Signature matrix </a:t>
              </a:r>
              <a:r>
                <a:rPr b="0" i="1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3024" y="2640"/>
              <a:ext cx="480" cy="336"/>
            </a:xfrm>
            <a:prstGeom prst="rightArrow">
              <a:avLst>
                <a:gd fmla="val 50000" name="adj1"/>
                <a:gd fmla="val 35714" name="adj2"/>
              </a:avLst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4872" y="1632"/>
              <a:ext cx="360" cy="368"/>
            </a:xfrm>
            <a:prstGeom prst="rect">
              <a:avLst/>
            </a:pr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4512" y="1632"/>
              <a:ext cx="360" cy="368"/>
            </a:xfrm>
            <a:prstGeom prst="rect">
              <a:avLst/>
            </a:pr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4152" y="1632"/>
              <a:ext cx="360" cy="368"/>
            </a:xfrm>
            <a:prstGeom prst="rect">
              <a:avLst/>
            </a:pr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3792" y="1632"/>
              <a:ext cx="360" cy="368"/>
            </a:xfrm>
            <a:prstGeom prst="rect">
              <a:avLst/>
            </a:pr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4" name="Google Shape;724;p42"/>
            <p:cNvCxnSpPr/>
            <p:nvPr/>
          </p:nvCxnSpPr>
          <p:spPr>
            <a:xfrm>
              <a:off x="3792" y="1632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5" name="Google Shape;725;p42"/>
            <p:cNvCxnSpPr/>
            <p:nvPr/>
          </p:nvCxnSpPr>
          <p:spPr>
            <a:xfrm>
              <a:off x="3792" y="2000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6" name="Google Shape;726;p42"/>
            <p:cNvCxnSpPr/>
            <p:nvPr/>
          </p:nvCxnSpPr>
          <p:spPr>
            <a:xfrm>
              <a:off x="3792" y="1632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7" name="Google Shape;727;p42"/>
            <p:cNvCxnSpPr/>
            <p:nvPr/>
          </p:nvCxnSpPr>
          <p:spPr>
            <a:xfrm>
              <a:off x="4152" y="1632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8" name="Google Shape;728;p42"/>
            <p:cNvCxnSpPr/>
            <p:nvPr/>
          </p:nvCxnSpPr>
          <p:spPr>
            <a:xfrm>
              <a:off x="4512" y="1632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9" name="Google Shape;729;p42"/>
            <p:cNvCxnSpPr/>
            <p:nvPr/>
          </p:nvCxnSpPr>
          <p:spPr>
            <a:xfrm>
              <a:off x="4872" y="1632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0" name="Google Shape;730;p42"/>
            <p:cNvCxnSpPr/>
            <p:nvPr/>
          </p:nvCxnSpPr>
          <p:spPr>
            <a:xfrm>
              <a:off x="5232" y="1632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31" name="Google Shape;731;p42"/>
          <p:cNvGrpSpPr/>
          <p:nvPr/>
        </p:nvGrpSpPr>
        <p:grpSpPr>
          <a:xfrm>
            <a:off x="838200" y="2057400"/>
            <a:ext cx="7391400" cy="4089400"/>
            <a:chOff x="576" y="1536"/>
            <a:chExt cx="4656" cy="2576"/>
          </a:xfrm>
        </p:grpSpPr>
        <p:sp>
          <p:nvSpPr>
            <p:cNvPr id="732" name="Google Shape;732;p42"/>
            <p:cNvSpPr/>
            <p:nvPr/>
          </p:nvSpPr>
          <p:spPr>
            <a:xfrm>
              <a:off x="576" y="3746"/>
              <a:ext cx="240" cy="366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576" y="3381"/>
              <a:ext cx="240" cy="365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576" y="3015"/>
              <a:ext cx="240" cy="366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576" y="2649"/>
              <a:ext cx="240" cy="366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576" y="2283"/>
              <a:ext cx="240" cy="366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576" y="1918"/>
              <a:ext cx="240" cy="365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576" y="1536"/>
              <a:ext cx="240" cy="382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9" name="Google Shape;739;p42"/>
            <p:cNvCxnSpPr/>
            <p:nvPr/>
          </p:nvCxnSpPr>
          <p:spPr>
            <a:xfrm>
              <a:off x="576" y="1536"/>
              <a:ext cx="2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0" name="Google Shape;740;p42"/>
            <p:cNvCxnSpPr/>
            <p:nvPr/>
          </p:nvCxnSpPr>
          <p:spPr>
            <a:xfrm>
              <a:off x="576" y="1918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1" name="Google Shape;741;p42"/>
            <p:cNvCxnSpPr/>
            <p:nvPr/>
          </p:nvCxnSpPr>
          <p:spPr>
            <a:xfrm>
              <a:off x="576" y="2283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2" name="Google Shape;742;p42"/>
            <p:cNvCxnSpPr/>
            <p:nvPr/>
          </p:nvCxnSpPr>
          <p:spPr>
            <a:xfrm>
              <a:off x="576" y="2649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3" name="Google Shape;743;p42"/>
            <p:cNvCxnSpPr/>
            <p:nvPr/>
          </p:nvCxnSpPr>
          <p:spPr>
            <a:xfrm>
              <a:off x="576" y="3015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4" name="Google Shape;744;p42"/>
            <p:cNvCxnSpPr/>
            <p:nvPr/>
          </p:nvCxnSpPr>
          <p:spPr>
            <a:xfrm>
              <a:off x="576" y="3381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5" name="Google Shape;745;p42"/>
            <p:cNvCxnSpPr/>
            <p:nvPr/>
          </p:nvCxnSpPr>
          <p:spPr>
            <a:xfrm>
              <a:off x="576" y="3746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6" name="Google Shape;746;p42"/>
            <p:cNvCxnSpPr/>
            <p:nvPr/>
          </p:nvCxnSpPr>
          <p:spPr>
            <a:xfrm>
              <a:off x="576" y="4112"/>
              <a:ext cx="2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7" name="Google Shape;747;p42"/>
            <p:cNvCxnSpPr/>
            <p:nvPr/>
          </p:nvCxnSpPr>
          <p:spPr>
            <a:xfrm>
              <a:off x="576" y="1536"/>
              <a:ext cx="0" cy="2576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816" y="2649"/>
              <a:ext cx="0" cy="3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816" y="1536"/>
              <a:ext cx="0" cy="1113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0" name="Google Shape;750;p42"/>
            <p:cNvCxnSpPr/>
            <p:nvPr/>
          </p:nvCxnSpPr>
          <p:spPr>
            <a:xfrm>
              <a:off x="816" y="3015"/>
              <a:ext cx="0" cy="1097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51" name="Google Shape;751;p42"/>
            <p:cNvSpPr/>
            <p:nvPr/>
          </p:nvSpPr>
          <p:spPr>
            <a:xfrm>
              <a:off x="4872" y="2016"/>
              <a:ext cx="360" cy="368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4512" y="2016"/>
              <a:ext cx="360" cy="368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4152" y="2016"/>
              <a:ext cx="360" cy="368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3792" y="2016"/>
              <a:ext cx="360" cy="368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5" name="Google Shape;755;p42"/>
            <p:cNvCxnSpPr/>
            <p:nvPr/>
          </p:nvCxnSpPr>
          <p:spPr>
            <a:xfrm>
              <a:off x="3792" y="2016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6" name="Google Shape;756;p42"/>
            <p:cNvCxnSpPr/>
            <p:nvPr/>
          </p:nvCxnSpPr>
          <p:spPr>
            <a:xfrm>
              <a:off x="3792" y="2384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7" name="Google Shape;757;p42"/>
            <p:cNvCxnSpPr/>
            <p:nvPr/>
          </p:nvCxnSpPr>
          <p:spPr>
            <a:xfrm>
              <a:off x="3792" y="2016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8" name="Google Shape;758;p42"/>
            <p:cNvCxnSpPr/>
            <p:nvPr/>
          </p:nvCxnSpPr>
          <p:spPr>
            <a:xfrm>
              <a:off x="4152" y="2016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9" name="Google Shape;759;p42"/>
            <p:cNvCxnSpPr/>
            <p:nvPr/>
          </p:nvCxnSpPr>
          <p:spPr>
            <a:xfrm>
              <a:off x="4512" y="2016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0" name="Google Shape;760;p42"/>
            <p:cNvCxnSpPr/>
            <p:nvPr/>
          </p:nvCxnSpPr>
          <p:spPr>
            <a:xfrm>
              <a:off x="4872" y="2016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1" name="Google Shape;761;p42"/>
            <p:cNvCxnSpPr/>
            <p:nvPr/>
          </p:nvCxnSpPr>
          <p:spPr>
            <a:xfrm>
              <a:off x="5232" y="2016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62" name="Google Shape;762;p42"/>
          <p:cNvGrpSpPr/>
          <p:nvPr/>
        </p:nvGrpSpPr>
        <p:grpSpPr>
          <a:xfrm>
            <a:off x="304800" y="2057400"/>
            <a:ext cx="7924800" cy="4089400"/>
            <a:chOff x="240" y="1536"/>
            <a:chExt cx="4992" cy="2576"/>
          </a:xfrm>
        </p:grpSpPr>
        <p:sp>
          <p:nvSpPr>
            <p:cNvPr id="763" name="Google Shape;763;p42"/>
            <p:cNvSpPr/>
            <p:nvPr/>
          </p:nvSpPr>
          <p:spPr>
            <a:xfrm>
              <a:off x="240" y="3746"/>
              <a:ext cx="240" cy="366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240" y="3381"/>
              <a:ext cx="240" cy="365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240" y="3015"/>
              <a:ext cx="240" cy="366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240" y="2649"/>
              <a:ext cx="240" cy="366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240" y="2283"/>
              <a:ext cx="240" cy="366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240" y="1918"/>
              <a:ext cx="240" cy="365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240" y="1536"/>
              <a:ext cx="240" cy="382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0" name="Google Shape;770;p42"/>
            <p:cNvCxnSpPr/>
            <p:nvPr/>
          </p:nvCxnSpPr>
          <p:spPr>
            <a:xfrm>
              <a:off x="240" y="1536"/>
              <a:ext cx="2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1" name="Google Shape;771;p42"/>
            <p:cNvCxnSpPr/>
            <p:nvPr/>
          </p:nvCxnSpPr>
          <p:spPr>
            <a:xfrm>
              <a:off x="240" y="1918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2" name="Google Shape;772;p42"/>
            <p:cNvCxnSpPr/>
            <p:nvPr/>
          </p:nvCxnSpPr>
          <p:spPr>
            <a:xfrm>
              <a:off x="240" y="2283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3" name="Google Shape;773;p42"/>
            <p:cNvCxnSpPr/>
            <p:nvPr/>
          </p:nvCxnSpPr>
          <p:spPr>
            <a:xfrm>
              <a:off x="240" y="2649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4" name="Google Shape;774;p42"/>
            <p:cNvCxnSpPr/>
            <p:nvPr/>
          </p:nvCxnSpPr>
          <p:spPr>
            <a:xfrm>
              <a:off x="240" y="3015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5" name="Google Shape;775;p42"/>
            <p:cNvCxnSpPr/>
            <p:nvPr/>
          </p:nvCxnSpPr>
          <p:spPr>
            <a:xfrm>
              <a:off x="240" y="3381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6" name="Google Shape;776;p42"/>
            <p:cNvCxnSpPr/>
            <p:nvPr/>
          </p:nvCxnSpPr>
          <p:spPr>
            <a:xfrm>
              <a:off x="240" y="3746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7" name="Google Shape;777;p42"/>
            <p:cNvCxnSpPr/>
            <p:nvPr/>
          </p:nvCxnSpPr>
          <p:spPr>
            <a:xfrm>
              <a:off x="240" y="4112"/>
              <a:ext cx="2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8" name="Google Shape;778;p42"/>
            <p:cNvCxnSpPr/>
            <p:nvPr/>
          </p:nvCxnSpPr>
          <p:spPr>
            <a:xfrm>
              <a:off x="240" y="1536"/>
              <a:ext cx="0" cy="2576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9" name="Google Shape;779;p42"/>
            <p:cNvCxnSpPr/>
            <p:nvPr/>
          </p:nvCxnSpPr>
          <p:spPr>
            <a:xfrm>
              <a:off x="480" y="2649"/>
              <a:ext cx="0" cy="3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0" name="Google Shape;780;p42"/>
            <p:cNvCxnSpPr/>
            <p:nvPr/>
          </p:nvCxnSpPr>
          <p:spPr>
            <a:xfrm>
              <a:off x="480" y="1536"/>
              <a:ext cx="0" cy="1113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1" name="Google Shape;781;p42"/>
            <p:cNvCxnSpPr/>
            <p:nvPr/>
          </p:nvCxnSpPr>
          <p:spPr>
            <a:xfrm>
              <a:off x="480" y="3015"/>
              <a:ext cx="0" cy="1097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82" name="Google Shape;782;p42"/>
            <p:cNvSpPr/>
            <p:nvPr/>
          </p:nvSpPr>
          <p:spPr>
            <a:xfrm>
              <a:off x="4872" y="2400"/>
              <a:ext cx="360" cy="368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4512" y="2400"/>
              <a:ext cx="360" cy="368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4152" y="2400"/>
              <a:ext cx="360" cy="368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3792" y="2400"/>
              <a:ext cx="360" cy="368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6" name="Google Shape;786;p42"/>
            <p:cNvCxnSpPr/>
            <p:nvPr/>
          </p:nvCxnSpPr>
          <p:spPr>
            <a:xfrm>
              <a:off x="3792" y="2400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7" name="Google Shape;787;p42"/>
            <p:cNvCxnSpPr/>
            <p:nvPr/>
          </p:nvCxnSpPr>
          <p:spPr>
            <a:xfrm>
              <a:off x="3792" y="2768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8" name="Google Shape;788;p42"/>
            <p:cNvCxnSpPr/>
            <p:nvPr/>
          </p:nvCxnSpPr>
          <p:spPr>
            <a:xfrm>
              <a:off x="3792" y="2400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9" name="Google Shape;789;p42"/>
            <p:cNvCxnSpPr/>
            <p:nvPr/>
          </p:nvCxnSpPr>
          <p:spPr>
            <a:xfrm>
              <a:off x="4152" y="2400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0" name="Google Shape;790;p42"/>
            <p:cNvCxnSpPr/>
            <p:nvPr/>
          </p:nvCxnSpPr>
          <p:spPr>
            <a:xfrm>
              <a:off x="4512" y="2400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1" name="Google Shape;791;p42"/>
            <p:cNvCxnSpPr/>
            <p:nvPr/>
          </p:nvCxnSpPr>
          <p:spPr>
            <a:xfrm>
              <a:off x="4872" y="2400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2" name="Google Shape;792;p42"/>
            <p:cNvCxnSpPr/>
            <p:nvPr/>
          </p:nvCxnSpPr>
          <p:spPr>
            <a:xfrm>
              <a:off x="5232" y="2400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93" name="Google Shape;793;p42"/>
          <p:cNvSpPr txBox="1"/>
          <p:nvPr/>
        </p:nvSpPr>
        <p:spPr>
          <a:xfrm>
            <a:off x="4724400" y="4411663"/>
            <a:ext cx="434125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Similarities: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1-3      2-4    1-2   3-4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Col/Col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¾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¾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0       0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Sig/Sig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2/3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3/3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0       0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42"/>
          <p:cNvSpPr/>
          <p:nvPr/>
        </p:nvSpPr>
        <p:spPr>
          <a:xfrm>
            <a:off x="5791200" y="4800600"/>
            <a:ext cx="3124200" cy="114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95" name="Google Shape;795;p42"/>
          <p:cNvCxnSpPr/>
          <p:nvPr/>
        </p:nvCxnSpPr>
        <p:spPr>
          <a:xfrm>
            <a:off x="5791200" y="5181600"/>
            <a:ext cx="31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6" name="Google Shape;796;p42"/>
          <p:cNvSpPr txBox="1"/>
          <p:nvPr/>
        </p:nvSpPr>
        <p:spPr>
          <a:xfrm>
            <a:off x="4572000" y="5963205"/>
            <a:ext cx="44019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Note: these two measures are corelated!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2" name="Google Shape;802;p43"/>
          <p:cNvSpPr txBox="1"/>
          <p:nvPr>
            <p:ph type="title"/>
          </p:nvPr>
        </p:nvSpPr>
        <p:spPr>
          <a:xfrm>
            <a:off x="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Minhash Signatures</a:t>
            </a:r>
            <a:endParaRPr/>
          </a:p>
        </p:txBody>
      </p:sp>
      <p:sp>
        <p:nvSpPr>
          <p:cNvPr id="803" name="Google Shape;803;p43"/>
          <p:cNvSpPr txBox="1"/>
          <p:nvPr>
            <p:ph idx="1" type="body"/>
          </p:nvPr>
        </p:nvSpPr>
        <p:spPr>
          <a:xfrm>
            <a:off x="457200" y="1676400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Given a matrix of </a:t>
            </a:r>
            <a:r>
              <a:rPr i="1" lang="en-US"/>
              <a:t>R</a:t>
            </a:r>
            <a:r>
              <a:rPr lang="en-US"/>
              <a:t> rows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Pick (say) </a:t>
            </a:r>
            <a:r>
              <a:rPr i="1" lang="en-US"/>
              <a:t>n</a:t>
            </a:r>
            <a:r>
              <a:rPr lang="en-US"/>
              <a:t>=100 random permutations of the rows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Think of </a:t>
            </a:r>
            <a:r>
              <a:rPr i="1" lang="en-US"/>
              <a:t>Sig</a:t>
            </a:r>
            <a:r>
              <a:rPr lang="en-US"/>
              <a:t> (C) as a column vector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Let </a:t>
            </a:r>
            <a:r>
              <a:rPr i="1" lang="en-US"/>
              <a:t>Sig</a:t>
            </a:r>
            <a:r>
              <a:rPr lang="en-US"/>
              <a:t> (C)[i] =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/>
              <a:t>according to the </a:t>
            </a:r>
            <a:r>
              <a:rPr i="1" lang="en-US"/>
              <a:t>i </a:t>
            </a:r>
            <a:r>
              <a:rPr lang="en-US"/>
              <a:t>th permutation, the number of the first row that has a 1 in column </a:t>
            </a:r>
            <a:r>
              <a:rPr i="1" lang="en-US"/>
              <a:t>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i="1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i="1" lang="en-US">
                <a:solidFill>
                  <a:srgbClr val="3366FF"/>
                </a:solidFill>
              </a:rPr>
              <a:t>Note: the size of signature Sig(C)=n is much smaller than </a:t>
            </a:r>
            <a:br>
              <a:rPr i="1" lang="en-US">
                <a:solidFill>
                  <a:srgbClr val="3366FF"/>
                </a:solidFill>
              </a:rPr>
            </a:br>
            <a:r>
              <a:rPr i="1" lang="en-US">
                <a:solidFill>
                  <a:srgbClr val="3366FF"/>
                </a:solidFill>
              </a:rPr>
              <a:t>       the size of column (R rows)</a:t>
            </a:r>
            <a:endParaRPr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9" name="Google Shape;809;p4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Implementation – (1)</a:t>
            </a:r>
            <a:endParaRPr/>
          </a:p>
        </p:txBody>
      </p:sp>
      <p:sp>
        <p:nvSpPr>
          <p:cNvPr id="810" name="Google Shape;810;p44"/>
          <p:cNvSpPr txBox="1"/>
          <p:nvPr>
            <p:ph idx="1" type="body"/>
          </p:nvPr>
        </p:nvSpPr>
        <p:spPr>
          <a:xfrm>
            <a:off x="533400" y="1219200"/>
            <a:ext cx="8153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Not feasible to permute a large characteristic matrix explicitly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 sz="2200"/>
              <a:t>Suppose 1 billion rows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 sz="2200"/>
              <a:t>Hard to pick a random permutation from 1…billion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 sz="2200"/>
              <a:t>Representing a random permutation requires 1 billion entries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 sz="2200"/>
              <a:t>Accessing rows in permuted order leads to thrashing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22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Can simulate the effect of a random permutation by a random hash function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Maps row numbers to as many buckets as there are rows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May have collisions on buckets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Not important as long as number of buckets is large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6" name="Google Shape;816;p45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Implementation – (2)</a:t>
            </a:r>
            <a:endParaRPr/>
          </a:p>
        </p:txBody>
      </p:sp>
      <p:sp>
        <p:nvSpPr>
          <p:cNvPr id="817" name="Google Shape;817;p45"/>
          <p:cNvSpPr txBox="1"/>
          <p:nvPr>
            <p:ph idx="1" type="body"/>
          </p:nvPr>
        </p:nvSpPr>
        <p:spPr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3366FF"/>
                </a:solidFill>
              </a:rPr>
              <a:t>A good approximation to permuting rows</a:t>
            </a:r>
            <a:r>
              <a:rPr lang="en-US"/>
              <a:t>:	pick around 100 hash functions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For each: </a:t>
            </a:r>
            <a:endParaRPr/>
          </a:p>
          <a:p>
            <a:pPr indent="-609600" lvl="1" marL="10096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column </a:t>
            </a:r>
            <a:r>
              <a:rPr i="1" lang="en-US"/>
              <a:t>c</a:t>
            </a:r>
            <a:r>
              <a:rPr lang="en-US"/>
              <a:t>  (set representing a document)</a:t>
            </a:r>
            <a:endParaRPr/>
          </a:p>
          <a:p>
            <a:pPr indent="-609600" lvl="1" marL="10096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hash function </a:t>
            </a:r>
            <a:r>
              <a:rPr i="1" lang="en-US"/>
              <a:t>h</a:t>
            </a:r>
            <a:r>
              <a:rPr baseline="-25000" i="1" lang="en-US"/>
              <a:t>i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Keep a “slot” in signature matrix </a:t>
            </a:r>
            <a:r>
              <a:rPr i="1" lang="en-US"/>
              <a:t>M </a:t>
            </a:r>
            <a:r>
              <a:rPr lang="en-US"/>
              <a:t>(</a:t>
            </a:r>
            <a:r>
              <a:rPr i="1" lang="en-US"/>
              <a:t>i,c</a:t>
            </a:r>
            <a:r>
              <a:rPr lang="en-US"/>
              <a:t>)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chemeClr val="accent2"/>
                </a:solidFill>
              </a:rPr>
              <a:t>Intent</a:t>
            </a:r>
            <a:r>
              <a:rPr b="1" lang="en-US"/>
              <a:t>: </a:t>
            </a:r>
            <a:r>
              <a:rPr b="1" i="1" lang="en-US"/>
              <a:t>M </a:t>
            </a:r>
            <a:r>
              <a:rPr b="1" lang="en-US"/>
              <a:t>(</a:t>
            </a:r>
            <a:r>
              <a:rPr b="1" i="1" lang="en-US"/>
              <a:t>i,c</a:t>
            </a:r>
            <a:r>
              <a:rPr b="1" lang="en-US"/>
              <a:t>) will become the smallest value of </a:t>
            </a:r>
            <a:r>
              <a:rPr b="1" i="1" lang="en-US"/>
              <a:t>h</a:t>
            </a:r>
            <a:r>
              <a:rPr b="1" baseline="-25000" i="1" lang="en-US"/>
              <a:t>i </a:t>
            </a:r>
            <a:r>
              <a:rPr b="1" lang="en-US"/>
              <a:t>(</a:t>
            </a:r>
            <a:r>
              <a:rPr b="1" i="1" lang="en-US"/>
              <a:t>r</a:t>
            </a:r>
            <a:r>
              <a:rPr b="1" lang="en-US"/>
              <a:t> ) for which column </a:t>
            </a:r>
            <a:r>
              <a:rPr b="1" i="1" lang="en-US"/>
              <a:t>c</a:t>
            </a:r>
            <a:r>
              <a:rPr b="1" lang="en-US"/>
              <a:t>  has 1 in row </a:t>
            </a:r>
            <a:r>
              <a:rPr b="1" i="1" lang="en-US"/>
              <a:t>r</a:t>
            </a:r>
            <a:endParaRPr b="1"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i="1" lang="en-US"/>
              <a:t>h</a:t>
            </a:r>
            <a:r>
              <a:rPr baseline="-25000" i="1" lang="en-US"/>
              <a:t>i </a:t>
            </a:r>
            <a:r>
              <a:rPr lang="en-US"/>
              <a:t>(</a:t>
            </a:r>
            <a:r>
              <a:rPr i="1" lang="en-US"/>
              <a:t>r</a:t>
            </a:r>
            <a:r>
              <a:rPr lang="en-US"/>
              <a:t> ) gives order of rows for</a:t>
            </a:r>
            <a:r>
              <a:rPr i="1" lang="en-US"/>
              <a:t> i</a:t>
            </a:r>
            <a:r>
              <a:rPr baseline="30000" lang="en-US"/>
              <a:t> th </a:t>
            </a:r>
            <a:r>
              <a:rPr lang="en-US"/>
              <a:t>permuation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3" name="Google Shape;823;p46"/>
          <p:cNvSpPr txBox="1"/>
          <p:nvPr>
            <p:ph type="title"/>
          </p:nvPr>
        </p:nvSpPr>
        <p:spPr>
          <a:xfrm>
            <a:off x="0" y="381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Implementation – (3)</a:t>
            </a:r>
            <a:endParaRPr/>
          </a:p>
        </p:txBody>
      </p:sp>
      <p:sp>
        <p:nvSpPr>
          <p:cNvPr id="824" name="Google Shape;824;p46"/>
          <p:cNvSpPr txBox="1"/>
          <p:nvPr>
            <p:ph idx="1" type="body"/>
          </p:nvPr>
        </p:nvSpPr>
        <p:spPr>
          <a:xfrm>
            <a:off x="609600" y="1676400"/>
            <a:ext cx="8001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1" lang="en-US"/>
              <a:t>for</a:t>
            </a:r>
            <a:r>
              <a:rPr lang="en-US"/>
              <a:t> each row </a:t>
            </a:r>
            <a:r>
              <a:rPr i="1" lang="en-US"/>
              <a:t>r</a:t>
            </a:r>
            <a:r>
              <a:rPr lang="en-US"/>
              <a:t>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    </a:t>
            </a:r>
            <a:r>
              <a:rPr b="1" lang="en-US"/>
              <a:t>for</a:t>
            </a:r>
            <a:r>
              <a:rPr lang="en-US"/>
              <a:t> each column </a:t>
            </a:r>
            <a:r>
              <a:rPr i="1" lang="en-US"/>
              <a:t>c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		</a:t>
            </a:r>
            <a:r>
              <a:rPr b="1" lang="en-US"/>
              <a:t>if</a:t>
            </a:r>
            <a:r>
              <a:rPr lang="en-US"/>
              <a:t> c has 1 in row </a:t>
            </a:r>
            <a:r>
              <a:rPr i="1" lang="en-US"/>
              <a:t>r</a:t>
            </a:r>
            <a:r>
              <a:rPr lang="en-US"/>
              <a:t>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		   </a:t>
            </a:r>
            <a:r>
              <a:rPr b="1" lang="en-US"/>
              <a:t>for</a:t>
            </a:r>
            <a:r>
              <a:rPr lang="en-US"/>
              <a:t> each hash function </a:t>
            </a:r>
            <a:r>
              <a:rPr i="1" lang="en-US"/>
              <a:t>h</a:t>
            </a:r>
            <a:r>
              <a:rPr baseline="-25000" i="1" lang="en-US"/>
              <a:t>i</a:t>
            </a:r>
            <a:r>
              <a:rPr lang="en-US"/>
              <a:t>  </a:t>
            </a:r>
            <a:r>
              <a:rPr b="1" lang="en-US"/>
              <a:t>do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 		</a:t>
            </a:r>
            <a:r>
              <a:rPr b="1" lang="en-US"/>
              <a:t>if</a:t>
            </a:r>
            <a:r>
              <a:rPr lang="en-US"/>
              <a:t> </a:t>
            </a:r>
            <a:r>
              <a:rPr i="1" lang="en-US"/>
              <a:t>h</a:t>
            </a:r>
            <a:r>
              <a:rPr baseline="-25000" i="1" lang="en-US"/>
              <a:t>i </a:t>
            </a:r>
            <a:r>
              <a:rPr lang="en-US"/>
              <a:t>(</a:t>
            </a:r>
            <a:r>
              <a:rPr i="1" lang="en-US"/>
              <a:t>r </a:t>
            </a:r>
            <a:r>
              <a:rPr lang="en-US"/>
              <a:t>) is a smaller value than </a:t>
            </a:r>
            <a:r>
              <a:rPr i="1" lang="en-US"/>
              <a:t>M </a:t>
            </a:r>
            <a:r>
              <a:rPr lang="en-US"/>
              <a:t>(</a:t>
            </a:r>
            <a:r>
              <a:rPr i="1" lang="en-US"/>
              <a:t>i, c </a:t>
            </a:r>
            <a:r>
              <a:rPr lang="en-US"/>
              <a:t>) </a:t>
            </a:r>
            <a:r>
              <a:rPr b="1" lang="en-US"/>
              <a:t>then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/>
              <a:t>			</a:t>
            </a:r>
            <a:r>
              <a:rPr i="1" lang="en-US"/>
              <a:t>M </a:t>
            </a:r>
            <a:r>
              <a:rPr lang="en-US"/>
              <a:t>(</a:t>
            </a:r>
            <a:r>
              <a:rPr i="1" lang="en-US"/>
              <a:t>i, c </a:t>
            </a:r>
            <a:r>
              <a:rPr lang="en-US"/>
              <a:t>) := </a:t>
            </a:r>
            <a:r>
              <a:rPr i="1" lang="en-US"/>
              <a:t>h</a:t>
            </a:r>
            <a:r>
              <a:rPr baseline="-25000" i="1" lang="en-US"/>
              <a:t>i </a:t>
            </a:r>
            <a:r>
              <a:rPr lang="en-US"/>
              <a:t>(</a:t>
            </a:r>
            <a:r>
              <a:rPr i="1" lang="en-US"/>
              <a:t>r</a:t>
            </a:r>
            <a:r>
              <a:rPr lang="en-US"/>
              <a:t> );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Computing Minhash Signatures: Example 3.8</a:t>
            </a:r>
            <a:endParaRPr/>
          </a:p>
        </p:txBody>
      </p:sp>
      <p:pic>
        <p:nvPicPr>
          <p:cNvPr descr="ch3ex3.8g1.tiff" id="830" name="Google Shape;830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4262" r="4262" t="0"/>
          <a:stretch/>
        </p:blipFill>
        <p:spPr>
          <a:xfrm>
            <a:off x="1066800" y="1524000"/>
            <a:ext cx="7020232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3ex3.8g2.tiff" id="832" name="Google Shape;83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4796135"/>
            <a:ext cx="3528391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3ex3.8g3.tiff" id="833" name="Google Shape;833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5400" y="4514672"/>
            <a:ext cx="3644348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47"/>
          <p:cNvSpPr txBox="1"/>
          <p:nvPr/>
        </p:nvSpPr>
        <p:spPr>
          <a:xfrm>
            <a:off x="914400" y="3733800"/>
            <a:ext cx="7848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hash functions give permutations of rows: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h1 = x+1 mod 5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h2 = 3x +1 mod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47"/>
          <p:cNvSpPr txBox="1"/>
          <p:nvPr/>
        </p:nvSpPr>
        <p:spPr>
          <a:xfrm>
            <a:off x="381000" y="5939135"/>
            <a:ext cx="3276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Initial signature matrix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47"/>
          <p:cNvSpPr txBox="1"/>
          <p:nvPr/>
        </p:nvSpPr>
        <p:spPr>
          <a:xfrm>
            <a:off x="3962400" y="5657672"/>
            <a:ext cx="5181600" cy="12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row 0: Replace existing signature values with lower hash values for S1 and S4, since both have 1 in 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Computing Minhash Signatures: Example 3.8 (part 2)</a:t>
            </a:r>
            <a:endParaRPr/>
          </a:p>
        </p:txBody>
      </p:sp>
      <p:pic>
        <p:nvPicPr>
          <p:cNvPr descr="ch3ex3.8g1.tiff" id="842" name="Google Shape;842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4262" r="4262" t="0"/>
          <a:stretch/>
        </p:blipFill>
        <p:spPr>
          <a:xfrm>
            <a:off x="1066800" y="1524000"/>
            <a:ext cx="7020232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4" name="Google Shape;844;p48"/>
          <p:cNvSpPr txBox="1"/>
          <p:nvPr/>
        </p:nvSpPr>
        <p:spPr>
          <a:xfrm>
            <a:off x="381000" y="5105400"/>
            <a:ext cx="32766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row 1: replace h1 and h2 values for S3, since row has a 1 and values are lower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48"/>
          <p:cNvSpPr txBox="1"/>
          <p:nvPr/>
        </p:nvSpPr>
        <p:spPr>
          <a:xfrm>
            <a:off x="4267200" y="5105400"/>
            <a:ext cx="46482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row 2: replace values for S2 since set has a 1 value. Do not replace values for S4, because existing values are lower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ch3ex3.8g4.tiff" id="846" name="Google Shape;84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599" y="3962400"/>
            <a:ext cx="3588913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3ex3.8g5.tiff" id="847" name="Google Shape;847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6348" y="3886200"/>
            <a:ext cx="3899452" cy="126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Computing Minhash Signatures: Example 3.8 (part 3)</a:t>
            </a:r>
            <a:endParaRPr/>
          </a:p>
        </p:txBody>
      </p:sp>
      <p:pic>
        <p:nvPicPr>
          <p:cNvPr descr="ch3ex3.8g1.tiff" id="853" name="Google Shape;853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4262" r="4262" t="0"/>
          <a:stretch/>
        </p:blipFill>
        <p:spPr>
          <a:xfrm>
            <a:off x="1066800" y="1524000"/>
            <a:ext cx="7020232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5" name="Google Shape;855;p49"/>
          <p:cNvSpPr txBox="1"/>
          <p:nvPr/>
        </p:nvSpPr>
        <p:spPr>
          <a:xfrm>
            <a:off x="152400" y="5105400"/>
            <a:ext cx="37338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row 3: don’t replace h1 values--all are below 4; replace h2 values with 0 for S1, S3, S4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49"/>
          <p:cNvSpPr txBox="1"/>
          <p:nvPr/>
        </p:nvSpPr>
        <p:spPr>
          <a:xfrm>
            <a:off x="4572000" y="5029200"/>
            <a:ext cx="43434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row 4: replace h1 value for S3, don’t replace h2 value since current value is lower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Note: result is same as permutations to find first 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3ex3.8g6.tiff" id="857" name="Google Shape;857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810000"/>
            <a:ext cx="3904192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3ex3.8g7.tiff" id="858" name="Google Shape;858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0600" y="3810000"/>
            <a:ext cx="3810000" cy="1306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Relation to Previous Lectures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457200" y="1295401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D60093"/>
                </a:solidFill>
              </a:rPr>
              <a:t>Ch. 6:</a:t>
            </a:r>
            <a:r>
              <a:rPr lang="en-US">
                <a:solidFill>
                  <a:srgbClr val="D60093"/>
                </a:solidFill>
              </a:rPr>
              <a:t> Finding frequent pairs</a:t>
            </a:r>
            <a:endParaRPr/>
          </a:p>
        </p:txBody>
      </p:sp>
      <p:sp>
        <p:nvSpPr>
          <p:cNvPr id="119" name="Google Shape;119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5"/>
          <p:cNvSpPr/>
          <p:nvPr/>
        </p:nvSpPr>
        <p:spPr>
          <a:xfrm rot="5400000">
            <a:off x="902733" y="2362200"/>
            <a:ext cx="2438400" cy="2438400"/>
          </a:xfrm>
          <a:prstGeom prst="rtTriangle">
            <a:avLst/>
          </a:prstGeom>
          <a:solidFill>
            <a:srgbClr val="93B3D7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" name="Google Shape;121;p5"/>
          <p:cNvSpPr txBox="1"/>
          <p:nvPr/>
        </p:nvSpPr>
        <p:spPr>
          <a:xfrm rot="-5400000">
            <a:off x="48653" y="3581400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Items 1…N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1436133" y="1992868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Items 1…N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1512333" y="2971800"/>
            <a:ext cx="152400" cy="152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1588533" y="3576205"/>
            <a:ext cx="1905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of pair {i,j} in the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5"/>
          <p:cNvCxnSpPr>
            <a:stCxn id="124" idx="0"/>
          </p:cNvCxnSpPr>
          <p:nvPr/>
        </p:nvCxnSpPr>
        <p:spPr>
          <a:xfrm rot="10800000">
            <a:off x="1740933" y="3124105"/>
            <a:ext cx="800100" cy="45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6" name="Google Shape;126;p5"/>
          <p:cNvSpPr txBox="1"/>
          <p:nvPr/>
        </p:nvSpPr>
        <p:spPr>
          <a:xfrm>
            <a:off x="838200" y="4802326"/>
            <a:ext cx="3352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rPr>
              <a:t>Naïve solution: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pass but requires space quadratic in the number of items O(N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 rot="5400000">
            <a:off x="5410200" y="2362200"/>
            <a:ext cx="1828800" cy="1828800"/>
          </a:xfrm>
          <a:prstGeom prst="rtTriangle">
            <a:avLst/>
          </a:prstGeom>
          <a:solidFill>
            <a:srgbClr val="93B3D7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" name="Google Shape;128;p5"/>
          <p:cNvSpPr txBox="1"/>
          <p:nvPr/>
        </p:nvSpPr>
        <p:spPr>
          <a:xfrm rot="-5400000">
            <a:off x="4544452" y="3087217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Items 1…K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5562600" y="1992868"/>
            <a:ext cx="13260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Items 1…K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6084332" y="2971800"/>
            <a:ext cx="152400" cy="152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096000" y="3511673"/>
            <a:ext cx="1981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of pair {i,j} in the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5"/>
          <p:cNvCxnSpPr>
            <a:stCxn id="131" idx="0"/>
          </p:cNvCxnSpPr>
          <p:nvPr/>
        </p:nvCxnSpPr>
        <p:spPr>
          <a:xfrm rot="10800000">
            <a:off x="6248400" y="3059573"/>
            <a:ext cx="838200" cy="45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3" name="Google Shape;133;p5"/>
          <p:cNvSpPr txBox="1"/>
          <p:nvPr/>
        </p:nvSpPr>
        <p:spPr>
          <a:xfrm>
            <a:off x="5105400" y="4724400"/>
            <a:ext cx="39624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rPr>
              <a:t>A-Priori: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pass: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Find frequent singletons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For a pair to be </a:t>
            </a:r>
            <a:r>
              <a:rPr b="1" i="0" lang="en-US" sz="1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 frequent pair candidate</a:t>
            </a:r>
            <a:r>
              <a:rPr b="0" i="0" lang="en-US" sz="1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, its singletons have to be frequent!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pass: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Count only candidate pairs!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642145" y="6182380"/>
            <a:ext cx="31678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N … number of distinct items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K … number of items with support ≥ </a:t>
            </a:r>
            <a:r>
              <a:rPr b="0" i="1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1" sz="1400" u="none" cap="none" strike="noStrik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Relation to Previous Lectures</a:t>
            </a:r>
            <a:endParaRPr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D60093"/>
                </a:solidFill>
              </a:rPr>
              <a:t>Ch. 6:</a:t>
            </a:r>
            <a:r>
              <a:rPr lang="en-US">
                <a:solidFill>
                  <a:srgbClr val="D60093"/>
                </a:solidFill>
              </a:rPr>
              <a:t> Finding frequent pairs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Further improvement: PCY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/>
              <a:t>Pass 1: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Count exact frequency of each item: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Take pairs of items {i,j}, hash them into </a:t>
            </a:r>
            <a:r>
              <a:rPr i="1" lang="en-US"/>
              <a:t>B</a:t>
            </a:r>
            <a:r>
              <a:rPr lang="en-US"/>
              <a:t> buckets and count of the number of pairs that hashed to each bucket:</a:t>
            </a:r>
            <a:endParaRPr/>
          </a:p>
          <a:p>
            <a:pPr indent="-889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6172200" y="2514600"/>
            <a:ext cx="2590800" cy="685800"/>
            <a:chOff x="6400800" y="2590800"/>
            <a:chExt cx="2590800" cy="685800"/>
          </a:xfrm>
        </p:grpSpPr>
        <p:grpSp>
          <p:nvGrpSpPr>
            <p:cNvPr id="143" name="Google Shape;143;p6"/>
            <p:cNvGrpSpPr/>
            <p:nvPr/>
          </p:nvGrpSpPr>
          <p:grpSpPr>
            <a:xfrm>
              <a:off x="6400800" y="2971800"/>
              <a:ext cx="2590800" cy="304800"/>
              <a:chOff x="3505200" y="3505200"/>
              <a:chExt cx="2590800" cy="304800"/>
            </a:xfrm>
          </p:grpSpPr>
          <p:cxnSp>
            <p:nvCxnSpPr>
              <p:cNvPr id="144" name="Google Shape;144;p6"/>
              <p:cNvCxnSpPr/>
              <p:nvPr/>
            </p:nvCxnSpPr>
            <p:spPr>
              <a:xfrm>
                <a:off x="38100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5" name="Google Shape;145;p6"/>
              <p:cNvCxnSpPr/>
              <p:nvPr/>
            </p:nvCxnSpPr>
            <p:spPr>
              <a:xfrm>
                <a:off x="41402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6"/>
              <p:cNvCxnSpPr/>
              <p:nvPr/>
            </p:nvCxnSpPr>
            <p:spPr>
              <a:xfrm>
                <a:off x="44704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6"/>
              <p:cNvCxnSpPr/>
              <p:nvPr/>
            </p:nvCxnSpPr>
            <p:spPr>
              <a:xfrm>
                <a:off x="48006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6"/>
              <p:cNvCxnSpPr/>
              <p:nvPr/>
            </p:nvCxnSpPr>
            <p:spPr>
              <a:xfrm>
                <a:off x="51308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6"/>
              <p:cNvCxnSpPr/>
              <p:nvPr/>
            </p:nvCxnSpPr>
            <p:spPr>
              <a:xfrm>
                <a:off x="54610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6"/>
              <p:cNvCxnSpPr/>
              <p:nvPr/>
            </p:nvCxnSpPr>
            <p:spPr>
              <a:xfrm>
                <a:off x="57912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51" name="Google Shape;151;p6"/>
              <p:cNvSpPr/>
              <p:nvPr/>
            </p:nvSpPr>
            <p:spPr>
              <a:xfrm>
                <a:off x="3505200" y="3505200"/>
                <a:ext cx="2590800" cy="304800"/>
              </a:xfrm>
              <a:prstGeom prst="rect">
                <a:avLst/>
              </a:prstGeom>
              <a:noFill/>
              <a:ln cap="flat" cmpd="sng" w="381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52" name="Google Shape;152;p6"/>
            <p:cNvSpPr txBox="1"/>
            <p:nvPr/>
          </p:nvSpPr>
          <p:spPr>
            <a:xfrm>
              <a:off x="6966972" y="2590800"/>
              <a:ext cx="13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Items 1…N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6"/>
          <p:cNvGrpSpPr/>
          <p:nvPr/>
        </p:nvGrpSpPr>
        <p:grpSpPr>
          <a:xfrm>
            <a:off x="6019800" y="4343400"/>
            <a:ext cx="2686050" cy="1549063"/>
            <a:chOff x="6381750" y="4202668"/>
            <a:chExt cx="2686050" cy="1549063"/>
          </a:xfrm>
        </p:grpSpPr>
        <p:grpSp>
          <p:nvGrpSpPr>
            <p:cNvPr id="154" name="Google Shape;154;p6"/>
            <p:cNvGrpSpPr/>
            <p:nvPr/>
          </p:nvGrpSpPr>
          <p:grpSpPr>
            <a:xfrm>
              <a:off x="6477000" y="4572000"/>
              <a:ext cx="2590800" cy="304800"/>
              <a:chOff x="3505200" y="3505200"/>
              <a:chExt cx="2590800" cy="304800"/>
            </a:xfrm>
          </p:grpSpPr>
          <p:cxnSp>
            <p:nvCxnSpPr>
              <p:cNvPr id="155" name="Google Shape;155;p6"/>
              <p:cNvCxnSpPr/>
              <p:nvPr/>
            </p:nvCxnSpPr>
            <p:spPr>
              <a:xfrm>
                <a:off x="38100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6"/>
              <p:cNvCxnSpPr/>
              <p:nvPr/>
            </p:nvCxnSpPr>
            <p:spPr>
              <a:xfrm>
                <a:off x="41402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6"/>
              <p:cNvCxnSpPr/>
              <p:nvPr/>
            </p:nvCxnSpPr>
            <p:spPr>
              <a:xfrm>
                <a:off x="44704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6"/>
              <p:cNvCxnSpPr/>
              <p:nvPr/>
            </p:nvCxnSpPr>
            <p:spPr>
              <a:xfrm>
                <a:off x="48006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6"/>
              <p:cNvCxnSpPr/>
              <p:nvPr/>
            </p:nvCxnSpPr>
            <p:spPr>
              <a:xfrm>
                <a:off x="51308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6"/>
              <p:cNvCxnSpPr/>
              <p:nvPr/>
            </p:nvCxnSpPr>
            <p:spPr>
              <a:xfrm>
                <a:off x="54610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6"/>
              <p:cNvCxnSpPr/>
              <p:nvPr/>
            </p:nvCxnSpPr>
            <p:spPr>
              <a:xfrm>
                <a:off x="57912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62" name="Google Shape;162;p6"/>
              <p:cNvSpPr/>
              <p:nvPr/>
            </p:nvSpPr>
            <p:spPr>
              <a:xfrm>
                <a:off x="3505200" y="3505200"/>
                <a:ext cx="2590800" cy="304800"/>
              </a:xfrm>
              <a:prstGeom prst="rect">
                <a:avLst/>
              </a:prstGeom>
              <a:noFill/>
              <a:ln cap="flat" cmpd="sng" w="38100">
                <a:solidFill>
                  <a:srgbClr val="7030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63" name="Google Shape;163;p6"/>
            <p:cNvSpPr txBox="1"/>
            <p:nvPr/>
          </p:nvSpPr>
          <p:spPr>
            <a:xfrm>
              <a:off x="6381750" y="5105400"/>
              <a:ext cx="24438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Basket 1: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Pairs: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{1,2} {1,3} {2,3}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 txBox="1"/>
            <p:nvPr/>
          </p:nvSpPr>
          <p:spPr>
            <a:xfrm>
              <a:off x="7043172" y="4202668"/>
              <a:ext cx="15830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Buckets 1…B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" name="Google Shape;165;p6"/>
            <p:cNvGrpSpPr/>
            <p:nvPr/>
          </p:nvGrpSpPr>
          <p:grpSpPr>
            <a:xfrm>
              <a:off x="6477000" y="4539218"/>
              <a:ext cx="1980605" cy="947182"/>
              <a:chOff x="6477000" y="4539218"/>
              <a:chExt cx="1980605" cy="947182"/>
            </a:xfrm>
          </p:grpSpPr>
          <p:cxnSp>
            <p:nvCxnSpPr>
              <p:cNvPr id="166" name="Google Shape;166;p6"/>
              <p:cNvCxnSpPr/>
              <p:nvPr/>
            </p:nvCxnSpPr>
            <p:spPr>
              <a:xfrm rot="10800000">
                <a:off x="6629400" y="4819650"/>
                <a:ext cx="736600" cy="66675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66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67" name="Google Shape;167;p6"/>
              <p:cNvCxnSpPr/>
              <p:nvPr/>
            </p:nvCxnSpPr>
            <p:spPr>
              <a:xfrm rot="10800000">
                <a:off x="6705600" y="4819650"/>
                <a:ext cx="1600200" cy="60891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66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68" name="Google Shape;168;p6"/>
              <p:cNvCxnSpPr/>
              <p:nvPr/>
            </p:nvCxnSpPr>
            <p:spPr>
              <a:xfrm flipH="1" rot="10800000">
                <a:off x="7924800" y="4819650"/>
                <a:ext cx="381000" cy="66675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66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169" name="Google Shape;169;p6"/>
              <p:cNvSpPr txBox="1"/>
              <p:nvPr/>
            </p:nvSpPr>
            <p:spPr>
              <a:xfrm>
                <a:off x="6477000" y="4539218"/>
                <a:ext cx="19806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2                        1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Relation to Previous Lecture</a:t>
            </a:r>
            <a:endParaRPr/>
          </a:p>
        </p:txBody>
      </p:sp>
      <p:sp>
        <p:nvSpPr>
          <p:cNvPr id="175" name="Google Shape;175;p7"/>
          <p:cNvSpPr txBox="1"/>
          <p:nvPr>
            <p:ph idx="1" type="body"/>
          </p:nvPr>
        </p:nvSpPr>
        <p:spPr>
          <a:xfrm>
            <a:off x="457200" y="12954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D60093"/>
                </a:solidFill>
              </a:rPr>
              <a:t>Ch. 6:</a:t>
            </a:r>
            <a:r>
              <a:rPr lang="en-US">
                <a:solidFill>
                  <a:srgbClr val="D60093"/>
                </a:solidFill>
              </a:rPr>
              <a:t> Finding frequent pairs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Further improvement: PCY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/>
              <a:t>Pass 1: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Count exact frequency of each item: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Take pairs of items {i,j}, hash them into </a:t>
            </a:r>
            <a:r>
              <a:rPr i="1" lang="en-US"/>
              <a:t>B</a:t>
            </a:r>
            <a:r>
              <a:rPr lang="en-US"/>
              <a:t> buckets and count of the number of pairs that hashed to each bucket: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/>
              <a:t>Pass 2: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For a pair {i,j} to be a </a:t>
            </a:r>
            <a:r>
              <a:rPr b="1" lang="en-US">
                <a:solidFill>
                  <a:srgbClr val="FF0066"/>
                </a:solidFill>
              </a:rPr>
              <a:t>candidate for </a:t>
            </a:r>
            <a:br>
              <a:rPr b="1" lang="en-US">
                <a:solidFill>
                  <a:srgbClr val="FF0066"/>
                </a:solidFill>
              </a:rPr>
            </a:br>
            <a:r>
              <a:rPr b="1" lang="en-US">
                <a:solidFill>
                  <a:srgbClr val="FF0066"/>
                </a:solidFill>
              </a:rPr>
              <a:t>a frequent pair</a:t>
            </a:r>
            <a:r>
              <a:rPr lang="en-US">
                <a:solidFill>
                  <a:srgbClr val="FF0066"/>
                </a:solidFill>
              </a:rPr>
              <a:t>, </a:t>
            </a:r>
            <a:r>
              <a:rPr lang="en-US"/>
              <a:t>its singletons {i}, {j} </a:t>
            </a:r>
            <a:br>
              <a:rPr lang="en-US"/>
            </a:br>
            <a:r>
              <a:rPr lang="en-US"/>
              <a:t>have to be frequent and the pair </a:t>
            </a:r>
            <a:br>
              <a:rPr lang="en-US"/>
            </a:br>
            <a:r>
              <a:rPr lang="en-US"/>
              <a:t>has to hash to a frequent bucket!</a:t>
            </a:r>
            <a:endParaRPr/>
          </a:p>
        </p:txBody>
      </p:sp>
      <p:grpSp>
        <p:nvGrpSpPr>
          <p:cNvPr id="176" name="Google Shape;176;p7"/>
          <p:cNvGrpSpPr/>
          <p:nvPr/>
        </p:nvGrpSpPr>
        <p:grpSpPr>
          <a:xfrm>
            <a:off x="6248400" y="2209800"/>
            <a:ext cx="2590800" cy="685800"/>
            <a:chOff x="6400800" y="2590800"/>
            <a:chExt cx="2590800" cy="685800"/>
          </a:xfrm>
        </p:grpSpPr>
        <p:grpSp>
          <p:nvGrpSpPr>
            <p:cNvPr id="177" name="Google Shape;177;p7"/>
            <p:cNvGrpSpPr/>
            <p:nvPr/>
          </p:nvGrpSpPr>
          <p:grpSpPr>
            <a:xfrm>
              <a:off x="6400800" y="2971800"/>
              <a:ext cx="2590800" cy="304800"/>
              <a:chOff x="3505200" y="3505200"/>
              <a:chExt cx="2590800" cy="304800"/>
            </a:xfrm>
          </p:grpSpPr>
          <p:cxnSp>
            <p:nvCxnSpPr>
              <p:cNvPr id="178" name="Google Shape;178;p7"/>
              <p:cNvCxnSpPr/>
              <p:nvPr/>
            </p:nvCxnSpPr>
            <p:spPr>
              <a:xfrm>
                <a:off x="38100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7"/>
              <p:cNvCxnSpPr/>
              <p:nvPr/>
            </p:nvCxnSpPr>
            <p:spPr>
              <a:xfrm>
                <a:off x="41402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p7"/>
              <p:cNvCxnSpPr/>
              <p:nvPr/>
            </p:nvCxnSpPr>
            <p:spPr>
              <a:xfrm>
                <a:off x="44704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p7"/>
              <p:cNvCxnSpPr/>
              <p:nvPr/>
            </p:nvCxnSpPr>
            <p:spPr>
              <a:xfrm>
                <a:off x="48006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7"/>
              <p:cNvCxnSpPr/>
              <p:nvPr/>
            </p:nvCxnSpPr>
            <p:spPr>
              <a:xfrm>
                <a:off x="51308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7"/>
              <p:cNvCxnSpPr/>
              <p:nvPr/>
            </p:nvCxnSpPr>
            <p:spPr>
              <a:xfrm>
                <a:off x="54610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p7"/>
              <p:cNvCxnSpPr/>
              <p:nvPr/>
            </p:nvCxnSpPr>
            <p:spPr>
              <a:xfrm>
                <a:off x="57912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85" name="Google Shape;185;p7"/>
              <p:cNvSpPr/>
              <p:nvPr/>
            </p:nvSpPr>
            <p:spPr>
              <a:xfrm>
                <a:off x="3505200" y="3505200"/>
                <a:ext cx="2590800" cy="304800"/>
              </a:xfrm>
              <a:prstGeom prst="rect">
                <a:avLst/>
              </a:prstGeom>
              <a:noFill/>
              <a:ln cap="flat" cmpd="sng" w="381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86" name="Google Shape;186;p7"/>
            <p:cNvSpPr txBox="1"/>
            <p:nvPr/>
          </p:nvSpPr>
          <p:spPr>
            <a:xfrm>
              <a:off x="6966972" y="2590800"/>
              <a:ext cx="13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Items 1…N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7"/>
          <p:cNvGrpSpPr/>
          <p:nvPr/>
        </p:nvGrpSpPr>
        <p:grpSpPr>
          <a:xfrm>
            <a:off x="6019800" y="4267200"/>
            <a:ext cx="2686050" cy="2198132"/>
            <a:chOff x="6381750" y="4202668"/>
            <a:chExt cx="2686050" cy="2198132"/>
          </a:xfrm>
        </p:grpSpPr>
        <p:grpSp>
          <p:nvGrpSpPr>
            <p:cNvPr id="188" name="Google Shape;188;p7"/>
            <p:cNvGrpSpPr/>
            <p:nvPr/>
          </p:nvGrpSpPr>
          <p:grpSpPr>
            <a:xfrm>
              <a:off x="6477000" y="4572000"/>
              <a:ext cx="2590800" cy="304800"/>
              <a:chOff x="3505200" y="3505200"/>
              <a:chExt cx="2590800" cy="304800"/>
            </a:xfrm>
          </p:grpSpPr>
          <p:cxnSp>
            <p:nvCxnSpPr>
              <p:cNvPr id="189" name="Google Shape;189;p7"/>
              <p:cNvCxnSpPr/>
              <p:nvPr/>
            </p:nvCxnSpPr>
            <p:spPr>
              <a:xfrm>
                <a:off x="38100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p7"/>
              <p:cNvCxnSpPr/>
              <p:nvPr/>
            </p:nvCxnSpPr>
            <p:spPr>
              <a:xfrm>
                <a:off x="41402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7"/>
              <p:cNvCxnSpPr/>
              <p:nvPr/>
            </p:nvCxnSpPr>
            <p:spPr>
              <a:xfrm>
                <a:off x="44704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p7"/>
              <p:cNvCxnSpPr/>
              <p:nvPr/>
            </p:nvCxnSpPr>
            <p:spPr>
              <a:xfrm>
                <a:off x="48006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" name="Google Shape;193;p7"/>
              <p:cNvCxnSpPr/>
              <p:nvPr/>
            </p:nvCxnSpPr>
            <p:spPr>
              <a:xfrm>
                <a:off x="51308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" name="Google Shape;194;p7"/>
              <p:cNvCxnSpPr/>
              <p:nvPr/>
            </p:nvCxnSpPr>
            <p:spPr>
              <a:xfrm>
                <a:off x="54610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7"/>
              <p:cNvCxnSpPr/>
              <p:nvPr/>
            </p:nvCxnSpPr>
            <p:spPr>
              <a:xfrm>
                <a:off x="57912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96" name="Google Shape;196;p7"/>
              <p:cNvSpPr/>
              <p:nvPr/>
            </p:nvSpPr>
            <p:spPr>
              <a:xfrm>
                <a:off x="3505200" y="3505200"/>
                <a:ext cx="2590800" cy="304800"/>
              </a:xfrm>
              <a:prstGeom prst="rect">
                <a:avLst/>
              </a:prstGeom>
              <a:noFill/>
              <a:ln cap="flat" cmpd="sng" w="38100">
                <a:solidFill>
                  <a:srgbClr val="7030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97" name="Google Shape;197;p7"/>
            <p:cNvSpPr txBox="1"/>
            <p:nvPr/>
          </p:nvSpPr>
          <p:spPr>
            <a:xfrm>
              <a:off x="6381750" y="5105400"/>
              <a:ext cx="24438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Basket 1: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Pairs: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{1,2} {1,3} {2,3}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 txBox="1"/>
            <p:nvPr/>
          </p:nvSpPr>
          <p:spPr>
            <a:xfrm>
              <a:off x="6400800" y="5754469"/>
              <a:ext cx="24438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Basket 4: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Pairs: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{1,2} {1,4} {2,4}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9" name="Google Shape;199;p7"/>
            <p:cNvCxnSpPr/>
            <p:nvPr/>
          </p:nvCxnSpPr>
          <p:spPr>
            <a:xfrm rot="10800000">
              <a:off x="6629400" y="4819650"/>
              <a:ext cx="736600" cy="66675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00" name="Google Shape;200;p7"/>
            <p:cNvCxnSpPr/>
            <p:nvPr/>
          </p:nvCxnSpPr>
          <p:spPr>
            <a:xfrm rot="10800000">
              <a:off x="6705600" y="4819651"/>
              <a:ext cx="1600200" cy="608914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01" name="Google Shape;201;p7"/>
            <p:cNvCxnSpPr/>
            <p:nvPr/>
          </p:nvCxnSpPr>
          <p:spPr>
            <a:xfrm flipH="1" rot="10800000">
              <a:off x="7924800" y="4819651"/>
              <a:ext cx="381000" cy="657224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02" name="Google Shape;202;p7"/>
            <p:cNvSpPr txBox="1"/>
            <p:nvPr/>
          </p:nvSpPr>
          <p:spPr>
            <a:xfrm>
              <a:off x="7043172" y="4202668"/>
              <a:ext cx="15830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Buckets 1…B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" name="Google Shape;203;p7"/>
            <p:cNvGrpSpPr/>
            <p:nvPr/>
          </p:nvGrpSpPr>
          <p:grpSpPr>
            <a:xfrm>
              <a:off x="6477000" y="4539218"/>
              <a:ext cx="2025650" cy="1632982"/>
              <a:chOff x="6477000" y="4539218"/>
              <a:chExt cx="2025650" cy="1632982"/>
            </a:xfrm>
          </p:grpSpPr>
          <p:sp>
            <p:nvSpPr>
              <p:cNvPr id="204" name="Google Shape;204;p7"/>
              <p:cNvSpPr txBox="1"/>
              <p:nvPr/>
            </p:nvSpPr>
            <p:spPr>
              <a:xfrm>
                <a:off x="6477000" y="4539218"/>
                <a:ext cx="19807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3             1         2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5" name="Google Shape;205;p7"/>
              <p:cNvCxnSpPr/>
              <p:nvPr/>
            </p:nvCxnSpPr>
            <p:spPr>
              <a:xfrm rot="10800000">
                <a:off x="6705600" y="4819650"/>
                <a:ext cx="736600" cy="1333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66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206" name="Google Shape;206;p7"/>
              <p:cNvCxnSpPr/>
              <p:nvPr/>
            </p:nvCxnSpPr>
            <p:spPr>
              <a:xfrm rot="10800000">
                <a:off x="8305800" y="4819650"/>
                <a:ext cx="196850" cy="135255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66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207" name="Google Shape;207;p7"/>
              <p:cNvCxnSpPr/>
              <p:nvPr/>
            </p:nvCxnSpPr>
            <p:spPr>
              <a:xfrm rot="10800000">
                <a:off x="7636386" y="4800600"/>
                <a:ext cx="336039" cy="135255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66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Relation to Previous Lecture</a:t>
            </a:r>
            <a:endParaRPr/>
          </a:p>
        </p:txBody>
      </p:sp>
      <p:sp>
        <p:nvSpPr>
          <p:cNvPr id="213" name="Google Shape;213;p8"/>
          <p:cNvSpPr txBox="1"/>
          <p:nvPr>
            <p:ph idx="1" type="body"/>
          </p:nvPr>
        </p:nvSpPr>
        <p:spPr>
          <a:xfrm>
            <a:off x="4572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D60093"/>
                </a:solidFill>
              </a:rPr>
              <a:t>Last time:</a:t>
            </a:r>
            <a:r>
              <a:rPr lang="en-US">
                <a:solidFill>
                  <a:srgbClr val="D60093"/>
                </a:solidFill>
              </a:rPr>
              <a:t> Finding frequent pairs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Further improvement: PCY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/>
              <a:t>Pass 1: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Count exact frequency of each item: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Take pairs of items {i,j}, hash them into </a:t>
            </a:r>
            <a:r>
              <a:rPr i="1" lang="en-US"/>
              <a:t>B</a:t>
            </a:r>
            <a:r>
              <a:rPr lang="en-US"/>
              <a:t> buckets and count of the number of pairs that hashed to each bucket: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/>
              <a:t>Pass 2: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For a pair {i,j} to be a </a:t>
            </a:r>
            <a:r>
              <a:rPr b="1" lang="en-US">
                <a:solidFill>
                  <a:srgbClr val="FF0066"/>
                </a:solidFill>
              </a:rPr>
              <a:t>candidate for </a:t>
            </a:r>
            <a:br>
              <a:rPr b="1" lang="en-US">
                <a:solidFill>
                  <a:srgbClr val="FF0066"/>
                </a:solidFill>
              </a:rPr>
            </a:br>
            <a:r>
              <a:rPr b="1" lang="en-US">
                <a:solidFill>
                  <a:srgbClr val="FF0066"/>
                </a:solidFill>
              </a:rPr>
              <a:t>a frequent pair</a:t>
            </a:r>
            <a:r>
              <a:rPr lang="en-US">
                <a:solidFill>
                  <a:srgbClr val="FF0066"/>
                </a:solidFill>
              </a:rPr>
              <a:t>, </a:t>
            </a:r>
            <a:r>
              <a:rPr lang="en-US"/>
              <a:t>its singletons have </a:t>
            </a:r>
            <a:br>
              <a:rPr lang="en-US"/>
            </a:br>
            <a:r>
              <a:rPr lang="en-US"/>
              <a:t>to be frequent and its  has to hash</a:t>
            </a:r>
            <a:br>
              <a:rPr lang="en-US"/>
            </a:br>
            <a:r>
              <a:rPr lang="en-US"/>
              <a:t>to a frequent bucket!</a:t>
            </a:r>
            <a:endParaRPr/>
          </a:p>
        </p:txBody>
      </p:sp>
      <p:sp>
        <p:nvSpPr>
          <p:cNvPr id="214" name="Google Shape;214;p8"/>
          <p:cNvSpPr txBox="1"/>
          <p:nvPr>
            <p:ph idx="11" type="ftr"/>
          </p:nvPr>
        </p:nvSpPr>
        <p:spPr>
          <a:xfrm>
            <a:off x="3124200" y="6324600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J. Leskovec, A. Rajaraman, J. Ullman: Mining of Massive Datasets, http://www.mmds.org</a:t>
            </a:r>
            <a:endParaRPr/>
          </a:p>
        </p:txBody>
      </p:sp>
      <p:sp>
        <p:nvSpPr>
          <p:cNvPr id="215" name="Google Shape;215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6" name="Google Shape;216;p8"/>
          <p:cNvGrpSpPr/>
          <p:nvPr/>
        </p:nvGrpSpPr>
        <p:grpSpPr>
          <a:xfrm>
            <a:off x="6400800" y="2971800"/>
            <a:ext cx="2590800" cy="304800"/>
            <a:chOff x="3505200" y="3505200"/>
            <a:chExt cx="2590800" cy="304800"/>
          </a:xfrm>
        </p:grpSpPr>
        <p:cxnSp>
          <p:nvCxnSpPr>
            <p:cNvPr id="217" name="Google Shape;217;p8"/>
            <p:cNvCxnSpPr/>
            <p:nvPr/>
          </p:nvCxnSpPr>
          <p:spPr>
            <a:xfrm>
              <a:off x="38100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8"/>
            <p:cNvCxnSpPr/>
            <p:nvPr/>
          </p:nvCxnSpPr>
          <p:spPr>
            <a:xfrm>
              <a:off x="41402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8"/>
            <p:cNvCxnSpPr/>
            <p:nvPr/>
          </p:nvCxnSpPr>
          <p:spPr>
            <a:xfrm>
              <a:off x="44704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8"/>
            <p:cNvCxnSpPr/>
            <p:nvPr/>
          </p:nvCxnSpPr>
          <p:spPr>
            <a:xfrm>
              <a:off x="48006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8"/>
            <p:cNvCxnSpPr/>
            <p:nvPr/>
          </p:nvCxnSpPr>
          <p:spPr>
            <a:xfrm>
              <a:off x="51308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8"/>
            <p:cNvCxnSpPr/>
            <p:nvPr/>
          </p:nvCxnSpPr>
          <p:spPr>
            <a:xfrm>
              <a:off x="54610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8"/>
            <p:cNvCxnSpPr/>
            <p:nvPr/>
          </p:nvCxnSpPr>
          <p:spPr>
            <a:xfrm>
              <a:off x="57912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4" name="Google Shape;224;p8"/>
            <p:cNvSpPr/>
            <p:nvPr/>
          </p:nvSpPr>
          <p:spPr>
            <a:xfrm>
              <a:off x="3505200" y="3505200"/>
              <a:ext cx="2590800" cy="304800"/>
            </a:xfrm>
            <a:prstGeom prst="rect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5" name="Google Shape;225;p8"/>
          <p:cNvGrpSpPr/>
          <p:nvPr/>
        </p:nvGrpSpPr>
        <p:grpSpPr>
          <a:xfrm>
            <a:off x="6477000" y="4572000"/>
            <a:ext cx="2590800" cy="304800"/>
            <a:chOff x="3505200" y="3505200"/>
            <a:chExt cx="2590800" cy="304800"/>
          </a:xfrm>
        </p:grpSpPr>
        <p:cxnSp>
          <p:nvCxnSpPr>
            <p:cNvPr id="226" name="Google Shape;226;p8"/>
            <p:cNvCxnSpPr/>
            <p:nvPr/>
          </p:nvCxnSpPr>
          <p:spPr>
            <a:xfrm>
              <a:off x="38100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8"/>
            <p:cNvCxnSpPr/>
            <p:nvPr/>
          </p:nvCxnSpPr>
          <p:spPr>
            <a:xfrm>
              <a:off x="41402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8"/>
            <p:cNvCxnSpPr/>
            <p:nvPr/>
          </p:nvCxnSpPr>
          <p:spPr>
            <a:xfrm>
              <a:off x="44704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8"/>
            <p:cNvCxnSpPr/>
            <p:nvPr/>
          </p:nvCxnSpPr>
          <p:spPr>
            <a:xfrm>
              <a:off x="48006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" name="Google Shape;230;p8"/>
            <p:cNvCxnSpPr/>
            <p:nvPr/>
          </p:nvCxnSpPr>
          <p:spPr>
            <a:xfrm>
              <a:off x="51308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1" name="Google Shape;231;p8"/>
            <p:cNvCxnSpPr/>
            <p:nvPr/>
          </p:nvCxnSpPr>
          <p:spPr>
            <a:xfrm>
              <a:off x="54610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2" name="Google Shape;232;p8"/>
            <p:cNvCxnSpPr/>
            <p:nvPr/>
          </p:nvCxnSpPr>
          <p:spPr>
            <a:xfrm>
              <a:off x="57912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3" name="Google Shape;233;p8"/>
            <p:cNvSpPr/>
            <p:nvPr/>
          </p:nvSpPr>
          <p:spPr>
            <a:xfrm>
              <a:off x="3505200" y="3505200"/>
              <a:ext cx="2590800" cy="304800"/>
            </a:xfrm>
            <a:prstGeom prst="rect">
              <a:avLst/>
            </a:prstGeom>
            <a:noFill/>
            <a:ln cap="flat" cmpd="sng" w="38100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34" name="Google Shape;234;p8"/>
          <p:cNvSpPr txBox="1"/>
          <p:nvPr/>
        </p:nvSpPr>
        <p:spPr>
          <a:xfrm>
            <a:off x="6966972" y="2590800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Items 1…N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6381750" y="5105400"/>
            <a:ext cx="24438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Basket 1: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{1,2,3}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Pairs: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{1,2} {1,3} {2,3}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6400800" y="5754469"/>
            <a:ext cx="24438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Basket 2: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{1,2,4}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Pairs: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{1,2} {1,4} {2,4}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8"/>
          <p:cNvCxnSpPr/>
          <p:nvPr/>
        </p:nvCxnSpPr>
        <p:spPr>
          <a:xfrm rot="10800000">
            <a:off x="6629400" y="4819650"/>
            <a:ext cx="736600" cy="666750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8" name="Google Shape;238;p8"/>
          <p:cNvCxnSpPr/>
          <p:nvPr/>
        </p:nvCxnSpPr>
        <p:spPr>
          <a:xfrm rot="10800000">
            <a:off x="6705600" y="4819651"/>
            <a:ext cx="1600200" cy="608914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9" name="Google Shape;239;p8"/>
          <p:cNvCxnSpPr/>
          <p:nvPr/>
        </p:nvCxnSpPr>
        <p:spPr>
          <a:xfrm flipH="1" rot="10800000">
            <a:off x="7924800" y="4819651"/>
            <a:ext cx="381000" cy="657224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0" name="Google Shape;240;p8"/>
          <p:cNvSpPr txBox="1"/>
          <p:nvPr/>
        </p:nvSpPr>
        <p:spPr>
          <a:xfrm>
            <a:off x="7043172" y="4202668"/>
            <a:ext cx="1583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Buckets 1…B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8"/>
          <p:cNvGrpSpPr/>
          <p:nvPr/>
        </p:nvGrpSpPr>
        <p:grpSpPr>
          <a:xfrm>
            <a:off x="6477000" y="4539218"/>
            <a:ext cx="2025650" cy="1632982"/>
            <a:chOff x="6477000" y="4539218"/>
            <a:chExt cx="2025650" cy="1632982"/>
          </a:xfrm>
        </p:grpSpPr>
        <p:sp>
          <p:nvSpPr>
            <p:cNvPr id="242" name="Google Shape;242;p8"/>
            <p:cNvSpPr txBox="1"/>
            <p:nvPr/>
          </p:nvSpPr>
          <p:spPr>
            <a:xfrm>
              <a:off x="6477000" y="4539218"/>
              <a:ext cx="19807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3             1         2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3" name="Google Shape;243;p8"/>
            <p:cNvCxnSpPr/>
            <p:nvPr/>
          </p:nvCxnSpPr>
          <p:spPr>
            <a:xfrm rot="10800000">
              <a:off x="6705600" y="4819650"/>
              <a:ext cx="736600" cy="1333500"/>
            </a:xfrm>
            <a:prstGeom prst="straightConnector1">
              <a:avLst/>
            </a:prstGeom>
            <a:noFill/>
            <a:ln cap="flat" cmpd="sng" w="28575">
              <a:solidFill>
                <a:srgbClr val="FF0066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44" name="Google Shape;244;p8"/>
            <p:cNvCxnSpPr/>
            <p:nvPr/>
          </p:nvCxnSpPr>
          <p:spPr>
            <a:xfrm rot="10800000">
              <a:off x="8305800" y="4819650"/>
              <a:ext cx="196850" cy="1352550"/>
            </a:xfrm>
            <a:prstGeom prst="straightConnector1">
              <a:avLst/>
            </a:prstGeom>
            <a:noFill/>
            <a:ln cap="flat" cmpd="sng" w="28575">
              <a:solidFill>
                <a:srgbClr val="FF0066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45" name="Google Shape;245;p8"/>
            <p:cNvCxnSpPr/>
            <p:nvPr/>
          </p:nvCxnSpPr>
          <p:spPr>
            <a:xfrm rot="10800000">
              <a:off x="7636386" y="4800600"/>
              <a:ext cx="336039" cy="1352550"/>
            </a:xfrm>
            <a:prstGeom prst="straightConnector1">
              <a:avLst/>
            </a:prstGeom>
            <a:noFill/>
            <a:ln cap="flat" cmpd="sng" w="28575">
              <a:solidFill>
                <a:srgbClr val="FF0066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246" name="Google Shape;246;p8"/>
          <p:cNvSpPr/>
          <p:nvPr/>
        </p:nvSpPr>
        <p:spPr>
          <a:xfrm>
            <a:off x="1295400" y="1600200"/>
            <a:ext cx="7239000" cy="4724400"/>
          </a:xfrm>
          <a:prstGeom prst="roundRect">
            <a:avLst>
              <a:gd fmla="val 10110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Ch. 6: A-Priori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Main idea: Candidates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Instead of keeping a count of each pair, only keep a count  </a:t>
            </a:r>
            <a:b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of </a:t>
            </a:r>
            <a:r>
              <a:rPr b="0" i="0" lang="en-US" sz="20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candidate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pairs!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Today’s lecture: Find pairs of similar docs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Main idea: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Candidates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-- Pass 1: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Take documents and hash them to buckets such that </a:t>
            </a:r>
            <a:r>
              <a:rPr b="0" i="0" lang="en-US" sz="20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documents that are similar hash to the same bucket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-- Pass 2: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Only compare documents that are </a:t>
            </a:r>
            <a:r>
              <a:rPr b="1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candidates </a:t>
            </a:r>
            <a:br>
              <a:rPr b="1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(i.e., they hashed to a same bucket)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Benefits: Instead of O(N</a:t>
            </a:r>
            <a:r>
              <a:rPr b="1" baseline="3000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1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comparisons, we need O(N) comparisons to find similar documents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r>
              <a:rPr lang="en-US"/>
              <a:t>Finding Similar Items</a:t>
            </a:r>
            <a:endParaRPr/>
          </a:p>
        </p:txBody>
      </p:sp>
      <p:sp>
        <p:nvSpPr>
          <p:cNvPr id="252" name="Google Shape;252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ydataMining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2002-03-23T20:14:09Z</dcterms:created>
  <dc:creator>Jeff Ullman</dc:creator>
</cp:coreProperties>
</file>