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5" roundtripDataSignature="AMtx7mjD2+eyzBtUQmFqwwyCagCf0ecD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None/>
              <a:defRPr sz="3200"/>
            </a:lvl1pPr>
            <a:lvl2pPr lvl="1" algn="ctr">
              <a:spcBef>
                <a:spcPts val="480"/>
              </a:spcBef>
              <a:spcAft>
                <a:spcPts val="0"/>
              </a:spcAft>
              <a:buSzPts val="2400"/>
              <a:buNone/>
              <a:defRPr/>
            </a:lvl2pPr>
            <a:lvl3pPr lvl="2" algn="ctr">
              <a:spcBef>
                <a:spcPts val="440"/>
              </a:spcBef>
              <a:spcAft>
                <a:spcPts val="0"/>
              </a:spcAft>
              <a:buSzPts val="2200"/>
              <a:buFont typeface="Calibri"/>
              <a:buNone/>
              <a:defRPr/>
            </a:lvl3pPr>
            <a:lvl4pPr lvl="3" algn="ctr">
              <a:spcBef>
                <a:spcPts val="400"/>
              </a:spcBef>
              <a:spcAft>
                <a:spcPts val="0"/>
              </a:spcAft>
              <a:buSzPts val="2000"/>
              <a:buFont typeface="Calibri"/>
              <a:buNone/>
              <a:defRPr/>
            </a:lvl4pPr>
            <a:lvl5pPr lvl="4" algn="ctr">
              <a:spcBef>
                <a:spcPts val="400"/>
              </a:spcBef>
              <a:spcAft>
                <a:spcPts val="0"/>
              </a:spcAft>
              <a:buSzPts val="2000"/>
              <a:buFont typeface="Calibri"/>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8"/>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9"/>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Calibri"/>
              <a:buNone/>
              <a:defRPr sz="1600"/>
            </a:lvl3pPr>
            <a:lvl4pPr indent="-228600" lvl="3" marL="1828800" algn="l">
              <a:spcBef>
                <a:spcPts val="280"/>
              </a:spcBef>
              <a:spcAft>
                <a:spcPts val="0"/>
              </a:spcAft>
              <a:buSzPts val="1400"/>
              <a:buFont typeface="Calibri"/>
              <a:buNone/>
              <a:defRPr sz="1400"/>
            </a:lvl4pPr>
            <a:lvl5pPr indent="-228600" lvl="4" marL="2286000" algn="l">
              <a:spcBef>
                <a:spcPts val="280"/>
              </a:spcBef>
              <a:spcAft>
                <a:spcPts val="0"/>
              </a:spcAft>
              <a:buSzPts val="1400"/>
              <a:buFont typeface="Calibri"/>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2"/>
          <p:cNvSpPr txBox="1"/>
          <p:nvPr>
            <p:ph idx="1" type="body"/>
          </p:nvPr>
        </p:nvSpPr>
        <p:spPr>
          <a:xfrm>
            <a:off x="685800" y="13716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Calibri"/>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42"/>
          <p:cNvSpPr txBox="1"/>
          <p:nvPr>
            <p:ph idx="2" type="body"/>
          </p:nvPr>
        </p:nvSpPr>
        <p:spPr>
          <a:xfrm>
            <a:off x="4648200" y="14478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Calibri"/>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Calibri"/>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Calibri"/>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Calibri"/>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Calibri"/>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4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Calibri"/>
              <a:buChar char="•"/>
              <a:defRPr sz="2400"/>
            </a:lvl3pPr>
            <a:lvl4pPr indent="-355600" lvl="3" marL="1828800" algn="l">
              <a:spcBef>
                <a:spcPts val="400"/>
              </a:spcBef>
              <a:spcAft>
                <a:spcPts val="0"/>
              </a:spcAft>
              <a:buSzPts val="2000"/>
              <a:buFont typeface="Calibri"/>
              <a:buChar char="–"/>
              <a:defRPr sz="2000"/>
            </a:lvl4pPr>
            <a:lvl5pPr indent="-355600" lvl="4" marL="2286000" algn="l">
              <a:spcBef>
                <a:spcPts val="400"/>
              </a:spcBef>
              <a:spcAft>
                <a:spcPts val="0"/>
              </a:spcAft>
              <a:buSzPts val="2000"/>
              <a:buFont typeface="Calibri"/>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Calibri"/>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7"/>
          <p:cNvSpPr/>
          <p:nvPr>
            <p:ph idx="2" type="pic"/>
          </p:nvPr>
        </p:nvSpPr>
        <p:spPr>
          <a:xfrm>
            <a:off x="1792288" y="612775"/>
            <a:ext cx="5486400" cy="4114800"/>
          </a:xfrm>
          <a:prstGeom prst="rect">
            <a:avLst/>
          </a:prstGeom>
          <a:noFill/>
          <a:ln>
            <a:noFill/>
          </a:ln>
        </p:spPr>
      </p:sp>
      <p:sp>
        <p:nvSpPr>
          <p:cNvPr id="68" name="Google Shape;68;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Calibri"/>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600" u="none" cap="none" strike="noStrike">
                <a:solidFill>
                  <a:srgbClr val="0000FF"/>
                </a:solidFill>
                <a:latin typeface="Calibri"/>
                <a:ea typeface="Calibri"/>
                <a:cs typeface="Calibri"/>
                <a:sym typeface="Calibri"/>
              </a:defRPr>
            </a:lvl1pPr>
            <a:lvl2pPr lvl="1"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 name="Google Shape;11;p38"/>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2"/>
              </a:buClr>
              <a:buSzPts val="2400"/>
              <a:buFont typeface="Noto Sans Symbols"/>
              <a:buChar char="⮚"/>
              <a:defRPr b="0" i="0" sz="2400" u="none" cap="none" strike="noStrike">
                <a:solidFill>
                  <a:schemeClr val="dk1"/>
                </a:solidFill>
                <a:latin typeface="Calibri"/>
                <a:ea typeface="Calibri"/>
                <a:cs typeface="Calibri"/>
                <a:sym typeface="Calibri"/>
              </a:defRPr>
            </a:lvl2pPr>
            <a:lvl3pPr indent="-368300" lvl="2" marL="1371600" marR="0" rtl="0" algn="l">
              <a:spcBef>
                <a:spcPts val="440"/>
              </a:spcBef>
              <a:spcAft>
                <a:spcPts val="0"/>
              </a:spcAft>
              <a:buClr>
                <a:schemeClr val="dk2"/>
              </a:buClr>
              <a:buSzPts val="2200"/>
              <a:buFont typeface="Calibri"/>
              <a:buChar char="•"/>
              <a:defRPr b="0" i="0" sz="22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2"/>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2"/>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spark.apache.org/docs/2.2.0/mllib-collaborative-filtering.html" TargetMode="External"/><Relationship Id="rId4" Type="http://schemas.openxmlformats.org/officeDocument/2006/relationships/hyperlink" Target="https://www.microsoft.com/en-us/research/wp-content/uploads/2016/02/EvaluationMetrics.TR_.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09600" y="15240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Recommendation Systems</a:t>
            </a:r>
            <a:endParaRPr/>
          </a:p>
        </p:txBody>
      </p:sp>
      <p:sp>
        <p:nvSpPr>
          <p:cNvPr id="90" name="Google Shape;90;p1"/>
          <p:cNvSpPr txBox="1"/>
          <p:nvPr/>
        </p:nvSpPr>
        <p:spPr>
          <a:xfrm>
            <a:off x="2260046" y="3941455"/>
            <a:ext cx="4623907" cy="24929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Professor Wei-Min Shen</a:t>
            </a:r>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University of Southern California</a:t>
            </a:r>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200"/>
              <a:buFont typeface="Arial"/>
              <a:buNone/>
            </a:pPr>
            <a:r>
              <a:rPr b="0" i="0" lang="en-US" sz="1200" u="none" cap="none" strike="noStrike">
                <a:solidFill>
                  <a:schemeClr val="dk1"/>
                </a:solidFill>
                <a:latin typeface="Tahoma"/>
                <a:ea typeface="Tahoma"/>
                <a:cs typeface="Tahoma"/>
                <a:sym typeface="Tahoma"/>
              </a:rPr>
              <a:t>Thanks for source slides and material to: </a:t>
            </a:r>
            <a:endParaRPr/>
          </a:p>
          <a:p>
            <a:pPr indent="0" lvl="0" marL="0" marR="0" rtl="0" algn="ctr">
              <a:spcBef>
                <a:spcPts val="0"/>
              </a:spcBef>
              <a:spcAft>
                <a:spcPts val="0"/>
              </a:spcAft>
              <a:buClr>
                <a:schemeClr val="dk1"/>
              </a:buClr>
              <a:buSzPts val="1200"/>
              <a:buFont typeface="Arial"/>
              <a:buNone/>
            </a:pPr>
            <a:r>
              <a:rPr b="0" i="0" lang="en-US" sz="1200" u="none" cap="none" strike="noStrike">
                <a:solidFill>
                  <a:schemeClr val="dk1"/>
                </a:solidFill>
                <a:latin typeface="Tahoma"/>
                <a:ea typeface="Tahoma"/>
                <a:cs typeface="Tahoma"/>
                <a:sym typeface="Tahoma"/>
              </a:rPr>
              <a:t>J. Leskovec, A. Rajaraman, J. Ullman: Mining of Massive Datasets</a:t>
            </a:r>
            <a:endParaRPr/>
          </a:p>
          <a:p>
            <a:pPr indent="0" lvl="0" marL="0" marR="0" rtl="0" algn="ctr">
              <a:spcBef>
                <a:spcPts val="0"/>
              </a:spcBef>
              <a:spcAft>
                <a:spcPts val="0"/>
              </a:spcAft>
              <a:buClr>
                <a:schemeClr val="dk1"/>
              </a:buClr>
              <a:buSzPts val="1200"/>
              <a:buFont typeface="Arial"/>
              <a:buNone/>
            </a:pPr>
            <a:r>
              <a:rPr b="0" i="0" lang="en-US" sz="12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200" u="none" cap="none" strike="noStrike">
                <a:solidFill>
                  <a:schemeClr val="dk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58" name="Google Shape;158;p10"/>
          <p:cNvSpPr txBox="1"/>
          <p:nvPr>
            <p:ph idx="1" type="body"/>
          </p:nvPr>
        </p:nvSpPr>
        <p:spPr>
          <a:xfrm>
            <a:off x="685800" y="1447800"/>
            <a:ext cx="77724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400"/>
              <a:buFont typeface="Arial"/>
              <a:buChar char="•"/>
            </a:pPr>
            <a:r>
              <a:rPr lang="en-US" sz="2400">
                <a:solidFill>
                  <a:srgbClr val="008000"/>
                </a:solidFill>
              </a:rPr>
              <a:t>Each component of the hybrid scores a given item and the </a:t>
            </a:r>
            <a:r>
              <a:rPr b="1" i="1" lang="en-US" sz="2400">
                <a:solidFill>
                  <a:srgbClr val="FF0000"/>
                </a:solidFill>
              </a:rPr>
              <a:t>scores are combined</a:t>
            </a:r>
            <a:r>
              <a:rPr lang="en-US" sz="2400">
                <a:solidFill>
                  <a:srgbClr val="FF0000"/>
                </a:solidFill>
              </a:rPr>
              <a:t> </a:t>
            </a:r>
            <a:r>
              <a:rPr lang="en-US" sz="2400">
                <a:solidFill>
                  <a:srgbClr val="008000"/>
                </a:solidFill>
              </a:rPr>
              <a:t>using a </a:t>
            </a:r>
            <a:r>
              <a:rPr b="1" i="1" lang="en-US" sz="2400">
                <a:solidFill>
                  <a:srgbClr val="FF0000"/>
                </a:solidFill>
              </a:rPr>
              <a:t>linear formula</a:t>
            </a:r>
            <a:endParaRPr/>
          </a:p>
          <a:p>
            <a:pPr indent="-342900" lvl="0" marL="342900" rtl="0" algn="l">
              <a:lnSpc>
                <a:spcPct val="80000"/>
              </a:lnSpc>
              <a:spcBef>
                <a:spcPts val="480"/>
              </a:spcBef>
              <a:spcAft>
                <a:spcPts val="0"/>
              </a:spcAft>
              <a:buSzPts val="2400"/>
              <a:buFont typeface="Arial"/>
              <a:buChar char="•"/>
            </a:pPr>
            <a:r>
              <a:rPr lang="en-US" sz="2400"/>
              <a:t>Combines evidence from both recommenders in a </a:t>
            </a:r>
            <a:r>
              <a:rPr b="1" lang="en-US" sz="2400"/>
              <a:t>static manner</a:t>
            </a:r>
            <a:r>
              <a:rPr lang="en-US" sz="2400"/>
              <a:t> (</a:t>
            </a:r>
            <a:r>
              <a:rPr lang="en-US" sz="2400">
                <a:solidFill>
                  <a:srgbClr val="FF0000"/>
                </a:solidFill>
              </a:rPr>
              <a:t>weighting doesn’t change</a:t>
            </a:r>
            <a:r>
              <a:rPr lang="en-US" sz="2400"/>
              <a:t>)</a:t>
            </a:r>
            <a:endParaRPr/>
          </a:p>
          <a:p>
            <a:pPr indent="-342900" lvl="0" marL="342900" rtl="0" algn="l">
              <a:lnSpc>
                <a:spcPct val="80000"/>
              </a:lnSpc>
              <a:spcBef>
                <a:spcPts val="480"/>
              </a:spcBef>
              <a:spcAft>
                <a:spcPts val="0"/>
              </a:spcAft>
              <a:buSzPts val="2400"/>
              <a:buFont typeface="Arial"/>
              <a:buChar char="•"/>
            </a:pPr>
            <a:r>
              <a:rPr lang="en-US" sz="2400"/>
              <a:t>Appropriate when component recommenders have </a:t>
            </a:r>
            <a:r>
              <a:rPr lang="en-US" sz="2400" u="sng">
                <a:solidFill>
                  <a:srgbClr val="FF0000"/>
                </a:solidFill>
              </a:rPr>
              <a:t>consistent</a:t>
            </a:r>
            <a:r>
              <a:rPr lang="en-US" sz="2400" u="sng"/>
              <a:t> </a:t>
            </a:r>
            <a:r>
              <a:rPr lang="en-US" sz="2400" u="sng">
                <a:solidFill>
                  <a:srgbClr val="008000"/>
                </a:solidFill>
              </a:rPr>
              <a:t>relative accuracy </a:t>
            </a:r>
            <a:r>
              <a:rPr lang="en-US" sz="2400" u="sng"/>
              <a:t>across the product space</a:t>
            </a:r>
            <a:endParaRPr/>
          </a:p>
          <a:p>
            <a:pPr indent="-190500" lvl="0" marL="342900" rtl="0" algn="l">
              <a:lnSpc>
                <a:spcPct val="80000"/>
              </a:lnSpc>
              <a:spcBef>
                <a:spcPts val="480"/>
              </a:spcBef>
              <a:spcAft>
                <a:spcPts val="0"/>
              </a:spcAft>
              <a:buSzPts val="2400"/>
              <a:buFont typeface="Arial"/>
              <a:buNone/>
            </a:pPr>
            <a:r>
              <a:t/>
            </a:r>
            <a:endParaRPr sz="2400"/>
          </a:p>
          <a:p>
            <a:pPr indent="-342900" lvl="0" marL="342900" rtl="0" algn="l">
              <a:spcBef>
                <a:spcPts val="400"/>
              </a:spcBef>
              <a:spcAft>
                <a:spcPts val="0"/>
              </a:spcAft>
              <a:buSzPts val="2000"/>
              <a:buFont typeface="Arial"/>
              <a:buChar char="•"/>
            </a:pPr>
            <a:r>
              <a:rPr lang="en-US" sz="2000"/>
              <a:t>The movie recommender system in [32] has two components: one, using </a:t>
            </a:r>
            <a:r>
              <a:rPr lang="en-US" sz="2000" u="sng"/>
              <a:t>collaborative techniques</a:t>
            </a:r>
            <a:r>
              <a:rPr lang="en-US" sz="2000"/>
              <a:t>, </a:t>
            </a:r>
            <a:r>
              <a:rPr lang="en-US" sz="2000">
                <a:solidFill>
                  <a:srgbClr val="FF0000"/>
                </a:solidFill>
              </a:rPr>
              <a:t>identifies similarities between rating profiles</a:t>
            </a:r>
            <a:r>
              <a:rPr lang="en-US" sz="2000"/>
              <a:t> and makes predictions based on this information. The second component uses </a:t>
            </a:r>
            <a:r>
              <a:rPr lang="en-US" sz="2000" u="sng"/>
              <a:t>simple semantic knowledge </a:t>
            </a:r>
            <a:r>
              <a:rPr lang="en-US" sz="2000"/>
              <a:t>about the features of movies, compressed dimensionally via latent semantic analysis, and recommends movies that are semantically similar to those the user likes. The output of the two components is combined using a linear weighting scheme</a:t>
            </a:r>
            <a:r>
              <a:rPr lang="en-US" sz="1800"/>
              <a: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64" name="Google Shape;164;p11"/>
          <p:cNvSpPr txBox="1"/>
          <p:nvPr>
            <p:ph idx="1" type="body"/>
          </p:nvPr>
        </p:nvSpPr>
        <p:spPr>
          <a:xfrm>
            <a:off x="685800" y="1524000"/>
            <a:ext cx="77724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8000"/>
                </a:solidFill>
              </a:rPr>
              <a:t> Training phase: each individual recommender processes the training data</a:t>
            </a:r>
            <a:endParaRPr/>
          </a:p>
          <a:p>
            <a:pPr indent="-342900" lvl="0" marL="342900" rtl="0" algn="l">
              <a:spcBef>
                <a:spcPts val="480"/>
              </a:spcBef>
              <a:spcAft>
                <a:spcPts val="0"/>
              </a:spcAft>
              <a:buSzPts val="2400"/>
              <a:buChar char="●"/>
            </a:pPr>
            <a:r>
              <a:rPr lang="en-US" sz="2400"/>
              <a:t>Note: </a:t>
            </a:r>
            <a:r>
              <a:rPr lang="en-US" sz="2400">
                <a:solidFill>
                  <a:srgbClr val="FF0000"/>
                </a:solidFill>
              </a:rPr>
              <a:t>all hybrid algorithms include training phase</a:t>
            </a:r>
            <a:endParaRPr/>
          </a:p>
        </p:txBody>
      </p:sp>
      <p:pic>
        <p:nvPicPr>
          <p:cNvPr descr="weightedTraining.tiff" id="165" name="Google Shape;165;p11"/>
          <p:cNvPicPr preferRelativeResize="0"/>
          <p:nvPr/>
        </p:nvPicPr>
        <p:blipFill rotWithShape="1">
          <a:blip r:embed="rId3">
            <a:alphaModFix/>
          </a:blip>
          <a:srcRect b="0" l="0" r="0" t="0"/>
          <a:stretch/>
        </p:blipFill>
        <p:spPr>
          <a:xfrm>
            <a:off x="1295400" y="2883025"/>
            <a:ext cx="6235700" cy="359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71" name="Google Shape;171;p12"/>
          <p:cNvSpPr txBox="1"/>
          <p:nvPr>
            <p:ph idx="1" type="body"/>
          </p:nvPr>
        </p:nvSpPr>
        <p:spPr>
          <a:xfrm>
            <a:off x="304800" y="1219200"/>
            <a:ext cx="8839200" cy="304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t>
            </a:r>
            <a:r>
              <a:rPr b="1" lang="en-US" sz="2400">
                <a:solidFill>
                  <a:srgbClr val="008000"/>
                </a:solidFill>
              </a:rPr>
              <a:t>Candidate generation: When a prediction is being generated for a test user, the recommenders </a:t>
            </a:r>
            <a:r>
              <a:rPr b="1" lang="en-US" sz="2400">
                <a:solidFill>
                  <a:srgbClr val="FF0000"/>
                </a:solidFill>
              </a:rPr>
              <a:t>jointly propose candidates </a:t>
            </a:r>
            <a:endParaRPr/>
          </a:p>
          <a:p>
            <a:pPr indent="-285750" lvl="1" marL="742950" rtl="0" algn="l">
              <a:spcBef>
                <a:spcPts val="400"/>
              </a:spcBef>
              <a:spcAft>
                <a:spcPts val="0"/>
              </a:spcAft>
              <a:buSzPts val="2000"/>
              <a:buChar char="⮚"/>
            </a:pPr>
            <a:r>
              <a:rPr lang="en-US" sz="2000"/>
              <a:t>Some recommendation techniques (e.g., content-based algorithms) </a:t>
            </a:r>
            <a:r>
              <a:rPr lang="en-US" sz="2000">
                <a:solidFill>
                  <a:srgbClr val="FF0000"/>
                </a:solidFill>
              </a:rPr>
              <a:t>make predictions on any item</a:t>
            </a:r>
            <a:endParaRPr/>
          </a:p>
          <a:p>
            <a:pPr indent="-285750" lvl="1" marL="742950" rtl="0" algn="l">
              <a:spcBef>
                <a:spcPts val="400"/>
              </a:spcBef>
              <a:spcAft>
                <a:spcPts val="0"/>
              </a:spcAft>
              <a:buSzPts val="2000"/>
              <a:buChar char="⮚"/>
            </a:pPr>
            <a:r>
              <a:rPr lang="en-US" sz="2000"/>
              <a:t>Others are limited </a:t>
            </a:r>
            <a:endParaRPr/>
          </a:p>
          <a:p>
            <a:pPr indent="-228600" lvl="2" marL="1143000" rtl="0" algn="l">
              <a:spcBef>
                <a:spcPts val="360"/>
              </a:spcBef>
              <a:spcAft>
                <a:spcPts val="0"/>
              </a:spcAft>
              <a:buSzPts val="1800"/>
              <a:buFont typeface="Calibri"/>
              <a:buChar char="•"/>
            </a:pPr>
            <a:r>
              <a:rPr lang="en-US" sz="1800"/>
              <a:t>e.g., collaborative filtering can’t make predictions if there are no peer users who  have rated the item</a:t>
            </a:r>
            <a:endParaRPr/>
          </a:p>
          <a:p>
            <a:pPr indent="-285750" lvl="1" marL="742950" rtl="0" algn="l">
              <a:spcBef>
                <a:spcPts val="400"/>
              </a:spcBef>
              <a:spcAft>
                <a:spcPts val="0"/>
              </a:spcAft>
              <a:buSzPts val="2000"/>
              <a:buChar char="⮚"/>
            </a:pPr>
            <a:r>
              <a:rPr b="1" lang="en-US" sz="2000">
                <a:solidFill>
                  <a:srgbClr val="008000"/>
                </a:solidFill>
              </a:rPr>
              <a:t>Candidate generation necessary to </a:t>
            </a:r>
            <a:r>
              <a:rPr b="1" lang="en-US" sz="2000">
                <a:solidFill>
                  <a:srgbClr val="FF0000"/>
                </a:solidFill>
              </a:rPr>
              <a:t>identify items that will be considered</a:t>
            </a:r>
            <a:endParaRPr/>
          </a:p>
          <a:p>
            <a:pPr indent="-165100" lvl="0" marL="342900" rtl="0" algn="l">
              <a:spcBef>
                <a:spcPts val="560"/>
              </a:spcBef>
              <a:spcAft>
                <a:spcPts val="0"/>
              </a:spcAft>
              <a:buSzPts val="2800"/>
              <a:buNone/>
            </a:pPr>
            <a:r>
              <a:t/>
            </a:r>
            <a:endParaRPr/>
          </a:p>
        </p:txBody>
      </p:sp>
      <p:sp>
        <p:nvSpPr>
          <p:cNvPr id="172" name="Google Shape;17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andidateGenWeighted.tiff" id="173" name="Google Shape;173;p12"/>
          <p:cNvPicPr preferRelativeResize="0"/>
          <p:nvPr/>
        </p:nvPicPr>
        <p:blipFill rotWithShape="1">
          <a:blip r:embed="rId3">
            <a:alphaModFix/>
          </a:blip>
          <a:srcRect b="0" l="0" r="0" t="0"/>
          <a:stretch/>
        </p:blipFill>
        <p:spPr>
          <a:xfrm>
            <a:off x="1905000" y="4038694"/>
            <a:ext cx="5631562" cy="2819305"/>
          </a:xfrm>
          <a:prstGeom prst="rect">
            <a:avLst/>
          </a:prstGeom>
          <a:noFill/>
          <a:ln>
            <a:noFill/>
          </a:ln>
        </p:spPr>
      </p:pic>
      <p:sp>
        <p:nvSpPr>
          <p:cNvPr id="174" name="Google Shape;174;p12"/>
          <p:cNvSpPr/>
          <p:nvPr/>
        </p:nvSpPr>
        <p:spPr>
          <a:xfrm>
            <a:off x="1676400" y="6553200"/>
            <a:ext cx="12192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80" name="Google Shape;180;p13"/>
          <p:cNvSpPr txBox="1"/>
          <p:nvPr>
            <p:ph idx="1" type="body"/>
          </p:nvPr>
        </p:nvSpPr>
        <p:spPr>
          <a:xfrm>
            <a:off x="685800" y="1600200"/>
            <a:ext cx="77724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b="1" lang="en-US">
                <a:solidFill>
                  <a:srgbClr val="008000"/>
                </a:solidFill>
              </a:rPr>
              <a:t>The sets of candidates must then be rated jointly</a:t>
            </a:r>
            <a:endParaRPr/>
          </a:p>
          <a:p>
            <a:pPr indent="0" lvl="0" marL="0" rtl="0" algn="l">
              <a:spcBef>
                <a:spcPts val="560"/>
              </a:spcBef>
              <a:spcAft>
                <a:spcPts val="0"/>
              </a:spcAft>
              <a:buSzPts val="2800"/>
              <a:buNone/>
            </a:pPr>
            <a:r>
              <a:rPr b="1" lang="en-US"/>
              <a:t>Two approaches: </a:t>
            </a:r>
            <a:endParaRPr/>
          </a:p>
          <a:p>
            <a:pPr indent="-342900" lvl="0" marL="342900" rtl="0" algn="l">
              <a:spcBef>
                <a:spcPts val="480"/>
              </a:spcBef>
              <a:spcAft>
                <a:spcPts val="0"/>
              </a:spcAft>
              <a:buSzPts val="2400"/>
              <a:buChar char="●"/>
            </a:pPr>
            <a:r>
              <a:rPr b="1" lang="en-US" sz="2400">
                <a:solidFill>
                  <a:srgbClr val="0000FF"/>
                </a:solidFill>
              </a:rPr>
              <a:t>Intersection of candidate sets</a:t>
            </a:r>
            <a:r>
              <a:rPr lang="en-US" sz="2400"/>
              <a:t>: possible only a small number of candidates shared between candidate sets</a:t>
            </a:r>
            <a:endParaRPr/>
          </a:p>
          <a:p>
            <a:pPr indent="-342900" lvl="0" marL="342900" rtl="0" algn="l">
              <a:spcBef>
                <a:spcPts val="480"/>
              </a:spcBef>
              <a:spcAft>
                <a:spcPts val="0"/>
              </a:spcAft>
              <a:buSzPts val="2400"/>
              <a:buChar char="●"/>
            </a:pPr>
            <a:r>
              <a:rPr b="1" lang="en-US" sz="2400">
                <a:solidFill>
                  <a:srgbClr val="0000FF"/>
                </a:solidFill>
              </a:rPr>
              <a:t>Union of candidate sets: </a:t>
            </a:r>
            <a:r>
              <a:rPr lang="en-US" sz="2400"/>
              <a:t>must decide how to handle cases in which it is not possible for a recommender to rate a given candidate</a:t>
            </a:r>
            <a:endParaRPr/>
          </a:p>
          <a:p>
            <a:pPr indent="-285750" lvl="1" marL="742950" rtl="0" algn="l">
              <a:spcBef>
                <a:spcPts val="400"/>
              </a:spcBef>
              <a:spcAft>
                <a:spcPts val="0"/>
              </a:spcAft>
              <a:buSzPts val="2000"/>
              <a:buChar char="⮚"/>
            </a:pPr>
            <a:r>
              <a:rPr lang="en-US" sz="2000"/>
              <a:t>May give such a candidate a neutral (neither liked nor disliked) score </a:t>
            </a:r>
            <a:endParaRPr/>
          </a:p>
        </p:txBody>
      </p:sp>
      <p:sp>
        <p:nvSpPr>
          <p:cNvPr id="181" name="Google Shape;181;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87" name="Google Shape;187;p14"/>
          <p:cNvSpPr txBox="1"/>
          <p:nvPr>
            <p:ph idx="1" type="body"/>
          </p:nvPr>
        </p:nvSpPr>
        <p:spPr>
          <a:xfrm>
            <a:off x="685800" y="1219200"/>
            <a:ext cx="77724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Scoring:</a:t>
            </a:r>
            <a:endParaRPr sz="1800"/>
          </a:p>
          <a:p>
            <a:pPr indent="-342900" lvl="0" marL="342900" rtl="0" algn="l">
              <a:spcBef>
                <a:spcPts val="480"/>
              </a:spcBef>
              <a:spcAft>
                <a:spcPts val="0"/>
              </a:spcAft>
              <a:buSzPts val="2400"/>
              <a:buChar char="●"/>
            </a:pPr>
            <a:r>
              <a:rPr b="1" lang="en-US" sz="2400">
                <a:solidFill>
                  <a:srgbClr val="008000"/>
                </a:solidFill>
              </a:rPr>
              <a:t>Each candidate is then rated by the two recommenders</a:t>
            </a:r>
            <a:endParaRPr/>
          </a:p>
          <a:p>
            <a:pPr indent="-342900" lvl="0" marL="342900" rtl="0" algn="l">
              <a:spcBef>
                <a:spcPts val="480"/>
              </a:spcBef>
              <a:spcAft>
                <a:spcPts val="0"/>
              </a:spcAft>
              <a:buSzPts val="2400"/>
              <a:buChar char="●"/>
            </a:pPr>
            <a:r>
              <a:rPr b="1" lang="en-US" sz="2400">
                <a:solidFill>
                  <a:srgbClr val="0000FF"/>
                </a:solidFill>
              </a:rPr>
              <a:t>A </a:t>
            </a:r>
            <a:r>
              <a:rPr b="1" lang="en-US" sz="2400">
                <a:solidFill>
                  <a:srgbClr val="FF0000"/>
                </a:solidFill>
              </a:rPr>
              <a:t>linear combination of the two scores </a:t>
            </a:r>
            <a:r>
              <a:rPr b="1" lang="en-US" sz="2400">
                <a:solidFill>
                  <a:srgbClr val="0000FF"/>
                </a:solidFill>
              </a:rPr>
              <a:t>computed, which becomes the item's predicted rating</a:t>
            </a:r>
            <a:endParaRPr/>
          </a:p>
        </p:txBody>
      </p:sp>
      <p:sp>
        <p:nvSpPr>
          <p:cNvPr id="188" name="Google Shape;188;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coringWeighted.tiff" id="189" name="Google Shape;189;p14"/>
          <p:cNvPicPr preferRelativeResize="0"/>
          <p:nvPr/>
        </p:nvPicPr>
        <p:blipFill rotWithShape="1">
          <a:blip r:embed="rId3">
            <a:alphaModFix/>
          </a:blip>
          <a:srcRect b="0" l="0" r="0" t="0"/>
          <a:stretch/>
        </p:blipFill>
        <p:spPr>
          <a:xfrm>
            <a:off x="685800" y="3124200"/>
            <a:ext cx="7243803" cy="3397688"/>
          </a:xfrm>
          <a:prstGeom prst="rect">
            <a:avLst/>
          </a:prstGeom>
          <a:noFill/>
          <a:ln>
            <a:noFill/>
          </a:ln>
        </p:spPr>
      </p:pic>
      <p:sp>
        <p:nvSpPr>
          <p:cNvPr id="190" name="Google Shape;190;p14"/>
          <p:cNvSpPr/>
          <p:nvPr/>
        </p:nvSpPr>
        <p:spPr>
          <a:xfrm>
            <a:off x="5181600" y="2971800"/>
            <a:ext cx="2209800" cy="533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 Weighted Hybrid</a:t>
            </a:r>
            <a:endParaRPr/>
          </a:p>
        </p:txBody>
      </p:sp>
      <p:sp>
        <p:nvSpPr>
          <p:cNvPr id="196" name="Google Shape;196;p1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solidFill>
                  <a:srgbClr val="FF0066"/>
                </a:solidFill>
              </a:rPr>
              <a:t>Weighted hybrid recommender:</a:t>
            </a:r>
            <a:endParaRPr/>
          </a:p>
          <a:p>
            <a:pPr indent="-342900" lvl="0" marL="342900" rtl="0" algn="l">
              <a:spcBef>
                <a:spcPts val="480"/>
              </a:spcBef>
              <a:spcAft>
                <a:spcPts val="0"/>
              </a:spcAft>
              <a:buSzPts val="2400"/>
              <a:buChar char="●"/>
            </a:pPr>
            <a:r>
              <a:rPr lang="en-US" sz="2400"/>
              <a:t>Burke classification discusses static, linear combination of weights</a:t>
            </a:r>
            <a:endParaRPr/>
          </a:p>
          <a:p>
            <a:pPr indent="-342900" lvl="0" marL="342900" rtl="0" algn="l">
              <a:spcBef>
                <a:spcPts val="480"/>
              </a:spcBef>
              <a:spcAft>
                <a:spcPts val="0"/>
              </a:spcAft>
              <a:buSzPts val="2400"/>
              <a:buChar char="●"/>
            </a:pPr>
            <a:r>
              <a:rPr b="1" lang="en-US" sz="2400">
                <a:solidFill>
                  <a:srgbClr val="008000"/>
                </a:solidFill>
              </a:rPr>
              <a:t>More generally: Weights can be linear combination, use weighted majority voting or weighted average voting</a:t>
            </a:r>
            <a:endParaRPr/>
          </a:p>
          <a:p>
            <a:pPr indent="-342900" lvl="0" marL="342900" rtl="0" algn="l">
              <a:spcBef>
                <a:spcPts val="480"/>
              </a:spcBef>
              <a:spcAft>
                <a:spcPts val="0"/>
              </a:spcAft>
              <a:buSzPts val="2400"/>
              <a:buChar char="●"/>
            </a:pPr>
            <a:r>
              <a:rPr lang="en-US" sz="2400"/>
              <a:t>Example: P-Tango system</a:t>
            </a:r>
            <a:endParaRPr/>
          </a:p>
          <a:p>
            <a:pPr indent="-285750" lvl="1" marL="742950" rtl="0" algn="l">
              <a:spcBef>
                <a:spcPts val="400"/>
              </a:spcBef>
              <a:spcAft>
                <a:spcPts val="0"/>
              </a:spcAft>
              <a:buSzPts val="2000"/>
              <a:buChar char="⮚"/>
            </a:pPr>
            <a:r>
              <a:rPr b="1" lang="en-US" sz="2000">
                <a:solidFill>
                  <a:srgbClr val="0000FF"/>
                </a:solidFill>
              </a:rPr>
              <a:t>Initially: CF and content-based recommenders have equal weight</a:t>
            </a:r>
            <a:endParaRPr/>
          </a:p>
          <a:p>
            <a:pPr indent="-285750" lvl="1" marL="742950" rtl="0" algn="l">
              <a:spcBef>
                <a:spcPts val="400"/>
              </a:spcBef>
              <a:spcAft>
                <a:spcPts val="0"/>
              </a:spcAft>
              <a:buSzPts val="2000"/>
              <a:buChar char="⮚"/>
            </a:pPr>
            <a:r>
              <a:rPr b="1" lang="en-US" sz="2000">
                <a:solidFill>
                  <a:srgbClr val="FF0066"/>
                </a:solidFill>
              </a:rPr>
              <a:t>Gradually adjusts weighting as predictions are confirmed or found incorrect </a:t>
            </a:r>
            <a:endParaRPr/>
          </a:p>
        </p:txBody>
      </p:sp>
      <p:sp>
        <p:nvSpPr>
          <p:cNvPr id="197" name="Google Shape;197;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 MIXED HYBRID</a:t>
            </a:r>
            <a:endParaRPr/>
          </a:p>
        </p:txBody>
      </p:sp>
      <p:sp>
        <p:nvSpPr>
          <p:cNvPr id="203" name="Google Shape;20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 Mixed Hybrid</a:t>
            </a:r>
            <a:endParaRPr/>
          </a:p>
        </p:txBody>
      </p:sp>
      <p:sp>
        <p:nvSpPr>
          <p:cNvPr id="211" name="Google Shape;211;p1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 mixed hybrid </a:t>
            </a:r>
            <a:r>
              <a:rPr b="1" lang="en-US" sz="2400">
                <a:solidFill>
                  <a:srgbClr val="008000"/>
                </a:solidFill>
              </a:rPr>
              <a:t>presents recommendations of its different components side-by-side in a combined list</a:t>
            </a:r>
            <a:r>
              <a:rPr lang="en-US" sz="2400"/>
              <a:t> </a:t>
            </a:r>
            <a:endParaRPr/>
          </a:p>
          <a:p>
            <a:pPr indent="-342900" lvl="0" marL="342900" rtl="0" algn="l">
              <a:spcBef>
                <a:spcPts val="480"/>
              </a:spcBef>
              <a:spcAft>
                <a:spcPts val="0"/>
              </a:spcAft>
              <a:buSzPts val="2400"/>
              <a:buChar char="●"/>
            </a:pPr>
            <a:r>
              <a:rPr lang="en-US" sz="2400"/>
              <a:t>There is </a:t>
            </a:r>
            <a:r>
              <a:rPr b="1" lang="en-US" sz="2400">
                <a:solidFill>
                  <a:srgbClr val="0000FF"/>
                </a:solidFill>
              </a:rPr>
              <a:t>no attempt to combine evidence between recommenders</a:t>
            </a:r>
            <a:endParaRPr/>
          </a:p>
          <a:p>
            <a:pPr indent="-190500" lvl="0" marL="342900" rtl="0" algn="l">
              <a:spcBef>
                <a:spcPts val="480"/>
              </a:spcBef>
              <a:spcAft>
                <a:spcPts val="0"/>
              </a:spcAft>
              <a:buSzPts val="2400"/>
              <a:buNone/>
            </a:pPr>
            <a:r>
              <a:t/>
            </a:r>
            <a:endParaRPr sz="2400"/>
          </a:p>
          <a:p>
            <a:pPr indent="-342900" lvl="0" marL="342900" rtl="0" algn="l">
              <a:spcBef>
                <a:spcPts val="480"/>
              </a:spcBef>
              <a:spcAft>
                <a:spcPts val="0"/>
              </a:spcAft>
              <a:buSzPts val="2400"/>
              <a:buChar char="●"/>
            </a:pPr>
            <a:r>
              <a:rPr lang="en-US" sz="2400"/>
              <a:t>PTV recommends television shows [48]. It has both </a:t>
            </a:r>
            <a:r>
              <a:rPr lang="en-US" sz="2400" u="sng"/>
              <a:t>content-based</a:t>
            </a:r>
            <a:r>
              <a:rPr lang="en-US" sz="2400"/>
              <a:t> and </a:t>
            </a:r>
            <a:r>
              <a:rPr lang="en-US" sz="2400" u="sng"/>
              <a:t>collaborative components</a:t>
            </a:r>
            <a:r>
              <a:rPr lang="en-US" sz="2400"/>
              <a:t>, but because of the </a:t>
            </a:r>
            <a:r>
              <a:rPr lang="en-US" sz="2400" u="sng"/>
              <a:t>sparsity of the ratings and the content space</a:t>
            </a:r>
            <a:r>
              <a:rPr lang="en-US" sz="2400"/>
              <a:t>, it is difficult to get both recommenders to produce a rating for any given show. Instead the components each produce their own set of recommendations that are combined before being shown to the user.</a:t>
            </a:r>
            <a:endParaRPr/>
          </a:p>
          <a:p>
            <a:pPr indent="-101600" lvl="2" marL="1143000" rtl="0" algn="l">
              <a:spcBef>
                <a:spcPts val="400"/>
              </a:spcBef>
              <a:spcAft>
                <a:spcPts val="0"/>
              </a:spcAft>
              <a:buSzPts val="2000"/>
              <a:buFont typeface="Calibri"/>
              <a:buNone/>
            </a:pPr>
            <a:r>
              <a:t/>
            </a:r>
            <a:endParaRPr sz="2000"/>
          </a:p>
          <a:p>
            <a:pPr indent="-101600" lvl="2" marL="1143000" rtl="0" algn="l">
              <a:spcBef>
                <a:spcPts val="400"/>
              </a:spcBef>
              <a:spcAft>
                <a:spcPts val="0"/>
              </a:spcAft>
              <a:buSzPts val="2000"/>
              <a:buFont typeface="Calibri"/>
              <a:buNone/>
            </a:pPr>
            <a:r>
              <a:t/>
            </a:r>
            <a:endParaRPr sz="2000"/>
          </a:p>
          <a:p>
            <a:pPr indent="-190500" lvl="0" marL="342900" rtl="0" algn="l">
              <a:spcBef>
                <a:spcPts val="480"/>
              </a:spcBef>
              <a:spcAft>
                <a:spcPts val="0"/>
              </a:spcAft>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 Mixed Hybrid</a:t>
            </a:r>
            <a:endParaRPr/>
          </a:p>
        </p:txBody>
      </p:sp>
      <p:sp>
        <p:nvSpPr>
          <p:cNvPr id="217" name="Google Shape;217;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ixedHybrid.tiff" id="218" name="Google Shape;218;p18"/>
          <p:cNvPicPr preferRelativeResize="0"/>
          <p:nvPr/>
        </p:nvPicPr>
        <p:blipFill rotWithShape="1">
          <a:blip r:embed="rId3">
            <a:alphaModFix/>
          </a:blip>
          <a:srcRect b="0" l="0" r="0" t="0"/>
          <a:stretch/>
        </p:blipFill>
        <p:spPr>
          <a:xfrm>
            <a:off x="1219200" y="1203265"/>
            <a:ext cx="7010400" cy="54000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 SWITCHING HYBRID</a:t>
            </a:r>
            <a:endParaRPr/>
          </a:p>
        </p:txBody>
      </p:sp>
      <p:sp>
        <p:nvSpPr>
          <p:cNvPr id="224" name="Google Shape;224;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381000" y="3048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Three Approaches to Recommendation Systems</a:t>
            </a:r>
            <a:endParaRPr/>
          </a:p>
        </p:txBody>
      </p:sp>
      <p:sp>
        <p:nvSpPr>
          <p:cNvPr id="96" name="Google Shape;96;p2"/>
          <p:cNvSpPr txBox="1"/>
          <p:nvPr>
            <p:ph idx="1" type="body"/>
          </p:nvPr>
        </p:nvSpPr>
        <p:spPr>
          <a:xfrm>
            <a:off x="685800" y="1371600"/>
            <a:ext cx="8153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00FF"/>
                </a:solidFill>
              </a:rPr>
              <a:t>1) Content-based</a:t>
            </a:r>
            <a:endParaRPr/>
          </a:p>
          <a:p>
            <a:pPr indent="-285750" lvl="1" marL="742950" rtl="0" algn="l">
              <a:spcBef>
                <a:spcPts val="400"/>
              </a:spcBef>
              <a:spcAft>
                <a:spcPts val="0"/>
              </a:spcAft>
              <a:buSzPts val="2000"/>
              <a:buChar char="⮚"/>
            </a:pPr>
            <a:r>
              <a:rPr lang="en-US" sz="2000"/>
              <a:t>Use characteristics of an item</a:t>
            </a:r>
            <a:endParaRPr/>
          </a:p>
          <a:p>
            <a:pPr indent="-285750" lvl="1" marL="742950" rtl="0" algn="l">
              <a:spcBef>
                <a:spcPts val="400"/>
              </a:spcBef>
              <a:spcAft>
                <a:spcPts val="0"/>
              </a:spcAft>
              <a:buSzPts val="2000"/>
              <a:buChar char="⮚"/>
            </a:pPr>
            <a:r>
              <a:rPr lang="en-US" sz="2000"/>
              <a:t>Recommend items that have similar content to items user liked in the past</a:t>
            </a:r>
            <a:endParaRPr/>
          </a:p>
          <a:p>
            <a:pPr indent="-285750" lvl="1" marL="742950" rtl="0" algn="l">
              <a:spcBef>
                <a:spcPts val="400"/>
              </a:spcBef>
              <a:spcAft>
                <a:spcPts val="0"/>
              </a:spcAft>
              <a:buSzPts val="2000"/>
              <a:buChar char="⮚"/>
            </a:pPr>
            <a:r>
              <a:rPr lang="en-US" sz="2000"/>
              <a:t>Or items that match pre-defined attributes of the user</a:t>
            </a:r>
            <a:endParaRPr/>
          </a:p>
          <a:p>
            <a:pPr indent="-342900" lvl="0" marL="342900" rtl="0" algn="l">
              <a:spcBef>
                <a:spcPts val="480"/>
              </a:spcBef>
              <a:spcAft>
                <a:spcPts val="0"/>
              </a:spcAft>
              <a:buSzPts val="2400"/>
              <a:buChar char="●"/>
            </a:pPr>
            <a:r>
              <a:rPr b="1" lang="en-US" sz="2400">
                <a:solidFill>
                  <a:srgbClr val="032DEA"/>
                </a:solidFill>
              </a:rPr>
              <a:t>2) Collaborative filtering</a:t>
            </a:r>
            <a:endParaRPr/>
          </a:p>
          <a:p>
            <a:pPr indent="-285750" lvl="1" marL="742950" rtl="0" algn="l">
              <a:spcBef>
                <a:spcPts val="400"/>
              </a:spcBef>
              <a:spcAft>
                <a:spcPts val="0"/>
              </a:spcAft>
              <a:buSzPts val="2000"/>
              <a:buChar char="⮚"/>
            </a:pPr>
            <a:r>
              <a:rPr lang="en-US" sz="2000"/>
              <a:t>Build a </a:t>
            </a:r>
            <a:r>
              <a:rPr b="1" lang="en-US" sz="2000"/>
              <a:t>model</a:t>
            </a:r>
            <a:r>
              <a:rPr lang="en-US" sz="2000"/>
              <a:t> from a user's past behavior (items previously purchased or rated) and similar decisions made by other users</a:t>
            </a:r>
            <a:endParaRPr/>
          </a:p>
          <a:p>
            <a:pPr indent="-285750" lvl="1" marL="742950" rtl="0" algn="l">
              <a:spcBef>
                <a:spcPts val="400"/>
              </a:spcBef>
              <a:spcAft>
                <a:spcPts val="0"/>
              </a:spcAft>
              <a:buSzPts val="2000"/>
              <a:buChar char="⮚"/>
            </a:pPr>
            <a:r>
              <a:rPr lang="en-US" sz="2000"/>
              <a:t>Use the </a:t>
            </a:r>
            <a:r>
              <a:rPr b="1" lang="en-US" sz="2000"/>
              <a:t>model</a:t>
            </a:r>
            <a:r>
              <a:rPr lang="en-US" sz="2000"/>
              <a:t> to predict items that the user may like</a:t>
            </a:r>
            <a:endParaRPr/>
          </a:p>
          <a:p>
            <a:pPr indent="-228600" lvl="2" marL="1143000" rtl="0" algn="l">
              <a:spcBef>
                <a:spcPts val="360"/>
              </a:spcBef>
              <a:spcAft>
                <a:spcPts val="0"/>
              </a:spcAft>
              <a:buSzPts val="1800"/>
              <a:buFont typeface="Calibri"/>
              <a:buChar char="•"/>
            </a:pPr>
            <a:r>
              <a:rPr lang="en-US" sz="1800"/>
              <a:t>Read https://spark.apache.org/docs/2.1.0/ml-collaborative-filtering.html</a:t>
            </a:r>
            <a:endParaRPr sz="1800"/>
          </a:p>
          <a:p>
            <a:pPr indent="-285750" lvl="1" marL="742950" rtl="0" algn="l">
              <a:spcBef>
                <a:spcPts val="400"/>
              </a:spcBef>
              <a:spcAft>
                <a:spcPts val="0"/>
              </a:spcAft>
              <a:buSzPts val="2000"/>
              <a:buChar char="⮚"/>
            </a:pPr>
            <a:r>
              <a:rPr lang="en-US" sz="2000"/>
              <a:t>Collaborative: suggestions made to a user utilize information across the entire user base</a:t>
            </a:r>
            <a:endParaRPr/>
          </a:p>
          <a:p>
            <a:pPr indent="-342900" lvl="0" marL="342900" rtl="0" algn="l">
              <a:spcBef>
                <a:spcPts val="480"/>
              </a:spcBef>
              <a:spcAft>
                <a:spcPts val="0"/>
              </a:spcAft>
              <a:buSzPts val="2400"/>
              <a:buChar char="●"/>
            </a:pPr>
            <a:r>
              <a:rPr b="1" lang="en-US" sz="2400">
                <a:solidFill>
                  <a:srgbClr val="FF0066"/>
                </a:solidFill>
              </a:rPr>
              <a:t>3) Hybrid approaches</a:t>
            </a:r>
            <a:endParaRPr/>
          </a:p>
          <a:p>
            <a:pPr indent="-190500" lvl="0" marL="342900" rtl="0" algn="l">
              <a:spcBef>
                <a:spcPts val="480"/>
              </a:spcBef>
              <a:spcAft>
                <a:spcPts val="0"/>
              </a:spcAft>
              <a:buSzPts val="2400"/>
              <a:buNone/>
            </a:pPr>
            <a:r>
              <a:t/>
            </a:r>
            <a:endParaRPr sz="2400"/>
          </a:p>
        </p:txBody>
      </p:sp>
      <p:sp>
        <p:nvSpPr>
          <p:cNvPr id="97" name="Google Shape;9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30" name="Google Shape;230;p20"/>
          <p:cNvSpPr txBox="1"/>
          <p:nvPr>
            <p:ph idx="1" type="body"/>
          </p:nvPr>
        </p:nvSpPr>
        <p:spPr>
          <a:xfrm>
            <a:off x="685800" y="1447800"/>
            <a:ext cx="7848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FF0000"/>
                </a:solidFill>
              </a:rPr>
              <a:t>Selects a single recommender </a:t>
            </a:r>
            <a:r>
              <a:rPr b="1" lang="en-US" sz="2400">
                <a:solidFill>
                  <a:srgbClr val="008000"/>
                </a:solidFill>
              </a:rPr>
              <a:t>from among its constituents </a:t>
            </a:r>
            <a:r>
              <a:rPr b="1" lang="en-US" sz="2400">
                <a:solidFill>
                  <a:srgbClr val="FF0000"/>
                </a:solidFill>
              </a:rPr>
              <a:t>based on the recommendation situation</a:t>
            </a:r>
            <a:endParaRPr/>
          </a:p>
          <a:p>
            <a:pPr indent="-285750" lvl="1" marL="742950" rtl="0" algn="l">
              <a:spcBef>
                <a:spcPts val="400"/>
              </a:spcBef>
              <a:spcAft>
                <a:spcPts val="0"/>
              </a:spcAft>
              <a:buSzPts val="2000"/>
              <a:buFont typeface="Arial"/>
              <a:buChar char="•"/>
            </a:pPr>
            <a:r>
              <a:rPr lang="en-US" sz="2000"/>
              <a:t>For a different profile, a different recommender might be chosen </a:t>
            </a:r>
            <a:endParaRPr/>
          </a:p>
          <a:p>
            <a:pPr indent="-222250" lvl="1" marL="742950" rtl="0" algn="l">
              <a:spcBef>
                <a:spcPts val="200"/>
              </a:spcBef>
              <a:spcAft>
                <a:spcPts val="0"/>
              </a:spcAft>
              <a:buSzPts val="1000"/>
              <a:buFont typeface="Arial"/>
              <a:buNone/>
            </a:pPr>
            <a:r>
              <a:t/>
            </a:r>
            <a:endParaRPr sz="1000"/>
          </a:p>
          <a:p>
            <a:pPr indent="-342900" lvl="0" marL="342900" rtl="0" algn="l">
              <a:spcBef>
                <a:spcPts val="480"/>
              </a:spcBef>
              <a:spcAft>
                <a:spcPts val="0"/>
              </a:spcAft>
              <a:buSzPts val="2400"/>
              <a:buFont typeface="Arial"/>
              <a:buChar char="•"/>
            </a:pPr>
            <a:r>
              <a:rPr lang="en-US" sz="2400"/>
              <a:t>Takes into account that </a:t>
            </a:r>
            <a:r>
              <a:rPr b="1" lang="en-US" sz="2400">
                <a:solidFill>
                  <a:srgbClr val="0000FF"/>
                </a:solidFill>
              </a:rPr>
              <a:t>components may not have consistent performance for all types of users</a:t>
            </a:r>
            <a:endParaRPr/>
          </a:p>
          <a:p>
            <a:pPr indent="-279400" lvl="0" marL="342900" rtl="0" algn="l">
              <a:spcBef>
                <a:spcPts val="200"/>
              </a:spcBef>
              <a:spcAft>
                <a:spcPts val="0"/>
              </a:spcAft>
              <a:buSzPts val="1000"/>
              <a:buFont typeface="Arial"/>
              <a:buNone/>
            </a:pPr>
            <a:r>
              <a:t/>
            </a:r>
            <a:endParaRPr b="1" sz="1000">
              <a:solidFill>
                <a:srgbClr val="0000FF"/>
              </a:solidFill>
            </a:endParaRPr>
          </a:p>
          <a:p>
            <a:pPr indent="-342900" lvl="0" marL="342900" rtl="0" algn="l">
              <a:spcBef>
                <a:spcPts val="480"/>
              </a:spcBef>
              <a:spcAft>
                <a:spcPts val="0"/>
              </a:spcAft>
              <a:buSzPts val="2400"/>
              <a:buFont typeface="Arial"/>
              <a:buChar char="•"/>
            </a:pPr>
            <a:r>
              <a:rPr b="1" lang="en-US" sz="2400">
                <a:solidFill>
                  <a:srgbClr val="FF0066"/>
                </a:solidFill>
              </a:rPr>
              <a:t>Assumes that </a:t>
            </a:r>
            <a:r>
              <a:rPr b="1" lang="en-US" sz="2400" u="sng">
                <a:solidFill>
                  <a:srgbClr val="008000"/>
                </a:solidFill>
              </a:rPr>
              <a:t>some reliable criterion </a:t>
            </a:r>
            <a:r>
              <a:rPr b="1" lang="en-US" sz="2400">
                <a:solidFill>
                  <a:srgbClr val="FF0066"/>
                </a:solidFill>
              </a:rPr>
              <a:t>is available on which to base the switching decision</a:t>
            </a:r>
            <a:endParaRPr/>
          </a:p>
          <a:p>
            <a:pPr indent="-285750" lvl="1" marL="742950" rtl="0" algn="l">
              <a:spcBef>
                <a:spcPts val="400"/>
              </a:spcBef>
              <a:spcAft>
                <a:spcPts val="0"/>
              </a:spcAft>
              <a:buSzPts val="2000"/>
              <a:buFont typeface="Arial"/>
              <a:buChar char="•"/>
            </a:pPr>
            <a:r>
              <a:rPr lang="en-US" sz="2000"/>
              <a:t>E.g., </a:t>
            </a:r>
            <a:r>
              <a:rPr b="1" lang="en-US" sz="2000"/>
              <a:t>Confidence values inherent in the recommendation components</a:t>
            </a:r>
            <a:endParaRPr/>
          </a:p>
          <a:p>
            <a:pPr indent="-209550" lvl="1" marL="742950" rtl="0" algn="l">
              <a:spcBef>
                <a:spcPts val="240"/>
              </a:spcBef>
              <a:spcAft>
                <a:spcPts val="0"/>
              </a:spcAft>
              <a:buSzPts val="1200"/>
              <a:buNone/>
            </a:pPr>
            <a:r>
              <a:t/>
            </a:r>
            <a:endParaRPr b="1" sz="1200"/>
          </a:p>
        </p:txBody>
      </p:sp>
      <p:sp>
        <p:nvSpPr>
          <p:cNvPr id="231" name="Google Shape;231;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37" name="Google Shape;237;p21"/>
          <p:cNvSpPr txBox="1"/>
          <p:nvPr>
            <p:ph idx="1" type="body"/>
          </p:nvPr>
        </p:nvSpPr>
        <p:spPr>
          <a:xfrm>
            <a:off x="685800" y="1143000"/>
            <a:ext cx="7543800" cy="4648200"/>
          </a:xfrm>
          <a:prstGeom prst="rect">
            <a:avLst/>
          </a:prstGeom>
          <a:noFill/>
          <a:ln>
            <a:noFill/>
          </a:ln>
        </p:spPr>
        <p:txBody>
          <a:bodyPr anchorCtr="0" anchor="t" bIns="45700" lIns="91425" spcFirstLastPara="1" rIns="91425" wrap="square" tIns="45700">
            <a:noAutofit/>
          </a:bodyPr>
          <a:lstStyle/>
          <a:p>
            <a:pPr indent="-209550" lvl="1" marL="742950" rtl="0" algn="l">
              <a:spcBef>
                <a:spcPts val="0"/>
              </a:spcBef>
              <a:spcAft>
                <a:spcPts val="0"/>
              </a:spcAft>
              <a:buSzPts val="1200"/>
              <a:buNone/>
            </a:pPr>
            <a:r>
              <a:t/>
            </a:r>
            <a:endParaRPr b="1" sz="1200"/>
          </a:p>
          <a:p>
            <a:pPr indent="-342900" lvl="0" marL="342900" rtl="0" algn="l">
              <a:spcBef>
                <a:spcPts val="480"/>
              </a:spcBef>
              <a:spcAft>
                <a:spcPts val="0"/>
              </a:spcAft>
              <a:buSzPts val="2000"/>
              <a:buChar char="●"/>
            </a:pPr>
            <a:r>
              <a:rPr lang="en-US" sz="2000"/>
              <a:t>NewsDude [4] recommends news stories. It has three recommendation components: </a:t>
            </a:r>
            <a:r>
              <a:rPr lang="en-US" sz="2000" u="sng"/>
              <a:t>a content-based nearest-neighbor recommender</a:t>
            </a:r>
            <a:r>
              <a:rPr lang="en-US" sz="2000"/>
              <a:t>, </a:t>
            </a:r>
            <a:r>
              <a:rPr lang="en-US" sz="2000" u="sng"/>
              <a:t>a collaborative recommender </a:t>
            </a:r>
            <a:r>
              <a:rPr lang="en-US" sz="2000"/>
              <a:t>and </a:t>
            </a:r>
            <a:r>
              <a:rPr lang="en-US" sz="2000" u="sng"/>
              <a:t>a second content-based algorithm using a naive Bayes classifier</a:t>
            </a:r>
            <a:r>
              <a:rPr lang="en-US" sz="2000"/>
              <a:t>. The recommenders are ordered. The nearest neighbor technique is used first. If it cannot produce a recommendation with high confidence, then the collaborative recommender is tried, and so on, with the naive Bayes recommender at the end of line</a:t>
            </a:r>
            <a:r>
              <a:rPr lang="en-US" sz="2400"/>
              <a:t>.</a:t>
            </a:r>
            <a:endParaRPr/>
          </a:p>
        </p:txBody>
      </p:sp>
      <p:sp>
        <p:nvSpPr>
          <p:cNvPr id="238" name="Google Shape;238;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 Switching Hybrid</a:t>
            </a:r>
            <a:endParaRPr/>
          </a:p>
        </p:txBody>
      </p:sp>
      <p:sp>
        <p:nvSpPr>
          <p:cNvPr id="244" name="Google Shape;244;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witchingHybrid.tiff" id="245" name="Google Shape;245;p22"/>
          <p:cNvPicPr preferRelativeResize="0"/>
          <p:nvPr/>
        </p:nvPicPr>
        <p:blipFill rotWithShape="1">
          <a:blip r:embed="rId3">
            <a:alphaModFix/>
          </a:blip>
          <a:srcRect b="0" l="0" r="0" t="0"/>
          <a:stretch/>
        </p:blipFill>
        <p:spPr>
          <a:xfrm>
            <a:off x="2133600" y="1143825"/>
            <a:ext cx="5232442"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FEATURE COMBINATION</a:t>
            </a:r>
            <a:endParaRPr/>
          </a:p>
        </p:txBody>
      </p:sp>
      <p:sp>
        <p:nvSpPr>
          <p:cNvPr id="251" name="Google Shape;251;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 Feature Combination</a:t>
            </a:r>
            <a:endParaRPr/>
          </a:p>
        </p:txBody>
      </p:sp>
      <p:sp>
        <p:nvSpPr>
          <p:cNvPr id="257" name="Google Shape;257;p24"/>
          <p:cNvSpPr txBox="1"/>
          <p:nvPr>
            <p:ph idx="1" type="body"/>
          </p:nvPr>
        </p:nvSpPr>
        <p:spPr>
          <a:xfrm>
            <a:off x="685800" y="1447800"/>
            <a:ext cx="7772400" cy="312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b="1" lang="en-US" sz="2000">
                <a:solidFill>
                  <a:srgbClr val="FF0066"/>
                </a:solidFill>
              </a:rPr>
              <a:t>Inject features of one source </a:t>
            </a:r>
            <a:r>
              <a:rPr lang="en-US" sz="2000"/>
              <a:t>(such as collaborative recommendation) </a:t>
            </a:r>
            <a:r>
              <a:rPr b="1" lang="en-US" sz="2000">
                <a:solidFill>
                  <a:srgbClr val="FF0066"/>
                </a:solidFill>
              </a:rPr>
              <a:t>into an algorithm designed to process data with a different source </a:t>
            </a:r>
            <a:r>
              <a:rPr lang="en-US" sz="2000"/>
              <a:t>(such a content-based recommendation)</a:t>
            </a:r>
            <a:endParaRPr/>
          </a:p>
          <a:p>
            <a:pPr indent="-342900" lvl="0" marL="342900" rtl="0" algn="l">
              <a:spcBef>
                <a:spcPts val="400"/>
              </a:spcBef>
              <a:spcAft>
                <a:spcPts val="0"/>
              </a:spcAft>
              <a:buSzPts val="2000"/>
              <a:buFont typeface="Arial"/>
              <a:buChar char="•"/>
            </a:pPr>
            <a:r>
              <a:rPr b="1" lang="en-US" sz="2000">
                <a:solidFill>
                  <a:srgbClr val="008000"/>
                </a:solidFill>
              </a:rPr>
              <a:t> A virtual "contributing recommender”</a:t>
            </a:r>
            <a:endParaRPr/>
          </a:p>
          <a:p>
            <a:pPr indent="-342900" lvl="0" marL="342900" rtl="0" algn="l">
              <a:spcBef>
                <a:spcPts val="400"/>
              </a:spcBef>
              <a:spcAft>
                <a:spcPts val="0"/>
              </a:spcAft>
              <a:buSzPts val="2000"/>
              <a:buFont typeface="Arial"/>
              <a:buChar char="•"/>
            </a:pPr>
            <a:r>
              <a:rPr lang="en-US" sz="2000"/>
              <a:t>Features would ordinarily be processed by one recommender are instead used as part of the input to the actual recommender</a:t>
            </a:r>
            <a:endParaRPr/>
          </a:p>
          <a:p>
            <a:pPr indent="-342900" lvl="0" marL="342900" rtl="0" algn="l">
              <a:spcBef>
                <a:spcPts val="400"/>
              </a:spcBef>
              <a:spcAft>
                <a:spcPts val="0"/>
              </a:spcAft>
              <a:buSzPts val="2000"/>
              <a:buFont typeface="Arial"/>
              <a:buChar char="•"/>
            </a:pPr>
            <a:r>
              <a:rPr b="1" lang="en-US" sz="2000">
                <a:solidFill>
                  <a:srgbClr val="0000FF"/>
                </a:solidFill>
              </a:rPr>
              <a:t>Hybrid</a:t>
            </a:r>
            <a:r>
              <a:rPr lang="en-US" sz="2000"/>
              <a:t> is the </a:t>
            </a:r>
            <a:r>
              <a:rPr b="1" lang="en-US" sz="2000">
                <a:solidFill>
                  <a:srgbClr val="0000FF"/>
                </a:solidFill>
              </a:rPr>
              <a:t>knowledge sources </a:t>
            </a:r>
            <a:r>
              <a:rPr lang="en-US" sz="2000"/>
              <a:t>involved</a:t>
            </a:r>
            <a:endParaRPr/>
          </a:p>
          <a:p>
            <a:pPr indent="-342900" lvl="0" marL="342900" rtl="0" algn="l">
              <a:spcBef>
                <a:spcPts val="400"/>
              </a:spcBef>
              <a:spcAft>
                <a:spcPts val="0"/>
              </a:spcAft>
              <a:buSzPts val="2000"/>
              <a:buFont typeface="Arial"/>
              <a:buChar char="•"/>
            </a:pPr>
            <a:r>
              <a:rPr lang="en-US" sz="2000"/>
              <a:t>Borrows the recommendation logic from another technique rather than employing a separate component that implements it</a:t>
            </a:r>
            <a:endParaRPr/>
          </a:p>
        </p:txBody>
      </p:sp>
      <p:sp>
        <p:nvSpPr>
          <p:cNvPr id="258" name="Google Shape;258;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eatureCombinationHybreid.tiff" id="259" name="Google Shape;259;p24"/>
          <p:cNvPicPr preferRelativeResize="0"/>
          <p:nvPr/>
        </p:nvPicPr>
        <p:blipFill rotWithShape="1">
          <a:blip r:embed="rId3">
            <a:alphaModFix/>
          </a:blip>
          <a:srcRect b="0" l="0" r="0" t="0"/>
          <a:stretch/>
        </p:blipFill>
        <p:spPr>
          <a:xfrm>
            <a:off x="1752600" y="4495800"/>
            <a:ext cx="5130800" cy="227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 Feature Combination</a:t>
            </a:r>
            <a:endParaRPr/>
          </a:p>
        </p:txBody>
      </p:sp>
      <p:sp>
        <p:nvSpPr>
          <p:cNvPr id="265" name="Google Shape;265;p2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Basu, Hirsh and Cohen [3] used the inductive rule learner Ripper [16] </a:t>
            </a:r>
            <a:r>
              <a:rPr lang="en-US" sz="2000" u="sng"/>
              <a:t>to learn content-based rules about user's likes and dislikes</a:t>
            </a:r>
            <a:r>
              <a:rPr lang="en-US" sz="2000"/>
              <a:t>. They were able to improve the system's performance by adding collaborative features, thereby treating a fact like "User1 and User2 liked Movie X" in the same way that the algorithm treated features like "Actor1 and Actor2 starred in Movie X".</a:t>
            </a:r>
            <a:endParaRPr/>
          </a:p>
          <a:p>
            <a:pPr indent="-215900" lvl="0" marL="342900" rtl="0" algn="l">
              <a:spcBef>
                <a:spcPts val="400"/>
              </a:spcBef>
              <a:spcAft>
                <a:spcPts val="0"/>
              </a:spcAft>
              <a:buSzPts val="2000"/>
              <a:buNone/>
            </a:pPr>
            <a:r>
              <a:t/>
            </a:r>
            <a:endParaRPr b="1" i="1" sz="2000"/>
          </a:p>
          <a:p>
            <a:pPr indent="-342900" lvl="0" marL="342900" rtl="0" algn="l">
              <a:spcBef>
                <a:spcPts val="400"/>
              </a:spcBef>
              <a:spcAft>
                <a:spcPts val="0"/>
              </a:spcAft>
              <a:buSzPts val="2000"/>
              <a:buChar char="●"/>
            </a:pPr>
            <a:r>
              <a:rPr b="1" lang="en-US" sz="2000">
                <a:solidFill>
                  <a:srgbClr val="008000"/>
                </a:solidFill>
              </a:rPr>
              <a:t>Content-based recommender</a:t>
            </a:r>
            <a:r>
              <a:rPr lang="en-US" sz="2000"/>
              <a:t> works in the typical way </a:t>
            </a:r>
            <a:endParaRPr/>
          </a:p>
          <a:p>
            <a:pPr indent="-342900" lvl="0" marL="342900" rtl="0" algn="l">
              <a:spcBef>
                <a:spcPts val="400"/>
              </a:spcBef>
              <a:spcAft>
                <a:spcPts val="0"/>
              </a:spcAft>
              <a:buSzPts val="2000"/>
              <a:buChar char="●"/>
            </a:pPr>
            <a:r>
              <a:rPr b="1" lang="en-US" sz="2000"/>
              <a:t>Builds a learned model for each user (a user profile)</a:t>
            </a:r>
            <a:endParaRPr/>
          </a:p>
          <a:p>
            <a:pPr indent="-342900" lvl="0" marL="342900" rtl="0" algn="l">
              <a:spcBef>
                <a:spcPts val="400"/>
              </a:spcBef>
              <a:spcAft>
                <a:spcPts val="0"/>
              </a:spcAft>
              <a:buSzPts val="2000"/>
              <a:buChar char="●"/>
            </a:pPr>
            <a:r>
              <a:rPr lang="en-US" sz="2000"/>
              <a:t>But </a:t>
            </a:r>
            <a:r>
              <a:rPr b="1" lang="en-US" sz="2000">
                <a:solidFill>
                  <a:srgbClr val="0000FF"/>
                </a:solidFill>
              </a:rPr>
              <a:t>user rating data is combined with the product features</a:t>
            </a:r>
            <a:endParaRPr/>
          </a:p>
          <a:p>
            <a:pPr indent="-342900" lvl="0" marL="342900" rtl="0" algn="l">
              <a:spcBef>
                <a:spcPts val="400"/>
              </a:spcBef>
              <a:spcAft>
                <a:spcPts val="0"/>
              </a:spcAft>
              <a:buSzPts val="2000"/>
              <a:buChar char="●"/>
            </a:pPr>
            <a:r>
              <a:rPr lang="en-US" sz="2000"/>
              <a:t>Content-based recommender </a:t>
            </a:r>
            <a:r>
              <a:rPr b="1" lang="en-US" sz="2000"/>
              <a:t>draws from a </a:t>
            </a:r>
            <a:r>
              <a:rPr b="1" lang="en-US" sz="2000">
                <a:solidFill>
                  <a:srgbClr val="008000"/>
                </a:solidFill>
              </a:rPr>
              <a:t>knowledge source </a:t>
            </a:r>
            <a:r>
              <a:rPr b="1" lang="en-US" sz="2000"/>
              <a:t>associated with </a:t>
            </a:r>
            <a:r>
              <a:rPr b="1" lang="en-US" sz="2000">
                <a:solidFill>
                  <a:srgbClr val="008000"/>
                </a:solidFill>
              </a:rPr>
              <a:t>collaborative filtering recommandation</a:t>
            </a:r>
            <a:endParaRPr b="1" sz="2000">
              <a:solidFill>
                <a:srgbClr val="008000"/>
              </a:solidFill>
            </a:endParaRPr>
          </a:p>
        </p:txBody>
      </p:sp>
      <p:sp>
        <p:nvSpPr>
          <p:cNvPr id="266" name="Google Shape;266;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 FEATURE AUGMENTATION</a:t>
            </a:r>
            <a:endParaRPr/>
          </a:p>
        </p:txBody>
      </p:sp>
      <p:sp>
        <p:nvSpPr>
          <p:cNvPr id="272" name="Google Shape;272;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5. Feature Augmentation</a:t>
            </a:r>
            <a:endParaRPr/>
          </a:p>
        </p:txBody>
      </p:sp>
      <p:sp>
        <p:nvSpPr>
          <p:cNvPr id="278" name="Google Shape;278;p27"/>
          <p:cNvSpPr txBox="1"/>
          <p:nvPr>
            <p:ph idx="1" type="body"/>
          </p:nvPr>
        </p:nvSpPr>
        <p:spPr>
          <a:xfrm>
            <a:off x="685800" y="1219200"/>
            <a:ext cx="7772400" cy="304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Feature augmentation hybrid </a:t>
            </a:r>
            <a:r>
              <a:rPr b="1" lang="en-US" sz="2000" u="sng">
                <a:solidFill>
                  <a:srgbClr val="008000"/>
                </a:solidFill>
              </a:rPr>
              <a:t>generates</a:t>
            </a:r>
            <a:r>
              <a:rPr b="1" lang="en-US" sz="2000">
                <a:solidFill>
                  <a:srgbClr val="008000"/>
                </a:solidFill>
              </a:rPr>
              <a:t> a new feature for each item by using </a:t>
            </a:r>
            <a:r>
              <a:rPr b="1" lang="en-US" sz="2000">
                <a:solidFill>
                  <a:srgbClr val="FF0000"/>
                </a:solidFill>
              </a:rPr>
              <a:t>the recommendation logic of the contributing domain</a:t>
            </a:r>
            <a:endParaRPr/>
          </a:p>
          <a:p>
            <a:pPr indent="-285750" lvl="1" marL="742950" rtl="0" algn="l">
              <a:spcBef>
                <a:spcPts val="400"/>
              </a:spcBef>
              <a:spcAft>
                <a:spcPts val="0"/>
              </a:spcAft>
              <a:buSzPts val="2000"/>
              <a:buChar char="⮚"/>
            </a:pPr>
            <a:r>
              <a:rPr lang="en-US" sz="2000"/>
              <a:t>E.g. use association rule mining over the collaborative data to </a:t>
            </a:r>
            <a:r>
              <a:rPr lang="en-US" sz="2000" u="sng"/>
              <a:t>derive</a:t>
            </a:r>
            <a:r>
              <a:rPr lang="en-US" sz="2000"/>
              <a:t> new content features for content-based </a:t>
            </a:r>
            <a:r>
              <a:rPr lang="en-US" sz="2000"/>
              <a:t>recommendation</a:t>
            </a:r>
            <a:endParaRPr/>
          </a:p>
          <a:p>
            <a:pPr indent="-342900" lvl="0" marL="342900" rtl="0" algn="l">
              <a:spcBef>
                <a:spcPts val="400"/>
              </a:spcBef>
              <a:spcAft>
                <a:spcPts val="0"/>
              </a:spcAft>
              <a:buSzPts val="2000"/>
              <a:buChar char="●"/>
            </a:pPr>
            <a:r>
              <a:rPr lang="en-US" sz="2000"/>
              <a:t>At each step, the </a:t>
            </a:r>
            <a:r>
              <a:rPr b="1" lang="en-US" sz="2000">
                <a:solidFill>
                  <a:srgbClr val="0000FF"/>
                </a:solidFill>
              </a:rPr>
              <a:t>contributing recommender intercepts the data headed for the actual recommender and augments it </a:t>
            </a:r>
            <a:r>
              <a:rPr lang="en-US" sz="2000"/>
              <a:t>with its own contribution</a:t>
            </a:r>
            <a:endParaRPr/>
          </a:p>
          <a:p>
            <a:pPr indent="-285750" lvl="1" marL="742950" rtl="0" algn="l">
              <a:spcBef>
                <a:spcPts val="400"/>
              </a:spcBef>
              <a:spcAft>
                <a:spcPts val="0"/>
              </a:spcAft>
              <a:buSzPts val="2000"/>
              <a:buChar char="⮚"/>
            </a:pPr>
            <a:r>
              <a:rPr lang="en-US" sz="2000">
                <a:solidFill>
                  <a:srgbClr val="FF0000"/>
                </a:solidFill>
              </a:rPr>
              <a:t>not raw features as in feature combination</a:t>
            </a:r>
            <a:r>
              <a:rPr lang="en-US" sz="2000"/>
              <a:t>, but the result of some computation</a:t>
            </a:r>
            <a:endParaRPr/>
          </a:p>
        </p:txBody>
      </p:sp>
      <p:sp>
        <p:nvSpPr>
          <p:cNvPr id="279" name="Google Shape;279;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eatureAugmentation.tiff" id="280" name="Google Shape;280;p27"/>
          <p:cNvPicPr preferRelativeResize="0"/>
          <p:nvPr/>
        </p:nvPicPr>
        <p:blipFill rotWithShape="1">
          <a:blip r:embed="rId3">
            <a:alphaModFix/>
          </a:blip>
          <a:srcRect b="0" l="0" r="0" t="0"/>
          <a:stretch/>
        </p:blipFill>
        <p:spPr>
          <a:xfrm>
            <a:off x="1295400" y="4191000"/>
            <a:ext cx="6654800" cy="259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5. Feature Augmentation</a:t>
            </a:r>
            <a:endParaRPr/>
          </a:p>
        </p:txBody>
      </p:sp>
      <p:sp>
        <p:nvSpPr>
          <p:cNvPr id="286" name="Google Shape;286;p28"/>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Melville, Mooney and Nagarajan [30] coin the term </a:t>
            </a:r>
            <a:r>
              <a:rPr lang="en-US" sz="2000">
                <a:solidFill>
                  <a:srgbClr val="FF0066"/>
                </a:solidFill>
              </a:rPr>
              <a:t>"content-boosted collaborative filtering."</a:t>
            </a:r>
            <a:r>
              <a:rPr lang="en-US" sz="2000"/>
              <a:t> This algorithm </a:t>
            </a:r>
            <a:r>
              <a:rPr lang="en-US" sz="2000">
                <a:solidFill>
                  <a:srgbClr val="008000"/>
                </a:solidFill>
              </a:rPr>
              <a:t>learns a content-based model over the training data</a:t>
            </a:r>
            <a:r>
              <a:rPr lang="en-US" sz="2000"/>
              <a:t> and then uses this model to generate ratings for unrated items. This </a:t>
            </a:r>
            <a:r>
              <a:rPr lang="en-US" sz="2000">
                <a:solidFill>
                  <a:srgbClr val="0000FF"/>
                </a:solidFill>
              </a:rPr>
              <a:t>makes for a set of profiles that is denser and more useful to the collaborative stage </a:t>
            </a:r>
            <a:r>
              <a:rPr lang="en-US" sz="2000"/>
              <a:t>of recommendation that does the actual recommending.</a:t>
            </a:r>
            <a:endParaRPr/>
          </a:p>
          <a:p>
            <a:pPr indent="-215900" lvl="0" marL="342900" rtl="0" algn="l">
              <a:spcBef>
                <a:spcPts val="400"/>
              </a:spcBef>
              <a:spcAft>
                <a:spcPts val="0"/>
              </a:spcAft>
              <a:buSzPts val="2000"/>
              <a:buNone/>
            </a:pPr>
            <a:r>
              <a:t/>
            </a:r>
            <a:endParaRPr b="1" i="1" sz="2000"/>
          </a:p>
          <a:p>
            <a:pPr indent="-342900" lvl="0" marL="342900" rtl="0" algn="l">
              <a:spcBef>
                <a:spcPts val="400"/>
              </a:spcBef>
              <a:spcAft>
                <a:spcPts val="0"/>
              </a:spcAft>
              <a:buSzPts val="2000"/>
              <a:buChar char="●"/>
            </a:pPr>
            <a:r>
              <a:rPr lang="en-US" sz="2000"/>
              <a:t>Employed when there is:</a:t>
            </a:r>
            <a:endParaRPr/>
          </a:p>
          <a:p>
            <a:pPr indent="-285750" lvl="1" marL="742950" rtl="0" algn="l">
              <a:spcBef>
                <a:spcPts val="400"/>
              </a:spcBef>
              <a:spcAft>
                <a:spcPts val="0"/>
              </a:spcAft>
              <a:buSzPts val="2000"/>
              <a:buChar char="⮚"/>
            </a:pPr>
            <a:r>
              <a:rPr b="1" lang="en-US" sz="2000">
                <a:solidFill>
                  <a:srgbClr val="008000"/>
                </a:solidFill>
              </a:rPr>
              <a:t>a well-developed strong primary recommendation component</a:t>
            </a:r>
            <a:endParaRPr/>
          </a:p>
          <a:p>
            <a:pPr indent="-285750" lvl="1" marL="742950" rtl="0" algn="l">
              <a:spcBef>
                <a:spcPts val="400"/>
              </a:spcBef>
              <a:spcAft>
                <a:spcPts val="0"/>
              </a:spcAft>
              <a:buSzPts val="2000"/>
              <a:buChar char="⮚"/>
            </a:pPr>
            <a:r>
              <a:rPr b="1" lang="en-US" sz="2000">
                <a:solidFill>
                  <a:srgbClr val="008000"/>
                </a:solidFill>
              </a:rPr>
              <a:t>desire to add additional knowledge sources</a:t>
            </a:r>
            <a:endParaRPr/>
          </a:p>
          <a:p>
            <a:pPr indent="-342900" lvl="0" marL="342900" rtl="0" algn="l">
              <a:spcBef>
                <a:spcPts val="400"/>
              </a:spcBef>
              <a:spcAft>
                <a:spcPts val="0"/>
              </a:spcAft>
              <a:buSzPts val="2000"/>
              <a:buChar char="●"/>
            </a:pPr>
            <a:r>
              <a:rPr lang="en-US" sz="2000"/>
              <a:t>Augmentation can usually be done </a:t>
            </a:r>
            <a:r>
              <a:rPr lang="en-US" sz="2000"/>
              <a:t>offline</a:t>
            </a:r>
            <a:endParaRPr/>
          </a:p>
          <a:p>
            <a:pPr indent="-215900" lvl="0" marL="342900" rtl="0" algn="l">
              <a:spcBef>
                <a:spcPts val="400"/>
              </a:spcBef>
              <a:spcAft>
                <a:spcPts val="0"/>
              </a:spcAft>
              <a:buSzPts val="2000"/>
              <a:buNone/>
            </a:pPr>
            <a:r>
              <a:t/>
            </a:r>
            <a:endParaRPr b="1" i="1" sz="2000"/>
          </a:p>
        </p:txBody>
      </p:sp>
      <p:sp>
        <p:nvSpPr>
          <p:cNvPr id="287" name="Google Shape;287;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Content-Boosted CF Example</a:t>
            </a:r>
            <a:endParaRPr/>
          </a:p>
        </p:txBody>
      </p:sp>
      <p:sp>
        <p:nvSpPr>
          <p:cNvPr id="293" name="Google Shape;293;p29"/>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008000"/>
                </a:solidFill>
              </a:rPr>
              <a:t>Uses naïve Bayes as the content classifier</a:t>
            </a:r>
            <a:endParaRPr/>
          </a:p>
          <a:p>
            <a:pPr indent="-342900" lvl="0" marL="342900" rtl="0" algn="l">
              <a:spcBef>
                <a:spcPts val="480"/>
              </a:spcBef>
              <a:spcAft>
                <a:spcPts val="0"/>
              </a:spcAft>
              <a:buSzPts val="2400"/>
              <a:buChar char="●"/>
            </a:pPr>
            <a:r>
              <a:rPr lang="en-US" sz="2400"/>
              <a:t>Fills in </a:t>
            </a:r>
            <a:r>
              <a:rPr lang="en-US" sz="2400">
                <a:solidFill>
                  <a:srgbClr val="FF0000"/>
                </a:solidFill>
              </a:rPr>
              <a:t>missing values of rating matrix </a:t>
            </a:r>
            <a:r>
              <a:rPr lang="en-US" sz="2400"/>
              <a:t>with predictions of the content predictor</a:t>
            </a:r>
            <a:endParaRPr/>
          </a:p>
          <a:p>
            <a:pPr indent="-285750" lvl="1" marL="742950" rtl="0" algn="l">
              <a:spcBef>
                <a:spcPts val="400"/>
              </a:spcBef>
              <a:spcAft>
                <a:spcPts val="0"/>
              </a:spcAft>
              <a:buSzPts val="2000"/>
              <a:buChar char="⮚"/>
            </a:pPr>
            <a:r>
              <a:rPr lang="en-US" sz="2000"/>
              <a:t>Form a </a:t>
            </a:r>
            <a:r>
              <a:rPr b="1" lang="en-US" sz="2000">
                <a:solidFill>
                  <a:srgbClr val="0000FF"/>
                </a:solidFill>
              </a:rPr>
              <a:t>pseudo rating matrix</a:t>
            </a:r>
            <a:r>
              <a:rPr lang="en-US" sz="2000"/>
              <a:t>: observed ratings unchanged, </a:t>
            </a:r>
            <a:r>
              <a:rPr b="1" lang="en-US" sz="2000">
                <a:solidFill>
                  <a:srgbClr val="008000"/>
                </a:solidFill>
              </a:rPr>
              <a:t>missing ratings replaced by predictions of content predictor</a:t>
            </a:r>
            <a:endParaRPr/>
          </a:p>
          <a:p>
            <a:pPr indent="-342900" lvl="0" marL="342900" rtl="0" algn="l">
              <a:spcBef>
                <a:spcPts val="560"/>
              </a:spcBef>
              <a:spcAft>
                <a:spcPts val="0"/>
              </a:spcAft>
              <a:buSzPts val="2800"/>
              <a:buChar char="●"/>
            </a:pPr>
            <a:r>
              <a:rPr lang="en-US"/>
              <a:t>Then </a:t>
            </a:r>
            <a:r>
              <a:rPr b="1" lang="en-US">
                <a:solidFill>
                  <a:srgbClr val="0000FF"/>
                </a:solidFill>
              </a:rPr>
              <a:t>make predictions over the pseudo ratings matrix using weighted Pearson correlation based CF</a:t>
            </a:r>
            <a:endParaRPr/>
          </a:p>
          <a:p>
            <a:pPr indent="-228600" lvl="2" marL="1143000" rtl="0" algn="l">
              <a:spcBef>
                <a:spcPts val="360"/>
              </a:spcBef>
              <a:spcAft>
                <a:spcPts val="0"/>
              </a:spcAft>
              <a:buSzPts val="1800"/>
              <a:buFont typeface="Calibri"/>
              <a:buChar char="•"/>
            </a:pPr>
            <a:r>
              <a:rPr lang="en-US" sz="1800"/>
              <a:t>Give higher weight for item that more users rated</a:t>
            </a:r>
            <a:endParaRPr/>
          </a:p>
          <a:p>
            <a:pPr indent="-228600" lvl="2" marL="1143000" rtl="0" algn="l">
              <a:spcBef>
                <a:spcPts val="360"/>
              </a:spcBef>
              <a:spcAft>
                <a:spcPts val="0"/>
              </a:spcAft>
              <a:buSzPts val="1800"/>
              <a:buFont typeface="Calibri"/>
              <a:buChar char="•"/>
            </a:pPr>
            <a:r>
              <a:rPr lang="en-US" sz="1800"/>
              <a:t>Gives higher weight for active user</a:t>
            </a:r>
            <a:endParaRPr/>
          </a:p>
        </p:txBody>
      </p:sp>
      <p:sp>
        <p:nvSpPr>
          <p:cNvPr id="294" name="Google Shape;294;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HYBRID RECOMMENDER SYSTEMS</a:t>
            </a:r>
            <a:endParaRPr/>
          </a:p>
        </p:txBody>
      </p:sp>
      <p:sp>
        <p:nvSpPr>
          <p:cNvPr id="103" name="Google Shape;103;p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 CASCADE HYBRID </a:t>
            </a:r>
            <a:endParaRPr/>
          </a:p>
        </p:txBody>
      </p:sp>
      <p:sp>
        <p:nvSpPr>
          <p:cNvPr id="300" name="Google Shape;300;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6. Cascade Hybrid </a:t>
            </a:r>
            <a:endParaRPr/>
          </a:p>
        </p:txBody>
      </p:sp>
      <p:sp>
        <p:nvSpPr>
          <p:cNvPr id="306" name="Google Shape;306;p31"/>
          <p:cNvSpPr txBox="1"/>
          <p:nvPr>
            <p:ph idx="1" type="body"/>
          </p:nvPr>
        </p:nvSpPr>
        <p:spPr>
          <a:xfrm>
            <a:off x="685800" y="1447800"/>
            <a:ext cx="77724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Create a </a:t>
            </a:r>
            <a:r>
              <a:rPr b="1" lang="en-US" sz="2400">
                <a:solidFill>
                  <a:srgbClr val="008000"/>
                </a:solidFill>
              </a:rPr>
              <a:t>strictly hierarchical hybrid</a:t>
            </a:r>
            <a:endParaRPr/>
          </a:p>
          <a:p>
            <a:pPr indent="-342900" lvl="0" marL="342900" rtl="0" algn="l">
              <a:spcBef>
                <a:spcPts val="480"/>
              </a:spcBef>
              <a:spcAft>
                <a:spcPts val="0"/>
              </a:spcAft>
              <a:buSzPts val="2400"/>
              <a:buChar char="●"/>
            </a:pPr>
            <a:r>
              <a:rPr lang="en-US" sz="2400"/>
              <a:t>A </a:t>
            </a:r>
            <a:r>
              <a:rPr b="1" lang="en-US" sz="2400">
                <a:solidFill>
                  <a:srgbClr val="0000FF"/>
                </a:solidFill>
              </a:rPr>
              <a:t>weak recommender cannot overturn decisions made by a stronger one</a:t>
            </a:r>
            <a:r>
              <a:rPr lang="en-US" sz="2400"/>
              <a:t>, but can merely </a:t>
            </a:r>
            <a:r>
              <a:rPr b="1" lang="en-US" sz="2400">
                <a:solidFill>
                  <a:srgbClr val="0000FF"/>
                </a:solidFill>
              </a:rPr>
              <a:t>refine them</a:t>
            </a:r>
            <a:endParaRPr/>
          </a:p>
          <a:p>
            <a:pPr indent="-342900" lvl="0" marL="342900" rtl="0" algn="l">
              <a:spcBef>
                <a:spcPts val="480"/>
              </a:spcBef>
              <a:spcAft>
                <a:spcPts val="0"/>
              </a:spcAft>
              <a:buSzPts val="2400"/>
              <a:buChar char="●"/>
            </a:pPr>
            <a:r>
              <a:rPr lang="en-US" sz="2400"/>
              <a:t>Order-dependence</a:t>
            </a:r>
            <a:endParaRPr/>
          </a:p>
          <a:p>
            <a:pPr indent="-342900" lvl="0" marL="342900" rtl="0" algn="l">
              <a:spcBef>
                <a:spcPts val="480"/>
              </a:spcBef>
              <a:spcAft>
                <a:spcPts val="0"/>
              </a:spcAft>
              <a:buSzPts val="2400"/>
              <a:buChar char="●"/>
            </a:pPr>
            <a:r>
              <a:rPr lang="en-US" sz="2400"/>
              <a:t>A cascade recommender uses a secondary recommender only to break ties in the scoring of the primary one</a:t>
            </a:r>
            <a:endParaRPr/>
          </a:p>
        </p:txBody>
      </p:sp>
      <p:sp>
        <p:nvSpPr>
          <p:cNvPr id="307" name="Google Shape;307;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ascadeHybrid.tiff" id="308" name="Google Shape;308;p31"/>
          <p:cNvPicPr preferRelativeResize="0"/>
          <p:nvPr/>
        </p:nvPicPr>
        <p:blipFill rotWithShape="1">
          <a:blip r:embed="rId3">
            <a:alphaModFix/>
          </a:blip>
          <a:srcRect b="0" l="0" r="0" t="0"/>
          <a:stretch/>
        </p:blipFill>
        <p:spPr>
          <a:xfrm>
            <a:off x="1066800" y="3949700"/>
            <a:ext cx="6921500" cy="2679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6. Cascade Hybrid </a:t>
            </a:r>
            <a:endParaRPr/>
          </a:p>
        </p:txBody>
      </p:sp>
      <p:sp>
        <p:nvSpPr>
          <p:cNvPr id="314" name="Google Shape;314;p32"/>
          <p:cNvSpPr txBox="1"/>
          <p:nvPr>
            <p:ph idx="1" type="body"/>
          </p:nvPr>
        </p:nvSpPr>
        <p:spPr>
          <a:xfrm>
            <a:off x="6858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The knowledge-based Entree restaurant recommender [10] was found to </a:t>
            </a:r>
            <a:r>
              <a:rPr lang="en-US" sz="2000">
                <a:solidFill>
                  <a:srgbClr val="0000FF"/>
                </a:solidFill>
              </a:rPr>
              <a:t>return too many equally-scored items</a:t>
            </a:r>
            <a:r>
              <a:rPr lang="en-US" sz="2000"/>
              <a:t>, which could not be ranked relative to each other. Rather than additional labor-intensive knowledge engineering (to produce finer discriminations), the hybrid EntreeC was created by </a:t>
            </a:r>
            <a:r>
              <a:rPr lang="en-US" sz="2000">
                <a:solidFill>
                  <a:srgbClr val="0000FF"/>
                </a:solidFill>
              </a:rPr>
              <a:t>adding a collaborative re-ranking of only those items with equal scores.</a:t>
            </a:r>
            <a:endParaRPr/>
          </a:p>
          <a:p>
            <a:pPr indent="-215900" lvl="0" marL="342900" rtl="0" algn="l">
              <a:spcBef>
                <a:spcPts val="400"/>
              </a:spcBef>
              <a:spcAft>
                <a:spcPts val="0"/>
              </a:spcAft>
              <a:buSzPts val="2000"/>
              <a:buNone/>
            </a:pPr>
            <a:r>
              <a:t/>
            </a:r>
            <a:endParaRPr b="1" i="1" sz="2000"/>
          </a:p>
          <a:p>
            <a:pPr indent="-342900" lvl="0" marL="342900" rtl="0" algn="l">
              <a:spcBef>
                <a:spcPts val="480"/>
              </a:spcBef>
              <a:spcAft>
                <a:spcPts val="0"/>
              </a:spcAft>
              <a:buSzPts val="2400"/>
              <a:buChar char="●"/>
            </a:pPr>
            <a:r>
              <a:rPr lang="en-US" sz="2400"/>
              <a:t>This taxonomy is very strict</a:t>
            </a:r>
            <a:endParaRPr/>
          </a:p>
          <a:p>
            <a:pPr indent="-342900" lvl="0" marL="342900" rtl="0" algn="l">
              <a:spcBef>
                <a:spcPts val="480"/>
              </a:spcBef>
              <a:spcAft>
                <a:spcPts val="0"/>
              </a:spcAft>
              <a:buSzPts val="2400"/>
              <a:buChar char="●"/>
            </a:pPr>
            <a:r>
              <a:rPr b="1" lang="en-US" sz="2400">
                <a:solidFill>
                  <a:srgbClr val="008000"/>
                </a:solidFill>
              </a:rPr>
              <a:t>Real-world systems might have other refinements that are not exclusive (e.g., only breaking ties)</a:t>
            </a:r>
            <a:endParaRPr/>
          </a:p>
        </p:txBody>
      </p:sp>
      <p:sp>
        <p:nvSpPr>
          <p:cNvPr id="315" name="Google Shape;315;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META-LEVEL HYBRID</a:t>
            </a:r>
            <a:endParaRPr/>
          </a:p>
        </p:txBody>
      </p:sp>
      <p:sp>
        <p:nvSpPr>
          <p:cNvPr id="321" name="Google Shape;321;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7. Meta-Level Hybrid</a:t>
            </a:r>
            <a:endParaRPr/>
          </a:p>
        </p:txBody>
      </p:sp>
      <p:sp>
        <p:nvSpPr>
          <p:cNvPr id="327" name="Google Shape;327;p34"/>
          <p:cNvSpPr txBox="1"/>
          <p:nvPr>
            <p:ph idx="1" type="body"/>
          </p:nvPr>
        </p:nvSpPr>
        <p:spPr>
          <a:xfrm>
            <a:off x="685800" y="11430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008000"/>
                </a:solidFill>
              </a:rPr>
              <a:t>Uses a model learned by one recommender as input for another</a:t>
            </a:r>
            <a:endParaRPr/>
          </a:p>
          <a:p>
            <a:pPr indent="-342900" lvl="0" marL="342900" rtl="0" algn="l">
              <a:spcBef>
                <a:spcPts val="480"/>
              </a:spcBef>
              <a:spcAft>
                <a:spcPts val="0"/>
              </a:spcAft>
              <a:buSzPts val="2400"/>
              <a:buChar char="●"/>
            </a:pPr>
            <a:r>
              <a:rPr lang="en-US" sz="2400"/>
              <a:t>Similar to the feature augmentation hybrid in that the </a:t>
            </a:r>
            <a:r>
              <a:rPr lang="en-US" sz="2400">
                <a:solidFill>
                  <a:srgbClr val="0000FF"/>
                </a:solidFill>
              </a:rPr>
              <a:t>contributing recommender is providing input to the actual recommender</a:t>
            </a:r>
            <a:endParaRPr/>
          </a:p>
          <a:p>
            <a:pPr indent="-342900" lvl="0" marL="342900" rtl="0" algn="l">
              <a:spcBef>
                <a:spcPts val="480"/>
              </a:spcBef>
              <a:spcAft>
                <a:spcPts val="0"/>
              </a:spcAft>
              <a:buSzPts val="2400"/>
              <a:buChar char="●"/>
            </a:pPr>
            <a:r>
              <a:rPr lang="en-US" sz="2400"/>
              <a:t>Difference: in meta-level hybrid, </a:t>
            </a:r>
            <a:r>
              <a:rPr b="1" lang="en-US" sz="2400">
                <a:solidFill>
                  <a:srgbClr val="008000"/>
                </a:solidFill>
              </a:rPr>
              <a:t>contributing recommender </a:t>
            </a:r>
            <a:r>
              <a:rPr b="1" lang="en-US" sz="2400">
                <a:solidFill>
                  <a:srgbClr val="FF0000"/>
                </a:solidFill>
              </a:rPr>
              <a:t>completely replaces the original knowledge source </a:t>
            </a:r>
            <a:r>
              <a:rPr b="1" lang="en-US" sz="2400">
                <a:solidFill>
                  <a:srgbClr val="008000"/>
                </a:solidFill>
              </a:rPr>
              <a:t>with a learned model that the actual recommender uses </a:t>
            </a:r>
            <a:endParaRPr/>
          </a:p>
          <a:p>
            <a:pPr indent="-285750" lvl="1" marL="742950" rtl="0" algn="l">
              <a:spcBef>
                <a:spcPts val="400"/>
              </a:spcBef>
              <a:spcAft>
                <a:spcPts val="0"/>
              </a:spcAft>
              <a:buSzPts val="2000"/>
              <a:buChar char="⮚"/>
            </a:pPr>
            <a:r>
              <a:rPr lang="en-US" sz="2000"/>
              <a:t>Actual recommender does not work with any raw profile data</a:t>
            </a:r>
            <a:endParaRPr/>
          </a:p>
          <a:p>
            <a:pPr indent="-158750" lvl="1" marL="742950" rtl="0" algn="l">
              <a:spcBef>
                <a:spcPts val="400"/>
              </a:spcBef>
              <a:spcAft>
                <a:spcPts val="0"/>
              </a:spcAft>
              <a:buSzPts val="2000"/>
              <a:buNone/>
            </a:pPr>
            <a:r>
              <a:t/>
            </a:r>
            <a:endParaRPr sz="2000"/>
          </a:p>
          <a:p>
            <a:pPr indent="-342900" lvl="0" marL="342900" rtl="0" algn="l">
              <a:spcBef>
                <a:spcPts val="400"/>
              </a:spcBef>
              <a:spcAft>
                <a:spcPts val="0"/>
              </a:spcAft>
              <a:buSzPts val="2000"/>
              <a:buChar char="●"/>
            </a:pPr>
            <a:r>
              <a:rPr lang="en-US" sz="2000"/>
              <a:t>Pazzani [36] used the term "collaboration through content" to refer to his restaurant recommender that used the naive Bayes technique to </a:t>
            </a:r>
            <a:r>
              <a:rPr lang="en-US" sz="2000">
                <a:solidFill>
                  <a:srgbClr val="FF0000"/>
                </a:solidFill>
              </a:rPr>
              <a:t>build models of user preferences in a content-based way</a:t>
            </a:r>
            <a:r>
              <a:rPr lang="en-US" sz="2000"/>
              <a:t>. With each user so represented, a collaborative step was then be performed in which the vectors were compared and peer users identified.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7. Meta-level Hybrid</a:t>
            </a:r>
            <a:endParaRPr/>
          </a:p>
        </p:txBody>
      </p:sp>
      <p:sp>
        <p:nvSpPr>
          <p:cNvPr id="333" name="Google Shape;333;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etaLevel.tiff" id="334" name="Google Shape;334;p35"/>
          <p:cNvPicPr preferRelativeResize="0"/>
          <p:nvPr/>
        </p:nvPicPr>
        <p:blipFill rotWithShape="1">
          <a:blip r:embed="rId3">
            <a:alphaModFix/>
          </a:blip>
          <a:srcRect b="0" l="0" r="0" t="0"/>
          <a:stretch/>
        </p:blipFill>
        <p:spPr>
          <a:xfrm>
            <a:off x="1066800" y="1295400"/>
            <a:ext cx="6972300" cy="516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Recommendation Systems</a:t>
            </a:r>
            <a:endParaRPr/>
          </a:p>
        </p:txBody>
      </p:sp>
      <p:sp>
        <p:nvSpPr>
          <p:cNvPr id="340" name="Google Shape;340;p36"/>
          <p:cNvSpPr txBox="1"/>
          <p:nvPr>
            <p:ph idx="1" type="body"/>
          </p:nvPr>
        </p:nvSpPr>
        <p:spPr>
          <a:xfrm>
            <a:off x="685800" y="12192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solidFill>
                  <a:srgbClr val="FF0066"/>
                </a:solidFill>
              </a:rPr>
              <a:t>Personality diagnosis</a:t>
            </a:r>
            <a:endParaRPr/>
          </a:p>
          <a:p>
            <a:pPr indent="-342900" lvl="0" marL="342900" rtl="0" algn="l">
              <a:spcBef>
                <a:spcPts val="480"/>
              </a:spcBef>
              <a:spcAft>
                <a:spcPts val="0"/>
              </a:spcAft>
              <a:buSzPts val="2400"/>
              <a:buFont typeface="Arial"/>
              <a:buChar char="•"/>
            </a:pPr>
            <a:r>
              <a:rPr b="1" lang="en-US" sz="2400">
                <a:solidFill>
                  <a:srgbClr val="008000"/>
                </a:solidFill>
              </a:rPr>
              <a:t>Combines memory-based and model-based CF</a:t>
            </a:r>
            <a:endParaRPr/>
          </a:p>
          <a:p>
            <a:pPr indent="-342900" lvl="0" marL="342900" rtl="0" algn="l">
              <a:spcBef>
                <a:spcPts val="480"/>
              </a:spcBef>
              <a:spcAft>
                <a:spcPts val="0"/>
              </a:spcAft>
              <a:buSzPts val="2400"/>
              <a:buFont typeface="Arial"/>
              <a:buChar char="•"/>
            </a:pPr>
            <a:r>
              <a:rPr lang="en-US" sz="2400"/>
              <a:t>Active user generated by choosing one of the other users uniformly at random, adding Gaussian noise to their ratings</a:t>
            </a:r>
            <a:endParaRPr/>
          </a:p>
          <a:p>
            <a:pPr indent="-342900" lvl="0" marL="342900" rtl="0" algn="l">
              <a:spcBef>
                <a:spcPts val="480"/>
              </a:spcBef>
              <a:spcAft>
                <a:spcPts val="0"/>
              </a:spcAft>
              <a:buSzPts val="2400"/>
              <a:buFont typeface="Arial"/>
              <a:buChar char="•"/>
            </a:pPr>
            <a:r>
              <a:rPr b="1" lang="en-US" sz="2400">
                <a:solidFill>
                  <a:srgbClr val="0000FF"/>
                </a:solidFill>
              </a:rPr>
              <a:t>Given active user’s known ratings, can calculate probability active user is same “personality type” as other users</a:t>
            </a:r>
            <a:endParaRPr/>
          </a:p>
          <a:p>
            <a:pPr indent="-285750" lvl="1" marL="742950" rtl="0" algn="l">
              <a:spcBef>
                <a:spcPts val="400"/>
              </a:spcBef>
              <a:spcAft>
                <a:spcPts val="0"/>
              </a:spcAft>
              <a:buSzPts val="2000"/>
              <a:buFont typeface="Arial"/>
              <a:buChar char="•"/>
            </a:pPr>
            <a:r>
              <a:rPr lang="en-US" sz="2000"/>
              <a:t>Predict probability they will like new items</a:t>
            </a:r>
            <a:endParaRPr/>
          </a:p>
          <a:p>
            <a:pPr indent="-342900" lvl="0" marL="342900" rtl="0" algn="l">
              <a:spcBef>
                <a:spcPts val="480"/>
              </a:spcBef>
              <a:spcAft>
                <a:spcPts val="0"/>
              </a:spcAft>
              <a:buSzPts val="2400"/>
              <a:buFont typeface="Arial"/>
              <a:buChar char="•"/>
            </a:pPr>
            <a:r>
              <a:rPr lang="en-US" sz="2400"/>
              <a:t>Can be regarded as a </a:t>
            </a:r>
            <a:r>
              <a:rPr b="1" lang="en-US" sz="2400"/>
              <a:t>clustering method </a:t>
            </a:r>
            <a:r>
              <a:rPr lang="en-US" sz="2400"/>
              <a:t>with one user per cluster</a:t>
            </a:r>
            <a:endParaRPr/>
          </a:p>
          <a:p>
            <a:pPr indent="-342900" lvl="0" marL="342900" rtl="0" algn="l">
              <a:spcBef>
                <a:spcPts val="480"/>
              </a:spcBef>
              <a:spcAft>
                <a:spcPts val="0"/>
              </a:spcAft>
              <a:buSzPts val="2400"/>
              <a:buFont typeface="Arial"/>
              <a:buChar char="•"/>
            </a:pPr>
            <a:r>
              <a:rPr lang="en-US" sz="2400"/>
              <a:t>Makes better predictions than:</a:t>
            </a:r>
            <a:endParaRPr/>
          </a:p>
          <a:p>
            <a:pPr indent="-285750" lvl="1" marL="742950" rtl="0" algn="l">
              <a:spcBef>
                <a:spcPts val="400"/>
              </a:spcBef>
              <a:spcAft>
                <a:spcPts val="0"/>
              </a:spcAft>
              <a:buSzPts val="2000"/>
              <a:buFont typeface="Arial"/>
              <a:buChar char="•"/>
            </a:pPr>
            <a:r>
              <a:rPr lang="en-US" sz="2000"/>
              <a:t>Pearson correlation-based and vector similarity-based CF algorithms</a:t>
            </a:r>
            <a:endParaRPr/>
          </a:p>
          <a:p>
            <a:pPr indent="-285750" lvl="1" marL="742950" rtl="0" algn="l">
              <a:spcBef>
                <a:spcPts val="400"/>
              </a:spcBef>
              <a:spcAft>
                <a:spcPts val="0"/>
              </a:spcAft>
              <a:buSzPts val="2000"/>
              <a:buFont typeface="Arial"/>
              <a:buChar char="•"/>
            </a:pPr>
            <a:r>
              <a:rPr lang="en-US" sz="2000"/>
              <a:t>Bayesian clustering and Bayesian networks</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341" name="Google Shape;341;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HW3/Competition &amp; More Readings</a:t>
            </a:r>
            <a:endParaRPr/>
          </a:p>
        </p:txBody>
      </p:sp>
      <p:sp>
        <p:nvSpPr>
          <p:cNvPr id="347" name="Google Shape;347;p37"/>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SparkML:</a:t>
            </a:r>
            <a:endParaRPr/>
          </a:p>
          <a:p>
            <a:pPr indent="-285750" lvl="1" marL="742950" rtl="0" algn="l">
              <a:spcBef>
                <a:spcPts val="480"/>
              </a:spcBef>
              <a:spcAft>
                <a:spcPts val="0"/>
              </a:spcAft>
              <a:buSzPts val="2400"/>
              <a:buChar char="⮚"/>
            </a:pPr>
            <a:r>
              <a:rPr lang="en-US" u="sng">
                <a:solidFill>
                  <a:schemeClr val="hlink"/>
                </a:solidFill>
                <a:hlinkClick r:id="rId3"/>
              </a:rPr>
              <a:t>https://spark.apache.org/docs/2.2.0/mllib-collaborative-filtering.html</a:t>
            </a:r>
            <a:endParaRPr/>
          </a:p>
          <a:p>
            <a:pPr indent="-285750" lvl="1" marL="742950" rtl="0" algn="l">
              <a:spcBef>
                <a:spcPts val="480"/>
              </a:spcBef>
              <a:spcAft>
                <a:spcPts val="0"/>
              </a:spcAft>
              <a:buSzPts val="2400"/>
              <a:buChar char="⮚"/>
            </a:pPr>
            <a:r>
              <a:rPr lang="en-US"/>
              <a:t>How to evaluate recommendation systems:</a:t>
            </a:r>
            <a:endParaRPr/>
          </a:p>
          <a:p>
            <a:pPr indent="-285750" lvl="1" marL="742950" rtl="0" algn="l">
              <a:spcBef>
                <a:spcPts val="480"/>
              </a:spcBef>
              <a:spcAft>
                <a:spcPts val="0"/>
              </a:spcAft>
              <a:buSzPts val="2400"/>
              <a:buChar char="⮚"/>
            </a:pPr>
            <a:r>
              <a:rPr lang="en-US" u="sng">
                <a:solidFill>
                  <a:schemeClr val="hlink"/>
                </a:solidFill>
                <a:hlinkClick r:id="rId4"/>
              </a:rPr>
              <a:t>https://www.microsoft.com/en-us/research/wp-content/uploads/2016/02/EvaluationMetrics.TR_.pdf</a:t>
            </a:r>
            <a:endParaRPr/>
          </a:p>
          <a:p>
            <a:pPr indent="-342900" lvl="0" marL="342900" rtl="0" algn="l">
              <a:spcBef>
                <a:spcPts val="560"/>
              </a:spcBef>
              <a:spcAft>
                <a:spcPts val="0"/>
              </a:spcAft>
              <a:buSzPts val="2800"/>
              <a:buChar char="●"/>
            </a:pPr>
            <a:r>
              <a:rPr lang="en-US"/>
              <a:t>HW3: You will have 3 weeks to complete</a:t>
            </a:r>
            <a:endParaRPr/>
          </a:p>
          <a:p>
            <a:pPr indent="-285750" lvl="1" marL="742950" rtl="0" algn="l">
              <a:spcBef>
                <a:spcPts val="480"/>
              </a:spcBef>
              <a:spcAft>
                <a:spcPts val="0"/>
              </a:spcAft>
              <a:buSzPts val="2400"/>
              <a:buChar char="⮚"/>
            </a:pPr>
            <a:r>
              <a:rPr lang="en-US"/>
              <a:t>Don’t panic!</a:t>
            </a:r>
            <a:endParaRPr/>
          </a:p>
          <a:p>
            <a:pPr indent="-285750" lvl="1" marL="742950" rtl="0" algn="l">
              <a:spcBef>
                <a:spcPts val="480"/>
              </a:spcBef>
              <a:spcAft>
                <a:spcPts val="0"/>
              </a:spcAft>
              <a:buSzPts val="2400"/>
              <a:buChar char="⮚"/>
            </a:pPr>
            <a:r>
              <a:rPr lang="en-US"/>
              <a:t>Hint: first debug your code on small and known examples from the lecture notes, before you run on the big data set </a:t>
            </a:r>
            <a:endParaRPr/>
          </a:p>
        </p:txBody>
      </p:sp>
      <p:sp>
        <p:nvSpPr>
          <p:cNvPr id="348" name="Google Shape;348;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Recommender Systems</a:t>
            </a:r>
            <a:endParaRPr/>
          </a:p>
        </p:txBody>
      </p:sp>
      <p:sp>
        <p:nvSpPr>
          <p:cNvPr id="110" name="Google Shape;110;p4"/>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0000FF"/>
                </a:solidFill>
              </a:rPr>
              <a:t>Implement two or more different recommenders and combine predictions</a:t>
            </a:r>
            <a:endParaRPr/>
          </a:p>
          <a:p>
            <a:pPr indent="-285750" lvl="1" marL="742950" rtl="0" algn="l">
              <a:spcBef>
                <a:spcPts val="400"/>
              </a:spcBef>
              <a:spcAft>
                <a:spcPts val="0"/>
              </a:spcAft>
              <a:buSzPts val="2000"/>
              <a:buFont typeface="Arial"/>
              <a:buChar char="•"/>
            </a:pPr>
            <a:r>
              <a:rPr lang="en-US" sz="2000"/>
              <a:t>Perhaps using a </a:t>
            </a:r>
            <a:r>
              <a:rPr lang="en-US" sz="2000" u="sng"/>
              <a:t>linear model</a:t>
            </a:r>
            <a:endParaRPr/>
          </a:p>
          <a:p>
            <a:pPr indent="-114300" lvl="8" marL="3886200" rtl="0" algn="l">
              <a:spcBef>
                <a:spcPts val="360"/>
              </a:spcBef>
              <a:spcAft>
                <a:spcPts val="0"/>
              </a:spcAft>
              <a:buClr>
                <a:schemeClr val="dk1"/>
              </a:buClr>
              <a:buSzPts val="1800"/>
              <a:buFont typeface="Arial"/>
              <a:buNone/>
            </a:pPr>
            <a:r>
              <a:t/>
            </a:r>
            <a:endParaRPr sz="1800"/>
          </a:p>
          <a:p>
            <a:pPr indent="-342900" lvl="0" marL="342900" rtl="0" algn="l">
              <a:spcBef>
                <a:spcPts val="480"/>
              </a:spcBef>
              <a:spcAft>
                <a:spcPts val="0"/>
              </a:spcAft>
              <a:buSzPts val="2400"/>
              <a:buFont typeface="Arial"/>
              <a:buChar char="•"/>
            </a:pPr>
            <a:r>
              <a:rPr b="1" lang="en-US" sz="2400">
                <a:solidFill>
                  <a:srgbClr val="FF0066"/>
                </a:solidFill>
              </a:rPr>
              <a:t>Example: Add content-based methods to </a:t>
            </a:r>
            <a:br>
              <a:rPr b="1" lang="en-US" sz="2400">
                <a:solidFill>
                  <a:srgbClr val="FF0066"/>
                </a:solidFill>
              </a:rPr>
            </a:br>
            <a:r>
              <a:rPr b="1" lang="en-US" sz="2400">
                <a:solidFill>
                  <a:srgbClr val="FF0066"/>
                </a:solidFill>
              </a:rPr>
              <a:t>collaborative filtering</a:t>
            </a:r>
            <a:endParaRPr/>
          </a:p>
          <a:p>
            <a:pPr indent="-285750" lvl="1" marL="742950" rtl="0" algn="l">
              <a:spcBef>
                <a:spcPts val="400"/>
              </a:spcBef>
              <a:spcAft>
                <a:spcPts val="0"/>
              </a:spcAft>
              <a:buSzPts val="2000"/>
              <a:buFont typeface="Arial"/>
              <a:buChar char="•"/>
            </a:pPr>
            <a:r>
              <a:rPr lang="en-US" sz="2000"/>
              <a:t>Item profiles for new item problem</a:t>
            </a:r>
            <a:endParaRPr/>
          </a:p>
          <a:p>
            <a:pPr indent="-285750" lvl="1" marL="742950" rtl="0" algn="l">
              <a:spcBef>
                <a:spcPts val="400"/>
              </a:spcBef>
              <a:spcAft>
                <a:spcPts val="0"/>
              </a:spcAft>
              <a:buSzPts val="2000"/>
              <a:buFont typeface="Arial"/>
              <a:buChar char="•"/>
            </a:pPr>
            <a:r>
              <a:rPr lang="en-US" sz="2000"/>
              <a:t>Demographics to deal with new user problem</a:t>
            </a:r>
            <a:endParaRPr/>
          </a:p>
          <a:p>
            <a:pPr indent="-158750" lvl="1" marL="742950" rtl="0" algn="l">
              <a:spcBef>
                <a:spcPts val="400"/>
              </a:spcBef>
              <a:spcAft>
                <a:spcPts val="0"/>
              </a:spcAft>
              <a:buSzPts val="2000"/>
              <a:buFont typeface="Arial"/>
              <a:buNone/>
            </a:pPr>
            <a:r>
              <a:t/>
            </a:r>
            <a:endParaRPr sz="2000"/>
          </a:p>
          <a:p>
            <a:pPr indent="-342900" lvl="0" marL="342900" rtl="0" algn="l">
              <a:spcBef>
                <a:spcPts val="480"/>
              </a:spcBef>
              <a:spcAft>
                <a:spcPts val="0"/>
              </a:spcAft>
              <a:buSzPts val="2400"/>
              <a:buFont typeface="Arial"/>
              <a:buChar char="•"/>
            </a:pPr>
            <a:r>
              <a:rPr b="1" lang="en-US" sz="2400"/>
              <a:t>Additional reading: “Hybrid Web Recommender Systems” by Robin Burke</a:t>
            </a:r>
            <a:endParaRPr/>
          </a:p>
          <a:p>
            <a:pPr indent="-285750" lvl="1" marL="742950" rtl="0" algn="l">
              <a:spcBef>
                <a:spcPts val="400"/>
              </a:spcBef>
              <a:spcAft>
                <a:spcPts val="0"/>
              </a:spcAft>
              <a:buSzPts val="2000"/>
              <a:buFont typeface="Arial"/>
              <a:buChar char="•"/>
            </a:pPr>
            <a:r>
              <a:rPr lang="en-US" sz="2000"/>
              <a:t>Burke, R. (2007). Hybrid web recommender systems. In </a:t>
            </a:r>
            <a:r>
              <a:rPr i="1" lang="en-US" sz="2000"/>
              <a:t>The adaptive web</a:t>
            </a:r>
            <a:r>
              <a:rPr lang="en-US" sz="2000"/>
              <a:t> (pp. 377-408). Springer Berlin Heidelberg.</a:t>
            </a:r>
            <a:endParaRPr b="1" sz="2000"/>
          </a:p>
          <a:p>
            <a:pPr indent="-285750" lvl="1" marL="742950" rtl="0" algn="l">
              <a:spcBef>
                <a:spcPts val="400"/>
              </a:spcBef>
              <a:spcAft>
                <a:spcPts val="0"/>
              </a:spcAft>
              <a:buSzPts val="2000"/>
              <a:buFont typeface="Arial"/>
              <a:buChar char="•"/>
            </a:pPr>
            <a:r>
              <a:rPr lang="en-US" sz="2000"/>
              <a:t>Some slides adapted from PPT by Jae-wook Ahn</a:t>
            </a:r>
            <a:endParaRPr b="1" sz="2000"/>
          </a:p>
          <a:p>
            <a:pPr indent="-285750" lvl="1" marL="742950" rtl="0" algn="l">
              <a:spcBef>
                <a:spcPts val="400"/>
              </a:spcBef>
              <a:spcAft>
                <a:spcPts val="0"/>
              </a:spcAft>
              <a:buSzPts val="2000"/>
              <a:buFont typeface="Noto Sans Symbols"/>
              <a:buNone/>
            </a:pPr>
            <a:r>
              <a:t/>
            </a:r>
            <a:endParaRPr sz="2000"/>
          </a:p>
        </p:txBody>
      </p:sp>
      <p:sp>
        <p:nvSpPr>
          <p:cNvPr id="111" name="Google Shape;11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Hybrid Web Recommender Systems</a:t>
            </a:r>
            <a:endParaRPr/>
          </a:p>
        </p:txBody>
      </p:sp>
      <p:sp>
        <p:nvSpPr>
          <p:cNvPr id="118" name="Google Shape;118;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Hybrid Recommender Systems</a:t>
            </a:r>
            <a:endParaRPr/>
          </a:p>
        </p:txBody>
      </p:sp>
      <p:sp>
        <p:nvSpPr>
          <p:cNvPr id="120" name="Google Shape;120;p5"/>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b="1" lang="en-US" sz="2400">
                <a:solidFill>
                  <a:srgbClr val="008000"/>
                </a:solidFill>
                <a:latin typeface="Arial"/>
                <a:ea typeface="Arial"/>
                <a:cs typeface="Arial"/>
                <a:sym typeface="Arial"/>
              </a:rPr>
              <a:t>Mix of recommender systems </a:t>
            </a:r>
            <a:endParaRPr/>
          </a:p>
          <a:p>
            <a:pPr indent="-342900" lvl="0" marL="342900" rtl="0" algn="l">
              <a:lnSpc>
                <a:spcPct val="90000"/>
              </a:lnSpc>
              <a:spcBef>
                <a:spcPts val="480"/>
              </a:spcBef>
              <a:spcAft>
                <a:spcPts val="0"/>
              </a:spcAft>
              <a:buSzPts val="2400"/>
              <a:buFont typeface="Arial"/>
              <a:buChar char="•"/>
            </a:pPr>
            <a:r>
              <a:rPr b="1" lang="en-US" sz="2400">
                <a:solidFill>
                  <a:srgbClr val="0000FF"/>
                </a:solidFill>
                <a:latin typeface="Arial"/>
                <a:ea typeface="Arial"/>
                <a:cs typeface="Arial"/>
                <a:sym typeface="Arial"/>
              </a:rPr>
              <a:t>Recommender system classification based on its  knowledge source</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Collaborative Filtering (CF)</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User ratings only</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Content-based (CN)</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Product features, user ratings</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Classifications of users’ likes/dislikes</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Demographic</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User ratings, user demographics</a:t>
            </a:r>
            <a:endParaRPr/>
          </a:p>
          <a:p>
            <a:pPr indent="-285750" lvl="1" marL="742950" rtl="0" algn="l">
              <a:lnSpc>
                <a:spcPct val="90000"/>
              </a:lnSpc>
              <a:spcBef>
                <a:spcPts val="400"/>
              </a:spcBef>
              <a:spcAft>
                <a:spcPts val="0"/>
              </a:spcAft>
              <a:buSzPts val="2000"/>
              <a:buFont typeface="Arial"/>
              <a:buChar char="•"/>
            </a:pPr>
            <a:r>
              <a:rPr b="1" lang="en-US" sz="2000">
                <a:latin typeface="Arial"/>
                <a:ea typeface="Arial"/>
                <a:cs typeface="Arial"/>
                <a:sym typeface="Arial"/>
              </a:rPr>
              <a:t>Knowledge-based (KB)</a:t>
            </a:r>
            <a:endParaRPr/>
          </a:p>
          <a:p>
            <a:pPr indent="-228600" lvl="2" marL="1143000" rtl="0" algn="l">
              <a:lnSpc>
                <a:spcPct val="90000"/>
              </a:lnSpc>
              <a:spcBef>
                <a:spcPts val="400"/>
              </a:spcBef>
              <a:spcAft>
                <a:spcPts val="0"/>
              </a:spcAft>
              <a:buSzPts val="2000"/>
              <a:buFont typeface="Arial"/>
              <a:buChar char="•"/>
            </a:pPr>
            <a:r>
              <a:rPr lang="en-US" sz="2000">
                <a:latin typeface="Arial"/>
                <a:ea typeface="Arial"/>
                <a:cs typeface="Arial"/>
                <a:sym typeface="Arial"/>
              </a:rPr>
              <a:t>Domain knowledge, product features, user’s need/query</a:t>
            </a:r>
            <a:endParaRPr/>
          </a:p>
          <a:p>
            <a:pPr indent="-228600" lvl="2" marL="1143000" rtl="0" algn="l">
              <a:lnSpc>
                <a:spcPct val="90000"/>
              </a:lnSpc>
              <a:spcBef>
                <a:spcPts val="440"/>
              </a:spcBef>
              <a:spcAft>
                <a:spcPts val="0"/>
              </a:spcAft>
              <a:buSzPts val="2200"/>
              <a:buFont typeface="Arial"/>
              <a:buChar char="•"/>
            </a:pPr>
            <a:r>
              <a:rPr lang="en-US"/>
              <a:t>Inferences about a user’s needs and preferences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Netflix Example</a:t>
            </a:r>
            <a:endParaRPr/>
          </a:p>
        </p:txBody>
      </p:sp>
      <p:sp>
        <p:nvSpPr>
          <p:cNvPr id="126" name="Google Shape;126;p6"/>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Urban legend</a:t>
            </a:r>
            <a:endParaRPr/>
          </a:p>
          <a:p>
            <a:pPr indent="-342900" lvl="0" marL="342900" rtl="0" algn="l">
              <a:spcBef>
                <a:spcPts val="560"/>
              </a:spcBef>
              <a:spcAft>
                <a:spcPts val="0"/>
              </a:spcAft>
              <a:buSzPts val="2800"/>
              <a:buFont typeface="Arial"/>
              <a:buChar char="•"/>
            </a:pPr>
            <a:r>
              <a:rPr lang="en-US"/>
              <a:t>Before green-lighting </a:t>
            </a:r>
            <a:r>
              <a:rPr i="1" lang="en-US"/>
              <a:t>House of Cards</a:t>
            </a:r>
            <a:r>
              <a:rPr lang="en-US"/>
              <a:t>, Netflix knew:</a:t>
            </a:r>
            <a:endParaRPr/>
          </a:p>
          <a:p>
            <a:pPr indent="-285750" lvl="1" marL="742950" rtl="0" algn="l">
              <a:spcBef>
                <a:spcPts val="480"/>
              </a:spcBef>
              <a:spcAft>
                <a:spcPts val="0"/>
              </a:spcAft>
              <a:buSzPts val="2400"/>
              <a:buFont typeface="Arial"/>
              <a:buChar char="•"/>
            </a:pPr>
            <a:r>
              <a:rPr lang="en-US"/>
              <a:t>A lot of users watched the David Fincher directed movie </a:t>
            </a:r>
            <a:r>
              <a:rPr i="1" lang="en-US"/>
              <a:t>The Social Network</a:t>
            </a:r>
            <a:r>
              <a:rPr lang="en-US"/>
              <a:t> from beginning to end</a:t>
            </a:r>
            <a:endParaRPr/>
          </a:p>
          <a:p>
            <a:pPr indent="-285750" lvl="1" marL="742950" rtl="0" algn="l">
              <a:spcBef>
                <a:spcPts val="480"/>
              </a:spcBef>
              <a:spcAft>
                <a:spcPts val="0"/>
              </a:spcAft>
              <a:buSzPts val="2400"/>
              <a:buFont typeface="Arial"/>
              <a:buChar char="•"/>
            </a:pPr>
            <a:r>
              <a:rPr lang="en-US"/>
              <a:t>The British version of “</a:t>
            </a:r>
            <a:r>
              <a:rPr i="1" lang="en-US"/>
              <a:t>House of Cards</a:t>
            </a:r>
            <a:r>
              <a:rPr lang="en-US"/>
              <a:t>” has been well watched</a:t>
            </a:r>
            <a:endParaRPr/>
          </a:p>
          <a:p>
            <a:pPr indent="-285750" lvl="1" marL="742950" rtl="0" algn="l">
              <a:spcBef>
                <a:spcPts val="480"/>
              </a:spcBef>
              <a:spcAft>
                <a:spcPts val="0"/>
              </a:spcAft>
              <a:buSzPts val="2400"/>
              <a:buFont typeface="Arial"/>
              <a:buChar char="•"/>
            </a:pPr>
            <a:r>
              <a:rPr lang="en-US"/>
              <a:t>Those who watched the British version “</a:t>
            </a:r>
            <a:r>
              <a:rPr i="1" lang="en-US"/>
              <a:t>House of Cards</a:t>
            </a:r>
            <a:r>
              <a:rPr lang="en-US"/>
              <a:t>” also watched ☹Kevin Spacey☹ films and/or films directed by David Fincher</a:t>
            </a:r>
            <a:endParaRPr/>
          </a:p>
        </p:txBody>
      </p:sp>
      <p:sp>
        <p:nvSpPr>
          <p:cNvPr id="127" name="Google Shape;127;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txBox="1"/>
          <p:nvPr/>
        </p:nvSpPr>
        <p:spPr>
          <a:xfrm>
            <a:off x="242371" y="5706737"/>
            <a:ext cx="86451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ahoma"/>
                <a:ea typeface="Tahoma"/>
                <a:cs typeface="Tahoma"/>
                <a:sym typeface="Tahoma"/>
              </a:rPr>
              <a:t>Read: https://blog.kissmetrics.com/how-netflix-uses-analytics/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Strategies for Hybrid Recommendation</a:t>
            </a:r>
            <a:endParaRPr/>
          </a:p>
        </p:txBody>
      </p:sp>
      <p:sp>
        <p:nvSpPr>
          <p:cNvPr id="136" name="Google Shape;136;p7"/>
          <p:cNvSpPr txBox="1"/>
          <p:nvPr>
            <p:ph idx="1" type="body"/>
          </p:nvPr>
        </p:nvSpPr>
        <p:spPr>
          <a:xfrm>
            <a:off x="6858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b="1" lang="en-US" sz="2400">
                <a:solidFill>
                  <a:srgbClr val="008000"/>
                </a:solidFill>
              </a:rPr>
              <a:t>Combination of multiple recommendation techniques together for producing output</a:t>
            </a:r>
            <a:br>
              <a:rPr lang="en-US" sz="2400"/>
            </a:br>
            <a:endParaRPr sz="2400"/>
          </a:p>
          <a:p>
            <a:pPr indent="-342900" lvl="0" marL="342900" rtl="0" algn="l">
              <a:spcBef>
                <a:spcPts val="480"/>
              </a:spcBef>
              <a:spcAft>
                <a:spcPts val="0"/>
              </a:spcAft>
              <a:buSzPts val="2400"/>
              <a:buFont typeface="Arial"/>
              <a:buChar char="•"/>
            </a:pPr>
            <a:r>
              <a:rPr lang="en-US" sz="2400"/>
              <a:t>Different techniques of </a:t>
            </a:r>
            <a:r>
              <a:rPr b="1" i="1" lang="en-US" sz="2400">
                <a:solidFill>
                  <a:srgbClr val="0000FF"/>
                </a:solidFill>
              </a:rPr>
              <a:t>different types</a:t>
            </a:r>
            <a:endParaRPr/>
          </a:p>
          <a:p>
            <a:pPr indent="-285750" lvl="1" marL="742950" rtl="0" algn="l">
              <a:spcBef>
                <a:spcPts val="400"/>
              </a:spcBef>
              <a:spcAft>
                <a:spcPts val="0"/>
              </a:spcAft>
              <a:buSzPts val="2000"/>
              <a:buFont typeface="Arial"/>
              <a:buChar char="•"/>
            </a:pPr>
            <a:r>
              <a:rPr lang="en-US" sz="2000"/>
              <a:t>Most common implementations</a:t>
            </a:r>
            <a:endParaRPr/>
          </a:p>
          <a:p>
            <a:pPr indent="-285750" lvl="1" marL="742950" rtl="0" algn="l">
              <a:spcBef>
                <a:spcPts val="400"/>
              </a:spcBef>
              <a:spcAft>
                <a:spcPts val="0"/>
              </a:spcAft>
              <a:buSzPts val="2000"/>
              <a:buFont typeface="Arial"/>
              <a:buChar char="•"/>
            </a:pPr>
            <a:r>
              <a:rPr lang="en-US" sz="2000"/>
              <a:t>Most promise to resolve cold-start problem</a:t>
            </a:r>
            <a:endParaRPr/>
          </a:p>
          <a:p>
            <a:pPr indent="-190500" lvl="0" marL="342900" rtl="0" algn="l">
              <a:spcBef>
                <a:spcPts val="480"/>
              </a:spcBef>
              <a:spcAft>
                <a:spcPts val="0"/>
              </a:spcAft>
              <a:buSzPts val="2400"/>
              <a:buFont typeface="Arial"/>
              <a:buNone/>
            </a:pPr>
            <a:r>
              <a:t/>
            </a:r>
            <a:endParaRPr sz="2400"/>
          </a:p>
          <a:p>
            <a:pPr indent="-342900" lvl="0" marL="342900" rtl="0" algn="l">
              <a:spcBef>
                <a:spcPts val="480"/>
              </a:spcBef>
              <a:spcAft>
                <a:spcPts val="0"/>
              </a:spcAft>
              <a:buSzPts val="2400"/>
              <a:buFont typeface="Arial"/>
              <a:buChar char="•"/>
            </a:pPr>
            <a:r>
              <a:rPr lang="en-US" sz="2400"/>
              <a:t>Different techniques of the </a:t>
            </a:r>
            <a:r>
              <a:rPr b="1" i="1" lang="en-US" sz="2400">
                <a:solidFill>
                  <a:srgbClr val="0000FF"/>
                </a:solidFill>
              </a:rPr>
              <a:t>same type</a:t>
            </a:r>
            <a:endParaRPr/>
          </a:p>
          <a:p>
            <a:pPr indent="-285750" lvl="1" marL="742950" rtl="0" algn="l">
              <a:spcBef>
                <a:spcPts val="400"/>
              </a:spcBef>
              <a:spcAft>
                <a:spcPts val="0"/>
              </a:spcAft>
              <a:buSzPts val="2000"/>
              <a:buFont typeface="Arial"/>
              <a:buChar char="•"/>
            </a:pPr>
            <a:r>
              <a:rPr lang="en-US" sz="2000"/>
              <a:t>Example:  NewsDude – naïve Bayes + k-nearest neighbor</a:t>
            </a:r>
            <a:endParaRPr/>
          </a:p>
          <a:p>
            <a:pPr indent="-190500" lvl="0" marL="342900" rtl="0" algn="l">
              <a:spcBef>
                <a:spcPts val="48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Seven Types of Hybrid Recommender Systems (Taxonomy by Burke, 2002)</a:t>
            </a:r>
            <a:endParaRPr/>
          </a:p>
        </p:txBody>
      </p:sp>
      <p:sp>
        <p:nvSpPr>
          <p:cNvPr id="144" name="Google Shape;144;p8"/>
          <p:cNvSpPr txBox="1"/>
          <p:nvPr>
            <p:ph idx="1" type="body"/>
          </p:nvPr>
        </p:nvSpPr>
        <p:spPr>
          <a:xfrm>
            <a:off x="685800" y="1447800"/>
            <a:ext cx="8077200" cy="46482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000"/>
              <a:buFont typeface="Tahoma"/>
              <a:buAutoNum type="arabicPeriod"/>
            </a:pPr>
            <a:r>
              <a:rPr b="1" lang="en-US" sz="2000">
                <a:solidFill>
                  <a:srgbClr val="008000"/>
                </a:solidFill>
              </a:rPr>
              <a:t>Weighted: </a:t>
            </a:r>
            <a:r>
              <a:rPr lang="en-US" sz="2000"/>
              <a:t>The score of different recommendation components are combined numerically</a:t>
            </a:r>
            <a:endParaRPr/>
          </a:p>
          <a:p>
            <a:pPr indent="-457200" lvl="0" marL="457200" rtl="0" algn="l">
              <a:spcBef>
                <a:spcPts val="400"/>
              </a:spcBef>
              <a:spcAft>
                <a:spcPts val="0"/>
              </a:spcAft>
              <a:buSzPts val="2000"/>
              <a:buFont typeface="Tahoma"/>
              <a:buAutoNum type="arabicPeriod"/>
            </a:pPr>
            <a:r>
              <a:rPr b="1" lang="en-US" sz="2000">
                <a:solidFill>
                  <a:srgbClr val="008000"/>
                </a:solidFill>
              </a:rPr>
              <a:t>Switching: </a:t>
            </a:r>
            <a:r>
              <a:rPr lang="en-US" sz="2000"/>
              <a:t>The system chooses among recommendation components and applies the selected one.</a:t>
            </a:r>
            <a:endParaRPr/>
          </a:p>
          <a:p>
            <a:pPr indent="-457200" lvl="0" marL="457200" rtl="0" algn="l">
              <a:spcBef>
                <a:spcPts val="400"/>
              </a:spcBef>
              <a:spcAft>
                <a:spcPts val="0"/>
              </a:spcAft>
              <a:buSzPts val="2000"/>
              <a:buFont typeface="Tahoma"/>
              <a:buAutoNum type="arabicPeriod"/>
            </a:pPr>
            <a:r>
              <a:rPr b="1" lang="en-US" sz="2000">
                <a:solidFill>
                  <a:srgbClr val="008000"/>
                </a:solidFill>
              </a:rPr>
              <a:t>Mixed: </a:t>
            </a:r>
            <a:r>
              <a:rPr lang="en-US" sz="2000"/>
              <a:t>Recommendations from different recommenders are presented together.</a:t>
            </a:r>
            <a:endParaRPr/>
          </a:p>
          <a:p>
            <a:pPr indent="-457200" lvl="0" marL="457200" rtl="0" algn="l">
              <a:spcBef>
                <a:spcPts val="400"/>
              </a:spcBef>
              <a:spcAft>
                <a:spcPts val="0"/>
              </a:spcAft>
              <a:buSzPts val="2000"/>
              <a:buFont typeface="Tahoma"/>
              <a:buAutoNum type="arabicPeriod"/>
            </a:pPr>
            <a:r>
              <a:rPr b="1" lang="en-US" sz="2000">
                <a:solidFill>
                  <a:srgbClr val="008000"/>
                </a:solidFill>
              </a:rPr>
              <a:t>Feature Combination: </a:t>
            </a:r>
            <a:r>
              <a:rPr lang="en-US" sz="2000"/>
              <a:t>Features derived from different knowledge sources are combined together and given to a single recommendation algorithm.</a:t>
            </a:r>
            <a:endParaRPr/>
          </a:p>
          <a:p>
            <a:pPr indent="-457200" lvl="0" marL="457200" rtl="0" algn="l">
              <a:spcBef>
                <a:spcPts val="400"/>
              </a:spcBef>
              <a:spcAft>
                <a:spcPts val="0"/>
              </a:spcAft>
              <a:buSzPts val="2000"/>
              <a:buFont typeface="Tahoma"/>
              <a:buAutoNum type="arabicPeriod"/>
            </a:pPr>
            <a:r>
              <a:rPr b="1" lang="en-US" sz="2000">
                <a:solidFill>
                  <a:srgbClr val="008000"/>
                </a:solidFill>
              </a:rPr>
              <a:t>Feature Augmentation: </a:t>
            </a:r>
            <a:r>
              <a:rPr lang="en-US" sz="2000"/>
              <a:t>One recommendation technique is used to compute a feature or set of features, which is then part of the input to the next technique.</a:t>
            </a:r>
            <a:endParaRPr/>
          </a:p>
          <a:p>
            <a:pPr indent="-457200" lvl="0" marL="457200" rtl="0" algn="l">
              <a:spcBef>
                <a:spcPts val="400"/>
              </a:spcBef>
              <a:spcAft>
                <a:spcPts val="0"/>
              </a:spcAft>
              <a:buSzPts val="2000"/>
              <a:buFont typeface="Tahoma"/>
              <a:buAutoNum type="arabicPeriod"/>
            </a:pPr>
            <a:r>
              <a:rPr b="1" lang="en-US" sz="2000">
                <a:solidFill>
                  <a:srgbClr val="008000"/>
                </a:solidFill>
              </a:rPr>
              <a:t>Cascade: </a:t>
            </a:r>
            <a:r>
              <a:rPr lang="en-US" sz="2000"/>
              <a:t>Recommenders are given strict priority, with the lower priority ones breaking ties in the scoring of the higher ones.</a:t>
            </a:r>
            <a:endParaRPr/>
          </a:p>
          <a:p>
            <a:pPr indent="-457200" lvl="0" marL="457200" rtl="0" algn="l">
              <a:spcBef>
                <a:spcPts val="400"/>
              </a:spcBef>
              <a:spcAft>
                <a:spcPts val="0"/>
              </a:spcAft>
              <a:buSzPts val="2000"/>
              <a:buFont typeface="Tahoma"/>
              <a:buAutoNum type="arabicPeriod"/>
            </a:pPr>
            <a:r>
              <a:rPr b="1" lang="en-US" sz="2000">
                <a:solidFill>
                  <a:srgbClr val="008000"/>
                </a:solidFill>
              </a:rPr>
              <a:t>Meta-level: </a:t>
            </a:r>
            <a:r>
              <a:rPr lang="en-US" sz="2000"/>
              <a:t>One recommendation technique is applied and produces some sort of model, which is then the input used by the next technique.</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WEIGHTED HYBRID</a:t>
            </a:r>
            <a:endParaRPr/>
          </a:p>
        </p:txBody>
      </p:sp>
      <p:sp>
        <p:nvSpPr>
          <p:cNvPr id="150" name="Google Shape;150;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ydataMining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