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embeddedFontLst>
    <p:embeddedFont>
      <p:font typeface="Tahoma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i9dSViVcUZ5gLx+4ZekgZmt3E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503C00-D310-4522-A1B4-116644BFD3DA}">
  <a:tblStyle styleId="{58503C00-D310-4522-A1B4-116644BFD3DA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Tahoma-bold.fntdata"/><Relationship Id="rId23" Type="http://schemas.openxmlformats.org/officeDocument/2006/relationships/slide" Target="slides/slide17.xml"/><Relationship Id="rId67" Type="http://schemas.openxmlformats.org/officeDocument/2006/relationships/font" Target="fonts/Tahoma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ntisymmetric_relation" TargetMode="External"/><Relationship Id="rId3" Type="http://schemas.openxmlformats.org/officeDocument/2006/relationships/hyperlink" Target="https://en.wikipedia.org/wiki/Transitive_relation" TargetMode="External"/><Relationship Id="rId4" Type="http://schemas.openxmlformats.org/officeDocument/2006/relationships/hyperlink" Target="https://en.wikipedia.org/wiki/Logical_disjunction" TargetMode="External"/><Relationship Id="rId9" Type="http://schemas.openxmlformats.org/officeDocument/2006/relationships/hyperlink" Target="https://en.wikipedia.org/wiki/Total_relation" TargetMode="External"/><Relationship Id="rId5" Type="http://schemas.openxmlformats.org/officeDocument/2006/relationships/hyperlink" Target="https://en.wikipedia.org/wiki/Logical_disjunction" TargetMode="External"/><Relationship Id="rId6" Type="http://schemas.openxmlformats.org/officeDocument/2006/relationships/hyperlink" Target="https://en.wikipedia.org/wiki/Logical_disjunction" TargetMode="External"/><Relationship Id="rId7" Type="http://schemas.openxmlformats.org/officeDocument/2006/relationships/hyperlink" Target="https://en.wikipedia.org/wiki/Logical_disjunction" TargetMode="External"/><Relationship Id="rId8" Type="http://schemas.openxmlformats.org/officeDocument/2006/relationships/hyperlink" Target="https://en.wikipedia.org/wiki/Logical_disjunc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totally ordered under ≤, then the following statements hold for all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antisymmetry);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transitivity);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≤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totality).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first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w1.1</a:t>
            </a:r>
            <a:endParaRPr/>
          </a:p>
        </p:txBody>
      </p:sp>
      <p:sp>
        <p:nvSpPr>
          <p:cNvPr id="374" name="Google Shape;374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01 w1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take log of variables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Use </a:t>
            </a:r>
            <a:r>
              <a:rPr b="1" lang="en-US" sz="2000">
                <a:solidFill>
                  <a:srgbClr val="008000"/>
                </a:solidFill>
              </a:rPr>
              <a:t>minhashing </a:t>
            </a:r>
            <a:r>
              <a:rPr lang="en-US" sz="2000">
                <a:solidFill>
                  <a:srgbClr val="008000"/>
                </a:solidFill>
              </a:rPr>
              <a:t>or random hyperplanes (Section 3.7.2)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Feed data into </a:t>
            </a:r>
            <a:r>
              <a:rPr b="1" lang="en-US" sz="2000">
                <a:solidFill>
                  <a:srgbClr val="008000"/>
                </a:solidFill>
              </a:rPr>
              <a:t>LSH</a:t>
            </a:r>
            <a:r>
              <a:rPr lang="en-US" sz="2000">
                <a:solidFill>
                  <a:srgbClr val="008000"/>
                </a:solidFill>
              </a:rPr>
              <a:t> to find pairs of documents that share many common keywords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201601 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2016w1.2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2018 w1.2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First-rater problem</a:t>
            </a:r>
            <a:r>
              <a:rPr lang="en-US"/>
              <a:t>: new products never have been rated, therefore they cannot be recommended</a:t>
            </a:r>
            <a:endParaRPr/>
          </a:p>
          <a:p>
            <a:pPr indent="0" lvl="1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/>
              <a:t>Cold-Start problem</a:t>
            </a:r>
            <a:r>
              <a:rPr lang="en-US"/>
              <a:t>: new users cannot receive recommendations since they have no evaluations about products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In 1988,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a British mountain climber named Joe Simpson wrote a book called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 harrowing account of near death in the Peruvian Andes. It got good reviews but, only a modest success, it was soon forgotten. Then, a decade later, a strange thing happened. Jon Krakauer wrote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another book about a mountain-climbing tragedy, which became a publishing sensation. Suddenly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started to sell again.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Random House rushed out a new edition to keep up with demand. Booksellers began to promote it next to their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displays, and sales rose further. A revised paperback edition, which came out in January, spent 14 weeks on the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New York Times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bestseller list. That same month, IFC Films released a docudrama of the story to critical acclaim. Now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outsells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more than two to one.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What happened? In short, Amazon.com recommendations. The online bookseller's software noted patterns in buying behavior and suggested that readers who liked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would also like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People took the suggestion, agreed wholeheartedly, wrote rhapsodic reviews. More sales, more algorithm-fueled recommendations, and the positive feedback loop kicked in.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What happened? In short, Amazon.com recommendations. The online bookseller's software noted patterns in buying behavior and suggested that readers who liked </a:t>
            </a:r>
            <a:r>
              <a:rPr i="1" lang="en-US"/>
              <a:t>Into Thin Air</a:t>
            </a:r>
            <a:r>
              <a:rPr lang="en-US"/>
              <a:t>would also like </a:t>
            </a:r>
            <a:r>
              <a:rPr i="1" lang="en-US"/>
              <a:t>Touching the Void</a:t>
            </a:r>
            <a:r>
              <a:rPr lang="en-US"/>
              <a:t>. People took the suggestion, agreed wholeheartedly, wrote rhapsodic reviews. More sales, more algorithm-fueled recommendations, and the positive feedback loop kicked 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0" name="Google Shape;30;p64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1" name="Google Shape;31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hyperlink" Target="http://www.wired.com/wired/archive/12.10/tai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Collaborative_filtering" TargetMode="External"/><Relationship Id="rId4" Type="http://schemas.openxmlformats.org/officeDocument/2006/relationships/hyperlink" Target="http://en.wikipedia.org/wiki/Collaborative_filtering" TargetMode="External"/><Relationship Id="rId5" Type="http://schemas.openxmlformats.org/officeDocument/2006/relationships/hyperlink" Target="http://www.wired.com/wired/archive/12.10/tail.html" TargetMode="External"/><Relationship Id="rId6" Type="http://schemas.openxmlformats.org/officeDocument/2006/relationships/hyperlink" Target="http://www.prem-melville.com/publications/recommender-systems-eml2010.pdf" TargetMode="External"/><Relationship Id="rId7" Type="http://schemas.openxmlformats.org/officeDocument/2006/relationships/hyperlink" Target="http://dl.acm.org/citation.cfm?id=172296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8.png"/><Relationship Id="rId13" Type="http://schemas.openxmlformats.org/officeDocument/2006/relationships/image" Target="../media/image13.jp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7.jpg"/><Relationship Id="rId9" Type="http://schemas.openxmlformats.org/officeDocument/2006/relationships/image" Target="../media/image11.png"/><Relationship Id="rId5" Type="http://schemas.openxmlformats.org/officeDocument/2006/relationships/image" Target="../media/image4.gif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red.com/wired/archive/12.10/tail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5.gif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Content-Based Recommendations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Counterintuitive to old way of thinking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20 percent rule in the entertainment industry is about </a:t>
            </a:r>
            <a:r>
              <a:rPr b="1" i="1" lang="en-US" sz="2400"/>
              <a:t>hits</a:t>
            </a:r>
            <a:r>
              <a:rPr lang="en-US" sz="2400"/>
              <a:t>, not sales of any sort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00"/>
                </a:solidFill>
              </a:rPr>
              <a:t>Hit-driven mindset</a:t>
            </a:r>
            <a:r>
              <a:rPr lang="en-US" sz="2000"/>
              <a:t>: think that if something isn't a </a:t>
            </a:r>
            <a:r>
              <a:rPr lang="en-US" sz="2000">
                <a:solidFill>
                  <a:srgbClr val="FF0000"/>
                </a:solidFill>
              </a:rPr>
              <a:t>hit</a:t>
            </a:r>
            <a:r>
              <a:rPr lang="en-US" sz="2000"/>
              <a:t>, it won't make money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Makes sense with </a:t>
            </a:r>
            <a:r>
              <a:rPr lang="en-US" sz="2000">
                <a:solidFill>
                  <a:srgbClr val="FF0000"/>
                </a:solidFill>
              </a:rPr>
              <a:t>scarce shelf space </a:t>
            </a:r>
            <a:r>
              <a:rPr lang="en-US" sz="2000"/>
              <a:t>in a retail store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iTunes, Amazon, and Netflix: discovered that </a:t>
            </a:r>
            <a:r>
              <a:rPr b="1" lang="en-US" sz="2000">
                <a:solidFill>
                  <a:srgbClr val="000000"/>
                </a:solidFill>
              </a:rPr>
              <a:t>"misses" usually make money, too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And because </a:t>
            </a:r>
            <a:r>
              <a:rPr lang="en-US" sz="2000">
                <a:solidFill>
                  <a:srgbClr val="FF0000"/>
                </a:solidFill>
              </a:rPr>
              <a:t>there are so many more of them</a:t>
            </a:r>
            <a:r>
              <a:rPr lang="en-US" sz="2000"/>
              <a:t>, that money can add up quickly to a huge new 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Industry has a poor sense of what people want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Turns out that people like a wide range of things when they are easily available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1: Make everything available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Embrace under-served markets, niches (e.g., obscure video genres)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What matters is not where customers are, or how many of them are seeking a particular title, but that </a:t>
            </a:r>
            <a:r>
              <a:rPr lang="en-US" sz="2000" u="sng">
                <a:solidFill>
                  <a:srgbClr val="FF0000"/>
                </a:solidFill>
              </a:rPr>
              <a:t>some number of them exist, anywhere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As a result, almost anything is worth offering on the chance it will find a buyer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Example: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“Put it on the craiglist!”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“One man’s junk is another’s treasure”!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 (cont.)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2: Lower costs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Have taken away the unnecessary </a:t>
            </a:r>
            <a:r>
              <a:rPr lang="en-US" sz="2000">
                <a:solidFill>
                  <a:srgbClr val="FF0000"/>
                </a:solidFill>
              </a:rPr>
              <a:t>costs of the retail channel</a:t>
            </a:r>
            <a:r>
              <a:rPr lang="en-US" sz="2000"/>
              <a:t>:  manufacturing, distribution, and retail overheads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Leaves the costs of finding, making, and marketing content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Ensure that the people on the creative and business side still make money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Rule 3: Help users find new content, easily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Edited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Content-based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 filtering: uses browsing and purchasing patterns of users to guide those who follow them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"Customers who bought this also bought ...”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Use recommendations to drive demand down the Long Tail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vs. Online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ull-size image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40079"/>
            <a:ext cx="7924800" cy="3169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size image"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210" y="3810000"/>
            <a:ext cx="5471581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52400" y="6412468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endParaRPr b="1" i="0" sz="1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Editorial and hand curated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 of favorites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Lists of “essential” items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Simple aggregates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Top 10, Most Popular, Recent Uploads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Tailored to individual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Amazon, Netflix, 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Model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X</a:t>
            </a:r>
            <a:r>
              <a:rPr lang="en-US"/>
              <a:t> = set of </a:t>
            </a:r>
            <a:r>
              <a:rPr b="1" lang="en-US">
                <a:solidFill>
                  <a:srgbClr val="008000"/>
                </a:solidFill>
              </a:rPr>
              <a:t>Customers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S</a:t>
            </a:r>
            <a:r>
              <a:rPr lang="en-US"/>
              <a:t> = set of </a:t>
            </a:r>
            <a:r>
              <a:rPr b="1" lang="en-US">
                <a:solidFill>
                  <a:srgbClr val="0000FF"/>
                </a:solidFill>
              </a:rPr>
              <a:t>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Users have preferences for certain 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Want to extract preferences from data</a:t>
            </a:r>
            <a:endParaRPr/>
          </a:p>
          <a:p>
            <a:pPr indent="-12700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Utility function</a:t>
            </a:r>
            <a:r>
              <a:rPr lang="en-US"/>
              <a:t> </a:t>
            </a:r>
            <a:r>
              <a:rPr b="1" i="1" lang="en-US"/>
              <a:t>u</a:t>
            </a:r>
            <a:r>
              <a:rPr lang="en-US"/>
              <a:t>: </a:t>
            </a:r>
            <a:r>
              <a:rPr b="1" i="1" lang="en-US"/>
              <a:t>X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1" lang="en-US"/>
              <a:t>S</a:t>
            </a:r>
            <a:r>
              <a:rPr lang="en-US"/>
              <a:t> =&gt; </a:t>
            </a:r>
            <a:r>
              <a:rPr b="1" i="1" lang="en-US"/>
              <a:t>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i="1" lang="en-US"/>
              <a:t> </a:t>
            </a:r>
            <a:r>
              <a:rPr lang="en-US"/>
              <a:t>= set of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lang="en-US"/>
              <a:t> is a totally ordered set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</a:t>
            </a:r>
            <a:r>
              <a:rPr b="1" lang="en-US"/>
              <a:t>0-5</a:t>
            </a:r>
            <a:r>
              <a:rPr lang="en-US"/>
              <a:t> stars, real number in </a:t>
            </a:r>
            <a:r>
              <a:rPr b="1" lang="en-US"/>
              <a:t>[0,1]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Matrix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328857"/>
            <a:ext cx="4573587" cy="33005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2117725" y="29478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Avatar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3352800" y="2947857"/>
            <a:ext cx="8747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LOTR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4572000" y="2947850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5867400" y="29478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Pirates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104900" y="35415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104900" y="4379782"/>
            <a:ext cx="677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1104900" y="5217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Carol</a:t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104900" y="5979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David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762000" y="1143000"/>
            <a:ext cx="7772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user-item pair, value represents degree of preference of that user for that item (e.g., rating)</a:t>
            </a:r>
            <a:endParaRPr/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Matrix is sparse (most entries unknown)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82587" y="4578219"/>
            <a:ext cx="5004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4138024" y="2383983"/>
            <a:ext cx="476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Goal of a Recommendation System is to </a:t>
            </a:r>
            <a:r>
              <a:rPr b="1" lang="en-US">
                <a:solidFill>
                  <a:srgbClr val="FF0066"/>
                </a:solidFill>
              </a:rPr>
              <a:t>predict the blanks in the utility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Alice like Pirates?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David like Avatar?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Not necessary to predict every blank entry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Want to discover some entries in each row that are likely to be high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Usually recommend a few items the user should value highly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Most likely to generate additional revenue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Problems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(1) Gathering “known” ratings for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collect the data in the utility matrix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(2) Extrapolate unknown ratings from the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known ones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Mainly interested in </a:t>
            </a:r>
            <a:r>
              <a:rPr b="1" lang="en-US">
                <a:solidFill>
                  <a:srgbClr val="008000"/>
                </a:solidFill>
              </a:rPr>
              <a:t>high unknown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We are not interested in knowing what you don’t like </a:t>
            </a:r>
            <a:br>
              <a:rPr lang="en-US"/>
            </a:br>
            <a:r>
              <a:rPr lang="en-US"/>
              <a:t>but what you like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To generate revenue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(3) Evaluating extrapolation methods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measure success/performance of</a:t>
            </a:r>
            <a:br>
              <a:rPr lang="en-US"/>
            </a:br>
            <a:r>
              <a:rPr lang="en-US"/>
              <a:t>recommendation methods</a:t>
            </a:r>
            <a:endParaRPr/>
          </a:p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Reading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Overview articles: Wikipedia pages on Recommender Systems and Collaborative Filtering: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http://en.wikipedia.org/wiki/Recommender_system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http://en.wikipedia.org/wiki/Collaborative_filtering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Motivation: Article on The Long Tail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Recommender Systems, Prem Melville and Vikas Sindhwani, Encyclopedia of Machine Learning, 2010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http://www.prem-melville.com/publications/recommender-systems-eml2010.pdf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Survey of Collaborative Filtering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http://dl.acm.org/citation.cfm?id=1722966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Gathering Ratings</a:t>
            </a:r>
            <a:endParaRPr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Explicit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Ask people to rate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Doesn’t work well in practice </a:t>
            </a:r>
            <a:r>
              <a:rPr lang="en-US"/>
              <a:t>– people can’t be bothered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Implicit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Learn ratings from user actions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purchase implies high rating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What about low ratings?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Extrapolating Utilities</a:t>
            </a:r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Key problem: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Utility matrix </a:t>
            </a:r>
            <a:r>
              <a:rPr b="1" i="1" lang="en-US"/>
              <a:t>U</a:t>
            </a:r>
            <a:r>
              <a:rPr lang="en-US"/>
              <a:t> is </a:t>
            </a:r>
            <a:r>
              <a:rPr b="1" lang="en-US"/>
              <a:t>sparse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Most people have not rated most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Cold start: 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items have no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users have no history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How to extrapolate missing entries? </a:t>
            </a:r>
            <a:endParaRPr/>
          </a:p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</a:t>
            </a:r>
            <a:br>
              <a:rPr lang="en-US"/>
            </a:br>
            <a:r>
              <a:rPr lang="en-US"/>
              <a:t>Recommender Systems</a:t>
            </a:r>
            <a:endParaRPr/>
          </a:p>
        </p:txBody>
      </p:sp>
      <p:sp>
        <p:nvSpPr>
          <p:cNvPr id="294" name="Google Shape;294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04800" y="268224"/>
            <a:ext cx="8839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br>
              <a:rPr lang="en-US"/>
            </a:br>
            <a:r>
              <a:rPr lang="en-US"/>
              <a:t>(Item-based or user-based)</a:t>
            </a:r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Main idea: Recommend items to customer </a:t>
            </a:r>
            <a:r>
              <a:rPr b="1" i="1" lang="en-US">
                <a:solidFill>
                  <a:srgbClr val="FF0066"/>
                </a:solidFill>
              </a:rPr>
              <a:t>x </a:t>
            </a:r>
            <a:r>
              <a:rPr b="1" lang="en-US">
                <a:solidFill>
                  <a:srgbClr val="FF0066"/>
                </a:solidFill>
              </a:rPr>
              <a:t>that are </a:t>
            </a:r>
            <a:r>
              <a:rPr b="1" lang="en-US">
                <a:solidFill>
                  <a:srgbClr val="008000"/>
                </a:solidFill>
              </a:rPr>
              <a:t>similar</a:t>
            </a:r>
            <a:r>
              <a:rPr b="1" lang="en-US">
                <a:solidFill>
                  <a:srgbClr val="FF0066"/>
                </a:solidFill>
              </a:rPr>
              <a:t> to previous items rated highly by </a:t>
            </a:r>
            <a:r>
              <a:rPr b="1" i="1" lang="en-US">
                <a:solidFill>
                  <a:srgbClr val="FF0066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>
                <a:solidFill>
                  <a:srgbClr val="008000"/>
                </a:solidFill>
              </a:rPr>
              <a:t>Requires characterizing the content of items in some way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i="1" sz="1200"/>
          </a:p>
          <a:p>
            <a:pPr indent="0" lvl="0" marL="118871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i="1" lang="en-US"/>
              <a:t>Examples:</a:t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Movie recommendations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movies with same actor(s), director, genre, …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Websites, blogs, news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other sites with “similar” content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of Action</a:t>
            </a:r>
            <a:endParaRPr/>
          </a:p>
        </p:txBody>
      </p:sp>
      <p:pic>
        <p:nvPicPr>
          <p:cNvPr descr="MCBS01705_0000[1]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705600" y="2133600"/>
            <a:ext cx="685800" cy="5334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447800" y="4648200"/>
            <a:ext cx="685800" cy="533400"/>
          </a:xfrm>
          <a:prstGeom prst="hexagon">
            <a:avLst>
              <a:gd fmla="val 32143" name="adj"/>
              <a:gd fmla="val 115470" name="vf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810000" y="22860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3810000" y="1876425"/>
            <a:ext cx="7537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5698753" y="1344359"/>
            <a:ext cx="2013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 profiles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553200" y="3124200"/>
            <a:ext cx="304800" cy="1295400"/>
          </a:xfrm>
          <a:prstGeom prst="downArrow">
            <a:avLst>
              <a:gd fmla="val 50000" name="adj1"/>
              <a:gd fmla="val 106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5562600" y="1981200"/>
            <a:ext cx="20574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5562600" y="4648200"/>
            <a:ext cx="22098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5791200" y="5943600"/>
            <a:ext cx="1895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User profile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3733800" y="5105400"/>
            <a:ext cx="1219200" cy="304800"/>
          </a:xfrm>
          <a:prstGeom prst="lef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937119" y="4724400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2057400" y="3276600"/>
            <a:ext cx="228600" cy="1066800"/>
          </a:xfrm>
          <a:prstGeom prst="upArrow">
            <a:avLst>
              <a:gd fmla="val 50000" name="adj1"/>
              <a:gd fmla="val 11666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365125" y="3714690"/>
            <a:ext cx="1638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6842125" y="3476625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Construct item profiles (</a:t>
            </a:r>
            <a:r>
              <a:rPr b="1" lang="en-US" u="sng">
                <a:solidFill>
                  <a:srgbClr val="FF0066"/>
                </a:solidFill>
              </a:rPr>
              <a:t>item-based</a:t>
            </a:r>
            <a:r>
              <a:rPr b="1" lang="en-US">
                <a:solidFill>
                  <a:srgbClr val="FF0066"/>
                </a:solidFill>
              </a:rPr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Explicit features in a database, discovering features in documents, Tags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representing items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Numerical vectors might contain ratings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Construct user profiles (</a:t>
            </a:r>
            <a:r>
              <a:rPr b="1" lang="en-US" u="sng"/>
              <a:t>user-based</a:t>
            </a:r>
            <a:r>
              <a:rPr b="1" lang="en-US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with same components that describe user’s preferences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Classification algorithms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7"/>
          <p:cNvSpPr/>
          <p:nvPr/>
        </p:nvSpPr>
        <p:spPr>
          <a:xfrm rot="-2420334">
            <a:off x="2057401" y="3733800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7"/>
          <p:cNvSpPr/>
          <p:nvPr/>
        </p:nvSpPr>
        <p:spPr>
          <a:xfrm rot="-475656">
            <a:off x="2429455" y="4471774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800601" y="2667000"/>
            <a:ext cx="2993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5549296" y="3868057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2743201" y="2057400"/>
            <a:ext cx="28905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-2868058">
            <a:off x="1902617" y="3602871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295400" y="5257800"/>
            <a:ext cx="53363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more similar to user U then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Recommend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For each item, create an </a:t>
            </a:r>
            <a:r>
              <a:rPr b="1" lang="en-US" sz="2400">
                <a:solidFill>
                  <a:srgbClr val="0000FF"/>
                </a:solidFill>
              </a:rPr>
              <a:t>item profile</a:t>
            </a:r>
            <a:endParaRPr sz="1800">
              <a:solidFill>
                <a:srgbClr val="0066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Profile is a set (vector) of features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Movies “features”:</a:t>
            </a:r>
            <a:r>
              <a:rPr lang="en-US" sz="2000"/>
              <a:t> screenwriter, title, actor, director,…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Text “features”:</a:t>
            </a:r>
            <a:r>
              <a:rPr lang="en-US" sz="2000"/>
              <a:t> Set of “important” words in document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Example 9.2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Features of movies:  a set of  (8) actors, and an average rating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E.g., see table below, each movie has 5 actors, two in both movies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Average ratings 3 and 4 (with unknown scaling factor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Must scale non-Boolean components so they are not dominant or irrelevant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364" name="Google Shape;3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867400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2904410" y="5607011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5867400" y="5610471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875719" y="6096000"/>
            <a:ext cx="8595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(Items)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762000" y="5607011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9" name="Google Shape;369;p29"/>
          <p:cNvCxnSpPr/>
          <p:nvPr/>
        </p:nvCxnSpPr>
        <p:spPr>
          <a:xfrm>
            <a:off x="586740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9"/>
          <p:cNvCxnSpPr/>
          <p:nvPr/>
        </p:nvCxnSpPr>
        <p:spPr>
          <a:xfrm>
            <a:off x="196819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1524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Recommender Systems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09600" y="4419600"/>
            <a:ext cx="40386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Customer 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Metallica CD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Megadeth CD</a:t>
            </a:r>
            <a:endParaRPr/>
          </a:p>
        </p:txBody>
      </p:sp>
      <p:sp>
        <p:nvSpPr>
          <p:cNvPr id="106" name="Google Shape;106;p3"/>
          <p:cNvSpPr txBox="1"/>
          <p:nvPr>
            <p:ph idx="2" type="body"/>
          </p:nvPr>
        </p:nvSpPr>
        <p:spPr>
          <a:xfrm>
            <a:off x="4572000" y="4419600"/>
            <a:ext cx="441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Customer 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Does search on Metallica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Recommender system suggests Megadeth from data collected about customer </a:t>
            </a:r>
            <a:r>
              <a:rPr b="1" lang="en-US">
                <a:solidFill>
                  <a:srgbClr val="008000"/>
                </a:solidFill>
              </a:rPr>
              <a:t>X</a:t>
            </a:r>
            <a:endParaRPr/>
          </a:p>
        </p:txBody>
      </p:sp>
      <p:pic>
        <p:nvPicPr>
          <p:cNvPr descr="classic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232398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312" y="1143001"/>
            <a:ext cx="31892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Distance (Section 3.5.4)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Cosine distance is used in spaces with dimensions, including Euclidean spaces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Where points are vectors with integer or Boolean components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Points thought of as directions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3366FF"/>
                </a:solidFill>
              </a:rPr>
              <a:t>Cosine distance between 2 points is the angle that the vectors to those points make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Range from 0 to 180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First compute cosine of the angle </a:t>
            </a:r>
            <a:r>
              <a:rPr lang="en-US" sz="2400"/>
              <a:t>between vectors x and 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Then apply arc-cosine function to translate to 0-180 degrees: the cosine distance</a:t>
            </a:r>
            <a:endParaRPr/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 </a:t>
            </a:r>
            <a:br>
              <a:rPr lang="en-US"/>
            </a:br>
            <a:r>
              <a:rPr lang="en-US"/>
              <a:t>(Used to Calculate Cosine Distance)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685800" y="3048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Dot product x.y divided by Euclidean distance of x and y from origin </a:t>
            </a:r>
            <a:r>
              <a:rPr lang="en-US"/>
              <a:t>(Section 3.5.2)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Dot product of vectors: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Euclidean distance of two vectors x, y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85" name="Google Shape;38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sinesimilarity.tiff" id="386" name="Google Shape;3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95800"/>
            <a:ext cx="683622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clideanDisance.tiff" id="388" name="Google Shape;38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1" y="5486400"/>
            <a:ext cx="76771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3.1.3: Cosine Distance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x = [1,2,-1]	y = [2,1,1]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Dot product </a:t>
            </a:r>
            <a:r>
              <a:rPr lang="en-US" sz="2400"/>
              <a:t>x.y = 1x2 + 2x1 + (-1)x1 = 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</a:t>
            </a:r>
            <a:r>
              <a:rPr lang="en-US" sz="2400"/>
              <a:t>of two vectors x, 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of a vector from the origin: vector for origin is all zeros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x from origin is: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y from origin also sqrt(6)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from x to y is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Arccosine</a:t>
            </a:r>
            <a:r>
              <a:rPr lang="en-US" sz="2400"/>
              <a:t> of ½ is 60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That is the </a:t>
            </a:r>
            <a:r>
              <a:rPr b="1" lang="en-US" sz="2400">
                <a:solidFill>
                  <a:srgbClr val="008000"/>
                </a:solidFill>
              </a:rPr>
              <a:t>cosine distance between x and 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uclideanDisance.tiff"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90800"/>
            <a:ext cx="5720229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.tiff" id="397" name="Google Shape;3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343400"/>
            <a:ext cx="313459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cos.tiff" id="398" name="Google Shape;3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799" y="5181600"/>
            <a:ext cx="2394857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Scaling factor alpha affects how similar items are</a:t>
            </a:r>
            <a:endParaRPr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Item Profiles Example (9.2)</a:t>
            </a:r>
            <a:endParaRPr/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08" name="Google Shape;4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09" name="Google Shape;40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10" name="Google Shape;41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11" name="Google Shape;41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12" name="Google Shape;41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1816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685800" y="1371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Much research on content-based recommendations focuses on </a:t>
            </a:r>
            <a:r>
              <a:rPr b="1" lang="en-US" sz="2400"/>
              <a:t>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(web pages, books, movies) based on associated 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Descriptions, user reviews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Can treat this as an </a:t>
            </a:r>
            <a:r>
              <a:rPr b="1" lang="en-US" sz="2400">
                <a:solidFill>
                  <a:srgbClr val="008000"/>
                </a:solidFill>
              </a:rPr>
              <a:t>Information Retrieval task (IR)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How to identify whether </a:t>
            </a:r>
            <a:r>
              <a:rPr b="1" lang="en-US" sz="2400">
                <a:solidFill>
                  <a:srgbClr val="D60093"/>
                </a:solidFill>
              </a:rPr>
              <a:t>two documents are about similar things?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How to </a:t>
            </a:r>
            <a:r>
              <a:rPr b="1" lang="en-US" sz="2400">
                <a:solidFill>
                  <a:srgbClr val="D60093"/>
                </a:solidFill>
              </a:rPr>
              <a:t>pick </a:t>
            </a:r>
            <a:r>
              <a:rPr b="1" lang="en-US" sz="2400">
                <a:solidFill>
                  <a:srgbClr val="FF0000"/>
                </a:solidFill>
              </a:rPr>
              <a:t>important features </a:t>
            </a:r>
            <a:r>
              <a:rPr b="1" lang="en-US" sz="2400">
                <a:solidFill>
                  <a:srgbClr val="D60093"/>
                </a:solidFill>
              </a:rPr>
              <a:t>of documents?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Want to </a:t>
            </a:r>
            <a:r>
              <a:rPr b="1" lang="en-US" sz="2400">
                <a:solidFill>
                  <a:srgbClr val="0000FF"/>
                </a:solidFill>
              </a:rPr>
              <a:t>identify the significant words </a:t>
            </a:r>
            <a:r>
              <a:rPr lang="en-US" sz="2400"/>
              <a:t>in documents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TF.IDF: Measure of Word Importance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5334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Classification of documents as being about similar things starts with </a:t>
            </a:r>
            <a:r>
              <a:rPr lang="en-US" sz="2400" u="sng"/>
              <a:t>finding </a:t>
            </a:r>
            <a:r>
              <a:rPr lang="en-US" sz="2400" u="sng">
                <a:solidFill>
                  <a:srgbClr val="FF0000"/>
                </a:solidFill>
              </a:rPr>
              <a:t>significant</a:t>
            </a:r>
            <a:r>
              <a:rPr lang="en-US" sz="2400" u="sng"/>
              <a:t> words in those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most frequent words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(the, and, a, …) – called “stop words”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just rare words either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Want concentration of </a:t>
            </a:r>
            <a:r>
              <a:rPr b="1" lang="en-US" sz="2400" u="sng">
                <a:solidFill>
                  <a:srgbClr val="FF0066"/>
                </a:solidFill>
              </a:rPr>
              <a:t>useful words </a:t>
            </a:r>
            <a:r>
              <a:rPr b="1" lang="en-US" sz="2400">
                <a:solidFill>
                  <a:srgbClr val="FF0066"/>
                </a:solidFill>
              </a:rPr>
              <a:t>in just a few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Usual heuristic from text mining is </a:t>
            </a:r>
            <a:r>
              <a:rPr b="1" lang="en-US" sz="2400"/>
              <a:t>TF-IDF: </a:t>
            </a:r>
            <a:br>
              <a:rPr lang="en-US" sz="2400"/>
            </a:br>
            <a:r>
              <a:rPr lang="en-US" sz="2400"/>
              <a:t>	</a:t>
            </a:r>
            <a:r>
              <a:rPr b="1" lang="en-US" sz="2400">
                <a:solidFill>
                  <a:srgbClr val="0000FF"/>
                </a:solidFill>
              </a:rPr>
              <a:t>(Term frequency * Inverse Doc Frequency)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Words with highest TF.IDF score are often the terms that best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constructing an item profile for Recommender system: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Document</a:t>
            </a:r>
            <a:r>
              <a:rPr lang="en-US" sz="2000"/>
              <a:t> … </a:t>
            </a:r>
            <a:r>
              <a:rPr b="1" lang="en-US" sz="2000"/>
              <a:t>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Term</a:t>
            </a:r>
            <a:r>
              <a:rPr lang="en-US" sz="2000"/>
              <a:t> … </a:t>
            </a:r>
            <a:r>
              <a:rPr b="1" lang="en-US" sz="2000"/>
              <a:t>Feature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04800" y="304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TF-IDF: From Section 1.3.1</a:t>
            </a:r>
            <a:br>
              <a:rPr lang="en-US" sz="3200"/>
            </a:br>
            <a:r>
              <a:rPr lang="en-US" sz="3200"/>
              <a:t>(Term frequency * Inverse Document Frequency)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685800" y="16002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 sz="2000">
                <a:solidFill>
                  <a:srgbClr val="008000"/>
                </a:solidFill>
              </a:rPr>
              <a:t>f</a:t>
            </a:r>
            <a:r>
              <a:rPr b="1" baseline="-25000" i="1" lang="en-US" sz="2000">
                <a:solidFill>
                  <a:srgbClr val="008000"/>
                </a:solidFill>
              </a:rPr>
              <a:t>ij</a:t>
            </a:r>
            <a:r>
              <a:rPr b="1" lang="en-US" sz="2000">
                <a:solidFill>
                  <a:srgbClr val="008000"/>
                </a:solidFill>
              </a:rPr>
              <a:t> = frequency of term (feature) </a:t>
            </a:r>
            <a:r>
              <a:rPr b="1" i="1" lang="en-US" sz="2000">
                <a:solidFill>
                  <a:srgbClr val="008000"/>
                </a:solidFill>
              </a:rPr>
              <a:t>i</a:t>
            </a:r>
            <a:r>
              <a:rPr b="1" lang="en-US" sz="2000">
                <a:solidFill>
                  <a:srgbClr val="008000"/>
                </a:solidFill>
              </a:rPr>
              <a:t> in document (item) </a:t>
            </a:r>
            <a:r>
              <a:rPr b="1" i="1" lang="en-US" sz="2000">
                <a:solidFill>
                  <a:srgbClr val="008000"/>
                </a:solidFill>
              </a:rPr>
              <a:t>j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Term frequency of term i in document j is </a:t>
            </a:r>
            <a:r>
              <a:rPr b="1" lang="en-US" sz="2000">
                <a:solidFill>
                  <a:srgbClr val="008000"/>
                </a:solidFill>
              </a:rPr>
              <a:t>normalized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⮚"/>
            </a:pPr>
            <a:r>
              <a:rPr b="1" lang="en-US" sz="1600">
                <a:solidFill>
                  <a:srgbClr val="008000"/>
                </a:solidFill>
              </a:rPr>
              <a:t>Divide by maximum occurrences of any term in document 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frequent term has TF=1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i="1" sz="1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b="1" baseline="-25000" i="1" lang="en-US" sz="2000"/>
              <a:t>i</a:t>
            </a:r>
            <a:r>
              <a:rPr lang="en-US" sz="2000"/>
              <a:t> = number of docs that mention term </a:t>
            </a:r>
            <a:r>
              <a:rPr b="1" i="1" lang="en-US" sz="2000"/>
              <a:t>i</a:t>
            </a:r>
            <a:endParaRPr b="1" i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lang="en-US" sz="2000"/>
              <a:t> = total number of docs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1" lang="en-US">
                <a:solidFill>
                  <a:srgbClr val="0000FF"/>
                </a:solidFill>
              </a:rPr>
              <a:t>TF-IDF score:</a:t>
            </a:r>
            <a:r>
              <a:rPr lang="en-US">
                <a:solidFill>
                  <a:srgbClr val="0000FF"/>
                </a:solidFill>
              </a:rPr>
              <a:t>  </a:t>
            </a:r>
            <a:r>
              <a:rPr b="1" i="1" lang="en-US">
                <a:solidFill>
                  <a:srgbClr val="0000FF"/>
                </a:solidFill>
              </a:rPr>
              <a:t>w</a:t>
            </a:r>
            <a:r>
              <a:rPr b="1" baseline="-25000" i="1" lang="en-US">
                <a:solidFill>
                  <a:srgbClr val="0000FF"/>
                </a:solidFill>
              </a:rPr>
              <a:t>ij</a:t>
            </a:r>
            <a:r>
              <a:rPr b="1" i="1" lang="en-US">
                <a:solidFill>
                  <a:srgbClr val="0000FF"/>
                </a:solidFill>
              </a:rPr>
              <a:t> = TF</a:t>
            </a:r>
            <a:r>
              <a:rPr b="1" baseline="-25000" i="1" lang="en-US">
                <a:solidFill>
                  <a:srgbClr val="0000FF"/>
                </a:solidFill>
              </a:rPr>
              <a:t>ij </a:t>
            </a:r>
            <a:r>
              <a:rPr b="1" i="1" lang="en-US">
                <a:solidFill>
                  <a:srgbClr val="0000FF"/>
                </a:solidFill>
              </a:rPr>
              <a:t> × IDF</a:t>
            </a:r>
            <a:r>
              <a:rPr b="1" baseline="-25000" i="1" lang="en-US">
                <a:solidFill>
                  <a:srgbClr val="0000FF"/>
                </a:solidFill>
              </a:rPr>
              <a:t>i</a:t>
            </a:r>
            <a:endParaRPr b="1" i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sz="1000">
              <a:solidFill>
                <a:schemeClr val="accent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D60093"/>
                </a:solidFill>
              </a:rPr>
              <a:t>Item profile for a document =</a:t>
            </a:r>
            <a:r>
              <a:rPr b="1" lang="en-US" sz="2400"/>
              <a:t> set of words with highest TF-IDF scores, together with their scores</a:t>
            </a:r>
            <a:endParaRPr/>
          </a:p>
        </p:txBody>
      </p:sp>
      <p:pic>
        <p:nvPicPr>
          <p:cNvPr descr="txp_fig" id="441" name="Google Shape;4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981200"/>
            <a:ext cx="2286000" cy="61168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5532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1143000" y="205740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Term Frequency: 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609600" y="4552890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Inverse Document Frequency: </a:t>
            </a:r>
            <a:endParaRPr/>
          </a:p>
        </p:txBody>
      </p:sp>
      <p:pic>
        <p:nvPicPr>
          <p:cNvPr descr="idf.tiff" id="445" name="Google Shape;4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512200"/>
            <a:ext cx="3124200" cy="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 Example (Example 1.3)</a:t>
            </a:r>
            <a:endParaRPr/>
          </a:p>
        </p:txBody>
      </p:sp>
      <p:sp>
        <p:nvSpPr>
          <p:cNvPr id="451" name="Google Shape;451;p38"/>
          <p:cNvSpPr txBox="1"/>
          <p:nvPr>
            <p:ph idx="1" type="body"/>
          </p:nvPr>
        </p:nvSpPr>
        <p:spPr>
          <a:xfrm>
            <a:off x="685800" y="12192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Repository of 2</a:t>
            </a:r>
            <a:r>
              <a:rPr baseline="30000" lang="en-US" sz="2400"/>
              <a:t>20</a:t>
            </a:r>
            <a:r>
              <a:rPr lang="en-US" sz="2400"/>
              <a:t> = 1,048,576 documents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word w appears in 2</a:t>
            </a:r>
            <a:r>
              <a:rPr baseline="30000" lang="en-US" sz="2400"/>
              <a:t>10</a:t>
            </a:r>
            <a:r>
              <a:rPr lang="en-US" sz="2400"/>
              <a:t> = 1024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Inverse document frequency: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1" lang="en-US" sz="2400"/>
              <a:t>	</a:t>
            </a:r>
            <a:r>
              <a:rPr b="1" i="1" lang="en-US" sz="2400"/>
              <a:t>IDF</a:t>
            </a:r>
            <a:r>
              <a:rPr b="1" baseline="-25000" i="1" lang="en-US" sz="2400"/>
              <a:t>w</a:t>
            </a:r>
            <a:r>
              <a:rPr b="1" lang="en-US" sz="2400"/>
              <a:t>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20</a:t>
            </a:r>
            <a:r>
              <a:rPr b="1" lang="en-US" sz="2400"/>
              <a:t>/2</a:t>
            </a:r>
            <a:r>
              <a:rPr b="1" baseline="30000" lang="en-US" sz="2400"/>
              <a:t>10</a:t>
            </a:r>
            <a:r>
              <a:rPr b="1" lang="en-US" sz="2400"/>
              <a:t>)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10</a:t>
            </a:r>
            <a:r>
              <a:rPr b="1" lang="en-US" sz="2400"/>
              <a:t>) = 10 </a:t>
            </a:r>
            <a:r>
              <a:rPr lang="en-US" sz="2400"/>
              <a:t>(logarithm scaled)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j</a:t>
            </a:r>
            <a:r>
              <a:rPr lang="en-US" sz="2400"/>
              <a:t> in which word </a:t>
            </a:r>
            <a:r>
              <a:rPr i="1" lang="en-US" sz="2400"/>
              <a:t>w</a:t>
            </a:r>
            <a:r>
              <a:rPr lang="en-US" sz="2400"/>
              <a:t> appears 20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Assume that t</a:t>
            </a:r>
            <a:r>
              <a:rPr lang="en-US" sz="2000"/>
              <a:t>his is the maximum number of times any word appears in document j (after eliminating stop words)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wj </a:t>
            </a:r>
            <a:r>
              <a:rPr b="1" lang="en-US" sz="2000"/>
              <a:t>=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TF.IFD score for w in document j is 1*10=10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k</a:t>
            </a:r>
            <a:r>
              <a:rPr lang="en-US" sz="2400"/>
              <a:t> where word </a:t>
            </a:r>
            <a:r>
              <a:rPr i="1" lang="en-US" sz="2400"/>
              <a:t>w</a:t>
            </a:r>
            <a:r>
              <a:rPr lang="en-US" sz="2400"/>
              <a:t> appears once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Maximum number of occurrences of any word in k is 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wk</a:t>
            </a:r>
            <a:r>
              <a:rPr b="1" lang="en-US" sz="2000"/>
              <a:t> = 1/20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TF.IDF score for w in document k is (1/20)*10=1/2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7239000" y="5722203"/>
            <a:ext cx="1661032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j    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   10  0.5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Recommender Systems: Make Recommendations Based on Features of Documents</a:t>
            </a:r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suggest articles, pages, blogs  a user might want to see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Hard to classify items by topic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</a:t>
            </a:r>
            <a:r>
              <a:rPr b="1" lang="en-US" sz="2400">
                <a:solidFill>
                  <a:srgbClr val="0000FF"/>
                </a:solidFill>
              </a:rPr>
              <a:t>try to identify words that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Eliminate stop words: </a:t>
            </a:r>
            <a:r>
              <a:rPr lang="en-US" sz="2400"/>
              <a:t>several hundred most common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remaining words, calculate the TF.IDF score</a:t>
            </a:r>
            <a:r>
              <a:rPr lang="en-US" sz="2400"/>
              <a:t> for each word in the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The words with the highest TF.IDF scores characterize the document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59" name="Google Shape;459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log.hubspot.com/Portals/249/images/amazon_logo.gif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752600"/>
            <a:ext cx="1796244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_zmoEeqomXD4/SjftFPB6UTI/AAAAAAAACZE/gxQm5CcUp_k/s400/del.icio.us-logo.jpg"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438400"/>
            <a:ext cx="1562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upload.moldova.org/IT/logos/youtube_logo.gif"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5029200"/>
            <a:ext cx="1219200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600200" y="4419600"/>
            <a:ext cx="1371600" cy="1066800"/>
          </a:xfrm>
          <a:prstGeom prst="can">
            <a:avLst>
              <a:gd fmla="val 25000" name="adj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endParaRPr/>
          </a:p>
        </p:txBody>
      </p:sp>
      <p:pic>
        <p:nvPicPr>
          <p:cNvPr descr="MCBS01705_0000[1]" id="120" name="Google Shape;1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4"/>
          <p:cNvGrpSpPr/>
          <p:nvPr/>
        </p:nvGrpSpPr>
        <p:grpSpPr>
          <a:xfrm>
            <a:off x="611188" y="3016250"/>
            <a:ext cx="1293812" cy="1250950"/>
            <a:chOff x="385" y="1900"/>
            <a:chExt cx="815" cy="788"/>
          </a:xfrm>
        </p:grpSpPr>
        <p:sp>
          <p:nvSpPr>
            <p:cNvPr id="122" name="Google Shape;122;p4"/>
            <p:cNvSpPr/>
            <p:nvPr/>
          </p:nvSpPr>
          <p:spPr>
            <a:xfrm>
              <a:off x="1056" y="1920"/>
              <a:ext cx="144" cy="768"/>
            </a:xfrm>
            <a:prstGeom prst="downArrow">
              <a:avLst>
                <a:gd fmla="val 50000" name="adj1"/>
                <a:gd fmla="val 13333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 rot="5400000">
              <a:off x="786" y="2200"/>
              <a:ext cx="672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385" y="2119"/>
              <a:ext cx="65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26" name="Google Shape;126;p4"/>
            <p:cNvSpPr/>
            <p:nvPr/>
          </p:nvSpPr>
          <p:spPr>
            <a:xfrm>
              <a:off x="1536" y="1920"/>
              <a:ext cx="144" cy="720"/>
            </a:xfrm>
            <a:prstGeom prst="upArrow">
              <a:avLst>
                <a:gd fmla="val 50000" name="adj1"/>
                <a:gd fmla="val 12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 rot="5400000">
              <a:off x="1282" y="2269"/>
              <a:ext cx="630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718" y="2119"/>
              <a:ext cx="156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/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3048000" y="4724400"/>
            <a:ext cx="26196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Products, web sites,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blogs, news items, …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andora Logo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45425" y="1571042"/>
            <a:ext cx="762000" cy="7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crapetv.com/News/News%20Pages/Business/images-5/netflix-logo.jpg"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7825" y="2511425"/>
            <a:ext cx="99377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rowyourwritingbusiness.com/images/stumbleupon_logo.bmp" id="133" name="Google Shape;13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6625" y="2438400"/>
            <a:ext cx="185207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dmintell.napco.com/ee/images/uploads/appletell/618px-Last.fm_logo_.svg_.png" id="134" name="Google Shape;13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7875" y="4238042"/>
            <a:ext cx="1609725" cy="867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</p:txBody>
      </p:sp>
      <p:pic>
        <p:nvPicPr>
          <p:cNvPr descr="http://upload.wikimedia.org/wikipedia/commons/5/52/Movielens-helping.gif" id="136" name="Google Shape;13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3676649"/>
            <a:ext cx="2238375" cy="43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ithenticate.com/wp-content/uploads/2010/11/google-news-logo.png" id="137" name="Google Shape;13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7600" y="4229100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eefjack.com/files/2010/04/xbox-live-arcade.thumbnail.jpg" id="138" name="Google Shape;138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96200" y="4953000"/>
            <a:ext cx="1295400" cy="12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 documents by a set of words</a:t>
            </a:r>
            <a:endParaRPr/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Take as features of the document </a:t>
            </a:r>
            <a:r>
              <a:rPr b="1" lang="en-US" sz="2400">
                <a:solidFill>
                  <a:srgbClr val="FF0000"/>
                </a:solidFill>
              </a:rPr>
              <a:t>the </a:t>
            </a:r>
            <a:r>
              <a:rPr b="1" i="1" lang="en-US" sz="2400">
                <a:solidFill>
                  <a:srgbClr val="FF0000"/>
                </a:solidFill>
              </a:rPr>
              <a:t>n</a:t>
            </a:r>
            <a:r>
              <a:rPr b="1" lang="en-US" sz="2400">
                <a:solidFill>
                  <a:srgbClr val="FF0000"/>
                </a:solidFill>
              </a:rPr>
              <a:t> words with highest TF.IDF scores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pick </a:t>
            </a:r>
            <a:r>
              <a:rPr b="1" lang="en-US" sz="2000"/>
              <a:t>same </a:t>
            </a:r>
            <a:r>
              <a:rPr b="1" i="1" lang="en-US" sz="2000"/>
              <a:t>n </a:t>
            </a:r>
            <a:r>
              <a:rPr b="1" lang="en-US" sz="2000"/>
              <a:t>for all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let </a:t>
            </a:r>
            <a:r>
              <a:rPr b="1" i="1" lang="en-US" sz="2000"/>
              <a:t>n </a:t>
            </a:r>
            <a:r>
              <a:rPr b="1" lang="en-US" sz="2000"/>
              <a:t>be fixed percentage </a:t>
            </a:r>
            <a:r>
              <a:rPr lang="en-US" sz="2000"/>
              <a:t>of words in the document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also make </a:t>
            </a:r>
            <a:r>
              <a:rPr b="1" lang="en-US" sz="2000"/>
              <a:t>all words with TF.IDF scores above a given threshold</a:t>
            </a:r>
            <a:r>
              <a:rPr lang="en-US" sz="2000"/>
              <a:t> are part of feature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Documents then represented by set of ”important”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Expect these words to express subjects or main ideas of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can measure the similarity of two documents using: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Cosine distance between the sets, treated as vectors (last time)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Jaccard distance (Ch. 3) between sets of word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66" name="Google Shape;46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72" name="Google Shape;4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457200" y="1143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First compute cosine of the angle between vectors A and B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Then apply arc-cosine function to translate to 0-180 degrees: the cosine distance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</p:txBody>
      </p:sp>
      <p:sp>
        <p:nvSpPr>
          <p:cNvPr id="483" name="Google Shape;483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Item Profiles Example (9.2)</a:t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85" name="Google Shape;4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86" name="Google Shape;48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87" name="Google Shape;48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88" name="Google Shape;48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89" name="Google Shape;489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3340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94" name="Google Shape;4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486400"/>
            <a:ext cx="6781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96" name="Google Shape;496;p43"/>
          <p:cNvSpPr txBox="1"/>
          <p:nvPr>
            <p:ph idx="1" type="body"/>
          </p:nvPr>
        </p:nvSpPr>
        <p:spPr>
          <a:xfrm>
            <a:off x="609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Think of set of high-TF.IDF words as a vector, with one component for each possible word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Vector has 1 if word is in the set for that document, 0 if not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Between two documents, only a finite number of words among their two sets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Almost all components are 0</a:t>
            </a:r>
            <a:r>
              <a:rPr lang="en-US" sz="2400"/>
              <a:t>; do not affect dot product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Dot products </a:t>
            </a:r>
            <a:r>
              <a:rPr lang="en-US" sz="2400">
                <a:solidFill>
                  <a:srgbClr val="0000FF"/>
                </a:solidFill>
              </a:rPr>
              <a:t>are size of intersection of the two sets of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Lengths of vectors </a:t>
            </a:r>
            <a:r>
              <a:rPr lang="en-US" sz="2400">
                <a:solidFill>
                  <a:srgbClr val="0000FF"/>
                </a:solidFill>
              </a:rPr>
              <a:t>are square roots of number of words in each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vectors: dot product divided by product of vector lengths</a:t>
            </a:r>
            <a:endParaRPr b="1" sz="2400"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381000" y="16541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Similarity: Two Kinds</a:t>
            </a:r>
            <a:endParaRPr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457200" y="85121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3: find nearly-identical (similar)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Lexical similarity: </a:t>
            </a:r>
            <a:r>
              <a:rPr lang="en-US" sz="2000"/>
              <a:t>Documents are similar if they </a:t>
            </a:r>
            <a:r>
              <a:rPr lang="en-US" sz="2000" u="sng">
                <a:solidFill>
                  <a:srgbClr val="3366FF"/>
                </a:solidFill>
              </a:rPr>
              <a:t>contain large fraction of identical sequences of characters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Shingling: </a:t>
            </a:r>
            <a:r>
              <a:rPr lang="en-US" sz="2000">
                <a:solidFill>
                  <a:srgbClr val="008000"/>
                </a:solidFill>
              </a:rPr>
              <a:t>convert documents to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Minhashing: </a:t>
            </a:r>
            <a:r>
              <a:rPr lang="en-US" sz="2000">
                <a:solidFill>
                  <a:srgbClr val="008000"/>
                </a:solidFill>
              </a:rPr>
              <a:t>convert large sets to short signatures, preserving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Locality-sensitive hashing (LSH): </a:t>
            </a:r>
            <a:r>
              <a:rPr lang="en-US" sz="2000">
                <a:solidFill>
                  <a:srgbClr val="008000"/>
                </a:solidFill>
              </a:rPr>
              <a:t>Focus on parts of signatures likely to be from similar documents to </a:t>
            </a:r>
            <a:r>
              <a:rPr b="1" lang="en-US" sz="2000">
                <a:solidFill>
                  <a:srgbClr val="008000"/>
                </a:solidFill>
              </a:rPr>
              <a:t>identify candidate pairs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Recommendation Systems (Chapter 9):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Interested in </a:t>
            </a:r>
            <a:r>
              <a:rPr lang="en-US" sz="2000">
                <a:solidFill>
                  <a:srgbClr val="0000FF"/>
                </a:solidFill>
              </a:rPr>
              <a:t>occurrences of </a:t>
            </a:r>
            <a:r>
              <a:rPr b="1" lang="en-US" sz="2000">
                <a:solidFill>
                  <a:srgbClr val="FF0000"/>
                </a:solidFill>
              </a:rPr>
              <a:t>many </a:t>
            </a:r>
            <a:r>
              <a:rPr b="1" lang="en-US" sz="2000" u="sng">
                <a:solidFill>
                  <a:srgbClr val="FF0000"/>
                </a:solidFill>
              </a:rPr>
              <a:t>important words </a:t>
            </a:r>
            <a:r>
              <a:rPr b="1" lang="en-US" sz="2000">
                <a:solidFill>
                  <a:srgbClr val="FF0000"/>
                </a:solidFill>
              </a:rPr>
              <a:t>in both documents </a:t>
            </a:r>
            <a:r>
              <a:rPr lang="en-US" sz="2000">
                <a:solidFill>
                  <a:srgbClr val="0000FF"/>
                </a:solidFill>
              </a:rPr>
              <a:t>(even if little lexical similarity </a:t>
            </a:r>
            <a:r>
              <a:rPr lang="en-US" sz="2000"/>
              <a:t>between documents)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Similar methodology: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High TF.IDF words form a vector</a:t>
            </a:r>
            <a:r>
              <a:rPr lang="en-US" sz="2000">
                <a:solidFill>
                  <a:srgbClr val="008000"/>
                </a:solidFill>
              </a:rPr>
              <a:t>, with a component for each possible word set to 1 or 0 	</a:t>
            </a:r>
            <a:r>
              <a:rPr i="1" lang="en-US" sz="2000">
                <a:solidFill>
                  <a:srgbClr val="008000"/>
                </a:solidFill>
              </a:rPr>
              <a:t>(analogous to sets of shingles)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Another Option to Describe Item Content: </a:t>
            </a:r>
            <a:br>
              <a:rPr lang="en-US" sz="2800"/>
            </a:br>
            <a:r>
              <a:rPr lang="en-US" sz="2800"/>
              <a:t>Obtaining Item Profile </a:t>
            </a:r>
            <a:r>
              <a:rPr lang="en-US" sz="2800" u="sng"/>
              <a:t>Features</a:t>
            </a:r>
            <a:r>
              <a:rPr lang="en-US" sz="2800"/>
              <a:t> from </a:t>
            </a:r>
            <a:r>
              <a:rPr lang="en-US" sz="2800" u="sng"/>
              <a:t>Tagging</a:t>
            </a:r>
            <a:r>
              <a:rPr lang="en-US" sz="2800"/>
              <a:t> Systems</a:t>
            </a:r>
            <a:endParaRPr/>
          </a:p>
        </p:txBody>
      </p:sp>
      <p:sp>
        <p:nvSpPr>
          <p:cNvPr id="510" name="Google Shape;510;p45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for content-based recommendations for </a:t>
            </a:r>
            <a:r>
              <a:rPr b="1" lang="en-US" sz="2400"/>
              <a:t>images</a:t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E.g., Flickr photosharing, Facebook, Instagram, Snapchat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Users </a:t>
            </a:r>
            <a:r>
              <a:rPr lang="en-US" sz="2400">
                <a:solidFill>
                  <a:srgbClr val="008000"/>
                </a:solidFill>
              </a:rPr>
              <a:t>enter words or phrases that describe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GPS information/geofilters</a:t>
            </a:r>
            <a:r>
              <a:rPr lang="en-US" sz="2400"/>
              <a:t>: e.g., automatically add location information when a photo is uploaded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Can use tags as a recommendation 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if user retrieves or bookmarks pages with certain tags, </a:t>
            </a:r>
            <a:r>
              <a:rPr lang="en-US" sz="2000">
                <a:solidFill>
                  <a:srgbClr val="FF0066"/>
                </a:solidFill>
              </a:rPr>
              <a:t>recommend other pages with same tags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Only works if users create tags or allow automatic geotagging</a:t>
            </a:r>
            <a:endParaRPr sz="2400"/>
          </a:p>
        </p:txBody>
      </p:sp>
      <p:sp>
        <p:nvSpPr>
          <p:cNvPr id="511" name="Google Shape;51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 (Summary)</a:t>
            </a:r>
            <a:endParaRPr/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685800" y="14478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Features or components of 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Distance between items = 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9" name="Google Shape;519;p46"/>
          <p:cNvGraphicFramePr/>
          <p:nvPr/>
        </p:nvGraphicFramePr>
        <p:xfrm>
          <a:off x="1676400" y="3878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{58503C00-D310-4522-A1B4-116644BFD3DA}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46"/>
          <p:cNvSpPr txBox="1"/>
          <p:nvPr/>
        </p:nvSpPr>
        <p:spPr>
          <a:xfrm>
            <a:off x="4081275" y="3352800"/>
            <a:ext cx="1286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686144" y="3988107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Construct item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Source we discussed: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Explicit features in a database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Discovering features in documents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Tags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Create vectors representing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Numerical vectors might contain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Create </a:t>
            </a:r>
            <a:r>
              <a:rPr b="1" lang="en-US" sz="2000">
                <a:solidFill>
                  <a:srgbClr val="FF0000"/>
                </a:solidFill>
              </a:rPr>
              <a:t>vectors with </a:t>
            </a:r>
            <a:r>
              <a:rPr b="1" lang="en-US" sz="2000" u="sng">
                <a:solidFill>
                  <a:srgbClr val="FF0000"/>
                </a:solidFill>
              </a:rPr>
              <a:t>same components </a:t>
            </a:r>
            <a:r>
              <a:rPr b="1" lang="en-US" sz="2000">
                <a:solidFill>
                  <a:srgbClr val="0000FF"/>
                </a:solidFill>
              </a:rPr>
              <a:t>that describe user’s preferences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Classification algorithms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idx="1" type="body"/>
          </p:nvPr>
        </p:nvSpPr>
        <p:spPr>
          <a:xfrm>
            <a:off x="304800" y="1066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Create vectors with same components that describe user’s preferences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Best estimate regarding which items a user likes is </a:t>
            </a:r>
            <a:r>
              <a:rPr b="1" lang="en-US" sz="2000">
                <a:solidFill>
                  <a:srgbClr val="008000"/>
                </a:solidFill>
              </a:rPr>
              <a:t>some </a:t>
            </a:r>
            <a:r>
              <a:rPr b="1" lang="en-US" sz="2000" u="sng">
                <a:solidFill>
                  <a:srgbClr val="008000"/>
                </a:solidFill>
              </a:rPr>
              <a:t>aggregation</a:t>
            </a:r>
            <a:r>
              <a:rPr b="1" lang="en-US" sz="2000">
                <a:solidFill>
                  <a:srgbClr val="008000"/>
                </a:solidFill>
              </a:rPr>
              <a:t> of the profiles of those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D60093"/>
                </a:solidFill>
              </a:rPr>
              <a:t>User profile possibilities: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Boolean utility matrix: </a:t>
            </a:r>
            <a:r>
              <a:rPr lang="en-US" sz="2000">
                <a:solidFill>
                  <a:srgbClr val="0000FF"/>
                </a:solidFill>
              </a:rPr>
              <a:t>average the components of vectors representing item profiles for the items in which utility matrix has a 1 for that user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E.g., 20% of movies that user U likes have actor A (has a 1)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User profile for U will have 0.2 in component for actor 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Non-boolean utility matrix: (e.g., ratings) </a:t>
            </a:r>
            <a:r>
              <a:rPr lang="en-US" sz="2000">
                <a:solidFill>
                  <a:srgbClr val="0000FF"/>
                </a:solidFill>
              </a:rPr>
              <a:t>weight the vectors representing profiles of items by utility (rating) value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Then user profile component for actor A will have value of 1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008000"/>
                </a:solidFill>
              </a:rPr>
              <a:t>Negative weights for below-average ratings, positive for above-avg.</a:t>
            </a:r>
            <a:endParaRPr/>
          </a:p>
        </p:txBody>
      </p:sp>
      <p:sp>
        <p:nvSpPr>
          <p:cNvPr id="542" name="Google Shape;542;p4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Profiles (Examples 9.3 and 9.4)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The Long Tail</a:t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838200" y="13716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Prediction Heuristic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Given user profile </a:t>
            </a:r>
            <a:r>
              <a:rPr b="1" i="1" lang="en-US" sz="2000"/>
              <a:t>x</a:t>
            </a:r>
            <a:r>
              <a:rPr lang="en-US" sz="2000"/>
              <a:t> and item profile </a:t>
            </a:r>
            <a:r>
              <a:rPr b="1" i="1" lang="en-US" sz="2000"/>
              <a:t>i</a:t>
            </a:r>
            <a:r>
              <a:rPr lang="en-US" sz="20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Estimate </a:t>
            </a:r>
            <a:r>
              <a:rPr b="1" lang="en-US" sz="2000">
                <a:solidFill>
                  <a:srgbClr val="FF0000"/>
                </a:solidFill>
              </a:rPr>
              <a:t>degree</a:t>
            </a:r>
            <a:r>
              <a:rPr b="1" lang="en-US" sz="2000">
                <a:solidFill>
                  <a:srgbClr val="FF0066"/>
                </a:solidFill>
              </a:rPr>
              <a:t> to which a user would prefer an item by computing </a:t>
            </a:r>
            <a:r>
              <a:rPr b="1" lang="en-US" sz="2000" u="sng">
                <a:solidFill>
                  <a:srgbClr val="FF0066"/>
                </a:solidFill>
              </a:rPr>
              <a:t>cosine distance </a:t>
            </a:r>
            <a:r>
              <a:rPr b="1" lang="en-US" sz="2000">
                <a:solidFill>
                  <a:srgbClr val="FF0066"/>
                </a:solidFill>
              </a:rPr>
              <a:t>between </a:t>
            </a:r>
            <a:r>
              <a:rPr b="1" i="1" lang="en-US" sz="2000">
                <a:solidFill>
                  <a:srgbClr val="FF0066"/>
                </a:solidFill>
              </a:rPr>
              <a:t>x</a:t>
            </a:r>
            <a:r>
              <a:rPr b="1" lang="en-US" sz="2000">
                <a:solidFill>
                  <a:srgbClr val="FF0066"/>
                </a:solidFill>
              </a:rPr>
              <a:t> and </a:t>
            </a:r>
            <a:r>
              <a:rPr b="1" i="1" lang="en-US" sz="2000">
                <a:solidFill>
                  <a:srgbClr val="FF0066"/>
                </a:solidFill>
              </a:rPr>
              <a:t>i</a:t>
            </a:r>
            <a:r>
              <a:rPr b="1" lang="en-US" sz="2000">
                <a:solidFill>
                  <a:srgbClr val="FF0066"/>
                </a:solidFill>
              </a:rPr>
              <a:t>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Classification Algorithms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Use </a:t>
            </a:r>
            <a:r>
              <a:rPr b="1" lang="en-US" sz="2000">
                <a:solidFill>
                  <a:srgbClr val="009900"/>
                </a:solidFill>
              </a:rPr>
              <a:t>machine learning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Regard given data as a training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For each user, </a:t>
            </a:r>
            <a:r>
              <a:rPr b="1" lang="en-US" sz="2000">
                <a:solidFill>
                  <a:srgbClr val="009900"/>
                </a:solidFill>
              </a:rPr>
              <a:t>build a classifier that predicts the rating of all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Ratings on a scale of 1 to k can be directly mapped to k classes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Many different classifiers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Naïve Bayes classifier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K-nearest neighbor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FF0066"/>
                </a:solidFill>
              </a:rPr>
              <a:t>Decision trees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Neural networks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9" name="Google Shape;549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9.5</a:t>
            </a:r>
            <a:endParaRPr/>
          </a:p>
        </p:txBody>
      </p:sp>
      <p:sp>
        <p:nvSpPr>
          <p:cNvPr id="555" name="Google Shape;555;p51"/>
          <p:cNvSpPr txBox="1"/>
          <p:nvPr>
            <p:ph idx="1" type="body"/>
          </p:nvPr>
        </p:nvSpPr>
        <p:spPr>
          <a:xfrm>
            <a:off x="685800" y="11430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Building User Profile in Previous Example (9.4):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Negative weights for below-average ratings, positive for above-average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the user likes: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Cosine of angle will be large positive fraction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After applying the arccosine, will have a </a:t>
            </a:r>
            <a:r>
              <a:rPr b="1" lang="en-US">
                <a:solidFill>
                  <a:srgbClr val="FF0066"/>
                </a:solidFill>
              </a:rPr>
              <a:t>small cosine distance</a:t>
            </a:r>
            <a:r>
              <a:rPr b="1" lang="en-US">
                <a:solidFill>
                  <a:srgbClr val="009900"/>
                </a:solidFill>
              </a:rPr>
              <a:t> between vectors (angle close to 0 degrees)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mix of actors the user likes/doesn’t like: </a:t>
            </a:r>
            <a:r>
              <a:rPr b="1" lang="en-US" sz="2400">
                <a:solidFill>
                  <a:srgbClr val="0000FF"/>
                </a:solidFill>
              </a:rPr>
              <a:t>Cosine of angle will be around 0 (angle close to 90 degrees)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user doesn’t like: </a:t>
            </a:r>
            <a:r>
              <a:rPr b="1" lang="en-US" sz="2400">
                <a:solidFill>
                  <a:srgbClr val="008000"/>
                </a:solidFill>
              </a:rPr>
              <a:t>Cosine will be a large negative fraction =&gt; </a:t>
            </a:r>
            <a:r>
              <a:rPr b="1" lang="en-US" sz="2400">
                <a:solidFill>
                  <a:srgbClr val="FF0000"/>
                </a:solidFill>
              </a:rPr>
              <a:t>large cosine distance </a:t>
            </a:r>
            <a:r>
              <a:rPr b="1" lang="en-US" sz="2400">
                <a:solidFill>
                  <a:srgbClr val="008000"/>
                </a:solidFill>
              </a:rPr>
              <a:t>between vectors (angle close to 180 degrees)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Thought Exercise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563" name="Google Shape;5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470189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2"/>
          <p:cNvSpPr txBox="1"/>
          <p:nvPr/>
        </p:nvSpPr>
        <p:spPr>
          <a:xfrm>
            <a:off x="3590210" y="2209800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565" name="Google Shape;565;p52"/>
          <p:cNvSpPr txBox="1"/>
          <p:nvPr/>
        </p:nvSpPr>
        <p:spPr>
          <a:xfrm>
            <a:off x="6553200" y="2213260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1561519" y="2590800"/>
            <a:ext cx="8230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Movie1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Movie2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1447800" y="2209800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8" name="Google Shape;568;p52"/>
          <p:cNvCxnSpPr/>
          <p:nvPr/>
        </p:nvCxnSpPr>
        <p:spPr>
          <a:xfrm>
            <a:off x="655320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52"/>
          <p:cNvCxnSpPr/>
          <p:nvPr/>
        </p:nvCxnSpPr>
        <p:spPr>
          <a:xfrm>
            <a:off x="265399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52"/>
          <p:cNvSpPr txBox="1"/>
          <p:nvPr/>
        </p:nvSpPr>
        <p:spPr>
          <a:xfrm>
            <a:off x="1524000" y="3443912"/>
            <a:ext cx="506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U          .1    .5     .7     .1     .4     .7     .1     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V          .2    .8     .1     .9     .2     .9     .7     .1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861074" y="4318401"/>
            <a:ext cx="75618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movie should we recommend for user U and V?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UserV)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UserV) = ?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532200" y="245130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532200" y="338485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items based on cosine distance</a:t>
            </a:r>
            <a:endParaRPr/>
          </a:p>
        </p:txBody>
      </p:sp>
      <p:sp>
        <p:nvSpPr>
          <p:cNvPr id="579" name="Google Shape;579;p53"/>
          <p:cNvSpPr txBox="1"/>
          <p:nvPr>
            <p:ph idx="1" type="body"/>
          </p:nvPr>
        </p:nvSpPr>
        <p:spPr>
          <a:xfrm>
            <a:off x="741264" y="1600200"/>
            <a:ext cx="771693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Estimate degree to which a user would prefer an item by </a:t>
            </a:r>
            <a:r>
              <a:rPr b="1" lang="en-US" sz="2400"/>
              <a:t>computing cosine distance </a:t>
            </a:r>
            <a:r>
              <a:rPr lang="en-US" sz="2400"/>
              <a:t>between x and i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Scale components with values that are not boolean (e.g., ratings)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Random hyperplanes (RH) and Locality Sensitive Hashing (LSH) techniques to place item profiles (i vectors) in buckets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a given user (x vector), apply RH and LSH techniques:  </a:t>
            </a:r>
            <a:r>
              <a:rPr b="1" lang="en-US" sz="2400">
                <a:solidFill>
                  <a:srgbClr val="008000"/>
                </a:solidFill>
              </a:rPr>
              <a:t>identify in which bucket we look for items that might have a </a:t>
            </a:r>
            <a:r>
              <a:rPr b="1" lang="en-US" sz="2400">
                <a:solidFill>
                  <a:srgbClr val="FF0066"/>
                </a:solidFill>
              </a:rPr>
              <a:t>small cosine distance from user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586" name="Google Shape;58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7" name="Google Shape;58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9.6: Decision Trees</a:t>
            </a:r>
            <a:endParaRPr/>
          </a:p>
        </p:txBody>
      </p:sp>
      <p:sp>
        <p:nvSpPr>
          <p:cNvPr id="593" name="Google Shape;593;p55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Items are </a:t>
            </a:r>
            <a:r>
              <a:rPr b="1" lang="en-US" sz="2400">
                <a:solidFill>
                  <a:srgbClr val="0000FF"/>
                </a:solidFill>
              </a:rPr>
              <a:t>news articles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Features are high TF.IDF words (keywords) in these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user U likes articles about baseball except articles about New York Yankees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Row of utility matrix for U has a 1 if U has read the article, blank otherwise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Construct decision tree: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select a predicate for each interior node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Classify an item: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Start at root and apply predicate to the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If predicate is true, go to left child; if false, go to right child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Repeat until a leaf is reached: leaf classified liked or not liked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94" name="Google Shape;594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9.6 (cont.)</a:t>
            </a:r>
            <a:endParaRPr/>
          </a:p>
        </p:txBody>
      </p:sp>
      <p:pic>
        <p:nvPicPr>
          <p:cNvPr descr="9.6decisionTree.tiff" id="600" name="Google Shape;600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7" l="0" r="0" t="937"/>
          <a:stretch/>
        </p:blipFill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sp>
        <p:nvSpPr>
          <p:cNvPr id="607" name="Google Shape;607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Classifiers of all types take a long time to construct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for decision trees: need one tree per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Constructing a tree requires </a:t>
            </a:r>
            <a:r>
              <a:rPr lang="en-US" sz="2400" u="sng"/>
              <a:t>looking at all item profiles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Have to consider </a:t>
            </a:r>
            <a:r>
              <a:rPr lang="en-US" sz="2400" u="sng"/>
              <a:t>many different predicates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Could involve </a:t>
            </a:r>
            <a:r>
              <a:rPr lang="en-US" sz="2400" u="sng"/>
              <a:t>complex combinations of features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Typically applied only to small problem sizes</a:t>
            </a:r>
            <a:endParaRPr/>
          </a:p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CONTENT-BASED APPROACH</a:t>
            </a:r>
            <a:endParaRPr/>
          </a:p>
        </p:txBody>
      </p:sp>
      <p:sp>
        <p:nvSpPr>
          <p:cNvPr id="614" name="Google Shape;61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15" name="Google Shape;615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 Content-based Approach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457200" y="12954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No need for data on other users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cold-start (for item) or sparsity problems (i.e., new items can receive recommendations)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to users with unique tastes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new &amp; unpopular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first-rater problem (i.e., new products never have been rated, therefore they cannot be recommended)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provide explanations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Can provide explanations of recommended items by listing content-features that caused an item to be recommended</a:t>
            </a:r>
            <a:endParaRPr/>
          </a:p>
        </p:txBody>
      </p:sp>
      <p:sp>
        <p:nvSpPr>
          <p:cNvPr id="623" name="Google Shape;62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76200"/>
            <a:ext cx="86106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Scarcity to Abundance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Shelf space is a scarce commodity for traditional retailers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Also: TV networks, movie theaters,…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Web enables near-zero-cost dissemination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of information about products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From scarcity to abundance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More choice necessitates better filters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Recommendation engines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</a:t>
            </a:r>
            <a:r>
              <a:rPr b="1" lang="en-US">
                <a:solidFill>
                  <a:srgbClr val="0000FF"/>
                </a:solidFill>
              </a:rPr>
              <a:t>Into Thin Air </a:t>
            </a:r>
            <a:r>
              <a:rPr lang="en-US"/>
              <a:t>made </a:t>
            </a:r>
            <a:r>
              <a:rPr b="1" lang="en-US">
                <a:solidFill>
                  <a:srgbClr val="0000FF"/>
                </a:solidFill>
              </a:rPr>
              <a:t>Touching the Void</a:t>
            </a:r>
            <a:r>
              <a:rPr lang="en-US">
                <a:solidFill>
                  <a:srgbClr val="0000FF"/>
                </a:solidFill>
              </a:rPr>
              <a:t>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/>
              <a:t>a bestseller: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http://www.wired.com/wired/archive/12.10/tail.html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Cons: Content-based Approach</a:t>
            </a:r>
            <a:endParaRPr/>
          </a:p>
        </p:txBody>
      </p:sp>
      <p:sp>
        <p:nvSpPr>
          <p:cNvPr id="630" name="Google Shape;630;p60"/>
          <p:cNvSpPr txBox="1"/>
          <p:nvPr>
            <p:ph idx="1" type="body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Finding the appropriate features is hard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E.g., images, movies, music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Recommendations for new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How to build a user profile?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Overspecialization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Never recommends items outside user’s content profile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People might have multiple interests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Unable to exploit quality judgments of other users (don’t use ratings!)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1" name="Google Shape;631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Touching the Void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In 1988,</a:t>
            </a:r>
            <a:r>
              <a:rPr lang="en-US"/>
              <a:t> Joe Simpson wrote a book called </a:t>
            </a:r>
            <a:r>
              <a:rPr i="1" lang="en-US"/>
              <a:t>Touching the Void</a:t>
            </a:r>
            <a:r>
              <a:rPr lang="en-US"/>
              <a:t>, a harrowing account of near death in the Peruvian Andes.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It got only a modest success, it was soon forgotten.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decade later, Jon Krakauer wrote </a:t>
            </a:r>
            <a:r>
              <a:rPr i="1" lang="en-US"/>
              <a:t>Into Thin Air</a:t>
            </a:r>
            <a:r>
              <a:rPr lang="en-US"/>
              <a:t>, another book about a mountain-climbing tragedy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 which became a publishing sensation.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Suddenly </a:t>
            </a:r>
            <a:r>
              <a:rPr i="1" lang="en-US"/>
              <a:t>Touching the Void</a:t>
            </a:r>
            <a:r>
              <a:rPr lang="en-US"/>
              <a:t> started to sell again.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Now </a:t>
            </a:r>
            <a:r>
              <a:rPr i="1" lang="en-US"/>
              <a:t>Touching the Void</a:t>
            </a:r>
            <a:r>
              <a:rPr lang="en-US"/>
              <a:t> outsells </a:t>
            </a:r>
            <a:r>
              <a:rPr i="1" lang="en-US"/>
              <a:t>Into Thin Air</a:t>
            </a:r>
            <a:r>
              <a:rPr lang="en-US"/>
              <a:t> more than two to one.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Long Tail</a:t>
            </a:r>
            <a:endParaRPr/>
          </a:p>
        </p:txBody>
      </p:sp>
      <p:pic>
        <p:nvPicPr>
          <p:cNvPr descr="Anatomy edit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2437"/>
            <a:ext cx="9144000" cy="5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3471671" y="6361952"/>
            <a:ext cx="20457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Chris Anderson (2004)</a:t>
            </a:r>
            <a:endParaRPr/>
          </a:p>
        </p:txBody>
      </p:sp>
      <p:pic>
        <p:nvPicPr>
          <p:cNvPr descr="Full-size image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106839"/>
            <a:ext cx="4343400" cy="185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102437"/>
            <a:ext cx="3657600" cy="36350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in thinking compared with online stores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"What percentage of the top 10,000 titles in any online media store (Netflix, iTunes, Amazon, or any other) will rent or sell at least once a month?"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Most people guess 20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80-20 rule, also known as Pareto's principle (1896)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Only 20 percent of major studio films, TV shows, books, etc. will be hits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right answer: 99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Demand for nearly every one of those top 10,000 titles</a:t>
            </a:r>
            <a:endParaRPr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