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36" r:id="rId2"/>
    <p:sldId id="1673" r:id="rId3"/>
    <p:sldId id="1674" r:id="rId4"/>
    <p:sldId id="1675" r:id="rId5"/>
    <p:sldId id="1676" r:id="rId6"/>
    <p:sldId id="1678" r:id="rId7"/>
    <p:sldId id="1679" r:id="rId8"/>
    <p:sldId id="1680" r:id="rId9"/>
    <p:sldId id="1685" r:id="rId10"/>
    <p:sldId id="1681" r:id="rId11"/>
    <p:sldId id="1682" r:id="rId12"/>
    <p:sldId id="1677" r:id="rId13"/>
    <p:sldId id="1683" r:id="rId14"/>
    <p:sldId id="1686" r:id="rId1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xw" initials="zx" lastIdx="2" clrIdx="0">
    <p:extLst>
      <p:ext uri="{19B8F6BF-5375-455C-9EA6-DF929625EA0E}">
        <p15:presenceInfo xmlns:p15="http://schemas.microsoft.com/office/powerpoint/2012/main" userId="813a7b52921ec0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8DD"/>
    <a:srgbClr val="000064"/>
    <a:srgbClr val="000099"/>
    <a:srgbClr val="0B42F3"/>
    <a:srgbClr val="E6E6E6"/>
    <a:srgbClr val="1538E9"/>
    <a:srgbClr val="1F1FDF"/>
    <a:srgbClr val="FF0000"/>
    <a:srgbClr val="FF3300"/>
    <a:srgbClr val="505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6233" autoAdjust="0"/>
  </p:normalViewPr>
  <p:slideViewPr>
    <p:cSldViewPr>
      <p:cViewPr varScale="1">
        <p:scale>
          <a:sx n="106" d="100"/>
          <a:sy n="106" d="100"/>
        </p:scale>
        <p:origin x="141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3224"/>
        <p:guide pos="2236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A679962-3EA7-4D97-BE75-8B3670A48B09}" type="datetimeFigureOut">
              <a:rPr lang="zh-CN" altLang="en-US"/>
              <a:pPr>
                <a:defRPr/>
              </a:pPr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46B7DA0-36AA-40AC-90DA-0914AA8842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684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131CF2EF-F9CC-4646-B61F-45FB4CC9E2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317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CF2EF-F9CC-4646-B61F-45FB4CC9E23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0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5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6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855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5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06"/>
          <p:cNvSpPr>
            <a:spLocks noChangeShapeType="1"/>
          </p:cNvSpPr>
          <p:nvPr userDrawn="1"/>
        </p:nvSpPr>
        <p:spPr bwMode="auto">
          <a:xfrm>
            <a:off x="452778" y="712829"/>
            <a:ext cx="8229600" cy="1113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206">
            <a:extLst>
              <a:ext uri="{FF2B5EF4-FFF2-40B4-BE49-F238E27FC236}">
                <a16:creationId xmlns:a16="http://schemas.microsoft.com/office/drawing/2014/main" id="{B29C4A4F-4FB7-4E56-A696-764D86294D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525344"/>
            <a:ext cx="8229600" cy="1113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592E3AD-FF21-4490-9510-03507DD5FD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9513" y="65224"/>
            <a:ext cx="648071" cy="63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688" r:id="rId4"/>
  </p:sldLayoutIdLst>
  <p:hf hdr="0"/>
  <p:txStyles>
    <p:titleStyle>
      <a:lvl1pPr indent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lang="zh-CN" altLang="en-US" sz="3200" b="1" kern="1200" baseline="0" dirty="0" smtClean="0">
          <a:solidFill>
            <a:schemeClr val="tx1"/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  <a:ea typeface="黑体" pitchFamily="2" charset="-122"/>
        </a:defRPr>
      </a:lvl9pPr>
    </p:titleStyle>
    <p:bodyStyle>
      <a:lvl1pPr marL="324000" indent="-342900" algn="l" rtl="0" eaLnBrk="0" fontAlgn="base" hangingPunct="0">
        <a:spcBef>
          <a:spcPts val="200"/>
        </a:spcBef>
        <a:spcAft>
          <a:spcPct val="0"/>
        </a:spcAft>
        <a:buChar char="•"/>
        <a:defRPr sz="2800" b="1" i="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61200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marL="936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baseline="0">
          <a:solidFill>
            <a:srgbClr val="0000CC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marL="1224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marL="1584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rgbClr val="0000CC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600" y="2130994"/>
            <a:ext cx="7020078" cy="1061174"/>
          </a:xfrm>
          <a:prstGeom prst="rect">
            <a:avLst/>
          </a:prstGeom>
        </p:spPr>
        <p:txBody>
          <a:bodyPr/>
          <a:lstStyle/>
          <a:p>
            <a:pPr indent="0" algn="ctr">
              <a:lnSpc>
                <a:spcPct val="135000"/>
              </a:lnSpc>
            </a:pPr>
            <a:r>
              <a:rPr lang="en-US" altLang="zh-CN"/>
              <a:t>GIS</a:t>
            </a:r>
            <a:r>
              <a:rPr lang="zh-CN" altLang="en-US"/>
              <a:t>云与</a:t>
            </a:r>
            <a:r>
              <a:rPr lang="en-US" altLang="zh-CN"/>
              <a:t>GeoSpark</a:t>
            </a:r>
            <a:r>
              <a:rPr lang="zh-CN" altLang="en-US"/>
              <a:t>的融合</a:t>
            </a:r>
            <a:br>
              <a:rPr lang="en-US" altLang="zh-CN"/>
            </a:br>
            <a:r>
              <a:rPr lang="zh-CN" altLang="en-US"/>
              <a:t>分布式地理空间数据处理的新范式</a:t>
            </a:r>
            <a:endParaRPr lang="zh-CN" altLang="en-US" sz="4400" dirty="0">
              <a:ea typeface="+mn-ea"/>
              <a:cs typeface="+mj-cs"/>
            </a:endParaRPr>
          </a:p>
        </p:txBody>
      </p:sp>
      <p:sp>
        <p:nvSpPr>
          <p:cNvPr id="2053" name="Line 1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971600" y="3879431"/>
            <a:ext cx="7416800" cy="3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pic>
        <p:nvPicPr>
          <p:cNvPr id="2054" name="Picture 21" descr="banner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标题 1">
            <a:extLst>
              <a:ext uri="{FF2B5EF4-FFF2-40B4-BE49-F238E27FC236}">
                <a16:creationId xmlns:a16="http://schemas.microsoft.com/office/drawing/2014/main" id="{0722B2B9-4D1B-49D4-965C-092AE645E2A4}"/>
              </a:ext>
            </a:extLst>
          </p:cNvPr>
          <p:cNvSpPr txBox="1">
            <a:spLocks/>
          </p:cNvSpPr>
          <p:nvPr/>
        </p:nvSpPr>
        <p:spPr bwMode="auto">
          <a:xfrm>
            <a:off x="161951" y="3969006"/>
            <a:ext cx="8820098" cy="106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200"/>
              </a:spcBef>
              <a:spcAft>
                <a:spcPct val="0"/>
              </a:spcAft>
              <a:buNone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 baseline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CC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CC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CC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CC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kern="0">
                <a:latin typeface="+mn-ea"/>
                <a:ea typeface="+mn-ea"/>
              </a:rPr>
              <a:t>姓名：马骁</a:t>
            </a:r>
            <a:endParaRPr lang="en-US" altLang="zh-CN" kern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kern="0">
                <a:latin typeface="+mn-ea"/>
                <a:ea typeface="+mn-ea"/>
              </a:rPr>
              <a:t>地理信息科学专业</a:t>
            </a:r>
            <a:endParaRPr lang="en-US" altLang="zh-CN" kern="0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kern="0" dirty="0">
                <a:latin typeface="+mn-ea"/>
                <a:ea typeface="+mn-ea"/>
              </a:rPr>
              <a:t>2024 </a:t>
            </a:r>
            <a:r>
              <a:rPr lang="zh-CN" altLang="en-US" kern="0">
                <a:latin typeface="+mn-ea"/>
                <a:ea typeface="+mn-ea"/>
              </a:rPr>
              <a:t>年 </a:t>
            </a:r>
            <a:r>
              <a:rPr lang="en-US" altLang="zh-CN" kern="0">
                <a:latin typeface="+mn-ea"/>
                <a:ea typeface="+mn-ea"/>
              </a:rPr>
              <a:t>7</a:t>
            </a:r>
            <a:r>
              <a:rPr lang="zh-CN" altLang="en-US" kern="0">
                <a:latin typeface="+mn-ea"/>
                <a:ea typeface="+mn-ea"/>
              </a:rPr>
              <a:t> 月 </a:t>
            </a:r>
            <a:r>
              <a:rPr lang="en-US" altLang="zh-CN" kern="0">
                <a:latin typeface="+mn-ea"/>
                <a:ea typeface="+mn-ea"/>
              </a:rPr>
              <a:t>11</a:t>
            </a:r>
            <a:r>
              <a:rPr lang="zh-CN" altLang="en-US" kern="0">
                <a:latin typeface="+mn-ea"/>
                <a:ea typeface="+mn-ea"/>
              </a:rPr>
              <a:t> </a:t>
            </a:r>
            <a:r>
              <a:rPr lang="zh-CN" altLang="en-US" kern="0" dirty="0">
                <a:latin typeface="+mn-ea"/>
                <a:ea typeface="+mn-ea"/>
              </a:rPr>
              <a:t>日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93800" y="98963"/>
            <a:ext cx="7772400" cy="658580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>
              <a:lnSpc>
                <a:spcPct val="135000"/>
              </a:lnSpc>
            </a:pPr>
            <a:r>
              <a:rPr lang="zh-CN" altLang="en-US">
                <a:solidFill>
                  <a:srgbClr val="000064"/>
                </a:solidFill>
                <a:latin typeface="+mj-ea"/>
                <a:ea typeface="+mj-ea"/>
                <a:cs typeface="+mj-cs"/>
              </a:rPr>
              <a:t>网络</a:t>
            </a:r>
            <a:r>
              <a:rPr lang="en-US" altLang="zh-CN">
                <a:solidFill>
                  <a:srgbClr val="000064"/>
                </a:solidFill>
                <a:latin typeface="+mj-ea"/>
                <a:ea typeface="+mj-ea"/>
                <a:cs typeface="+mj-cs"/>
              </a:rPr>
              <a:t>GIS</a:t>
            </a:r>
            <a:r>
              <a:rPr lang="zh-CN" altLang="en-US">
                <a:solidFill>
                  <a:srgbClr val="000064"/>
                </a:solidFill>
                <a:latin typeface="+mj-ea"/>
                <a:ea typeface="+mj-ea"/>
                <a:cs typeface="+mj-cs"/>
              </a:rPr>
              <a:t>新技术、新方法与新应用：</a:t>
            </a:r>
            <a:endParaRPr lang="zh-CN" altLang="en-US" dirty="0">
              <a:solidFill>
                <a:srgbClr val="000064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992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2D0E541-1170-9057-AC18-6BC51F9715A3}"/>
              </a:ext>
            </a:extLst>
          </p:cNvPr>
          <p:cNvSpPr txBox="1">
            <a:spLocks noChangeArrowheads="1"/>
          </p:cNvSpPr>
          <p:nvPr/>
        </p:nvSpPr>
        <p:spPr>
          <a:xfrm>
            <a:off x="161950" y="818971"/>
            <a:ext cx="6930078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云</a:t>
            </a:r>
            <a:r>
              <a:rPr lang="en-US" altLang="zh-CN">
                <a:ea typeface="+mn-ea"/>
                <a:cs typeface="+mj-cs"/>
              </a:rPr>
              <a:t>GIS</a:t>
            </a:r>
            <a:r>
              <a:rPr lang="zh-CN" altLang="en-US">
                <a:ea typeface="+mn-ea"/>
                <a:cs typeface="+mj-cs"/>
              </a:rPr>
              <a:t>数据处理引擎</a:t>
            </a:r>
            <a:r>
              <a:rPr lang="en-US" altLang="zh-CN">
                <a:ea typeface="+mn-ea"/>
                <a:cs typeface="+mj-cs"/>
              </a:rPr>
              <a:t>——GeoSpark</a:t>
            </a:r>
            <a:endParaRPr lang="zh-CN" altLang="en-US">
              <a:ea typeface="+mn-ea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482943-3C58-664A-DA64-060AB5CB1B8E}"/>
              </a:ext>
            </a:extLst>
          </p:cNvPr>
          <p:cNvSpPr txBox="1"/>
          <p:nvPr/>
        </p:nvSpPr>
        <p:spPr>
          <a:xfrm>
            <a:off x="578670" y="1628980"/>
            <a:ext cx="7593370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示例：查找距离道路一定距离内的商店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D979E-2A8A-1CE3-7EBA-42721556CE24}"/>
              </a:ext>
            </a:extLst>
          </p:cNvPr>
          <p:cNvSpPr txBox="1"/>
          <p:nvPr/>
        </p:nvSpPr>
        <p:spPr>
          <a:xfrm>
            <a:off x="578670" y="2413337"/>
            <a:ext cx="6570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SELECT s.shop_id, r.road_id</a:t>
            </a: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FROM shops AS s, roads AS r</a:t>
            </a: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WHERE ST_Distance(s.geom, r.geom) &lt; 500;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8A7C5C-26E8-B12E-B314-8D608DFF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85" y="3604985"/>
            <a:ext cx="5580062" cy="2790030"/>
          </a:xfrm>
          <a:prstGeom prst="rect">
            <a:avLst/>
          </a:prstGeom>
        </p:spPr>
      </p:pic>
      <p:sp>
        <p:nvSpPr>
          <p:cNvPr id="15" name="箭头: 直角上 14">
            <a:extLst>
              <a:ext uri="{FF2B5EF4-FFF2-40B4-BE49-F238E27FC236}">
                <a16:creationId xmlns:a16="http://schemas.microsoft.com/office/drawing/2014/main" id="{D80C10BA-EE59-0806-7E50-D0D62E63E08B}"/>
              </a:ext>
            </a:extLst>
          </p:cNvPr>
          <p:cNvSpPr/>
          <p:nvPr/>
        </p:nvSpPr>
        <p:spPr bwMode="auto">
          <a:xfrm rot="5400000">
            <a:off x="1994145" y="3756830"/>
            <a:ext cx="1015663" cy="1080012"/>
          </a:xfrm>
          <a:prstGeom prst="bent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3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7C9CB5-A9D2-E564-1D90-71EF9E827961}"/>
              </a:ext>
            </a:extLst>
          </p:cNvPr>
          <p:cNvSpPr txBox="1">
            <a:spLocks noChangeArrowheads="1"/>
          </p:cNvSpPr>
          <p:nvPr/>
        </p:nvSpPr>
        <p:spPr>
          <a:xfrm>
            <a:off x="161950" y="818971"/>
            <a:ext cx="6930078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云</a:t>
            </a:r>
            <a:r>
              <a:rPr lang="en-US" altLang="zh-CN">
                <a:ea typeface="+mn-ea"/>
                <a:cs typeface="+mj-cs"/>
              </a:rPr>
              <a:t>GIS</a:t>
            </a:r>
            <a:r>
              <a:rPr lang="zh-CN" altLang="en-US">
                <a:ea typeface="+mn-ea"/>
                <a:cs typeface="+mj-cs"/>
              </a:rPr>
              <a:t>数据处理引擎</a:t>
            </a:r>
            <a:r>
              <a:rPr lang="en-US" altLang="zh-CN">
                <a:ea typeface="+mn-ea"/>
                <a:cs typeface="+mj-cs"/>
              </a:rPr>
              <a:t>——GeoSpark</a:t>
            </a:r>
            <a:endParaRPr lang="zh-CN" altLang="en-US">
              <a:ea typeface="+mn-ea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A5ACB-E93F-7197-1E1B-60CB90DE73CE}"/>
              </a:ext>
            </a:extLst>
          </p:cNvPr>
          <p:cNvSpPr txBox="1"/>
          <p:nvPr/>
        </p:nvSpPr>
        <p:spPr>
          <a:xfrm>
            <a:off x="578670" y="1628980"/>
            <a:ext cx="3633326" cy="61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RDD vs DataFrame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94839E-D577-5354-C4AE-5E5988A1F74C}"/>
              </a:ext>
            </a:extLst>
          </p:cNvPr>
          <p:cNvSpPr txBox="1"/>
          <p:nvPr/>
        </p:nvSpPr>
        <p:spPr>
          <a:xfrm>
            <a:off x="648991" y="2348988"/>
            <a:ext cx="7686060" cy="12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RDD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弹性分布式数据集和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DataFrame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数据表格是两种存储组织数据的策略，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RDD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的特性如下：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>
              <a:lnSpc>
                <a:spcPct val="135000"/>
              </a:lnSpc>
            </a:pP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20494C-6AD1-E817-EAF7-C2FD5365AC4E}"/>
              </a:ext>
            </a:extLst>
          </p:cNvPr>
          <p:cNvSpPr txBox="1"/>
          <p:nvPr/>
        </p:nvSpPr>
        <p:spPr>
          <a:xfrm>
            <a:off x="488669" y="3500577"/>
            <a:ext cx="3813328" cy="2538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RDD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分布在集群的多个节点上，每个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RDD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包含多个分区，每个分区还可以在不同的节点上进行处理。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RDD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可以缓存在内存之中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处理非结构化数据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82094-BCEF-9F9B-BF0B-622A94BC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99" y="3969006"/>
            <a:ext cx="4146763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7AC90CC-FC74-6AAE-47D6-451CBFD187AA}"/>
              </a:ext>
            </a:extLst>
          </p:cNvPr>
          <p:cNvSpPr txBox="1">
            <a:spLocks noChangeArrowheads="1"/>
          </p:cNvSpPr>
          <p:nvPr/>
        </p:nvSpPr>
        <p:spPr>
          <a:xfrm>
            <a:off x="-468056" y="818971"/>
            <a:ext cx="3690041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最新进展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D6C800-7871-AA27-0288-3321FDD8F825}"/>
              </a:ext>
            </a:extLst>
          </p:cNvPr>
          <p:cNvSpPr txBox="1"/>
          <p:nvPr/>
        </p:nvSpPr>
        <p:spPr>
          <a:xfrm>
            <a:off x="578670" y="1628980"/>
            <a:ext cx="3633326" cy="61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Places API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1FFE85-D015-76F4-57A6-2226FDA7FA1E}"/>
              </a:ext>
            </a:extLst>
          </p:cNvPr>
          <p:cNvSpPr txBox="1"/>
          <p:nvPr/>
        </p:nvSpPr>
        <p:spPr>
          <a:xfrm>
            <a:off x="665982" y="2348988"/>
            <a:ext cx="7686060" cy="21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Places API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是谷歌基于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Google Cloud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的一套位置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API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，可以让开发者访问谷歌的地点数据，并在应用中使用这些数据。通过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Google Places API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，开发者可以获取有关地点的信息，包括名称、地址、地理位置、照片、用户评价等。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>
              <a:lnSpc>
                <a:spcPct val="135000"/>
              </a:lnSpc>
            </a:pP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D25BD-CBE8-0AA3-E846-C1783508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399" y="1196250"/>
            <a:ext cx="2267595" cy="10800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B8ACB0-FF9E-E505-93A6-606DD47DB795}"/>
              </a:ext>
            </a:extLst>
          </p:cNvPr>
          <p:cNvSpPr txBox="1"/>
          <p:nvPr/>
        </p:nvSpPr>
        <p:spPr>
          <a:xfrm>
            <a:off x="608629" y="4059007"/>
            <a:ext cx="3633326" cy="61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SuperMap iServer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6A5CB-A076-1AB5-CED8-8A8964B5B4FD}"/>
              </a:ext>
            </a:extLst>
          </p:cNvPr>
          <p:cNvSpPr txBox="1"/>
          <p:nvPr/>
        </p:nvSpPr>
        <p:spPr>
          <a:xfrm>
            <a:off x="699127" y="4752375"/>
            <a:ext cx="7686060" cy="17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超图公司研发国产云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服务器，提供高性能服务实例的动态管理，</a:t>
            </a:r>
          </a:p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多级分布式存储、计算和处理，地理空间大数据的获取、处理和高效发布，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GeoAI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等功能支持。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>
              <a:lnSpc>
                <a:spcPct val="135000"/>
              </a:lnSpc>
            </a:pP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35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668FE6-AFB9-9906-3EF5-0D1B1D8C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97" y="1898983"/>
            <a:ext cx="4370660" cy="1953744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0BC7747-0691-A1C4-5C7B-826832079F38}"/>
              </a:ext>
            </a:extLst>
          </p:cNvPr>
          <p:cNvSpPr txBox="1">
            <a:spLocks noChangeArrowheads="1"/>
          </p:cNvSpPr>
          <p:nvPr/>
        </p:nvSpPr>
        <p:spPr>
          <a:xfrm>
            <a:off x="-468056" y="818971"/>
            <a:ext cx="3690041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未来前景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32B749-9796-580B-7893-33BD2F6479EF}"/>
              </a:ext>
            </a:extLst>
          </p:cNvPr>
          <p:cNvSpPr txBox="1"/>
          <p:nvPr/>
        </p:nvSpPr>
        <p:spPr>
          <a:xfrm>
            <a:off x="431954" y="1718981"/>
            <a:ext cx="3633326" cy="61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云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多端协同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2E616-ED81-256A-796C-BAB5100D77F8}"/>
              </a:ext>
            </a:extLst>
          </p:cNvPr>
          <p:cNvSpPr txBox="1"/>
          <p:nvPr/>
        </p:nvSpPr>
        <p:spPr>
          <a:xfrm>
            <a:off x="361651" y="2573733"/>
            <a:ext cx="3940346" cy="17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利用云端存储实现数据共享与同步，开发跨平台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应用，通过云实现实时协作和计算资源共享。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>
              <a:lnSpc>
                <a:spcPct val="135000"/>
              </a:lnSpc>
            </a:pP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3DCB7E-088D-FB69-1A70-77703DB9AE9A}"/>
              </a:ext>
            </a:extLst>
          </p:cNvPr>
          <p:cNvSpPr txBox="1"/>
          <p:nvPr/>
        </p:nvSpPr>
        <p:spPr>
          <a:xfrm>
            <a:off x="472530" y="4149008"/>
            <a:ext cx="3633326" cy="61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云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GeoAI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D7D19-3BE1-5A65-78DC-E96241CFB82E}"/>
              </a:ext>
            </a:extLst>
          </p:cNvPr>
          <p:cNvSpPr txBox="1"/>
          <p:nvPr/>
        </p:nvSpPr>
        <p:spPr>
          <a:xfrm>
            <a:off x="472530" y="4948871"/>
            <a:ext cx="8059514" cy="87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利用云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提供的海量数据，与人工智能相结合，挖掘地理数据，实现智能分析，提供更加精准和高效的地理信息服务。</a:t>
            </a:r>
          </a:p>
        </p:txBody>
      </p:sp>
    </p:spTree>
    <p:extLst>
      <p:ext uri="{BB962C8B-B14F-4D97-AF65-F5344CB8AC3E}">
        <p14:creationId xmlns:p14="http://schemas.microsoft.com/office/powerpoint/2010/main" val="13877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DC06488-C710-2F10-A964-1ED794C24F90}"/>
              </a:ext>
            </a:extLst>
          </p:cNvPr>
          <p:cNvSpPr txBox="1">
            <a:spLocks noChangeArrowheads="1"/>
          </p:cNvSpPr>
          <p:nvPr/>
        </p:nvSpPr>
        <p:spPr>
          <a:xfrm>
            <a:off x="1106961" y="2888994"/>
            <a:ext cx="6930078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 sz="4400">
                <a:ea typeface="+mn-ea"/>
                <a:cs typeface="+mj-cs"/>
              </a:rPr>
              <a:t>感谢倾听</a:t>
            </a:r>
          </a:p>
        </p:txBody>
      </p:sp>
    </p:spTree>
    <p:extLst>
      <p:ext uri="{BB962C8B-B14F-4D97-AF65-F5344CB8AC3E}">
        <p14:creationId xmlns:p14="http://schemas.microsoft.com/office/powerpoint/2010/main" val="2814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8B60F68-A24E-6133-70DA-347DDA65285D}"/>
              </a:ext>
            </a:extLst>
          </p:cNvPr>
          <p:cNvSpPr txBox="1">
            <a:spLocks noChangeArrowheads="1"/>
          </p:cNvSpPr>
          <p:nvPr/>
        </p:nvSpPr>
        <p:spPr>
          <a:xfrm>
            <a:off x="-198053" y="818971"/>
            <a:ext cx="3690041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什么是云？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05B85-46B9-BDE5-1F27-C944F8C0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18" y="1448978"/>
            <a:ext cx="2447182" cy="23576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D431D4-5ED7-8A07-947D-B7FB3916B89B}"/>
              </a:ext>
            </a:extLst>
          </p:cNvPr>
          <p:cNvSpPr txBox="1"/>
          <p:nvPr/>
        </p:nvSpPr>
        <p:spPr>
          <a:xfrm>
            <a:off x="537395" y="1774099"/>
            <a:ext cx="5220058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云计算就是通过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Internet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提供计算服务（包括服务器、存储、数据库、网络、软件、分析和智能），以提供快速创新、弹性资源和规模经济。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BD3CD-976F-9B02-4DAE-046A76760C91}"/>
              </a:ext>
            </a:extLst>
          </p:cNvPr>
          <p:cNvSpPr txBox="1"/>
          <p:nvPr/>
        </p:nvSpPr>
        <p:spPr>
          <a:xfrm>
            <a:off x="537395" y="3770779"/>
            <a:ext cx="1964582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计算类型：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57D7F9-C51C-8FE2-EA8E-9EF7507AA87C}"/>
              </a:ext>
            </a:extLst>
          </p:cNvPr>
          <p:cNvSpPr txBox="1"/>
          <p:nvPr/>
        </p:nvSpPr>
        <p:spPr>
          <a:xfrm>
            <a:off x="1357108" y="4484170"/>
            <a:ext cx="4860054" cy="15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公有云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私有云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混合云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63D664-65AC-74E2-E112-7FA0F3BF98F7}"/>
              </a:ext>
            </a:extLst>
          </p:cNvPr>
          <p:cNvSpPr txBox="1"/>
          <p:nvPr/>
        </p:nvSpPr>
        <p:spPr>
          <a:xfrm>
            <a:off x="4742298" y="3770779"/>
            <a:ext cx="1964582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服务类型：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42053C-0BDC-8A5F-F71A-A3BCC3220151}"/>
              </a:ext>
            </a:extLst>
          </p:cNvPr>
          <p:cNvSpPr txBox="1"/>
          <p:nvPr/>
        </p:nvSpPr>
        <p:spPr>
          <a:xfrm>
            <a:off x="5562011" y="4484170"/>
            <a:ext cx="4860054" cy="15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Iaas</a:t>
            </a: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Pass</a:t>
            </a: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Sass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45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BB84E77-E3B6-E725-86B1-7595FAD4B459}"/>
              </a:ext>
            </a:extLst>
          </p:cNvPr>
          <p:cNvSpPr txBox="1">
            <a:spLocks noChangeArrowheads="1"/>
          </p:cNvSpPr>
          <p:nvPr/>
        </p:nvSpPr>
        <p:spPr>
          <a:xfrm>
            <a:off x="-198053" y="818971"/>
            <a:ext cx="3690041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什么是</a:t>
            </a:r>
            <a:r>
              <a:rPr lang="en-US" altLang="zh-CN">
                <a:ea typeface="+mn-ea"/>
                <a:cs typeface="+mj-cs"/>
              </a:rPr>
              <a:t>GIS</a:t>
            </a:r>
            <a:r>
              <a:rPr lang="zh-CN" altLang="en-US">
                <a:ea typeface="+mn-ea"/>
                <a:cs typeface="+mj-cs"/>
              </a:rPr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D8378-0E7B-1F50-C6E3-9306E6B9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325" y="1875297"/>
            <a:ext cx="3171100" cy="15488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312BDF-0114-F354-3CF1-EEE408633655}"/>
              </a:ext>
            </a:extLst>
          </p:cNvPr>
          <p:cNvSpPr txBox="1"/>
          <p:nvPr/>
        </p:nvSpPr>
        <p:spPr>
          <a:xfrm>
            <a:off x="341953" y="1808982"/>
            <a:ext cx="5220058" cy="171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地理信息系统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(GIS)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是生成地理空间数据的互联可视化效果的计算机系统。除了创建可视化效果外，地理信息系统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(GIS)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还能够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捕获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存储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分析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管理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地理空间数据。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A956A7-EEC6-3DE1-E8BD-CBC3E7C06D36}"/>
              </a:ext>
            </a:extLst>
          </p:cNvPr>
          <p:cNvSpPr txBox="1">
            <a:spLocks noChangeArrowheads="1"/>
          </p:cNvSpPr>
          <p:nvPr/>
        </p:nvSpPr>
        <p:spPr>
          <a:xfrm>
            <a:off x="41991" y="3699003"/>
            <a:ext cx="3690041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en-US" altLang="zh-CN">
                <a:ea typeface="+mn-ea"/>
                <a:cs typeface="+mj-cs"/>
              </a:rPr>
              <a:t>GIS</a:t>
            </a:r>
            <a:r>
              <a:rPr lang="zh-CN" altLang="en-US">
                <a:ea typeface="+mn-ea"/>
                <a:cs typeface="+mj-cs"/>
              </a:rPr>
              <a:t>如何工作？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4F5F8C-6185-885D-8C0D-28B9FFB6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61" y="4594176"/>
            <a:ext cx="7286168" cy="12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6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32A1131-2347-F0D6-1F6D-F9FBCFC95A78}"/>
              </a:ext>
            </a:extLst>
          </p:cNvPr>
          <p:cNvSpPr txBox="1">
            <a:spLocks noChangeArrowheads="1"/>
          </p:cNvSpPr>
          <p:nvPr/>
        </p:nvSpPr>
        <p:spPr>
          <a:xfrm>
            <a:off x="-648058" y="818971"/>
            <a:ext cx="3690041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云</a:t>
            </a:r>
            <a:r>
              <a:rPr lang="en-US" altLang="zh-CN">
                <a:ea typeface="+mn-ea"/>
                <a:cs typeface="+mj-cs"/>
              </a:rPr>
              <a:t>GIS</a:t>
            </a:r>
            <a:endParaRPr lang="zh-CN" altLang="en-US">
              <a:ea typeface="+mn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E9F0A-9BBD-6979-0A77-ABB2EEF5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11" y="1538979"/>
            <a:ext cx="2818860" cy="1012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F7C565-38C2-213E-2247-495D70B50D26}"/>
              </a:ext>
            </a:extLst>
          </p:cNvPr>
          <p:cNvSpPr txBox="1"/>
          <p:nvPr/>
        </p:nvSpPr>
        <p:spPr>
          <a:xfrm>
            <a:off x="431954" y="1797784"/>
            <a:ext cx="48958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“云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GIS”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是指使用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云计算服务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进行地理数据管理、存储和分析。由于该技术使用远程服务器和可扩展资源，用户无需昂贵的硬件或基础设施即可访问和处理大量数据集。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6BE1CB-6425-67C3-322F-5007C9EEF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12" y="3248998"/>
            <a:ext cx="2540000" cy="749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C2F593-8889-4E9B-99CF-95589916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27" y="4696108"/>
            <a:ext cx="2430027" cy="10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C73C35-55BE-8CE0-8AE0-8E8A24C180CD}"/>
              </a:ext>
            </a:extLst>
          </p:cNvPr>
          <p:cNvSpPr txBox="1"/>
          <p:nvPr/>
        </p:nvSpPr>
        <p:spPr>
          <a:xfrm>
            <a:off x="537395" y="3770779"/>
            <a:ext cx="1964582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功能：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755F9F-6E5D-EA71-2BF8-AF5F7F3A1A70}"/>
              </a:ext>
            </a:extLst>
          </p:cNvPr>
          <p:cNvSpPr txBox="1"/>
          <p:nvPr/>
        </p:nvSpPr>
        <p:spPr>
          <a:xfrm>
            <a:off x="1061961" y="4553074"/>
            <a:ext cx="4860054" cy="15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实时数据采集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团队管理数据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多人协同合作</a:t>
            </a:r>
          </a:p>
        </p:txBody>
      </p:sp>
    </p:spTree>
    <p:extLst>
      <p:ext uri="{BB962C8B-B14F-4D97-AF65-F5344CB8AC3E}">
        <p14:creationId xmlns:p14="http://schemas.microsoft.com/office/powerpoint/2010/main" val="211031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6BC63F0-914B-D261-C3F7-6158D5344BF6}"/>
              </a:ext>
            </a:extLst>
          </p:cNvPr>
          <p:cNvSpPr txBox="1">
            <a:spLocks noChangeArrowheads="1"/>
          </p:cNvSpPr>
          <p:nvPr/>
        </p:nvSpPr>
        <p:spPr>
          <a:xfrm>
            <a:off x="-586597" y="810172"/>
            <a:ext cx="4199377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云</a:t>
            </a:r>
            <a:r>
              <a:rPr lang="en-US" altLang="zh-CN">
                <a:ea typeface="+mn-ea"/>
                <a:cs typeface="+mj-cs"/>
              </a:rPr>
              <a:t>GIS</a:t>
            </a:r>
            <a:r>
              <a:rPr lang="zh-CN" altLang="en-US">
                <a:ea typeface="+mn-ea"/>
                <a:cs typeface="+mj-cs"/>
              </a:rPr>
              <a:t>服务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3C1503-90DD-C90E-9782-E0A7E4DF0124}"/>
              </a:ext>
            </a:extLst>
          </p:cNvPr>
          <p:cNvSpPr txBox="1"/>
          <p:nvPr/>
        </p:nvSpPr>
        <p:spPr>
          <a:xfrm>
            <a:off x="620802" y="4968539"/>
            <a:ext cx="7290081" cy="15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多级分布式存储、计算、处理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全方位可拓展的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服务发布能力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pPr marL="457200" indent="-457200">
              <a:lnSpc>
                <a:spcPct val="13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支持云原生，支持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Docker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容器化，实现高效部署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5CE63-54D7-024F-B2A5-E52B414F1E2E}"/>
              </a:ext>
            </a:extLst>
          </p:cNvPr>
          <p:cNvSpPr txBox="1"/>
          <p:nvPr/>
        </p:nvSpPr>
        <p:spPr>
          <a:xfrm>
            <a:off x="530801" y="4377271"/>
            <a:ext cx="1964582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特点：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B57652-192E-9B81-28AB-EBE794FC7DCD}"/>
              </a:ext>
            </a:extLst>
          </p:cNvPr>
          <p:cNvSpPr txBox="1"/>
          <p:nvPr/>
        </p:nvSpPr>
        <p:spPr>
          <a:xfrm>
            <a:off x="521955" y="1645593"/>
            <a:ext cx="2340026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云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服务器：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CFD85F-BFCB-7FE3-214E-B3E5999AE924}"/>
              </a:ext>
            </a:extLst>
          </p:cNvPr>
          <p:cNvSpPr txBox="1"/>
          <p:nvPr/>
        </p:nvSpPr>
        <p:spPr>
          <a:xfrm>
            <a:off x="648991" y="2348988"/>
            <a:ext cx="7686060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基于高性能跨平台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内核的云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GIS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应用服务器，具备二三维一体化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服务发布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管理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与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聚合功能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，并提供多层次的扩展和开发。</a:t>
            </a:r>
          </a:p>
          <a:p>
            <a:pPr>
              <a:lnSpc>
                <a:spcPct val="13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提供强大的空间大数据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存储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、空间大数据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分析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及流数据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实时处理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等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Web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服务，支撑海量数据“无切片”发布。</a:t>
            </a:r>
          </a:p>
        </p:txBody>
      </p:sp>
    </p:spTree>
    <p:extLst>
      <p:ext uri="{BB962C8B-B14F-4D97-AF65-F5344CB8AC3E}">
        <p14:creationId xmlns:p14="http://schemas.microsoft.com/office/powerpoint/2010/main" val="119968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D190163-2EBE-F0BA-3477-B329C6294BD8}"/>
              </a:ext>
            </a:extLst>
          </p:cNvPr>
          <p:cNvSpPr txBox="1">
            <a:spLocks noChangeArrowheads="1"/>
          </p:cNvSpPr>
          <p:nvPr/>
        </p:nvSpPr>
        <p:spPr>
          <a:xfrm>
            <a:off x="-468056" y="818971"/>
            <a:ext cx="3690041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en-US" altLang="zh-CN">
                <a:ea typeface="+mn-ea"/>
                <a:cs typeface="+mj-cs"/>
              </a:rPr>
              <a:t>WebGIS</a:t>
            </a:r>
            <a:endParaRPr lang="zh-CN" altLang="en-US">
              <a:ea typeface="+mn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E1EA2-E3E4-23AD-A1FD-04FC31516D1C}"/>
              </a:ext>
            </a:extLst>
          </p:cNvPr>
          <p:cNvSpPr txBox="1"/>
          <p:nvPr/>
        </p:nvSpPr>
        <p:spPr>
          <a:xfrm>
            <a:off x="521955" y="1689460"/>
            <a:ext cx="8280092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WebGIS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致力于通过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Web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浏览器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访问地理空间数据和服务。它涵盖了广泛的技术和工具，使用户能够在互联网上创建、共享和与地图和空间数据交互。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WebGIS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平台通常包含交互式地图、空间分析工具和协作功能，使个人和组织能够通过用户友好的界面轻松利用地理信息。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3442C-5FB9-3306-F247-00728999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06" y="3969006"/>
            <a:ext cx="7792589" cy="16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2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7DBF7CC-0139-902E-D625-E024DCB2E9AF}"/>
              </a:ext>
            </a:extLst>
          </p:cNvPr>
          <p:cNvSpPr txBox="1">
            <a:spLocks noChangeArrowheads="1"/>
          </p:cNvSpPr>
          <p:nvPr/>
        </p:nvSpPr>
        <p:spPr>
          <a:xfrm>
            <a:off x="161951" y="818971"/>
            <a:ext cx="4590051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云</a:t>
            </a:r>
            <a:r>
              <a:rPr lang="en-US" altLang="zh-CN">
                <a:ea typeface="+mn-ea"/>
                <a:cs typeface="+mj-cs"/>
              </a:rPr>
              <a:t>GIS</a:t>
            </a:r>
            <a:r>
              <a:rPr lang="zh-CN" altLang="en-US">
                <a:ea typeface="+mn-ea"/>
                <a:cs typeface="+mj-cs"/>
              </a:rPr>
              <a:t>与</a:t>
            </a:r>
            <a:r>
              <a:rPr lang="en-US" altLang="zh-CN">
                <a:ea typeface="+mn-ea"/>
                <a:cs typeface="+mj-cs"/>
              </a:rPr>
              <a:t>WebGIS</a:t>
            </a:r>
            <a:r>
              <a:rPr lang="zh-CN" altLang="en-US">
                <a:ea typeface="+mn-ea"/>
                <a:cs typeface="+mj-cs"/>
              </a:rPr>
              <a:t>的区别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7ABBFA-86E2-ACF9-6850-969871F2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7" y="1718981"/>
            <a:ext cx="7568762" cy="42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8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E619048-2C7A-32B0-9DF4-A3EA3DDE8392}"/>
              </a:ext>
            </a:extLst>
          </p:cNvPr>
          <p:cNvSpPr txBox="1">
            <a:spLocks noChangeArrowheads="1"/>
          </p:cNvSpPr>
          <p:nvPr/>
        </p:nvSpPr>
        <p:spPr>
          <a:xfrm>
            <a:off x="161950" y="818971"/>
            <a:ext cx="6930078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云</a:t>
            </a:r>
            <a:r>
              <a:rPr lang="en-US" altLang="zh-CN">
                <a:ea typeface="+mn-ea"/>
                <a:cs typeface="+mj-cs"/>
              </a:rPr>
              <a:t>GIS</a:t>
            </a:r>
            <a:r>
              <a:rPr lang="zh-CN" altLang="en-US">
                <a:ea typeface="+mn-ea"/>
                <a:cs typeface="+mj-cs"/>
              </a:rPr>
              <a:t>数据处理引擎</a:t>
            </a:r>
            <a:r>
              <a:rPr lang="en-US" altLang="zh-CN">
                <a:ea typeface="+mn-ea"/>
                <a:cs typeface="+mj-cs"/>
              </a:rPr>
              <a:t>——GeoSpark</a:t>
            </a:r>
            <a:endParaRPr lang="zh-CN" altLang="en-US">
              <a:ea typeface="+mn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D16565-D5E3-4F24-E754-A1D47F1DEAB0}"/>
              </a:ext>
            </a:extLst>
          </p:cNvPr>
          <p:cNvSpPr txBox="1"/>
          <p:nvPr/>
        </p:nvSpPr>
        <p:spPr>
          <a:xfrm>
            <a:off x="578670" y="1628980"/>
            <a:ext cx="1964582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Spark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0DBBA-ECA7-88F7-BD6C-870BCA588B50}"/>
              </a:ext>
            </a:extLst>
          </p:cNvPr>
          <p:cNvSpPr txBox="1"/>
          <p:nvPr/>
        </p:nvSpPr>
        <p:spPr>
          <a:xfrm>
            <a:off x="614056" y="2438989"/>
            <a:ext cx="79533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Apache Spark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是一种用于大数据工作负载的分布式开源处理系统。它使用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内存中缓存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j-cs"/>
              </a:rPr>
              <a:t>优化的查询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执行方式，可针对任何规模的数据进行快速分析查询，支持跨多个工作负载重用代码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—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批处理、交互式查询、实时分析等。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CF403B-9571-FA80-F67D-49C23500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24" y="1310712"/>
            <a:ext cx="1688024" cy="8402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165EC2-F980-2E7C-11E8-9D1266E20B6E}"/>
              </a:ext>
            </a:extLst>
          </p:cNvPr>
          <p:cNvSpPr txBox="1"/>
          <p:nvPr/>
        </p:nvSpPr>
        <p:spPr>
          <a:xfrm>
            <a:off x="575290" y="3767466"/>
            <a:ext cx="1964582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GeoSpark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9F2FC-480F-6C72-4654-26C3CCCBEA82}"/>
              </a:ext>
            </a:extLst>
          </p:cNvPr>
          <p:cNvSpPr txBox="1"/>
          <p:nvPr/>
        </p:nvSpPr>
        <p:spPr>
          <a:xfrm>
            <a:off x="575289" y="4476934"/>
            <a:ext cx="7953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GeoSpark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是一个分布式的地理空间数据处理引擎，它扩展了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Apache Spark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的核心功能，特别用于处理和分析大规模地理空间数据。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j-cs"/>
            </a:endParaRPr>
          </a:p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GeoSpark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主要功能包括：地理分布式计算、地理空间操作、分析</a:t>
            </a:r>
          </a:p>
        </p:txBody>
      </p:sp>
    </p:spTree>
    <p:extLst>
      <p:ext uri="{BB962C8B-B14F-4D97-AF65-F5344CB8AC3E}">
        <p14:creationId xmlns:p14="http://schemas.microsoft.com/office/powerpoint/2010/main" val="304050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E619048-2C7A-32B0-9DF4-A3EA3DDE8392}"/>
              </a:ext>
            </a:extLst>
          </p:cNvPr>
          <p:cNvSpPr txBox="1">
            <a:spLocks noChangeArrowheads="1"/>
          </p:cNvSpPr>
          <p:nvPr/>
        </p:nvSpPr>
        <p:spPr>
          <a:xfrm>
            <a:off x="161950" y="818971"/>
            <a:ext cx="6930078" cy="450005"/>
          </a:xfrm>
          <a:prstGeom prst="rect">
            <a:avLst/>
          </a:prstGeom>
        </p:spPr>
        <p:txBody>
          <a:bodyPr/>
          <a:lstStyle>
            <a:lvl1pPr indent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indent="0" algn="ctr">
              <a:lnSpc>
                <a:spcPct val="135000"/>
              </a:lnSpc>
            </a:pPr>
            <a:r>
              <a:rPr lang="zh-CN" altLang="en-US">
                <a:ea typeface="+mn-ea"/>
                <a:cs typeface="+mj-cs"/>
              </a:rPr>
              <a:t>云</a:t>
            </a:r>
            <a:r>
              <a:rPr lang="en-US" altLang="zh-CN">
                <a:ea typeface="+mn-ea"/>
                <a:cs typeface="+mj-cs"/>
              </a:rPr>
              <a:t>GIS</a:t>
            </a:r>
            <a:r>
              <a:rPr lang="zh-CN" altLang="en-US">
                <a:ea typeface="+mn-ea"/>
                <a:cs typeface="+mj-cs"/>
              </a:rPr>
              <a:t>数据处理引擎</a:t>
            </a:r>
            <a:r>
              <a:rPr lang="en-US" altLang="zh-CN">
                <a:ea typeface="+mn-ea"/>
                <a:cs typeface="+mj-cs"/>
              </a:rPr>
              <a:t>——GeoSpark</a:t>
            </a:r>
            <a:endParaRPr lang="zh-CN" altLang="en-US">
              <a:ea typeface="+mn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165EC2-F980-2E7C-11E8-9D1266E20B6E}"/>
              </a:ext>
            </a:extLst>
          </p:cNvPr>
          <p:cNvSpPr txBox="1"/>
          <p:nvPr/>
        </p:nvSpPr>
        <p:spPr>
          <a:xfrm>
            <a:off x="575289" y="1772694"/>
            <a:ext cx="1964582" cy="60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GeoSpark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9F2FC-480F-6C72-4654-26C3CCCBEA82}"/>
              </a:ext>
            </a:extLst>
          </p:cNvPr>
          <p:cNvSpPr txBox="1"/>
          <p:nvPr/>
        </p:nvSpPr>
        <p:spPr>
          <a:xfrm>
            <a:off x="595313" y="2523127"/>
            <a:ext cx="7953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GeoSpark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能够处理多种地理格式的数据，如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shapefile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geojson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j-cs"/>
              </a:rPr>
              <a:t>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5E7F06-D208-701C-062C-CBF824C7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71" y="3248998"/>
            <a:ext cx="5425706" cy="28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9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opLineA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43121</TotalTime>
  <Words>782</Words>
  <Application>Microsoft Office PowerPoint</Application>
  <PresentationFormat>全屏显示(4:3)</PresentationFormat>
  <Paragraphs>69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默认设计模板</vt:lpstr>
      <vt:lpstr>GIS云与GeoSpark的融合 分布式地理空间数据处理的新范式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8TH CSNC 2017 - Liu</dc:title>
  <dc:creator>zhpliu</dc:creator>
  <cp:lastModifiedBy>骁 马</cp:lastModifiedBy>
  <cp:revision>1360</cp:revision>
  <dcterms:created xsi:type="dcterms:W3CDTF">2015-04-20T09:02:00Z</dcterms:created>
  <dcterms:modified xsi:type="dcterms:W3CDTF">2024-07-11T09:18:33Z</dcterms:modified>
  <cp:category>2015硕士毕业答辩PPT</cp:category>
</cp:coreProperties>
</file>