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316" r:id="rId4"/>
    <p:sldId id="491" r:id="rId5"/>
    <p:sldId id="602" r:id="rId6"/>
    <p:sldId id="603" r:id="rId7"/>
    <p:sldId id="604" r:id="rId8"/>
    <p:sldId id="605" r:id="rId9"/>
    <p:sldId id="606" r:id="rId10"/>
    <p:sldId id="607" r:id="rId11"/>
    <p:sldId id="608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839"/>
    <a:srgbClr val="9FE226"/>
    <a:srgbClr val="FFFF66"/>
    <a:srgbClr val="F09870"/>
    <a:srgbClr val="00D69E"/>
    <a:srgbClr val="E7EBF5"/>
    <a:srgbClr val="009B74"/>
    <a:srgbClr val="005091"/>
    <a:srgbClr val="009E74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5" autoAdjust="0"/>
    <p:restoredTop sz="95332" autoAdjust="0"/>
  </p:normalViewPr>
  <p:slideViewPr>
    <p:cSldViewPr snapToGrid="0">
      <p:cViewPr varScale="1">
        <p:scale>
          <a:sx n="91" d="100"/>
          <a:sy n="91" d="100"/>
        </p:scale>
        <p:origin x="5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19A067-92B3-40D6-861C-169A845AB5FF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fld id="{A4991FCE-AD90-4D47-885A-95A00B16C5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3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29E578-8318-438D-A6AA-7B3729DDB23C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2FC419A1-C833-4D2A-B9CD-10A5FDFADB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58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F5E1360D-D78A-45D2-885E-498CCEA7F47D}" type="slidenum">
              <a:rPr lang="zh-CN" altLang="en-US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22118BE-506D-4410-84A0-0C0B5AA09E28}" type="slidenum">
              <a:rPr lang="zh-CN" altLang="en-US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87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EB6EE0F9-9DF0-42C5-87B4-0A802ECCDC23}" type="slidenum">
              <a:rPr lang="zh-CN" altLang="en-US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94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9EACBC3D-4D77-462A-A847-B5701E7A8FAE}" type="slidenum">
              <a:rPr lang="zh-CN" altLang="en-US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22118BE-506D-4410-84A0-0C0B5AA09E28}" type="slidenum">
              <a:rPr lang="zh-CN" altLang="en-US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22118BE-506D-4410-84A0-0C0B5AA09E28}" type="slidenum">
              <a:rPr lang="zh-CN" altLang="en-US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94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6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fld id="{B22118BE-506D-4410-84A0-0C0B5AA09E28}" type="slidenum">
              <a:rPr lang="zh-CN" altLang="en-US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34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2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9F1B-9955-4CA0-BAE6-4D8502D2E74F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213D7-E7D3-491B-B2ED-927EF629DC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18603-24B2-45C5-8E86-C18EF46B7690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E3EA-9153-4F6B-8E2B-090E2B9F37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8F88-8D10-4AF3-8FDD-CBAAAF4614D5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A3D80-88A1-44E8-98FA-DDF61D7950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7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4CE29-80C2-435C-8DFD-18D7132C8C9E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4101A-6001-49DA-94CA-6A41EB8288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0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7111F-0988-403C-971A-0B86EE157E26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DE51D-C5FE-4AC2-8EDB-1055CC7F79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F9342-139A-46F8-9F42-1252BF74A5C3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0F6A8-410B-4515-9848-9B77AFC546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3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DC38-F427-4C92-ABB8-28B0D36B2252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91CC7-FA73-4A8B-8266-523C86FA36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C725-B48E-4D73-BED6-4D2334EE9920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C27CD-1AAC-403E-A493-BF2CC819BF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F8D0-0036-4E14-9B11-CAC409F5523C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4FB0E-99FA-4D21-9CCC-585C56645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3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127B-B59F-4273-86F2-31F59F811C0F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E50BF-2D5D-450C-8753-F85B064993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2D89-5394-41E5-B312-DCDA44790B48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2FFEB-20CC-408F-B85E-9EBE8EED27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2B266F-B3CF-48B2-9B4F-2D02FC9AB2E6}" type="datetimeFigureOut">
              <a:rPr lang="zh-CN" altLang="en-US"/>
              <a:pPr>
                <a:defRPr/>
              </a:pPr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4486A62-97FD-45FF-8A3F-AE8FFBB18F0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227138" y="1547813"/>
            <a:ext cx="9737725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>
                <a:latin typeface="微软雅黑" panose="020B0503020204020204" pitchFamily="34" charset="-122"/>
                <a:sym typeface="+mn-ea"/>
              </a:rPr>
              <a:t>中国年降水量分布图制作</a:t>
            </a:r>
            <a:endParaRPr lang="zh-CN" altLang="en-US" sz="3600" b="1" dirty="0">
              <a:latin typeface="微软雅黑" panose="020B0503020204020204" pitchFamily="34" charset="-122"/>
              <a:cs typeface="+mn-ea"/>
              <a:sym typeface="+mn-ea"/>
            </a:endParaRPr>
          </a:p>
        </p:txBody>
      </p:sp>
      <p:grpSp>
        <p:nvGrpSpPr>
          <p:cNvPr id="4099" name="组合 7"/>
          <p:cNvGrpSpPr>
            <a:grpSpLocks/>
          </p:cNvGrpSpPr>
          <p:nvPr/>
        </p:nvGrpSpPr>
        <p:grpSpPr bwMode="auto">
          <a:xfrm>
            <a:off x="3946525" y="5564188"/>
            <a:ext cx="4298950" cy="461962"/>
            <a:chOff x="2039640" y="4729712"/>
            <a:chExt cx="4300222" cy="461665"/>
          </a:xfrm>
        </p:grpSpPr>
        <p:sp>
          <p:nvSpPr>
            <p:cNvPr id="9" name="TextBox 39"/>
            <p:cNvSpPr txBox="1"/>
            <p:nvPr/>
          </p:nvSpPr>
          <p:spPr bwMode="auto">
            <a:xfrm>
              <a:off x="3217914" y="4729712"/>
              <a:ext cx="80033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姓名</a:t>
              </a:r>
            </a:p>
          </p:txBody>
        </p:sp>
        <p:sp>
          <p:nvSpPr>
            <p:cNvPr id="10" name="TextBox 40"/>
            <p:cNvSpPr txBox="1"/>
            <p:nvPr/>
          </p:nvSpPr>
          <p:spPr bwMode="auto">
            <a:xfrm>
              <a:off x="2039640" y="4729712"/>
              <a:ext cx="141646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答辩人：</a:t>
              </a:r>
            </a:p>
          </p:txBody>
        </p:sp>
        <p:sp>
          <p:nvSpPr>
            <p:cNvPr id="11" name="TextBox 41"/>
            <p:cNvSpPr txBox="1"/>
            <p:nvPr/>
          </p:nvSpPr>
          <p:spPr bwMode="auto">
            <a:xfrm>
              <a:off x="5539525" y="4729712"/>
              <a:ext cx="80033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姓名</a:t>
              </a:r>
            </a:p>
          </p:txBody>
        </p:sp>
        <p:sp>
          <p:nvSpPr>
            <p:cNvPr id="12" name="TextBox 42"/>
            <p:cNvSpPr txBox="1"/>
            <p:nvPr/>
          </p:nvSpPr>
          <p:spPr bwMode="auto">
            <a:xfrm>
              <a:off x="4655027" y="4729712"/>
              <a:ext cx="110840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导师：</a:t>
              </a:r>
            </a:p>
          </p:txBody>
        </p:sp>
      </p:grp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3806825" y="4687025"/>
            <a:ext cx="45783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汇报</a:t>
            </a:r>
            <a:r>
              <a:rPr lang="zh-CN" altLang="en-US" sz="3600" b="1">
                <a:latin typeface="楷体" pitchFamily="49" charset="-122"/>
                <a:ea typeface="楷体" pitchFamily="49" charset="-122"/>
              </a:rPr>
              <a:t>人：马骁</a:t>
            </a:r>
            <a:endParaRPr lang="en-US" altLang="zh-CN" sz="36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/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中国矿业大学</a:t>
            </a:r>
            <a:endParaRPr lang="en-US" altLang="zh-CN" sz="3600" b="1" dirty="0">
              <a:latin typeface="楷体" pitchFamily="49" charset="-122"/>
              <a:ea typeface="楷体" pitchFamily="49" charset="-122"/>
            </a:endParaRPr>
          </a:p>
          <a:p>
            <a:pPr algn="ctr" eaLnBrk="1" hangingPunct="1"/>
            <a:r>
              <a:rPr lang="en-US" altLang="zh-CN" sz="3600" b="1">
                <a:latin typeface="楷体" pitchFamily="49" charset="-122"/>
                <a:ea typeface="楷体" pitchFamily="49" charset="-122"/>
              </a:rPr>
              <a:t>2024</a:t>
            </a:r>
            <a:r>
              <a:rPr lang="zh-CN" altLang="en-US" sz="3600" b="1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月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2914764"/>
            <a:ext cx="12192000" cy="587375"/>
          </a:xfrm>
          <a:prstGeom prst="rect">
            <a:avLst/>
          </a:prstGeom>
          <a:solidFill>
            <a:srgbClr val="0050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1"/>
          <p:cNvSpPr/>
          <p:nvPr/>
        </p:nvSpPr>
        <p:spPr>
          <a:xfrm>
            <a:off x="0" y="0"/>
            <a:ext cx="2655888" cy="600075"/>
          </a:xfrm>
          <a:custGeom>
            <a:avLst/>
            <a:gdLst>
              <a:gd name="connsiteX0" fmla="*/ 0 w 2656111"/>
              <a:gd name="connsiteY0" fmla="*/ 0 h 600501"/>
              <a:gd name="connsiteX1" fmla="*/ 2656111 w 2656111"/>
              <a:gd name="connsiteY1" fmla="*/ 0 h 600501"/>
              <a:gd name="connsiteX2" fmla="*/ 2384053 w 2656111"/>
              <a:gd name="connsiteY2" fmla="*/ 600501 h 600501"/>
              <a:gd name="connsiteX3" fmla="*/ 0 w 2656111"/>
              <a:gd name="connsiteY3" fmla="*/ 600501 h 600501"/>
              <a:gd name="connsiteX4" fmla="*/ 0 w 2656111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111" h="600501">
                <a:moveTo>
                  <a:pt x="0" y="0"/>
                </a:moveTo>
                <a:lnTo>
                  <a:pt x="2656111" y="0"/>
                </a:lnTo>
                <a:lnTo>
                  <a:pt x="2384053" y="600501"/>
                </a:lnTo>
                <a:lnTo>
                  <a:pt x="0" y="600501"/>
                </a:lnTo>
                <a:lnTo>
                  <a:pt x="0" y="0"/>
                </a:lnTo>
                <a:close/>
              </a:path>
            </a:pathLst>
          </a:custGeom>
          <a:solidFill>
            <a:srgbClr val="005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任意多边形: 形状 39"/>
          <p:cNvSpPr/>
          <p:nvPr/>
        </p:nvSpPr>
        <p:spPr>
          <a:xfrm>
            <a:off x="2544763" y="0"/>
            <a:ext cx="9647237" cy="600075"/>
          </a:xfrm>
          <a:custGeom>
            <a:avLst/>
            <a:gdLst>
              <a:gd name="connsiteX0" fmla="*/ 272058 w 9646868"/>
              <a:gd name="connsiteY0" fmla="*/ 0 h 600501"/>
              <a:gd name="connsiteX1" fmla="*/ 9646868 w 9646868"/>
              <a:gd name="connsiteY1" fmla="*/ 0 h 600501"/>
              <a:gd name="connsiteX2" fmla="*/ 9646868 w 9646868"/>
              <a:gd name="connsiteY2" fmla="*/ 600501 h 600501"/>
              <a:gd name="connsiteX3" fmla="*/ 0 w 9646868"/>
              <a:gd name="connsiteY3" fmla="*/ 600501 h 600501"/>
              <a:gd name="connsiteX4" fmla="*/ 272058 w 9646868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6868" h="600501">
                <a:moveTo>
                  <a:pt x="272058" y="0"/>
                </a:moveTo>
                <a:lnTo>
                  <a:pt x="9646868" y="0"/>
                </a:lnTo>
                <a:lnTo>
                  <a:pt x="9646868" y="600501"/>
                </a:lnTo>
                <a:lnTo>
                  <a:pt x="0" y="600501"/>
                </a:lnTo>
                <a:lnTo>
                  <a:pt x="272058" y="0"/>
                </a:lnTo>
                <a:close/>
              </a:path>
            </a:pathLst>
          </a:cu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TextBox 2"/>
          <p:cNvSpPr txBox="1"/>
          <p:nvPr/>
        </p:nvSpPr>
        <p:spPr>
          <a:xfrm>
            <a:off x="306388" y="73025"/>
            <a:ext cx="2044700" cy="431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第四部分</a:t>
            </a:r>
          </a:p>
        </p:txBody>
      </p:sp>
      <p:sp>
        <p:nvSpPr>
          <p:cNvPr id="14" name="矩形 13"/>
          <p:cNvSpPr/>
          <p:nvPr/>
        </p:nvSpPr>
        <p:spPr>
          <a:xfrm>
            <a:off x="2851150" y="269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结论及建议</a:t>
            </a:r>
          </a:p>
        </p:txBody>
      </p:sp>
      <p:sp>
        <p:nvSpPr>
          <p:cNvPr id="6" name="矩形 5"/>
          <p:cNvSpPr/>
          <p:nvPr/>
        </p:nvSpPr>
        <p:spPr>
          <a:xfrm>
            <a:off x="439837" y="1042869"/>
            <a:ext cx="11239019" cy="2506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837" y="3855237"/>
            <a:ext cx="11239019" cy="25944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91527A-13CB-6D02-266C-81C9F659A4D0}"/>
              </a:ext>
            </a:extLst>
          </p:cNvPr>
          <p:cNvSpPr txBox="1"/>
          <p:nvPr/>
        </p:nvSpPr>
        <p:spPr>
          <a:xfrm>
            <a:off x="443664" y="1042869"/>
            <a:ext cx="11235192" cy="216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主要结论：</a:t>
            </a:r>
            <a:r>
              <a:rPr lang="zh-CN" altLang="zh-CN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通过分析中国的年平均降水量分布图，我们可以观察到</a:t>
            </a:r>
            <a:r>
              <a:rPr lang="zh-CN" altLang="en-US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中国东南地区的降水量明显高于其他地区。这种高降水量区域从东南沿海逐渐向内陆减少，一直延伸到西北地区，形成了从湿润到干旱的过渡带。东南地区</a:t>
            </a:r>
            <a:r>
              <a:rPr lang="zh-CN" alt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受到季风气候的影响，湿润且降水丰富。这些区域常年云量较多，雨季长，有利于农作物的生长和水资源的丰富。相对地，向西北方向，随着地势的抬升和远离海洋的影响，降水量开始逐渐减少。华北、西北地区以及内蒙古高原，这些地区的气候逐渐转变为温带或者干旱型气候，降水稀少且分布不均。</a:t>
            </a:r>
            <a:endParaRPr lang="zh-CN" altLang="zh-CN" sz="18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634FAF-0695-09BB-E445-F9500A23A9C5}"/>
              </a:ext>
            </a:extLst>
          </p:cNvPr>
          <p:cNvSpPr txBox="1"/>
          <p:nvPr/>
        </p:nvSpPr>
        <p:spPr>
          <a:xfrm>
            <a:off x="439837" y="3855237"/>
            <a:ext cx="1123901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    建议：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我国东南地区降水量大，经常受到台风等恶劣自然灾害的影响，导致城市洪涝灾害的发生，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以下提供预防建议：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内或跨城交通主干线与城区河流交汇地带、城市大型低洼地带等是城市面对超设防暴雨的主要风险区，内涝外排需求大。城市建设应优化蓄洪空间和排洪通道，加强主要风险区的蓄滞与排涝能力建设，提升标准开展改造，如建设地表或地下蓄滞洪空间、建设排水深隧等。对于自排不畅、外水顶托等薄弱环节，确保抽排水能力达到设防标准，并在遭遇超设防暴雨时正常工作。对于遇城区边界、城市边界的情况，确保洪涝外排通道按设计标准“一路通畅”，不受行政管理边界的影响。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45696"/>
      </p:ext>
    </p:extLst>
  </p:cSld>
  <p:clrMapOvr>
    <a:masterClrMapping/>
  </p:clrMapOvr>
  <p:transition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133283" y="1436688"/>
            <a:ext cx="7994650" cy="2309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微软雅黑" panose="020B0503020204020204" pitchFamily="34" charset="-122"/>
                <a:cs typeface="+mn-ea"/>
                <a:sym typeface="+mn-ea"/>
              </a:rPr>
              <a:t>谢谢！</a:t>
            </a:r>
            <a:endParaRPr lang="en-US" altLang="zh-CN" sz="4800" b="1" dirty="0">
              <a:solidFill>
                <a:prstClr val="black"/>
              </a:solidFill>
              <a:latin typeface="微软雅黑" panose="020B0503020204020204" pitchFamily="34" charset="-122"/>
              <a:cs typeface="+mn-ea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微软雅黑" panose="020B0503020204020204" pitchFamily="34" charset="-122"/>
                <a:cs typeface="+mn-ea"/>
                <a:sym typeface="+mn-ea"/>
              </a:rPr>
              <a:t>敬请各位领导批评指正</a:t>
            </a: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cs typeface="+mn-ea"/>
                <a:sym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26837659"/>
      </p:ext>
    </p:extLst>
  </p:cSld>
  <p:clrMapOvr>
    <a:masterClrMapping/>
  </p:clrMapOvr>
  <p:transition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3689350" cy="6858000"/>
          </a:xfrm>
          <a:prstGeom prst="rect">
            <a:avLst/>
          </a:prstGeom>
          <a:solidFill>
            <a:srgbClr val="005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9300" y="731519"/>
            <a:ext cx="6062345" cy="1134455"/>
          </a:xfrm>
          <a:prstGeom prst="rect">
            <a:avLst/>
          </a:prstGeom>
          <a:solidFill>
            <a:srgbClr val="005091"/>
          </a:solidFill>
          <a:ln w="0">
            <a:noFill/>
          </a:ln>
          <a:effectLst>
            <a:innerShdw blurRad="203200" dist="101600" dir="189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、研究背景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4559296" y="2264159"/>
            <a:ext cx="6062345" cy="1074947"/>
          </a:xfrm>
          <a:prstGeom prst="rect">
            <a:avLst/>
          </a:prstGeom>
          <a:solidFill>
            <a:srgbClr val="00B050"/>
          </a:solidFill>
          <a:ln w="0">
            <a:noFill/>
          </a:ln>
          <a:effectLst>
            <a:innerShdw blurRad="203200" dist="101600" dir="189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、研究任务</a:t>
            </a:r>
          </a:p>
        </p:txBody>
      </p:sp>
      <p:sp>
        <p:nvSpPr>
          <p:cNvPr id="13" name="矩形 12"/>
          <p:cNvSpPr/>
          <p:nvPr/>
        </p:nvSpPr>
        <p:spPr>
          <a:xfrm>
            <a:off x="4559296" y="3806893"/>
            <a:ext cx="6062345" cy="1072414"/>
          </a:xfrm>
          <a:prstGeom prst="rect">
            <a:avLst/>
          </a:prstGeom>
          <a:solidFill>
            <a:srgbClr val="92D050"/>
          </a:solidFill>
          <a:ln w="0">
            <a:noFill/>
          </a:ln>
          <a:effectLst>
            <a:innerShdw blurRad="203200" dist="101600" dir="189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、研究结果</a:t>
            </a:r>
          </a:p>
        </p:txBody>
      </p:sp>
      <p:sp>
        <p:nvSpPr>
          <p:cNvPr id="14" name="矩形 13"/>
          <p:cNvSpPr/>
          <p:nvPr/>
        </p:nvSpPr>
        <p:spPr>
          <a:xfrm>
            <a:off x="4559297" y="5280025"/>
            <a:ext cx="6062345" cy="1039495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>
            <a:innerShdw blurRad="203200" dist="101600" dir="18900000">
              <a:schemeClr val="bg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、结论与建议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69950" y="3451225"/>
            <a:ext cx="19494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0300" y="1903413"/>
            <a:ext cx="14287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汇报提纲</a:t>
            </a:r>
          </a:p>
        </p:txBody>
      </p:sp>
    </p:spTree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6461919" y="-1131094"/>
            <a:ext cx="2292350" cy="9170988"/>
          </a:xfrm>
          <a:prstGeom prst="trapezoid">
            <a:avLst>
              <a:gd name="adj" fmla="val 16935"/>
            </a:avLst>
          </a:pr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225425" y="2032000"/>
            <a:ext cx="2343150" cy="2794000"/>
          </a:xfrm>
          <a:prstGeom prst="trapezoid">
            <a:avLst>
              <a:gd name="adj" fmla="val 17865"/>
            </a:avLst>
          </a:prstGeom>
          <a:solidFill>
            <a:srgbClr val="0050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196" name="矩形 28"/>
          <p:cNvSpPr>
            <a:spLocks noChangeArrowheads="1"/>
          </p:cNvSpPr>
          <p:nvPr/>
        </p:nvSpPr>
        <p:spPr bwMode="auto">
          <a:xfrm>
            <a:off x="4292600" y="2987675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342900" eaLnBrk="1" hangingPunct="1"/>
            <a:r>
              <a:rPr lang="zh-CN" altLang="en-US" sz="4800" b="1" dirty="0">
                <a:solidFill>
                  <a:srgbClr val="FFFFFF"/>
                </a:solidFill>
              </a:rPr>
              <a:t>研究背景</a:t>
            </a:r>
          </a:p>
        </p:txBody>
      </p:sp>
      <p:sp>
        <p:nvSpPr>
          <p:cNvPr id="8197" name="文本框 2"/>
          <p:cNvSpPr txBox="1">
            <a:spLocks noChangeArrowheads="1"/>
          </p:cNvSpPr>
          <p:nvPr/>
        </p:nvSpPr>
        <p:spPr bwMode="auto">
          <a:xfrm>
            <a:off x="1579563" y="2768600"/>
            <a:ext cx="749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8000" b="1">
                <a:solidFill>
                  <a:srgbClr val="FFFFFF"/>
                </a:solidFill>
              </a:rPr>
              <a:t>1</a:t>
            </a:r>
            <a:endParaRPr lang="zh-CN" altLang="en-US" sz="8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1"/>
          <p:cNvSpPr/>
          <p:nvPr/>
        </p:nvSpPr>
        <p:spPr>
          <a:xfrm>
            <a:off x="0" y="0"/>
            <a:ext cx="2655888" cy="600075"/>
          </a:xfrm>
          <a:custGeom>
            <a:avLst/>
            <a:gdLst>
              <a:gd name="connsiteX0" fmla="*/ 0 w 2656111"/>
              <a:gd name="connsiteY0" fmla="*/ 0 h 600501"/>
              <a:gd name="connsiteX1" fmla="*/ 2656111 w 2656111"/>
              <a:gd name="connsiteY1" fmla="*/ 0 h 600501"/>
              <a:gd name="connsiteX2" fmla="*/ 2384053 w 2656111"/>
              <a:gd name="connsiteY2" fmla="*/ 600501 h 600501"/>
              <a:gd name="connsiteX3" fmla="*/ 0 w 2656111"/>
              <a:gd name="connsiteY3" fmla="*/ 600501 h 600501"/>
              <a:gd name="connsiteX4" fmla="*/ 0 w 2656111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111" h="600501">
                <a:moveTo>
                  <a:pt x="0" y="0"/>
                </a:moveTo>
                <a:lnTo>
                  <a:pt x="2656111" y="0"/>
                </a:lnTo>
                <a:lnTo>
                  <a:pt x="2384053" y="600501"/>
                </a:lnTo>
                <a:lnTo>
                  <a:pt x="0" y="600501"/>
                </a:lnTo>
                <a:lnTo>
                  <a:pt x="0" y="0"/>
                </a:lnTo>
                <a:close/>
              </a:path>
            </a:pathLst>
          </a:custGeom>
          <a:solidFill>
            <a:srgbClr val="005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任意多边形: 形状 39"/>
          <p:cNvSpPr/>
          <p:nvPr/>
        </p:nvSpPr>
        <p:spPr>
          <a:xfrm>
            <a:off x="2544763" y="0"/>
            <a:ext cx="9647237" cy="600075"/>
          </a:xfrm>
          <a:custGeom>
            <a:avLst/>
            <a:gdLst>
              <a:gd name="connsiteX0" fmla="*/ 272058 w 9646868"/>
              <a:gd name="connsiteY0" fmla="*/ 0 h 600501"/>
              <a:gd name="connsiteX1" fmla="*/ 9646868 w 9646868"/>
              <a:gd name="connsiteY1" fmla="*/ 0 h 600501"/>
              <a:gd name="connsiteX2" fmla="*/ 9646868 w 9646868"/>
              <a:gd name="connsiteY2" fmla="*/ 600501 h 600501"/>
              <a:gd name="connsiteX3" fmla="*/ 0 w 9646868"/>
              <a:gd name="connsiteY3" fmla="*/ 600501 h 600501"/>
              <a:gd name="connsiteX4" fmla="*/ 272058 w 9646868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6868" h="600501">
                <a:moveTo>
                  <a:pt x="272058" y="0"/>
                </a:moveTo>
                <a:lnTo>
                  <a:pt x="9646868" y="0"/>
                </a:lnTo>
                <a:lnTo>
                  <a:pt x="9646868" y="600501"/>
                </a:lnTo>
                <a:lnTo>
                  <a:pt x="0" y="600501"/>
                </a:lnTo>
                <a:lnTo>
                  <a:pt x="272058" y="0"/>
                </a:lnTo>
                <a:close/>
              </a:path>
            </a:pathLst>
          </a:cu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TextBox 2"/>
          <p:cNvSpPr txBox="1"/>
          <p:nvPr/>
        </p:nvSpPr>
        <p:spPr>
          <a:xfrm>
            <a:off x="306388" y="73025"/>
            <a:ext cx="2044700" cy="431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第一部分</a:t>
            </a:r>
          </a:p>
        </p:txBody>
      </p:sp>
      <p:sp>
        <p:nvSpPr>
          <p:cNvPr id="14" name="矩形 13"/>
          <p:cNvSpPr/>
          <p:nvPr/>
        </p:nvSpPr>
        <p:spPr>
          <a:xfrm>
            <a:off x="2851150" y="26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研究背景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D48D15-BDE5-AF5A-876E-7FC7530EF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7" y="1075110"/>
            <a:ext cx="4414861" cy="52988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F65197-FF16-DEBD-B4AF-BA8648DA766F}"/>
              </a:ext>
            </a:extLst>
          </p:cNvPr>
          <p:cNvSpPr txBox="1"/>
          <p:nvPr/>
        </p:nvSpPr>
        <p:spPr>
          <a:xfrm>
            <a:off x="5554457" y="1392707"/>
            <a:ext cx="6097162" cy="4194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降水，作为重要的雨水补给来源，统计降水以及绘制我国的降水分布图十分重要。我国年降水量总体上由东南往西北递减，我国的西北地区由于深居内陆，距海遥远，成为我国年降水量最少的地区。从降水的季节分布状况来看，我国的降水主要集中在夏季，也就是东南季风盛行的时候，所以我国的气候特征表现为“雨热同期”。而在冬季，我国盛行来自亚欧大陆内部的西北季风，水汽含量很少，形成的降水也不多。通过各个站点的平均降水量数据绘制我国的降水量分布图，为相关自然资源部门提供技术支持。</a:t>
            </a:r>
          </a:p>
        </p:txBody>
      </p:sp>
    </p:spTree>
  </p:cSld>
  <p:clrMapOvr>
    <a:masterClrMapping/>
  </p:clrMapOvr>
  <p:transition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6461919" y="-1131094"/>
            <a:ext cx="2292350" cy="9170988"/>
          </a:xfrm>
          <a:prstGeom prst="trapezoid">
            <a:avLst>
              <a:gd name="adj" fmla="val 16935"/>
            </a:avLst>
          </a:pr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225425" y="2032000"/>
            <a:ext cx="2343150" cy="2794000"/>
          </a:xfrm>
          <a:prstGeom prst="trapezoid">
            <a:avLst>
              <a:gd name="adj" fmla="val 17865"/>
            </a:avLst>
          </a:prstGeom>
          <a:solidFill>
            <a:srgbClr val="0050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196" name="矩形 28"/>
          <p:cNvSpPr>
            <a:spLocks noChangeArrowheads="1"/>
          </p:cNvSpPr>
          <p:nvPr/>
        </p:nvSpPr>
        <p:spPr bwMode="auto">
          <a:xfrm>
            <a:off x="4292600" y="2987675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342900" eaLnBrk="1" hangingPunct="1"/>
            <a:r>
              <a:rPr lang="zh-CN" altLang="en-US" sz="4800" b="1" dirty="0">
                <a:solidFill>
                  <a:srgbClr val="FFFFFF"/>
                </a:solidFill>
              </a:rPr>
              <a:t>研究任务</a:t>
            </a:r>
          </a:p>
        </p:txBody>
      </p:sp>
      <p:sp>
        <p:nvSpPr>
          <p:cNvPr id="8197" name="文本框 2"/>
          <p:cNvSpPr txBox="1">
            <a:spLocks noChangeArrowheads="1"/>
          </p:cNvSpPr>
          <p:nvPr/>
        </p:nvSpPr>
        <p:spPr bwMode="auto">
          <a:xfrm>
            <a:off x="1579563" y="2768600"/>
            <a:ext cx="749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rgbClr val="FFFFFF"/>
                </a:solidFill>
              </a:rPr>
              <a:t>2</a:t>
            </a:r>
            <a:endParaRPr lang="zh-CN" altLang="en-US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3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1"/>
          <p:cNvSpPr/>
          <p:nvPr/>
        </p:nvSpPr>
        <p:spPr>
          <a:xfrm>
            <a:off x="0" y="0"/>
            <a:ext cx="2655888" cy="600075"/>
          </a:xfrm>
          <a:custGeom>
            <a:avLst/>
            <a:gdLst>
              <a:gd name="connsiteX0" fmla="*/ 0 w 2656111"/>
              <a:gd name="connsiteY0" fmla="*/ 0 h 600501"/>
              <a:gd name="connsiteX1" fmla="*/ 2656111 w 2656111"/>
              <a:gd name="connsiteY1" fmla="*/ 0 h 600501"/>
              <a:gd name="connsiteX2" fmla="*/ 2384053 w 2656111"/>
              <a:gd name="connsiteY2" fmla="*/ 600501 h 600501"/>
              <a:gd name="connsiteX3" fmla="*/ 0 w 2656111"/>
              <a:gd name="connsiteY3" fmla="*/ 600501 h 600501"/>
              <a:gd name="connsiteX4" fmla="*/ 0 w 2656111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111" h="600501">
                <a:moveTo>
                  <a:pt x="0" y="0"/>
                </a:moveTo>
                <a:lnTo>
                  <a:pt x="2656111" y="0"/>
                </a:lnTo>
                <a:lnTo>
                  <a:pt x="2384053" y="600501"/>
                </a:lnTo>
                <a:lnTo>
                  <a:pt x="0" y="600501"/>
                </a:lnTo>
                <a:lnTo>
                  <a:pt x="0" y="0"/>
                </a:lnTo>
                <a:close/>
              </a:path>
            </a:pathLst>
          </a:custGeom>
          <a:solidFill>
            <a:srgbClr val="005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任意多边形: 形状 39"/>
          <p:cNvSpPr/>
          <p:nvPr/>
        </p:nvSpPr>
        <p:spPr>
          <a:xfrm>
            <a:off x="2544763" y="0"/>
            <a:ext cx="9647237" cy="600075"/>
          </a:xfrm>
          <a:custGeom>
            <a:avLst/>
            <a:gdLst>
              <a:gd name="connsiteX0" fmla="*/ 272058 w 9646868"/>
              <a:gd name="connsiteY0" fmla="*/ 0 h 600501"/>
              <a:gd name="connsiteX1" fmla="*/ 9646868 w 9646868"/>
              <a:gd name="connsiteY1" fmla="*/ 0 h 600501"/>
              <a:gd name="connsiteX2" fmla="*/ 9646868 w 9646868"/>
              <a:gd name="connsiteY2" fmla="*/ 600501 h 600501"/>
              <a:gd name="connsiteX3" fmla="*/ 0 w 9646868"/>
              <a:gd name="connsiteY3" fmla="*/ 600501 h 600501"/>
              <a:gd name="connsiteX4" fmla="*/ 272058 w 9646868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6868" h="600501">
                <a:moveTo>
                  <a:pt x="272058" y="0"/>
                </a:moveTo>
                <a:lnTo>
                  <a:pt x="9646868" y="0"/>
                </a:lnTo>
                <a:lnTo>
                  <a:pt x="9646868" y="600501"/>
                </a:lnTo>
                <a:lnTo>
                  <a:pt x="0" y="600501"/>
                </a:lnTo>
                <a:lnTo>
                  <a:pt x="272058" y="0"/>
                </a:lnTo>
                <a:close/>
              </a:path>
            </a:pathLst>
          </a:cu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TextBox 2"/>
          <p:cNvSpPr txBox="1"/>
          <p:nvPr/>
        </p:nvSpPr>
        <p:spPr>
          <a:xfrm>
            <a:off x="306388" y="73025"/>
            <a:ext cx="2044700" cy="431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第二部分</a:t>
            </a:r>
          </a:p>
        </p:txBody>
      </p:sp>
      <p:sp>
        <p:nvSpPr>
          <p:cNvPr id="14" name="矩形 13"/>
          <p:cNvSpPr/>
          <p:nvPr/>
        </p:nvSpPr>
        <p:spPr>
          <a:xfrm>
            <a:off x="2851150" y="26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研究任务</a:t>
            </a:r>
          </a:p>
        </p:txBody>
      </p:sp>
      <p:sp>
        <p:nvSpPr>
          <p:cNvPr id="6" name="矩形 5"/>
          <p:cNvSpPr/>
          <p:nvPr/>
        </p:nvSpPr>
        <p:spPr>
          <a:xfrm>
            <a:off x="306388" y="1013906"/>
            <a:ext cx="11680542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名称：中国年降水量分布图制作</a:t>
            </a:r>
            <a:endParaRPr lang="zh-CN" altLang="en-US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立项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单位：</a:t>
            </a:r>
            <a:r>
              <a:rPr lang="zh-CN" altLang="zh-CN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徐州市自然资源和规划局</a:t>
            </a:r>
            <a:endParaRPr lang="en-US" altLang="zh-CN" sz="2400" ker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承担单位：中国矿业大学</a:t>
            </a:r>
            <a:endParaRPr lang="en-US" altLang="zh-CN" sz="2400" ker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参与人员：马骁、杨永均</a:t>
            </a:r>
            <a:endParaRPr lang="zh-CN" altLang="en-US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期限：</a:t>
            </a:r>
            <a:r>
              <a:rPr lang="en-US" altLang="zh-CN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</a:t>
            </a:r>
            <a:r>
              <a:rPr lang="en-US" altLang="zh-CN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—2024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altLang="en-US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30726"/>
              </p:ext>
            </p:extLst>
          </p:nvPr>
        </p:nvGraphicFramePr>
        <p:xfrm>
          <a:off x="306388" y="4538777"/>
          <a:ext cx="11550333" cy="186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8">
                  <a:extLst>
                    <a:ext uri="{9D8B030D-6E8A-4147-A177-3AD203B41FA5}">
                      <a16:colId xmlns:a16="http://schemas.microsoft.com/office/drawing/2014/main" val="3238727888"/>
                    </a:ext>
                  </a:extLst>
                </a:gridCol>
                <a:gridCol w="2062396">
                  <a:extLst>
                    <a:ext uri="{9D8B030D-6E8A-4147-A177-3AD203B41FA5}">
                      <a16:colId xmlns:a16="http://schemas.microsoft.com/office/drawing/2014/main" val="188549784"/>
                    </a:ext>
                  </a:extLst>
                </a:gridCol>
                <a:gridCol w="5994458">
                  <a:extLst>
                    <a:ext uri="{9D8B030D-6E8A-4147-A177-3AD203B41FA5}">
                      <a16:colId xmlns:a16="http://schemas.microsoft.com/office/drawing/2014/main" val="1316660453"/>
                    </a:ext>
                  </a:extLst>
                </a:gridCol>
                <a:gridCol w="2255521">
                  <a:extLst>
                    <a:ext uri="{9D8B030D-6E8A-4147-A177-3AD203B41FA5}">
                      <a16:colId xmlns:a16="http://schemas.microsoft.com/office/drawing/2014/main" val="2435887267"/>
                    </a:ext>
                  </a:extLst>
                </a:gridCol>
              </a:tblGrid>
              <a:tr h="390441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子任务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具体要求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完成情况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43135"/>
                  </a:ext>
                </a:extLst>
              </a:tr>
              <a:tr h="702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研究报告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《</a:t>
                      </a:r>
                      <a:r>
                        <a:rPr lang="zh-CN" altLang="en-US" sz="2400"/>
                        <a:t>中国年降水量分布图制作研究报告</a:t>
                      </a:r>
                      <a:r>
                        <a:rPr lang="en-US" altLang="zh-CN" sz="2400"/>
                        <a:t>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093436"/>
                  </a:ext>
                </a:extLst>
              </a:tr>
              <a:tr h="702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汇报</a:t>
                      </a:r>
                      <a:r>
                        <a:rPr lang="en-US" altLang="zh-CN" sz="2400" dirty="0"/>
                        <a:t>PPT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《</a:t>
                      </a:r>
                      <a:r>
                        <a:rPr lang="zh-CN" altLang="en-US" sz="2400"/>
                        <a:t>中国年降水量分布图制作汇报</a:t>
                      </a:r>
                      <a:r>
                        <a:rPr lang="en-US" altLang="zh-CN" sz="2400"/>
                        <a:t>PPT》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48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08466"/>
      </p:ext>
    </p:extLst>
  </p:cSld>
  <p:clrMapOvr>
    <a:masterClrMapping/>
  </p:clrMapOvr>
  <p:transition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6461919" y="-1131094"/>
            <a:ext cx="2292350" cy="9170988"/>
          </a:xfrm>
          <a:prstGeom prst="trapezoid">
            <a:avLst>
              <a:gd name="adj" fmla="val 16935"/>
            </a:avLst>
          </a:pr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225425" y="2032000"/>
            <a:ext cx="2343150" cy="2794000"/>
          </a:xfrm>
          <a:prstGeom prst="trapezoid">
            <a:avLst>
              <a:gd name="adj" fmla="val 17865"/>
            </a:avLst>
          </a:prstGeom>
          <a:solidFill>
            <a:srgbClr val="0050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196" name="矩形 28"/>
          <p:cNvSpPr>
            <a:spLocks noChangeArrowheads="1"/>
          </p:cNvSpPr>
          <p:nvPr/>
        </p:nvSpPr>
        <p:spPr bwMode="auto">
          <a:xfrm>
            <a:off x="4292600" y="2987675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342900" eaLnBrk="1" hangingPunct="1"/>
            <a:r>
              <a:rPr lang="zh-CN" altLang="en-US" sz="4800" b="1" dirty="0">
                <a:solidFill>
                  <a:srgbClr val="FFFFFF"/>
                </a:solidFill>
              </a:rPr>
              <a:t>研究结果</a:t>
            </a:r>
          </a:p>
        </p:txBody>
      </p:sp>
      <p:sp>
        <p:nvSpPr>
          <p:cNvPr id="8197" name="文本框 2"/>
          <p:cNvSpPr txBox="1">
            <a:spLocks noChangeArrowheads="1"/>
          </p:cNvSpPr>
          <p:nvPr/>
        </p:nvSpPr>
        <p:spPr bwMode="auto">
          <a:xfrm>
            <a:off x="1579563" y="2768600"/>
            <a:ext cx="749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rgbClr val="FFFFFF"/>
                </a:solidFill>
              </a:rPr>
              <a:t>3</a:t>
            </a:r>
            <a:endParaRPr lang="zh-CN" altLang="en-US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1"/>
          <p:cNvSpPr/>
          <p:nvPr/>
        </p:nvSpPr>
        <p:spPr>
          <a:xfrm>
            <a:off x="0" y="0"/>
            <a:ext cx="2655888" cy="600075"/>
          </a:xfrm>
          <a:custGeom>
            <a:avLst/>
            <a:gdLst>
              <a:gd name="connsiteX0" fmla="*/ 0 w 2656111"/>
              <a:gd name="connsiteY0" fmla="*/ 0 h 600501"/>
              <a:gd name="connsiteX1" fmla="*/ 2656111 w 2656111"/>
              <a:gd name="connsiteY1" fmla="*/ 0 h 600501"/>
              <a:gd name="connsiteX2" fmla="*/ 2384053 w 2656111"/>
              <a:gd name="connsiteY2" fmla="*/ 600501 h 600501"/>
              <a:gd name="connsiteX3" fmla="*/ 0 w 2656111"/>
              <a:gd name="connsiteY3" fmla="*/ 600501 h 600501"/>
              <a:gd name="connsiteX4" fmla="*/ 0 w 2656111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111" h="600501">
                <a:moveTo>
                  <a:pt x="0" y="0"/>
                </a:moveTo>
                <a:lnTo>
                  <a:pt x="2656111" y="0"/>
                </a:lnTo>
                <a:lnTo>
                  <a:pt x="2384053" y="600501"/>
                </a:lnTo>
                <a:lnTo>
                  <a:pt x="0" y="600501"/>
                </a:lnTo>
                <a:lnTo>
                  <a:pt x="0" y="0"/>
                </a:lnTo>
                <a:close/>
              </a:path>
            </a:pathLst>
          </a:custGeom>
          <a:solidFill>
            <a:srgbClr val="005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任意多边形: 形状 39"/>
          <p:cNvSpPr/>
          <p:nvPr/>
        </p:nvSpPr>
        <p:spPr>
          <a:xfrm>
            <a:off x="2544763" y="0"/>
            <a:ext cx="9647237" cy="600075"/>
          </a:xfrm>
          <a:custGeom>
            <a:avLst/>
            <a:gdLst>
              <a:gd name="connsiteX0" fmla="*/ 272058 w 9646868"/>
              <a:gd name="connsiteY0" fmla="*/ 0 h 600501"/>
              <a:gd name="connsiteX1" fmla="*/ 9646868 w 9646868"/>
              <a:gd name="connsiteY1" fmla="*/ 0 h 600501"/>
              <a:gd name="connsiteX2" fmla="*/ 9646868 w 9646868"/>
              <a:gd name="connsiteY2" fmla="*/ 600501 h 600501"/>
              <a:gd name="connsiteX3" fmla="*/ 0 w 9646868"/>
              <a:gd name="connsiteY3" fmla="*/ 600501 h 600501"/>
              <a:gd name="connsiteX4" fmla="*/ 272058 w 9646868"/>
              <a:gd name="connsiteY4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6868" h="600501">
                <a:moveTo>
                  <a:pt x="272058" y="0"/>
                </a:moveTo>
                <a:lnTo>
                  <a:pt x="9646868" y="0"/>
                </a:lnTo>
                <a:lnTo>
                  <a:pt x="9646868" y="600501"/>
                </a:lnTo>
                <a:lnTo>
                  <a:pt x="0" y="600501"/>
                </a:lnTo>
                <a:lnTo>
                  <a:pt x="272058" y="0"/>
                </a:lnTo>
                <a:close/>
              </a:path>
            </a:pathLst>
          </a:cu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TextBox 2"/>
          <p:cNvSpPr txBox="1"/>
          <p:nvPr/>
        </p:nvSpPr>
        <p:spPr>
          <a:xfrm>
            <a:off x="306388" y="73025"/>
            <a:ext cx="2044700" cy="4318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第三部分</a:t>
            </a:r>
          </a:p>
        </p:txBody>
      </p:sp>
      <p:sp>
        <p:nvSpPr>
          <p:cNvPr id="14" name="矩形 13"/>
          <p:cNvSpPr/>
          <p:nvPr/>
        </p:nvSpPr>
        <p:spPr>
          <a:xfrm>
            <a:off x="2851150" y="26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 panose="020B0604020202020204"/>
                <a:cs typeface="+mn-ea"/>
                <a:sym typeface="+mn-lt"/>
              </a:rPr>
              <a:t>研究结果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507692-F232-BAA0-9E2C-1EB27CEE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9" y="956515"/>
            <a:ext cx="5079090" cy="40691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794A74-1B4B-C02B-AB92-96B242886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56515"/>
            <a:ext cx="5588305" cy="395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2EDF46-8B74-F82B-5406-D02CF3BD035C}"/>
              </a:ext>
            </a:extLst>
          </p:cNvPr>
          <p:cNvSpPr txBox="1"/>
          <p:nvPr/>
        </p:nvSpPr>
        <p:spPr>
          <a:xfrm>
            <a:off x="1674497" y="5485986"/>
            <a:ext cx="906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收集中国部分气象站站点数据，导入地理数据库，</a:t>
            </a:r>
            <a:endParaRPr lang="en-US" altLang="zh-CN" sz="2400"/>
          </a:p>
          <a:p>
            <a:r>
              <a:rPr lang="zh-CN" altLang="en-US" sz="2400"/>
              <a:t>通过</a:t>
            </a:r>
            <a:r>
              <a:rPr lang="en-US" altLang="zh-CN" sz="2400"/>
              <a:t>ArcMap10.2</a:t>
            </a:r>
            <a:r>
              <a:rPr lang="zh-CN" altLang="en-US" sz="2400"/>
              <a:t>地理信息系统软件，绘制中国年降水量分布图。</a:t>
            </a:r>
          </a:p>
        </p:txBody>
      </p:sp>
    </p:spTree>
    <p:extLst>
      <p:ext uri="{BB962C8B-B14F-4D97-AF65-F5344CB8AC3E}">
        <p14:creationId xmlns:p14="http://schemas.microsoft.com/office/powerpoint/2010/main" val="443176777"/>
      </p:ext>
    </p:extLst>
  </p:cSld>
  <p:clrMapOvr>
    <a:masterClrMapping/>
  </p:clrMapOvr>
  <p:transition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6461919" y="-1131094"/>
            <a:ext cx="2292350" cy="9170988"/>
          </a:xfrm>
          <a:prstGeom prst="trapezoid">
            <a:avLst>
              <a:gd name="adj" fmla="val 16935"/>
            </a:avLst>
          </a:prstGeom>
          <a:solidFill>
            <a:srgbClr val="009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225425" y="2032000"/>
            <a:ext cx="2343150" cy="2794000"/>
          </a:xfrm>
          <a:prstGeom prst="trapezoid">
            <a:avLst>
              <a:gd name="adj" fmla="val 17865"/>
            </a:avLst>
          </a:prstGeom>
          <a:solidFill>
            <a:srgbClr val="0050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196" name="矩形 28"/>
          <p:cNvSpPr>
            <a:spLocks noChangeArrowheads="1"/>
          </p:cNvSpPr>
          <p:nvPr/>
        </p:nvSpPr>
        <p:spPr bwMode="auto">
          <a:xfrm>
            <a:off x="4292600" y="2987675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342900" eaLnBrk="1" hangingPunct="1"/>
            <a:r>
              <a:rPr lang="zh-CN" altLang="en-US" sz="4800" b="1" dirty="0">
                <a:solidFill>
                  <a:srgbClr val="FFFFFF"/>
                </a:solidFill>
              </a:rPr>
              <a:t>结论及建议</a:t>
            </a:r>
          </a:p>
        </p:txBody>
      </p:sp>
      <p:sp>
        <p:nvSpPr>
          <p:cNvPr id="8197" name="文本框 2"/>
          <p:cNvSpPr txBox="1">
            <a:spLocks noChangeArrowheads="1"/>
          </p:cNvSpPr>
          <p:nvPr/>
        </p:nvSpPr>
        <p:spPr bwMode="auto">
          <a:xfrm>
            <a:off x="1579563" y="2768600"/>
            <a:ext cx="749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rgbClr val="FFFFFF"/>
                </a:solidFill>
              </a:rPr>
              <a:t>4</a:t>
            </a:r>
            <a:endParaRPr lang="zh-CN" altLang="en-US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7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4i2w50d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608</Words>
  <Application>Microsoft Office PowerPoint</Application>
  <PresentationFormat>宽屏</PresentationFormat>
  <Paragraphs>71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黑体</vt:lpstr>
      <vt:lpstr>楷体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杨永均</dc:creator>
  <cp:lastModifiedBy>骁 马</cp:lastModifiedBy>
  <cp:revision>707</cp:revision>
  <dcterms:created xsi:type="dcterms:W3CDTF">2018-03-02T05:10:00Z</dcterms:created>
  <dcterms:modified xsi:type="dcterms:W3CDTF">2024-04-19T01:49:51Z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