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344" r:id="rId2"/>
    <p:sldId id="468" r:id="rId3"/>
    <p:sldId id="498" r:id="rId4"/>
    <p:sldId id="469" r:id="rId5"/>
    <p:sldId id="502" r:id="rId6"/>
    <p:sldId id="503" r:id="rId7"/>
    <p:sldId id="504" r:id="rId8"/>
    <p:sldId id="499" r:id="rId9"/>
    <p:sldId id="470" r:id="rId10"/>
    <p:sldId id="505" r:id="rId11"/>
    <p:sldId id="471" r:id="rId12"/>
    <p:sldId id="472" r:id="rId13"/>
    <p:sldId id="473" r:id="rId14"/>
    <p:sldId id="475" r:id="rId15"/>
    <p:sldId id="476" r:id="rId16"/>
    <p:sldId id="500" r:id="rId17"/>
    <p:sldId id="506" r:id="rId18"/>
    <p:sldId id="478" r:id="rId19"/>
    <p:sldId id="512" r:id="rId20"/>
    <p:sldId id="513" r:id="rId21"/>
    <p:sldId id="514" r:id="rId22"/>
    <p:sldId id="482" r:id="rId23"/>
    <p:sldId id="483" r:id="rId24"/>
    <p:sldId id="484" r:id="rId25"/>
    <p:sldId id="485" r:id="rId26"/>
    <p:sldId id="515" r:id="rId27"/>
    <p:sldId id="516" r:id="rId28"/>
    <p:sldId id="517" r:id="rId29"/>
    <p:sldId id="487" r:id="rId30"/>
    <p:sldId id="507" r:id="rId31"/>
    <p:sldId id="518" r:id="rId32"/>
    <p:sldId id="519" r:id="rId33"/>
    <p:sldId id="520" r:id="rId34"/>
    <p:sldId id="521" r:id="rId35"/>
    <p:sldId id="489" r:id="rId36"/>
    <p:sldId id="490" r:id="rId37"/>
    <p:sldId id="491" r:id="rId38"/>
    <p:sldId id="492" r:id="rId39"/>
    <p:sldId id="493" r:id="rId40"/>
    <p:sldId id="494" r:id="rId41"/>
    <p:sldId id="522" r:id="rId42"/>
    <p:sldId id="495" r:id="rId43"/>
    <p:sldId id="496" r:id="rId44"/>
    <p:sldId id="523" r:id="rId45"/>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66"/>
    <a:srgbClr val="336600"/>
    <a:srgbClr val="FF9900"/>
    <a:srgbClr val="E7FFE7"/>
    <a:srgbClr val="CCFFFF"/>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5" autoAdjust="0"/>
    <p:restoredTop sz="93592" autoAdjust="0"/>
  </p:normalViewPr>
  <p:slideViewPr>
    <p:cSldViewPr snapToGrid="0">
      <p:cViewPr varScale="1">
        <p:scale>
          <a:sx n="87" d="100"/>
          <a:sy n="87" d="100"/>
        </p:scale>
        <p:origin x="169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3784FD70-8D43-4F92-93DA-EC2F3464FBB3}" type="datetimeFigureOut">
              <a:rPr lang="zh-CN" altLang="en-US"/>
              <a:pPr>
                <a:defRPr/>
              </a:pPr>
              <a:t>2020/2/19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BD8FB07-CAB0-42CF-B1F7-32928903B76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A50E7E-74DA-481D-89F4-47527B532C79}" type="slidenum">
              <a:rPr lang="en-US" altLang="zh-CN">
                <a:latin typeface="Times New Roman" panose="02020603050405020304" pitchFamily="18" charset="0"/>
              </a:rPr>
              <a:pPr eaLnBrk="1" hangingPunct="1"/>
              <a:t>5</a:t>
            </a:fld>
            <a:endParaRPr lang="en-US" altLang="zh-CN">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3211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B97AB0-3686-469E-9222-10B70889E53E}" type="slidenum">
              <a:rPr lang="en-US" altLang="zh-CN">
                <a:latin typeface="Times New Roman" panose="02020603050405020304" pitchFamily="18" charset="0"/>
              </a:rPr>
              <a:pPr eaLnBrk="1" hangingPunct="1"/>
              <a:t>6</a:t>
            </a:fld>
            <a:endParaRPr lang="en-US" altLang="zh-CN">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2426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53BC3D-52B8-44F9-9335-F1B81C4AC0B6}" type="slidenum">
              <a:rPr lang="en-US" altLang="zh-CN">
                <a:latin typeface="Times New Roman" panose="02020603050405020304" pitchFamily="18" charset="0"/>
              </a:rPr>
              <a:pPr eaLnBrk="1" hangingPunct="1"/>
              <a:t>7</a:t>
            </a:fld>
            <a:endParaRPr lang="en-US" altLang="zh-CN">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45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4D89DA-60E2-4787-9D25-8E99BDA97B53}" type="slidenum">
              <a:rPr lang="en-US" altLang="zh-CN">
                <a:latin typeface="Times New Roman" panose="02020603050405020304" pitchFamily="18" charset="0"/>
              </a:rPr>
              <a:pPr eaLnBrk="1" hangingPunct="1"/>
              <a:t>10</a:t>
            </a:fld>
            <a:endParaRPr lang="en-US" altLang="zh-CN">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462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0" y="812800"/>
            <a:ext cx="9144000" cy="5451475"/>
          </a:xfrm>
          <a:prstGeom prst="roundRect">
            <a:avLst>
              <a:gd name="adj" fmla="val 1272"/>
            </a:avLst>
          </a:prstGeom>
          <a:gradFill>
            <a:gsLst>
              <a:gs pos="0">
                <a:schemeClr val="accent1">
                  <a:lumMod val="67000"/>
                  <a:lumOff val="33000"/>
                  <a:alpha val="96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smtClean="0"/>
            </a:lvl1pPr>
          </a:lstStyle>
          <a:p>
            <a:pPr>
              <a:defRPr/>
            </a:pPr>
            <a:fld id="{37E99580-EEA3-4690-BBB3-740A8CF278BB}" type="slidenum">
              <a:rPr lang="en-US" altLang="zh-CN"/>
              <a:pPr>
                <a:defRPr/>
              </a:pPr>
              <a:t>‹#›</a:t>
            </a:fld>
            <a:endParaRPr lang="en-US" altLang="zh-CN"/>
          </a:p>
        </p:txBody>
      </p:sp>
    </p:spTree>
    <p:extLst>
      <p:ext uri="{BB962C8B-B14F-4D97-AF65-F5344CB8AC3E}">
        <p14:creationId xmlns:p14="http://schemas.microsoft.com/office/powerpoint/2010/main" val="110927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82600" y="236728"/>
            <a:ext cx="8229600" cy="868172"/>
          </a:xfrm>
        </p:spPr>
        <p:txBody>
          <a:bodyPr/>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9109DA9-FF58-4831-960F-B1780BB6DD6E}" type="slidenum">
              <a:rPr lang="en-US" altLang="zh-CN"/>
              <a:pPr>
                <a:defRPr/>
              </a:pPr>
              <a:t>‹#›</a:t>
            </a:fld>
            <a:endParaRPr lang="en-US" altLang="zh-CN"/>
          </a:p>
        </p:txBody>
      </p:sp>
    </p:spTree>
    <p:extLst>
      <p:ext uri="{BB962C8B-B14F-4D97-AF65-F5344CB8AC3E}">
        <p14:creationId xmlns:p14="http://schemas.microsoft.com/office/powerpoint/2010/main" val="40915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en-US" altLang="zh-CN"/>
          </a:p>
        </p:txBody>
      </p:sp>
      <p:sp>
        <p:nvSpPr>
          <p:cNvPr id="12" name="Footer Placeholder 4"/>
          <p:cNvSpPr>
            <a:spLocks noGrp="1"/>
          </p:cNvSpPr>
          <p:nvPr>
            <p:ph type="ftr" sz="quarter" idx="11"/>
          </p:nvPr>
        </p:nvSpPr>
        <p:spPr/>
        <p:txBody>
          <a:bodyPr/>
          <a:lstStyle>
            <a:lvl1pPr>
              <a:defRPr/>
            </a:lvl1pPr>
          </a:lstStyle>
          <a:p>
            <a:pPr>
              <a:defRPr/>
            </a:pPr>
            <a:endParaRPr lang="en-US" altLang="zh-CN"/>
          </a:p>
        </p:txBody>
      </p:sp>
      <p:sp>
        <p:nvSpPr>
          <p:cNvPr id="13" name="Slide Number Placeholder 5"/>
          <p:cNvSpPr>
            <a:spLocks noGrp="1"/>
          </p:cNvSpPr>
          <p:nvPr>
            <p:ph type="sldNum" sz="quarter" idx="12"/>
          </p:nvPr>
        </p:nvSpPr>
        <p:spPr/>
        <p:txBody>
          <a:bodyPr/>
          <a:lstStyle>
            <a:lvl1pPr>
              <a:defRPr smtClean="0"/>
            </a:lvl1pPr>
          </a:lstStyle>
          <a:p>
            <a:pPr>
              <a:defRPr/>
            </a:pPr>
            <a:fld id="{8F8FF956-57F8-4BE3-B0FB-A2812CF1D7E3}" type="slidenum">
              <a:rPr lang="en-US" altLang="zh-CN"/>
              <a:pPr>
                <a:defRPr/>
              </a:pPr>
              <a:t>‹#›</a:t>
            </a:fld>
            <a:endParaRPr lang="en-US" altLang="zh-CN"/>
          </a:p>
        </p:txBody>
      </p:sp>
    </p:spTree>
    <p:extLst>
      <p:ext uri="{BB962C8B-B14F-4D97-AF65-F5344CB8AC3E}">
        <p14:creationId xmlns:p14="http://schemas.microsoft.com/office/powerpoint/2010/main" val="454053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fld id="{730F7C71-A3FB-4343-8DDE-3AC29368609D}" type="slidenum">
              <a:rPr lang="en-US" altLang="zh-CN"/>
              <a:pPr/>
              <a:t>‹#›</a:t>
            </a:fld>
            <a:endParaRPr lang="en-US" altLang="zh-CN"/>
          </a:p>
        </p:txBody>
      </p:sp>
    </p:spTree>
    <p:extLst>
      <p:ext uri="{BB962C8B-B14F-4D97-AF65-F5344CB8AC3E}">
        <p14:creationId xmlns:p14="http://schemas.microsoft.com/office/powerpoint/2010/main" val="59531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fld id="{8C42B250-5EE9-4C30-8E47-322B5FC86828}" type="slidenum">
              <a:rPr lang="en-US" altLang="zh-CN"/>
              <a:pPr/>
              <a:t>‹#›</a:t>
            </a:fld>
            <a:endParaRPr lang="en-US" altLang="zh-CN"/>
          </a:p>
        </p:txBody>
      </p:sp>
    </p:spTree>
    <p:extLst>
      <p:ext uri="{BB962C8B-B14F-4D97-AF65-F5344CB8AC3E}">
        <p14:creationId xmlns:p14="http://schemas.microsoft.com/office/powerpoint/2010/main" val="24221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9"/>
          <p:cNvSpPr>
            <a:spLocks noGrp="1" noChangeArrowheads="1"/>
          </p:cNvSpPr>
          <p:nvPr>
            <p:ph type="sldNum" sz="quarter" idx="12"/>
          </p:nvPr>
        </p:nvSpPr>
        <p:spPr>
          <a:ln/>
        </p:spPr>
        <p:txBody>
          <a:bodyPr/>
          <a:lstStyle>
            <a:lvl1pPr>
              <a:defRPr/>
            </a:lvl1pPr>
          </a:lstStyle>
          <a:p>
            <a:fld id="{F69BEB04-1777-427C-9486-07BA2A90B939}" type="slidenum">
              <a:rPr lang="en-US" altLang="zh-CN"/>
              <a:pPr/>
              <a:t>‹#›</a:t>
            </a:fld>
            <a:endParaRPr lang="en-US" altLang="zh-CN"/>
          </a:p>
        </p:txBody>
      </p:sp>
    </p:spTree>
    <p:extLst>
      <p:ext uri="{BB962C8B-B14F-4D97-AF65-F5344CB8AC3E}">
        <p14:creationId xmlns:p14="http://schemas.microsoft.com/office/powerpoint/2010/main" val="127745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fld id="{85BA34C1-7965-44D8-B765-2C425703F9FC}" type="datetime1">
              <a:rPr lang="zh-CN" altLang="en-US"/>
              <a:pPr/>
              <a:t>2020/2/19</a:t>
            </a:fld>
            <a:endParaRPr lang="en-US" altLang="zh-CN"/>
          </a:p>
        </p:txBody>
      </p:sp>
      <p:sp>
        <p:nvSpPr>
          <p:cNvPr id="8" name="灯片编号占位符 7"/>
          <p:cNvSpPr>
            <a:spLocks noGrp="1"/>
          </p:cNvSpPr>
          <p:nvPr>
            <p:ph type="sldNum" sz="quarter" idx="11"/>
          </p:nvPr>
        </p:nvSpPr>
        <p:spPr>
          <a:xfrm>
            <a:off x="6553200" y="6245225"/>
            <a:ext cx="2133600" cy="476250"/>
          </a:xfrm>
        </p:spPr>
        <p:txBody>
          <a:bodyPr/>
          <a:lstStyle>
            <a:lvl1pPr>
              <a:defRPr/>
            </a:lvl1pPr>
          </a:lstStyle>
          <a:p>
            <a:fld id="{AF808623-EB53-4F90-B4AE-6B3B50F070C8}" type="slidenum">
              <a:rPr lang="en-US" altLang="zh-CN"/>
              <a:pPr/>
              <a:t>‹#›</a:t>
            </a:fld>
            <a:endParaRPr lang="en-US" altLang="zh-CN"/>
          </a:p>
        </p:txBody>
      </p:sp>
      <p:sp>
        <p:nvSpPr>
          <p:cNvPr id="9" name="页脚占位符 8"/>
          <p:cNvSpPr>
            <a:spLocks noGrp="1"/>
          </p:cNvSpPr>
          <p:nvPr>
            <p:ph type="ftr" sz="quarter" idx="12"/>
          </p:nvPr>
        </p:nvSpPr>
        <p:spPr>
          <a:xfrm>
            <a:off x="3124200" y="6245225"/>
            <a:ext cx="2895600" cy="476250"/>
          </a:xfrm>
        </p:spPr>
        <p:txBody>
          <a:bodyPr/>
          <a:lstStyle>
            <a:lvl1pPr>
              <a:defRPr/>
            </a:lvl1pPr>
          </a:lstStyle>
          <a:p>
            <a:r>
              <a:rPr lang="zh-CN" altLang="en-US"/>
              <a:t>构造地质学</a:t>
            </a:r>
            <a:r>
              <a:rPr lang="en-US" altLang="zh-CN"/>
              <a:t>—</a:t>
            </a:r>
            <a:r>
              <a:rPr lang="zh-CN" altLang="en-US"/>
              <a:t>郝建民主讲</a:t>
            </a:r>
          </a:p>
        </p:txBody>
      </p:sp>
    </p:spTree>
    <p:extLst>
      <p:ext uri="{BB962C8B-B14F-4D97-AF65-F5344CB8AC3E}">
        <p14:creationId xmlns:p14="http://schemas.microsoft.com/office/powerpoint/2010/main" val="278099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243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4"/>
          <p:cNvSpPr>
            <a:spLocks noGrp="1" noChangeArrowheads="1"/>
          </p:cNvSpPr>
          <p:nvPr>
            <p:ph type="dt" sz="half" idx="10"/>
          </p:nvPr>
        </p:nvSpPr>
        <p:spPr>
          <a:ln/>
        </p:spPr>
        <p:txBody>
          <a:bodyPr/>
          <a:lstStyle>
            <a:lvl1pPr>
              <a:defRPr/>
            </a:lvl1pPr>
          </a:lstStyle>
          <a:p>
            <a:pPr>
              <a:defRPr/>
            </a:pPr>
            <a:fld id="{5ADB41E2-B471-462A-AB35-E4D264AE7DE8}" type="datetime1">
              <a:rPr lang="zh-CN" altLang="en-US"/>
              <a:pPr>
                <a:defRPr/>
              </a:pPr>
              <a:t>2020/2/19</a:t>
            </a:fld>
            <a:endParaRPr lang="en-US" altLang="zh-CN"/>
          </a:p>
        </p:txBody>
      </p:sp>
      <p:sp>
        <p:nvSpPr>
          <p:cNvPr id="6" name="Rectangle 25"/>
          <p:cNvSpPr>
            <a:spLocks noGrp="1" noChangeArrowheads="1"/>
          </p:cNvSpPr>
          <p:nvPr>
            <p:ph type="ftr" sz="quarter" idx="11"/>
          </p:nvPr>
        </p:nvSpPr>
        <p:spPr>
          <a:ln/>
        </p:spPr>
        <p:txBody>
          <a:bodyPr/>
          <a:lstStyle>
            <a:lvl1pPr>
              <a:defRPr/>
            </a:lvl1pPr>
          </a:lstStyle>
          <a:p>
            <a:pPr>
              <a:defRPr/>
            </a:pPr>
            <a:r>
              <a:rPr lang="en-US" altLang="zh-CN"/>
              <a:t>《构造地质学》-李强</a:t>
            </a:r>
          </a:p>
        </p:txBody>
      </p:sp>
      <p:sp>
        <p:nvSpPr>
          <p:cNvPr id="7" name="Rectangle 26"/>
          <p:cNvSpPr>
            <a:spLocks noGrp="1" noChangeArrowheads="1"/>
          </p:cNvSpPr>
          <p:nvPr>
            <p:ph type="sldNum" sz="quarter" idx="12"/>
          </p:nvPr>
        </p:nvSpPr>
        <p:spPr>
          <a:ln/>
        </p:spPr>
        <p:txBody>
          <a:bodyPr/>
          <a:lstStyle>
            <a:lvl1pPr>
              <a:defRPr/>
            </a:lvl1pPr>
          </a:lstStyle>
          <a:p>
            <a:fld id="{7659D929-7566-4E74-AC7A-2F17D18EA1F9}" type="slidenum">
              <a:rPr lang="en-US" altLang="zh-CN"/>
              <a:pPr/>
              <a:t>‹#›</a:t>
            </a:fld>
            <a:endParaRPr lang="en-US" altLang="zh-CN"/>
          </a:p>
        </p:txBody>
      </p:sp>
    </p:spTree>
    <p:extLst>
      <p:ext uri="{BB962C8B-B14F-4D97-AF65-F5344CB8AC3E}">
        <p14:creationId xmlns:p14="http://schemas.microsoft.com/office/powerpoint/2010/main" val="130016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a:xfrm>
            <a:off x="444500" y="0"/>
            <a:ext cx="8229600" cy="1134872"/>
          </a:xfrm>
        </p:spPr>
        <p:txBody>
          <a:bodyPr/>
          <a:lstStyle>
            <a:lvl1pPr>
              <a:defRPr>
                <a:solidFill>
                  <a:srgbClr val="FF0000"/>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7A0F530-1001-483B-BD06-264E2E8B88CD}" type="slidenum">
              <a:rPr lang="en-US" altLang="zh-CN"/>
              <a:pPr>
                <a:defRPr/>
              </a:pPr>
              <a:t>‹#›</a:t>
            </a:fld>
            <a:endParaRPr lang="en-US" altLang="zh-CN"/>
          </a:p>
        </p:txBody>
      </p:sp>
    </p:spTree>
    <p:extLst>
      <p:ext uri="{BB962C8B-B14F-4D97-AF65-F5344CB8AC3E}">
        <p14:creationId xmlns:p14="http://schemas.microsoft.com/office/powerpoint/2010/main" val="153597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reeform 14"/>
          <p:cNvSpPr>
            <a:spLocks/>
          </p:cNvSpPr>
          <p:nvPr/>
        </p:nvSpPr>
        <p:spPr bwMode="hidden">
          <a:xfrm>
            <a:off x="6046788" y="4203700"/>
            <a:ext cx="2876550" cy="714375"/>
          </a:xfrm>
          <a:custGeom>
            <a:avLst/>
            <a:gdLst>
              <a:gd name="T0" fmla="*/ 2147483646 w 2706"/>
              <a:gd name="T1" fmla="*/ 0 h 640"/>
              <a:gd name="T2" fmla="*/ 2147483646 w 2706"/>
              <a:gd name="T3" fmla="*/ 0 h 640"/>
              <a:gd name="T4" fmla="*/ 2147483646 w 2706"/>
              <a:gd name="T5" fmla="*/ 22426910 h 640"/>
              <a:gd name="T6" fmla="*/ 2147483646 w 2706"/>
              <a:gd name="T7" fmla="*/ 47345203 h 640"/>
              <a:gd name="T8" fmla="*/ 2147483646 w 2706"/>
              <a:gd name="T9" fmla="*/ 74755995 h 640"/>
              <a:gd name="T10" fmla="*/ 2147483646 w 2706"/>
              <a:gd name="T11" fmla="*/ 102165671 h 640"/>
              <a:gd name="T12" fmla="*/ 2147483646 w 2706"/>
              <a:gd name="T13" fmla="*/ 134560345 h 640"/>
              <a:gd name="T14" fmla="*/ 2147483646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6 w 2706"/>
              <a:gd name="T79" fmla="*/ 737588839 h 640"/>
              <a:gd name="T80" fmla="*/ 2147483646 w 2706"/>
              <a:gd name="T81" fmla="*/ 722637193 h 640"/>
              <a:gd name="T82" fmla="*/ 2147483646 w 2706"/>
              <a:gd name="T83" fmla="*/ 707686664 h 640"/>
              <a:gd name="T84" fmla="*/ 2147483646 w 2706"/>
              <a:gd name="T85" fmla="*/ 690243636 h 640"/>
              <a:gd name="T86" fmla="*/ 2147483646 w 2706"/>
              <a:gd name="T87" fmla="*/ 672800607 h 640"/>
              <a:gd name="T88" fmla="*/ 2147483646 w 2706"/>
              <a:gd name="T89" fmla="*/ 652866196 h 640"/>
              <a:gd name="T90" fmla="*/ 2147483646 w 2706"/>
              <a:gd name="T91" fmla="*/ 632930669 h 640"/>
              <a:gd name="T92" fmla="*/ 2147483646 w 2706"/>
              <a:gd name="T93" fmla="*/ 610503759 h 640"/>
              <a:gd name="T94" fmla="*/ 2147483646 w 2706"/>
              <a:gd name="T95" fmla="*/ 588077965 h 640"/>
              <a:gd name="T96" fmla="*/ 2147483646 w 2706"/>
              <a:gd name="T97" fmla="*/ 538240263 h 640"/>
              <a:gd name="T98" fmla="*/ 2147483646 w 2706"/>
              <a:gd name="T99" fmla="*/ 485911178 h 640"/>
              <a:gd name="T100" fmla="*/ 2147483646 w 2706"/>
              <a:gd name="T101" fmla="*/ 485911178 h 640"/>
              <a:gd name="T102" fmla="*/ 2147483646 w 2706"/>
              <a:gd name="T103" fmla="*/ 483419795 h 640"/>
              <a:gd name="T104" fmla="*/ 2147483646 w 2706"/>
              <a:gd name="T105" fmla="*/ 48341979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2147483646 w 5216"/>
              <a:gd name="T1" fmla="*/ 890318333 h 762"/>
              <a:gd name="T2" fmla="*/ 2147483646 w 5216"/>
              <a:gd name="T3" fmla="*/ 855403517 h 762"/>
              <a:gd name="T4" fmla="*/ 2147483646 w 5216"/>
              <a:gd name="T5" fmla="*/ 760636483 h 762"/>
              <a:gd name="T6" fmla="*/ 2147483646 w 5216"/>
              <a:gd name="T7" fmla="*/ 633448150 h 762"/>
              <a:gd name="T8" fmla="*/ 2147483646 w 5216"/>
              <a:gd name="T9" fmla="*/ 466356850 h 762"/>
              <a:gd name="T10" fmla="*/ 2147483646 w 5216"/>
              <a:gd name="T11" fmla="*/ 369095183 h 762"/>
              <a:gd name="T12" fmla="*/ 2147483646 w 5216"/>
              <a:gd name="T13" fmla="*/ 294278517 h 762"/>
              <a:gd name="T14" fmla="*/ 2147483646 w 5216"/>
              <a:gd name="T15" fmla="*/ 229438150 h 762"/>
              <a:gd name="T16" fmla="*/ 2147483646 w 5216"/>
              <a:gd name="T17" fmla="*/ 174571850 h 762"/>
              <a:gd name="T18" fmla="*/ 2147483646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6 w 5216"/>
              <a:gd name="T45" fmla="*/ 643423333 h 762"/>
              <a:gd name="T46" fmla="*/ 2147483646 w 5216"/>
              <a:gd name="T47" fmla="*/ 713251850 h 762"/>
              <a:gd name="T48" fmla="*/ 2147483646 w 5216"/>
              <a:gd name="T49" fmla="*/ 773105183 h 762"/>
              <a:gd name="T50" fmla="*/ 2147483646 w 5216"/>
              <a:gd name="T51" fmla="*/ 825476850 h 762"/>
              <a:gd name="T52" fmla="*/ 2147483646 w 5216"/>
              <a:gd name="T53" fmla="*/ 865379817 h 762"/>
              <a:gd name="T54" fmla="*/ 2147483646 w 5216"/>
              <a:gd name="T55" fmla="*/ 900293517 h 762"/>
              <a:gd name="T56" fmla="*/ 2147483646 w 5216"/>
              <a:gd name="T57" fmla="*/ 922738517 h 762"/>
              <a:gd name="T58" fmla="*/ 2147483646 w 5216"/>
              <a:gd name="T59" fmla="*/ 940196483 h 762"/>
              <a:gd name="T60" fmla="*/ 2147483646 w 5216"/>
              <a:gd name="T61" fmla="*/ 950171667 h 762"/>
              <a:gd name="T62" fmla="*/ 2147483646 w 5216"/>
              <a:gd name="T63" fmla="*/ 950171667 h 762"/>
              <a:gd name="T64" fmla="*/ 2147483646 w 5216"/>
              <a:gd name="T65" fmla="*/ 945183517 h 762"/>
              <a:gd name="T66" fmla="*/ 2147483646 w 5216"/>
              <a:gd name="T67" fmla="*/ 932714817 h 762"/>
              <a:gd name="T68" fmla="*/ 2147483646 w 5216"/>
              <a:gd name="T69" fmla="*/ 912763333 h 762"/>
              <a:gd name="T70" fmla="*/ 2147483646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6 w 5144"/>
              <a:gd name="T37" fmla="*/ 72272589 h 694"/>
              <a:gd name="T38" fmla="*/ 2147483646 w 5144"/>
              <a:gd name="T39" fmla="*/ 99687369 h 694"/>
              <a:gd name="T40" fmla="*/ 2147483646 w 5144"/>
              <a:gd name="T41" fmla="*/ 132085234 h 694"/>
              <a:gd name="T42" fmla="*/ 2147483646 w 5144"/>
              <a:gd name="T43" fmla="*/ 171959958 h 694"/>
              <a:gd name="T44" fmla="*/ 2147483646 w 5144"/>
              <a:gd name="T45" fmla="*/ 216818883 h 694"/>
              <a:gd name="T46" fmla="*/ 2147483646 w 5144"/>
              <a:gd name="T47" fmla="*/ 269154668 h 694"/>
              <a:gd name="T48" fmla="*/ 2147483646 w 5144"/>
              <a:gd name="T49" fmla="*/ 331458855 h 694"/>
              <a:gd name="T50" fmla="*/ 2147483646 w 5144"/>
              <a:gd name="T51" fmla="*/ 398747244 h 694"/>
              <a:gd name="T52" fmla="*/ 2147483646 w 5144"/>
              <a:gd name="T53" fmla="*/ 473512491 h 694"/>
              <a:gd name="T54" fmla="*/ 2147483646 w 5144"/>
              <a:gd name="T55" fmla="*/ 558247257 h 694"/>
              <a:gd name="T56" fmla="*/ 2147483646 w 5144"/>
              <a:gd name="T57" fmla="*/ 650456650 h 694"/>
              <a:gd name="T58" fmla="*/ 2147483646 w 5144"/>
              <a:gd name="T59" fmla="*/ 752636678 h 694"/>
              <a:gd name="T60" fmla="*/ 2147483646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6 w 3112"/>
              <a:gd name="T21" fmla="*/ 192224091 h 584"/>
              <a:gd name="T22" fmla="*/ 2147483646 w 3112"/>
              <a:gd name="T23" fmla="*/ 134806230 h 584"/>
              <a:gd name="T24" fmla="*/ 2147483646 w 3112"/>
              <a:gd name="T25" fmla="*/ 109841699 h 584"/>
              <a:gd name="T26" fmla="*/ 2147483646 w 3112"/>
              <a:gd name="T27" fmla="*/ 84878286 h 584"/>
              <a:gd name="T28" fmla="*/ 2147483646 w 3112"/>
              <a:gd name="T29" fmla="*/ 64906662 h 584"/>
              <a:gd name="T30" fmla="*/ 2147483646 w 3112"/>
              <a:gd name="T31" fmla="*/ 44935037 h 584"/>
              <a:gd name="T32" fmla="*/ 2147483646 w 3112"/>
              <a:gd name="T33" fmla="*/ 29957436 h 584"/>
              <a:gd name="T34" fmla="*/ 2147483646 w 3112"/>
              <a:gd name="T35" fmla="*/ 17474613 h 584"/>
              <a:gd name="T36" fmla="*/ 2147483646 w 3112"/>
              <a:gd name="T37" fmla="*/ 7488800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2147483646 w 8196"/>
              <a:gd name="T1" fmla="*/ 636203066 h 1192"/>
              <a:gd name="T2" fmla="*/ 2147483646 w 8196"/>
              <a:gd name="T3" fmla="*/ 708272557 h 1192"/>
              <a:gd name="T4" fmla="*/ 2147483646 w 8196"/>
              <a:gd name="T5" fmla="*/ 770402158 h 1192"/>
              <a:gd name="T6" fmla="*/ 2147483646 w 8196"/>
              <a:gd name="T7" fmla="*/ 827560144 h 1192"/>
              <a:gd name="T8" fmla="*/ 2147483646 w 8196"/>
              <a:gd name="T9" fmla="*/ 872293546 h 1192"/>
              <a:gd name="T10" fmla="*/ 2147483646 w 8196"/>
              <a:gd name="T11" fmla="*/ 907085945 h 1192"/>
              <a:gd name="T12" fmla="*/ 2147483646 w 8196"/>
              <a:gd name="T13" fmla="*/ 931937340 h 1192"/>
              <a:gd name="T14" fmla="*/ 2147483646 w 8196"/>
              <a:gd name="T15" fmla="*/ 946848846 h 1192"/>
              <a:gd name="T16" fmla="*/ 2147483646 w 8196"/>
              <a:gd name="T17" fmla="*/ 944363037 h 1192"/>
              <a:gd name="T18" fmla="*/ 2147483646 w 8196"/>
              <a:gd name="T19" fmla="*/ 931937340 h 1192"/>
              <a:gd name="T20" fmla="*/ 2147483646 w 8196"/>
              <a:gd name="T21" fmla="*/ 902115443 h 1192"/>
              <a:gd name="T22" fmla="*/ 2147483646 w 8196"/>
              <a:gd name="T23" fmla="*/ 857382041 h 1192"/>
              <a:gd name="T24" fmla="*/ 2147483646 w 8196"/>
              <a:gd name="T25" fmla="*/ 797738247 h 1192"/>
              <a:gd name="T26" fmla="*/ 2147483646 w 8196"/>
              <a:gd name="T27" fmla="*/ 718213560 h 1192"/>
              <a:gd name="T28" fmla="*/ 2147483646 w 8196"/>
              <a:gd name="T29" fmla="*/ 621291560 h 1192"/>
              <a:gd name="T30" fmla="*/ 2147483646 w 8196"/>
              <a:gd name="T31" fmla="*/ 504488666 h 1192"/>
              <a:gd name="T32" fmla="*/ 2147483646 w 8196"/>
              <a:gd name="T33" fmla="*/ 367804880 h 1192"/>
              <a:gd name="T34" fmla="*/ 2147483646 w 8196"/>
              <a:gd name="T35" fmla="*/ 298220083 h 1192"/>
              <a:gd name="T36" fmla="*/ 2147483646 w 8196"/>
              <a:gd name="T37" fmla="*/ 183901883 h 1192"/>
              <a:gd name="T38" fmla="*/ 2147483646 w 8196"/>
              <a:gd name="T39" fmla="*/ 101891388 h 1192"/>
              <a:gd name="T40" fmla="*/ 2147483646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6 w 8196"/>
              <a:gd name="T65" fmla="*/ 1481159409 h 1192"/>
              <a:gd name="T66" fmla="*/ 2147483646 w 8196"/>
              <a:gd name="T67" fmla="*/ 1473704213 h 1192"/>
              <a:gd name="T68" fmla="*/ 2147483646 w 8196"/>
              <a:gd name="T69" fmla="*/ 633717257 h 1192"/>
              <a:gd name="T70" fmla="*/ 2147483646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smtClean="0"/>
            </a:lvl1pPr>
          </a:lstStyle>
          <a:p>
            <a:pPr>
              <a:defRPr/>
            </a:pPr>
            <a:fld id="{65E39ACA-9FD4-4807-B180-3B947A0C27EE}" type="slidenum">
              <a:rPr lang="en-US" altLang="zh-CN"/>
              <a:pPr>
                <a:defRPr/>
              </a:pPr>
              <a:t>‹#›</a:t>
            </a:fld>
            <a:endParaRPr lang="en-US" altLang="zh-CN"/>
          </a:p>
        </p:txBody>
      </p:sp>
    </p:spTree>
    <p:extLst>
      <p:ext uri="{BB962C8B-B14F-4D97-AF65-F5344CB8AC3E}">
        <p14:creationId xmlns:p14="http://schemas.microsoft.com/office/powerpoint/2010/main" val="26213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en-US" altLang="zh-CN"/>
          </a:p>
        </p:txBody>
      </p:sp>
      <p:sp>
        <p:nvSpPr>
          <p:cNvPr id="6" name="Footer Placeholder 4"/>
          <p:cNvSpPr>
            <a:spLocks noGrp="1"/>
          </p:cNvSpPr>
          <p:nvPr>
            <p:ph type="ftr" sz="quarter" idx="16"/>
          </p:nvPr>
        </p:nvSpPr>
        <p:spPr/>
        <p:txBody>
          <a:bodyPr/>
          <a:lstStyle>
            <a:lvl1pPr>
              <a:defRPr/>
            </a:lvl1pPr>
          </a:lstStyle>
          <a:p>
            <a:pPr>
              <a:defRPr/>
            </a:pPr>
            <a:endParaRPr lang="en-US" altLang="zh-CN"/>
          </a:p>
        </p:txBody>
      </p:sp>
      <p:sp>
        <p:nvSpPr>
          <p:cNvPr id="7" name="Slide Number Placeholder 5"/>
          <p:cNvSpPr>
            <a:spLocks noGrp="1"/>
          </p:cNvSpPr>
          <p:nvPr>
            <p:ph type="sldNum" sz="quarter" idx="17"/>
          </p:nvPr>
        </p:nvSpPr>
        <p:spPr/>
        <p:txBody>
          <a:bodyPr/>
          <a:lstStyle>
            <a:lvl1pPr>
              <a:defRPr/>
            </a:lvl1pPr>
          </a:lstStyle>
          <a:p>
            <a:pPr>
              <a:defRPr/>
            </a:pPr>
            <a:fld id="{0F063ABA-3824-4A63-83BD-7472EFD2B2CB}" type="slidenum">
              <a:rPr lang="en-US" altLang="zh-CN"/>
              <a:pPr>
                <a:defRPr/>
              </a:pPr>
              <a:t>‹#›</a:t>
            </a:fld>
            <a:endParaRPr lang="en-US" altLang="zh-CN"/>
          </a:p>
        </p:txBody>
      </p:sp>
    </p:spTree>
    <p:extLst>
      <p:ext uri="{BB962C8B-B14F-4D97-AF65-F5344CB8AC3E}">
        <p14:creationId xmlns:p14="http://schemas.microsoft.com/office/powerpoint/2010/main" val="30844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11328141-8FB5-45CD-810A-6295D1570A5E}" type="slidenum">
              <a:rPr lang="en-US" altLang="zh-CN"/>
              <a:pPr>
                <a:defRPr/>
              </a:pPr>
              <a:t>‹#›</a:t>
            </a:fld>
            <a:endParaRPr lang="en-US" altLang="zh-CN"/>
          </a:p>
        </p:txBody>
      </p:sp>
    </p:spTree>
    <p:extLst>
      <p:ext uri="{BB962C8B-B14F-4D97-AF65-F5344CB8AC3E}">
        <p14:creationId xmlns:p14="http://schemas.microsoft.com/office/powerpoint/2010/main" val="20569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30300"/>
          </a:xfrm>
        </p:spPr>
        <p:txBody>
          <a:bodyPr/>
          <a:lstStyle>
            <a:lvl1pPr>
              <a:defRPr>
                <a:solidFill>
                  <a:srgbClr val="FF0000"/>
                </a:solidFill>
              </a:defRPr>
            </a:lvl1pPr>
          </a:lstStyle>
          <a:p>
            <a:r>
              <a:rPr lang="zh-CN" altLang="en-US" dirty="0"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64FCD085-F40B-4B51-A15B-546B5ADCD456}" type="slidenum">
              <a:rPr lang="en-US" altLang="zh-CN"/>
              <a:pPr>
                <a:defRPr/>
              </a:pPr>
              <a:t>‹#›</a:t>
            </a:fld>
            <a:endParaRPr lang="en-US" altLang="zh-CN"/>
          </a:p>
        </p:txBody>
      </p:sp>
    </p:spTree>
    <p:extLst>
      <p:ext uri="{BB962C8B-B14F-4D97-AF65-F5344CB8AC3E}">
        <p14:creationId xmlns:p14="http://schemas.microsoft.com/office/powerpoint/2010/main" val="420421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endParaRPr lang="en-US" altLang="zh-CN"/>
          </a:p>
        </p:txBody>
      </p:sp>
      <p:sp>
        <p:nvSpPr>
          <p:cNvPr id="10" name="Footer Placeholder 2"/>
          <p:cNvSpPr>
            <a:spLocks noGrp="1"/>
          </p:cNvSpPr>
          <p:nvPr>
            <p:ph type="ftr" sz="quarter" idx="11"/>
          </p:nvPr>
        </p:nvSpPr>
        <p:spPr/>
        <p:txBody>
          <a:bodyPr/>
          <a:lstStyle>
            <a:lvl1pPr>
              <a:defRPr/>
            </a:lvl1pPr>
          </a:lstStyle>
          <a:p>
            <a:pPr>
              <a:defRPr/>
            </a:pPr>
            <a:endParaRPr lang="en-US" altLang="zh-CN"/>
          </a:p>
        </p:txBody>
      </p:sp>
      <p:sp>
        <p:nvSpPr>
          <p:cNvPr id="11" name="Slide Number Placeholder 3"/>
          <p:cNvSpPr>
            <a:spLocks noGrp="1"/>
          </p:cNvSpPr>
          <p:nvPr>
            <p:ph type="sldNum" sz="quarter" idx="12"/>
          </p:nvPr>
        </p:nvSpPr>
        <p:spPr/>
        <p:txBody>
          <a:bodyPr/>
          <a:lstStyle>
            <a:lvl1pPr>
              <a:defRPr smtClean="0"/>
            </a:lvl1pPr>
          </a:lstStyle>
          <a:p>
            <a:pPr>
              <a:defRPr/>
            </a:pPr>
            <a:fld id="{7B1C13D8-6502-47D9-BAED-839D640AEF81}" type="slidenum">
              <a:rPr lang="en-US" altLang="zh-CN"/>
              <a:pPr>
                <a:defRPr/>
              </a:pPr>
              <a:t>‹#›</a:t>
            </a:fld>
            <a:endParaRPr lang="en-US" altLang="zh-CN"/>
          </a:p>
        </p:txBody>
      </p:sp>
    </p:spTree>
    <p:extLst>
      <p:ext uri="{BB962C8B-B14F-4D97-AF65-F5344CB8AC3E}">
        <p14:creationId xmlns:p14="http://schemas.microsoft.com/office/powerpoint/2010/main" val="108841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smtClean="0"/>
            </a:lvl1pPr>
          </a:lstStyle>
          <a:p>
            <a:pPr>
              <a:defRPr/>
            </a:pPr>
            <a:fld id="{2DC45871-52F8-40BE-9E25-87516D78BCCC}" type="slidenum">
              <a:rPr lang="en-US" altLang="zh-CN"/>
              <a:pPr>
                <a:defRPr/>
              </a:pPr>
              <a:t>‹#›</a:t>
            </a:fld>
            <a:endParaRPr lang="en-US" altLang="zh-CN"/>
          </a:p>
        </p:txBody>
      </p:sp>
    </p:spTree>
    <p:extLst>
      <p:ext uri="{BB962C8B-B14F-4D97-AF65-F5344CB8AC3E}">
        <p14:creationId xmlns:p14="http://schemas.microsoft.com/office/powerpoint/2010/main" val="349396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0" y="914400"/>
            <a:ext cx="9144000" cy="53498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p:txBody>
          <a:bodyPr/>
          <a:lstStyle>
            <a:lvl1pPr>
              <a:defRPr smtClean="0"/>
            </a:lvl1pPr>
          </a:lstStyle>
          <a:p>
            <a:pPr>
              <a:defRPr/>
            </a:pPr>
            <a:fld id="{F7BFC641-1905-44CB-BC22-358D373282BD}" type="slidenum">
              <a:rPr lang="en-US" altLang="zh-CN"/>
              <a:pPr>
                <a:defRPr/>
              </a:pPr>
              <a:t>‹#›</a:t>
            </a:fld>
            <a:endParaRPr lang="en-US" altLang="zh-CN"/>
          </a:p>
        </p:txBody>
      </p:sp>
    </p:spTree>
    <p:extLst>
      <p:ext uri="{BB962C8B-B14F-4D97-AF65-F5344CB8AC3E}">
        <p14:creationId xmlns:p14="http://schemas.microsoft.com/office/powerpoint/2010/main" val="24516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p:nvSpPr>
        <p:spPr>
          <a:xfrm>
            <a:off x="228600" y="965200"/>
            <a:ext cx="8696325" cy="17319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45362813 h 640"/>
                <a:gd name="T6" fmla="*/ 2147483646 w 2706"/>
                <a:gd name="T7" fmla="*/ 95765938 h 640"/>
                <a:gd name="T8" fmla="*/ 2147483646 w 2706"/>
                <a:gd name="T9" fmla="*/ 151209375 h 640"/>
                <a:gd name="T10" fmla="*/ 2147483646 w 2706"/>
                <a:gd name="T11" fmla="*/ 206652813 h 640"/>
                <a:gd name="T12" fmla="*/ 2147483646 w 2706"/>
                <a:gd name="T13" fmla="*/ 272176875 h 640"/>
                <a:gd name="T14" fmla="*/ 2147483646 w 2706"/>
                <a:gd name="T15" fmla="*/ 337700938 h 640"/>
                <a:gd name="T16" fmla="*/ 2147483646 w 2706"/>
                <a:gd name="T17" fmla="*/ 413305625 h 640"/>
                <a:gd name="T18" fmla="*/ 2147483646 w 2706"/>
                <a:gd name="T19" fmla="*/ 488910313 h 640"/>
                <a:gd name="T20" fmla="*/ 2147483646 w 2706"/>
                <a:gd name="T21" fmla="*/ 488910313 h 640"/>
                <a:gd name="T22" fmla="*/ 2147483646 w 2706"/>
                <a:gd name="T23" fmla="*/ 635079375 h 640"/>
                <a:gd name="T24" fmla="*/ 2147483646 w 2706"/>
                <a:gd name="T25" fmla="*/ 766127500 h 640"/>
                <a:gd name="T26" fmla="*/ 2147483646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6 w 2706"/>
                <a:gd name="T55" fmla="*/ 1592738750 h 640"/>
                <a:gd name="T56" fmla="*/ 2147483646 w 2706"/>
                <a:gd name="T57" fmla="*/ 1602819375 h 640"/>
                <a:gd name="T58" fmla="*/ 2147483646 w 2706"/>
                <a:gd name="T59" fmla="*/ 1607859688 h 640"/>
                <a:gd name="T60" fmla="*/ 2147483646 w 2706"/>
                <a:gd name="T61" fmla="*/ 1612900000 h 640"/>
                <a:gd name="T62" fmla="*/ 2147483646 w 2706"/>
                <a:gd name="T63" fmla="*/ 1612900000 h 640"/>
                <a:gd name="T64" fmla="*/ 2147483646 w 2706"/>
                <a:gd name="T65" fmla="*/ 1607859688 h 640"/>
                <a:gd name="T66" fmla="*/ 2147483646 w 2706"/>
                <a:gd name="T67" fmla="*/ 1602819375 h 640"/>
                <a:gd name="T68" fmla="*/ 2147483646 w 2706"/>
                <a:gd name="T69" fmla="*/ 1592738750 h 640"/>
                <a:gd name="T70" fmla="*/ 2147483646 w 2706"/>
                <a:gd name="T71" fmla="*/ 1577617813 h 640"/>
                <a:gd name="T72" fmla="*/ 2147483646 w 2706"/>
                <a:gd name="T73" fmla="*/ 1562496875 h 640"/>
                <a:gd name="T74" fmla="*/ 2147483646 w 2706"/>
                <a:gd name="T75" fmla="*/ 1542335625 h 640"/>
                <a:gd name="T76" fmla="*/ 2147483646 w 2706"/>
                <a:gd name="T77" fmla="*/ 1517134063 h 640"/>
                <a:gd name="T78" fmla="*/ 2147483646 w 2706"/>
                <a:gd name="T79" fmla="*/ 1491932500 h 640"/>
                <a:gd name="T80" fmla="*/ 2147483646 w 2706"/>
                <a:gd name="T81" fmla="*/ 1461690625 h 640"/>
                <a:gd name="T82" fmla="*/ 2147483646 w 2706"/>
                <a:gd name="T83" fmla="*/ 1431448750 h 640"/>
                <a:gd name="T84" fmla="*/ 2147483646 w 2706"/>
                <a:gd name="T85" fmla="*/ 1396166563 h 640"/>
                <a:gd name="T86" fmla="*/ 2147483646 w 2706"/>
                <a:gd name="T87" fmla="*/ 1360884375 h 640"/>
                <a:gd name="T88" fmla="*/ 2147483646 w 2706"/>
                <a:gd name="T89" fmla="*/ 1320561875 h 640"/>
                <a:gd name="T90" fmla="*/ 2147483646 w 2706"/>
                <a:gd name="T91" fmla="*/ 1280239375 h 640"/>
                <a:gd name="T92" fmla="*/ 2147483646 w 2706"/>
                <a:gd name="T93" fmla="*/ 1234876563 h 640"/>
                <a:gd name="T94" fmla="*/ 2147483646 w 2706"/>
                <a:gd name="T95" fmla="*/ 1189513750 h 640"/>
                <a:gd name="T96" fmla="*/ 2147483646 w 2706"/>
                <a:gd name="T97" fmla="*/ 1088707500 h 640"/>
                <a:gd name="T98" fmla="*/ 2147483646 w 2706"/>
                <a:gd name="T99" fmla="*/ 982860938 h 640"/>
                <a:gd name="T100" fmla="*/ 2147483646 w 2706"/>
                <a:gd name="T101" fmla="*/ 982860938 h 640"/>
                <a:gd name="T102" fmla="*/ 2147483646 w 2706"/>
                <a:gd name="T103" fmla="*/ 977820625 h 640"/>
                <a:gd name="T104" fmla="*/ 2147483646 w 2706"/>
                <a:gd name="T105" fmla="*/ 977820625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18"/>
            <p:cNvSpPr>
              <a:spLocks/>
            </p:cNvSpPr>
            <p:nvPr/>
          </p:nvSpPr>
          <p:spPr bwMode="hidden">
            <a:xfrm>
              <a:off x="-309563" y="4318000"/>
              <a:ext cx="8280401" cy="1209675"/>
            </a:xfrm>
            <a:custGeom>
              <a:avLst/>
              <a:gdLst>
                <a:gd name="T0" fmla="*/ 2147483646 w 5216"/>
                <a:gd name="T1" fmla="*/ 1799391563 h 762"/>
                <a:gd name="T2" fmla="*/ 2147483646 w 5216"/>
                <a:gd name="T3" fmla="*/ 1728827188 h 762"/>
                <a:gd name="T4" fmla="*/ 2147483646 w 5216"/>
                <a:gd name="T5" fmla="*/ 1537295313 h 762"/>
                <a:gd name="T6" fmla="*/ 2147483646 w 5216"/>
                <a:gd name="T7" fmla="*/ 1280239375 h 762"/>
                <a:gd name="T8" fmla="*/ 2147483646 w 5216"/>
                <a:gd name="T9" fmla="*/ 942538438 h 762"/>
                <a:gd name="T10" fmla="*/ 2147483646 w 5216"/>
                <a:gd name="T11" fmla="*/ 745966250 h 762"/>
                <a:gd name="T12" fmla="*/ 2147483646 w 5216"/>
                <a:gd name="T13" fmla="*/ 594756875 h 762"/>
                <a:gd name="T14" fmla="*/ 2147483646 w 5216"/>
                <a:gd name="T15" fmla="*/ 463708750 h 762"/>
                <a:gd name="T16" fmla="*/ 2147483646 w 5216"/>
                <a:gd name="T17" fmla="*/ 352821875 h 762"/>
                <a:gd name="T18" fmla="*/ 2147483646 w 5216"/>
                <a:gd name="T19" fmla="*/ 257055938 h 762"/>
                <a:gd name="T20" fmla="*/ 2147483646 w 5216"/>
                <a:gd name="T21" fmla="*/ 181451250 h 762"/>
                <a:gd name="T22" fmla="*/ 2147483646 w 5216"/>
                <a:gd name="T23" fmla="*/ 70564375 h 762"/>
                <a:gd name="T24" fmla="*/ 2147483646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6 w 5216"/>
                <a:gd name="T39" fmla="*/ 529232813 h 762"/>
                <a:gd name="T40" fmla="*/ 2147483646 w 5216"/>
                <a:gd name="T41" fmla="*/ 745966250 h 762"/>
                <a:gd name="T42" fmla="*/ 2147483646 w 5216"/>
                <a:gd name="T43" fmla="*/ 952619063 h 762"/>
                <a:gd name="T44" fmla="*/ 2147483646 w 5216"/>
                <a:gd name="T45" fmla="*/ 1300400625 h 762"/>
                <a:gd name="T46" fmla="*/ 2147483646 w 5216"/>
                <a:gd name="T47" fmla="*/ 1441529375 h 762"/>
                <a:gd name="T48" fmla="*/ 2147483646 w 5216"/>
                <a:gd name="T49" fmla="*/ 1562496875 h 762"/>
                <a:gd name="T50" fmla="*/ 2147483646 w 5216"/>
                <a:gd name="T51" fmla="*/ 1668343438 h 762"/>
                <a:gd name="T52" fmla="*/ 2147483646 w 5216"/>
                <a:gd name="T53" fmla="*/ 1748988438 h 762"/>
                <a:gd name="T54" fmla="*/ 2147483646 w 5216"/>
                <a:gd name="T55" fmla="*/ 1819552813 h 762"/>
                <a:gd name="T56" fmla="*/ 2147483646 w 5216"/>
                <a:gd name="T57" fmla="*/ 1864915625 h 762"/>
                <a:gd name="T58" fmla="*/ 2147483646 w 5216"/>
                <a:gd name="T59" fmla="*/ 1900197813 h 762"/>
                <a:gd name="T60" fmla="*/ 2147483646 w 5216"/>
                <a:gd name="T61" fmla="*/ 1920359063 h 762"/>
                <a:gd name="T62" fmla="*/ 2147483646 w 5216"/>
                <a:gd name="T63" fmla="*/ 1920359063 h 762"/>
                <a:gd name="T64" fmla="*/ 2147483646 w 5216"/>
                <a:gd name="T65" fmla="*/ 1910278438 h 762"/>
                <a:gd name="T66" fmla="*/ 2147483646 w 5216"/>
                <a:gd name="T67" fmla="*/ 1885076875 h 762"/>
                <a:gd name="T68" fmla="*/ 2147483646 w 5216"/>
                <a:gd name="T69" fmla="*/ 1844754375 h 762"/>
                <a:gd name="T70" fmla="*/ 2147483646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2"/>
            <p:cNvSpPr>
              <a:spLocks/>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6 w 5144"/>
                <a:gd name="T25" fmla="*/ 0 h 694"/>
                <a:gd name="T26" fmla="*/ 2147483646 w 5144"/>
                <a:gd name="T27" fmla="*/ 5040313 h 694"/>
                <a:gd name="T28" fmla="*/ 2147483646 w 5144"/>
                <a:gd name="T29" fmla="*/ 15120938 h 694"/>
                <a:gd name="T30" fmla="*/ 2147483646 w 5144"/>
                <a:gd name="T31" fmla="*/ 35282188 h 694"/>
                <a:gd name="T32" fmla="*/ 2147483646 w 5144"/>
                <a:gd name="T33" fmla="*/ 60483750 h 694"/>
                <a:gd name="T34" fmla="*/ 2147483646 w 5144"/>
                <a:gd name="T35" fmla="*/ 100806250 h 694"/>
                <a:gd name="T36" fmla="*/ 2147483646 w 5144"/>
                <a:gd name="T37" fmla="*/ 146169063 h 694"/>
                <a:gd name="T38" fmla="*/ 2147483646 w 5144"/>
                <a:gd name="T39" fmla="*/ 201612500 h 694"/>
                <a:gd name="T40" fmla="*/ 2147483646 w 5144"/>
                <a:gd name="T41" fmla="*/ 267136563 h 694"/>
                <a:gd name="T42" fmla="*/ 2147483646 w 5144"/>
                <a:gd name="T43" fmla="*/ 347781563 h 694"/>
                <a:gd name="T44" fmla="*/ 2147483646 w 5144"/>
                <a:gd name="T45" fmla="*/ 438507188 h 694"/>
                <a:gd name="T46" fmla="*/ 2147483646 w 5144"/>
                <a:gd name="T47" fmla="*/ 544353750 h 694"/>
                <a:gd name="T48" fmla="*/ 2147483646 w 5144"/>
                <a:gd name="T49" fmla="*/ 670361563 h 694"/>
                <a:gd name="T50" fmla="*/ 2147483646 w 5144"/>
                <a:gd name="T51" fmla="*/ 806450000 h 694"/>
                <a:gd name="T52" fmla="*/ 2147483646 w 5144"/>
                <a:gd name="T53" fmla="*/ 957659375 h 694"/>
                <a:gd name="T54" fmla="*/ 2147483646 w 5144"/>
                <a:gd name="T55" fmla="*/ 1129030000 h 694"/>
                <a:gd name="T56" fmla="*/ 2147483646 w 5144"/>
                <a:gd name="T57" fmla="*/ 1315521563 h 694"/>
                <a:gd name="T58" fmla="*/ 2147483646 w 5144"/>
                <a:gd name="T59" fmla="*/ 1522174375 h 694"/>
                <a:gd name="T60" fmla="*/ 2147483646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 name="Freeform 26"/>
            <p:cNvSpPr>
              <a:spLocks/>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6 w 3112"/>
                <a:gd name="T13" fmla="*/ 907256250 h 584"/>
                <a:gd name="T14" fmla="*/ 2147483646 w 3112"/>
                <a:gd name="T15" fmla="*/ 771167813 h 584"/>
                <a:gd name="T16" fmla="*/ 2147483646 w 3112"/>
                <a:gd name="T17" fmla="*/ 640119688 h 584"/>
                <a:gd name="T18" fmla="*/ 2147483646 w 3112"/>
                <a:gd name="T19" fmla="*/ 509071563 h 584"/>
                <a:gd name="T20" fmla="*/ 2147483646 w 3112"/>
                <a:gd name="T21" fmla="*/ 388104063 h 584"/>
                <a:gd name="T22" fmla="*/ 2147483646 w 3112"/>
                <a:gd name="T23" fmla="*/ 272176875 h 584"/>
                <a:gd name="T24" fmla="*/ 2147483646 w 3112"/>
                <a:gd name="T25" fmla="*/ 221773750 h 584"/>
                <a:gd name="T26" fmla="*/ 2147483646 w 3112"/>
                <a:gd name="T27" fmla="*/ 171370625 h 584"/>
                <a:gd name="T28" fmla="*/ 2147483646 w 3112"/>
                <a:gd name="T29" fmla="*/ 131048125 h 584"/>
                <a:gd name="T30" fmla="*/ 2147483646 w 3112"/>
                <a:gd name="T31" fmla="*/ 90725625 h 584"/>
                <a:gd name="T32" fmla="*/ 2147483646 w 3112"/>
                <a:gd name="T33" fmla="*/ 60483750 h 584"/>
                <a:gd name="T34" fmla="*/ 2147483646 w 3112"/>
                <a:gd name="T35" fmla="*/ 35282188 h 584"/>
                <a:gd name="T36" fmla="*/ 2147483646 w 3112"/>
                <a:gd name="T37" fmla="*/ 15120938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37" name="Freeform 10"/>
            <p:cNvSpPr>
              <a:spLocks/>
            </p:cNvSpPr>
            <p:nvPr/>
          </p:nvSpPr>
          <p:spPr bwMode="hidden">
            <a:xfrm>
              <a:off x="-3905251" y="4294188"/>
              <a:ext cx="13027839" cy="1892300"/>
            </a:xfrm>
            <a:custGeom>
              <a:avLst/>
              <a:gdLst>
                <a:gd name="T0" fmla="*/ 2147483646 w 8196"/>
                <a:gd name="T1" fmla="*/ 1290320000 h 1192"/>
                <a:gd name="T2" fmla="*/ 2147483646 w 8196"/>
                <a:gd name="T3" fmla="*/ 1436489063 h 1192"/>
                <a:gd name="T4" fmla="*/ 2147483646 w 8196"/>
                <a:gd name="T5" fmla="*/ 1562496875 h 1192"/>
                <a:gd name="T6" fmla="*/ 2147483646 w 8196"/>
                <a:gd name="T7" fmla="*/ 1678424063 h 1192"/>
                <a:gd name="T8" fmla="*/ 2147483646 w 8196"/>
                <a:gd name="T9" fmla="*/ 1769149688 h 1192"/>
                <a:gd name="T10" fmla="*/ 2147483646 w 8196"/>
                <a:gd name="T11" fmla="*/ 1839714063 h 1192"/>
                <a:gd name="T12" fmla="*/ 2147483646 w 8196"/>
                <a:gd name="T13" fmla="*/ 1890117188 h 1192"/>
                <a:gd name="T14" fmla="*/ 2147483646 w 8196"/>
                <a:gd name="T15" fmla="*/ 1920359063 h 1192"/>
                <a:gd name="T16" fmla="*/ 2147483646 w 8196"/>
                <a:gd name="T17" fmla="*/ 1915318750 h 1192"/>
                <a:gd name="T18" fmla="*/ 2147483646 w 8196"/>
                <a:gd name="T19" fmla="*/ 1890117188 h 1192"/>
                <a:gd name="T20" fmla="*/ 2147483646 w 8196"/>
                <a:gd name="T21" fmla="*/ 1829633438 h 1192"/>
                <a:gd name="T22" fmla="*/ 2147483646 w 8196"/>
                <a:gd name="T23" fmla="*/ 1738907813 h 1192"/>
                <a:gd name="T24" fmla="*/ 2147483646 w 8196"/>
                <a:gd name="T25" fmla="*/ 1617940313 h 1192"/>
                <a:gd name="T26" fmla="*/ 2147483646 w 8196"/>
                <a:gd name="T27" fmla="*/ 1456650313 h 1192"/>
                <a:gd name="T28" fmla="*/ 2147483646 w 8196"/>
                <a:gd name="T29" fmla="*/ 1260078125 h 1192"/>
                <a:gd name="T30" fmla="*/ 2147483646 w 8196"/>
                <a:gd name="T31" fmla="*/ 1023183438 h 1192"/>
                <a:gd name="T32" fmla="*/ 2147483646 w 8196"/>
                <a:gd name="T33" fmla="*/ 745966250 h 1192"/>
                <a:gd name="T34" fmla="*/ 2147483646 w 8196"/>
                <a:gd name="T35" fmla="*/ 604837500 h 1192"/>
                <a:gd name="T36" fmla="*/ 2147483646 w 8196"/>
                <a:gd name="T37" fmla="*/ 372983125 h 1192"/>
                <a:gd name="T38" fmla="*/ 2147483646 w 8196"/>
                <a:gd name="T39" fmla="*/ 206652813 h 1192"/>
                <a:gd name="T40" fmla="*/ 2147483646 w 8196"/>
                <a:gd name="T41" fmla="*/ 90725625 h 1192"/>
                <a:gd name="T42" fmla="*/ 2147483646 w 8196"/>
                <a:gd name="T43" fmla="*/ 25201563 h 1192"/>
                <a:gd name="T44" fmla="*/ 2147483646 w 8196"/>
                <a:gd name="T45" fmla="*/ 0 h 1192"/>
                <a:gd name="T46" fmla="*/ 2147483646 w 8196"/>
                <a:gd name="T47" fmla="*/ 10080625 h 1192"/>
                <a:gd name="T48" fmla="*/ 2147483646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6 w 8196"/>
                <a:gd name="T65" fmla="*/ 2147483646 h 1192"/>
                <a:gd name="T66" fmla="*/ 2147483646 w 8196"/>
                <a:gd name="T67" fmla="*/ 2147483646 h 1192"/>
                <a:gd name="T68" fmla="*/ 2147483646 w 8196"/>
                <a:gd name="T69" fmla="*/ 1285279688 h 1192"/>
                <a:gd name="T70" fmla="*/ 2147483646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8" name="Title Placeholder 1"/>
          <p:cNvSpPr>
            <a:spLocks noGrp="1"/>
          </p:cNvSpPr>
          <p:nvPr>
            <p:ph type="title"/>
          </p:nvPr>
        </p:nvSpPr>
        <p:spPr bwMode="auto">
          <a:xfrm>
            <a:off x="461963" y="0"/>
            <a:ext cx="82296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eaLnBrk="1" hangingPunct="1">
              <a:defRPr sz="1000">
                <a:solidFill>
                  <a:schemeClr val="tx2"/>
                </a:solidFill>
                <a:latin typeface="Arial" pitchFamily="34" charset="0"/>
              </a:defRPr>
            </a:lvl1pPr>
          </a:lstStyle>
          <a:p>
            <a:pPr>
              <a:defRPr/>
            </a:pPr>
            <a:endParaRPr lang="en-US" altLang="zh-CN"/>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eaLnBrk="1" hangingPunct="1">
              <a:defRPr sz="1000">
                <a:solidFill>
                  <a:schemeClr val="tx2"/>
                </a:solidFill>
                <a:latin typeface="Arial" pitchFamily="34" charset="0"/>
              </a:defRPr>
            </a:lvl1pPr>
          </a:lstStyle>
          <a:p>
            <a:pPr>
              <a:defRPr/>
            </a:pPr>
            <a:endParaRPr lang="en-US" altLang="zh-CN"/>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smtClean="0">
                <a:solidFill>
                  <a:schemeClr val="tx2"/>
                </a:solidFill>
              </a:defRPr>
            </a:lvl1pPr>
          </a:lstStyle>
          <a:p>
            <a:pPr>
              <a:defRPr/>
            </a:pPr>
            <a:fld id="{D46F0BB5-1B5F-4F34-A270-D52373698964}" type="slidenum">
              <a:rPr lang="en-US" altLang="zh-CN"/>
              <a:pPr>
                <a:defRPr/>
              </a:pPr>
              <a:t>‹#›</a:t>
            </a:fld>
            <a:endParaRPr lang="en-US" altLang="zh-CN"/>
          </a:p>
        </p:txBody>
      </p:sp>
      <p:sp>
        <p:nvSpPr>
          <p:cNvPr id="1032"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788" r:id="rId1"/>
    <p:sldLayoutId id="2147483782" r:id="rId2"/>
    <p:sldLayoutId id="2147483789" r:id="rId3"/>
    <p:sldLayoutId id="2147483783" r:id="rId4"/>
    <p:sldLayoutId id="2147483784" r:id="rId5"/>
    <p:sldLayoutId id="2147483785" r:id="rId6"/>
    <p:sldLayoutId id="2147483790" r:id="rId7"/>
    <p:sldLayoutId id="2147483791" r:id="rId8"/>
    <p:sldLayoutId id="2147483792" r:id="rId9"/>
    <p:sldLayoutId id="2147483786" r:id="rId10"/>
    <p:sldLayoutId id="2147483793" r:id="rId11"/>
    <p:sldLayoutId id="2147483794" r:id="rId12"/>
    <p:sldLayoutId id="2147483795" r:id="rId13"/>
    <p:sldLayoutId id="2147483796" r:id="rId14"/>
    <p:sldLayoutId id="2147483797" r:id="rId15"/>
    <p:sldLayoutId id="2147483798" r:id="rId16"/>
  </p:sldLayoutIdLst>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1.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95519" y="1192213"/>
            <a:ext cx="860901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8000" b="1" dirty="0">
                <a:solidFill>
                  <a:srgbClr val="FF0000"/>
                </a:solidFill>
                <a:latin typeface="黑体" panose="02010609060101010101" pitchFamily="49" charset="-122"/>
                <a:ea typeface="黑体" panose="02010609060101010101" pitchFamily="49" charset="-122"/>
              </a:rPr>
              <a:t>资源信息学</a:t>
            </a:r>
          </a:p>
          <a:p>
            <a:pPr algn="ctr" eaLnBrk="1" hangingPunct="1">
              <a:spcBef>
                <a:spcPct val="50000"/>
              </a:spcBef>
              <a:buClrTx/>
              <a:buSzTx/>
              <a:buFontTx/>
              <a:buNone/>
            </a:pPr>
            <a:r>
              <a:rPr kumimoji="1" lang="zh-CN" altLang="en-US" sz="3200" b="1" dirty="0">
                <a:solidFill>
                  <a:schemeClr val="tx1"/>
                </a:solidFill>
                <a:latin typeface="Times New Roman" panose="02020603050405020304" pitchFamily="18" charset="0"/>
                <a:ea typeface="隶书" panose="02010509060101010101" pitchFamily="49" charset="-122"/>
              </a:rPr>
              <a:t>第二 章  </a:t>
            </a:r>
            <a:r>
              <a:rPr kumimoji="1" lang="zh-CN" altLang="zh-CN" sz="3200" b="1" dirty="0">
                <a:solidFill>
                  <a:schemeClr val="tx1"/>
                </a:solidFill>
                <a:latin typeface="Times New Roman" panose="02020603050405020304" pitchFamily="18" charset="0"/>
                <a:ea typeface="宋体" panose="02010600030101010101" pitchFamily="2" charset="-122"/>
              </a:rPr>
              <a:t>资源信息分析中的投影</a:t>
            </a:r>
            <a:r>
              <a:rPr kumimoji="1" lang="en-US" altLang="zh-CN" sz="3200" b="1" dirty="0" smtClean="0">
                <a:solidFill>
                  <a:schemeClr val="tx1"/>
                </a:solidFill>
                <a:latin typeface="Times New Roman" panose="02020603050405020304" pitchFamily="18" charset="0"/>
                <a:ea typeface="宋体" panose="02010600030101010101" pitchFamily="2" charset="-122"/>
              </a:rPr>
              <a:t>(</a:t>
            </a:r>
            <a:r>
              <a:rPr kumimoji="1" lang="zh-CN" altLang="en-US" sz="3200" b="1" dirty="0" smtClean="0">
                <a:solidFill>
                  <a:schemeClr val="tx1"/>
                </a:solidFill>
                <a:latin typeface="Times New Roman" panose="02020603050405020304" pitchFamily="18" charset="0"/>
                <a:ea typeface="宋体" panose="02010600030101010101" pitchFamily="2" charset="-122"/>
              </a:rPr>
              <a:t>下</a:t>
            </a:r>
            <a:r>
              <a:rPr kumimoji="1" lang="en-US" altLang="zh-CN" sz="3200" b="1" dirty="0" smtClean="0">
                <a:solidFill>
                  <a:schemeClr val="tx1"/>
                </a:solidFill>
                <a:latin typeface="Times New Roman" panose="02020603050405020304" pitchFamily="18" charset="0"/>
                <a:ea typeface="宋体" panose="02010600030101010101" pitchFamily="2" charset="-122"/>
              </a:rPr>
              <a:t>)</a:t>
            </a:r>
            <a:endParaRPr kumimoji="1" lang="en-US" altLang="zh-CN" sz="3200" b="1" dirty="0">
              <a:solidFill>
                <a:schemeClr val="tx1"/>
              </a:solidFill>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kumimoji="1" lang="zh-CN" altLang="en-US" sz="3200" b="1" dirty="0" smtClean="0">
                <a:solidFill>
                  <a:schemeClr val="tx1"/>
                </a:solidFill>
                <a:latin typeface="Times New Roman" panose="02020603050405020304" pitchFamily="18" charset="0"/>
                <a:ea typeface="隶书" panose="02010509060101010101" pitchFamily="49" charset="-122"/>
              </a:rPr>
              <a:t>第六节  中心投影（</a:t>
            </a:r>
            <a:r>
              <a:rPr kumimoji="1" lang="zh-CN" altLang="en-US" sz="3200" b="1" dirty="0" smtClean="0">
                <a:solidFill>
                  <a:srgbClr val="FF0000"/>
                </a:solidFill>
                <a:latin typeface="Times New Roman" panose="02020603050405020304" pitchFamily="18" charset="0"/>
                <a:ea typeface="隶书" panose="02010509060101010101" pitchFamily="49" charset="-122"/>
              </a:rPr>
              <a:t>赤平投影</a:t>
            </a:r>
            <a:r>
              <a:rPr kumimoji="1" lang="zh-CN" altLang="en-US" sz="3200" b="1" dirty="0">
                <a:solidFill>
                  <a:schemeClr val="tx1"/>
                </a:solidFill>
                <a:latin typeface="Times New Roman" panose="02020603050405020304" pitchFamily="18" charset="0"/>
                <a:ea typeface="隶书" panose="02010509060101010101" pitchFamily="49" charset="-122"/>
              </a:rPr>
              <a:t>）</a:t>
            </a:r>
            <a:endParaRPr kumimoji="1" lang="en-US" altLang="zh-CN" sz="3200" b="1" dirty="0">
              <a:solidFill>
                <a:schemeClr val="folHlink"/>
              </a:solidFill>
              <a:latin typeface="Times New Roman" panose="02020603050405020304" pitchFamily="18" charset="0"/>
              <a:ea typeface="隶书" panose="020105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285750" y="1000125"/>
            <a:ext cx="8713788" cy="5171929"/>
          </a:xfrm>
          <a:prstGeom prst="rect">
            <a:avLst/>
          </a:prstGeom>
          <a:solidFill>
            <a:srgbClr val="0000FF"/>
          </a:solidFill>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nSpc>
                <a:spcPts val="4300"/>
              </a:lnSpc>
              <a:defRPr/>
            </a:pPr>
            <a:r>
              <a:rPr kumimoji="1" lang="zh-CN" altLang="en-US" sz="2700" b="1" dirty="0">
                <a:solidFill>
                  <a:srgbClr val="FFFF00"/>
                </a:solidFill>
                <a:latin typeface="华文中宋" pitchFamily="2" charset="-122"/>
                <a:ea typeface="华文中宋" pitchFamily="2" charset="-122"/>
              </a:rPr>
              <a:t>投影球</a:t>
            </a:r>
            <a:r>
              <a:rPr kumimoji="1" lang="en-US" altLang="zh-CN" sz="2700" b="1" dirty="0">
                <a:solidFill>
                  <a:srgbClr val="FFFF00"/>
                </a:solidFill>
                <a:latin typeface="华文中宋" pitchFamily="2" charset="-122"/>
                <a:ea typeface="华文中宋" pitchFamily="2" charset="-122"/>
              </a:rPr>
              <a:t>-</a:t>
            </a:r>
            <a:r>
              <a:rPr kumimoji="1" lang="zh-CN" altLang="en-US" sz="2700" b="1" dirty="0">
                <a:latin typeface="华文中宋" pitchFamily="2" charset="-122"/>
                <a:ea typeface="华文中宋" pitchFamily="2" charset="-122"/>
              </a:rPr>
              <a:t>以任意长为半径作成的球</a:t>
            </a:r>
            <a:r>
              <a:rPr kumimoji="1" lang="en-US" altLang="zh-CN" sz="2700" b="1" dirty="0">
                <a:latin typeface="华文中宋" pitchFamily="2" charset="-122"/>
                <a:ea typeface="华文中宋" pitchFamily="2" charset="-122"/>
              </a:rPr>
              <a:t>,</a:t>
            </a:r>
            <a:r>
              <a:rPr kumimoji="1" lang="zh-CN" altLang="en-US" sz="2700" b="1" dirty="0">
                <a:latin typeface="华文中宋" pitchFamily="2" charset="-122"/>
                <a:ea typeface="华文中宋" pitchFamily="2" charset="-122"/>
              </a:rPr>
              <a:t>投影球表面称为球面；</a:t>
            </a:r>
          </a:p>
          <a:p>
            <a:pPr>
              <a:lnSpc>
                <a:spcPts val="4300"/>
              </a:lnSpc>
              <a:defRPr/>
            </a:pPr>
            <a:r>
              <a:rPr kumimoji="1" lang="zh-CN" altLang="en-US" sz="2700" b="1" dirty="0">
                <a:solidFill>
                  <a:srgbClr val="FFFF00"/>
                </a:solidFill>
                <a:latin typeface="华文中宋" pitchFamily="2" charset="-122"/>
                <a:ea typeface="华文中宋" pitchFamily="2" charset="-122"/>
              </a:rPr>
              <a:t>赤平面</a:t>
            </a:r>
            <a:r>
              <a:rPr kumimoji="1" lang="en-US" altLang="zh-CN" sz="2700" b="1" dirty="0">
                <a:latin typeface="华文中宋" pitchFamily="2" charset="-122"/>
                <a:ea typeface="华文中宋" pitchFamily="2" charset="-122"/>
              </a:rPr>
              <a:t>-</a:t>
            </a:r>
            <a:r>
              <a:rPr kumimoji="1" lang="zh-CN" altLang="en-US" sz="2700" b="1" dirty="0">
                <a:latin typeface="华文中宋" pitchFamily="2" charset="-122"/>
                <a:ea typeface="华文中宋" pitchFamily="2" charset="-122"/>
              </a:rPr>
              <a:t>过投影球球心的水平面，即赤平投影面</a:t>
            </a:r>
          </a:p>
          <a:p>
            <a:pPr>
              <a:lnSpc>
                <a:spcPts val="4300"/>
              </a:lnSpc>
              <a:defRPr/>
            </a:pPr>
            <a:r>
              <a:rPr kumimoji="1" lang="zh-CN" altLang="en-US" sz="2700" b="1" dirty="0">
                <a:solidFill>
                  <a:srgbClr val="FFFF00"/>
                </a:solidFill>
                <a:latin typeface="华文中宋" pitchFamily="2" charset="-122"/>
                <a:ea typeface="华文中宋" pitchFamily="2" charset="-122"/>
              </a:rPr>
              <a:t>基圆</a:t>
            </a:r>
            <a:r>
              <a:rPr kumimoji="1" lang="en-US" altLang="zh-CN" sz="2700" b="1" dirty="0">
                <a:solidFill>
                  <a:srgbClr val="FFFF00"/>
                </a:solidFill>
                <a:latin typeface="华文中宋" pitchFamily="2" charset="-122"/>
                <a:ea typeface="华文中宋" pitchFamily="2" charset="-122"/>
              </a:rPr>
              <a:t>-</a:t>
            </a:r>
            <a:r>
              <a:rPr kumimoji="1" lang="zh-CN" altLang="en-US" sz="2700" b="1" dirty="0">
                <a:latin typeface="华文中宋" pitchFamily="2" charset="-122"/>
                <a:ea typeface="华文中宋" pitchFamily="2" charset="-122"/>
              </a:rPr>
              <a:t>赤平面与投影球面相交的大圆</a:t>
            </a:r>
            <a:r>
              <a:rPr kumimoji="1" lang="en-US" altLang="zh-CN" sz="2700" b="1" dirty="0">
                <a:latin typeface="华文中宋" pitchFamily="2" charset="-122"/>
                <a:ea typeface="华文中宋" pitchFamily="2" charset="-122"/>
              </a:rPr>
              <a:t>(NESW) </a:t>
            </a:r>
            <a:r>
              <a:rPr kumimoji="1" lang="zh-CN" altLang="en-US" sz="2700" b="1" dirty="0">
                <a:latin typeface="华文中宋" pitchFamily="2" charset="-122"/>
                <a:ea typeface="华文中宋" pitchFamily="2" charset="-122"/>
              </a:rPr>
              <a:t>或称赤平大圆，圆内标有东西和南北直径线；</a:t>
            </a:r>
            <a:endParaRPr kumimoji="1" lang="en-US" altLang="zh-CN" sz="2700" b="1" dirty="0">
              <a:latin typeface="华文中宋" pitchFamily="2" charset="-122"/>
              <a:ea typeface="华文中宋" pitchFamily="2" charset="-122"/>
            </a:endParaRPr>
          </a:p>
          <a:p>
            <a:pPr>
              <a:lnSpc>
                <a:spcPts val="4300"/>
              </a:lnSpc>
              <a:spcBef>
                <a:spcPct val="20000"/>
              </a:spcBef>
              <a:buClr>
                <a:srgbClr val="FFFF00"/>
              </a:buClr>
              <a:buFont typeface="Wingdings" pitchFamily="2" charset="2"/>
              <a:buNone/>
              <a:defRPr/>
            </a:pPr>
            <a:r>
              <a:rPr kumimoji="1" lang="zh-CN" altLang="en-US" sz="2700" b="1" dirty="0">
                <a:solidFill>
                  <a:srgbClr val="FFFF00"/>
                </a:solidFill>
                <a:latin typeface="华文中宋" pitchFamily="2" charset="-122"/>
                <a:ea typeface="华文中宋" pitchFamily="2" charset="-122"/>
              </a:rPr>
              <a:t>极射点</a:t>
            </a:r>
            <a:r>
              <a:rPr kumimoji="1" lang="en-US" altLang="zh-CN" sz="2700" b="1" dirty="0">
                <a:solidFill>
                  <a:srgbClr val="FFFF00"/>
                </a:solidFill>
                <a:latin typeface="华文中宋" pitchFamily="2" charset="-122"/>
                <a:ea typeface="华文中宋" pitchFamily="2" charset="-122"/>
              </a:rPr>
              <a:t>-</a:t>
            </a:r>
            <a:r>
              <a:rPr kumimoji="1" lang="zh-CN" altLang="en-US" sz="2700" b="1" dirty="0">
                <a:latin typeface="华文中宋" pitchFamily="2" charset="-122"/>
                <a:ea typeface="华文中宋" pitchFamily="2" charset="-122"/>
              </a:rPr>
              <a:t>球上、下两极的发射点，由上极射点把下半球的几何要素投影到赤平面上的投影称下半球投影，反之以下极射点把上半球的几何要素投影到赤平面上的投影称为上半球投影</a:t>
            </a:r>
            <a:r>
              <a:rPr kumimoji="1" lang="zh-CN" altLang="en-US" sz="2700" b="1" dirty="0" smtClean="0">
                <a:latin typeface="华文中宋" pitchFamily="2" charset="-122"/>
                <a:ea typeface="华文中宋" pitchFamily="2" charset="-122"/>
              </a:rPr>
              <a:t>。</a:t>
            </a:r>
            <a:endParaRPr kumimoji="1" lang="en-US" altLang="zh-CN" sz="2700" b="1" dirty="0" smtClean="0">
              <a:latin typeface="华文中宋" pitchFamily="2" charset="-122"/>
              <a:ea typeface="华文中宋" pitchFamily="2" charset="-122"/>
            </a:endParaRPr>
          </a:p>
          <a:p>
            <a:pPr>
              <a:lnSpc>
                <a:spcPts val="4300"/>
              </a:lnSpc>
              <a:spcBef>
                <a:spcPct val="20000"/>
              </a:spcBef>
              <a:buClr>
                <a:srgbClr val="FFFF00"/>
              </a:buClr>
              <a:buFont typeface="Wingdings" pitchFamily="2" charset="2"/>
              <a:buNone/>
              <a:defRPr/>
            </a:pPr>
            <a:endParaRPr kumimoji="1" lang="zh-CN" altLang="en-US" sz="2800" b="1" dirty="0">
              <a:latin typeface="华文中宋" pitchFamily="2" charset="-122"/>
              <a:ea typeface="华文中宋" pitchFamily="2" charset="-122"/>
            </a:endParaRPr>
          </a:p>
        </p:txBody>
      </p:sp>
      <p:sp>
        <p:nvSpPr>
          <p:cNvPr id="6" name="矩形 5"/>
          <p:cNvSpPr/>
          <p:nvPr/>
        </p:nvSpPr>
        <p:spPr>
          <a:xfrm>
            <a:off x="2428875" y="285750"/>
            <a:ext cx="3531736"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kumimoji="1" lang="zh-CN" altLang="en-US" sz="2800" b="1" dirty="0" smtClean="0">
                <a:solidFill>
                  <a:srgbClr val="FF0000"/>
                </a:solidFill>
                <a:latin typeface="华文中宋" pitchFamily="2" charset="-122"/>
                <a:ea typeface="华文中宋" pitchFamily="2" charset="-122"/>
              </a:rPr>
              <a:t>赤</a:t>
            </a:r>
            <a:r>
              <a:rPr kumimoji="1" lang="zh-CN" altLang="en-US" sz="2800" b="1" dirty="0">
                <a:solidFill>
                  <a:srgbClr val="FF0000"/>
                </a:solidFill>
                <a:latin typeface="华文中宋" pitchFamily="2" charset="-122"/>
                <a:ea typeface="华文中宋" pitchFamily="2" charset="-122"/>
              </a:rPr>
              <a:t>平投影的基本要素</a:t>
            </a:r>
            <a:r>
              <a:rPr kumimoji="1" lang="zh-CN" altLang="en-US" sz="2800" b="1" dirty="0">
                <a:latin typeface="华文中宋" pitchFamily="2" charset="-122"/>
                <a:ea typeface="华文中宋" pitchFamily="2" charset="-122"/>
              </a:rPr>
              <a:t> </a:t>
            </a:r>
            <a:endParaRPr lang="zh-CN" altLang="en-US" sz="2800" dirty="0"/>
          </a:p>
        </p:txBody>
      </p:sp>
    </p:spTree>
    <p:extLst>
      <p:ext uri="{BB962C8B-B14F-4D97-AF65-F5344CB8AC3E}">
        <p14:creationId xmlns:p14="http://schemas.microsoft.com/office/powerpoint/2010/main" val="10839081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投影要素"/>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85062" y="194286"/>
            <a:ext cx="5416626" cy="54782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6" name="Rectangle 2"/>
          <p:cNvSpPr>
            <a:spLocks noGrp="1" noChangeArrowheads="1"/>
          </p:cNvSpPr>
          <p:nvPr>
            <p:ph type="title"/>
          </p:nvPr>
        </p:nvSpPr>
        <p:spPr>
          <a:xfrm>
            <a:off x="0" y="0"/>
            <a:ext cx="3943350" cy="873369"/>
          </a:xfrm>
        </p:spPr>
        <p:txBody>
          <a:bodyPr/>
          <a:lstStyle/>
          <a:p>
            <a:pPr algn="ctr" eaLnBrk="1" hangingPunct="1">
              <a:defRPr/>
            </a:pPr>
            <a:r>
              <a:rPr lang="zh-CN" altLang="en-US" sz="4000" dirty="0" smtClean="0">
                <a:solidFill>
                  <a:schemeClr val="tx1"/>
                </a:solidFill>
                <a:ea typeface="黑体" pitchFamily="49" charset="-122"/>
              </a:rPr>
              <a:t>赤平</a:t>
            </a:r>
            <a:r>
              <a:rPr kumimoji="1" lang="zh-CN" altLang="en-US" sz="4000" dirty="0" smtClean="0">
                <a:ea typeface="华文中宋" pitchFamily="2" charset="-122"/>
              </a:rPr>
              <a:t>投影的要素</a:t>
            </a:r>
          </a:p>
        </p:txBody>
      </p:sp>
      <p:sp>
        <p:nvSpPr>
          <p:cNvPr id="149507" name="Rectangle 3"/>
          <p:cNvSpPr>
            <a:spLocks noGrp="1" noChangeArrowheads="1"/>
          </p:cNvSpPr>
          <p:nvPr>
            <p:ph type="body" sz="half" idx="1"/>
          </p:nvPr>
        </p:nvSpPr>
        <p:spPr>
          <a:xfrm>
            <a:off x="268165" y="1036882"/>
            <a:ext cx="2530475" cy="2606675"/>
          </a:xfrm>
        </p:spPr>
        <p:txBody>
          <a:bodyPr/>
          <a:lstStyle/>
          <a:p>
            <a:pPr eaLnBrk="1" hangingPunct="1">
              <a:spcBef>
                <a:spcPct val="0"/>
              </a:spcBef>
              <a:buClrTx/>
              <a:buSzTx/>
              <a:buFont typeface="Wingdings" panose="05000000000000000000" pitchFamily="2" charset="2"/>
              <a:buChar char="Ø"/>
              <a:defRPr/>
            </a:pPr>
            <a:r>
              <a:rPr kumimoji="1" lang="zh-CN" altLang="en-US" sz="4000" b="1" dirty="0" smtClean="0">
                <a:ea typeface="华文中宋" pitchFamily="2" charset="-122"/>
              </a:rPr>
              <a:t>投影</a:t>
            </a:r>
            <a:r>
              <a:rPr kumimoji="1" lang="zh-CN" altLang="en-US" sz="4000" b="1" dirty="0">
                <a:ea typeface="华文中宋" pitchFamily="2" charset="-122"/>
              </a:rPr>
              <a:t>球</a:t>
            </a:r>
          </a:p>
          <a:p>
            <a:pPr eaLnBrk="1" hangingPunct="1">
              <a:spcBef>
                <a:spcPct val="0"/>
              </a:spcBef>
              <a:buClrTx/>
              <a:buSzTx/>
              <a:buFont typeface="Wingdings" panose="05000000000000000000" pitchFamily="2" charset="2"/>
              <a:buChar char="Ø"/>
              <a:defRPr/>
            </a:pPr>
            <a:r>
              <a:rPr kumimoji="1" lang="zh-CN" altLang="en-US" sz="4000" b="1" dirty="0">
                <a:ea typeface="华文中宋" pitchFamily="2" charset="-122"/>
              </a:rPr>
              <a:t>赤平面</a:t>
            </a:r>
          </a:p>
          <a:p>
            <a:pPr eaLnBrk="1" hangingPunct="1">
              <a:spcBef>
                <a:spcPct val="0"/>
              </a:spcBef>
              <a:buClrTx/>
              <a:buSzTx/>
              <a:buFont typeface="Wingdings" panose="05000000000000000000" pitchFamily="2" charset="2"/>
              <a:buChar char="Ø"/>
              <a:defRPr/>
            </a:pPr>
            <a:r>
              <a:rPr kumimoji="1" lang="zh-CN" altLang="en-US" sz="4000" b="1" dirty="0">
                <a:ea typeface="华文中宋" pitchFamily="2" charset="-122"/>
              </a:rPr>
              <a:t>基圆</a:t>
            </a:r>
          </a:p>
          <a:p>
            <a:pPr eaLnBrk="1" hangingPunct="1">
              <a:spcBef>
                <a:spcPct val="0"/>
              </a:spcBef>
              <a:buClrTx/>
              <a:buSzTx/>
              <a:buFont typeface="Wingdings" panose="05000000000000000000" pitchFamily="2" charset="2"/>
              <a:buChar char="Ø"/>
              <a:defRPr/>
            </a:pPr>
            <a:r>
              <a:rPr kumimoji="1" lang="zh-CN" altLang="en-US" sz="4000" b="1" dirty="0">
                <a:ea typeface="华文中宋" pitchFamily="2" charset="-122"/>
              </a:rPr>
              <a:t>极射点</a:t>
            </a:r>
          </a:p>
          <a:p>
            <a:pPr eaLnBrk="1" hangingPunct="1">
              <a:defRPr/>
            </a:pPr>
            <a:endParaRPr lang="en-US" altLang="zh-CN" sz="4000" b="1" dirty="0" smtClean="0">
              <a:ea typeface="华文中宋" pitchFamily="2" charset="-122"/>
            </a:endParaRPr>
          </a:p>
        </p:txBody>
      </p:sp>
      <p:sp>
        <p:nvSpPr>
          <p:cNvPr id="5" name="Rectangle 3"/>
          <p:cNvSpPr txBox="1">
            <a:spLocks noChangeArrowheads="1"/>
          </p:cNvSpPr>
          <p:nvPr/>
        </p:nvSpPr>
        <p:spPr bwMode="auto">
          <a:xfrm>
            <a:off x="422031" y="5672504"/>
            <a:ext cx="8458200" cy="98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eaLnBrk="1" hangingPunct="1">
              <a:lnSpc>
                <a:spcPct val="90000"/>
              </a:lnSpc>
            </a:pPr>
            <a:r>
              <a:rPr lang="zh-CN" altLang="en-US" b="1" dirty="0" smtClean="0">
                <a:solidFill>
                  <a:srgbClr val="FF0000"/>
                </a:solidFill>
              </a:rPr>
              <a:t>下半球投影：以上极为发射点称为下半球投影。（常用）</a:t>
            </a:r>
          </a:p>
          <a:p>
            <a:pPr eaLnBrk="1" hangingPunct="1">
              <a:lnSpc>
                <a:spcPct val="90000"/>
              </a:lnSpc>
            </a:pPr>
            <a:r>
              <a:rPr lang="zh-CN" altLang="en-US" b="1" dirty="0" smtClean="0">
                <a:solidFill>
                  <a:srgbClr val="FF9900"/>
                </a:solidFill>
              </a:rPr>
              <a:t>上半球投影</a:t>
            </a:r>
            <a:endParaRPr lang="zh-CN" altLang="en-US" b="1" dirty="0">
              <a:solidFill>
                <a:srgbClr val="FF9900"/>
              </a:solidFill>
            </a:endParaRPr>
          </a:p>
        </p:txBody>
      </p:sp>
      <p:sp>
        <p:nvSpPr>
          <p:cNvPr id="2" name="流程图: 接点 1"/>
          <p:cNvSpPr/>
          <p:nvPr/>
        </p:nvSpPr>
        <p:spPr>
          <a:xfrm>
            <a:off x="7517424" y="4211514"/>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H="1" flipV="1">
            <a:off x="6339742" y="1239716"/>
            <a:ext cx="1256373" cy="304169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流程图: 接点 11"/>
          <p:cNvSpPr/>
          <p:nvPr/>
        </p:nvSpPr>
        <p:spPr>
          <a:xfrm>
            <a:off x="5621218" y="3733495"/>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p:cNvSpPr/>
          <p:nvPr/>
        </p:nvSpPr>
        <p:spPr>
          <a:xfrm>
            <a:off x="7055411" y="2202900"/>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p:cNvSpPr/>
          <p:nvPr/>
        </p:nvSpPr>
        <p:spPr>
          <a:xfrm>
            <a:off x="6870335" y="4369775"/>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4" idx="0"/>
          </p:cNvCxnSpPr>
          <p:nvPr/>
        </p:nvCxnSpPr>
        <p:spPr>
          <a:xfrm flipH="1" flipV="1">
            <a:off x="6339742" y="1263961"/>
            <a:ext cx="618516" cy="3105814"/>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5723794" y="2285947"/>
            <a:ext cx="1434223" cy="1512328"/>
          </a:xfrm>
          <a:custGeom>
            <a:avLst/>
            <a:gdLst>
              <a:gd name="connsiteX0" fmla="*/ 0 w 1434223"/>
              <a:gd name="connsiteY0" fmla="*/ 1512328 h 1512328"/>
              <a:gd name="connsiteX1" fmla="*/ 114300 w 1434223"/>
              <a:gd name="connsiteY1" fmla="*/ 1477159 h 1512328"/>
              <a:gd name="connsiteX2" fmla="*/ 219808 w 1434223"/>
              <a:gd name="connsiteY2" fmla="*/ 1450782 h 1512328"/>
              <a:gd name="connsiteX3" fmla="*/ 307731 w 1434223"/>
              <a:gd name="connsiteY3" fmla="*/ 1415613 h 1512328"/>
              <a:gd name="connsiteX4" fmla="*/ 378070 w 1434223"/>
              <a:gd name="connsiteY4" fmla="*/ 1398028 h 1512328"/>
              <a:gd name="connsiteX5" fmla="*/ 457200 w 1434223"/>
              <a:gd name="connsiteY5" fmla="*/ 1371651 h 1512328"/>
              <a:gd name="connsiteX6" fmla="*/ 483577 w 1434223"/>
              <a:gd name="connsiteY6" fmla="*/ 1362859 h 1512328"/>
              <a:gd name="connsiteX7" fmla="*/ 545124 w 1434223"/>
              <a:gd name="connsiteY7" fmla="*/ 1354067 h 1512328"/>
              <a:gd name="connsiteX8" fmla="*/ 641839 w 1434223"/>
              <a:gd name="connsiteY8" fmla="*/ 1327690 h 1512328"/>
              <a:gd name="connsiteX9" fmla="*/ 677008 w 1434223"/>
              <a:gd name="connsiteY9" fmla="*/ 1310105 h 1512328"/>
              <a:gd name="connsiteX10" fmla="*/ 712177 w 1434223"/>
              <a:gd name="connsiteY10" fmla="*/ 1301313 h 1512328"/>
              <a:gd name="connsiteX11" fmla="*/ 782516 w 1434223"/>
              <a:gd name="connsiteY11" fmla="*/ 1283728 h 1512328"/>
              <a:gd name="connsiteX12" fmla="*/ 808893 w 1434223"/>
              <a:gd name="connsiteY12" fmla="*/ 1257351 h 1512328"/>
              <a:gd name="connsiteX13" fmla="*/ 870439 w 1434223"/>
              <a:gd name="connsiteY13" fmla="*/ 1239767 h 1512328"/>
              <a:gd name="connsiteX14" fmla="*/ 896816 w 1434223"/>
              <a:gd name="connsiteY14" fmla="*/ 1213390 h 1512328"/>
              <a:gd name="connsiteX15" fmla="*/ 923193 w 1434223"/>
              <a:gd name="connsiteY15" fmla="*/ 1204597 h 1512328"/>
              <a:gd name="connsiteX16" fmla="*/ 975947 w 1434223"/>
              <a:gd name="connsiteY16" fmla="*/ 1169428 h 1512328"/>
              <a:gd name="connsiteX17" fmla="*/ 1002324 w 1434223"/>
              <a:gd name="connsiteY17" fmla="*/ 1151843 h 1512328"/>
              <a:gd name="connsiteX18" fmla="*/ 1028700 w 1434223"/>
              <a:gd name="connsiteY18" fmla="*/ 1134259 h 1512328"/>
              <a:gd name="connsiteX19" fmla="*/ 1090247 w 1434223"/>
              <a:gd name="connsiteY19" fmla="*/ 1090297 h 1512328"/>
              <a:gd name="connsiteX20" fmla="*/ 1107831 w 1434223"/>
              <a:gd name="connsiteY20" fmla="*/ 1063920 h 1512328"/>
              <a:gd name="connsiteX21" fmla="*/ 1134208 w 1434223"/>
              <a:gd name="connsiteY21" fmla="*/ 1037543 h 1512328"/>
              <a:gd name="connsiteX22" fmla="*/ 1143000 w 1434223"/>
              <a:gd name="connsiteY22" fmla="*/ 1011167 h 1512328"/>
              <a:gd name="connsiteX23" fmla="*/ 1204547 w 1434223"/>
              <a:gd name="connsiteY23" fmla="*/ 923243 h 1512328"/>
              <a:gd name="connsiteX24" fmla="*/ 1213339 w 1434223"/>
              <a:gd name="connsiteY24" fmla="*/ 896867 h 1512328"/>
              <a:gd name="connsiteX25" fmla="*/ 1257300 w 1434223"/>
              <a:gd name="connsiteY25" fmla="*/ 844113 h 1512328"/>
              <a:gd name="connsiteX26" fmla="*/ 1274885 w 1434223"/>
              <a:gd name="connsiteY26" fmla="*/ 800151 h 1512328"/>
              <a:gd name="connsiteX27" fmla="*/ 1310054 w 1434223"/>
              <a:gd name="connsiteY27" fmla="*/ 747397 h 1512328"/>
              <a:gd name="connsiteX28" fmla="*/ 1336431 w 1434223"/>
              <a:gd name="connsiteY28" fmla="*/ 694643 h 1512328"/>
              <a:gd name="connsiteX29" fmla="*/ 1345224 w 1434223"/>
              <a:gd name="connsiteY29" fmla="*/ 668267 h 1512328"/>
              <a:gd name="connsiteX30" fmla="*/ 1362808 w 1434223"/>
              <a:gd name="connsiteY30" fmla="*/ 633097 h 1512328"/>
              <a:gd name="connsiteX31" fmla="*/ 1371600 w 1434223"/>
              <a:gd name="connsiteY31" fmla="*/ 580343 h 1512328"/>
              <a:gd name="connsiteX32" fmla="*/ 1389185 w 1434223"/>
              <a:gd name="connsiteY32" fmla="*/ 510005 h 1512328"/>
              <a:gd name="connsiteX33" fmla="*/ 1397977 w 1434223"/>
              <a:gd name="connsiteY33" fmla="*/ 474836 h 1512328"/>
              <a:gd name="connsiteX34" fmla="*/ 1406770 w 1434223"/>
              <a:gd name="connsiteY34" fmla="*/ 439667 h 1512328"/>
              <a:gd name="connsiteX35" fmla="*/ 1424354 w 1434223"/>
              <a:gd name="connsiteY35" fmla="*/ 386913 h 1512328"/>
              <a:gd name="connsiteX36" fmla="*/ 1424354 w 1434223"/>
              <a:gd name="connsiteY36" fmla="*/ 26428 h 1512328"/>
              <a:gd name="connsiteX37" fmla="*/ 1397977 w 1434223"/>
              <a:gd name="connsiteY37" fmla="*/ 51 h 151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34223" h="1512328">
                <a:moveTo>
                  <a:pt x="0" y="1512328"/>
                </a:moveTo>
                <a:cubicBezTo>
                  <a:pt x="83883" y="1478775"/>
                  <a:pt x="1882" y="1509278"/>
                  <a:pt x="114300" y="1477159"/>
                </a:cubicBezTo>
                <a:cubicBezTo>
                  <a:pt x="211836" y="1449292"/>
                  <a:pt x="121966" y="1467088"/>
                  <a:pt x="219808" y="1450782"/>
                </a:cubicBezTo>
                <a:cubicBezTo>
                  <a:pt x="256194" y="1432588"/>
                  <a:pt x="264267" y="1426479"/>
                  <a:pt x="307731" y="1415613"/>
                </a:cubicBezTo>
                <a:cubicBezTo>
                  <a:pt x="331177" y="1409751"/>
                  <a:pt x="355142" y="1405671"/>
                  <a:pt x="378070" y="1398028"/>
                </a:cubicBezTo>
                <a:lnTo>
                  <a:pt x="457200" y="1371651"/>
                </a:lnTo>
                <a:cubicBezTo>
                  <a:pt x="465992" y="1368720"/>
                  <a:pt x="474402" y="1364170"/>
                  <a:pt x="483577" y="1362859"/>
                </a:cubicBezTo>
                <a:lnTo>
                  <a:pt x="545124" y="1354067"/>
                </a:lnTo>
                <a:cubicBezTo>
                  <a:pt x="612054" y="1331756"/>
                  <a:pt x="579701" y="1340117"/>
                  <a:pt x="641839" y="1327690"/>
                </a:cubicBezTo>
                <a:cubicBezTo>
                  <a:pt x="653562" y="1321828"/>
                  <a:pt x="664736" y="1314707"/>
                  <a:pt x="677008" y="1310105"/>
                </a:cubicBezTo>
                <a:cubicBezTo>
                  <a:pt x="688322" y="1305862"/>
                  <a:pt x="700558" y="1304633"/>
                  <a:pt x="712177" y="1301313"/>
                </a:cubicBezTo>
                <a:cubicBezTo>
                  <a:pt x="775266" y="1283287"/>
                  <a:pt x="693130" y="1301604"/>
                  <a:pt x="782516" y="1283728"/>
                </a:cubicBezTo>
                <a:cubicBezTo>
                  <a:pt x="791308" y="1274936"/>
                  <a:pt x="798547" y="1264248"/>
                  <a:pt x="808893" y="1257351"/>
                </a:cubicBezTo>
                <a:cubicBezTo>
                  <a:pt x="816461" y="1252306"/>
                  <a:pt x="865750" y="1240939"/>
                  <a:pt x="870439" y="1239767"/>
                </a:cubicBezTo>
                <a:cubicBezTo>
                  <a:pt x="879231" y="1230975"/>
                  <a:pt x="886470" y="1220287"/>
                  <a:pt x="896816" y="1213390"/>
                </a:cubicBezTo>
                <a:cubicBezTo>
                  <a:pt x="904527" y="1208249"/>
                  <a:pt x="915091" y="1209098"/>
                  <a:pt x="923193" y="1204597"/>
                </a:cubicBezTo>
                <a:cubicBezTo>
                  <a:pt x="941667" y="1194333"/>
                  <a:pt x="958362" y="1181151"/>
                  <a:pt x="975947" y="1169428"/>
                </a:cubicBezTo>
                <a:lnTo>
                  <a:pt x="1002324" y="1151843"/>
                </a:lnTo>
                <a:cubicBezTo>
                  <a:pt x="1011116" y="1145982"/>
                  <a:pt x="1020247" y="1140599"/>
                  <a:pt x="1028700" y="1134259"/>
                </a:cubicBezTo>
                <a:cubicBezTo>
                  <a:pt x="1072324" y="1101542"/>
                  <a:pt x="1051677" y="1116011"/>
                  <a:pt x="1090247" y="1090297"/>
                </a:cubicBezTo>
                <a:cubicBezTo>
                  <a:pt x="1096108" y="1081505"/>
                  <a:pt x="1101066" y="1072038"/>
                  <a:pt x="1107831" y="1063920"/>
                </a:cubicBezTo>
                <a:cubicBezTo>
                  <a:pt x="1115791" y="1054368"/>
                  <a:pt x="1127311" y="1047889"/>
                  <a:pt x="1134208" y="1037543"/>
                </a:cubicBezTo>
                <a:cubicBezTo>
                  <a:pt x="1139349" y="1029832"/>
                  <a:pt x="1138499" y="1019268"/>
                  <a:pt x="1143000" y="1011167"/>
                </a:cubicBezTo>
                <a:cubicBezTo>
                  <a:pt x="1158461" y="983338"/>
                  <a:pt x="1184792" y="949584"/>
                  <a:pt x="1204547" y="923243"/>
                </a:cubicBezTo>
                <a:cubicBezTo>
                  <a:pt x="1207478" y="914451"/>
                  <a:pt x="1208198" y="904578"/>
                  <a:pt x="1213339" y="896867"/>
                </a:cubicBezTo>
                <a:cubicBezTo>
                  <a:pt x="1252230" y="838531"/>
                  <a:pt x="1228534" y="901646"/>
                  <a:pt x="1257300" y="844113"/>
                </a:cubicBezTo>
                <a:cubicBezTo>
                  <a:pt x="1264358" y="829996"/>
                  <a:pt x="1267327" y="814007"/>
                  <a:pt x="1274885" y="800151"/>
                </a:cubicBezTo>
                <a:cubicBezTo>
                  <a:pt x="1285005" y="781597"/>
                  <a:pt x="1303370" y="767446"/>
                  <a:pt x="1310054" y="747397"/>
                </a:cubicBezTo>
                <a:cubicBezTo>
                  <a:pt x="1332154" y="681101"/>
                  <a:pt x="1302344" y="762816"/>
                  <a:pt x="1336431" y="694643"/>
                </a:cubicBezTo>
                <a:cubicBezTo>
                  <a:pt x="1340576" y="686354"/>
                  <a:pt x="1341573" y="676785"/>
                  <a:pt x="1345224" y="668267"/>
                </a:cubicBezTo>
                <a:cubicBezTo>
                  <a:pt x="1350387" y="656220"/>
                  <a:pt x="1356947" y="644820"/>
                  <a:pt x="1362808" y="633097"/>
                </a:cubicBezTo>
                <a:cubicBezTo>
                  <a:pt x="1365739" y="615512"/>
                  <a:pt x="1367865" y="597774"/>
                  <a:pt x="1371600" y="580343"/>
                </a:cubicBezTo>
                <a:cubicBezTo>
                  <a:pt x="1376664" y="556712"/>
                  <a:pt x="1383323" y="533451"/>
                  <a:pt x="1389185" y="510005"/>
                </a:cubicBezTo>
                <a:lnTo>
                  <a:pt x="1397977" y="474836"/>
                </a:lnTo>
                <a:cubicBezTo>
                  <a:pt x="1400908" y="463113"/>
                  <a:pt x="1402949" y="451131"/>
                  <a:pt x="1406770" y="439667"/>
                </a:cubicBezTo>
                <a:lnTo>
                  <a:pt x="1424354" y="386913"/>
                </a:lnTo>
                <a:cubicBezTo>
                  <a:pt x="1432835" y="242741"/>
                  <a:pt x="1441496" y="180707"/>
                  <a:pt x="1424354" y="26428"/>
                </a:cubicBezTo>
                <a:cubicBezTo>
                  <a:pt x="1421152" y="-2388"/>
                  <a:pt x="1412897" y="51"/>
                  <a:pt x="1397977" y="51"/>
                </a:cubicBezTo>
              </a:path>
            </a:pathLst>
          </a:custGeom>
          <a:noFill/>
          <a:ln w="635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p:cNvSpPr/>
          <p:nvPr/>
        </p:nvSpPr>
        <p:spPr>
          <a:xfrm>
            <a:off x="6652980" y="3283617"/>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p:cNvSpPr/>
          <p:nvPr/>
        </p:nvSpPr>
        <p:spPr>
          <a:xfrm>
            <a:off x="6967489" y="2933395"/>
            <a:ext cx="175845" cy="158261"/>
          </a:xfrm>
          <a:prstGeom prst="flowChartConnector">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97877" y="3165247"/>
            <a:ext cx="7825154" cy="3711785"/>
          </a:xfrm>
          <a:prstGeom prst="rect">
            <a:avLst/>
          </a:prstGeom>
          <a:solidFill>
            <a:srgbClr val="FFFF66"/>
          </a:solidFill>
        </p:spPr>
        <p:txBody>
          <a:bodyPr wrap="square">
            <a:spAutoFit/>
          </a:bodyPr>
          <a:lstStyle/>
          <a:p>
            <a:pPr>
              <a:lnSpc>
                <a:spcPct val="140000"/>
              </a:lnSpc>
              <a:spcBef>
                <a:spcPct val="20000"/>
              </a:spcBef>
              <a:spcAft>
                <a:spcPct val="30000"/>
              </a:spcAft>
              <a:buClr>
                <a:srgbClr val="FFFF00"/>
              </a:buClr>
              <a:buFont typeface="Wingdings" pitchFamily="2" charset="2"/>
              <a:buNone/>
              <a:defRPr/>
            </a:pPr>
            <a:r>
              <a:rPr lang="zh-CN" altLang="en-US" b="1" dirty="0">
                <a:solidFill>
                  <a:srgbClr val="00FFFF"/>
                </a:solidFill>
                <a:latin typeface="华文中宋" pitchFamily="2" charset="-122"/>
                <a:ea typeface="华文中宋" pitchFamily="2" charset="-122"/>
              </a:rPr>
              <a:t>注意</a:t>
            </a:r>
            <a:r>
              <a:rPr lang="zh-CN" altLang="en-US" b="1" dirty="0" smtClean="0">
                <a:solidFill>
                  <a:srgbClr val="00FFFF"/>
                </a:solidFill>
                <a:latin typeface="华文中宋" pitchFamily="2" charset="-122"/>
                <a:ea typeface="华文中宋" pitchFamily="2" charset="-122"/>
              </a:rPr>
              <a:t>：</a:t>
            </a:r>
            <a:r>
              <a:rPr lang="zh-CN" altLang="en-US" b="1" dirty="0" smtClean="0">
                <a:latin typeface="华文中宋" pitchFamily="2" charset="-122"/>
                <a:ea typeface="华文中宋" pitchFamily="2" charset="-122"/>
              </a:rPr>
              <a:t>   </a:t>
            </a:r>
            <a:r>
              <a:rPr lang="zh-CN" altLang="en-US" b="1" dirty="0">
                <a:latin typeface="华文中宋" pitchFamily="2" charset="-122"/>
                <a:ea typeface="华文中宋" pitchFamily="2" charset="-122"/>
              </a:rPr>
              <a:t>极射赤平投影可以选球面上任一点为球极点，距该点</a:t>
            </a:r>
            <a:r>
              <a:rPr lang="en-US" altLang="zh-CN" b="1" dirty="0">
                <a:latin typeface="华文中宋" pitchFamily="2" charset="-122"/>
                <a:ea typeface="华文中宋" pitchFamily="2" charset="-122"/>
              </a:rPr>
              <a:t>90°</a:t>
            </a:r>
            <a:r>
              <a:rPr lang="zh-CN" altLang="en-US" b="1" dirty="0">
                <a:latin typeface="华文中宋" pitchFamily="2" charset="-122"/>
                <a:ea typeface="华文中宋" pitchFamily="2" charset="-122"/>
              </a:rPr>
              <a:t>纬度距的大圆切面就是该点所对于的赤平面。如以北极为发射点，将下半球面上的点、线、面投影到赤平面上，</a:t>
            </a:r>
            <a:r>
              <a:rPr lang="zh-CN" altLang="en-US" b="1" dirty="0" smtClean="0">
                <a:latin typeface="华文中宋" pitchFamily="2" charset="-122"/>
                <a:ea typeface="华文中宋" pitchFamily="2" charset="-122"/>
              </a:rPr>
              <a:t>称</a:t>
            </a:r>
            <a:r>
              <a:rPr lang="zh-CN" altLang="en-US" b="1" dirty="0" smtClean="0">
                <a:solidFill>
                  <a:srgbClr val="0000FF"/>
                </a:solidFill>
                <a:latin typeface="华文中宋" pitchFamily="2" charset="-122"/>
                <a:ea typeface="华文中宋" pitchFamily="2" charset="-122"/>
              </a:rPr>
              <a:t>下半球投影</a:t>
            </a:r>
            <a:r>
              <a:rPr lang="zh-CN" altLang="en-US" b="1" dirty="0" smtClean="0">
                <a:solidFill>
                  <a:srgbClr val="FFFF00"/>
                </a:solidFill>
                <a:latin typeface="华文中宋" pitchFamily="2" charset="-122"/>
                <a:ea typeface="华文中宋" pitchFamily="2" charset="-122"/>
              </a:rPr>
              <a:t>；</a:t>
            </a:r>
            <a:r>
              <a:rPr lang="zh-CN" altLang="en-US" b="1" dirty="0" smtClean="0">
                <a:latin typeface="华文中宋" pitchFamily="2" charset="-122"/>
                <a:ea typeface="华文中宋" pitchFamily="2" charset="-122"/>
              </a:rPr>
              <a:t>以南</a:t>
            </a:r>
            <a:r>
              <a:rPr lang="zh-CN" altLang="en-US" b="1" dirty="0">
                <a:latin typeface="华文中宋" pitchFamily="2" charset="-122"/>
                <a:ea typeface="华文中宋" pitchFamily="2" charset="-122"/>
              </a:rPr>
              <a:t>极为发射点，将上半球面上的点、线、面投影到赤平面上，称</a:t>
            </a:r>
            <a:r>
              <a:rPr lang="zh-CN" altLang="en-US" b="1" dirty="0">
                <a:solidFill>
                  <a:srgbClr val="0000FF"/>
                </a:solidFill>
                <a:latin typeface="华文中宋" pitchFamily="2" charset="-122"/>
                <a:ea typeface="华文中宋" pitchFamily="2" charset="-122"/>
              </a:rPr>
              <a:t>上半球投影</a:t>
            </a:r>
            <a:endParaRPr lang="zh-CN" altLang="en-US" dirty="0">
              <a:solidFill>
                <a:srgbClr val="0000FF"/>
              </a:solidFill>
            </a:endParaRPr>
          </a:p>
        </p:txBody>
      </p:sp>
      <p:pic>
        <p:nvPicPr>
          <p:cNvPr id="16" name="Picture 4" descr="t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784" y="769448"/>
            <a:ext cx="6169269" cy="605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9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P spid="17" grpId="0" animBg="1"/>
      <p:bldP spid="18" grpId="0" animBg="1"/>
      <p:bldP spid="1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9"/>
          <p:cNvSpPr>
            <a:spLocks noGrp="1" noChangeArrowheads="1"/>
          </p:cNvSpPr>
          <p:nvPr>
            <p:ph type="title"/>
          </p:nvPr>
        </p:nvSpPr>
        <p:spPr>
          <a:xfrm>
            <a:off x="66186" y="955431"/>
            <a:ext cx="9077814" cy="1436077"/>
          </a:xfrm>
          <a:solidFill>
            <a:srgbClr val="FFFF00"/>
          </a:solidFill>
        </p:spPr>
        <p:txBody>
          <a:bodyPr/>
          <a:lstStyle/>
          <a:p>
            <a:pPr algn="l" eaLnBrk="1" hangingPunct="1">
              <a:defRPr/>
            </a:pPr>
            <a:r>
              <a:rPr lang="zh-CN" altLang="en-US" sz="3200" dirty="0"/>
              <a:t> </a:t>
            </a:r>
            <a:r>
              <a:rPr lang="zh-CN" altLang="en-US" sz="3200" dirty="0" smtClean="0"/>
              <a:t>  </a:t>
            </a:r>
            <a:r>
              <a:rPr lang="en-US" altLang="zh-CN" sz="2800" dirty="0" smtClean="0"/>
              <a:t>1</a:t>
            </a:r>
            <a:r>
              <a:rPr lang="en-US" altLang="zh-CN" sz="2800" dirty="0"/>
              <a:t>. </a:t>
            </a:r>
            <a:r>
              <a:rPr lang="zh-CN" altLang="en-US" sz="2800" dirty="0"/>
              <a:t>直立平面的投影为一直立</a:t>
            </a:r>
            <a:r>
              <a:rPr lang="zh-CN" altLang="en-US" sz="2800" dirty="0" smtClean="0"/>
              <a:t>大圆</a:t>
            </a:r>
            <a:r>
              <a:rPr lang="en-US" altLang="zh-CN" sz="2800" dirty="0" smtClean="0"/>
              <a:t>=</a:t>
            </a:r>
            <a:r>
              <a:rPr lang="zh-CN" altLang="en-US" sz="2800" dirty="0" smtClean="0">
                <a:solidFill>
                  <a:srgbClr val="0000FF"/>
                </a:solidFill>
              </a:rPr>
              <a:t>投影为直线（直径）</a:t>
            </a:r>
            <a:r>
              <a:rPr lang="zh-CN" altLang="en-US" sz="2800" dirty="0"/>
              <a:t> 。</a:t>
            </a:r>
            <a:r>
              <a:rPr lang="zh-CN" altLang="en-US" sz="2800" dirty="0">
                <a:solidFill>
                  <a:srgbClr val="0000FF"/>
                </a:solidFill>
              </a:rPr>
              <a:t/>
            </a:r>
            <a:br>
              <a:rPr lang="zh-CN" altLang="en-US" sz="2800" dirty="0">
                <a:solidFill>
                  <a:srgbClr val="0000FF"/>
                </a:solidFill>
              </a:rPr>
            </a:br>
            <a:r>
              <a:rPr lang="zh-CN" altLang="en-US" sz="2800" dirty="0"/>
              <a:t>   </a:t>
            </a:r>
            <a:r>
              <a:rPr lang="en-US" altLang="zh-CN" sz="2800" dirty="0"/>
              <a:t>2</a:t>
            </a:r>
            <a:r>
              <a:rPr lang="en-US" altLang="zh-CN" sz="2800" dirty="0" smtClean="0"/>
              <a:t>.</a:t>
            </a:r>
            <a:r>
              <a:rPr lang="zh-CN" altLang="en-US" sz="2800" dirty="0"/>
              <a:t>水平平面的投影为一水平大圆即</a:t>
            </a:r>
            <a:r>
              <a:rPr lang="zh-CN" altLang="en-US" sz="2800" dirty="0">
                <a:solidFill>
                  <a:srgbClr val="0000FF"/>
                </a:solidFill>
              </a:rPr>
              <a:t>基圆</a:t>
            </a:r>
            <a:r>
              <a:rPr lang="zh-CN" altLang="en-US" sz="2800" dirty="0" smtClean="0">
                <a:solidFill>
                  <a:srgbClr val="0000FF"/>
                </a:solidFill>
              </a:rPr>
              <a:t>面</a:t>
            </a:r>
            <a:r>
              <a:rPr lang="zh-CN" altLang="en-US" sz="2800" dirty="0"/>
              <a:t>。</a:t>
            </a:r>
            <a:r>
              <a:rPr lang="zh-CN" altLang="en-US" sz="2800" dirty="0">
                <a:solidFill>
                  <a:srgbClr val="0000FF"/>
                </a:solidFill>
              </a:rPr>
              <a:t/>
            </a:r>
            <a:br>
              <a:rPr lang="zh-CN" altLang="en-US" sz="2800" dirty="0">
                <a:solidFill>
                  <a:srgbClr val="0000FF"/>
                </a:solidFill>
              </a:rPr>
            </a:br>
            <a:r>
              <a:rPr lang="zh-CN" altLang="en-US" sz="2800" dirty="0"/>
              <a:t>   </a:t>
            </a:r>
            <a:r>
              <a:rPr lang="en-US" altLang="zh-CN" sz="2800" dirty="0"/>
              <a:t>3</a:t>
            </a:r>
            <a:r>
              <a:rPr lang="en-US" altLang="zh-CN" sz="2800" dirty="0" smtClean="0"/>
              <a:t>.</a:t>
            </a:r>
            <a:r>
              <a:rPr lang="zh-CN" altLang="en-US" sz="2800" dirty="0"/>
              <a:t>倾斜平面的投影为一倾斜大圆</a:t>
            </a:r>
            <a:r>
              <a:rPr lang="en-US" altLang="zh-CN" sz="2800" dirty="0"/>
              <a:t>=</a:t>
            </a:r>
            <a:r>
              <a:rPr lang="zh-CN" altLang="en-US" sz="2800" dirty="0">
                <a:solidFill>
                  <a:srgbClr val="0000FF"/>
                </a:solidFill>
              </a:rPr>
              <a:t>投影圆弧</a:t>
            </a:r>
            <a:r>
              <a:rPr lang="zh-CN" altLang="en-US" sz="2800" dirty="0" smtClean="0"/>
              <a:t>。</a:t>
            </a:r>
            <a:endParaRPr lang="zh-CN" altLang="en-US" sz="2400" b="0" dirty="0" smtClean="0">
              <a:ea typeface="黑体" pitchFamily="49" charset="-122"/>
            </a:endParaRPr>
          </a:p>
        </p:txBody>
      </p:sp>
      <p:pic>
        <p:nvPicPr>
          <p:cNvPr id="7171" name="Picture 12" descr="shuipingmian yu zhilipingmian touyingt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187" y="2709375"/>
            <a:ext cx="8642350" cy="3960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26916" y="0"/>
            <a:ext cx="8180754"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altLang="zh-CN" sz="3200" dirty="0" smtClean="0"/>
              <a:t>2.6.1 </a:t>
            </a:r>
            <a:r>
              <a:rPr lang="zh-CN" altLang="en-US" sz="3200" dirty="0" smtClean="0"/>
              <a:t>大圆</a:t>
            </a:r>
            <a:r>
              <a:rPr lang="zh-CN" altLang="en-US" sz="3200" dirty="0"/>
              <a:t>投影（即通过球心的平面的投影</a:t>
            </a:r>
            <a:r>
              <a:rPr lang="en-US" altLang="zh-CN" sz="3200" dirty="0"/>
              <a:t>)</a:t>
            </a:r>
            <a:endParaRPr lang="zh-CN" altLang="en-US" sz="3200" dirty="0" smtClean="0"/>
          </a:p>
        </p:txBody>
      </p:sp>
      <p:cxnSp>
        <p:nvCxnSpPr>
          <p:cNvPr id="4" name="直接连接符 3"/>
          <p:cNvCxnSpPr/>
          <p:nvPr/>
        </p:nvCxnSpPr>
        <p:spPr>
          <a:xfrm flipV="1">
            <a:off x="2083777" y="4000500"/>
            <a:ext cx="738554" cy="1107831"/>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477607" y="4075233"/>
            <a:ext cx="2875085" cy="1103435"/>
          </a:xfrm>
          <a:prstGeom prst="ellipse">
            <a:avLst/>
          </a:prstGeom>
          <a:noFill/>
          <a:ln w="539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90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p:cNvGrpSpPr>
            <a:grpSpLocks/>
          </p:cNvGrpSpPr>
          <p:nvPr/>
        </p:nvGrpSpPr>
        <p:grpSpPr bwMode="auto">
          <a:xfrm>
            <a:off x="421493" y="1239714"/>
            <a:ext cx="8403570" cy="4583766"/>
            <a:chOff x="331" y="1724"/>
            <a:chExt cx="4716" cy="2227"/>
          </a:xfrm>
        </p:grpSpPr>
        <p:pic>
          <p:nvPicPr>
            <p:cNvPr id="7" name="Picture 4"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 y="1726"/>
              <a:ext cx="2373" cy="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1724"/>
              <a:ext cx="2263" cy="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2" name="Rectangle 4"/>
          <p:cNvSpPr>
            <a:spLocks noGrp="1" noChangeArrowheads="1"/>
          </p:cNvSpPr>
          <p:nvPr>
            <p:ph type="title"/>
          </p:nvPr>
        </p:nvSpPr>
        <p:spPr>
          <a:xfrm>
            <a:off x="237393" y="-1"/>
            <a:ext cx="8466992" cy="1239715"/>
          </a:xfrm>
        </p:spPr>
        <p:txBody>
          <a:bodyPr/>
          <a:lstStyle/>
          <a:p>
            <a:pPr algn="ctr" eaLnBrk="1" hangingPunct="1">
              <a:defRPr/>
            </a:pPr>
            <a:r>
              <a:rPr lang="en-US" altLang="zh-CN" sz="4000" b="0" dirty="0" smtClean="0">
                <a:solidFill>
                  <a:srgbClr val="0000FF"/>
                </a:solidFill>
              </a:rPr>
              <a:t>2.</a:t>
            </a:r>
            <a:r>
              <a:rPr lang="zh-CN" altLang="en-US" sz="4000" b="0" dirty="0" smtClean="0">
                <a:solidFill>
                  <a:srgbClr val="0000FF"/>
                </a:solidFill>
              </a:rPr>
              <a:t>过球心倾斜平面的赤平投影＝</a:t>
            </a:r>
            <a:br>
              <a:rPr lang="zh-CN" altLang="en-US" sz="4000" b="0" dirty="0" smtClean="0">
                <a:solidFill>
                  <a:srgbClr val="0000FF"/>
                </a:solidFill>
              </a:rPr>
            </a:br>
            <a:r>
              <a:rPr lang="zh-CN" altLang="en-US" sz="4000" b="0" dirty="0" smtClean="0">
                <a:solidFill>
                  <a:srgbClr val="0000FF"/>
                </a:solidFill>
                <a:ea typeface="黑体" pitchFamily="49" charset="-122"/>
              </a:rPr>
              <a:t>弦为直径的大圆弧</a:t>
            </a: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93" y="3815862"/>
            <a:ext cx="5231034" cy="291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2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title"/>
          </p:nvPr>
        </p:nvSpPr>
        <p:spPr>
          <a:xfrm>
            <a:off x="255670" y="694593"/>
            <a:ext cx="8607257" cy="1134872"/>
          </a:xfrm>
        </p:spPr>
        <p:txBody>
          <a:bodyPr/>
          <a:lstStyle/>
          <a:p>
            <a:pPr algn="ctr" eaLnBrk="1" hangingPunct="1"/>
            <a:r>
              <a:rPr kumimoji="1" lang="zh-CN" altLang="en-US" sz="2800" dirty="0" smtClean="0">
                <a:effectLst/>
              </a:rPr>
              <a:t>上极点为发射点时，</a:t>
            </a:r>
            <a:r>
              <a:rPr kumimoji="1" lang="zh-CN" altLang="en-US" sz="2800" u="sng" dirty="0" smtClean="0">
                <a:effectLst/>
              </a:rPr>
              <a:t>倾斜平面</a:t>
            </a:r>
            <a:r>
              <a:rPr kumimoji="1" lang="zh-CN" altLang="en-US" sz="2800" dirty="0" smtClean="0">
                <a:effectLst/>
              </a:rPr>
              <a:t>的赤平投影获得方法</a:t>
            </a:r>
          </a:p>
        </p:txBody>
      </p:sp>
      <p:pic>
        <p:nvPicPr>
          <p:cNvPr id="10243" name="Picture 11" descr="倾斜面投影"/>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842" y="1569793"/>
            <a:ext cx="8984915" cy="4496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6840" y="0"/>
            <a:ext cx="7200900" cy="1095172"/>
          </a:xfrm>
          <a:prstGeom prst="rect">
            <a:avLst/>
          </a:prstGeom>
        </p:spPr>
        <p:txBody>
          <a:bodyPr wrap="square">
            <a:spAutoFit/>
          </a:bodyPr>
          <a:lstStyle/>
          <a:p>
            <a:pPr>
              <a:spcAft>
                <a:spcPts val="1050"/>
              </a:spcAft>
            </a:pPr>
            <a:r>
              <a:rPr lang="en-US" altLang="zh-CN" dirty="0">
                <a:solidFill>
                  <a:srgbClr val="000000"/>
                </a:solidFill>
                <a:latin typeface="微软雅黑" panose="020B0503020204020204" pitchFamily="34" charset="-122"/>
                <a:cs typeface="宋体" panose="02010600030101010101" pitchFamily="2" charset="-122"/>
              </a:rPr>
              <a:t> </a:t>
            </a:r>
            <a:r>
              <a:rPr lang="zh-CN" altLang="zh-CN" dirty="0">
                <a:solidFill>
                  <a:srgbClr val="000000"/>
                </a:solidFill>
                <a:latin typeface="宋体" panose="02010600030101010101" pitchFamily="2" charset="-122"/>
                <a:cs typeface="宋体" panose="02010600030101010101" pitchFamily="2" charset="-122"/>
              </a:rPr>
              <a:t>球极透视投影具有下述三个基本特征：</a:t>
            </a:r>
            <a:endParaRPr lang="zh-CN" altLang="zh-CN" sz="3600" dirty="0">
              <a:latin typeface="宋体" panose="02010600030101010101" pitchFamily="2" charset="-122"/>
              <a:cs typeface="宋体" panose="02010600030101010101" pitchFamily="2" charset="-122"/>
            </a:endParaRPr>
          </a:p>
          <a:p>
            <a:pPr>
              <a:spcAft>
                <a:spcPts val="1050"/>
              </a:spcAft>
            </a:pPr>
            <a:r>
              <a:rPr lang="en-US" altLang="zh-CN" dirty="0">
                <a:solidFill>
                  <a:srgbClr val="000000"/>
                </a:solidFill>
                <a:latin typeface="微软雅黑" panose="020B0503020204020204" pitchFamily="34" charset="-122"/>
                <a:cs typeface="宋体" panose="02010600030101010101" pitchFamily="2" charset="-122"/>
              </a:rPr>
              <a:t>    </a:t>
            </a:r>
            <a:r>
              <a:rPr lang="zh-CN" altLang="zh-CN" dirty="0">
                <a:solidFill>
                  <a:srgbClr val="000000"/>
                </a:solidFill>
                <a:latin typeface="宋体" panose="02010600030101010101" pitchFamily="2" charset="-122"/>
                <a:ea typeface="微软雅黑" panose="020B0503020204020204" pitchFamily="34" charset="-122"/>
                <a:cs typeface="宋体" panose="02010600030101010101" pitchFamily="2" charset="-122"/>
              </a:rPr>
              <a:t>（</a:t>
            </a:r>
            <a:r>
              <a:rPr lang="en-US" altLang="zh-CN" dirty="0">
                <a:solidFill>
                  <a:srgbClr val="000000"/>
                </a:solidFill>
                <a:latin typeface="宋体" panose="02010600030101010101" pitchFamily="2" charset="-122"/>
                <a:ea typeface="微软雅黑" panose="020B0503020204020204" pitchFamily="34" charset="-122"/>
                <a:cs typeface="宋体" panose="02010600030101010101" pitchFamily="2" charset="-122"/>
              </a:rPr>
              <a:t>1</a:t>
            </a:r>
            <a:r>
              <a:rPr lang="zh-CN" altLang="zh-CN" dirty="0">
                <a:solidFill>
                  <a:srgbClr val="000000"/>
                </a:solidFill>
                <a:latin typeface="宋体" panose="02010600030101010101" pitchFamily="2" charset="-122"/>
                <a:ea typeface="微软雅黑" panose="020B0503020204020204" pitchFamily="34" charset="-122"/>
                <a:cs typeface="宋体" panose="02010600030101010101" pitchFamily="2" charset="-122"/>
              </a:rPr>
              <a:t>）</a:t>
            </a:r>
            <a:r>
              <a:rPr lang="zh-CN" altLang="zh-CN" dirty="0">
                <a:solidFill>
                  <a:srgbClr val="000000"/>
                </a:solidFill>
                <a:latin typeface="宋体" panose="02010600030101010101" pitchFamily="2" charset="-122"/>
                <a:cs typeface="宋体" panose="02010600030101010101" pitchFamily="2" charset="-122"/>
              </a:rPr>
              <a:t>半球面的投影全部落在主圆内</a:t>
            </a:r>
            <a:endParaRPr lang="zh-CN" altLang="zh-CN" sz="3600" dirty="0">
              <a:latin typeface="宋体" panose="02010600030101010101" pitchFamily="2" charset="-122"/>
              <a:cs typeface="宋体" panose="02010600030101010101" pitchFamily="2" charset="-122"/>
            </a:endParaRPr>
          </a:p>
        </p:txBody>
      </p:sp>
      <p:sp>
        <p:nvSpPr>
          <p:cNvPr id="6" name="矩形 5"/>
          <p:cNvSpPr/>
          <p:nvPr/>
        </p:nvSpPr>
        <p:spPr>
          <a:xfrm>
            <a:off x="66840" y="6066692"/>
            <a:ext cx="7200900" cy="523220"/>
          </a:xfrm>
          <a:prstGeom prst="rect">
            <a:avLst/>
          </a:prstGeom>
        </p:spPr>
        <p:txBody>
          <a:bodyPr wrap="square">
            <a:spAutoFit/>
          </a:bodyPr>
          <a:lstStyle/>
          <a:p>
            <a:pPr>
              <a:spcAft>
                <a:spcPts val="1050"/>
              </a:spcAft>
            </a:pPr>
            <a:r>
              <a:rPr lang="en-US" altLang="zh-CN" dirty="0">
                <a:solidFill>
                  <a:srgbClr val="000000"/>
                </a:solidFill>
                <a:latin typeface="微软雅黑" panose="020B0503020204020204" pitchFamily="34" charset="-122"/>
                <a:cs typeface="宋体" panose="02010600030101010101" pitchFamily="2" charset="-122"/>
              </a:rPr>
              <a:t>    </a:t>
            </a:r>
            <a:r>
              <a:rPr lang="zh-CN" altLang="zh-CN" dirty="0" smtClean="0">
                <a:solidFill>
                  <a:srgbClr val="000000"/>
                </a:solidFill>
                <a:latin typeface="宋体" panose="02010600030101010101" pitchFamily="2" charset="-122"/>
                <a:ea typeface="微软雅黑" panose="020B0503020204020204" pitchFamily="34" charset="-122"/>
                <a:cs typeface="宋体" panose="02010600030101010101" pitchFamily="2" charset="-122"/>
              </a:rPr>
              <a:t>（</a:t>
            </a:r>
            <a:r>
              <a:rPr lang="en-US" altLang="zh-CN" dirty="0" smtClean="0">
                <a:solidFill>
                  <a:srgbClr val="000000"/>
                </a:solidFill>
                <a:latin typeface="宋体" panose="02010600030101010101" pitchFamily="2" charset="-122"/>
                <a:ea typeface="微软雅黑" panose="020B0503020204020204" pitchFamily="34" charset="-122"/>
                <a:cs typeface="宋体" panose="02010600030101010101" pitchFamily="2" charset="-122"/>
              </a:rPr>
              <a:t>2</a:t>
            </a:r>
            <a:r>
              <a:rPr lang="zh-CN" altLang="zh-CN" dirty="0" smtClean="0">
                <a:solidFill>
                  <a:srgbClr val="000000"/>
                </a:solidFill>
                <a:latin typeface="宋体" panose="02010600030101010101" pitchFamily="2" charset="-122"/>
                <a:ea typeface="微软雅黑" panose="020B0503020204020204" pitchFamily="34" charset="-122"/>
                <a:cs typeface="宋体" panose="02010600030101010101" pitchFamily="2" charset="-122"/>
              </a:rPr>
              <a:t>）</a:t>
            </a:r>
            <a:r>
              <a:rPr lang="zh-CN" altLang="en-US" dirty="0">
                <a:solidFill>
                  <a:srgbClr val="000000"/>
                </a:solidFill>
                <a:latin typeface="宋体" panose="02010600030101010101" pitchFamily="2" charset="-122"/>
                <a:cs typeface="宋体" panose="02010600030101010101" pitchFamily="2" charset="-122"/>
              </a:rPr>
              <a:t>球极透视投影中圆的投影仍旧是圆</a:t>
            </a:r>
            <a:endParaRPr lang="zh-CN" altLang="zh-CN" sz="36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93618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11" descr="小圆"/>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67353" y="512073"/>
            <a:ext cx="6163408" cy="50709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8"/>
          <p:cNvSpPr>
            <a:spLocks noGrp="1" noChangeArrowheads="1"/>
          </p:cNvSpPr>
          <p:nvPr>
            <p:ph type="title"/>
          </p:nvPr>
        </p:nvSpPr>
        <p:spPr>
          <a:xfrm>
            <a:off x="149683" y="132908"/>
            <a:ext cx="8505092" cy="919040"/>
          </a:xfrm>
        </p:spPr>
        <p:txBody>
          <a:bodyPr/>
          <a:lstStyle/>
          <a:p>
            <a:pPr eaLnBrk="1" hangingPunct="1">
              <a:defRPr/>
            </a:pPr>
            <a:r>
              <a:rPr kumimoji="1" lang="zh-CN" altLang="en-US" dirty="0" smtClean="0">
                <a:solidFill>
                  <a:schemeClr val="hlink"/>
                </a:solidFill>
              </a:rPr>
              <a:t> </a:t>
            </a:r>
            <a:r>
              <a:rPr lang="en-US" altLang="zh-CN" dirty="0" smtClean="0"/>
              <a:t>4</a:t>
            </a:r>
            <a:r>
              <a:rPr lang="zh-CN" altLang="en-US" dirty="0" smtClean="0"/>
              <a:t>不过球心的平面的投影</a:t>
            </a:r>
            <a:r>
              <a:rPr lang="en-US" altLang="zh-CN" dirty="0" smtClean="0"/>
              <a:t>=</a:t>
            </a:r>
            <a:r>
              <a:rPr lang="zh-CN" altLang="en-US" dirty="0" smtClean="0"/>
              <a:t>小圆</a:t>
            </a:r>
          </a:p>
        </p:txBody>
      </p:sp>
      <p:sp>
        <p:nvSpPr>
          <p:cNvPr id="11267" name="Rectangle 10"/>
          <p:cNvSpPr>
            <a:spLocks noGrp="1" noChangeArrowheads="1"/>
          </p:cNvSpPr>
          <p:nvPr>
            <p:ph type="body" sz="half" idx="1"/>
          </p:nvPr>
        </p:nvSpPr>
        <p:spPr>
          <a:xfrm>
            <a:off x="290360" y="867043"/>
            <a:ext cx="1853689" cy="3903784"/>
          </a:xfrm>
        </p:spPr>
        <p:txBody>
          <a:bodyPr/>
          <a:lstStyle/>
          <a:p>
            <a:pPr marL="0" indent="0" eaLnBrk="1" hangingPunct="1">
              <a:buNone/>
            </a:pPr>
            <a:r>
              <a:rPr kumimoji="1" lang="zh-CN" altLang="en-US" sz="2800" dirty="0">
                <a:solidFill>
                  <a:srgbClr val="0000FF"/>
                </a:solidFill>
              </a:rPr>
              <a:t>等角性</a:t>
            </a:r>
          </a:p>
          <a:p>
            <a:pPr marL="0" indent="0" eaLnBrk="1" hangingPunct="1">
              <a:buNone/>
            </a:pPr>
            <a:r>
              <a:rPr kumimoji="1" lang="zh-CN" altLang="en-US" sz="2800" dirty="0" smtClean="0">
                <a:solidFill>
                  <a:srgbClr val="FF0000"/>
                </a:solidFill>
              </a:rPr>
              <a:t>    两</a:t>
            </a:r>
            <a:r>
              <a:rPr kumimoji="1" lang="zh-CN" altLang="en-US" sz="2800" dirty="0">
                <a:solidFill>
                  <a:srgbClr val="FF0000"/>
                </a:solidFill>
              </a:rPr>
              <a:t>平面的球极透视投影圆弧间的夹角</a:t>
            </a:r>
            <a:r>
              <a:rPr kumimoji="1" lang="zh-CN" altLang="en-US" sz="2800" dirty="0" smtClean="0">
                <a:solidFill>
                  <a:srgbClr val="FF0000"/>
                </a:solidFill>
              </a:rPr>
              <a:t>等。</a:t>
            </a:r>
            <a:endParaRPr kumimoji="1" lang="en-US" altLang="zh-CN" sz="2800" dirty="0" smtClean="0">
              <a:solidFill>
                <a:srgbClr val="FF0000"/>
              </a:solidFill>
            </a:endParaRPr>
          </a:p>
          <a:p>
            <a:pPr marL="0" indent="0" eaLnBrk="1" hangingPunct="1">
              <a:buNone/>
            </a:pPr>
            <a:r>
              <a:rPr kumimoji="1" lang="zh-CN" altLang="en-US" sz="2800" dirty="0" smtClean="0">
                <a:solidFill>
                  <a:srgbClr val="0000FF"/>
                </a:solidFill>
                <a:effectLst/>
                <a:latin typeface="黑体" panose="02010609060101010101" pitchFamily="49" charset="-122"/>
                <a:ea typeface="黑体" panose="02010609060101010101" pitchFamily="49" charset="-122"/>
              </a:rPr>
              <a:t>中心投影的特征</a:t>
            </a:r>
          </a:p>
        </p:txBody>
      </p:sp>
      <p:sp>
        <p:nvSpPr>
          <p:cNvPr id="11269" name="Freeform 13"/>
          <p:cNvSpPr>
            <a:spLocks/>
          </p:cNvSpPr>
          <p:nvPr/>
        </p:nvSpPr>
        <p:spPr bwMode="auto">
          <a:xfrm>
            <a:off x="2946943" y="3260704"/>
            <a:ext cx="2127684" cy="1453069"/>
          </a:xfrm>
          <a:custGeom>
            <a:avLst/>
            <a:gdLst>
              <a:gd name="T0" fmla="*/ 0 w 1114"/>
              <a:gd name="T1" fmla="*/ 0 h 778"/>
              <a:gd name="T2" fmla="*/ 111125 w 1114"/>
              <a:gd name="T3" fmla="*/ 196850 h 778"/>
              <a:gd name="T4" fmla="*/ 344488 w 1114"/>
              <a:gd name="T5" fmla="*/ 482600 h 778"/>
              <a:gd name="T6" fmla="*/ 582613 w 1114"/>
              <a:gd name="T7" fmla="*/ 701675 h 778"/>
              <a:gd name="T8" fmla="*/ 858838 w 1114"/>
              <a:gd name="T9" fmla="*/ 896938 h 778"/>
              <a:gd name="T10" fmla="*/ 1311275 w 1114"/>
              <a:gd name="T11" fmla="*/ 1111250 h 778"/>
              <a:gd name="T12" fmla="*/ 1768475 w 1114"/>
              <a:gd name="T13" fmla="*/ 1235075 h 7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14" h="778">
                <a:moveTo>
                  <a:pt x="0" y="0"/>
                </a:moveTo>
                <a:cubicBezTo>
                  <a:pt x="17" y="36"/>
                  <a:pt x="34" y="73"/>
                  <a:pt x="70" y="124"/>
                </a:cubicBezTo>
                <a:cubicBezTo>
                  <a:pt x="106" y="175"/>
                  <a:pt x="168" y="251"/>
                  <a:pt x="217" y="304"/>
                </a:cubicBezTo>
                <a:cubicBezTo>
                  <a:pt x="266" y="357"/>
                  <a:pt x="313" y="399"/>
                  <a:pt x="367" y="442"/>
                </a:cubicBezTo>
                <a:cubicBezTo>
                  <a:pt x="421" y="485"/>
                  <a:pt x="464" y="522"/>
                  <a:pt x="541" y="565"/>
                </a:cubicBezTo>
                <a:cubicBezTo>
                  <a:pt x="618" y="608"/>
                  <a:pt x="731" y="665"/>
                  <a:pt x="826" y="700"/>
                </a:cubicBezTo>
                <a:cubicBezTo>
                  <a:pt x="921" y="735"/>
                  <a:pt x="1017" y="756"/>
                  <a:pt x="1114" y="778"/>
                </a:cubicBezTo>
              </a:path>
            </a:pathLst>
          </a:custGeom>
          <a:noFill/>
          <a:ln w="28575" cap="sq"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0" name="Freeform 14"/>
          <p:cNvSpPr>
            <a:spLocks/>
          </p:cNvSpPr>
          <p:nvPr/>
        </p:nvSpPr>
        <p:spPr bwMode="auto">
          <a:xfrm>
            <a:off x="2939848" y="3206635"/>
            <a:ext cx="2169703" cy="1496026"/>
          </a:xfrm>
          <a:custGeom>
            <a:avLst/>
            <a:gdLst>
              <a:gd name="T0" fmla="*/ 0 w 1136"/>
              <a:gd name="T1" fmla="*/ 47625 h 801"/>
              <a:gd name="T2" fmla="*/ 130175 w 1136"/>
              <a:gd name="T3" fmla="*/ 1587 h 801"/>
              <a:gd name="T4" fmla="*/ 387350 w 1136"/>
              <a:gd name="T5" fmla="*/ 58737 h 801"/>
              <a:gd name="T6" fmla="*/ 677863 w 1136"/>
              <a:gd name="T7" fmla="*/ 196850 h 801"/>
              <a:gd name="T8" fmla="*/ 1054100 w 1136"/>
              <a:gd name="T9" fmla="*/ 406400 h 801"/>
              <a:gd name="T10" fmla="*/ 1325563 w 1136"/>
              <a:gd name="T11" fmla="*/ 625475 h 801"/>
              <a:gd name="T12" fmla="*/ 1558925 w 1136"/>
              <a:gd name="T13" fmla="*/ 863600 h 801"/>
              <a:gd name="T14" fmla="*/ 1763713 w 1136"/>
              <a:gd name="T15" fmla="*/ 1139825 h 801"/>
              <a:gd name="T16" fmla="*/ 1800225 w 1136"/>
              <a:gd name="T17" fmla="*/ 1271587 h 8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36" h="801">
                <a:moveTo>
                  <a:pt x="0" y="30"/>
                </a:moveTo>
                <a:cubicBezTo>
                  <a:pt x="20" y="15"/>
                  <a:pt x="41" y="0"/>
                  <a:pt x="82" y="1"/>
                </a:cubicBezTo>
                <a:cubicBezTo>
                  <a:pt x="123" y="2"/>
                  <a:pt x="187" y="17"/>
                  <a:pt x="244" y="37"/>
                </a:cubicBezTo>
                <a:cubicBezTo>
                  <a:pt x="301" y="57"/>
                  <a:pt x="357" y="88"/>
                  <a:pt x="427" y="124"/>
                </a:cubicBezTo>
                <a:cubicBezTo>
                  <a:pt x="497" y="160"/>
                  <a:pt x="596" y="211"/>
                  <a:pt x="664" y="256"/>
                </a:cubicBezTo>
                <a:cubicBezTo>
                  <a:pt x="732" y="301"/>
                  <a:pt x="782" y="346"/>
                  <a:pt x="835" y="394"/>
                </a:cubicBezTo>
                <a:cubicBezTo>
                  <a:pt x="888" y="442"/>
                  <a:pt x="936" y="490"/>
                  <a:pt x="982" y="544"/>
                </a:cubicBezTo>
                <a:cubicBezTo>
                  <a:pt x="1028" y="598"/>
                  <a:pt x="1086" y="675"/>
                  <a:pt x="1111" y="718"/>
                </a:cubicBezTo>
                <a:cubicBezTo>
                  <a:pt x="1136" y="761"/>
                  <a:pt x="1135" y="781"/>
                  <a:pt x="1134" y="801"/>
                </a:cubicBezTo>
              </a:path>
            </a:pathLst>
          </a:custGeom>
          <a:noFill/>
          <a:ln w="28575" cap="flat" cmpd="sng">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Rectangle 3"/>
          <p:cNvSpPr txBox="1">
            <a:spLocks noChangeArrowheads="1"/>
          </p:cNvSpPr>
          <p:nvPr/>
        </p:nvSpPr>
        <p:spPr bwMode="auto">
          <a:xfrm>
            <a:off x="0" y="4824896"/>
            <a:ext cx="8897602" cy="194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Tx/>
              <a:buNone/>
            </a:pPr>
            <a:r>
              <a:rPr kumimoji="1" lang="en-US" altLang="zh-CN" sz="2800" b="1" dirty="0">
                <a:latin typeface="黑体" panose="02010609060101010101" pitchFamily="49" charset="-122"/>
                <a:ea typeface="黑体" panose="02010609060101010101" pitchFamily="49" charset="-122"/>
              </a:rPr>
              <a:t> </a:t>
            </a:r>
            <a:r>
              <a:rPr kumimoji="1" lang="en-US" altLang="zh-CN" sz="2800" b="1" dirty="0" smtClean="0">
                <a:latin typeface="黑体" panose="02010609060101010101" pitchFamily="49" charset="-122"/>
                <a:ea typeface="黑体" panose="02010609060101010101" pitchFamily="49" charset="-122"/>
              </a:rPr>
              <a:t> </a:t>
            </a:r>
            <a:r>
              <a:rPr kumimoji="1" lang="zh-CN" altLang="en-US" sz="2800" b="1" dirty="0" smtClean="0">
                <a:latin typeface="黑体" panose="02010609060101010101" pitchFamily="49" charset="-122"/>
                <a:ea typeface="黑体" panose="02010609060101010101" pitchFamily="49" charset="-122"/>
              </a:rPr>
              <a:t>空间上任一不通过球心的平面，球面投影为一直径小于投影球直径的小圆，其赤平投影：</a:t>
            </a:r>
          </a:p>
          <a:p>
            <a:pPr>
              <a:buFontTx/>
              <a:buNone/>
            </a:pPr>
            <a:r>
              <a:rPr kumimoji="1" lang="zh-CN" altLang="en-US" sz="2800" b="1" dirty="0" smtClean="0">
                <a:latin typeface="黑体" panose="02010609060101010101" pitchFamily="49" charset="-122"/>
                <a:ea typeface="黑体" panose="02010609060101010101" pitchFamily="49" charset="-122"/>
              </a:rPr>
              <a:t>（</a:t>
            </a:r>
            <a:r>
              <a:rPr kumimoji="1" lang="en-US" altLang="zh-CN" sz="2800" b="1" dirty="0" smtClean="0">
                <a:latin typeface="黑体" panose="02010609060101010101" pitchFamily="49" charset="-122"/>
                <a:ea typeface="黑体" panose="02010609060101010101" pitchFamily="49" charset="-122"/>
              </a:rPr>
              <a:t>1</a:t>
            </a:r>
            <a:r>
              <a:rPr kumimoji="1" lang="zh-CN" altLang="en-US" sz="2800" b="1" dirty="0" smtClean="0">
                <a:latin typeface="黑体" panose="02010609060101010101" pitchFamily="49" charset="-122"/>
                <a:ea typeface="黑体" panose="02010609060101010101" pitchFamily="49" charset="-122"/>
              </a:rPr>
              <a:t>）水平平面：赤平投影小圆与赤平大圆同心。</a:t>
            </a:r>
          </a:p>
          <a:p>
            <a:pPr>
              <a:buFontTx/>
              <a:buNone/>
            </a:pPr>
            <a:r>
              <a:rPr kumimoji="1" lang="zh-CN" altLang="en-US" sz="2800" b="1" dirty="0" smtClean="0">
                <a:latin typeface="黑体" panose="02010609060101010101" pitchFamily="49" charset="-122"/>
                <a:ea typeface="黑体" panose="02010609060101010101" pitchFamily="49" charset="-122"/>
              </a:rPr>
              <a:t>（</a:t>
            </a:r>
            <a:r>
              <a:rPr kumimoji="1" lang="en-US" altLang="zh-CN" sz="2800" b="1" dirty="0" smtClean="0">
                <a:latin typeface="黑体" panose="02010609060101010101" pitchFamily="49" charset="-122"/>
                <a:ea typeface="黑体" panose="02010609060101010101" pitchFamily="49" charset="-122"/>
              </a:rPr>
              <a:t>2</a:t>
            </a:r>
            <a:r>
              <a:rPr kumimoji="1" lang="zh-CN" altLang="en-US" sz="2800" b="1" dirty="0" smtClean="0">
                <a:latin typeface="黑体" panose="02010609060101010101" pitchFamily="49" charset="-122"/>
                <a:ea typeface="黑体" panose="02010609060101010101" pitchFamily="49" charset="-122"/>
              </a:rPr>
              <a:t>）直立平面、倾斜平面均为圆心在外的小圆弧。</a:t>
            </a:r>
            <a:endParaRPr kumimoji="1"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6849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445" y="1189890"/>
            <a:ext cx="6477000" cy="4779963"/>
          </a:xfrm>
          <a:prstGeom prst="rect">
            <a:avLst/>
          </a:prstGeom>
          <a:noFill/>
          <a:extLst>
            <a:ext uri="{909E8E84-426E-40DD-AFC4-6F175D3DCCD1}">
              <a14:hiddenFill xmlns:a14="http://schemas.microsoft.com/office/drawing/2010/main">
                <a:solidFill>
                  <a:srgbClr val="FFFFFF"/>
                </a:solidFill>
              </a14:hiddenFill>
            </a:ext>
          </a:extLst>
        </p:spPr>
      </p:pic>
      <p:sp>
        <p:nvSpPr>
          <p:cNvPr id="2087" name="Rectangle 2"/>
          <p:cNvSpPr>
            <a:spLocks noGrp="1" noChangeArrowheads="1"/>
          </p:cNvSpPr>
          <p:nvPr>
            <p:ph type="title" idx="4294967295"/>
          </p:nvPr>
        </p:nvSpPr>
        <p:spPr>
          <a:xfrm>
            <a:off x="479548" y="62522"/>
            <a:ext cx="8229600" cy="1054100"/>
          </a:xfrm>
          <a:ln/>
        </p:spPr>
        <p:txBody>
          <a:bodyPr/>
          <a:lstStyle/>
          <a:p>
            <a:pPr algn="l" eaLnBrk="1" hangingPunct="1"/>
            <a:r>
              <a:rPr lang="zh-CN" altLang="en-US" dirty="0"/>
              <a:t>三、直线的投影</a:t>
            </a:r>
          </a:p>
        </p:txBody>
      </p:sp>
      <p:sp>
        <p:nvSpPr>
          <p:cNvPr id="2088" name="Rectangle 3"/>
          <p:cNvSpPr>
            <a:spLocks noGrp="1" noChangeArrowheads="1"/>
          </p:cNvSpPr>
          <p:nvPr>
            <p:ph type="body" idx="4294967295"/>
          </p:nvPr>
        </p:nvSpPr>
        <p:spPr>
          <a:xfrm>
            <a:off x="246185" y="923740"/>
            <a:ext cx="2207235" cy="5317271"/>
          </a:xfrm>
          <a:ln/>
        </p:spPr>
        <p:txBody>
          <a:bodyPr/>
          <a:lstStyle/>
          <a:p>
            <a:pPr marL="0" indent="0" eaLnBrk="1" hangingPunct="1">
              <a:buNone/>
            </a:pPr>
            <a:r>
              <a:rPr lang="zh-CN" altLang="en-US" sz="2800" dirty="0"/>
              <a:t>直立直线</a:t>
            </a:r>
            <a:r>
              <a:rPr lang="en-US" altLang="zh-CN" sz="2800" dirty="0">
                <a:latin typeface="Arial" panose="020B0604020202020204" pitchFamily="34" charset="0"/>
              </a:rPr>
              <a:t>—</a:t>
            </a:r>
            <a:r>
              <a:rPr lang="zh-CN" altLang="en-US" sz="2800" dirty="0"/>
              <a:t>投影后为基圆的</a:t>
            </a:r>
            <a:r>
              <a:rPr lang="zh-CN" altLang="en-US" sz="2800" dirty="0">
                <a:solidFill>
                  <a:srgbClr val="FF0000"/>
                </a:solidFill>
              </a:rPr>
              <a:t>圆心</a:t>
            </a:r>
          </a:p>
          <a:p>
            <a:pPr marL="0" indent="0" eaLnBrk="1" hangingPunct="1">
              <a:buNone/>
            </a:pPr>
            <a:r>
              <a:rPr lang="zh-CN" altLang="en-US" sz="2800" dirty="0"/>
              <a:t>水平直线</a:t>
            </a:r>
            <a:r>
              <a:rPr lang="en-US" altLang="zh-CN" sz="2800" dirty="0">
                <a:latin typeface="Arial" panose="020B0604020202020204" pitchFamily="34" charset="0"/>
              </a:rPr>
              <a:t>—</a:t>
            </a:r>
            <a:r>
              <a:rPr lang="zh-CN" altLang="en-US" sz="2800" dirty="0"/>
              <a:t>投影后为基圆上的</a:t>
            </a:r>
            <a:r>
              <a:rPr lang="zh-CN" altLang="en-US" sz="2800" u="sng" dirty="0">
                <a:solidFill>
                  <a:srgbClr val="FF0000"/>
                </a:solidFill>
              </a:rPr>
              <a:t>两个点</a:t>
            </a:r>
          </a:p>
          <a:p>
            <a:pPr marL="0" indent="0" eaLnBrk="1" hangingPunct="1">
              <a:buNone/>
            </a:pPr>
            <a:r>
              <a:rPr lang="zh-CN" altLang="en-US" sz="2800" dirty="0"/>
              <a:t>倾斜直线</a:t>
            </a:r>
            <a:r>
              <a:rPr lang="en-US" altLang="zh-CN" sz="2800" dirty="0">
                <a:latin typeface="Arial" panose="020B0604020202020204" pitchFamily="34" charset="0"/>
              </a:rPr>
              <a:t>—</a:t>
            </a:r>
            <a:r>
              <a:rPr lang="zh-CN" altLang="en-US" sz="2800" dirty="0"/>
              <a:t>投影后为赤平面上的</a:t>
            </a:r>
            <a:r>
              <a:rPr lang="zh-CN" altLang="en-US" sz="2800" dirty="0">
                <a:solidFill>
                  <a:srgbClr val="FF0000"/>
                </a:solidFill>
              </a:rPr>
              <a:t>一个点</a:t>
            </a:r>
          </a:p>
        </p:txBody>
      </p:sp>
      <p:sp>
        <p:nvSpPr>
          <p:cNvPr id="6" name="Line 8"/>
          <p:cNvSpPr>
            <a:spLocks noChangeShapeType="1"/>
          </p:cNvSpPr>
          <p:nvPr/>
        </p:nvSpPr>
        <p:spPr bwMode="auto">
          <a:xfrm>
            <a:off x="5764945" y="1698866"/>
            <a:ext cx="1208087" cy="2413000"/>
          </a:xfrm>
          <a:prstGeom prst="line">
            <a:avLst/>
          </a:prstGeom>
          <a:noFill/>
          <a:ln w="38100" cap="sq">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9"/>
          <p:cNvSpPr>
            <a:spLocks noChangeShapeType="1"/>
          </p:cNvSpPr>
          <p:nvPr/>
        </p:nvSpPr>
        <p:spPr bwMode="auto">
          <a:xfrm>
            <a:off x="6990495" y="4146791"/>
            <a:ext cx="411162" cy="812800"/>
          </a:xfrm>
          <a:prstGeom prst="line">
            <a:avLst/>
          </a:prstGeom>
          <a:noFill/>
          <a:ln w="38100" cap="rnd">
            <a:solidFill>
              <a:srgbClr val="00FF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Oval 10"/>
          <p:cNvSpPr>
            <a:spLocks noChangeArrowheads="1"/>
          </p:cNvSpPr>
          <p:nvPr/>
        </p:nvSpPr>
        <p:spPr bwMode="auto">
          <a:xfrm>
            <a:off x="6917470" y="4073766"/>
            <a:ext cx="144462" cy="144463"/>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11"/>
          <p:cNvSpPr>
            <a:spLocks noChangeArrowheads="1"/>
          </p:cNvSpPr>
          <p:nvPr/>
        </p:nvSpPr>
        <p:spPr bwMode="auto">
          <a:xfrm>
            <a:off x="7349270" y="4865929"/>
            <a:ext cx="144462" cy="144462"/>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12" name="Picture 5" descr="t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6445" y="923740"/>
            <a:ext cx="6027066" cy="56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8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80" y="578094"/>
            <a:ext cx="6665912" cy="6086475"/>
          </a:xfrm>
          <a:prstGeom prst="rect">
            <a:avLst/>
          </a:prstGeom>
          <a:noFill/>
          <a:extLst>
            <a:ext uri="{909E8E84-426E-40DD-AFC4-6F175D3DCCD1}">
              <a14:hiddenFill xmlns:a14="http://schemas.microsoft.com/office/drawing/2010/main">
                <a:solidFill>
                  <a:srgbClr val="FFFFFF"/>
                </a:solidFill>
              </a14:hiddenFill>
            </a:ext>
          </a:extLst>
        </p:spPr>
      </p:pic>
      <p:sp>
        <p:nvSpPr>
          <p:cNvPr id="20482" name="Rectangle 2"/>
          <p:cNvSpPr>
            <a:spLocks noGrp="1" noChangeArrowheads="1"/>
          </p:cNvSpPr>
          <p:nvPr>
            <p:ph type="title"/>
          </p:nvPr>
        </p:nvSpPr>
        <p:spPr>
          <a:xfrm>
            <a:off x="171938" y="664"/>
            <a:ext cx="3098800" cy="1134872"/>
          </a:xfrm>
        </p:spPr>
        <p:txBody>
          <a:bodyPr/>
          <a:lstStyle/>
          <a:p>
            <a:pPr eaLnBrk="1" hangingPunct="1">
              <a:defRPr/>
            </a:pPr>
            <a:r>
              <a:rPr lang="zh-CN" altLang="en-US" dirty="0" smtClean="0"/>
              <a:t>四、吴氏网</a:t>
            </a:r>
          </a:p>
        </p:txBody>
      </p:sp>
      <p:sp>
        <p:nvSpPr>
          <p:cNvPr id="20483" name="Rectangle 3"/>
          <p:cNvSpPr>
            <a:spLocks noGrp="1" noChangeArrowheads="1"/>
          </p:cNvSpPr>
          <p:nvPr>
            <p:ph type="body" idx="1"/>
          </p:nvPr>
        </p:nvSpPr>
        <p:spPr>
          <a:xfrm>
            <a:off x="254979" y="1134872"/>
            <a:ext cx="2883876" cy="5529697"/>
          </a:xfrm>
        </p:spPr>
        <p:txBody>
          <a:bodyPr/>
          <a:lstStyle/>
          <a:p>
            <a:pPr marL="0" indent="0" eaLnBrk="1" hangingPunct="1">
              <a:buNone/>
              <a:defRPr/>
            </a:pPr>
            <a:r>
              <a:rPr lang="zh-CN" altLang="en-US" sz="2800" dirty="0" smtClean="0"/>
              <a:t>由基圆（赤平大圆）、经向大圆弧和纬向小圆弧组成</a:t>
            </a:r>
          </a:p>
          <a:p>
            <a:pPr eaLnBrk="1" hangingPunct="1">
              <a:buFont typeface="Wingdings" panose="05000000000000000000" pitchFamily="2" charset="2"/>
              <a:buNone/>
              <a:defRPr/>
            </a:pPr>
            <a:r>
              <a:rPr lang="zh-CN" altLang="en-US" sz="2800" dirty="0" smtClean="0"/>
              <a:t>  </a:t>
            </a:r>
            <a:r>
              <a:rPr lang="en-US" altLang="zh-CN" sz="2800" dirty="0" smtClean="0"/>
              <a:t>1.</a:t>
            </a:r>
            <a:r>
              <a:rPr lang="zh-CN" altLang="en-US" sz="2800" dirty="0" smtClean="0"/>
              <a:t>基圆（赤平大圆）、</a:t>
            </a:r>
          </a:p>
          <a:p>
            <a:pPr eaLnBrk="1" hangingPunct="1">
              <a:buFont typeface="Wingdings" panose="05000000000000000000" pitchFamily="2" charset="2"/>
              <a:buNone/>
              <a:defRPr/>
            </a:pPr>
            <a:r>
              <a:rPr lang="zh-CN" altLang="en-US" sz="2800" dirty="0" smtClean="0"/>
              <a:t>   </a:t>
            </a:r>
            <a:r>
              <a:rPr lang="en-US" altLang="zh-CN" sz="2800" dirty="0" smtClean="0"/>
              <a:t>2.</a:t>
            </a:r>
            <a:r>
              <a:rPr lang="zh-CN" altLang="en-US" sz="2800" dirty="0" smtClean="0"/>
              <a:t>径向大圆弧</a:t>
            </a:r>
          </a:p>
          <a:p>
            <a:pPr eaLnBrk="1" hangingPunct="1">
              <a:buFont typeface="Wingdings" panose="05000000000000000000" pitchFamily="2" charset="2"/>
              <a:buNone/>
              <a:defRPr/>
            </a:pPr>
            <a:r>
              <a:rPr lang="zh-CN" altLang="en-US" sz="2800" dirty="0" smtClean="0"/>
              <a:t>   </a:t>
            </a:r>
            <a:r>
              <a:rPr lang="en-US" altLang="zh-CN" sz="2800" dirty="0" smtClean="0"/>
              <a:t>3.</a:t>
            </a:r>
            <a:r>
              <a:rPr lang="zh-CN" altLang="en-US" sz="2800" dirty="0" smtClean="0"/>
              <a:t>纬向小圆弧</a:t>
            </a:r>
          </a:p>
        </p:txBody>
      </p:sp>
      <p:pic>
        <p:nvPicPr>
          <p:cNvPr id="5" name="Picture 2"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55" y="848762"/>
            <a:ext cx="5392737"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51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3" name="Rectangle 5"/>
          <p:cNvSpPr>
            <a:spLocks noGrp="1" noChangeArrowheads="1"/>
          </p:cNvSpPr>
          <p:nvPr>
            <p:ph type="title"/>
          </p:nvPr>
        </p:nvSpPr>
        <p:spPr>
          <a:xfrm>
            <a:off x="1016000" y="42863"/>
            <a:ext cx="7543800" cy="886435"/>
          </a:xfrm>
          <a:solidFill>
            <a:srgbClr val="0000FF"/>
          </a:solidFill>
        </p:spPr>
        <p:txBody>
          <a:bodyPr/>
          <a:lstStyle/>
          <a:p>
            <a:pPr algn="ctr" eaLnBrk="1" hangingPunct="1">
              <a:defRPr/>
            </a:pPr>
            <a:r>
              <a:rPr lang="zh-CN" altLang="en-US" b="0" dirty="0" smtClean="0">
                <a:solidFill>
                  <a:schemeClr val="bg1"/>
                </a:solidFill>
                <a:latin typeface="黑体" pitchFamily="49" charset="-122"/>
                <a:ea typeface="黑体" pitchFamily="49" charset="-122"/>
              </a:rPr>
              <a:t>二 、赤平投影网的构成</a:t>
            </a:r>
          </a:p>
        </p:txBody>
      </p:sp>
      <p:sp>
        <p:nvSpPr>
          <p:cNvPr id="186371" name="Rectangle 3"/>
          <p:cNvSpPr>
            <a:spLocks noGrp="1" noChangeArrowheads="1"/>
          </p:cNvSpPr>
          <p:nvPr>
            <p:ph type="body" sz="half" idx="1"/>
          </p:nvPr>
        </p:nvSpPr>
        <p:spPr>
          <a:xfrm>
            <a:off x="539750" y="1916113"/>
            <a:ext cx="3960813" cy="4114800"/>
          </a:xfrm>
        </p:spPr>
        <p:txBody>
          <a:bodyPr/>
          <a:lstStyle/>
          <a:p>
            <a:pPr eaLnBrk="1" hangingPunct="1">
              <a:defRPr/>
            </a:pPr>
            <a:r>
              <a:rPr lang="zh-CN" altLang="en-US" sz="2800" b="1" dirty="0" smtClean="0">
                <a:solidFill>
                  <a:srgbClr val="FF0000"/>
                </a:solidFill>
                <a:ea typeface="华文中宋" pitchFamily="2" charset="-122"/>
              </a:rPr>
              <a:t>赤平大圆</a:t>
            </a:r>
          </a:p>
          <a:p>
            <a:pPr eaLnBrk="1" hangingPunct="1">
              <a:defRPr/>
            </a:pPr>
            <a:r>
              <a:rPr lang="zh-CN" altLang="en-US" sz="2800" b="1" dirty="0" smtClean="0">
                <a:solidFill>
                  <a:srgbClr val="FF0000"/>
                </a:solidFill>
                <a:ea typeface="华文中宋" pitchFamily="2" charset="-122"/>
              </a:rPr>
              <a:t>东西向、南北向直径</a:t>
            </a:r>
          </a:p>
          <a:p>
            <a:pPr eaLnBrk="1" hangingPunct="1">
              <a:defRPr/>
            </a:pPr>
            <a:r>
              <a:rPr lang="zh-CN" altLang="en-US" sz="2800" b="1" dirty="0" smtClean="0">
                <a:solidFill>
                  <a:srgbClr val="FF0000"/>
                </a:solidFill>
                <a:ea typeface="华文中宋" pitchFamily="2" charset="-122"/>
              </a:rPr>
              <a:t>径向大圆弧</a:t>
            </a:r>
          </a:p>
          <a:p>
            <a:pPr eaLnBrk="1" hangingPunct="1">
              <a:defRPr/>
            </a:pPr>
            <a:r>
              <a:rPr lang="zh-CN" altLang="en-US" sz="2800" b="1" dirty="0" smtClean="0">
                <a:solidFill>
                  <a:srgbClr val="FF0000"/>
                </a:solidFill>
                <a:ea typeface="华文中宋" pitchFamily="2" charset="-122"/>
              </a:rPr>
              <a:t>纬向小圆弧</a:t>
            </a:r>
          </a:p>
          <a:p>
            <a:pPr eaLnBrk="1" hangingPunct="1">
              <a:defRPr/>
            </a:pPr>
            <a:r>
              <a:rPr lang="zh-CN" altLang="en-US" sz="2800" b="1" dirty="0" smtClean="0">
                <a:solidFill>
                  <a:srgbClr val="FF0000"/>
                </a:solidFill>
                <a:ea typeface="华文中宋" pitchFamily="2" charset="-122"/>
              </a:rPr>
              <a:t>赤平面大圆中心</a:t>
            </a:r>
          </a:p>
        </p:txBody>
      </p:sp>
      <p:pic>
        <p:nvPicPr>
          <p:cNvPr id="13316" name="Picture 4" descr="施密特网"/>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3438" y="1916113"/>
            <a:ext cx="4337050" cy="446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Line 7"/>
          <p:cNvSpPr>
            <a:spLocks noChangeShapeType="1"/>
          </p:cNvSpPr>
          <p:nvPr/>
        </p:nvSpPr>
        <p:spPr bwMode="auto">
          <a:xfrm>
            <a:off x="4859338" y="4005263"/>
            <a:ext cx="3889375" cy="0"/>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8" name="Line 9"/>
          <p:cNvSpPr>
            <a:spLocks noChangeShapeType="1"/>
          </p:cNvSpPr>
          <p:nvPr/>
        </p:nvSpPr>
        <p:spPr bwMode="auto">
          <a:xfrm>
            <a:off x="6804025" y="2060575"/>
            <a:ext cx="0" cy="3889375"/>
          </a:xfrm>
          <a:prstGeom prst="lin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9" name="Oval 11"/>
          <p:cNvSpPr>
            <a:spLocks noChangeArrowheads="1"/>
          </p:cNvSpPr>
          <p:nvPr/>
        </p:nvSpPr>
        <p:spPr bwMode="auto">
          <a:xfrm>
            <a:off x="4787900" y="2060575"/>
            <a:ext cx="3960813" cy="3889375"/>
          </a:xfrm>
          <a:prstGeom prst="ellipse">
            <a:avLst/>
          </a:prstGeom>
          <a:noFill/>
          <a:ln w="1270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a:p>
        </p:txBody>
      </p:sp>
      <p:sp>
        <p:nvSpPr>
          <p:cNvPr id="13320" name="Oval 12"/>
          <p:cNvSpPr>
            <a:spLocks noChangeArrowheads="1"/>
          </p:cNvSpPr>
          <p:nvPr/>
        </p:nvSpPr>
        <p:spPr bwMode="auto">
          <a:xfrm>
            <a:off x="6732588" y="3933825"/>
            <a:ext cx="144462" cy="142875"/>
          </a:xfrm>
          <a:prstGeom prst="ellipse">
            <a:avLst/>
          </a:prstGeom>
          <a:solidFill>
            <a:srgbClr val="FF00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22876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28600"/>
            <a:ext cx="8229600" cy="914400"/>
          </a:xfrm>
          <a:noFill/>
          <a:extLst>
            <a:ext uri="{909E8E84-426E-40DD-AFC4-6F175D3DCCD1}">
              <a14:hiddenFill xmlns:a14="http://schemas.microsoft.com/office/drawing/2010/main">
                <a:solidFill>
                  <a:schemeClr val="hlink"/>
                </a:solidFill>
              </a14:hiddenFill>
            </a:ext>
          </a:extLst>
        </p:spPr>
        <p:txBody>
          <a:bodyPr/>
          <a:lstStyle/>
          <a:p>
            <a:r>
              <a:rPr lang="zh-CN" altLang="en-US" b="1">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赤平大圆          径向大圆</a:t>
            </a:r>
          </a:p>
        </p:txBody>
      </p:sp>
      <p:sp>
        <p:nvSpPr>
          <p:cNvPr id="95235" name="Rectangle 3"/>
          <p:cNvSpPr>
            <a:spLocks noGrp="1" noChangeArrowheads="1"/>
          </p:cNvSpPr>
          <p:nvPr>
            <p:ph sz="half" idx="1"/>
          </p:nvPr>
        </p:nvSpPr>
        <p:spPr>
          <a:xfrm>
            <a:off x="457200" y="1219200"/>
            <a:ext cx="3429000" cy="4525963"/>
          </a:xfrm>
        </p:spPr>
        <p:txBody>
          <a:bodyPr/>
          <a:lstStyle/>
          <a:p>
            <a:r>
              <a:rPr lang="zh-CN" altLang="en-US" sz="2400" b="1" dirty="0">
                <a:latin typeface="黑体" panose="02010609060101010101" pitchFamily="49" charset="-122"/>
                <a:ea typeface="黑体" panose="02010609060101010101" pitchFamily="49" charset="-122"/>
              </a:rPr>
              <a:t>可以看作是代表大地水准面的平面</a:t>
            </a:r>
          </a:p>
          <a:p>
            <a:r>
              <a:rPr lang="zh-CN" altLang="en-US" sz="2400" b="1" dirty="0">
                <a:latin typeface="黑体" panose="02010609060101010101" pitchFamily="49" charset="-122"/>
                <a:ea typeface="黑体" panose="02010609060101010101" pitchFamily="49" charset="-122"/>
              </a:rPr>
              <a:t>（因此，倾斜岩层的倾角就等于倾斜岩层与赤平面之间的</a:t>
            </a:r>
            <a:r>
              <a:rPr lang="zh-CN" altLang="en-US" sz="2400" b="1" dirty="0">
                <a:solidFill>
                  <a:srgbClr val="FF0000"/>
                </a:solidFill>
                <a:latin typeface="黑体" panose="02010609060101010101" pitchFamily="49" charset="-122"/>
                <a:ea typeface="黑体" panose="02010609060101010101" pitchFamily="49" charset="-122"/>
              </a:rPr>
              <a:t>交角</a:t>
            </a:r>
            <a:r>
              <a:rPr lang="zh-CN" altLang="en-US" sz="2400" b="1" dirty="0">
                <a:latin typeface="黑体" panose="02010609060101010101" pitchFamily="49" charset="-122"/>
                <a:ea typeface="黑体" panose="02010609060101010101" pitchFamily="49" charset="-122"/>
              </a:rPr>
              <a:t>）</a:t>
            </a:r>
          </a:p>
          <a:p>
            <a:endParaRPr lang="en-US" altLang="zh-CN" sz="2000" dirty="0">
              <a:latin typeface="黑体" panose="02010609060101010101" pitchFamily="49" charset="-122"/>
              <a:ea typeface="黑体" panose="02010609060101010101" pitchFamily="49" charset="-122"/>
            </a:endParaRPr>
          </a:p>
        </p:txBody>
      </p:sp>
      <p:pic>
        <p:nvPicPr>
          <p:cNvPr id="95236" name="Picture 4" descr="Stereo3"/>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356100" y="1282700"/>
            <a:ext cx="2535238" cy="2189163"/>
          </a:xfrm>
          <a:ln/>
        </p:spPr>
      </p:pic>
      <p:pic>
        <p:nvPicPr>
          <p:cNvPr id="95237" name="Picture 5" descr="jingxiang dayuanhu"/>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4427538" y="3514725"/>
            <a:ext cx="2706687" cy="2735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8" name="Rectangle 6"/>
          <p:cNvSpPr>
            <a:spLocks noChangeArrowheads="1"/>
          </p:cNvSpPr>
          <p:nvPr/>
        </p:nvSpPr>
        <p:spPr bwMode="auto">
          <a:xfrm>
            <a:off x="6934200" y="1219200"/>
            <a:ext cx="1949450" cy="5084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endParaRPr lang="en-US" altLang="zh-CN" sz="32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倾角不等的一系列倾斜平面的赤平投影</a:t>
            </a: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用途：用来度量倾斜岩层面的</a:t>
            </a:r>
            <a:r>
              <a:rPr lang="zh-CN" altLang="en-US" dirty="0">
                <a:solidFill>
                  <a:srgbClr val="FF0000"/>
                </a:solidFill>
                <a:latin typeface="黑体" panose="02010609060101010101" pitchFamily="49" charset="-122"/>
                <a:ea typeface="黑体" panose="02010609060101010101" pitchFamily="49" charset="-122"/>
              </a:rPr>
              <a:t>倾角</a:t>
            </a:r>
          </a:p>
        </p:txBody>
      </p:sp>
      <p:pic>
        <p:nvPicPr>
          <p:cNvPr id="9524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39624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34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矩形 138244"/>
          <p:cNvSpPr>
            <a:spLocks noChangeArrowheads="1"/>
          </p:cNvSpPr>
          <p:nvPr/>
        </p:nvSpPr>
        <p:spPr bwMode="auto">
          <a:xfrm>
            <a:off x="1055077" y="1046284"/>
            <a:ext cx="7842738" cy="50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30000"/>
              </a:lnSpc>
              <a:spcBef>
                <a:spcPct val="0"/>
              </a:spcBef>
              <a:buClr>
                <a:srgbClr val="333300"/>
              </a:buClr>
              <a:buFontTx/>
              <a:buNone/>
            </a:pPr>
            <a:r>
              <a:rPr lang="zh-CN" altLang="zh-CN" sz="2800" b="1" dirty="0">
                <a:solidFill>
                  <a:srgbClr val="003366"/>
                </a:solidFill>
                <a:latin typeface="黑体" panose="02010609060101010101" pitchFamily="49" charset="-122"/>
                <a:ea typeface="黑体" panose="02010609060101010101" pitchFamily="49" charset="-122"/>
              </a:rPr>
              <a:t>赤平投影的原理</a:t>
            </a:r>
            <a:endParaRPr lang="zh-CN" altLang="en-US" sz="28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a:solidFill>
                  <a:srgbClr val="003366"/>
                </a:solidFill>
                <a:latin typeface="黑体" panose="02010609060101010101" pitchFamily="49" charset="-122"/>
                <a:ea typeface="黑体" panose="02010609060101010101" pitchFamily="49" charset="-122"/>
              </a:rPr>
              <a:t>概念及组成要素</a:t>
            </a:r>
          </a:p>
          <a:p>
            <a:pPr eaLnBrk="1" hangingPunct="1">
              <a:lnSpc>
                <a:spcPct val="130000"/>
              </a:lnSpc>
              <a:spcBef>
                <a:spcPct val="0"/>
              </a:spcBef>
              <a:buClr>
                <a:schemeClr val="accent2"/>
              </a:buClr>
              <a:buFont typeface="Wingdings" panose="05000000000000000000" pitchFamily="2" charset="2"/>
              <a:buChar char="Ø"/>
            </a:pPr>
            <a:r>
              <a:rPr lang="zh-CN" altLang="en-US" sz="2000" b="1" dirty="0" smtClean="0">
                <a:solidFill>
                  <a:srgbClr val="003366"/>
                </a:solidFill>
                <a:latin typeface="黑体" panose="02010609060101010101" pitchFamily="49" charset="-122"/>
                <a:ea typeface="黑体" panose="02010609060101010101" pitchFamily="49" charset="-122"/>
                <a:hlinkClick r:id="rId2" action="ppaction://hlinksldjump"/>
              </a:rPr>
              <a:t>赤平投影的特性</a:t>
            </a:r>
            <a:endParaRPr lang="en-US" altLang="zh-CN" sz="2000" b="1" dirty="0" smtClean="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smtClean="0">
                <a:solidFill>
                  <a:srgbClr val="003366"/>
                </a:solidFill>
                <a:latin typeface="黑体" panose="02010609060101010101" pitchFamily="49" charset="-122"/>
                <a:ea typeface="黑体" panose="02010609060101010101" pitchFamily="49" charset="-122"/>
              </a:rPr>
              <a:t>平面的赤平投影</a:t>
            </a:r>
            <a:endParaRPr lang="en-US" altLang="zh-CN" sz="2000" b="1" dirty="0" smtClean="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smtClean="0">
                <a:solidFill>
                  <a:srgbClr val="003366"/>
                </a:solidFill>
                <a:latin typeface="黑体" panose="02010609060101010101" pitchFamily="49" charset="-122"/>
                <a:ea typeface="黑体" panose="02010609060101010101" pitchFamily="49" charset="-122"/>
              </a:rPr>
              <a:t>直线的赤平投影</a:t>
            </a:r>
            <a:endParaRPr lang="zh-CN" altLang="en-US" sz="20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None/>
            </a:pPr>
            <a:r>
              <a:rPr lang="zh-CN" altLang="en-US" sz="2800" b="1" dirty="0" smtClean="0">
                <a:solidFill>
                  <a:srgbClr val="003366"/>
                </a:solidFill>
                <a:latin typeface="黑体" panose="02010609060101010101" pitchFamily="49" charset="-122"/>
                <a:ea typeface="黑体" panose="02010609060101010101" pitchFamily="49" charset="-122"/>
                <a:hlinkClick r:id="rId3" action="ppaction://hlinksldjump"/>
              </a:rPr>
              <a:t>赤</a:t>
            </a:r>
            <a:r>
              <a:rPr lang="zh-CN" altLang="en-US" sz="2800" b="1" dirty="0">
                <a:solidFill>
                  <a:srgbClr val="003366"/>
                </a:solidFill>
                <a:latin typeface="黑体" panose="02010609060101010101" pitchFamily="49" charset="-122"/>
                <a:ea typeface="黑体" panose="02010609060101010101" pitchFamily="49" charset="-122"/>
                <a:hlinkClick r:id="rId3" action="ppaction://hlinksldjump"/>
              </a:rPr>
              <a:t>平</a:t>
            </a:r>
            <a:r>
              <a:rPr lang="zh-CN" altLang="en-US" sz="2800" b="1" dirty="0" smtClean="0">
                <a:solidFill>
                  <a:srgbClr val="003366"/>
                </a:solidFill>
                <a:latin typeface="黑体" panose="02010609060101010101" pitchFamily="49" charset="-122"/>
                <a:ea typeface="黑体" panose="02010609060101010101" pitchFamily="49" charset="-122"/>
                <a:hlinkClick r:id="rId3" action="ppaction://hlinksldjump"/>
              </a:rPr>
              <a:t>投</a:t>
            </a:r>
            <a:r>
              <a:rPr lang="zh-CN" altLang="en-US" sz="2800" b="1" dirty="0">
                <a:solidFill>
                  <a:srgbClr val="003366"/>
                </a:solidFill>
                <a:latin typeface="黑体" panose="02010609060101010101" pitchFamily="49" charset="-122"/>
                <a:ea typeface="黑体" panose="02010609060101010101" pitchFamily="49" charset="-122"/>
                <a:hlinkClick r:id="rId3" action="ppaction://hlinksldjump"/>
              </a:rPr>
              <a:t>影</a:t>
            </a:r>
            <a:r>
              <a:rPr lang="zh-CN" altLang="en-US" sz="2800" b="1" dirty="0" smtClean="0">
                <a:solidFill>
                  <a:srgbClr val="003366"/>
                </a:solidFill>
                <a:latin typeface="黑体" panose="02010609060101010101" pitchFamily="49" charset="-122"/>
                <a:ea typeface="黑体" panose="02010609060101010101" pitchFamily="49" charset="-122"/>
                <a:hlinkClick r:id="rId3" action="ppaction://hlinksldjump"/>
              </a:rPr>
              <a:t>作图方法</a:t>
            </a:r>
            <a:endParaRPr lang="zh-CN" altLang="en-US" sz="2800" b="1" dirty="0" smtClean="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smtClean="0">
                <a:solidFill>
                  <a:srgbClr val="003366"/>
                </a:solidFill>
                <a:latin typeface="黑体" panose="02010609060101010101" pitchFamily="49" charset="-122"/>
                <a:ea typeface="黑体" panose="02010609060101010101" pitchFamily="49" charset="-122"/>
                <a:hlinkClick r:id="rId3" action="ppaction://hlinksldjump"/>
              </a:rPr>
              <a:t>吴氏格网</a:t>
            </a:r>
            <a:endParaRPr lang="zh-CN" altLang="en-US" sz="2000" b="1" dirty="0" smtClean="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chemeClr val="accent2"/>
              </a:buClr>
              <a:buFont typeface="Wingdings" panose="05000000000000000000" pitchFamily="2" charset="2"/>
              <a:buChar char="Ø"/>
            </a:pPr>
            <a:r>
              <a:rPr lang="zh-CN" altLang="en-US" sz="2000" b="1" dirty="0" smtClean="0">
                <a:solidFill>
                  <a:srgbClr val="003366"/>
                </a:solidFill>
                <a:latin typeface="黑体" panose="02010609060101010101" pitchFamily="49" charset="-122"/>
                <a:ea typeface="黑体" panose="02010609060101010101" pitchFamily="49" charset="-122"/>
                <a:hlinkClick r:id="rId4" action="ppaction://hlinksldjump"/>
              </a:rPr>
              <a:t>赤平投影的</a:t>
            </a:r>
            <a:r>
              <a:rPr lang="zh-CN" altLang="en-US" sz="2000" b="1" dirty="0">
                <a:solidFill>
                  <a:srgbClr val="003366"/>
                </a:solidFill>
                <a:latin typeface="黑体" panose="02010609060101010101" pitchFamily="49" charset="-122"/>
                <a:ea typeface="黑体" panose="02010609060101010101" pitchFamily="49" charset="-122"/>
                <a:hlinkClick r:id="rId4" action="ppaction://hlinksldjump"/>
              </a:rPr>
              <a:t>画法</a:t>
            </a:r>
            <a:endParaRPr lang="zh-CN" altLang="en-US" sz="2000" b="1" dirty="0">
              <a:solidFill>
                <a:srgbClr val="003366"/>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003399"/>
              </a:buClr>
              <a:buFont typeface="Wingdings" panose="05000000000000000000" pitchFamily="2" charset="2"/>
              <a:buChar char="Ø"/>
            </a:pPr>
            <a:r>
              <a:rPr lang="zh-CN" altLang="en-US" sz="2000" b="1" dirty="0" smtClean="0">
                <a:latin typeface="黑体" panose="02010609060101010101" pitchFamily="49" charset="-122"/>
                <a:ea typeface="黑体" panose="02010609060101010101" pitchFamily="49" charset="-122"/>
              </a:rPr>
              <a:t>应用</a:t>
            </a:r>
            <a:r>
              <a:rPr lang="zh-CN" altLang="en-US" sz="2000" b="1" dirty="0">
                <a:latin typeface="黑体" panose="02010609060101010101" pitchFamily="49" charset="-122"/>
                <a:ea typeface="黑体" panose="02010609060101010101" pitchFamily="49" charset="-122"/>
              </a:rPr>
              <a:t>举例</a:t>
            </a:r>
            <a:endParaRPr lang="zh-CN" altLang="en-US" b="1" dirty="0">
              <a:latin typeface="黑体" panose="02010609060101010101" pitchFamily="49" charset="-122"/>
              <a:ea typeface="黑体" panose="02010609060101010101" pitchFamily="49" charset="-122"/>
            </a:endParaRPr>
          </a:p>
        </p:txBody>
      </p:sp>
      <p:sp>
        <p:nvSpPr>
          <p:cNvPr id="25603" name="Rectangle 2"/>
          <p:cNvSpPr txBox="1">
            <a:spLocks noChangeArrowheads="1"/>
          </p:cNvSpPr>
          <p:nvPr/>
        </p:nvSpPr>
        <p:spPr bwMode="auto">
          <a:xfrm>
            <a:off x="250825" y="0"/>
            <a:ext cx="83915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855663"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143000" indent="-22860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1462088"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19192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3764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28336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290888"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4800" dirty="0">
                <a:solidFill>
                  <a:srgbClr val="FF0000"/>
                </a:solidFill>
                <a:ea typeface="华文新魏" panose="02010800040101010101" pitchFamily="2" charset="-122"/>
              </a:rPr>
              <a:t>§2-4  </a:t>
            </a:r>
            <a:r>
              <a:rPr lang="zh-CN" altLang="en-US" sz="4800" dirty="0" smtClean="0">
                <a:solidFill>
                  <a:srgbClr val="FF0000"/>
                </a:solidFill>
                <a:ea typeface="华文新魏" panose="02010800040101010101" pitchFamily="2" charset="-122"/>
              </a:rPr>
              <a:t>球极透视投影</a:t>
            </a:r>
            <a:endParaRPr lang="zh-CN" altLang="zh-CN" sz="4800" dirty="0">
              <a:solidFill>
                <a:srgbClr val="FF0000"/>
              </a:solidFill>
              <a:ea typeface="华文新魏" panose="02010800040101010101" pitchFamily="2" charset="-122"/>
            </a:endParaRPr>
          </a:p>
        </p:txBody>
      </p:sp>
    </p:spTree>
    <p:extLst>
      <p:ext uri="{BB962C8B-B14F-4D97-AF65-F5344CB8AC3E}">
        <p14:creationId xmlns:p14="http://schemas.microsoft.com/office/powerpoint/2010/main" val="3401681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anim calcmode="lin" valueType="num">
                                      <p:cBhvr additive="base">
                                        <p:cTn id="7" dur="500" fill="hold"/>
                                        <p:tgtEl>
                                          <p:spTgt spid="1382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8245">
                                            <p:txEl>
                                              <p:pRg st="1" end="1"/>
                                            </p:txEl>
                                          </p:spTgt>
                                        </p:tgtEl>
                                        <p:attrNameLst>
                                          <p:attrName>style.visibility</p:attrName>
                                        </p:attrNameLst>
                                      </p:cBhvr>
                                      <p:to>
                                        <p:strVal val="visible"/>
                                      </p:to>
                                    </p:set>
                                    <p:anim calcmode="lin" valueType="num">
                                      <p:cBhvr additive="base">
                                        <p:cTn id="12" dur="500" fill="hold"/>
                                        <p:tgtEl>
                                          <p:spTgt spid="13824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824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8245">
                                            <p:txEl>
                                              <p:pRg st="2" end="2"/>
                                            </p:txEl>
                                          </p:spTgt>
                                        </p:tgtEl>
                                        <p:attrNameLst>
                                          <p:attrName>style.visibility</p:attrName>
                                        </p:attrNameLst>
                                      </p:cBhvr>
                                      <p:to>
                                        <p:strVal val="visible"/>
                                      </p:to>
                                    </p:set>
                                    <p:anim calcmode="lin" valueType="num">
                                      <p:cBhvr additive="base">
                                        <p:cTn id="17" dur="500" fill="hold"/>
                                        <p:tgtEl>
                                          <p:spTgt spid="13824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824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8245">
                                            <p:txEl>
                                              <p:pRg st="3" end="3"/>
                                            </p:txEl>
                                          </p:spTgt>
                                        </p:tgtEl>
                                        <p:attrNameLst>
                                          <p:attrName>style.visibility</p:attrName>
                                        </p:attrNameLst>
                                      </p:cBhvr>
                                      <p:to>
                                        <p:strVal val="visible"/>
                                      </p:to>
                                    </p:set>
                                    <p:anim calcmode="lin" valueType="num">
                                      <p:cBhvr additive="base">
                                        <p:cTn id="22" dur="500" fill="hold"/>
                                        <p:tgtEl>
                                          <p:spTgt spid="13824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824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8245">
                                            <p:txEl>
                                              <p:pRg st="4" end="4"/>
                                            </p:txEl>
                                          </p:spTgt>
                                        </p:tgtEl>
                                        <p:attrNameLst>
                                          <p:attrName>style.visibility</p:attrName>
                                        </p:attrNameLst>
                                      </p:cBhvr>
                                      <p:to>
                                        <p:strVal val="visible"/>
                                      </p:to>
                                    </p:set>
                                    <p:anim calcmode="lin" valueType="num">
                                      <p:cBhvr additive="base">
                                        <p:cTn id="27" dur="500" fill="hold"/>
                                        <p:tgtEl>
                                          <p:spTgt spid="13824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824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38245">
                                            <p:txEl>
                                              <p:pRg st="5" end="5"/>
                                            </p:txEl>
                                          </p:spTgt>
                                        </p:tgtEl>
                                        <p:attrNameLst>
                                          <p:attrName>style.visibility</p:attrName>
                                        </p:attrNameLst>
                                      </p:cBhvr>
                                      <p:to>
                                        <p:strVal val="visible"/>
                                      </p:to>
                                    </p:set>
                                    <p:anim calcmode="lin" valueType="num">
                                      <p:cBhvr additive="base">
                                        <p:cTn id="32" dur="500" fill="hold"/>
                                        <p:tgtEl>
                                          <p:spTgt spid="13824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8245">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8245">
                                            <p:txEl>
                                              <p:pRg st="6" end="6"/>
                                            </p:txEl>
                                          </p:spTgt>
                                        </p:tgtEl>
                                        <p:attrNameLst>
                                          <p:attrName>style.visibility</p:attrName>
                                        </p:attrNameLst>
                                      </p:cBhvr>
                                      <p:to>
                                        <p:strVal val="visible"/>
                                      </p:to>
                                    </p:set>
                                    <p:anim calcmode="lin" valueType="num">
                                      <p:cBhvr additive="base">
                                        <p:cTn id="37" dur="500" fill="hold"/>
                                        <p:tgtEl>
                                          <p:spTgt spid="13824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8245">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138245">
                                            <p:txEl>
                                              <p:pRg st="7" end="7"/>
                                            </p:txEl>
                                          </p:spTgt>
                                        </p:tgtEl>
                                        <p:attrNameLst>
                                          <p:attrName>style.visibility</p:attrName>
                                        </p:attrNameLst>
                                      </p:cBhvr>
                                      <p:to>
                                        <p:strVal val="visible"/>
                                      </p:to>
                                    </p:set>
                                    <p:anim calcmode="lin" valueType="num">
                                      <p:cBhvr additive="base">
                                        <p:cTn id="42" dur="500" fill="hold"/>
                                        <p:tgtEl>
                                          <p:spTgt spid="138245">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38245">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38245">
                                            <p:txEl>
                                              <p:pRg st="8" end="8"/>
                                            </p:txEl>
                                          </p:spTgt>
                                        </p:tgtEl>
                                        <p:attrNameLst>
                                          <p:attrName>style.visibility</p:attrName>
                                        </p:attrNameLst>
                                      </p:cBhvr>
                                      <p:to>
                                        <p:strVal val="visible"/>
                                      </p:to>
                                    </p:set>
                                    <p:anim calcmode="lin" valueType="num">
                                      <p:cBhvr additive="base">
                                        <p:cTn id="47" dur="500" fill="hold"/>
                                        <p:tgtEl>
                                          <p:spTgt spid="13824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3824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uild="p"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7804150" y="428625"/>
            <a:ext cx="1158875"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endParaRPr kumimoji="1" lang="en-US" altLang="zh-CN" sz="4000" b="0">
              <a:latin typeface="黑体" panose="02010609060101010101" pitchFamily="49" charset="-122"/>
              <a:ea typeface="黑体" panose="02010609060101010101" pitchFamily="49" charset="-122"/>
            </a:endParaRPr>
          </a:p>
          <a:p>
            <a:endParaRPr kumimoji="1" lang="en-US" altLang="zh-CN" sz="2400" b="0">
              <a:latin typeface="黑体" panose="02010609060101010101" pitchFamily="49" charset="-122"/>
              <a:ea typeface="黑体" panose="02010609060101010101" pitchFamily="49" charset="-122"/>
            </a:endParaRPr>
          </a:p>
        </p:txBody>
      </p:sp>
      <p:sp>
        <p:nvSpPr>
          <p:cNvPr id="99331" name="Rectangle 3"/>
          <p:cNvSpPr>
            <a:spLocks noGrp="1" noChangeArrowheads="1"/>
          </p:cNvSpPr>
          <p:nvPr>
            <p:ph type="title"/>
          </p:nvPr>
        </p:nvSpPr>
        <p:spPr>
          <a:xfrm>
            <a:off x="685800" y="152400"/>
            <a:ext cx="8131175" cy="850900"/>
          </a:xfrm>
          <a:noFill/>
          <a:extLst>
            <a:ext uri="{909E8E84-426E-40DD-AFC4-6F175D3DCCD1}">
              <a14:hiddenFill xmlns:a14="http://schemas.microsoft.com/office/drawing/2010/main">
                <a:solidFill>
                  <a:schemeClr val="hlink"/>
                </a:solidFill>
              </a14:hiddenFill>
            </a:ext>
          </a:extLst>
        </p:spPr>
        <p:txBody>
          <a:bodyPr/>
          <a:lstStyle/>
          <a:p>
            <a:r>
              <a:rPr lang="zh-CN" altLang="en-US" sz="4800" b="1">
                <a:solidFill>
                  <a:schemeClr val="tx1"/>
                </a:solidFill>
                <a:latin typeface="黑体" panose="02010609060101010101" pitchFamily="49" charset="-122"/>
                <a:ea typeface="黑体" panose="02010609060101010101" pitchFamily="49" charset="-122"/>
              </a:rPr>
              <a:t>纬向小圆</a:t>
            </a:r>
            <a:endParaRPr lang="zh-CN" altLang="en-US" sz="3600" b="1">
              <a:solidFill>
                <a:schemeClr val="tx1"/>
              </a:solidFill>
              <a:latin typeface="黑体" panose="02010609060101010101" pitchFamily="49" charset="-122"/>
              <a:ea typeface="黑体" panose="02010609060101010101" pitchFamily="49" charset="-122"/>
            </a:endParaRPr>
          </a:p>
        </p:txBody>
      </p:sp>
      <p:pic>
        <p:nvPicPr>
          <p:cNvPr id="99332" name="Picture 4" descr="Stere7-0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57713" y="1219200"/>
            <a:ext cx="3506787" cy="2581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9333" name="Rectangle 5"/>
          <p:cNvSpPr>
            <a:spLocks noGrp="1" noChangeArrowheads="1"/>
          </p:cNvSpPr>
          <p:nvPr>
            <p:ph sz="half" idx="1"/>
          </p:nvPr>
        </p:nvSpPr>
        <p:spPr>
          <a:xfrm>
            <a:off x="609600" y="1219200"/>
            <a:ext cx="3598863" cy="4679950"/>
          </a:xfrm>
          <a:noFill/>
          <a:ln/>
          <a:extLs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txBody>
          <a:bodyPr/>
          <a:lstStyle/>
          <a:p>
            <a:pPr>
              <a:spcBef>
                <a:spcPct val="0"/>
              </a:spcBef>
            </a:pPr>
            <a:r>
              <a:rPr lang="zh-CN" altLang="en-US" sz="3000" b="1">
                <a:effectLst>
                  <a:outerShdw blurRad="38100" dist="38100" dir="2700000" algn="tl">
                    <a:srgbClr val="C0C0C0"/>
                  </a:outerShdw>
                </a:effectLst>
                <a:latin typeface="黑体" panose="02010609060101010101" pitchFamily="49" charset="-122"/>
                <a:ea typeface="黑体" panose="02010609060101010101" pitchFamily="49" charset="-122"/>
              </a:rPr>
              <a:t>纬向小圆代表的平面</a:t>
            </a:r>
            <a:r>
              <a:rPr lang="zh-CN" altLang="en-US" sz="2600" b="1">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z="3400" b="1">
                <a:latin typeface="黑体" panose="02010609060101010101" pitchFamily="49" charset="-122"/>
                <a:ea typeface="黑体" panose="02010609060101010101" pitchFamily="49" charset="-122"/>
              </a:rPr>
              <a:t>锥轴为南北向、锥顶角间隔相等（</a:t>
            </a:r>
            <a:r>
              <a:rPr lang="en-US" altLang="zh-CN" sz="3400" b="1">
                <a:latin typeface="黑体" panose="02010609060101010101" pitchFamily="49" charset="-122"/>
                <a:ea typeface="黑体" panose="02010609060101010101" pitchFamily="49" charset="-122"/>
              </a:rPr>
              <a:t>2°</a:t>
            </a:r>
            <a:r>
              <a:rPr lang="zh-CN" altLang="en-US" sz="3400" b="1">
                <a:latin typeface="黑体" panose="02010609060101010101" pitchFamily="49" charset="-122"/>
                <a:ea typeface="黑体" panose="02010609060101010101" pitchFamily="49" charset="-122"/>
              </a:rPr>
              <a:t>）的圆锥与球面的交线所确定的直立平面</a:t>
            </a:r>
            <a:r>
              <a:rPr lang="zh-CN" altLang="en-US" sz="2400" b="1">
                <a:latin typeface="黑体" panose="02010609060101010101" pitchFamily="49" charset="-122"/>
                <a:ea typeface="黑体" panose="02010609060101010101" pitchFamily="49" charset="-122"/>
              </a:rPr>
              <a:t>（垂直于南北直径的不过圆心的平面）</a:t>
            </a:r>
            <a:r>
              <a:rPr lang="zh-CN" altLang="en-US" sz="3400" b="1">
                <a:latin typeface="黑体" panose="02010609060101010101" pitchFamily="49" charset="-122"/>
                <a:ea typeface="黑体" panose="02010609060101010101" pitchFamily="49" charset="-122"/>
              </a:rPr>
              <a:t>。</a:t>
            </a:r>
          </a:p>
          <a:p>
            <a:pPr>
              <a:spcBef>
                <a:spcPct val="0"/>
              </a:spcBef>
            </a:pPr>
            <a:endParaRPr lang="zh-CN" altLang="en-US" sz="2400" b="1">
              <a:latin typeface="黑体" panose="02010609060101010101" pitchFamily="49" charset="-122"/>
              <a:ea typeface="黑体" panose="02010609060101010101" pitchFamily="49" charset="-122"/>
            </a:endParaRPr>
          </a:p>
          <a:p>
            <a:pPr>
              <a:spcBef>
                <a:spcPct val="0"/>
              </a:spcBef>
            </a:pPr>
            <a:endParaRPr lang="en-US" altLang="zh-CN" sz="2400" b="1">
              <a:latin typeface="黑体" panose="02010609060101010101" pitchFamily="49" charset="-122"/>
              <a:ea typeface="黑体" panose="02010609060101010101" pitchFamily="49" charset="-122"/>
            </a:endParaRPr>
          </a:p>
        </p:txBody>
      </p:sp>
      <p:pic>
        <p:nvPicPr>
          <p:cNvPr id="99334" name="Picture 6" descr="weixiang xiaoyuan toushit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6163" y="3811588"/>
            <a:ext cx="3241675" cy="251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5" name="Rectangle 7"/>
          <p:cNvSpPr>
            <a:spLocks noChangeArrowheads="1"/>
          </p:cNvSpPr>
          <p:nvPr/>
        </p:nvSpPr>
        <p:spPr bwMode="auto">
          <a:xfrm>
            <a:off x="5503863" y="4459288"/>
            <a:ext cx="3309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217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0D7866E-B09E-4786-B604-AD098DDF2E5C}" type="datetime1">
              <a:rPr lang="zh-CN" altLang="en-US"/>
              <a:pPr/>
              <a:t>2020/2/19</a:t>
            </a:fld>
            <a:endParaRPr lang="en-US" altLang="zh-CN"/>
          </a:p>
        </p:txBody>
      </p:sp>
      <p:sp>
        <p:nvSpPr>
          <p:cNvPr id="8" name="灯片编号占位符 7"/>
          <p:cNvSpPr>
            <a:spLocks noGrp="1"/>
          </p:cNvSpPr>
          <p:nvPr>
            <p:ph type="sldNum" sz="quarter" idx="11"/>
          </p:nvPr>
        </p:nvSpPr>
        <p:spPr/>
        <p:txBody>
          <a:bodyPr/>
          <a:lstStyle/>
          <a:p>
            <a:fld id="{1380CC57-2918-4C2E-934A-FBBF07F33382}" type="slidenum">
              <a:rPr lang="en-US" altLang="zh-CN"/>
              <a:pPr/>
              <a:t>21</a:t>
            </a:fld>
            <a:endParaRPr lang="en-US" altLang="zh-CN"/>
          </a:p>
        </p:txBody>
      </p:sp>
      <p:sp>
        <p:nvSpPr>
          <p:cNvPr id="9" name="页脚占位符 8"/>
          <p:cNvSpPr>
            <a:spLocks noGrp="1"/>
          </p:cNvSpPr>
          <p:nvPr>
            <p:ph type="ftr" sz="quarter" idx="12"/>
          </p:nvPr>
        </p:nvSpPr>
        <p:spPr/>
        <p:txBody>
          <a:bodyPr/>
          <a:lstStyle/>
          <a:p>
            <a:r>
              <a:rPr lang="zh-CN" altLang="en-US"/>
              <a:t>构造地质学</a:t>
            </a:r>
            <a:r>
              <a:rPr lang="en-US" altLang="zh-CN"/>
              <a:t>—</a:t>
            </a:r>
            <a:r>
              <a:rPr lang="zh-CN" altLang="en-US"/>
              <a:t>郝建民主讲</a:t>
            </a:r>
          </a:p>
        </p:txBody>
      </p:sp>
      <p:sp>
        <p:nvSpPr>
          <p:cNvPr id="100354" name="Rectangle 2"/>
          <p:cNvSpPr>
            <a:spLocks noGrp="1" noChangeArrowheads="1"/>
          </p:cNvSpPr>
          <p:nvPr>
            <p:ph type="title" sz="quarter"/>
          </p:nvPr>
        </p:nvSpPr>
        <p:spPr>
          <a:xfrm>
            <a:off x="609600" y="228600"/>
            <a:ext cx="8077200" cy="914400"/>
          </a:xfrm>
        </p:spPr>
        <p:txBody>
          <a:bodyPr/>
          <a:lstStyle/>
          <a:p>
            <a:r>
              <a:rPr lang="zh-CN" altLang="en-US" sz="3800" b="1">
                <a:solidFill>
                  <a:schemeClr val="tx1"/>
                </a:solidFill>
                <a:effectLst>
                  <a:outerShdw blurRad="38100" dist="38100" dir="2700000" algn="tl">
                    <a:srgbClr val="C0C0C0"/>
                  </a:outerShdw>
                </a:effectLst>
                <a:latin typeface="华文中宋" panose="02010600040101010101" pitchFamily="2" charset="-122"/>
                <a:ea typeface="黑体" panose="02010609060101010101" pitchFamily="49" charset="-122"/>
              </a:rPr>
              <a:t>纬向小圆</a:t>
            </a:r>
            <a:r>
              <a:rPr lang="zh-CN" altLang="en-US" sz="3800" b="1">
                <a:solidFill>
                  <a:schemeClr val="tx1"/>
                </a:solidFill>
                <a:effectLst>
                  <a:outerShdw blurRad="38100" dist="38100" dir="2700000" algn="tl">
                    <a:srgbClr val="C0C0C0"/>
                  </a:outerShdw>
                </a:effectLst>
                <a:ea typeface="黑体" panose="02010609060101010101" pitchFamily="49" charset="-122"/>
              </a:rPr>
              <a:t>用途</a:t>
            </a:r>
          </a:p>
        </p:txBody>
      </p:sp>
      <p:sp>
        <p:nvSpPr>
          <p:cNvPr id="100355" name="Rectangle 3"/>
          <p:cNvSpPr>
            <a:spLocks noGrp="1" noChangeArrowheads="1"/>
          </p:cNvSpPr>
          <p:nvPr>
            <p:ph sz="quarter" idx="2"/>
          </p:nvPr>
        </p:nvSpPr>
        <p:spPr>
          <a:xfrm>
            <a:off x="827088" y="4522788"/>
            <a:ext cx="3211512" cy="1649412"/>
          </a:xfrm>
        </p:spPr>
        <p:txBody>
          <a:bodyPr/>
          <a:lstStyle/>
          <a:p>
            <a:r>
              <a:rPr lang="zh-CN" altLang="en-US" sz="2400" b="1">
                <a:ea typeface="黑体" panose="02010609060101010101" pitchFamily="49" charset="-122"/>
              </a:rPr>
              <a:t>用来度量任意平面上两条直线之间的夹角；</a:t>
            </a:r>
          </a:p>
          <a:p>
            <a:r>
              <a:rPr lang="zh-CN" altLang="en-US" sz="2400" b="1">
                <a:ea typeface="黑体" panose="02010609060101010101" pitchFamily="49" charset="-122"/>
              </a:rPr>
              <a:t>旋转操作。</a:t>
            </a:r>
          </a:p>
        </p:txBody>
      </p:sp>
      <p:sp>
        <p:nvSpPr>
          <p:cNvPr id="100356" name="Rectangle 4"/>
          <p:cNvSpPr>
            <a:spLocks noGrp="1" noChangeArrowheads="1"/>
          </p:cNvSpPr>
          <p:nvPr>
            <p:ph sz="quarter" idx="4"/>
          </p:nvPr>
        </p:nvSpPr>
        <p:spPr>
          <a:xfrm>
            <a:off x="4876800" y="4648200"/>
            <a:ext cx="3598863" cy="1649413"/>
          </a:xfrm>
        </p:spPr>
        <p:txBody>
          <a:bodyPr/>
          <a:lstStyle/>
          <a:p>
            <a:r>
              <a:rPr lang="zh-CN" altLang="en-US" sz="2400" b="1">
                <a:ea typeface="黑体" panose="02010609060101010101" pitchFamily="49" charset="-122"/>
              </a:rPr>
              <a:t>不同锥角的圆锥面与同一倾斜平面的交线之间的夹角，等于该平面上两条直线之间的夹角。</a:t>
            </a:r>
          </a:p>
          <a:p>
            <a:endParaRPr lang="en-US" altLang="zh-CN" sz="2000">
              <a:ea typeface="黑体" panose="02010609060101010101" pitchFamily="49" charset="-122"/>
            </a:endParaRPr>
          </a:p>
        </p:txBody>
      </p:sp>
      <p:pic>
        <p:nvPicPr>
          <p:cNvPr id="100357" name="Picture 5" descr="weixiang xiaoyuanhu"/>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69925" y="1425575"/>
            <a:ext cx="2952750" cy="3021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6" descr="weixiang xiaoyuan toushitu"/>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4648200" y="1676400"/>
            <a:ext cx="4043363" cy="2959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439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7880350" y="838200"/>
            <a:ext cx="1158875"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kumimoji="1" lang="en-US" altLang="zh-CN" sz="4000">
              <a:solidFill>
                <a:srgbClr val="FFFF00"/>
              </a:solidFill>
              <a:latin typeface="Times New Roman" panose="02020603050405020304" pitchFamily="18" charset="0"/>
            </a:endParaRPr>
          </a:p>
          <a:p>
            <a:pPr eaLnBrk="1" hangingPunct="1"/>
            <a:endParaRPr kumimoji="1" lang="en-US" altLang="zh-CN" sz="2400">
              <a:latin typeface="Times New Roman" panose="02020603050405020304" pitchFamily="18" charset="0"/>
            </a:endParaRPr>
          </a:p>
        </p:txBody>
      </p:sp>
      <p:sp>
        <p:nvSpPr>
          <p:cNvPr id="43023" name="Rectangle 15"/>
          <p:cNvSpPr>
            <a:spLocks noGrp="1" noChangeArrowheads="1"/>
          </p:cNvSpPr>
          <p:nvPr>
            <p:ph type="title"/>
          </p:nvPr>
        </p:nvSpPr>
        <p:spPr>
          <a:xfrm>
            <a:off x="215900" y="0"/>
            <a:ext cx="8506069" cy="1679331"/>
          </a:xfrm>
        </p:spPr>
        <p:txBody>
          <a:bodyPr/>
          <a:lstStyle/>
          <a:p>
            <a:pPr algn="ctr" eaLnBrk="1" hangingPunct="1">
              <a:defRPr/>
            </a:pPr>
            <a:r>
              <a:rPr lang="en-US" altLang="zh-CN" dirty="0" smtClean="0">
                <a:latin typeface="华文中宋" pitchFamily="2" charset="-122"/>
                <a:ea typeface="华文中宋" pitchFamily="2" charset="-122"/>
              </a:rPr>
              <a:t>3</a:t>
            </a:r>
            <a:r>
              <a:rPr lang="zh-CN" altLang="en-US" dirty="0" smtClean="0">
                <a:latin typeface="华文中宋" pitchFamily="2" charset="-122"/>
                <a:ea typeface="华文中宋" pitchFamily="2" charset="-122"/>
              </a:rPr>
              <a:t>、 纬向小圆的投影过程</a:t>
            </a:r>
            <a:r>
              <a:rPr lang="zh-CN" altLang="en-US" sz="4000" b="0" dirty="0" smtClean="0"/>
              <a:t>＝</a:t>
            </a:r>
            <a:r>
              <a:rPr lang="zh-CN" altLang="en-US" sz="3200" b="0" dirty="0" smtClean="0">
                <a:ea typeface="黑体" pitchFamily="49" charset="-122"/>
              </a:rPr>
              <a:t>走向东西、不过球心、间隔相等的直立平面的投影</a:t>
            </a:r>
          </a:p>
        </p:txBody>
      </p:sp>
      <p:pic>
        <p:nvPicPr>
          <p:cNvPr id="17412" name="Picture 20" descr="小圆"/>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87900" y="2420938"/>
            <a:ext cx="4176713" cy="3435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3" descr="weixiang xiaoyuanhu"/>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55650" y="1989138"/>
            <a:ext cx="3983038"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608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3" name="Rectangle 5"/>
          <p:cNvSpPr>
            <a:spLocks noGrp="1" noChangeArrowheads="1"/>
          </p:cNvSpPr>
          <p:nvPr>
            <p:ph type="title"/>
          </p:nvPr>
        </p:nvSpPr>
        <p:spPr>
          <a:xfrm>
            <a:off x="409086" y="323058"/>
            <a:ext cx="8611577" cy="1134872"/>
          </a:xfrm>
        </p:spPr>
        <p:txBody>
          <a:bodyPr/>
          <a:lstStyle/>
          <a:p>
            <a:pPr eaLnBrk="1" hangingPunct="1">
              <a:defRPr/>
            </a:pPr>
            <a:r>
              <a:rPr lang="zh-CN" altLang="en-US" sz="3200" dirty="0" smtClean="0">
                <a:solidFill>
                  <a:srgbClr val="0000FF"/>
                </a:solidFill>
                <a:ea typeface="华文中宋" pitchFamily="2" charset="-122"/>
              </a:rPr>
              <a:t>纬</a:t>
            </a:r>
            <a:r>
              <a:rPr lang="zh-CN" altLang="en-US" sz="3200" dirty="0" smtClean="0">
                <a:solidFill>
                  <a:srgbClr val="0000FF"/>
                </a:solidFill>
              </a:rPr>
              <a:t>向小圆代表的平面</a:t>
            </a:r>
            <a:r>
              <a:rPr lang="zh-CN" altLang="en-US" sz="3200" dirty="0" smtClean="0"/>
              <a:t>＝</a:t>
            </a:r>
            <a:r>
              <a:rPr lang="zh-CN" altLang="en-US" sz="3200" dirty="0" smtClean="0">
                <a:ea typeface="黑体" pitchFamily="49" charset="-122"/>
              </a:rPr>
              <a:t>锥轴为南北向、锥顶角间隔相等（</a:t>
            </a:r>
            <a:r>
              <a:rPr lang="en-US" altLang="zh-CN" sz="3200" dirty="0" smtClean="0">
                <a:ea typeface="黑体" pitchFamily="49" charset="-122"/>
              </a:rPr>
              <a:t>2</a:t>
            </a:r>
            <a:r>
              <a:rPr lang="en-US" altLang="zh-CN" sz="3200" dirty="0" smtClean="0">
                <a:ea typeface="黑体" pitchFamily="49" charset="-122"/>
                <a:cs typeface="Tahoma" pitchFamily="34" charset="0"/>
              </a:rPr>
              <a:t>°</a:t>
            </a:r>
            <a:r>
              <a:rPr lang="zh-CN" altLang="en-US" sz="3200" dirty="0" smtClean="0">
                <a:ea typeface="黑体" pitchFamily="49" charset="-122"/>
                <a:cs typeface="Tahoma" pitchFamily="34" charset="0"/>
              </a:rPr>
              <a:t>）</a:t>
            </a:r>
            <a:r>
              <a:rPr lang="zh-CN" altLang="en-US" sz="3200" dirty="0" smtClean="0">
                <a:ea typeface="黑体" pitchFamily="49" charset="-122"/>
              </a:rPr>
              <a:t>的圆锥与球面的交线所确定的直立平面</a:t>
            </a:r>
          </a:p>
        </p:txBody>
      </p:sp>
      <p:pic>
        <p:nvPicPr>
          <p:cNvPr id="18435" name="Picture 4" descr="weixiang xiaoyuan toushit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6463" y="3424238"/>
            <a:ext cx="4427537" cy="3433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7" descr="Stere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05038"/>
            <a:ext cx="446405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Oval 8"/>
          <p:cNvSpPr>
            <a:spLocks noChangeArrowheads="1"/>
          </p:cNvSpPr>
          <p:nvPr/>
        </p:nvSpPr>
        <p:spPr bwMode="auto">
          <a:xfrm rot="-60000">
            <a:off x="5056188" y="3748088"/>
            <a:ext cx="3527425" cy="646112"/>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438" name="Line 10"/>
          <p:cNvSpPr>
            <a:spLocks noChangeShapeType="1"/>
          </p:cNvSpPr>
          <p:nvPr/>
        </p:nvSpPr>
        <p:spPr bwMode="auto">
          <a:xfrm flipH="1">
            <a:off x="6084888" y="4076700"/>
            <a:ext cx="719137" cy="288925"/>
          </a:xfrm>
          <a:prstGeom prst="line">
            <a:avLst/>
          </a:prstGeom>
          <a:noFill/>
          <a:ln w="28575"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9" name="Line 11"/>
          <p:cNvSpPr>
            <a:spLocks noChangeShapeType="1"/>
          </p:cNvSpPr>
          <p:nvPr/>
        </p:nvSpPr>
        <p:spPr bwMode="auto">
          <a:xfrm>
            <a:off x="6829425" y="4067175"/>
            <a:ext cx="119063" cy="298450"/>
          </a:xfrm>
          <a:prstGeom prst="line">
            <a:avLst/>
          </a:prstGeom>
          <a:noFill/>
          <a:ln w="28575"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0" name="Freeform 14"/>
          <p:cNvSpPr>
            <a:spLocks/>
          </p:cNvSpPr>
          <p:nvPr/>
        </p:nvSpPr>
        <p:spPr bwMode="auto">
          <a:xfrm>
            <a:off x="6084888" y="4365625"/>
            <a:ext cx="881062" cy="436563"/>
          </a:xfrm>
          <a:custGeom>
            <a:avLst/>
            <a:gdLst>
              <a:gd name="T0" fmla="*/ 0 w 555"/>
              <a:gd name="T1" fmla="*/ 0 h 275"/>
              <a:gd name="T2" fmla="*/ 71437 w 555"/>
              <a:gd name="T3" fmla="*/ 215900 h 275"/>
              <a:gd name="T4" fmla="*/ 215900 w 555"/>
              <a:gd name="T5" fmla="*/ 358775 h 275"/>
              <a:gd name="T6" fmla="*/ 431800 w 555"/>
              <a:gd name="T7" fmla="*/ 431800 h 275"/>
              <a:gd name="T8" fmla="*/ 642937 w 555"/>
              <a:gd name="T9" fmla="*/ 387350 h 275"/>
              <a:gd name="T10" fmla="*/ 785812 w 555"/>
              <a:gd name="T11" fmla="*/ 288925 h 275"/>
              <a:gd name="T12" fmla="*/ 868362 w 555"/>
              <a:gd name="T13" fmla="*/ 139700 h 275"/>
              <a:gd name="T14" fmla="*/ 863600 w 555"/>
              <a:gd name="T15" fmla="*/ 0 h 2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 h="275">
                <a:moveTo>
                  <a:pt x="0" y="0"/>
                </a:moveTo>
                <a:cubicBezTo>
                  <a:pt x="11" y="49"/>
                  <a:pt x="22" y="99"/>
                  <a:pt x="45" y="136"/>
                </a:cubicBezTo>
                <a:cubicBezTo>
                  <a:pt x="68" y="173"/>
                  <a:pt x="98" y="203"/>
                  <a:pt x="136" y="226"/>
                </a:cubicBezTo>
                <a:cubicBezTo>
                  <a:pt x="174" y="249"/>
                  <a:pt x="227" y="269"/>
                  <a:pt x="272" y="272"/>
                </a:cubicBezTo>
                <a:cubicBezTo>
                  <a:pt x="317" y="275"/>
                  <a:pt x="368" y="259"/>
                  <a:pt x="405" y="244"/>
                </a:cubicBezTo>
                <a:cubicBezTo>
                  <a:pt x="442" y="229"/>
                  <a:pt x="471" y="208"/>
                  <a:pt x="495" y="182"/>
                </a:cubicBezTo>
                <a:cubicBezTo>
                  <a:pt x="519" y="156"/>
                  <a:pt x="539" y="118"/>
                  <a:pt x="547" y="88"/>
                </a:cubicBezTo>
                <a:cubicBezTo>
                  <a:pt x="555" y="58"/>
                  <a:pt x="549" y="29"/>
                  <a:pt x="544" y="0"/>
                </a:cubicBezTo>
              </a:path>
            </a:pathLst>
          </a:custGeom>
          <a:noFill/>
          <a:ln w="28575" cap="sq"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83627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Rectangle 1029"/>
          <p:cNvSpPr>
            <a:spLocks noGrp="1" noChangeArrowheads="1"/>
          </p:cNvSpPr>
          <p:nvPr>
            <p:ph type="title"/>
          </p:nvPr>
        </p:nvSpPr>
        <p:spPr/>
        <p:txBody>
          <a:bodyPr/>
          <a:lstStyle/>
          <a:p>
            <a:pPr eaLnBrk="1" hangingPunct="1">
              <a:defRPr/>
            </a:pPr>
            <a:endParaRPr lang="zh-CN" altLang="zh-CN" smtClean="0"/>
          </a:p>
        </p:txBody>
      </p:sp>
      <p:pic>
        <p:nvPicPr>
          <p:cNvPr id="19459" name="Picture 1028" descr="weixiang xiaoyuanh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333375"/>
            <a:ext cx="5840413" cy="6335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185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p:txBody>
          <a:bodyPr/>
          <a:lstStyle/>
          <a:p>
            <a:pPr eaLnBrk="1" hangingPunct="1">
              <a:defRPr/>
            </a:pPr>
            <a:r>
              <a:rPr lang="zh-CN" altLang="en-US" sz="3600" dirty="0" smtClean="0">
                <a:solidFill>
                  <a:schemeClr val="tx1">
                    <a:lumMod val="85000"/>
                    <a:lumOff val="15000"/>
                  </a:schemeClr>
                </a:solidFill>
                <a:latin typeface="Times New Roman" pitchFamily="18" charset="0"/>
              </a:rPr>
              <a:t>圆锥侧面与赤平面的交线，将赤平面大圆圆周分为角度间隔为</a:t>
            </a:r>
            <a:r>
              <a:rPr lang="en-US" altLang="zh-CN" sz="3600" dirty="0" smtClean="0">
                <a:solidFill>
                  <a:schemeClr val="tx1">
                    <a:lumMod val="85000"/>
                    <a:lumOff val="15000"/>
                  </a:schemeClr>
                </a:solidFill>
                <a:latin typeface="Times New Roman" pitchFamily="18" charset="0"/>
              </a:rPr>
              <a:t>2</a:t>
            </a:r>
            <a:r>
              <a:rPr lang="en-US" altLang="zh-CN" sz="2800" dirty="0" smtClean="0">
                <a:solidFill>
                  <a:schemeClr val="tx1">
                    <a:lumMod val="85000"/>
                    <a:lumOff val="15000"/>
                  </a:schemeClr>
                </a:solidFill>
                <a:latin typeface="Times New Roman" pitchFamily="18" charset="0"/>
                <a:ea typeface="黑体" pitchFamily="49" charset="-122"/>
                <a:cs typeface="Tahoma" pitchFamily="34" charset="0"/>
              </a:rPr>
              <a:t>°</a:t>
            </a:r>
            <a:r>
              <a:rPr lang="zh-CN" altLang="en-US" sz="2800" dirty="0" smtClean="0">
                <a:solidFill>
                  <a:schemeClr val="tx1">
                    <a:lumMod val="85000"/>
                    <a:lumOff val="15000"/>
                  </a:schemeClr>
                </a:solidFill>
                <a:latin typeface="Times New Roman" pitchFamily="18" charset="0"/>
                <a:ea typeface="黑体" pitchFamily="49" charset="-122"/>
                <a:cs typeface="Tahoma" pitchFamily="34" charset="0"/>
              </a:rPr>
              <a:t>的</a:t>
            </a:r>
            <a:r>
              <a:rPr lang="en-US" altLang="zh-CN" sz="3600" dirty="0" smtClean="0">
                <a:solidFill>
                  <a:schemeClr val="tx1">
                    <a:lumMod val="85000"/>
                    <a:lumOff val="15000"/>
                  </a:schemeClr>
                </a:solidFill>
                <a:latin typeface="Times New Roman" pitchFamily="18" charset="0"/>
              </a:rPr>
              <a:t>180</a:t>
            </a:r>
            <a:r>
              <a:rPr lang="zh-CN" altLang="en-US" sz="3600" dirty="0" smtClean="0">
                <a:solidFill>
                  <a:schemeClr val="tx1">
                    <a:lumMod val="85000"/>
                    <a:lumOff val="15000"/>
                  </a:schemeClr>
                </a:solidFill>
                <a:latin typeface="Times New Roman" pitchFamily="18" charset="0"/>
              </a:rPr>
              <a:t>份</a:t>
            </a:r>
          </a:p>
        </p:txBody>
      </p:sp>
      <p:sp>
        <p:nvSpPr>
          <p:cNvPr id="195587" name="Rectangle 3"/>
          <p:cNvSpPr>
            <a:spLocks noGrp="1" noChangeArrowheads="1"/>
          </p:cNvSpPr>
          <p:nvPr>
            <p:ph type="body" sz="half" idx="1"/>
          </p:nvPr>
        </p:nvSpPr>
        <p:spPr>
          <a:xfrm>
            <a:off x="611188" y="1981200"/>
            <a:ext cx="3168650" cy="4114800"/>
          </a:xfrm>
        </p:spPr>
        <p:txBody>
          <a:bodyPr/>
          <a:lstStyle/>
          <a:p>
            <a:pPr eaLnBrk="1" hangingPunct="1">
              <a:defRPr/>
            </a:pPr>
            <a:r>
              <a:rPr lang="zh-CN" altLang="en-US" sz="2800" dirty="0" smtClean="0"/>
              <a:t>用途：以此来表示面、线在空间的方位</a:t>
            </a:r>
          </a:p>
          <a:p>
            <a:pPr eaLnBrk="1" hangingPunct="1">
              <a:defRPr/>
            </a:pPr>
            <a:r>
              <a:rPr lang="zh-CN" altLang="en-US" sz="4000" b="1" dirty="0" smtClean="0">
                <a:solidFill>
                  <a:srgbClr val="FF0000"/>
                </a:solidFill>
                <a:ea typeface="隶书" pitchFamily="49" charset="-122"/>
              </a:rPr>
              <a:t>走向</a:t>
            </a:r>
          </a:p>
          <a:p>
            <a:pPr eaLnBrk="1" hangingPunct="1">
              <a:defRPr/>
            </a:pPr>
            <a:r>
              <a:rPr lang="zh-CN" altLang="en-US" sz="4000" b="1" dirty="0" smtClean="0">
                <a:solidFill>
                  <a:srgbClr val="FF0000"/>
                </a:solidFill>
                <a:ea typeface="隶书" pitchFamily="49" charset="-122"/>
              </a:rPr>
              <a:t>倾向</a:t>
            </a:r>
          </a:p>
          <a:p>
            <a:pPr eaLnBrk="1" hangingPunct="1">
              <a:defRPr/>
            </a:pPr>
            <a:r>
              <a:rPr lang="zh-CN" altLang="en-US" sz="4000" b="1" dirty="0" smtClean="0">
                <a:solidFill>
                  <a:srgbClr val="FF0000"/>
                </a:solidFill>
                <a:ea typeface="隶书" pitchFamily="49" charset="-122"/>
              </a:rPr>
              <a:t>倾伏向</a:t>
            </a:r>
            <a:endParaRPr lang="zh-CN" altLang="en-US" sz="2800" b="1" dirty="0" smtClean="0">
              <a:solidFill>
                <a:srgbClr val="FF0000"/>
              </a:solidFill>
            </a:endParaRPr>
          </a:p>
        </p:txBody>
      </p:sp>
      <p:pic>
        <p:nvPicPr>
          <p:cNvPr id="20484" name="Picture 4" descr="weixiang xiaoyuan toushitu"/>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08400" y="2060575"/>
            <a:ext cx="4991100" cy="3871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Oval 7"/>
          <p:cNvSpPr>
            <a:spLocks noChangeArrowheads="1"/>
          </p:cNvSpPr>
          <p:nvPr/>
        </p:nvSpPr>
        <p:spPr bwMode="auto">
          <a:xfrm rot="-60000">
            <a:off x="4140200" y="2420938"/>
            <a:ext cx="3960813" cy="720725"/>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486" name="Line 8"/>
          <p:cNvSpPr>
            <a:spLocks noChangeShapeType="1"/>
          </p:cNvSpPr>
          <p:nvPr/>
        </p:nvSpPr>
        <p:spPr bwMode="auto">
          <a:xfrm>
            <a:off x="6084888" y="2781300"/>
            <a:ext cx="142875" cy="36036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 name="Line 9"/>
          <p:cNvSpPr>
            <a:spLocks noChangeShapeType="1"/>
          </p:cNvSpPr>
          <p:nvPr/>
        </p:nvSpPr>
        <p:spPr bwMode="auto">
          <a:xfrm flipH="1">
            <a:off x="5219700" y="2781300"/>
            <a:ext cx="865188" cy="36036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Line 10"/>
          <p:cNvSpPr>
            <a:spLocks noChangeShapeType="1"/>
          </p:cNvSpPr>
          <p:nvPr/>
        </p:nvSpPr>
        <p:spPr bwMode="auto">
          <a:xfrm>
            <a:off x="6084888" y="2781300"/>
            <a:ext cx="574675" cy="28733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9" name="Line 11"/>
          <p:cNvSpPr>
            <a:spLocks noChangeShapeType="1"/>
          </p:cNvSpPr>
          <p:nvPr/>
        </p:nvSpPr>
        <p:spPr bwMode="auto">
          <a:xfrm>
            <a:off x="6084888" y="2781300"/>
            <a:ext cx="1079500" cy="28733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260997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20738"/>
            <a:ext cx="5943600" cy="5614987"/>
          </a:xfrm>
          <a:prstGeom prst="rect">
            <a:avLst/>
          </a:prstGeom>
          <a:noFill/>
          <a:extLst>
            <a:ext uri="{909E8E84-426E-40DD-AFC4-6F175D3DCCD1}">
              <a14:hiddenFill xmlns:a14="http://schemas.microsoft.com/office/drawing/2010/main">
                <a:solidFill>
                  <a:srgbClr val="FFFFFF"/>
                </a:solidFill>
              </a14:hiddenFill>
            </a:ext>
          </a:extLst>
        </p:spPr>
      </p:pic>
      <p:sp>
        <p:nvSpPr>
          <p:cNvPr id="32772" name="Text Box 4"/>
          <p:cNvSpPr txBox="1">
            <a:spLocks noChangeArrowheads="1"/>
          </p:cNvSpPr>
          <p:nvPr/>
        </p:nvSpPr>
        <p:spPr bwMode="auto">
          <a:xfrm>
            <a:off x="441325" y="955675"/>
            <a:ext cx="192087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ea typeface="黑体" panose="02010609060101010101" pitchFamily="49" charset="-122"/>
              </a:rPr>
              <a:t>经向大圆弧</a:t>
            </a:r>
          </a:p>
        </p:txBody>
      </p:sp>
      <p:sp>
        <p:nvSpPr>
          <p:cNvPr id="32773" name="Text Box 5"/>
          <p:cNvSpPr txBox="1">
            <a:spLocks noChangeArrowheads="1"/>
          </p:cNvSpPr>
          <p:nvPr/>
        </p:nvSpPr>
        <p:spPr bwMode="auto">
          <a:xfrm>
            <a:off x="381000" y="5257800"/>
            <a:ext cx="192087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anose="02020603050405020304" pitchFamily="18" charset="0"/>
                <a:ea typeface="黑体" panose="02010609060101010101" pitchFamily="49" charset="-122"/>
              </a:rPr>
              <a:t>纬向小圆弧</a:t>
            </a:r>
          </a:p>
        </p:txBody>
      </p:sp>
      <p:sp>
        <p:nvSpPr>
          <p:cNvPr id="32774" name="Line 6"/>
          <p:cNvSpPr>
            <a:spLocks noChangeShapeType="1"/>
          </p:cNvSpPr>
          <p:nvPr/>
        </p:nvSpPr>
        <p:spPr bwMode="auto">
          <a:xfrm>
            <a:off x="2057400" y="1295400"/>
            <a:ext cx="838200" cy="13716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5" name="Line 7"/>
          <p:cNvSpPr>
            <a:spLocks noChangeShapeType="1"/>
          </p:cNvSpPr>
          <p:nvPr/>
        </p:nvSpPr>
        <p:spPr bwMode="auto">
          <a:xfrm flipV="1">
            <a:off x="2057400" y="4267200"/>
            <a:ext cx="533400" cy="10668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5"/>
          <p:cNvSpPr txBox="1">
            <a:spLocks noChangeArrowheads="1"/>
          </p:cNvSpPr>
          <p:nvPr/>
        </p:nvSpPr>
        <p:spPr>
          <a:xfrm>
            <a:off x="1016000" y="42863"/>
            <a:ext cx="7543800" cy="886435"/>
          </a:xfrm>
          <a:prstGeom prst="rect">
            <a:avLst/>
          </a:prstGeom>
          <a:solidFill>
            <a:srgbClr val="0000FF"/>
          </a:solidFill>
        </p:spPr>
        <p:txBody>
          <a:bodyPr/>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defRPr/>
            </a:pPr>
            <a:r>
              <a:rPr lang="zh-CN" altLang="en-US" smtClean="0">
                <a:solidFill>
                  <a:schemeClr val="bg1"/>
                </a:solidFill>
                <a:latin typeface="黑体" pitchFamily="49" charset="-122"/>
                <a:ea typeface="黑体" pitchFamily="49" charset="-122"/>
              </a:rPr>
              <a:t>二 、赤平投影网的构成</a:t>
            </a:r>
            <a:endParaRPr lang="zh-CN" altLang="en-US" dirty="0" smtClean="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75152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229600" cy="5600700"/>
          </a:xfrm>
          <a:prstGeom prst="rect">
            <a:avLst/>
          </a:prstGeom>
          <a:noFill/>
          <a:extLst>
            <a:ext uri="{909E8E84-426E-40DD-AFC4-6F175D3DCCD1}">
              <a14:hiddenFill xmlns:a14="http://schemas.microsoft.com/office/drawing/2010/main">
                <a:solidFill>
                  <a:srgbClr val="FFFFFF"/>
                </a:solidFill>
              </a14:hiddenFill>
            </a:ext>
          </a:extLst>
        </p:spPr>
      </p:pic>
      <p:sp>
        <p:nvSpPr>
          <p:cNvPr id="33796" name="Text Box 4"/>
          <p:cNvSpPr txBox="1">
            <a:spLocks noChangeArrowheads="1"/>
          </p:cNvSpPr>
          <p:nvPr/>
        </p:nvSpPr>
        <p:spPr bwMode="auto">
          <a:xfrm>
            <a:off x="441325" y="990600"/>
            <a:ext cx="8016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folHlink"/>
                </a:solidFill>
                <a:latin typeface="黑体" panose="02010609060101010101" pitchFamily="49" charset="-122"/>
                <a:ea typeface="黑体" panose="02010609060101010101" pitchFamily="49" charset="-122"/>
              </a:rPr>
              <a:t>经向大圆弧：</a:t>
            </a:r>
            <a:r>
              <a:rPr lang="zh-CN" altLang="en-US" sz="2000">
                <a:solidFill>
                  <a:schemeClr val="bg1"/>
                </a:solidFill>
                <a:latin typeface="黑体" panose="02010609060101010101" pitchFamily="49" charset="-122"/>
                <a:ea typeface="黑体" panose="02010609060101010101" pitchFamily="49" charset="-122"/>
              </a:rPr>
              <a:t>由一系列过球心，走向南北，倾向东西，倾角</a:t>
            </a:r>
            <a:r>
              <a:rPr lang="en-US" altLang="zh-CN" sz="2000">
                <a:solidFill>
                  <a:schemeClr val="bg1"/>
                </a:solidFill>
                <a:latin typeface="黑体" panose="02010609060101010101" pitchFamily="49" charset="-122"/>
                <a:ea typeface="黑体" panose="02010609060101010101" pitchFamily="49" charset="-122"/>
              </a:rPr>
              <a:t>0</a:t>
            </a:r>
            <a:r>
              <a:rPr lang="zh-CN" altLang="en-US" sz="2000">
                <a:solidFill>
                  <a:schemeClr val="bg1"/>
                </a:solidFill>
                <a:latin typeface="黑体" panose="02010609060101010101" pitchFamily="49" charset="-122"/>
                <a:ea typeface="黑体" panose="02010609060101010101" pitchFamily="49" charset="-122"/>
              </a:rPr>
              <a:t>－</a:t>
            </a:r>
            <a:r>
              <a:rPr lang="en-US" altLang="zh-CN" sz="2000">
                <a:solidFill>
                  <a:schemeClr val="bg1"/>
                </a:solidFill>
                <a:latin typeface="黑体" panose="02010609060101010101" pitchFamily="49" charset="-122"/>
                <a:ea typeface="黑体" panose="02010609060101010101" pitchFamily="49" charset="-122"/>
              </a:rPr>
              <a:t>90</a:t>
            </a:r>
            <a:r>
              <a:rPr lang="zh-CN" altLang="en-US" sz="2000">
                <a:solidFill>
                  <a:schemeClr val="bg1"/>
                </a:solidFill>
                <a:latin typeface="黑体" panose="02010609060101010101" pitchFamily="49" charset="-122"/>
                <a:ea typeface="黑体" panose="02010609060101010101" pitchFamily="49" charset="-122"/>
              </a:rPr>
              <a:t>度的平面投影大圆弧构成。</a:t>
            </a:r>
          </a:p>
        </p:txBody>
      </p:sp>
      <p:sp>
        <p:nvSpPr>
          <p:cNvPr id="8" name="Rectangle 5"/>
          <p:cNvSpPr txBox="1">
            <a:spLocks noChangeArrowheads="1"/>
          </p:cNvSpPr>
          <p:nvPr/>
        </p:nvSpPr>
        <p:spPr>
          <a:xfrm>
            <a:off x="1016000" y="42863"/>
            <a:ext cx="7543800" cy="886435"/>
          </a:xfrm>
          <a:prstGeom prst="rect">
            <a:avLst/>
          </a:prstGeom>
          <a:solidFill>
            <a:srgbClr val="0000FF"/>
          </a:solidFill>
        </p:spPr>
        <p:txBody>
          <a:bodyPr/>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defRPr/>
            </a:pPr>
            <a:r>
              <a:rPr lang="zh-CN" altLang="en-US" smtClean="0">
                <a:solidFill>
                  <a:schemeClr val="bg1"/>
                </a:solidFill>
                <a:latin typeface="黑体" pitchFamily="49" charset="-122"/>
                <a:ea typeface="黑体" pitchFamily="49" charset="-122"/>
              </a:rPr>
              <a:t>二 、赤平投影网的构成</a:t>
            </a:r>
            <a:endParaRPr lang="zh-CN" altLang="en-US" dirty="0" smtClean="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010220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6BCF20AD-8D61-4593-AB86-255C3926FB91}" type="datetime1">
              <a:rPr lang="zh-CN" altLang="en-US"/>
              <a:pPr/>
              <a:t>2020/2/19</a:t>
            </a:fld>
            <a:endParaRPr lang="en-US" altLang="zh-CN"/>
          </a:p>
        </p:txBody>
      </p:sp>
      <p:sp>
        <p:nvSpPr>
          <p:cNvPr id="6" name="灯片编号占位符 2"/>
          <p:cNvSpPr>
            <a:spLocks noGrp="1"/>
          </p:cNvSpPr>
          <p:nvPr>
            <p:ph type="sldNum" sz="quarter" idx="11"/>
          </p:nvPr>
        </p:nvSpPr>
        <p:spPr/>
        <p:txBody>
          <a:bodyPr/>
          <a:lstStyle/>
          <a:p>
            <a:fld id="{BEF4AF5C-AD5E-437E-ACD6-859AA0218CC0}" type="slidenum">
              <a:rPr lang="en-US" altLang="zh-CN"/>
              <a:pPr/>
              <a:t>28</a:t>
            </a:fld>
            <a:endParaRPr lang="en-US" altLang="zh-CN"/>
          </a:p>
        </p:txBody>
      </p:sp>
      <p:sp>
        <p:nvSpPr>
          <p:cNvPr id="7" name="页脚占位符 3"/>
          <p:cNvSpPr>
            <a:spLocks noGrp="1"/>
          </p:cNvSpPr>
          <p:nvPr>
            <p:ph type="ftr" sz="quarter" idx="12"/>
          </p:nvPr>
        </p:nvSpPr>
        <p:spPr/>
        <p:txBody>
          <a:bodyPr/>
          <a:lstStyle/>
          <a:p>
            <a:r>
              <a:rPr lang="zh-CN" altLang="en-US"/>
              <a:t>构造地质学</a:t>
            </a:r>
            <a:r>
              <a:rPr lang="en-US" altLang="zh-CN"/>
              <a:t>—</a:t>
            </a:r>
            <a:r>
              <a:rPr lang="zh-CN" altLang="en-US"/>
              <a:t>郝建民主讲</a:t>
            </a:r>
          </a:p>
        </p:txBody>
      </p:sp>
      <p:pic>
        <p:nvPicPr>
          <p:cNvPr id="34819" name="Picture 3" descr="t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2163"/>
            <a:ext cx="8229600" cy="5599112"/>
          </a:xfrm>
          <a:prstGeom prst="rect">
            <a:avLst/>
          </a:prstGeom>
          <a:noFill/>
          <a:extLst>
            <a:ext uri="{909E8E84-426E-40DD-AFC4-6F175D3DCCD1}">
              <a14:hiddenFill xmlns:a14="http://schemas.microsoft.com/office/drawing/2010/main">
                <a:solidFill>
                  <a:srgbClr val="FFFFFF"/>
                </a:solidFill>
              </a14:hiddenFill>
            </a:ext>
          </a:extLst>
        </p:spPr>
      </p:pic>
      <p:sp>
        <p:nvSpPr>
          <p:cNvPr id="34820" name="Text Box 4"/>
          <p:cNvSpPr txBox="1">
            <a:spLocks noChangeArrowheads="1"/>
          </p:cNvSpPr>
          <p:nvPr/>
        </p:nvSpPr>
        <p:spPr bwMode="auto">
          <a:xfrm>
            <a:off x="457200" y="9906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folHlink"/>
                </a:solidFill>
                <a:latin typeface="Times New Roman" panose="02020603050405020304" pitchFamily="18" charset="0"/>
                <a:ea typeface="黑体" panose="02010609060101010101" pitchFamily="49" charset="-122"/>
              </a:rPr>
              <a:t>纬向小圆弧：</a:t>
            </a:r>
            <a:r>
              <a:rPr lang="zh-CN" altLang="en-US" sz="2000">
                <a:solidFill>
                  <a:schemeClr val="bg1"/>
                </a:solidFill>
                <a:latin typeface="Times New Roman" panose="02020603050405020304" pitchFamily="18" charset="0"/>
                <a:ea typeface="黑体" panose="02010609060101010101" pitchFamily="49" charset="-122"/>
              </a:rPr>
              <a:t>由一系列走向东西的直立平面的投影小圆弧构成。直立平面离球心越远，所代表的小圆弧半径角距越小。</a:t>
            </a:r>
          </a:p>
        </p:txBody>
      </p:sp>
      <p:sp>
        <p:nvSpPr>
          <p:cNvPr id="8" name="Rectangle 5"/>
          <p:cNvSpPr txBox="1">
            <a:spLocks noChangeArrowheads="1"/>
          </p:cNvSpPr>
          <p:nvPr/>
        </p:nvSpPr>
        <p:spPr>
          <a:xfrm>
            <a:off x="1016000" y="42863"/>
            <a:ext cx="7543800" cy="886435"/>
          </a:xfrm>
          <a:prstGeom prst="rect">
            <a:avLst/>
          </a:prstGeom>
          <a:solidFill>
            <a:srgbClr val="0000FF"/>
          </a:solidFill>
        </p:spPr>
        <p:txBody>
          <a:bodyPr/>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ndara" pitchFamily="34" charset="0"/>
                <a:ea typeface="华文新魏" pitchFamily="2" charset="-122"/>
              </a:defRPr>
            </a:lvl2pPr>
            <a:lvl3pPr algn="ctr" rtl="0" eaLnBrk="0" fontAlgn="base" hangingPunct="0">
              <a:spcBef>
                <a:spcPct val="0"/>
              </a:spcBef>
              <a:spcAft>
                <a:spcPct val="0"/>
              </a:spcAft>
              <a:defRPr sz="4400">
                <a:solidFill>
                  <a:srgbClr val="FF0000"/>
                </a:solidFill>
                <a:latin typeface="Candara" pitchFamily="34" charset="0"/>
                <a:ea typeface="华文新魏" pitchFamily="2" charset="-122"/>
              </a:defRPr>
            </a:lvl3pPr>
            <a:lvl4pPr algn="ctr" rtl="0" eaLnBrk="0" fontAlgn="base" hangingPunct="0">
              <a:spcBef>
                <a:spcPct val="0"/>
              </a:spcBef>
              <a:spcAft>
                <a:spcPct val="0"/>
              </a:spcAft>
              <a:defRPr sz="4400">
                <a:solidFill>
                  <a:srgbClr val="FF0000"/>
                </a:solidFill>
                <a:latin typeface="Candara" pitchFamily="34" charset="0"/>
                <a:ea typeface="华文新魏" pitchFamily="2" charset="-122"/>
              </a:defRPr>
            </a:lvl4pPr>
            <a:lvl5pPr algn="ctr" rtl="0" eaLnBrk="0" fontAlgn="base" hangingPunct="0">
              <a:spcBef>
                <a:spcPct val="0"/>
              </a:spcBef>
              <a:spcAft>
                <a:spcPct val="0"/>
              </a:spcAft>
              <a:defRPr sz="4400">
                <a:solidFill>
                  <a:srgbClr val="FF0000"/>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defRPr/>
            </a:pPr>
            <a:r>
              <a:rPr lang="zh-CN" altLang="en-US" smtClean="0">
                <a:solidFill>
                  <a:schemeClr val="bg1"/>
                </a:solidFill>
                <a:latin typeface="黑体" pitchFamily="49" charset="-122"/>
                <a:ea typeface="黑体" pitchFamily="49" charset="-122"/>
              </a:rPr>
              <a:t>二 、赤平投影网的构成</a:t>
            </a:r>
            <a:endParaRPr lang="zh-CN" altLang="en-US" dirty="0" smtClean="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251402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title"/>
          </p:nvPr>
        </p:nvSpPr>
        <p:spPr>
          <a:noFill/>
        </p:spPr>
        <p:txBody>
          <a:bodyPr/>
          <a:lstStyle/>
          <a:p>
            <a:pPr algn="ctr" eaLnBrk="1" hangingPunct="1">
              <a:defRPr/>
            </a:pPr>
            <a:r>
              <a:rPr lang="zh-CN" altLang="en-US" sz="4000" dirty="0" smtClean="0">
                <a:solidFill>
                  <a:schemeClr val="hlink"/>
                </a:solidFill>
                <a:ea typeface="黑体" pitchFamily="49" charset="-122"/>
              </a:rPr>
              <a:t>三、赤平投影网的使用方法</a:t>
            </a:r>
          </a:p>
        </p:txBody>
      </p:sp>
      <p:sp>
        <p:nvSpPr>
          <p:cNvPr id="156680" name="Rectangle 8"/>
          <p:cNvSpPr>
            <a:spLocks noGrp="1" noChangeArrowheads="1"/>
          </p:cNvSpPr>
          <p:nvPr>
            <p:ph type="body" idx="1"/>
          </p:nvPr>
        </p:nvSpPr>
        <p:spPr>
          <a:xfrm>
            <a:off x="641350" y="1441939"/>
            <a:ext cx="7835900" cy="4499586"/>
          </a:xfrm>
        </p:spPr>
        <p:txBody>
          <a:bodyPr/>
          <a:lstStyle/>
          <a:p>
            <a:pPr eaLnBrk="1" hangingPunct="1">
              <a:defRPr/>
            </a:pPr>
            <a:r>
              <a:rPr lang="zh-CN" altLang="en-US" sz="3200" dirty="0" smtClean="0">
                <a:solidFill>
                  <a:srgbClr val="0000FF"/>
                </a:solidFill>
              </a:rPr>
              <a:t>面的投影</a:t>
            </a:r>
          </a:p>
          <a:p>
            <a:pPr eaLnBrk="1" hangingPunct="1">
              <a:defRPr/>
            </a:pPr>
            <a:r>
              <a:rPr lang="zh-CN" altLang="en-US" sz="3200" dirty="0" smtClean="0">
                <a:solidFill>
                  <a:srgbClr val="0000FF"/>
                </a:solidFill>
              </a:rPr>
              <a:t>线的投影</a:t>
            </a:r>
          </a:p>
          <a:p>
            <a:pPr eaLnBrk="1" hangingPunct="1">
              <a:defRPr/>
            </a:pPr>
            <a:r>
              <a:rPr lang="zh-CN" altLang="en-US" sz="3200" dirty="0" smtClean="0">
                <a:solidFill>
                  <a:srgbClr val="0000FF"/>
                </a:solidFill>
              </a:rPr>
              <a:t>面的法线投影</a:t>
            </a:r>
          </a:p>
          <a:p>
            <a:pPr eaLnBrk="1" hangingPunct="1">
              <a:defRPr/>
            </a:pPr>
            <a:r>
              <a:rPr lang="zh-CN" altLang="en-US" sz="3200" dirty="0" smtClean="0">
                <a:solidFill>
                  <a:srgbClr val="0000FF"/>
                </a:solidFill>
              </a:rPr>
              <a:t>求两条相交直线共有的面的产状</a:t>
            </a:r>
          </a:p>
          <a:p>
            <a:pPr eaLnBrk="1" hangingPunct="1">
              <a:defRPr/>
            </a:pPr>
            <a:r>
              <a:rPr lang="zh-CN" altLang="en-US" sz="3200" dirty="0" smtClean="0">
                <a:solidFill>
                  <a:srgbClr val="0000FF"/>
                </a:solidFill>
              </a:rPr>
              <a:t>求两个面之间的夹角</a:t>
            </a:r>
          </a:p>
          <a:p>
            <a:pPr eaLnBrk="1" hangingPunct="1">
              <a:defRPr/>
            </a:pPr>
            <a:endParaRPr lang="en-US" altLang="zh-CN" dirty="0" smtClean="0">
              <a:solidFill>
                <a:srgbClr val="FFFF00"/>
              </a:solidFill>
            </a:endParaRPr>
          </a:p>
        </p:txBody>
      </p:sp>
    </p:spTree>
    <p:extLst>
      <p:ext uri="{BB962C8B-B14F-4D97-AF65-F5344CB8AC3E}">
        <p14:creationId xmlns:p14="http://schemas.microsoft.com/office/powerpoint/2010/main" val="384522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68313" y="692150"/>
            <a:ext cx="8229600" cy="4525963"/>
          </a:xfrm>
        </p:spPr>
        <p:txBody>
          <a:bodyPr/>
          <a:lstStyle/>
          <a:p>
            <a:pPr eaLnBrk="1" hangingPunct="1">
              <a:buFontTx/>
              <a:buNone/>
            </a:pPr>
            <a:r>
              <a:rPr lang="zh-CN" altLang="en-US" sz="2800" dirty="0" smtClean="0"/>
              <a:t>一、概述</a:t>
            </a:r>
            <a:endParaRPr lang="en-US" altLang="zh-CN" sz="2800" dirty="0" smtClean="0"/>
          </a:p>
          <a:p>
            <a:pPr eaLnBrk="1" hangingPunct="1"/>
            <a:r>
              <a:rPr lang="zh-CN" altLang="en-US" sz="2800" dirty="0" smtClean="0"/>
              <a:t>透视投影属于中心投影。</a:t>
            </a:r>
          </a:p>
          <a:p>
            <a:pPr eaLnBrk="1" hangingPunct="1"/>
            <a:r>
              <a:rPr lang="zh-CN" altLang="en-US" sz="2800" dirty="0" smtClean="0"/>
              <a:t>透视投影图简称为透视图或透视，它是从某个投射中心将物体投射到单一投影面上所得到的图形。 </a:t>
            </a:r>
          </a:p>
        </p:txBody>
      </p:sp>
      <p:sp>
        <p:nvSpPr>
          <p:cNvPr id="6" name="Rectangle 2"/>
          <p:cNvSpPr>
            <a:spLocks noGrp="1" noChangeArrowheads="1"/>
          </p:cNvSpPr>
          <p:nvPr>
            <p:ph type="title"/>
          </p:nvPr>
        </p:nvSpPr>
        <p:spPr>
          <a:xfrm>
            <a:off x="444500" y="0"/>
            <a:ext cx="8229600" cy="1135063"/>
          </a:xfrm>
        </p:spPr>
        <p:txBody>
          <a:bodyPr/>
          <a:lstStyle/>
          <a:p>
            <a:pPr eaLnBrk="1" hangingPunct="1"/>
            <a:r>
              <a:rPr lang="en-US" altLang="zh-CN" dirty="0" smtClean="0"/>
              <a:t>§2-6  </a:t>
            </a:r>
            <a:r>
              <a:rPr lang="zh-CN" altLang="en-US" dirty="0" smtClean="0"/>
              <a:t>球面</a:t>
            </a:r>
            <a:r>
              <a:rPr lang="zh-CN" altLang="en-US" dirty="0"/>
              <a:t>透视投影</a:t>
            </a:r>
            <a:endParaRPr lang="zh-CN" altLang="en-US" dirty="0" smtClean="0"/>
          </a:p>
        </p:txBody>
      </p:sp>
      <p:grpSp>
        <p:nvGrpSpPr>
          <p:cNvPr id="7" name="Group 5"/>
          <p:cNvGrpSpPr>
            <a:grpSpLocks/>
          </p:cNvGrpSpPr>
          <p:nvPr/>
        </p:nvGrpSpPr>
        <p:grpSpPr bwMode="auto">
          <a:xfrm>
            <a:off x="5535613" y="4222750"/>
            <a:ext cx="1370013" cy="2635250"/>
            <a:chOff x="3496" y="1824"/>
            <a:chExt cx="776" cy="1494"/>
          </a:xfrm>
        </p:grpSpPr>
        <p:sp>
          <p:nvSpPr>
            <p:cNvPr id="8" name="Freeform 6"/>
            <p:cNvSpPr>
              <a:spLocks/>
            </p:cNvSpPr>
            <p:nvPr/>
          </p:nvSpPr>
          <p:spPr bwMode="auto">
            <a:xfrm>
              <a:off x="3504" y="1824"/>
              <a:ext cx="768" cy="1494"/>
            </a:xfrm>
            <a:custGeom>
              <a:avLst/>
              <a:gdLst>
                <a:gd name="T0" fmla="*/ 768 w 768"/>
                <a:gd name="T1" fmla="*/ 986 h 1494"/>
                <a:gd name="T2" fmla="*/ 0 w 768"/>
                <a:gd name="T3" fmla="*/ 1494 h 1494"/>
                <a:gd name="T4" fmla="*/ 0 w 768"/>
                <a:gd name="T5" fmla="*/ 518 h 1494"/>
                <a:gd name="T6" fmla="*/ 768 w 768"/>
                <a:gd name="T7" fmla="*/ 0 h 1494"/>
                <a:gd name="T8" fmla="*/ 768 w 768"/>
                <a:gd name="T9" fmla="*/ 984 h 14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1494">
                  <a:moveTo>
                    <a:pt x="768" y="986"/>
                  </a:moveTo>
                  <a:lnTo>
                    <a:pt x="0" y="1494"/>
                  </a:lnTo>
                  <a:lnTo>
                    <a:pt x="0" y="518"/>
                  </a:lnTo>
                  <a:lnTo>
                    <a:pt x="768" y="0"/>
                  </a:lnTo>
                  <a:lnTo>
                    <a:pt x="768" y="984"/>
                  </a:lnTo>
                </a:path>
              </a:pathLst>
            </a:custGeom>
            <a:solidFill>
              <a:srgbClr val="66FFFF">
                <a:alpha val="50195"/>
              </a:srgbClr>
            </a:solidFill>
            <a:ln w="19050" cmpd="sng">
              <a:solidFill>
                <a:schemeClr val="accent2"/>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noChangeArrowheads="1"/>
            </p:cNvSpPr>
            <p:nvPr/>
          </p:nvSpPr>
          <p:spPr bwMode="auto">
            <a:xfrm>
              <a:off x="3496" y="1828"/>
              <a:ext cx="776" cy="520"/>
            </a:xfrm>
            <a:custGeom>
              <a:avLst/>
              <a:gdLst>
                <a:gd name="T0" fmla="*/ 776 w 776"/>
                <a:gd name="T1" fmla="*/ 0 h 520"/>
                <a:gd name="T2" fmla="*/ 0 w 776"/>
                <a:gd name="T3" fmla="*/ 520 h 520"/>
                <a:gd name="T4" fmla="*/ 0 60000 65536"/>
                <a:gd name="T5" fmla="*/ 0 60000 65536"/>
              </a:gdLst>
              <a:ahLst/>
              <a:cxnLst>
                <a:cxn ang="T4">
                  <a:pos x="T0" y="T1"/>
                </a:cxn>
                <a:cxn ang="T5">
                  <a:pos x="T2" y="T3"/>
                </a:cxn>
              </a:cxnLst>
              <a:rect l="0" t="0" r="r" b="b"/>
              <a:pathLst>
                <a:path w="776" h="520">
                  <a:moveTo>
                    <a:pt x="776" y="0"/>
                  </a:moveTo>
                  <a:lnTo>
                    <a:pt x="0" y="520"/>
                  </a:lnTo>
                </a:path>
              </a:pathLst>
            </a:custGeom>
            <a:solidFill>
              <a:srgbClr val="FFFFFF"/>
            </a:solidFill>
            <a:ln w="38100" cmpd="sng">
              <a:solidFill>
                <a:srgbClr val="0000FF"/>
              </a:solidFill>
              <a:round/>
              <a:headEnd/>
              <a:tailEnd/>
            </a:ln>
          </p:spPr>
          <p:txBody>
            <a:bodyPr/>
            <a:lstStyle/>
            <a:p>
              <a:endParaRPr lang="zh-CN" altLang="en-US"/>
            </a:p>
          </p:txBody>
        </p:sp>
        <p:sp>
          <p:nvSpPr>
            <p:cNvPr id="10" name="Line 8"/>
            <p:cNvSpPr>
              <a:spLocks noChangeShapeType="1"/>
            </p:cNvSpPr>
            <p:nvPr/>
          </p:nvSpPr>
          <p:spPr bwMode="auto">
            <a:xfrm>
              <a:off x="3504" y="2352"/>
              <a:ext cx="0" cy="96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 name="Group 9"/>
          <p:cNvGrpSpPr>
            <a:grpSpLocks/>
          </p:cNvGrpSpPr>
          <p:nvPr/>
        </p:nvGrpSpPr>
        <p:grpSpPr bwMode="auto">
          <a:xfrm>
            <a:off x="6735763" y="3703637"/>
            <a:ext cx="1862138" cy="1111250"/>
            <a:chOff x="4272" y="1530"/>
            <a:chExt cx="1173" cy="700"/>
          </a:xfrm>
        </p:grpSpPr>
        <p:sp>
          <p:nvSpPr>
            <p:cNvPr id="12" name="Line 10"/>
            <p:cNvSpPr>
              <a:spLocks noChangeShapeType="1"/>
            </p:cNvSpPr>
            <p:nvPr/>
          </p:nvSpPr>
          <p:spPr bwMode="auto">
            <a:xfrm flipV="1">
              <a:off x="4272" y="2017"/>
              <a:ext cx="267" cy="213"/>
            </a:xfrm>
            <a:prstGeom prst="line">
              <a:avLst/>
            </a:prstGeom>
            <a:noFill/>
            <a:ln w="19050">
              <a:solidFill>
                <a:srgbClr val="CC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p:nvSpPr>
          <p:spPr bwMode="auto">
            <a:xfrm>
              <a:off x="4539" y="2011"/>
              <a:ext cx="746" cy="6"/>
            </a:xfrm>
            <a:custGeom>
              <a:avLst/>
              <a:gdLst>
                <a:gd name="T0" fmla="*/ 0 w 672"/>
                <a:gd name="T1" fmla="*/ 6 h 5"/>
                <a:gd name="T2" fmla="*/ 746 w 672"/>
                <a:gd name="T3" fmla="*/ 0 h 5"/>
                <a:gd name="T4" fmla="*/ 0 60000 65536"/>
                <a:gd name="T5" fmla="*/ 0 60000 65536"/>
              </a:gdLst>
              <a:ahLst/>
              <a:cxnLst>
                <a:cxn ang="T4">
                  <a:pos x="T0" y="T1"/>
                </a:cxn>
                <a:cxn ang="T5">
                  <a:pos x="T2" y="T3"/>
                </a:cxn>
              </a:cxnLst>
              <a:rect l="0" t="0" r="r" b="b"/>
              <a:pathLst>
                <a:path w="672" h="5">
                  <a:moveTo>
                    <a:pt x="0" y="5"/>
                  </a:moveTo>
                  <a:lnTo>
                    <a:pt x="672" y="0"/>
                  </a:lnTo>
                </a:path>
              </a:pathLst>
            </a:custGeom>
            <a:noFill/>
            <a:ln w="19050" cmpd="sng">
              <a:solidFill>
                <a:srgbClr val="CC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2"/>
            <p:cNvGrpSpPr>
              <a:grpSpLocks/>
            </p:cNvGrpSpPr>
            <p:nvPr/>
          </p:nvGrpSpPr>
          <p:grpSpPr bwMode="auto">
            <a:xfrm>
              <a:off x="4379" y="1530"/>
              <a:ext cx="1066" cy="466"/>
              <a:chOff x="4272" y="1530"/>
              <a:chExt cx="960" cy="419"/>
            </a:xfrm>
          </p:grpSpPr>
          <p:sp>
            <p:nvSpPr>
              <p:cNvPr id="15" name="Text Box 13"/>
              <p:cNvSpPr txBox="1">
                <a:spLocks noChangeArrowheads="1"/>
              </p:cNvSpPr>
              <p:nvPr/>
            </p:nvSpPr>
            <p:spPr bwMode="auto">
              <a:xfrm flipH="1">
                <a:off x="4416" y="1530"/>
                <a:ext cx="81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FontTx/>
                  <a:buNone/>
                </a:pPr>
                <a:r>
                  <a:rPr kumimoji="1" lang="zh-CN" altLang="en-US" sz="2800">
                    <a:solidFill>
                      <a:srgbClr val="CC3300"/>
                    </a:solidFill>
                    <a:latin typeface="Times New Roman" panose="02020603050405020304" pitchFamily="18" charset="0"/>
                    <a:ea typeface="隶书" panose="02010509060101010101" pitchFamily="49" charset="-122"/>
                  </a:rPr>
                  <a:t>玻璃窗</a:t>
                </a:r>
                <a:endParaRPr kumimoji="1" lang="zh-CN" altLang="en-US" sz="2800">
                  <a:solidFill>
                    <a:srgbClr val="CC6600"/>
                  </a:solidFill>
                  <a:latin typeface="Times New Roman" panose="02020603050405020304" pitchFamily="18" charset="0"/>
                  <a:ea typeface="隶书" panose="02010509060101010101" pitchFamily="49" charset="-122"/>
                </a:endParaRPr>
              </a:p>
            </p:txBody>
          </p:sp>
          <p:sp>
            <p:nvSpPr>
              <p:cNvPr id="16" name="Rectangle 14"/>
              <p:cNvSpPr>
                <a:spLocks noChangeArrowheads="1"/>
              </p:cNvSpPr>
              <p:nvPr/>
            </p:nvSpPr>
            <p:spPr bwMode="auto">
              <a:xfrm>
                <a:off x="4272" y="1728"/>
                <a:ext cx="88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FontTx/>
                  <a:buNone/>
                </a:pPr>
                <a:r>
                  <a:rPr kumimoji="1" lang="zh-CN" altLang="en-US" sz="2800">
                    <a:solidFill>
                      <a:srgbClr val="CC3300"/>
                    </a:solidFill>
                    <a:latin typeface="Times New Roman" panose="02020603050405020304" pitchFamily="18" charset="0"/>
                    <a:ea typeface="隶书" panose="02010509060101010101" pitchFamily="49" charset="-122"/>
                  </a:rPr>
                  <a:t>（画面）</a:t>
                </a:r>
                <a:endParaRPr kumimoji="1" lang="zh-CN" altLang="en-US" sz="2800">
                  <a:solidFill>
                    <a:srgbClr val="CC6600"/>
                  </a:solidFill>
                  <a:latin typeface="Times New Roman" panose="02020603050405020304" pitchFamily="18" charset="0"/>
                  <a:ea typeface="隶书" panose="02010509060101010101" pitchFamily="49" charset="-122"/>
                </a:endParaRPr>
              </a:p>
            </p:txBody>
          </p:sp>
        </p:grpSp>
      </p:grpSp>
      <p:grpSp>
        <p:nvGrpSpPr>
          <p:cNvPr id="17" name="Group 15"/>
          <p:cNvGrpSpPr>
            <a:grpSpLocks/>
          </p:cNvGrpSpPr>
          <p:nvPr/>
        </p:nvGrpSpPr>
        <p:grpSpPr bwMode="auto">
          <a:xfrm>
            <a:off x="5843588" y="5026025"/>
            <a:ext cx="754063" cy="957262"/>
            <a:chOff x="3670" y="2280"/>
            <a:chExt cx="428" cy="542"/>
          </a:xfrm>
        </p:grpSpPr>
        <p:sp>
          <p:nvSpPr>
            <p:cNvPr id="18" name="Line 16"/>
            <p:cNvSpPr>
              <a:spLocks noChangeShapeType="1"/>
            </p:cNvSpPr>
            <p:nvPr/>
          </p:nvSpPr>
          <p:spPr bwMode="auto">
            <a:xfrm flipH="1">
              <a:off x="3670" y="2429"/>
              <a:ext cx="97" cy="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17"/>
            <p:cNvGrpSpPr>
              <a:grpSpLocks/>
            </p:cNvGrpSpPr>
            <p:nvPr/>
          </p:nvGrpSpPr>
          <p:grpSpPr bwMode="auto">
            <a:xfrm>
              <a:off x="3670" y="2280"/>
              <a:ext cx="428" cy="542"/>
              <a:chOff x="3670" y="1944"/>
              <a:chExt cx="428" cy="542"/>
            </a:xfrm>
          </p:grpSpPr>
          <p:sp>
            <p:nvSpPr>
              <p:cNvPr id="20" name="Freeform 18"/>
              <p:cNvSpPr>
                <a:spLocks/>
              </p:cNvSpPr>
              <p:nvPr/>
            </p:nvSpPr>
            <p:spPr bwMode="auto">
              <a:xfrm flipV="1">
                <a:off x="3865" y="1944"/>
                <a:ext cx="233" cy="371"/>
              </a:xfrm>
              <a:custGeom>
                <a:avLst/>
                <a:gdLst>
                  <a:gd name="T0" fmla="*/ 0 w 565"/>
                  <a:gd name="T1" fmla="*/ 0 h 779"/>
                  <a:gd name="T2" fmla="*/ 233 w 565"/>
                  <a:gd name="T3" fmla="*/ 155 h 779"/>
                  <a:gd name="T4" fmla="*/ 125 w 565"/>
                  <a:gd name="T5" fmla="*/ 371 h 779"/>
                  <a:gd name="T6" fmla="*/ 0 60000 65536"/>
                  <a:gd name="T7" fmla="*/ 0 60000 65536"/>
                  <a:gd name="T8" fmla="*/ 0 60000 65536"/>
                </a:gdLst>
                <a:ahLst/>
                <a:cxnLst>
                  <a:cxn ang="T6">
                    <a:pos x="T0" y="T1"/>
                  </a:cxn>
                  <a:cxn ang="T7">
                    <a:pos x="T2" y="T3"/>
                  </a:cxn>
                  <a:cxn ang="T8">
                    <a:pos x="T4" y="T5"/>
                  </a:cxn>
                </a:cxnLst>
                <a:rect l="0" t="0" r="r" b="b"/>
                <a:pathLst>
                  <a:path w="565" h="779">
                    <a:moveTo>
                      <a:pt x="0" y="0"/>
                    </a:moveTo>
                    <a:lnTo>
                      <a:pt x="565" y="326"/>
                    </a:lnTo>
                    <a:lnTo>
                      <a:pt x="303" y="779"/>
                    </a:lnTo>
                  </a:path>
                </a:pathLst>
              </a:custGeom>
              <a:noFill/>
              <a:ln w="38100" cmpd="sng">
                <a:solidFill>
                  <a:srgbClr val="FF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9"/>
              <p:cNvSpPr>
                <a:spLocks noChangeShapeType="1"/>
              </p:cNvSpPr>
              <p:nvPr/>
            </p:nvSpPr>
            <p:spPr bwMode="auto">
              <a:xfrm flipV="1">
                <a:off x="3865" y="2315"/>
                <a:ext cx="0" cy="171"/>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Freeform 20"/>
              <p:cNvSpPr>
                <a:spLocks/>
              </p:cNvSpPr>
              <p:nvPr/>
            </p:nvSpPr>
            <p:spPr bwMode="auto">
              <a:xfrm flipV="1">
                <a:off x="3670" y="2185"/>
                <a:ext cx="195" cy="301"/>
              </a:xfrm>
              <a:custGeom>
                <a:avLst/>
                <a:gdLst>
                  <a:gd name="T0" fmla="*/ 195 w 473"/>
                  <a:gd name="T1" fmla="*/ 0 h 633"/>
                  <a:gd name="T2" fmla="*/ 0 w 473"/>
                  <a:gd name="T3" fmla="*/ 129 h 633"/>
                  <a:gd name="T4" fmla="*/ 0 w 473"/>
                  <a:gd name="T5" fmla="*/ 301 h 633"/>
                  <a:gd name="T6" fmla="*/ 0 60000 65536"/>
                  <a:gd name="T7" fmla="*/ 0 60000 65536"/>
                  <a:gd name="T8" fmla="*/ 0 60000 65536"/>
                </a:gdLst>
                <a:ahLst/>
                <a:cxnLst>
                  <a:cxn ang="T6">
                    <a:pos x="T0" y="T1"/>
                  </a:cxn>
                  <a:cxn ang="T7">
                    <a:pos x="T2" y="T3"/>
                  </a:cxn>
                  <a:cxn ang="T8">
                    <a:pos x="T4" y="T5"/>
                  </a:cxn>
                </a:cxnLst>
                <a:rect l="0" t="0" r="r" b="b"/>
                <a:pathLst>
                  <a:path w="473" h="633">
                    <a:moveTo>
                      <a:pt x="473" y="0"/>
                    </a:moveTo>
                    <a:lnTo>
                      <a:pt x="0" y="272"/>
                    </a:lnTo>
                    <a:lnTo>
                      <a:pt x="0" y="633"/>
                    </a:lnTo>
                  </a:path>
                </a:pathLst>
              </a:custGeom>
              <a:noFill/>
              <a:ln w="38100" cmpd="sng">
                <a:solidFill>
                  <a:srgbClr val="FF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21"/>
              <p:cNvSpPr>
                <a:spLocks/>
              </p:cNvSpPr>
              <p:nvPr/>
            </p:nvSpPr>
            <p:spPr bwMode="auto">
              <a:xfrm>
                <a:off x="3865" y="2160"/>
                <a:ext cx="233" cy="326"/>
              </a:xfrm>
              <a:custGeom>
                <a:avLst/>
                <a:gdLst>
                  <a:gd name="T0" fmla="*/ 0 w 233"/>
                  <a:gd name="T1" fmla="*/ 326 h 326"/>
                  <a:gd name="T2" fmla="*/ 231 w 233"/>
                  <a:gd name="T3" fmla="*/ 164 h 326"/>
                  <a:gd name="T4" fmla="*/ 233 w 233"/>
                  <a:gd name="T5" fmla="*/ 0 h 326"/>
                  <a:gd name="T6" fmla="*/ 0 60000 65536"/>
                  <a:gd name="T7" fmla="*/ 0 60000 65536"/>
                  <a:gd name="T8" fmla="*/ 0 60000 65536"/>
                </a:gdLst>
                <a:ahLst/>
                <a:cxnLst>
                  <a:cxn ang="T6">
                    <a:pos x="T0" y="T1"/>
                  </a:cxn>
                  <a:cxn ang="T7">
                    <a:pos x="T2" y="T3"/>
                  </a:cxn>
                  <a:cxn ang="T8">
                    <a:pos x="T4" y="T5"/>
                  </a:cxn>
                </a:cxnLst>
                <a:rect l="0" t="0" r="r" b="b"/>
                <a:pathLst>
                  <a:path w="233" h="326">
                    <a:moveTo>
                      <a:pt x="0" y="326"/>
                    </a:moveTo>
                    <a:lnTo>
                      <a:pt x="231" y="164"/>
                    </a:lnTo>
                    <a:lnTo>
                      <a:pt x="233" y="0"/>
                    </a:lnTo>
                  </a:path>
                </a:pathLst>
              </a:custGeom>
              <a:noFill/>
              <a:ln w="38100" cmpd="sng">
                <a:solidFill>
                  <a:srgbClr val="FF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2"/>
              <p:cNvSpPr>
                <a:spLocks noChangeArrowheads="1"/>
              </p:cNvSpPr>
              <p:nvPr/>
            </p:nvSpPr>
            <p:spPr bwMode="auto">
              <a:xfrm>
                <a:off x="3767" y="2093"/>
                <a:ext cx="97" cy="223"/>
              </a:xfrm>
              <a:custGeom>
                <a:avLst/>
                <a:gdLst>
                  <a:gd name="T0" fmla="*/ 0 w 97"/>
                  <a:gd name="T1" fmla="*/ 0 h 223"/>
                  <a:gd name="T2" fmla="*/ 97 w 97"/>
                  <a:gd name="T3" fmla="*/ 223 h 223"/>
                  <a:gd name="T4" fmla="*/ 0 60000 65536"/>
                  <a:gd name="T5" fmla="*/ 0 60000 65536"/>
                </a:gdLst>
                <a:ahLst/>
                <a:cxnLst>
                  <a:cxn ang="T4">
                    <a:pos x="T0" y="T1"/>
                  </a:cxn>
                  <a:cxn ang="T5">
                    <a:pos x="T2" y="T3"/>
                  </a:cxn>
                </a:cxnLst>
                <a:rect l="0" t="0" r="r" b="b"/>
                <a:pathLst>
                  <a:path w="97" h="223">
                    <a:moveTo>
                      <a:pt x="0" y="0"/>
                    </a:moveTo>
                    <a:lnTo>
                      <a:pt x="97" y="223"/>
                    </a:lnTo>
                  </a:path>
                </a:pathLst>
              </a:custGeom>
              <a:solidFill>
                <a:srgbClr val="FFFFFF"/>
              </a:solidFill>
              <a:ln w="38100" cmpd="sng">
                <a:solidFill>
                  <a:srgbClr val="FF0066"/>
                </a:solidFill>
                <a:round/>
                <a:headEnd/>
                <a:tailEnd/>
              </a:ln>
            </p:spPr>
            <p:txBody>
              <a:bodyPr/>
              <a:lstStyle/>
              <a:p>
                <a:endParaRPr lang="zh-CN" altLang="en-US"/>
              </a:p>
            </p:txBody>
          </p:sp>
          <p:sp>
            <p:nvSpPr>
              <p:cNvPr id="25" name="Line 23"/>
              <p:cNvSpPr>
                <a:spLocks noChangeShapeType="1"/>
              </p:cNvSpPr>
              <p:nvPr/>
            </p:nvSpPr>
            <p:spPr bwMode="auto">
              <a:xfrm flipH="1">
                <a:off x="3767" y="1944"/>
                <a:ext cx="223" cy="149"/>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24"/>
          <p:cNvGrpSpPr>
            <a:grpSpLocks/>
          </p:cNvGrpSpPr>
          <p:nvPr/>
        </p:nvGrpSpPr>
        <p:grpSpPr bwMode="auto">
          <a:xfrm>
            <a:off x="6237288" y="5408612"/>
            <a:ext cx="2276475" cy="1111250"/>
            <a:chOff x="3958" y="2604"/>
            <a:chExt cx="1434" cy="700"/>
          </a:xfrm>
        </p:grpSpPr>
        <p:sp>
          <p:nvSpPr>
            <p:cNvPr id="27" name="Text Box 25"/>
            <p:cNvSpPr txBox="1">
              <a:spLocks noChangeArrowheads="1"/>
            </p:cNvSpPr>
            <p:nvPr/>
          </p:nvSpPr>
          <p:spPr bwMode="auto">
            <a:xfrm>
              <a:off x="4487" y="2977"/>
              <a:ext cx="9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solidFill>
                    <a:srgbClr val="CC3300"/>
                  </a:solidFill>
                  <a:latin typeface="Times New Roman" panose="02020603050405020304" pitchFamily="18" charset="0"/>
                  <a:ea typeface="隶书" panose="02010509060101010101" pitchFamily="49" charset="-122"/>
                </a:rPr>
                <a:t>透视图</a:t>
              </a:r>
            </a:p>
          </p:txBody>
        </p:sp>
        <p:sp>
          <p:nvSpPr>
            <p:cNvPr id="28" name="Freeform 26"/>
            <p:cNvSpPr>
              <a:spLocks/>
            </p:cNvSpPr>
            <p:nvPr/>
          </p:nvSpPr>
          <p:spPr bwMode="auto">
            <a:xfrm>
              <a:off x="4539" y="3297"/>
              <a:ext cx="741" cy="1"/>
            </a:xfrm>
            <a:custGeom>
              <a:avLst/>
              <a:gdLst>
                <a:gd name="T0" fmla="*/ 0 w 667"/>
                <a:gd name="T1" fmla="*/ 0 h 1"/>
                <a:gd name="T2" fmla="*/ 741 w 667"/>
                <a:gd name="T3" fmla="*/ 0 h 1"/>
                <a:gd name="T4" fmla="*/ 0 60000 65536"/>
                <a:gd name="T5" fmla="*/ 0 60000 65536"/>
              </a:gdLst>
              <a:ahLst/>
              <a:cxnLst>
                <a:cxn ang="T4">
                  <a:pos x="T0" y="T1"/>
                </a:cxn>
                <a:cxn ang="T5">
                  <a:pos x="T2" y="T3"/>
                </a:cxn>
              </a:cxnLst>
              <a:rect l="0" t="0" r="r" b="b"/>
              <a:pathLst>
                <a:path w="667" h="1">
                  <a:moveTo>
                    <a:pt x="0" y="0"/>
                  </a:moveTo>
                  <a:lnTo>
                    <a:pt x="667" y="0"/>
                  </a:lnTo>
                </a:path>
              </a:pathLst>
            </a:custGeom>
            <a:noFill/>
            <a:ln w="19050" cmpd="sng">
              <a:solidFill>
                <a:srgbClr val="CC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p:nvSpPr>
          <p:spPr bwMode="auto">
            <a:xfrm>
              <a:off x="3958" y="2604"/>
              <a:ext cx="581" cy="693"/>
            </a:xfrm>
            <a:custGeom>
              <a:avLst/>
              <a:gdLst>
                <a:gd name="T0" fmla="*/ 0 w 523"/>
                <a:gd name="T1" fmla="*/ 0 h 624"/>
                <a:gd name="T2" fmla="*/ 581 w 523"/>
                <a:gd name="T3" fmla="*/ 693 h 624"/>
                <a:gd name="T4" fmla="*/ 0 60000 65536"/>
                <a:gd name="T5" fmla="*/ 0 60000 65536"/>
              </a:gdLst>
              <a:ahLst/>
              <a:cxnLst>
                <a:cxn ang="T4">
                  <a:pos x="T0" y="T1"/>
                </a:cxn>
                <a:cxn ang="T5">
                  <a:pos x="T2" y="T3"/>
                </a:cxn>
              </a:cxnLst>
              <a:rect l="0" t="0" r="r" b="b"/>
              <a:pathLst>
                <a:path w="523" h="624">
                  <a:moveTo>
                    <a:pt x="0" y="0"/>
                  </a:moveTo>
                  <a:lnTo>
                    <a:pt x="523" y="624"/>
                  </a:lnTo>
                </a:path>
              </a:pathLst>
            </a:custGeom>
            <a:noFill/>
            <a:ln w="19050" cmpd="sng">
              <a:solidFill>
                <a:srgbClr val="CC3300"/>
              </a:solidFill>
              <a:round/>
              <a:headEnd type="stealth"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28"/>
          <p:cNvGrpSpPr>
            <a:grpSpLocks/>
          </p:cNvGrpSpPr>
          <p:nvPr/>
        </p:nvGrpSpPr>
        <p:grpSpPr bwMode="auto">
          <a:xfrm>
            <a:off x="4449763" y="4721225"/>
            <a:ext cx="1266825" cy="1608137"/>
            <a:chOff x="2880" y="2107"/>
            <a:chExt cx="718" cy="911"/>
          </a:xfrm>
        </p:grpSpPr>
        <p:sp>
          <p:nvSpPr>
            <p:cNvPr id="31" name="Line 29"/>
            <p:cNvSpPr>
              <a:spLocks noChangeShapeType="1"/>
            </p:cNvSpPr>
            <p:nvPr/>
          </p:nvSpPr>
          <p:spPr bwMode="auto">
            <a:xfrm flipV="1">
              <a:off x="3207" y="2469"/>
              <a:ext cx="390" cy="261"/>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flipV="1">
              <a:off x="3207" y="2757"/>
              <a:ext cx="390" cy="261"/>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31"/>
            <p:cNvSpPr>
              <a:spLocks/>
            </p:cNvSpPr>
            <p:nvPr/>
          </p:nvSpPr>
          <p:spPr bwMode="auto">
            <a:xfrm flipV="1">
              <a:off x="2880" y="2512"/>
              <a:ext cx="327" cy="506"/>
            </a:xfrm>
            <a:custGeom>
              <a:avLst/>
              <a:gdLst>
                <a:gd name="T0" fmla="*/ 327 w 794"/>
                <a:gd name="T1" fmla="*/ 0 h 1064"/>
                <a:gd name="T2" fmla="*/ 0 w 794"/>
                <a:gd name="T3" fmla="*/ 218 h 1064"/>
                <a:gd name="T4" fmla="*/ 0 w 794"/>
                <a:gd name="T5" fmla="*/ 506 h 1064"/>
                <a:gd name="T6" fmla="*/ 0 60000 65536"/>
                <a:gd name="T7" fmla="*/ 0 60000 65536"/>
                <a:gd name="T8" fmla="*/ 0 60000 65536"/>
              </a:gdLst>
              <a:ahLst/>
              <a:cxnLst>
                <a:cxn ang="T6">
                  <a:pos x="T0" y="T1"/>
                </a:cxn>
                <a:cxn ang="T7">
                  <a:pos x="T2" y="T3"/>
                </a:cxn>
                <a:cxn ang="T8">
                  <a:pos x="T4" y="T5"/>
                </a:cxn>
              </a:cxnLst>
              <a:rect l="0" t="0" r="r" b="b"/>
              <a:pathLst>
                <a:path w="794" h="1064">
                  <a:moveTo>
                    <a:pt x="794" y="0"/>
                  </a:moveTo>
                  <a:lnTo>
                    <a:pt x="0" y="459"/>
                  </a:lnTo>
                  <a:lnTo>
                    <a:pt x="0" y="1064"/>
                  </a:lnTo>
                </a:path>
              </a:pathLst>
            </a:custGeom>
            <a:solidFill>
              <a:srgbClr val="FFFFFF"/>
            </a:solidFill>
            <a:ln w="38100" cmpd="sng">
              <a:solidFill>
                <a:srgbClr val="000066"/>
              </a:solidFill>
              <a:prstDash val="solid"/>
              <a:round/>
              <a:headEnd/>
              <a:tailEnd/>
            </a:ln>
          </p:spPr>
          <p:txBody>
            <a:bodyPr/>
            <a:lstStyle/>
            <a:p>
              <a:endParaRPr lang="zh-CN" altLang="en-US"/>
            </a:p>
          </p:txBody>
        </p:sp>
        <p:sp>
          <p:nvSpPr>
            <p:cNvPr id="34" name="Line 32"/>
            <p:cNvSpPr>
              <a:spLocks noChangeShapeType="1"/>
            </p:cNvSpPr>
            <p:nvPr/>
          </p:nvSpPr>
          <p:spPr bwMode="auto">
            <a:xfrm flipH="1">
              <a:off x="3043" y="2107"/>
              <a:ext cx="374" cy="249"/>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flipV="1">
              <a:off x="3207" y="2730"/>
              <a:ext cx="0" cy="288"/>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flipH="1">
              <a:off x="2880" y="2356"/>
              <a:ext cx="163" cy="156"/>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3043" y="2356"/>
              <a:ext cx="165" cy="372"/>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36"/>
            <p:cNvSpPr>
              <a:spLocks noChangeArrowheads="1"/>
            </p:cNvSpPr>
            <p:nvPr/>
          </p:nvSpPr>
          <p:spPr bwMode="auto">
            <a:xfrm>
              <a:off x="3597" y="2469"/>
              <a:ext cx="1" cy="294"/>
            </a:xfrm>
            <a:custGeom>
              <a:avLst/>
              <a:gdLst>
                <a:gd name="T0" fmla="*/ 0 w 1"/>
                <a:gd name="T1" fmla="*/ 0 h 294"/>
                <a:gd name="T2" fmla="*/ 0 w 1"/>
                <a:gd name="T3" fmla="*/ 294 h 294"/>
                <a:gd name="T4" fmla="*/ 0 60000 65536"/>
                <a:gd name="T5" fmla="*/ 0 60000 65536"/>
              </a:gdLst>
              <a:ahLst/>
              <a:cxnLst>
                <a:cxn ang="T4">
                  <a:pos x="T0" y="T1"/>
                </a:cxn>
                <a:cxn ang="T5">
                  <a:pos x="T2" y="T3"/>
                </a:cxn>
              </a:cxnLst>
              <a:rect l="0" t="0" r="r" b="b"/>
              <a:pathLst>
                <a:path w="1" h="294">
                  <a:moveTo>
                    <a:pt x="0" y="0"/>
                  </a:moveTo>
                  <a:lnTo>
                    <a:pt x="0" y="294"/>
                  </a:lnTo>
                </a:path>
              </a:pathLst>
            </a:custGeom>
            <a:solidFill>
              <a:srgbClr val="FFFFFF"/>
            </a:solidFill>
            <a:ln w="38100">
              <a:solidFill>
                <a:srgbClr val="000066"/>
              </a:solidFill>
              <a:round/>
              <a:headEnd/>
              <a:tailEnd/>
            </a:ln>
          </p:spPr>
          <p:txBody>
            <a:bodyPr/>
            <a:lstStyle/>
            <a:p>
              <a:endParaRPr lang="zh-CN" altLang="en-US"/>
            </a:p>
          </p:txBody>
        </p:sp>
        <p:sp>
          <p:nvSpPr>
            <p:cNvPr id="39" name="Line 37"/>
            <p:cNvSpPr>
              <a:spLocks noChangeShapeType="1"/>
            </p:cNvSpPr>
            <p:nvPr/>
          </p:nvSpPr>
          <p:spPr bwMode="auto">
            <a:xfrm>
              <a:off x="3417" y="2107"/>
              <a:ext cx="180" cy="362"/>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 name="Text Box 38"/>
          <p:cNvSpPr txBox="1">
            <a:spLocks noChangeArrowheads="1"/>
          </p:cNvSpPr>
          <p:nvPr/>
        </p:nvSpPr>
        <p:spPr bwMode="auto">
          <a:xfrm>
            <a:off x="4449763" y="4137025"/>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solidFill>
                  <a:srgbClr val="CC3300"/>
                </a:solidFill>
                <a:latin typeface="Times New Roman" panose="02020603050405020304" pitchFamily="18" charset="0"/>
                <a:ea typeface="隶书" panose="02010509060101010101" pitchFamily="49" charset="-122"/>
              </a:rPr>
              <a:t>建筑物</a:t>
            </a:r>
          </a:p>
        </p:txBody>
      </p:sp>
      <p:grpSp>
        <p:nvGrpSpPr>
          <p:cNvPr id="41" name="Group 39"/>
          <p:cNvGrpSpPr>
            <a:grpSpLocks/>
          </p:cNvGrpSpPr>
          <p:nvPr/>
        </p:nvGrpSpPr>
        <p:grpSpPr bwMode="auto">
          <a:xfrm>
            <a:off x="4737101" y="5160962"/>
            <a:ext cx="3155950" cy="1168400"/>
            <a:chOff x="3043" y="2356"/>
            <a:chExt cx="1789" cy="662"/>
          </a:xfrm>
        </p:grpSpPr>
        <p:sp>
          <p:nvSpPr>
            <p:cNvPr id="42" name="Freeform 40"/>
            <p:cNvSpPr>
              <a:spLocks/>
            </p:cNvSpPr>
            <p:nvPr/>
          </p:nvSpPr>
          <p:spPr bwMode="auto">
            <a:xfrm flipV="1">
              <a:off x="3043" y="2356"/>
              <a:ext cx="1789" cy="662"/>
            </a:xfrm>
            <a:custGeom>
              <a:avLst/>
              <a:gdLst>
                <a:gd name="T0" fmla="*/ 0 w 4347"/>
                <a:gd name="T1" fmla="*/ 662 h 1390"/>
                <a:gd name="T2" fmla="*/ 1789 w 4347"/>
                <a:gd name="T3" fmla="*/ 483 h 1390"/>
                <a:gd name="T4" fmla="*/ 163 w 4347"/>
                <a:gd name="T5" fmla="*/ 0 h 1390"/>
                <a:gd name="T6" fmla="*/ 0 60000 65536"/>
                <a:gd name="T7" fmla="*/ 0 60000 65536"/>
                <a:gd name="T8" fmla="*/ 0 60000 65536"/>
              </a:gdLst>
              <a:ahLst/>
              <a:cxnLst>
                <a:cxn ang="T6">
                  <a:pos x="T0" y="T1"/>
                </a:cxn>
                <a:cxn ang="T7">
                  <a:pos x="T2" y="T3"/>
                </a:cxn>
                <a:cxn ang="T8">
                  <a:pos x="T4" y="T5"/>
                </a:cxn>
              </a:cxnLst>
              <a:rect l="0" t="0" r="r" b="b"/>
              <a:pathLst>
                <a:path w="4347" h="1390">
                  <a:moveTo>
                    <a:pt x="0" y="1390"/>
                  </a:moveTo>
                  <a:lnTo>
                    <a:pt x="4347" y="1014"/>
                  </a:lnTo>
                  <a:lnTo>
                    <a:pt x="397" y="0"/>
                  </a:lnTo>
                </a:path>
              </a:pathLst>
            </a:custGeom>
            <a:noFill/>
            <a:ln w="19050" cmpd="sng">
              <a:solidFill>
                <a:srgbClr val="CC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41"/>
            <p:cNvSpPr>
              <a:spLocks/>
            </p:cNvSpPr>
            <p:nvPr/>
          </p:nvSpPr>
          <p:spPr bwMode="auto">
            <a:xfrm>
              <a:off x="3216" y="2526"/>
              <a:ext cx="1614" cy="210"/>
            </a:xfrm>
            <a:custGeom>
              <a:avLst/>
              <a:gdLst>
                <a:gd name="T0" fmla="*/ 0 w 1614"/>
                <a:gd name="T1" fmla="*/ 210 h 210"/>
                <a:gd name="T2" fmla="*/ 1614 w 1614"/>
                <a:gd name="T3" fmla="*/ 0 h 210"/>
                <a:gd name="T4" fmla="*/ 0 60000 65536"/>
                <a:gd name="T5" fmla="*/ 0 60000 65536"/>
              </a:gdLst>
              <a:ahLst/>
              <a:cxnLst>
                <a:cxn ang="T4">
                  <a:pos x="T0" y="T1"/>
                </a:cxn>
                <a:cxn ang="T5">
                  <a:pos x="T2" y="T3"/>
                </a:cxn>
              </a:cxnLst>
              <a:rect l="0" t="0" r="r" b="b"/>
              <a:pathLst>
                <a:path w="1614" h="210">
                  <a:moveTo>
                    <a:pt x="0" y="210"/>
                  </a:moveTo>
                  <a:lnTo>
                    <a:pt x="1614" y="0"/>
                  </a:lnTo>
                </a:path>
              </a:pathLst>
            </a:custGeom>
            <a:noFill/>
            <a:ln w="19050" cmpd="sng">
              <a:solidFill>
                <a:srgbClr val="CC33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 name="Group 42"/>
          <p:cNvGrpSpPr>
            <a:grpSpLocks/>
          </p:cNvGrpSpPr>
          <p:nvPr/>
        </p:nvGrpSpPr>
        <p:grpSpPr bwMode="auto">
          <a:xfrm>
            <a:off x="7888288" y="5264150"/>
            <a:ext cx="117475" cy="433387"/>
            <a:chOff x="4829" y="2415"/>
            <a:chExt cx="67" cy="245"/>
          </a:xfrm>
        </p:grpSpPr>
        <p:sp>
          <p:nvSpPr>
            <p:cNvPr id="45" name="Freeform 43"/>
            <p:cNvSpPr>
              <a:spLocks/>
            </p:cNvSpPr>
            <p:nvPr/>
          </p:nvSpPr>
          <p:spPr bwMode="auto">
            <a:xfrm flipV="1">
              <a:off x="4829" y="2482"/>
              <a:ext cx="21" cy="111"/>
            </a:xfrm>
            <a:custGeom>
              <a:avLst/>
              <a:gdLst>
                <a:gd name="T0" fmla="*/ 21 w 52"/>
                <a:gd name="T1" fmla="*/ 111 h 232"/>
                <a:gd name="T2" fmla="*/ 14 w 52"/>
                <a:gd name="T3" fmla="*/ 102 h 232"/>
                <a:gd name="T4" fmla="*/ 8 w 52"/>
                <a:gd name="T5" fmla="*/ 92 h 232"/>
                <a:gd name="T6" fmla="*/ 4 w 52"/>
                <a:gd name="T7" fmla="*/ 82 h 232"/>
                <a:gd name="T8" fmla="*/ 1 w 52"/>
                <a:gd name="T9" fmla="*/ 70 h 232"/>
                <a:gd name="T10" fmla="*/ 0 w 52"/>
                <a:gd name="T11" fmla="*/ 58 h 232"/>
                <a:gd name="T12" fmla="*/ 0 w 52"/>
                <a:gd name="T13" fmla="*/ 46 h 232"/>
                <a:gd name="T14" fmla="*/ 2 w 52"/>
                <a:gd name="T15" fmla="*/ 34 h 232"/>
                <a:gd name="T16" fmla="*/ 6 w 52"/>
                <a:gd name="T17" fmla="*/ 23 h 232"/>
                <a:gd name="T18" fmla="*/ 11 w 52"/>
                <a:gd name="T19" fmla="*/ 13 h 232"/>
                <a:gd name="T20" fmla="*/ 18 w 52"/>
                <a:gd name="T21" fmla="*/ 4 h 232"/>
                <a:gd name="T22" fmla="*/ 21 w 52"/>
                <a:gd name="T23" fmla="*/ 0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 h="232">
                  <a:moveTo>
                    <a:pt x="52" y="232"/>
                  </a:moveTo>
                  <a:lnTo>
                    <a:pt x="34" y="214"/>
                  </a:lnTo>
                  <a:lnTo>
                    <a:pt x="20" y="193"/>
                  </a:lnTo>
                  <a:lnTo>
                    <a:pt x="10" y="171"/>
                  </a:lnTo>
                  <a:lnTo>
                    <a:pt x="3" y="146"/>
                  </a:lnTo>
                  <a:lnTo>
                    <a:pt x="0" y="122"/>
                  </a:lnTo>
                  <a:lnTo>
                    <a:pt x="1" y="97"/>
                  </a:lnTo>
                  <a:lnTo>
                    <a:pt x="6" y="72"/>
                  </a:lnTo>
                  <a:lnTo>
                    <a:pt x="15" y="49"/>
                  </a:lnTo>
                  <a:lnTo>
                    <a:pt x="28" y="27"/>
                  </a:lnTo>
                  <a:lnTo>
                    <a:pt x="44" y="8"/>
                  </a:lnTo>
                  <a:lnTo>
                    <a:pt x="52" y="0"/>
                  </a:lnTo>
                </a:path>
              </a:pathLst>
            </a:custGeom>
            <a:noFill/>
            <a:ln w="28575"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44"/>
            <p:cNvSpPr>
              <a:spLocks/>
            </p:cNvSpPr>
            <p:nvPr/>
          </p:nvSpPr>
          <p:spPr bwMode="auto">
            <a:xfrm flipV="1">
              <a:off x="4833" y="2535"/>
              <a:ext cx="63" cy="125"/>
            </a:xfrm>
            <a:custGeom>
              <a:avLst/>
              <a:gdLst>
                <a:gd name="T0" fmla="*/ 0 w 152"/>
                <a:gd name="T1" fmla="*/ 0 h 263"/>
                <a:gd name="T2" fmla="*/ 0 w 152"/>
                <a:gd name="T3" fmla="*/ 3 h 263"/>
                <a:gd name="T4" fmla="*/ 0 w 152"/>
                <a:gd name="T5" fmla="*/ 7 h 263"/>
                <a:gd name="T6" fmla="*/ 0 w 152"/>
                <a:gd name="T7" fmla="*/ 12 h 263"/>
                <a:gd name="T8" fmla="*/ 0 w 152"/>
                <a:gd name="T9" fmla="*/ 16 h 263"/>
                <a:gd name="T10" fmla="*/ 0 w 152"/>
                <a:gd name="T11" fmla="*/ 21 h 263"/>
                <a:gd name="T12" fmla="*/ 0 w 152"/>
                <a:gd name="T13" fmla="*/ 26 h 263"/>
                <a:gd name="T14" fmla="*/ 1 w 152"/>
                <a:gd name="T15" fmla="*/ 31 h 263"/>
                <a:gd name="T16" fmla="*/ 2 w 152"/>
                <a:gd name="T17" fmla="*/ 35 h 263"/>
                <a:gd name="T18" fmla="*/ 2 w 152"/>
                <a:gd name="T19" fmla="*/ 39 h 263"/>
                <a:gd name="T20" fmla="*/ 3 w 152"/>
                <a:gd name="T21" fmla="*/ 43 h 263"/>
                <a:gd name="T22" fmla="*/ 5 w 152"/>
                <a:gd name="T23" fmla="*/ 46 h 263"/>
                <a:gd name="T24" fmla="*/ 6 w 152"/>
                <a:gd name="T25" fmla="*/ 49 h 263"/>
                <a:gd name="T26" fmla="*/ 7 w 152"/>
                <a:gd name="T27" fmla="*/ 52 h 263"/>
                <a:gd name="T28" fmla="*/ 9 w 152"/>
                <a:gd name="T29" fmla="*/ 55 h 263"/>
                <a:gd name="T30" fmla="*/ 11 w 152"/>
                <a:gd name="T31" fmla="*/ 58 h 263"/>
                <a:gd name="T32" fmla="*/ 13 w 152"/>
                <a:gd name="T33" fmla="*/ 61 h 263"/>
                <a:gd name="T34" fmla="*/ 15 w 152"/>
                <a:gd name="T35" fmla="*/ 65 h 263"/>
                <a:gd name="T36" fmla="*/ 18 w 152"/>
                <a:gd name="T37" fmla="*/ 68 h 263"/>
                <a:gd name="T38" fmla="*/ 20 w 152"/>
                <a:gd name="T39" fmla="*/ 72 h 263"/>
                <a:gd name="T40" fmla="*/ 23 w 152"/>
                <a:gd name="T41" fmla="*/ 77 h 263"/>
                <a:gd name="T42" fmla="*/ 26 w 152"/>
                <a:gd name="T43" fmla="*/ 81 h 263"/>
                <a:gd name="T44" fmla="*/ 29 w 152"/>
                <a:gd name="T45" fmla="*/ 85 h 263"/>
                <a:gd name="T46" fmla="*/ 33 w 152"/>
                <a:gd name="T47" fmla="*/ 90 h 263"/>
                <a:gd name="T48" fmla="*/ 36 w 152"/>
                <a:gd name="T49" fmla="*/ 94 h 263"/>
                <a:gd name="T50" fmla="*/ 40 w 152"/>
                <a:gd name="T51" fmla="*/ 99 h 263"/>
                <a:gd name="T52" fmla="*/ 44 w 152"/>
                <a:gd name="T53" fmla="*/ 103 h 263"/>
                <a:gd name="T54" fmla="*/ 47 w 152"/>
                <a:gd name="T55" fmla="*/ 107 h 263"/>
                <a:gd name="T56" fmla="*/ 51 w 152"/>
                <a:gd name="T57" fmla="*/ 112 h 263"/>
                <a:gd name="T58" fmla="*/ 54 w 152"/>
                <a:gd name="T59" fmla="*/ 115 h 263"/>
                <a:gd name="T60" fmla="*/ 58 w 152"/>
                <a:gd name="T61" fmla="*/ 119 h 263"/>
                <a:gd name="T62" fmla="*/ 61 w 152"/>
                <a:gd name="T63" fmla="*/ 122 h 263"/>
                <a:gd name="T64" fmla="*/ 63 w 152"/>
                <a:gd name="T65" fmla="*/ 125 h 2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263">
                  <a:moveTo>
                    <a:pt x="0" y="0"/>
                  </a:moveTo>
                  <a:lnTo>
                    <a:pt x="0" y="7"/>
                  </a:lnTo>
                  <a:lnTo>
                    <a:pt x="0" y="15"/>
                  </a:lnTo>
                  <a:lnTo>
                    <a:pt x="0" y="25"/>
                  </a:lnTo>
                  <a:lnTo>
                    <a:pt x="0" y="34"/>
                  </a:lnTo>
                  <a:lnTo>
                    <a:pt x="1" y="45"/>
                  </a:lnTo>
                  <a:lnTo>
                    <a:pt x="1" y="55"/>
                  </a:lnTo>
                  <a:lnTo>
                    <a:pt x="3" y="65"/>
                  </a:lnTo>
                  <a:lnTo>
                    <a:pt x="4" y="74"/>
                  </a:lnTo>
                  <a:lnTo>
                    <a:pt x="6" y="82"/>
                  </a:lnTo>
                  <a:lnTo>
                    <a:pt x="8" y="90"/>
                  </a:lnTo>
                  <a:lnTo>
                    <a:pt x="11" y="96"/>
                  </a:lnTo>
                  <a:lnTo>
                    <a:pt x="14" y="103"/>
                  </a:lnTo>
                  <a:lnTo>
                    <a:pt x="18" y="109"/>
                  </a:lnTo>
                  <a:lnTo>
                    <a:pt x="22" y="116"/>
                  </a:lnTo>
                  <a:lnTo>
                    <a:pt x="27" y="122"/>
                  </a:lnTo>
                  <a:lnTo>
                    <a:pt x="32" y="129"/>
                  </a:lnTo>
                  <a:lnTo>
                    <a:pt x="37" y="136"/>
                  </a:lnTo>
                  <a:lnTo>
                    <a:pt x="43" y="144"/>
                  </a:lnTo>
                  <a:lnTo>
                    <a:pt x="49" y="152"/>
                  </a:lnTo>
                  <a:lnTo>
                    <a:pt x="56" y="161"/>
                  </a:lnTo>
                  <a:lnTo>
                    <a:pt x="63" y="170"/>
                  </a:lnTo>
                  <a:lnTo>
                    <a:pt x="71" y="179"/>
                  </a:lnTo>
                  <a:lnTo>
                    <a:pt x="79" y="189"/>
                  </a:lnTo>
                  <a:lnTo>
                    <a:pt x="87" y="198"/>
                  </a:lnTo>
                  <a:lnTo>
                    <a:pt x="96" y="208"/>
                  </a:lnTo>
                  <a:lnTo>
                    <a:pt x="105" y="217"/>
                  </a:lnTo>
                  <a:lnTo>
                    <a:pt x="114" y="226"/>
                  </a:lnTo>
                  <a:lnTo>
                    <a:pt x="123" y="235"/>
                  </a:lnTo>
                  <a:lnTo>
                    <a:pt x="131" y="243"/>
                  </a:lnTo>
                  <a:lnTo>
                    <a:pt x="139" y="251"/>
                  </a:lnTo>
                  <a:lnTo>
                    <a:pt x="146" y="257"/>
                  </a:lnTo>
                  <a:lnTo>
                    <a:pt x="152" y="263"/>
                  </a:lnTo>
                </a:path>
              </a:pathLst>
            </a:custGeom>
            <a:noFill/>
            <a:ln w="28575"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45"/>
            <p:cNvSpPr>
              <a:spLocks/>
            </p:cNvSpPr>
            <p:nvPr/>
          </p:nvSpPr>
          <p:spPr bwMode="auto">
            <a:xfrm flipV="1">
              <a:off x="4833" y="2415"/>
              <a:ext cx="63" cy="125"/>
            </a:xfrm>
            <a:custGeom>
              <a:avLst/>
              <a:gdLst>
                <a:gd name="T0" fmla="*/ 0 w 152"/>
                <a:gd name="T1" fmla="*/ 125 h 262"/>
                <a:gd name="T2" fmla="*/ 0 w 152"/>
                <a:gd name="T3" fmla="*/ 122 h 262"/>
                <a:gd name="T4" fmla="*/ 0 w 152"/>
                <a:gd name="T5" fmla="*/ 118 h 262"/>
                <a:gd name="T6" fmla="*/ 0 w 152"/>
                <a:gd name="T7" fmla="*/ 114 h 262"/>
                <a:gd name="T8" fmla="*/ 0 w 152"/>
                <a:gd name="T9" fmla="*/ 109 h 262"/>
                <a:gd name="T10" fmla="*/ 0 w 152"/>
                <a:gd name="T11" fmla="*/ 104 h 262"/>
                <a:gd name="T12" fmla="*/ 0 w 152"/>
                <a:gd name="T13" fmla="*/ 99 h 262"/>
                <a:gd name="T14" fmla="*/ 1 w 152"/>
                <a:gd name="T15" fmla="*/ 94 h 262"/>
                <a:gd name="T16" fmla="*/ 2 w 152"/>
                <a:gd name="T17" fmla="*/ 90 h 262"/>
                <a:gd name="T18" fmla="*/ 2 w 152"/>
                <a:gd name="T19" fmla="*/ 86 h 262"/>
                <a:gd name="T20" fmla="*/ 3 w 152"/>
                <a:gd name="T21" fmla="*/ 83 h 262"/>
                <a:gd name="T22" fmla="*/ 5 w 152"/>
                <a:gd name="T23" fmla="*/ 79 h 262"/>
                <a:gd name="T24" fmla="*/ 6 w 152"/>
                <a:gd name="T25" fmla="*/ 76 h 262"/>
                <a:gd name="T26" fmla="*/ 7 w 152"/>
                <a:gd name="T27" fmla="*/ 73 h 262"/>
                <a:gd name="T28" fmla="*/ 9 w 152"/>
                <a:gd name="T29" fmla="*/ 70 h 262"/>
                <a:gd name="T30" fmla="*/ 11 w 152"/>
                <a:gd name="T31" fmla="*/ 67 h 262"/>
                <a:gd name="T32" fmla="*/ 13 w 152"/>
                <a:gd name="T33" fmla="*/ 63 h 262"/>
                <a:gd name="T34" fmla="*/ 15 w 152"/>
                <a:gd name="T35" fmla="*/ 60 h 262"/>
                <a:gd name="T36" fmla="*/ 18 w 152"/>
                <a:gd name="T37" fmla="*/ 56 h 262"/>
                <a:gd name="T38" fmla="*/ 20 w 152"/>
                <a:gd name="T39" fmla="*/ 52 h 262"/>
                <a:gd name="T40" fmla="*/ 23 w 152"/>
                <a:gd name="T41" fmla="*/ 48 h 262"/>
                <a:gd name="T42" fmla="*/ 26 w 152"/>
                <a:gd name="T43" fmla="*/ 44 h 262"/>
                <a:gd name="T44" fmla="*/ 29 w 152"/>
                <a:gd name="T45" fmla="*/ 40 h 262"/>
                <a:gd name="T46" fmla="*/ 33 w 152"/>
                <a:gd name="T47" fmla="*/ 35 h 262"/>
                <a:gd name="T48" fmla="*/ 36 w 152"/>
                <a:gd name="T49" fmla="*/ 31 h 262"/>
                <a:gd name="T50" fmla="*/ 40 w 152"/>
                <a:gd name="T51" fmla="*/ 26 h 262"/>
                <a:gd name="T52" fmla="*/ 44 w 152"/>
                <a:gd name="T53" fmla="*/ 21 h 262"/>
                <a:gd name="T54" fmla="*/ 47 w 152"/>
                <a:gd name="T55" fmla="*/ 17 h 262"/>
                <a:gd name="T56" fmla="*/ 51 w 152"/>
                <a:gd name="T57" fmla="*/ 13 h 262"/>
                <a:gd name="T58" fmla="*/ 54 w 152"/>
                <a:gd name="T59" fmla="*/ 9 h 262"/>
                <a:gd name="T60" fmla="*/ 58 w 152"/>
                <a:gd name="T61" fmla="*/ 6 h 262"/>
                <a:gd name="T62" fmla="*/ 61 w 152"/>
                <a:gd name="T63" fmla="*/ 2 h 262"/>
                <a:gd name="T64" fmla="*/ 63 w 152"/>
                <a:gd name="T65" fmla="*/ 0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2" h="262">
                  <a:moveTo>
                    <a:pt x="0" y="262"/>
                  </a:moveTo>
                  <a:lnTo>
                    <a:pt x="0" y="255"/>
                  </a:lnTo>
                  <a:lnTo>
                    <a:pt x="0" y="247"/>
                  </a:lnTo>
                  <a:lnTo>
                    <a:pt x="0" y="238"/>
                  </a:lnTo>
                  <a:lnTo>
                    <a:pt x="0" y="228"/>
                  </a:lnTo>
                  <a:lnTo>
                    <a:pt x="1" y="218"/>
                  </a:lnTo>
                  <a:lnTo>
                    <a:pt x="1" y="207"/>
                  </a:lnTo>
                  <a:lnTo>
                    <a:pt x="3" y="198"/>
                  </a:lnTo>
                  <a:lnTo>
                    <a:pt x="4" y="188"/>
                  </a:lnTo>
                  <a:lnTo>
                    <a:pt x="6" y="180"/>
                  </a:lnTo>
                  <a:lnTo>
                    <a:pt x="8" y="173"/>
                  </a:lnTo>
                  <a:lnTo>
                    <a:pt x="11" y="166"/>
                  </a:lnTo>
                  <a:lnTo>
                    <a:pt x="14" y="159"/>
                  </a:lnTo>
                  <a:lnTo>
                    <a:pt x="18" y="153"/>
                  </a:lnTo>
                  <a:lnTo>
                    <a:pt x="22" y="147"/>
                  </a:lnTo>
                  <a:lnTo>
                    <a:pt x="27" y="140"/>
                  </a:lnTo>
                  <a:lnTo>
                    <a:pt x="32" y="133"/>
                  </a:lnTo>
                  <a:lnTo>
                    <a:pt x="37" y="126"/>
                  </a:lnTo>
                  <a:lnTo>
                    <a:pt x="43" y="118"/>
                  </a:lnTo>
                  <a:lnTo>
                    <a:pt x="49" y="110"/>
                  </a:lnTo>
                  <a:lnTo>
                    <a:pt x="56" y="101"/>
                  </a:lnTo>
                  <a:lnTo>
                    <a:pt x="63" y="92"/>
                  </a:lnTo>
                  <a:lnTo>
                    <a:pt x="71" y="83"/>
                  </a:lnTo>
                  <a:lnTo>
                    <a:pt x="79" y="74"/>
                  </a:lnTo>
                  <a:lnTo>
                    <a:pt x="87" y="64"/>
                  </a:lnTo>
                  <a:lnTo>
                    <a:pt x="96" y="55"/>
                  </a:lnTo>
                  <a:lnTo>
                    <a:pt x="105" y="45"/>
                  </a:lnTo>
                  <a:lnTo>
                    <a:pt x="114" y="36"/>
                  </a:lnTo>
                  <a:lnTo>
                    <a:pt x="123" y="27"/>
                  </a:lnTo>
                  <a:lnTo>
                    <a:pt x="131" y="19"/>
                  </a:lnTo>
                  <a:lnTo>
                    <a:pt x="139" y="12"/>
                  </a:lnTo>
                  <a:lnTo>
                    <a:pt x="146" y="5"/>
                  </a:lnTo>
                  <a:lnTo>
                    <a:pt x="152" y="0"/>
                  </a:lnTo>
                </a:path>
              </a:pathLst>
            </a:custGeom>
            <a:noFill/>
            <a:ln w="28575"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 name="Rectangle 46"/>
          <p:cNvSpPr>
            <a:spLocks noChangeArrowheads="1"/>
          </p:cNvSpPr>
          <p:nvPr/>
        </p:nvSpPr>
        <p:spPr bwMode="auto">
          <a:xfrm>
            <a:off x="8031163" y="5160962"/>
            <a:ext cx="904875" cy="528638"/>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2800">
                <a:solidFill>
                  <a:srgbClr val="FF33CC"/>
                </a:solidFill>
                <a:latin typeface="Times New Roman" panose="02020603050405020304" pitchFamily="18" charset="0"/>
                <a:ea typeface="隶书" panose="02010509060101010101" pitchFamily="49" charset="-122"/>
              </a:rPr>
              <a:t>眼睛</a:t>
            </a:r>
          </a:p>
        </p:txBody>
      </p:sp>
      <p:sp>
        <p:nvSpPr>
          <p:cNvPr id="49" name="Freeform 47"/>
          <p:cNvSpPr>
            <a:spLocks noChangeArrowheads="1"/>
          </p:cNvSpPr>
          <p:nvPr/>
        </p:nvSpPr>
        <p:spPr bwMode="auto">
          <a:xfrm>
            <a:off x="5381626" y="4730750"/>
            <a:ext cx="2497137" cy="741362"/>
          </a:xfrm>
          <a:custGeom>
            <a:avLst/>
            <a:gdLst>
              <a:gd name="T0" fmla="*/ 0 w 1416"/>
              <a:gd name="T1" fmla="*/ 0 h 420"/>
              <a:gd name="T2" fmla="*/ 2497137 w 1416"/>
              <a:gd name="T3" fmla="*/ 741362 h 420"/>
              <a:gd name="T4" fmla="*/ 0 60000 65536"/>
              <a:gd name="T5" fmla="*/ 0 60000 65536"/>
            </a:gdLst>
            <a:ahLst/>
            <a:cxnLst>
              <a:cxn ang="T4">
                <a:pos x="T0" y="T1"/>
              </a:cxn>
              <a:cxn ang="T5">
                <a:pos x="T2" y="T3"/>
              </a:cxn>
            </a:cxnLst>
            <a:rect l="0" t="0" r="r" b="b"/>
            <a:pathLst>
              <a:path w="1416" h="420">
                <a:moveTo>
                  <a:pt x="0" y="0"/>
                </a:moveTo>
                <a:lnTo>
                  <a:pt x="1416" y="420"/>
                </a:lnTo>
              </a:path>
            </a:pathLst>
          </a:custGeom>
          <a:solidFill>
            <a:srgbClr val="FFFFFF"/>
          </a:solidFill>
          <a:ln w="19050" cmpd="sng">
            <a:solidFill>
              <a:srgbClr val="CC3300"/>
            </a:solidFill>
            <a:round/>
            <a:headEnd type="arrow" w="med" len="med"/>
            <a:tailEnd/>
          </a:ln>
        </p:spPr>
        <p:txBody>
          <a:bodyPr/>
          <a:lstStyle/>
          <a:p>
            <a:endParaRPr lang="zh-CN" altLang="en-US"/>
          </a:p>
        </p:txBody>
      </p:sp>
      <p:grpSp>
        <p:nvGrpSpPr>
          <p:cNvPr id="50" name="Group 48"/>
          <p:cNvGrpSpPr>
            <a:grpSpLocks/>
          </p:cNvGrpSpPr>
          <p:nvPr/>
        </p:nvGrpSpPr>
        <p:grpSpPr bwMode="auto">
          <a:xfrm>
            <a:off x="7073901" y="4476750"/>
            <a:ext cx="1270000" cy="762000"/>
            <a:chOff x="4485" y="2017"/>
            <a:chExt cx="800" cy="480"/>
          </a:xfrm>
        </p:grpSpPr>
        <p:sp>
          <p:nvSpPr>
            <p:cNvPr id="51" name="Text Box 49"/>
            <p:cNvSpPr txBox="1">
              <a:spLocks noChangeArrowheads="1"/>
            </p:cNvSpPr>
            <p:nvPr/>
          </p:nvSpPr>
          <p:spPr bwMode="auto">
            <a:xfrm>
              <a:off x="4592" y="2017"/>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a:solidFill>
                    <a:srgbClr val="CC3300"/>
                  </a:solidFill>
                  <a:latin typeface="Times New Roman" panose="02020603050405020304" pitchFamily="18" charset="0"/>
                  <a:ea typeface="隶书" panose="02010509060101010101" pitchFamily="49" charset="-122"/>
                </a:rPr>
                <a:t>视线</a:t>
              </a:r>
            </a:p>
          </p:txBody>
        </p:sp>
        <p:sp>
          <p:nvSpPr>
            <p:cNvPr id="52" name="Line 50"/>
            <p:cNvSpPr>
              <a:spLocks noChangeShapeType="1"/>
            </p:cNvSpPr>
            <p:nvPr/>
          </p:nvSpPr>
          <p:spPr bwMode="auto">
            <a:xfrm flipV="1">
              <a:off x="4485" y="2337"/>
              <a:ext cx="160" cy="160"/>
            </a:xfrm>
            <a:prstGeom prst="line">
              <a:avLst/>
            </a:prstGeom>
            <a:noFill/>
            <a:ln w="19050">
              <a:solidFill>
                <a:srgbClr val="CC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51"/>
            <p:cNvSpPr>
              <a:spLocks/>
            </p:cNvSpPr>
            <p:nvPr/>
          </p:nvSpPr>
          <p:spPr bwMode="auto">
            <a:xfrm>
              <a:off x="4645" y="2331"/>
              <a:ext cx="522" cy="6"/>
            </a:xfrm>
            <a:custGeom>
              <a:avLst/>
              <a:gdLst>
                <a:gd name="T0" fmla="*/ 0 w 470"/>
                <a:gd name="T1" fmla="*/ 6 h 5"/>
                <a:gd name="T2" fmla="*/ 522 w 470"/>
                <a:gd name="T3" fmla="*/ 0 h 5"/>
                <a:gd name="T4" fmla="*/ 0 60000 65536"/>
                <a:gd name="T5" fmla="*/ 0 60000 65536"/>
              </a:gdLst>
              <a:ahLst/>
              <a:cxnLst>
                <a:cxn ang="T4">
                  <a:pos x="T0" y="T1"/>
                </a:cxn>
                <a:cxn ang="T5">
                  <a:pos x="T2" y="T3"/>
                </a:cxn>
              </a:cxnLst>
              <a:rect l="0" t="0" r="r" b="b"/>
              <a:pathLst>
                <a:path w="470" h="5">
                  <a:moveTo>
                    <a:pt x="0" y="5"/>
                  </a:moveTo>
                  <a:lnTo>
                    <a:pt x="470" y="0"/>
                  </a:lnTo>
                </a:path>
              </a:pathLst>
            </a:custGeom>
            <a:noFill/>
            <a:ln w="19050" cmpd="sng">
              <a:solidFill>
                <a:srgbClr val="CC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54" name="Picture 2" descr="https://timgsa.baidu.com/timg?image&amp;quality=80&amp;size=b9999_10000&amp;sec=1558958814165&amp;di=7e6fd11fe2fdbaf2dd4e46ae346a422b&amp;imgtype=0&amp;src=http%3A%2F%2Fs4.sinaimg.cn%2Fmw690%2F001Nij7Igy6LsGIECAz33%26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908425"/>
            <a:ext cx="3556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59435" y="2831024"/>
            <a:ext cx="7397141" cy="527580"/>
          </a:xfrm>
          <a:prstGeom prst="rect">
            <a:avLst/>
          </a:prstGeom>
          <a:solidFill>
            <a:schemeClr val="accent1"/>
          </a:solidFill>
        </p:spPr>
        <p:txBody>
          <a:bodyPr wrap="square">
            <a:spAutoFit/>
          </a:bodyPr>
          <a:lstStyle/>
          <a:p>
            <a:pPr algn="ctr" eaLnBrk="1" hangingPunct="1">
              <a:lnSpc>
                <a:spcPct val="110000"/>
              </a:lnSpc>
              <a:spcBef>
                <a:spcPct val="50000"/>
              </a:spcBef>
              <a:buFontTx/>
              <a:buNone/>
            </a:pPr>
            <a:r>
              <a:rPr kumimoji="1" lang="zh-CN" altLang="en-US" b="1" dirty="0">
                <a:latin typeface="Times New Roman" panose="02020603050405020304" pitchFamily="18" charset="0"/>
              </a:rPr>
              <a:t>透视投影是用中心投影法形成的投影图。</a:t>
            </a:r>
          </a:p>
        </p:txBody>
      </p:sp>
    </p:spTree>
    <p:extLst>
      <p:ext uri="{BB962C8B-B14F-4D97-AF65-F5344CB8AC3E}">
        <p14:creationId xmlns:p14="http://schemas.microsoft.com/office/powerpoint/2010/main" val="121523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strVal val="4*#ppt_w"/>
                                          </p:val>
                                        </p:tav>
                                        <p:tav tm="100000">
                                          <p:val>
                                            <p:strVal val="#ppt_w"/>
                                          </p:val>
                                        </p:tav>
                                      </p:tavLst>
                                    </p:anim>
                                    <p:anim calcmode="lin" valueType="num">
                                      <p:cBhvr>
                                        <p:cTn id="32" dur="500" fill="hold"/>
                                        <p:tgtEl>
                                          <p:spTgt spid="44"/>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strVal val="4*#ppt_w"/>
                                          </p:val>
                                        </p:tav>
                                        <p:tav tm="100000">
                                          <p:val>
                                            <p:strVal val="#ppt_w"/>
                                          </p:val>
                                        </p:tav>
                                      </p:tavLst>
                                    </p:anim>
                                    <p:anim calcmode="lin" valueType="num">
                                      <p:cBhvr>
                                        <p:cTn id="38"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right)">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right)">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body" idx="1"/>
          </p:nvPr>
        </p:nvSpPr>
        <p:spPr>
          <a:xfrm>
            <a:off x="143608" y="1033272"/>
            <a:ext cx="3352800" cy="4114800"/>
          </a:xfrm>
        </p:spPr>
        <p:txBody>
          <a:bodyPr/>
          <a:lstStyle/>
          <a:p>
            <a:pPr eaLnBrk="1" hangingPunct="1">
              <a:defRPr/>
            </a:pPr>
            <a:r>
              <a:rPr lang="zh-CN" altLang="en-US" sz="3200" dirty="0" smtClean="0">
                <a:solidFill>
                  <a:srgbClr val="0000FF"/>
                </a:solidFill>
              </a:rPr>
              <a:t>走向线</a:t>
            </a:r>
          </a:p>
          <a:p>
            <a:pPr eaLnBrk="1" hangingPunct="1">
              <a:defRPr/>
            </a:pPr>
            <a:r>
              <a:rPr lang="zh-CN" altLang="en-US" sz="3200" dirty="0" smtClean="0">
                <a:solidFill>
                  <a:srgbClr val="0000FF"/>
                </a:solidFill>
              </a:rPr>
              <a:t>走向</a:t>
            </a:r>
          </a:p>
          <a:p>
            <a:pPr eaLnBrk="1" hangingPunct="1">
              <a:defRPr/>
            </a:pPr>
            <a:r>
              <a:rPr lang="zh-CN" altLang="en-US" sz="3200" dirty="0" smtClean="0">
                <a:solidFill>
                  <a:srgbClr val="0000FF"/>
                </a:solidFill>
              </a:rPr>
              <a:t>倾斜线</a:t>
            </a:r>
          </a:p>
          <a:p>
            <a:pPr eaLnBrk="1" hangingPunct="1">
              <a:defRPr/>
            </a:pPr>
            <a:r>
              <a:rPr lang="zh-CN" altLang="en-US" sz="3200" dirty="0" smtClean="0">
                <a:solidFill>
                  <a:srgbClr val="0000FF"/>
                </a:solidFill>
              </a:rPr>
              <a:t>倾向线</a:t>
            </a:r>
          </a:p>
          <a:p>
            <a:pPr eaLnBrk="1" hangingPunct="1">
              <a:defRPr/>
            </a:pPr>
            <a:r>
              <a:rPr lang="zh-CN" altLang="en-US" sz="3200" dirty="0" smtClean="0">
                <a:solidFill>
                  <a:srgbClr val="0000FF"/>
                </a:solidFill>
              </a:rPr>
              <a:t>倾向</a:t>
            </a:r>
          </a:p>
          <a:p>
            <a:pPr eaLnBrk="1" hangingPunct="1">
              <a:defRPr/>
            </a:pPr>
            <a:r>
              <a:rPr lang="zh-CN" altLang="en-US" sz="3200" dirty="0" smtClean="0">
                <a:solidFill>
                  <a:srgbClr val="0000FF"/>
                </a:solidFill>
              </a:rPr>
              <a:t>倾角</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34872"/>
            <a:ext cx="65532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5"/>
          <p:cNvSpPr>
            <a:spLocks noGrp="1" noChangeArrowheads="1"/>
          </p:cNvSpPr>
          <p:nvPr>
            <p:ph type="title"/>
          </p:nvPr>
        </p:nvSpPr>
        <p:spPr>
          <a:xfrm>
            <a:off x="444500" y="0"/>
            <a:ext cx="8229600" cy="1134872"/>
          </a:xfrm>
          <a:noFill/>
        </p:spPr>
        <p:txBody>
          <a:bodyPr/>
          <a:lstStyle/>
          <a:p>
            <a:pPr algn="ctr" eaLnBrk="1" hangingPunct="1">
              <a:defRPr/>
            </a:pPr>
            <a:r>
              <a:rPr lang="zh-CN" altLang="en-US" sz="4000" dirty="0" smtClean="0">
                <a:solidFill>
                  <a:schemeClr val="hlink"/>
                </a:solidFill>
                <a:ea typeface="黑体" pitchFamily="49" charset="-122"/>
              </a:rPr>
              <a:t>三、岩层面</a:t>
            </a:r>
            <a:r>
              <a:rPr lang="zh-CN" altLang="en-US" sz="4000" dirty="0">
                <a:solidFill>
                  <a:schemeClr val="hlink"/>
                </a:solidFill>
                <a:ea typeface="黑体" pitchFamily="49" charset="-122"/>
              </a:rPr>
              <a:t>表示</a:t>
            </a:r>
            <a:r>
              <a:rPr lang="zh-CN" altLang="en-US" sz="4000" dirty="0" smtClean="0">
                <a:solidFill>
                  <a:schemeClr val="hlink"/>
                </a:solidFill>
                <a:ea typeface="黑体" pitchFamily="49" charset="-122"/>
              </a:rPr>
              <a:t>方法</a:t>
            </a:r>
          </a:p>
        </p:txBody>
      </p:sp>
      <p:sp>
        <p:nvSpPr>
          <p:cNvPr id="2" name="矩形 1"/>
          <p:cNvSpPr/>
          <p:nvPr/>
        </p:nvSpPr>
        <p:spPr>
          <a:xfrm>
            <a:off x="231531" y="5528444"/>
            <a:ext cx="3012830" cy="954107"/>
          </a:xfrm>
          <a:prstGeom prst="rect">
            <a:avLst/>
          </a:prstGeom>
        </p:spPr>
        <p:txBody>
          <a:bodyPr wrap="square">
            <a:spAutoFit/>
          </a:bodyPr>
          <a:lstStyle/>
          <a:p>
            <a:pPr eaLnBrk="1" hangingPunct="1">
              <a:buFont typeface="Wingdings" panose="05000000000000000000" pitchFamily="2" charset="2"/>
              <a:buNone/>
              <a:defRPr/>
            </a:pPr>
            <a:r>
              <a:rPr lang="zh-CN" altLang="en-US" b="1" dirty="0" smtClean="0">
                <a:solidFill>
                  <a:srgbClr val="0000FF"/>
                </a:solidFill>
              </a:rPr>
              <a:t>面：</a:t>
            </a:r>
            <a:r>
              <a:rPr lang="zh-CN" altLang="en-US" b="1" dirty="0" smtClean="0"/>
              <a:t>倾向</a:t>
            </a:r>
            <a:r>
              <a:rPr lang="en-US" altLang="zh-CN" b="1" dirty="0"/>
              <a:t>+</a:t>
            </a:r>
            <a:r>
              <a:rPr lang="zh-CN" altLang="en-US" b="1" dirty="0"/>
              <a:t>倾角</a:t>
            </a:r>
          </a:p>
          <a:p>
            <a:pPr eaLnBrk="1" hangingPunct="1">
              <a:buFont typeface="Wingdings" panose="05000000000000000000" pitchFamily="2" charset="2"/>
              <a:buNone/>
              <a:defRPr/>
            </a:pPr>
            <a:r>
              <a:rPr lang="en-US" altLang="zh-CN" dirty="0"/>
              <a:t>(120 °∠ 45 °)</a:t>
            </a:r>
          </a:p>
        </p:txBody>
      </p:sp>
      <p:sp>
        <p:nvSpPr>
          <p:cNvPr id="6" name="矩形 5"/>
          <p:cNvSpPr/>
          <p:nvPr/>
        </p:nvSpPr>
        <p:spPr>
          <a:xfrm>
            <a:off x="5055578" y="5704290"/>
            <a:ext cx="3446584" cy="954107"/>
          </a:xfrm>
          <a:prstGeom prst="rect">
            <a:avLst/>
          </a:prstGeom>
        </p:spPr>
        <p:txBody>
          <a:bodyPr wrap="square">
            <a:spAutoFit/>
          </a:bodyPr>
          <a:lstStyle/>
          <a:p>
            <a:pPr eaLnBrk="1" hangingPunct="1">
              <a:defRPr/>
            </a:pPr>
            <a:r>
              <a:rPr lang="zh-CN" altLang="en-US" b="1" dirty="0" smtClean="0">
                <a:solidFill>
                  <a:srgbClr val="0000FF"/>
                </a:solidFill>
              </a:rPr>
              <a:t>线：</a:t>
            </a:r>
            <a:r>
              <a:rPr lang="zh-CN" altLang="en-US" b="1" dirty="0" smtClean="0"/>
              <a:t>倾伏向</a:t>
            </a:r>
            <a:r>
              <a:rPr lang="en-US" altLang="zh-CN" b="1" dirty="0" smtClean="0"/>
              <a:t>+</a:t>
            </a:r>
            <a:r>
              <a:rPr lang="zh-CN" altLang="en-US" b="1" dirty="0"/>
              <a:t>倾伏角</a:t>
            </a:r>
          </a:p>
          <a:p>
            <a:pPr eaLnBrk="1" hangingPunct="1">
              <a:buFont typeface="Wingdings" panose="05000000000000000000" pitchFamily="2" charset="2"/>
              <a:buNone/>
              <a:defRPr/>
            </a:pPr>
            <a:r>
              <a:rPr lang="en-US" altLang="zh-CN" dirty="0" smtClean="0"/>
              <a:t>(40 </a:t>
            </a:r>
            <a:r>
              <a:rPr lang="en-US" altLang="zh-CN" dirty="0"/>
              <a:t>°∠ </a:t>
            </a:r>
            <a:r>
              <a:rPr lang="en-US" altLang="zh-CN" dirty="0" smtClean="0"/>
              <a:t>25 </a:t>
            </a:r>
            <a:r>
              <a:rPr lang="en-US" altLang="zh-CN" dirty="0"/>
              <a:t>°)</a:t>
            </a:r>
          </a:p>
        </p:txBody>
      </p:sp>
      <p:sp>
        <p:nvSpPr>
          <p:cNvPr id="5" name="矩形 4"/>
          <p:cNvSpPr/>
          <p:nvPr/>
        </p:nvSpPr>
        <p:spPr>
          <a:xfrm>
            <a:off x="256928" y="4965171"/>
            <a:ext cx="1988045" cy="523220"/>
          </a:xfrm>
          <a:prstGeom prst="rect">
            <a:avLst/>
          </a:prstGeom>
          <a:solidFill>
            <a:srgbClr val="FFFF00"/>
          </a:solidFill>
        </p:spPr>
        <p:txBody>
          <a:bodyPr wrap="none">
            <a:spAutoFit/>
          </a:bodyPr>
          <a:lstStyle/>
          <a:p>
            <a:r>
              <a:rPr lang="zh-CN" altLang="en-US" b="1" dirty="0">
                <a:solidFill>
                  <a:srgbClr val="0000FF"/>
                </a:solidFill>
              </a:rPr>
              <a:t>方位角方法</a:t>
            </a:r>
            <a:endParaRPr lang="zh-CN" altLang="en-US" dirty="0"/>
          </a:p>
        </p:txBody>
      </p:sp>
    </p:spTree>
    <p:extLst>
      <p:ext uri="{BB962C8B-B14F-4D97-AF65-F5344CB8AC3E}">
        <p14:creationId xmlns:p14="http://schemas.microsoft.com/office/powerpoint/2010/main" val="3049173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ChangeArrowheads="1"/>
          </p:cNvSpPr>
          <p:nvPr/>
        </p:nvSpPr>
        <p:spPr bwMode="auto">
          <a:xfrm>
            <a:off x="1928813" y="285750"/>
            <a:ext cx="5108575" cy="58420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FF00"/>
                </a:solidFill>
                <a:latin typeface="华文中宋" panose="02010600040101010101" pitchFamily="2" charset="-122"/>
                <a:ea typeface="华文中宋" panose="02010600040101010101" pitchFamily="2" charset="-122"/>
              </a:rPr>
              <a:t>平面和直线的基本作图方法</a:t>
            </a:r>
          </a:p>
        </p:txBody>
      </p:sp>
      <p:sp>
        <p:nvSpPr>
          <p:cNvPr id="36870" name="Rectangle 5"/>
          <p:cNvSpPr>
            <a:spLocks noChangeArrowheads="1"/>
          </p:cNvSpPr>
          <p:nvPr/>
        </p:nvSpPr>
        <p:spPr bwMode="auto">
          <a:xfrm>
            <a:off x="136280" y="4366480"/>
            <a:ext cx="2714625" cy="5238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zh-CN" altLang="en-US" sz="2800" b="1" dirty="0">
                <a:solidFill>
                  <a:srgbClr val="FFFF00"/>
                </a:solidFill>
                <a:latin typeface="楷体_GB2312" pitchFamily="49" charset="-122"/>
                <a:ea typeface="楷体_GB2312" pitchFamily="49" charset="-122"/>
              </a:rPr>
              <a:t>平面的赤平投影</a:t>
            </a:r>
          </a:p>
        </p:txBody>
      </p:sp>
      <p:sp>
        <p:nvSpPr>
          <p:cNvPr id="36871" name="Rectangle 6"/>
          <p:cNvSpPr>
            <a:spLocks noChangeArrowheads="1"/>
          </p:cNvSpPr>
          <p:nvPr/>
        </p:nvSpPr>
        <p:spPr bwMode="auto">
          <a:xfrm>
            <a:off x="2919047" y="3143247"/>
            <a:ext cx="6031522" cy="267765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40000"/>
              </a:lnSpc>
              <a:defRPr/>
            </a:pPr>
            <a:r>
              <a:rPr lang="zh-CN" altLang="en-US" sz="2400" b="1" dirty="0">
                <a:latin typeface="华文中宋" pitchFamily="2" charset="-122"/>
                <a:ea typeface="华文中宋" pitchFamily="2" charset="-122"/>
              </a:rPr>
              <a:t>投影步骤</a:t>
            </a:r>
            <a:r>
              <a:rPr lang="en-US" altLang="zh-CN" sz="2400" b="1" dirty="0">
                <a:latin typeface="华文中宋" pitchFamily="2" charset="-122"/>
                <a:ea typeface="华文中宋" pitchFamily="2" charset="-122"/>
              </a:rPr>
              <a:t>(</a:t>
            </a:r>
            <a:r>
              <a:rPr lang="zh-CN" altLang="en-US" sz="2400" b="1" dirty="0">
                <a:latin typeface="华文中宋" pitchFamily="2" charset="-122"/>
                <a:ea typeface="华文中宋" pitchFamily="2" charset="-122"/>
              </a:rPr>
              <a:t>口诀</a:t>
            </a:r>
            <a:r>
              <a:rPr lang="en-US" altLang="zh-CN" sz="2400" b="1" dirty="0">
                <a:latin typeface="华文中宋" pitchFamily="2" charset="-122"/>
                <a:ea typeface="华文中宋" pitchFamily="2" charset="-122"/>
              </a:rPr>
              <a:t>):</a:t>
            </a:r>
            <a:br>
              <a:rPr lang="en-US" altLang="zh-CN" sz="2400" b="1" dirty="0">
                <a:latin typeface="华文中宋" pitchFamily="2" charset="-122"/>
                <a:ea typeface="华文中宋" pitchFamily="2" charset="-122"/>
              </a:rPr>
            </a:br>
            <a:r>
              <a:rPr lang="en-US" altLang="zh-CN" sz="2400" b="1" dirty="0">
                <a:latin typeface="华文中宋" pitchFamily="2" charset="-122"/>
                <a:ea typeface="华文中宋" pitchFamily="2" charset="-122"/>
              </a:rPr>
              <a:t>A</a:t>
            </a:r>
            <a:r>
              <a:rPr lang="zh-CN" altLang="en-US" sz="2400" b="1" dirty="0">
                <a:latin typeface="华文中宋" pitchFamily="2" charset="-122"/>
                <a:ea typeface="华文中宋" pitchFamily="2" charset="-122"/>
              </a:rPr>
              <a:t>、</a:t>
            </a:r>
            <a:r>
              <a:rPr lang="zh-CN" altLang="en-US" sz="2400" b="1" dirty="0">
                <a:solidFill>
                  <a:srgbClr val="FFFF00"/>
                </a:solidFill>
                <a:latin typeface="华文中宋" pitchFamily="2" charset="-122"/>
                <a:ea typeface="华文中宋" pitchFamily="2" charset="-122"/>
              </a:rPr>
              <a:t>基圆顺针找倾向</a:t>
            </a:r>
            <a:r>
              <a:rPr lang="zh-CN" altLang="en-US" sz="2400" b="1" dirty="0">
                <a:latin typeface="华文中宋" pitchFamily="2" charset="-122"/>
                <a:ea typeface="华文中宋" pitchFamily="2" charset="-122"/>
              </a:rPr>
              <a:t>；</a:t>
            </a:r>
            <a:br>
              <a:rPr lang="zh-CN" altLang="en-US" sz="2400" b="1" dirty="0">
                <a:latin typeface="华文中宋" pitchFamily="2" charset="-122"/>
                <a:ea typeface="华文中宋" pitchFamily="2" charset="-122"/>
              </a:rPr>
            </a:br>
            <a:r>
              <a:rPr lang="en-US" altLang="zh-CN" sz="2400" b="1" dirty="0">
                <a:latin typeface="华文中宋" pitchFamily="2" charset="-122"/>
                <a:ea typeface="华文中宋" pitchFamily="2" charset="-122"/>
              </a:rPr>
              <a:t>B</a:t>
            </a:r>
            <a:r>
              <a:rPr lang="zh-CN" altLang="en-US" sz="2400" b="1" dirty="0">
                <a:latin typeface="华文中宋" pitchFamily="2" charset="-122"/>
                <a:ea typeface="华文中宋" pitchFamily="2" charset="-122"/>
              </a:rPr>
              <a:t>、</a:t>
            </a:r>
            <a:r>
              <a:rPr lang="zh-CN" altLang="en-US" sz="2400" b="1" dirty="0">
                <a:solidFill>
                  <a:srgbClr val="FFFF00"/>
                </a:solidFill>
                <a:latin typeface="华文中宋" pitchFamily="2" charset="-122"/>
                <a:ea typeface="华文中宋" pitchFamily="2" charset="-122"/>
              </a:rPr>
              <a:t>东西直径数倾角</a:t>
            </a:r>
            <a:r>
              <a:rPr lang="zh-CN" altLang="en-US" sz="2400" b="1" dirty="0">
                <a:latin typeface="华文中宋" pitchFamily="2" charset="-122"/>
                <a:ea typeface="华文中宋" pitchFamily="2" charset="-122"/>
              </a:rPr>
              <a:t>（由圆周向圆心数）；</a:t>
            </a:r>
            <a:br>
              <a:rPr lang="zh-CN" altLang="en-US" sz="2400" b="1" dirty="0">
                <a:latin typeface="华文中宋" pitchFamily="2" charset="-122"/>
                <a:ea typeface="华文中宋" pitchFamily="2" charset="-122"/>
              </a:rPr>
            </a:br>
            <a:r>
              <a:rPr lang="en-US" altLang="zh-CN" sz="2400" b="1" dirty="0">
                <a:latin typeface="华文中宋" pitchFamily="2" charset="-122"/>
                <a:ea typeface="华文中宋" pitchFamily="2" charset="-122"/>
              </a:rPr>
              <a:t>C</a:t>
            </a:r>
            <a:r>
              <a:rPr lang="zh-CN" altLang="en-US" sz="2400" b="1" dirty="0">
                <a:latin typeface="华文中宋" pitchFamily="2" charset="-122"/>
                <a:ea typeface="华文中宋" pitchFamily="2" charset="-122"/>
              </a:rPr>
              <a:t>、</a:t>
            </a:r>
            <a:r>
              <a:rPr lang="zh-CN" altLang="en-US" sz="2400" b="1" dirty="0">
                <a:solidFill>
                  <a:srgbClr val="FFFF00"/>
                </a:solidFill>
                <a:latin typeface="华文中宋" pitchFamily="2" charset="-122"/>
                <a:ea typeface="华文中宋" pitchFamily="2" charset="-122"/>
              </a:rPr>
              <a:t>径向圆弧拟平面</a:t>
            </a:r>
            <a:r>
              <a:rPr lang="zh-CN" altLang="en-US" sz="2400" b="1" dirty="0">
                <a:latin typeface="华文中宋" pitchFamily="2" charset="-122"/>
                <a:ea typeface="华文中宋" pitchFamily="2" charset="-122"/>
              </a:rPr>
              <a:t>；</a:t>
            </a:r>
            <a:br>
              <a:rPr lang="zh-CN" altLang="en-US" sz="2400" b="1" dirty="0">
                <a:latin typeface="华文中宋" pitchFamily="2" charset="-122"/>
                <a:ea typeface="华文中宋" pitchFamily="2" charset="-122"/>
              </a:rPr>
            </a:br>
            <a:r>
              <a:rPr lang="en-US" altLang="zh-CN" sz="2400" b="1" dirty="0">
                <a:latin typeface="华文中宋" pitchFamily="2" charset="-122"/>
                <a:ea typeface="华文中宋" pitchFamily="2" charset="-122"/>
              </a:rPr>
              <a:t>D</a:t>
            </a:r>
            <a:r>
              <a:rPr lang="zh-CN" altLang="en-US" sz="2400" b="1" dirty="0">
                <a:latin typeface="华文中宋" pitchFamily="2" charset="-122"/>
                <a:ea typeface="华文中宋" pitchFamily="2" charset="-122"/>
              </a:rPr>
              <a:t>、</a:t>
            </a:r>
            <a:r>
              <a:rPr lang="zh-CN" altLang="en-US" sz="2400" b="1" dirty="0">
                <a:solidFill>
                  <a:srgbClr val="FFFF00"/>
                </a:solidFill>
                <a:latin typeface="华文中宋" pitchFamily="2" charset="-122"/>
                <a:ea typeface="华文中宋" pitchFamily="2" charset="-122"/>
              </a:rPr>
              <a:t>复原归位定投影</a:t>
            </a:r>
          </a:p>
        </p:txBody>
      </p:sp>
      <p:sp>
        <p:nvSpPr>
          <p:cNvPr id="8" name="矩形 7"/>
          <p:cNvSpPr/>
          <p:nvPr/>
        </p:nvSpPr>
        <p:spPr>
          <a:xfrm>
            <a:off x="1643063" y="1071563"/>
            <a:ext cx="5715000" cy="1827212"/>
          </a:xfrm>
          <a:prstGeom prst="rect">
            <a:avLst/>
          </a:prstGeom>
          <a:solidFill>
            <a:schemeClr val="bg1"/>
          </a:solidFill>
        </p:spPr>
        <p:style>
          <a:lnRef idx="3">
            <a:schemeClr val="lt1"/>
          </a:lnRef>
          <a:fillRef idx="1">
            <a:schemeClr val="dk1"/>
          </a:fillRef>
          <a:effectRef idx="1">
            <a:schemeClr val="dk1"/>
          </a:effectRef>
          <a:fontRef idx="minor">
            <a:schemeClr val="lt1"/>
          </a:fontRef>
        </p:style>
        <p:txBody>
          <a:bodyPr>
            <a:spAutoFit/>
          </a:bodyPr>
          <a:lstStyle/>
          <a:p>
            <a:pPr>
              <a:lnSpc>
                <a:spcPct val="120000"/>
              </a:lnSpc>
              <a:defRPr/>
            </a:pPr>
            <a:r>
              <a:rPr lang="zh-CN" altLang="en-US" sz="2400" b="1" dirty="0">
                <a:solidFill>
                  <a:srgbClr val="FF0000"/>
                </a:solidFill>
                <a:latin typeface="华文中宋" pitchFamily="2" charset="-122"/>
                <a:ea typeface="华文中宋" pitchFamily="2" charset="-122"/>
              </a:rPr>
              <a:t>一般操作步骤：</a:t>
            </a:r>
            <a:r>
              <a:rPr lang="zh-CN" altLang="en-US" sz="2400" b="1" dirty="0">
                <a:solidFill>
                  <a:schemeClr val="tx1"/>
                </a:solidFill>
                <a:latin typeface="华文中宋" pitchFamily="2" charset="-122"/>
                <a:ea typeface="华文中宋" pitchFamily="2" charset="-122"/>
              </a:rPr>
              <a:t>预备阶段</a:t>
            </a:r>
            <a:br>
              <a:rPr lang="zh-CN" altLang="en-US" sz="2400" b="1" dirty="0">
                <a:solidFill>
                  <a:schemeClr val="tx1"/>
                </a:solidFill>
                <a:latin typeface="华文中宋" pitchFamily="2" charset="-122"/>
                <a:ea typeface="华文中宋" pitchFamily="2" charset="-122"/>
              </a:rPr>
            </a:br>
            <a:r>
              <a:rPr lang="zh-CN" altLang="en-US" sz="2400" b="1" dirty="0">
                <a:solidFill>
                  <a:schemeClr val="tx1"/>
                </a:solidFill>
                <a:latin typeface="华文中宋" pitchFamily="2" charset="-122"/>
                <a:ea typeface="华文中宋" pitchFamily="2" charset="-122"/>
              </a:rPr>
              <a:t> ①将透明纸蒙在吴氏网上，</a:t>
            </a:r>
            <a:br>
              <a:rPr lang="zh-CN" altLang="en-US" sz="2400" b="1" dirty="0">
                <a:solidFill>
                  <a:schemeClr val="tx1"/>
                </a:solidFill>
                <a:latin typeface="华文中宋" pitchFamily="2" charset="-122"/>
                <a:ea typeface="华文中宋" pitchFamily="2" charset="-122"/>
              </a:rPr>
            </a:br>
            <a:r>
              <a:rPr lang="zh-CN" altLang="en-US" sz="2400" b="1" dirty="0">
                <a:solidFill>
                  <a:schemeClr val="tx1"/>
                </a:solidFill>
                <a:latin typeface="华文中宋" pitchFamily="2" charset="-122"/>
                <a:ea typeface="华文中宋" pitchFamily="2" charset="-122"/>
              </a:rPr>
              <a:t> ②画“</a:t>
            </a:r>
            <a:r>
              <a:rPr lang="en-US" altLang="zh-CN" sz="2400" b="1" dirty="0">
                <a:solidFill>
                  <a:schemeClr val="tx1"/>
                </a:solidFill>
                <a:latin typeface="华文中宋" pitchFamily="2" charset="-122"/>
                <a:ea typeface="华文中宋" pitchFamily="2" charset="-122"/>
              </a:rPr>
              <a:t>+”</a:t>
            </a:r>
            <a:r>
              <a:rPr lang="zh-CN" altLang="en-US" sz="2400" b="1" dirty="0">
                <a:solidFill>
                  <a:schemeClr val="tx1"/>
                </a:solidFill>
                <a:latin typeface="华文中宋" pitchFamily="2" charset="-122"/>
                <a:ea typeface="华文中宋" pitchFamily="2" charset="-122"/>
              </a:rPr>
              <a:t>中心，</a:t>
            </a:r>
            <a:br>
              <a:rPr lang="zh-CN" altLang="en-US" sz="2400" b="1" dirty="0">
                <a:solidFill>
                  <a:schemeClr val="tx1"/>
                </a:solidFill>
                <a:latin typeface="华文中宋" pitchFamily="2" charset="-122"/>
                <a:ea typeface="华文中宋" pitchFamily="2" charset="-122"/>
              </a:rPr>
            </a:br>
            <a:r>
              <a:rPr lang="zh-CN" altLang="en-US" sz="2400" b="1" dirty="0">
                <a:solidFill>
                  <a:schemeClr val="tx1"/>
                </a:solidFill>
                <a:latin typeface="华文中宋" pitchFamily="2" charset="-122"/>
                <a:ea typeface="华文中宋" pitchFamily="2" charset="-122"/>
              </a:rPr>
              <a:t> ③标出</a:t>
            </a:r>
            <a:r>
              <a:rPr lang="en-US" altLang="zh-CN" sz="2400" b="1" dirty="0">
                <a:solidFill>
                  <a:schemeClr val="tx1"/>
                </a:solidFill>
                <a:latin typeface="华文中宋" pitchFamily="2" charset="-122"/>
                <a:ea typeface="华文中宋" pitchFamily="2" charset="-122"/>
              </a:rPr>
              <a:t>E</a:t>
            </a:r>
            <a:r>
              <a:rPr lang="zh-CN" altLang="en-US" sz="2400" b="1" dirty="0">
                <a:solidFill>
                  <a:schemeClr val="tx1"/>
                </a:solidFill>
                <a:latin typeface="华文中宋" pitchFamily="2" charset="-122"/>
                <a:ea typeface="华文中宋" pitchFamily="2" charset="-122"/>
              </a:rPr>
              <a:t>、</a:t>
            </a:r>
            <a:r>
              <a:rPr lang="en-US" altLang="zh-CN" sz="2400" b="1" dirty="0">
                <a:solidFill>
                  <a:schemeClr val="tx1"/>
                </a:solidFill>
                <a:latin typeface="华文中宋" pitchFamily="2" charset="-122"/>
                <a:ea typeface="华文中宋" pitchFamily="2" charset="-122"/>
              </a:rPr>
              <a:t>S</a:t>
            </a:r>
            <a:r>
              <a:rPr lang="zh-CN" altLang="en-US" sz="2400" b="1" dirty="0">
                <a:solidFill>
                  <a:schemeClr val="tx1"/>
                </a:solidFill>
                <a:latin typeface="华文中宋" pitchFamily="2" charset="-122"/>
                <a:ea typeface="华文中宋" pitchFamily="2" charset="-122"/>
              </a:rPr>
              <a:t>、</a:t>
            </a:r>
            <a:r>
              <a:rPr lang="en-US" altLang="zh-CN" sz="2400" b="1" dirty="0">
                <a:solidFill>
                  <a:schemeClr val="tx1"/>
                </a:solidFill>
                <a:latin typeface="华文中宋" pitchFamily="2" charset="-122"/>
                <a:ea typeface="华文中宋" pitchFamily="2" charset="-122"/>
              </a:rPr>
              <a:t>W</a:t>
            </a:r>
            <a:r>
              <a:rPr lang="zh-CN" altLang="en-US" sz="2400" b="1" dirty="0">
                <a:solidFill>
                  <a:schemeClr val="tx1"/>
                </a:solidFill>
                <a:latin typeface="华文中宋" pitchFamily="2" charset="-122"/>
                <a:ea typeface="华文中宋" pitchFamily="2" charset="-122"/>
              </a:rPr>
              <a:t>、</a:t>
            </a:r>
            <a:r>
              <a:rPr lang="en-US" altLang="zh-CN" sz="2400" b="1" dirty="0">
                <a:solidFill>
                  <a:schemeClr val="tx1"/>
                </a:solidFill>
                <a:latin typeface="华文中宋" pitchFamily="2" charset="-122"/>
                <a:ea typeface="华文中宋" pitchFamily="2" charset="-122"/>
              </a:rPr>
              <a:t>N</a:t>
            </a:r>
            <a:r>
              <a:rPr lang="zh-CN" altLang="en-US" sz="2400" b="1" dirty="0">
                <a:solidFill>
                  <a:schemeClr val="tx1"/>
                </a:solidFill>
                <a:latin typeface="华文中宋" pitchFamily="2" charset="-122"/>
                <a:ea typeface="华文中宋" pitchFamily="2" charset="-122"/>
              </a:rPr>
              <a:t>方位</a:t>
            </a:r>
            <a:r>
              <a:rPr lang="en-US" altLang="zh-CN" sz="2400" b="1" dirty="0">
                <a:solidFill>
                  <a:schemeClr val="tx1"/>
                </a:solidFill>
                <a:latin typeface="华文中宋" pitchFamily="2" charset="-122"/>
                <a:ea typeface="华文中宋" pitchFamily="2" charset="-122"/>
              </a:rPr>
              <a:t>(</a:t>
            </a:r>
            <a:r>
              <a:rPr lang="zh-CN" altLang="en-US" sz="2400" b="1" dirty="0">
                <a:solidFill>
                  <a:schemeClr val="tx1"/>
                </a:solidFill>
                <a:latin typeface="华文中宋" pitchFamily="2" charset="-122"/>
                <a:ea typeface="华文中宋" pitchFamily="2" charset="-122"/>
              </a:rPr>
              <a:t>顺时针向</a:t>
            </a:r>
            <a:r>
              <a:rPr lang="en-US" altLang="zh-CN" sz="2400" b="1" dirty="0">
                <a:solidFill>
                  <a:schemeClr val="tx1"/>
                </a:solidFill>
                <a:latin typeface="华文中宋" pitchFamily="2" charset="-122"/>
                <a:ea typeface="华文中宋" pitchFamily="2" charset="-122"/>
              </a:rPr>
              <a:t>)</a:t>
            </a:r>
            <a:endParaRPr lang="zh-CN" altLang="en-US" sz="2400" dirty="0"/>
          </a:p>
        </p:txBody>
      </p:sp>
    </p:spTree>
    <p:extLst>
      <p:ext uri="{BB962C8B-B14F-4D97-AF65-F5344CB8AC3E}">
        <p14:creationId xmlns:p14="http://schemas.microsoft.com/office/powerpoint/2010/main" val="10308114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72C281-21AF-4E71-A88D-BACF97903C4C}" type="datetime1">
              <a:rPr lang="zh-CN" altLang="en-US" smtClean="0">
                <a:solidFill>
                  <a:srgbClr val="FF0000"/>
                </a:solidFill>
                <a:latin typeface="Times New Roman" panose="02020603050405020304" pitchFamily="18" charset="0"/>
                <a:ea typeface="楷体_GB2312" panose="02010609030101010101" pitchFamily="49" charset="-122"/>
              </a:rPr>
              <a:pPr eaLnBrk="1" hangingPunct="1"/>
              <a:t>2020/2/19</a:t>
            </a:fld>
            <a:endParaRPr lang="en-US" altLang="zh-CN" smtClean="0">
              <a:solidFill>
                <a:srgbClr val="FF0000"/>
              </a:solidFill>
              <a:latin typeface="Times New Roman" panose="02020603050405020304" pitchFamily="18" charset="0"/>
              <a:ea typeface="楷体_GB2312" panose="02010609030101010101" pitchFamily="49" charset="-122"/>
            </a:endParaRP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solidFill>
                  <a:srgbClr val="FFFF00"/>
                </a:solidFill>
                <a:ea typeface="楷体_GB2312" panose="02010609030101010101" pitchFamily="49" charset="-122"/>
              </a:rPr>
              <a:t>《构造地质学》-李强</a:t>
            </a: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8EB74E-249F-4CD0-A742-80881E97FC7F}" type="slidenum">
              <a:rPr lang="en-US" altLang="zh-CN">
                <a:solidFill>
                  <a:srgbClr val="000000"/>
                </a:solidFill>
                <a:latin typeface="Times New Roman" panose="02020603050405020304" pitchFamily="18" charset="0"/>
              </a:rPr>
              <a:pPr eaLnBrk="1" hangingPunct="1"/>
              <a:t>32</a:t>
            </a:fld>
            <a:endParaRPr lang="en-US" altLang="zh-CN">
              <a:solidFill>
                <a:srgbClr val="000000"/>
              </a:solidFill>
              <a:latin typeface="Times New Roman" panose="02020603050405020304" pitchFamily="18" charset="0"/>
            </a:endParaRPr>
          </a:p>
        </p:txBody>
      </p:sp>
      <p:pic>
        <p:nvPicPr>
          <p:cNvPr id="142340" name="Picture 4" descr="平面投影步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84313"/>
            <a:ext cx="8064500" cy="3871912"/>
          </a:xfrm>
          <a:prstGeom prst="rect">
            <a:avLst/>
          </a:prstGeom>
          <a:solidFill>
            <a:srgbClr val="009900"/>
          </a:solidFill>
          <a:ln w="9525">
            <a:solidFill>
              <a:srgbClr val="009900"/>
            </a:solidFill>
            <a:miter lim="800000"/>
            <a:headEnd/>
            <a:tailEnd/>
          </a:ln>
        </p:spPr>
      </p:pic>
      <p:sp>
        <p:nvSpPr>
          <p:cNvPr id="37894" name="Rectangle 5"/>
          <p:cNvSpPr>
            <a:spLocks noChangeArrowheads="1"/>
          </p:cNvSpPr>
          <p:nvPr/>
        </p:nvSpPr>
        <p:spPr bwMode="auto">
          <a:xfrm>
            <a:off x="827088" y="404813"/>
            <a:ext cx="6718300" cy="5794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3200" b="1">
                <a:latin typeface="楷体_GB2312" pitchFamily="49" charset="-122"/>
                <a:ea typeface="楷体_GB2312" pitchFamily="49" charset="-122"/>
              </a:rPr>
              <a:t>例</a:t>
            </a: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 求平面产状 </a:t>
            </a:r>
            <a:r>
              <a:rPr lang="en-US" altLang="zh-CN" sz="3200" b="1">
                <a:latin typeface="楷体_GB2312" pitchFamily="49" charset="-122"/>
                <a:ea typeface="楷体_GB2312" pitchFamily="49" charset="-122"/>
              </a:rPr>
              <a:t>120°∠30°</a:t>
            </a:r>
            <a:r>
              <a:rPr lang="zh-CN" altLang="en-US" sz="3200" b="1">
                <a:latin typeface="楷体_GB2312" pitchFamily="49" charset="-122"/>
                <a:ea typeface="楷体_GB2312" pitchFamily="49" charset="-122"/>
              </a:rPr>
              <a:t>投影</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3580136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B321BC-73BD-4BD2-9C5C-6AF6A3C98D54}" type="datetime1">
              <a:rPr lang="zh-CN" altLang="en-US" smtClean="0">
                <a:solidFill>
                  <a:srgbClr val="FF0000"/>
                </a:solidFill>
                <a:latin typeface="Times New Roman" panose="02020603050405020304" pitchFamily="18" charset="0"/>
                <a:ea typeface="楷体_GB2312" panose="02010609030101010101" pitchFamily="49" charset="-122"/>
              </a:rPr>
              <a:pPr eaLnBrk="1" hangingPunct="1"/>
              <a:t>2020/2/19</a:t>
            </a:fld>
            <a:endParaRPr lang="en-US" altLang="zh-CN" smtClean="0">
              <a:solidFill>
                <a:srgbClr val="FF0000"/>
              </a:solidFill>
              <a:latin typeface="Times New Roman" panose="02020603050405020304" pitchFamily="18" charset="0"/>
              <a:ea typeface="楷体_GB2312" panose="02010609030101010101" pitchFamily="49" charset="-122"/>
            </a:endParaRPr>
          </a:p>
        </p:txBody>
      </p:sp>
      <p:sp>
        <p:nvSpPr>
          <p:cNvPr id="378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solidFill>
                  <a:srgbClr val="FFFF00"/>
                </a:solidFill>
                <a:ea typeface="楷体_GB2312" panose="02010609030101010101" pitchFamily="49" charset="-122"/>
              </a:rPr>
              <a:t>《构造地质学》-李强</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FB2110-C0B5-4C01-AC5E-85D99A22C656}" type="slidenum">
              <a:rPr lang="en-US" altLang="zh-CN">
                <a:solidFill>
                  <a:srgbClr val="000000"/>
                </a:solidFill>
                <a:latin typeface="Times New Roman" panose="02020603050405020304" pitchFamily="18" charset="0"/>
              </a:rPr>
              <a:pPr eaLnBrk="1" hangingPunct="1"/>
              <a:t>33</a:t>
            </a:fld>
            <a:endParaRPr lang="en-US" altLang="zh-CN">
              <a:solidFill>
                <a:srgbClr val="000000"/>
              </a:solidFill>
              <a:latin typeface="Times New Roman" panose="02020603050405020304" pitchFamily="18" charset="0"/>
            </a:endParaRPr>
          </a:p>
        </p:txBody>
      </p:sp>
      <p:pic>
        <p:nvPicPr>
          <p:cNvPr id="37893" name="Picture 3" descr="直线的投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81300"/>
            <a:ext cx="7199312"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4"/>
          <p:cNvSpPr>
            <a:spLocks noChangeArrowheads="1"/>
          </p:cNvSpPr>
          <p:nvPr/>
        </p:nvSpPr>
        <p:spPr bwMode="auto">
          <a:xfrm>
            <a:off x="642938" y="428625"/>
            <a:ext cx="4094162" cy="5794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zh-CN" altLang="en-US" sz="3200" b="1" dirty="0">
                <a:solidFill>
                  <a:srgbClr val="FFFF00"/>
                </a:solidFill>
                <a:latin typeface="华文中宋" pitchFamily="2" charset="-122"/>
                <a:ea typeface="华文中宋" pitchFamily="2" charset="-122"/>
              </a:rPr>
              <a:t>（</a:t>
            </a:r>
            <a:r>
              <a:rPr lang="en-US" altLang="zh-CN" sz="3200" b="1" dirty="0">
                <a:solidFill>
                  <a:srgbClr val="FFFF00"/>
                </a:solidFill>
                <a:latin typeface="华文中宋" pitchFamily="2" charset="-122"/>
                <a:ea typeface="华文中宋" pitchFamily="2" charset="-122"/>
              </a:rPr>
              <a:t>2</a:t>
            </a:r>
            <a:r>
              <a:rPr lang="zh-CN" altLang="en-US" sz="3200" b="1" dirty="0">
                <a:solidFill>
                  <a:srgbClr val="FFFF00"/>
                </a:solidFill>
                <a:latin typeface="华文中宋" pitchFamily="2" charset="-122"/>
                <a:ea typeface="华文中宋" pitchFamily="2" charset="-122"/>
              </a:rPr>
              <a:t>）直线的赤平投影</a:t>
            </a:r>
          </a:p>
        </p:txBody>
      </p:sp>
      <p:sp>
        <p:nvSpPr>
          <p:cNvPr id="38919" name="Rectangle 5"/>
          <p:cNvSpPr>
            <a:spLocks noChangeArrowheads="1"/>
          </p:cNvSpPr>
          <p:nvPr/>
        </p:nvSpPr>
        <p:spPr bwMode="auto">
          <a:xfrm>
            <a:off x="827088" y="1176338"/>
            <a:ext cx="6083300" cy="1117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a:lnSpc>
                <a:spcPct val="120000"/>
              </a:lnSpc>
              <a:defRPr/>
            </a:pPr>
            <a:r>
              <a:rPr lang="zh-CN" altLang="en-US" sz="2800" b="1" dirty="0">
                <a:latin typeface="楷体_GB2312" pitchFamily="49" charset="-122"/>
                <a:ea typeface="楷体_GB2312" pitchFamily="49" charset="-122"/>
              </a:rPr>
              <a:t>步骤同</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即可。</a:t>
            </a:r>
            <a:br>
              <a:rPr lang="zh-CN" altLang="en-US" sz="2800" b="1" dirty="0">
                <a:latin typeface="楷体_GB2312" pitchFamily="49" charset="-122"/>
                <a:ea typeface="楷体_GB2312" pitchFamily="49" charset="-122"/>
              </a:rPr>
            </a:b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：线理产状 </a:t>
            </a:r>
            <a:r>
              <a:rPr lang="en-US" altLang="zh-CN" sz="2800" b="1" dirty="0">
                <a:latin typeface="楷体_GB2312" pitchFamily="49" charset="-122"/>
                <a:ea typeface="楷体_GB2312" pitchFamily="49" charset="-122"/>
              </a:rPr>
              <a:t>330°∠40°</a:t>
            </a:r>
            <a:r>
              <a:rPr lang="zh-CN" altLang="en-US" sz="2800" b="1" dirty="0">
                <a:latin typeface="楷体_GB2312" pitchFamily="49" charset="-122"/>
                <a:ea typeface="楷体_GB2312" pitchFamily="49" charset="-122"/>
              </a:rPr>
              <a:t>投影如下</a:t>
            </a:r>
          </a:p>
        </p:txBody>
      </p:sp>
    </p:spTree>
    <p:extLst>
      <p:ext uri="{BB962C8B-B14F-4D97-AF65-F5344CB8AC3E}">
        <p14:creationId xmlns:p14="http://schemas.microsoft.com/office/powerpoint/2010/main" val="34632935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4CC0BA-BAC2-4865-A0BA-2E2DF8F6AEC1}" type="datetime1">
              <a:rPr lang="zh-CN" altLang="en-US" smtClean="0">
                <a:solidFill>
                  <a:srgbClr val="FF0000"/>
                </a:solidFill>
                <a:latin typeface="Times New Roman" panose="02020603050405020304" pitchFamily="18" charset="0"/>
                <a:ea typeface="楷体_GB2312" panose="02010609030101010101" pitchFamily="49" charset="-122"/>
              </a:rPr>
              <a:pPr eaLnBrk="1" hangingPunct="1"/>
              <a:t>2020/2/19</a:t>
            </a:fld>
            <a:endParaRPr lang="en-US" altLang="zh-CN" smtClean="0">
              <a:solidFill>
                <a:srgbClr val="FF0000"/>
              </a:solidFill>
              <a:latin typeface="Times New Roman" panose="02020603050405020304" pitchFamily="18" charset="0"/>
              <a:ea typeface="楷体_GB2312" panose="02010609030101010101" pitchFamily="49" charset="-122"/>
            </a:endParaRPr>
          </a:p>
        </p:txBody>
      </p:sp>
      <p:sp>
        <p:nvSpPr>
          <p:cNvPr id="38915"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solidFill>
                  <a:srgbClr val="FFFF00"/>
                </a:solidFill>
                <a:ea typeface="楷体_GB2312" panose="02010609030101010101" pitchFamily="49" charset="-122"/>
              </a:rPr>
              <a:t>《构造地质学》-李强</a:t>
            </a:r>
          </a:p>
        </p:txBody>
      </p:sp>
      <p:sp>
        <p:nvSpPr>
          <p:cNvPr id="3891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AAC6C14-E5B3-4451-A8BE-0A073C31E20A}" type="slidenum">
              <a:rPr lang="en-US" altLang="zh-CN">
                <a:solidFill>
                  <a:srgbClr val="000000"/>
                </a:solidFill>
                <a:latin typeface="Times New Roman" panose="02020603050405020304" pitchFamily="18" charset="0"/>
              </a:rPr>
              <a:pPr eaLnBrk="1" hangingPunct="1"/>
              <a:t>34</a:t>
            </a:fld>
            <a:endParaRPr lang="en-US" altLang="zh-CN">
              <a:solidFill>
                <a:srgbClr val="000000"/>
              </a:solidFill>
              <a:latin typeface="Times New Roman" panose="02020603050405020304" pitchFamily="18" charset="0"/>
            </a:endParaRPr>
          </a:p>
        </p:txBody>
      </p:sp>
      <p:pic>
        <p:nvPicPr>
          <p:cNvPr id="38917" name="Picture 3" descr="法线的投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33600"/>
            <a:ext cx="6408738"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6"/>
          <p:cNvSpPr>
            <a:spLocks noChangeArrowheads="1"/>
          </p:cNvSpPr>
          <p:nvPr/>
        </p:nvSpPr>
        <p:spPr bwMode="auto">
          <a:xfrm>
            <a:off x="323850" y="212725"/>
            <a:ext cx="6542088" cy="5794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zh-CN" altLang="en-US" sz="3200" b="1" dirty="0">
                <a:solidFill>
                  <a:srgbClr val="FFFF00"/>
                </a:solidFill>
                <a:latin typeface="华文中宋" pitchFamily="2" charset="-122"/>
                <a:ea typeface="华文中宋" pitchFamily="2" charset="-122"/>
              </a:rPr>
              <a:t>（</a:t>
            </a:r>
            <a:r>
              <a:rPr lang="en-US" altLang="zh-CN" sz="3200" b="1" dirty="0">
                <a:solidFill>
                  <a:srgbClr val="FFFF00"/>
                </a:solidFill>
                <a:latin typeface="华文中宋" pitchFamily="2" charset="-122"/>
                <a:ea typeface="华文中宋" pitchFamily="2" charset="-122"/>
              </a:rPr>
              <a:t>3</a:t>
            </a:r>
            <a:r>
              <a:rPr lang="zh-CN" altLang="en-US" sz="3200" b="1" dirty="0">
                <a:solidFill>
                  <a:srgbClr val="FFFF00"/>
                </a:solidFill>
                <a:latin typeface="华文中宋" pitchFamily="2" charset="-122"/>
                <a:ea typeface="华文中宋" pitchFamily="2" charset="-122"/>
              </a:rPr>
              <a:t>）法线的投影</a:t>
            </a:r>
            <a:r>
              <a:rPr lang="en-US" altLang="zh-CN" sz="3200" b="1" dirty="0">
                <a:solidFill>
                  <a:srgbClr val="FFFF00"/>
                </a:solidFill>
                <a:latin typeface="华文中宋" pitchFamily="2" charset="-122"/>
                <a:ea typeface="华文中宋" pitchFamily="2" charset="-122"/>
              </a:rPr>
              <a:t>1-</a:t>
            </a:r>
            <a:r>
              <a:rPr lang="zh-CN" altLang="en-US" sz="3200" b="1" dirty="0">
                <a:solidFill>
                  <a:srgbClr val="FFFF00"/>
                </a:solidFill>
                <a:latin typeface="华文中宋" pitchFamily="2" charset="-122"/>
                <a:ea typeface="华文中宋" pitchFamily="2" charset="-122"/>
              </a:rPr>
              <a:t>已知平面求极点</a:t>
            </a:r>
          </a:p>
        </p:txBody>
      </p:sp>
      <p:sp>
        <p:nvSpPr>
          <p:cNvPr id="39944" name="Rectangle 7"/>
          <p:cNvSpPr>
            <a:spLocks noChangeArrowheads="1"/>
          </p:cNvSpPr>
          <p:nvPr/>
        </p:nvSpPr>
        <p:spPr bwMode="auto">
          <a:xfrm>
            <a:off x="357188" y="857250"/>
            <a:ext cx="8353425" cy="11176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lnSpc>
                <a:spcPct val="120000"/>
              </a:lnSpc>
              <a:defRPr/>
            </a:pPr>
            <a:r>
              <a:rPr lang="zh-CN" altLang="en-US" sz="2800" b="1" dirty="0">
                <a:latin typeface="楷体_GB2312" pitchFamily="49" charset="-122"/>
                <a:ea typeface="楷体_GB2312" pitchFamily="49" charset="-122"/>
              </a:rPr>
              <a:t>关键：法线和平面垂直，倾向相反（</a:t>
            </a:r>
            <a:r>
              <a:rPr lang="en-US" altLang="zh-CN" sz="2800" b="1" dirty="0">
                <a:latin typeface="楷体_GB2312" pitchFamily="49" charset="-122"/>
                <a:ea typeface="楷体_GB2312" pitchFamily="49" charset="-122"/>
              </a:rPr>
              <a:t>90°</a:t>
            </a:r>
            <a:r>
              <a:rPr lang="zh-CN" altLang="en-US" sz="2800" b="1" dirty="0">
                <a:latin typeface="楷体_GB2312" pitchFamily="49" charset="-122"/>
                <a:ea typeface="楷体_GB2312" pitchFamily="49" charset="-122"/>
              </a:rPr>
              <a:t>），倾角互余。 例</a:t>
            </a:r>
            <a:r>
              <a:rPr lang="en-US" altLang="zh-CN" sz="2800" b="1" dirty="0">
                <a:latin typeface="楷体_GB2312" pitchFamily="49" charset="-122"/>
                <a:ea typeface="楷体_GB2312" pitchFamily="49" charset="-122"/>
              </a:rPr>
              <a:t>3: </a:t>
            </a:r>
            <a:r>
              <a:rPr lang="zh-CN" altLang="en-US" sz="2800" b="1" dirty="0">
                <a:latin typeface="楷体_GB2312" pitchFamily="49" charset="-122"/>
                <a:ea typeface="楷体_GB2312" pitchFamily="49" charset="-122"/>
              </a:rPr>
              <a:t>产状为</a:t>
            </a:r>
            <a:r>
              <a:rPr lang="en-US" altLang="zh-CN" sz="2800" b="1" dirty="0">
                <a:latin typeface="楷体_GB2312" pitchFamily="49" charset="-122"/>
                <a:ea typeface="楷体_GB2312" pitchFamily="49" charset="-122"/>
              </a:rPr>
              <a:t>90 °∠40 °</a:t>
            </a:r>
            <a:r>
              <a:rPr lang="zh-CN" altLang="en-US" sz="2800" b="1" dirty="0">
                <a:latin typeface="楷体_GB2312" pitchFamily="49" charset="-122"/>
                <a:ea typeface="楷体_GB2312" pitchFamily="49" charset="-122"/>
              </a:rPr>
              <a:t>平面的法线投影。</a:t>
            </a:r>
          </a:p>
        </p:txBody>
      </p:sp>
    </p:spTree>
    <p:extLst>
      <p:ext uri="{BB962C8B-B14F-4D97-AF65-F5344CB8AC3E}">
        <p14:creationId xmlns:p14="http://schemas.microsoft.com/office/powerpoint/2010/main" val="89063491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Rectangle 5"/>
          <p:cNvSpPr>
            <a:spLocks noGrp="1" noChangeArrowheads="1"/>
          </p:cNvSpPr>
          <p:nvPr>
            <p:ph type="title"/>
          </p:nvPr>
        </p:nvSpPr>
        <p:spPr/>
        <p:txBody>
          <a:bodyPr/>
          <a:lstStyle/>
          <a:p>
            <a:pPr algn="ctr" eaLnBrk="1" hangingPunct="1">
              <a:defRPr/>
            </a:pPr>
            <a:r>
              <a:rPr lang="en-US" altLang="zh-CN" sz="3600" dirty="0" smtClean="0">
                <a:latin typeface="黑体" pitchFamily="49" charset="-122"/>
                <a:ea typeface="黑体" pitchFamily="49" charset="-122"/>
              </a:rPr>
              <a:t>2</a:t>
            </a:r>
            <a:r>
              <a:rPr lang="zh-CN" altLang="en-US" sz="3600" dirty="0" smtClean="0">
                <a:latin typeface="黑体" pitchFamily="49" charset="-122"/>
                <a:ea typeface="黑体" pitchFamily="49" charset="-122"/>
              </a:rPr>
              <a:t>、平面及法线的投影</a:t>
            </a:r>
            <a:br>
              <a:rPr lang="zh-CN" altLang="en-US" sz="3600" dirty="0" smtClean="0">
                <a:latin typeface="黑体" pitchFamily="49" charset="-122"/>
                <a:ea typeface="黑体" pitchFamily="49" charset="-122"/>
              </a:rPr>
            </a:br>
            <a:r>
              <a:rPr lang="zh-CN" altLang="en-US" sz="3600" dirty="0" smtClean="0">
                <a:latin typeface="黑体" pitchFamily="49" charset="-122"/>
                <a:ea typeface="黑体" pitchFamily="49" charset="-122"/>
              </a:rPr>
              <a:t>（</a:t>
            </a:r>
            <a:r>
              <a:rPr lang="en-US" altLang="zh-CN" sz="3600" dirty="0" smtClean="0">
                <a:latin typeface="Times New Roman" pitchFamily="18" charset="0"/>
              </a:rPr>
              <a:t>148 ° </a:t>
            </a:r>
            <a:r>
              <a:rPr lang="en-US" altLang="zh-CN" sz="4000" b="0" dirty="0" smtClean="0">
                <a:latin typeface="华文中宋" pitchFamily="2" charset="-122"/>
                <a:ea typeface="华文中宋" pitchFamily="2" charset="-122"/>
                <a:cs typeface="Times New Roman" pitchFamily="18" charset="0"/>
              </a:rPr>
              <a:t>∠</a:t>
            </a:r>
            <a:r>
              <a:rPr lang="en-US" altLang="zh-CN" sz="3600" dirty="0" smtClean="0">
                <a:latin typeface="Times New Roman" pitchFamily="18" charset="0"/>
              </a:rPr>
              <a:t>25 °</a:t>
            </a:r>
            <a:r>
              <a:rPr lang="zh-CN" altLang="en-US" sz="3600" dirty="0" smtClean="0">
                <a:latin typeface="Times New Roman" pitchFamily="18" charset="0"/>
              </a:rPr>
              <a:t>平面及其法线）</a:t>
            </a:r>
          </a:p>
        </p:txBody>
      </p:sp>
      <p:pic>
        <p:nvPicPr>
          <p:cNvPr id="24579" name="Picture 4" descr="PlotPlan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1844675"/>
            <a:ext cx="4932363" cy="5013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84714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1028" descr="PlotPlan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333375"/>
            <a:ext cx="6696075" cy="6519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7982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1" name="Rectangle 1029"/>
          <p:cNvSpPr>
            <a:spLocks noGrp="1" noChangeArrowheads="1"/>
          </p:cNvSpPr>
          <p:nvPr>
            <p:ph type="title"/>
          </p:nvPr>
        </p:nvSpPr>
        <p:spPr/>
        <p:txBody>
          <a:bodyPr/>
          <a:lstStyle/>
          <a:p>
            <a:pPr eaLnBrk="1" hangingPunct="1">
              <a:defRPr/>
            </a:pPr>
            <a:endParaRPr lang="zh-CN" altLang="zh-CN" smtClean="0"/>
          </a:p>
        </p:txBody>
      </p:sp>
      <p:pic>
        <p:nvPicPr>
          <p:cNvPr id="26627" name="Picture 1028" descr="PlotPlane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95513" y="333375"/>
            <a:ext cx="6419850" cy="6524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0727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9" name="Rectangle 11"/>
          <p:cNvSpPr>
            <a:spLocks noGrp="1" noChangeArrowheads="1"/>
          </p:cNvSpPr>
          <p:nvPr>
            <p:ph type="title"/>
          </p:nvPr>
        </p:nvSpPr>
        <p:spPr/>
        <p:txBody>
          <a:bodyPr/>
          <a:lstStyle/>
          <a:p>
            <a:pPr algn="ctr" eaLnBrk="1" hangingPunct="1">
              <a:defRPr/>
            </a:pPr>
            <a:r>
              <a:rPr lang="en-US" altLang="zh-CN" sz="4000" b="0" dirty="0" smtClean="0"/>
              <a:t>3</a:t>
            </a:r>
            <a:r>
              <a:rPr lang="zh-CN" altLang="en-US" sz="4000" b="0" dirty="0" smtClean="0"/>
              <a:t>、</a:t>
            </a:r>
            <a:r>
              <a:rPr lang="zh-CN" altLang="en-US" sz="4000" b="0" dirty="0" smtClean="0">
                <a:ea typeface="黑体" pitchFamily="49" charset="-122"/>
              </a:rPr>
              <a:t>直线的赤平投影</a:t>
            </a:r>
            <a:br>
              <a:rPr lang="zh-CN" altLang="en-US" sz="4000" b="0" dirty="0" smtClean="0">
                <a:ea typeface="黑体" pitchFamily="49" charset="-122"/>
              </a:rPr>
            </a:br>
            <a:r>
              <a:rPr lang="zh-CN" altLang="en-US" sz="4000" b="0" dirty="0" smtClean="0">
                <a:solidFill>
                  <a:schemeClr val="tx1"/>
                </a:solidFill>
                <a:ea typeface="黑体" pitchFamily="49" charset="-122"/>
              </a:rPr>
              <a:t>（例：</a:t>
            </a:r>
            <a:r>
              <a:rPr lang="zh-CN" altLang="en-US" sz="4000" b="0" dirty="0" smtClean="0">
                <a:solidFill>
                  <a:schemeClr val="tx1"/>
                </a:solidFill>
              </a:rPr>
              <a:t>产状为</a:t>
            </a:r>
            <a:r>
              <a:rPr lang="en-US" altLang="zh-CN" sz="4000" b="0" dirty="0" smtClean="0">
                <a:solidFill>
                  <a:schemeClr val="tx1"/>
                </a:solidFill>
              </a:rPr>
              <a:t>124</a:t>
            </a:r>
            <a:r>
              <a:rPr lang="en-US" altLang="zh-CN" sz="4000" dirty="0" smtClean="0">
                <a:solidFill>
                  <a:schemeClr val="tx1"/>
                </a:solidFill>
              </a:rPr>
              <a:t>°</a:t>
            </a:r>
            <a:r>
              <a:rPr lang="en-US" altLang="zh-CN" sz="4000" b="0" dirty="0" smtClean="0">
                <a:solidFill>
                  <a:schemeClr val="tx1"/>
                </a:solidFill>
                <a:latin typeface="华文中宋" pitchFamily="2" charset="-122"/>
                <a:ea typeface="华文中宋" pitchFamily="2" charset="-122"/>
                <a:cs typeface="Times New Roman" pitchFamily="18" charset="0"/>
              </a:rPr>
              <a:t>∠</a:t>
            </a:r>
            <a:r>
              <a:rPr lang="en-US" altLang="zh-CN" sz="4000" b="0" dirty="0" smtClean="0">
                <a:solidFill>
                  <a:schemeClr val="tx1"/>
                </a:solidFill>
              </a:rPr>
              <a:t>63</a:t>
            </a:r>
            <a:r>
              <a:rPr lang="en-US" altLang="zh-CN" sz="4000" dirty="0" smtClean="0">
                <a:solidFill>
                  <a:schemeClr val="tx1"/>
                </a:solidFill>
              </a:rPr>
              <a:t>°</a:t>
            </a:r>
            <a:r>
              <a:rPr lang="zh-CN" altLang="en-US" sz="4000" dirty="0" smtClean="0">
                <a:solidFill>
                  <a:schemeClr val="tx1"/>
                </a:solidFill>
              </a:rPr>
              <a:t>直线</a:t>
            </a:r>
            <a:r>
              <a:rPr lang="zh-CN" altLang="en-US" sz="4000" b="0" dirty="0" smtClean="0">
                <a:solidFill>
                  <a:schemeClr val="tx1"/>
                </a:solidFill>
                <a:ea typeface="黑体" pitchFamily="49" charset="-122"/>
              </a:rPr>
              <a:t>）</a:t>
            </a:r>
          </a:p>
        </p:txBody>
      </p:sp>
      <p:pic>
        <p:nvPicPr>
          <p:cNvPr id="27651" name="Picture 4" descr="PlotLine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76375" y="1844675"/>
            <a:ext cx="4932363" cy="5013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Text Box 15"/>
          <p:cNvSpPr txBox="1">
            <a:spLocks noChangeArrowheads="1"/>
          </p:cNvSpPr>
          <p:nvPr/>
        </p:nvSpPr>
        <p:spPr bwMode="auto">
          <a:xfrm>
            <a:off x="6443663" y="36449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3200" dirty="0">
                <a:ea typeface="黑体" panose="02010609060101010101" pitchFamily="49" charset="-122"/>
              </a:rPr>
              <a:t>确定倾伏向</a:t>
            </a:r>
          </a:p>
        </p:txBody>
      </p:sp>
    </p:spTree>
    <p:extLst>
      <p:ext uri="{BB962C8B-B14F-4D97-AF65-F5344CB8AC3E}">
        <p14:creationId xmlns:p14="http://schemas.microsoft.com/office/powerpoint/2010/main" val="2404360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9" name="Rectangle 1029"/>
          <p:cNvSpPr>
            <a:spLocks noGrp="1" noChangeArrowheads="1"/>
          </p:cNvSpPr>
          <p:nvPr>
            <p:ph type="title"/>
          </p:nvPr>
        </p:nvSpPr>
        <p:spPr/>
        <p:txBody>
          <a:bodyPr/>
          <a:lstStyle/>
          <a:p>
            <a:pPr eaLnBrk="1" hangingPunct="1">
              <a:defRPr/>
            </a:pPr>
            <a:r>
              <a:rPr lang="zh-CN" altLang="en-US" smtClean="0"/>
              <a:t>确定倾伏角</a:t>
            </a:r>
          </a:p>
        </p:txBody>
      </p:sp>
      <p:pic>
        <p:nvPicPr>
          <p:cNvPr id="28675" name="Picture 1028" descr="PlotLin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3144" y="905974"/>
            <a:ext cx="6408738" cy="6257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06485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body" idx="1"/>
          </p:nvPr>
        </p:nvSpPr>
        <p:spPr>
          <a:xfrm>
            <a:off x="579558" y="842231"/>
            <a:ext cx="8124825" cy="4714507"/>
          </a:xfrm>
        </p:spPr>
        <p:txBody>
          <a:bodyPr/>
          <a:lstStyle/>
          <a:p>
            <a:pPr eaLnBrk="1" hangingPunct="1">
              <a:lnSpc>
                <a:spcPct val="120000"/>
              </a:lnSpc>
              <a:defRPr/>
            </a:pPr>
            <a:r>
              <a:rPr lang="zh-CN" altLang="en-US" sz="4400" dirty="0" smtClean="0">
                <a:solidFill>
                  <a:srgbClr val="FF0000"/>
                </a:solidFill>
                <a:ea typeface="黑体" pitchFamily="49" charset="-122"/>
              </a:rPr>
              <a:t>目的：</a:t>
            </a:r>
          </a:p>
          <a:p>
            <a:pPr marL="0" indent="0" eaLnBrk="1" hangingPunct="1">
              <a:lnSpc>
                <a:spcPct val="120000"/>
              </a:lnSpc>
              <a:buNone/>
              <a:defRPr/>
            </a:pPr>
            <a:r>
              <a:rPr lang="zh-CN" altLang="en-US" sz="4000" dirty="0" smtClean="0">
                <a:solidFill>
                  <a:srgbClr val="0000FF"/>
                </a:solidFill>
                <a:ea typeface="黑体" pitchFamily="49" charset="-122"/>
              </a:rPr>
              <a:t>    为了表示面、线之间的空间方位，将空间要素转化到平面上。</a:t>
            </a:r>
            <a:endParaRPr lang="en-US" altLang="zh-CN" sz="4000" dirty="0" smtClean="0">
              <a:solidFill>
                <a:srgbClr val="0000FF"/>
              </a:solidFill>
              <a:ea typeface="黑体" pitchFamily="49" charset="-122"/>
            </a:endParaRPr>
          </a:p>
          <a:p>
            <a:pPr marL="0" indent="0" eaLnBrk="1" hangingPunct="1">
              <a:lnSpc>
                <a:spcPct val="120000"/>
              </a:lnSpc>
              <a:buNone/>
              <a:defRPr/>
            </a:pPr>
            <a:r>
              <a:rPr lang="zh-CN" altLang="en-US" sz="4000" dirty="0" smtClean="0">
                <a:solidFill>
                  <a:srgbClr val="0000FF"/>
                </a:solidFill>
                <a:ea typeface="黑体" pitchFamily="49" charset="-122"/>
              </a:rPr>
              <a:t>    把</a:t>
            </a:r>
            <a:r>
              <a:rPr lang="zh-CN" altLang="en-US" sz="4000" dirty="0">
                <a:solidFill>
                  <a:srgbClr val="0000FF"/>
                </a:solidFill>
                <a:ea typeface="黑体" pitchFamily="49" charset="-122"/>
              </a:rPr>
              <a:t>物体</a:t>
            </a:r>
            <a:r>
              <a:rPr lang="zh-CN" altLang="en-US" sz="4000" dirty="0">
                <a:solidFill>
                  <a:srgbClr val="FF0000"/>
                </a:solidFill>
                <a:ea typeface="黑体" pitchFamily="49" charset="-122"/>
              </a:rPr>
              <a:t>三维</a:t>
            </a:r>
            <a:r>
              <a:rPr lang="zh-CN" altLang="en-US" sz="4000" dirty="0">
                <a:solidFill>
                  <a:srgbClr val="0000FF"/>
                </a:solidFill>
                <a:ea typeface="黑体" pitchFamily="49" charset="-122"/>
              </a:rPr>
              <a:t>空间的几何要素（线、面）反映在</a:t>
            </a:r>
            <a:r>
              <a:rPr lang="zh-CN" altLang="en-US" sz="4000" dirty="0">
                <a:solidFill>
                  <a:srgbClr val="FF0000"/>
                </a:solidFill>
                <a:ea typeface="黑体" pitchFamily="49" charset="-122"/>
              </a:rPr>
              <a:t>投影平面</a:t>
            </a:r>
            <a:r>
              <a:rPr lang="zh-CN" altLang="en-US" sz="4000" dirty="0">
                <a:solidFill>
                  <a:srgbClr val="0000FF"/>
                </a:solidFill>
                <a:ea typeface="黑体" pitchFamily="49" charset="-122"/>
              </a:rPr>
              <a:t>上进行研究处理</a:t>
            </a:r>
            <a:r>
              <a:rPr lang="zh-CN" altLang="en-US" sz="4000" dirty="0" smtClean="0">
                <a:solidFill>
                  <a:srgbClr val="0000FF"/>
                </a:solidFill>
                <a:ea typeface="黑体" pitchFamily="49" charset="-122"/>
              </a:rPr>
              <a:t>。</a:t>
            </a:r>
            <a:r>
              <a:rPr lang="en-US" altLang="zh-CN" sz="4000" dirty="0" smtClean="0">
                <a:solidFill>
                  <a:srgbClr val="0000FF"/>
                </a:solidFill>
                <a:ea typeface="黑体" pitchFamily="49" charset="-122"/>
              </a:rPr>
              <a:t>(</a:t>
            </a:r>
            <a:r>
              <a:rPr lang="zh-CN" altLang="en-US" sz="4000" dirty="0" smtClean="0">
                <a:solidFill>
                  <a:srgbClr val="FF0000"/>
                </a:solidFill>
                <a:ea typeface="黑体" pitchFamily="49" charset="-122"/>
              </a:rPr>
              <a:t>降维？</a:t>
            </a:r>
            <a:r>
              <a:rPr lang="en-US" altLang="zh-CN" sz="4000" dirty="0" smtClean="0">
                <a:solidFill>
                  <a:srgbClr val="0000FF"/>
                </a:solidFill>
                <a:ea typeface="黑体" pitchFamily="49" charset="-122"/>
              </a:rPr>
              <a:t>)</a:t>
            </a:r>
            <a:endParaRPr lang="zh-CN" altLang="en-US" sz="4000" dirty="0" smtClean="0">
              <a:solidFill>
                <a:srgbClr val="0000FF"/>
              </a:solidFill>
              <a:ea typeface="黑体" pitchFamily="49" charset="-122"/>
            </a:endParaRPr>
          </a:p>
          <a:p>
            <a:pPr eaLnBrk="1" hangingPunct="1">
              <a:lnSpc>
                <a:spcPct val="120000"/>
              </a:lnSpc>
              <a:defRPr/>
            </a:pPr>
            <a:endParaRPr lang="zh-CN" altLang="en-US" sz="4000" dirty="0" smtClean="0">
              <a:solidFill>
                <a:srgbClr val="0000FF"/>
              </a:solidFill>
              <a:ea typeface="黑体" pitchFamily="49" charset="-122"/>
            </a:endParaRPr>
          </a:p>
          <a:p>
            <a:pPr eaLnBrk="1" hangingPunct="1">
              <a:lnSpc>
                <a:spcPct val="120000"/>
              </a:lnSpc>
              <a:buFont typeface="Wingdings" panose="05000000000000000000" pitchFamily="2" charset="2"/>
              <a:buNone/>
              <a:defRPr/>
            </a:pPr>
            <a:endParaRPr lang="en-US" altLang="zh-CN" sz="4000" dirty="0" smtClean="0">
              <a:solidFill>
                <a:srgbClr val="0000FF"/>
              </a:solidFill>
              <a:ea typeface="黑体" pitchFamily="49" charset="-122"/>
            </a:endParaRPr>
          </a:p>
        </p:txBody>
      </p:sp>
    </p:spTree>
    <p:extLst>
      <p:ext uri="{BB962C8B-B14F-4D97-AF65-F5344CB8AC3E}">
        <p14:creationId xmlns:p14="http://schemas.microsoft.com/office/powerpoint/2010/main" val="4066645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7" name="Rectangle 1029"/>
          <p:cNvSpPr>
            <a:spLocks noGrp="1" noChangeArrowheads="1"/>
          </p:cNvSpPr>
          <p:nvPr>
            <p:ph type="title"/>
          </p:nvPr>
        </p:nvSpPr>
        <p:spPr/>
        <p:txBody>
          <a:bodyPr/>
          <a:lstStyle/>
          <a:p>
            <a:pPr eaLnBrk="1" hangingPunct="1">
              <a:defRPr/>
            </a:pPr>
            <a:endParaRPr lang="zh-CN" altLang="zh-CN" smtClean="0"/>
          </a:p>
        </p:txBody>
      </p:sp>
      <p:pic>
        <p:nvPicPr>
          <p:cNvPr id="29699" name="Picture 1028" descr="PlotLine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5150" y="333375"/>
            <a:ext cx="6064250" cy="6164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83561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EBD196-CE5B-43A9-815A-C0BE5A17DC42}" type="datetime1">
              <a:rPr lang="zh-CN" altLang="en-US" smtClean="0">
                <a:solidFill>
                  <a:srgbClr val="FF0000"/>
                </a:solidFill>
                <a:latin typeface="Times New Roman" panose="02020603050405020304" pitchFamily="18" charset="0"/>
                <a:ea typeface="楷体_GB2312" panose="02010609030101010101" pitchFamily="49" charset="-122"/>
              </a:rPr>
              <a:pPr eaLnBrk="1" hangingPunct="1"/>
              <a:t>2020/2/19</a:t>
            </a:fld>
            <a:endParaRPr lang="en-US" altLang="zh-CN" smtClean="0">
              <a:solidFill>
                <a:srgbClr val="FF0000"/>
              </a:solidFill>
              <a:latin typeface="Times New Roman" panose="02020603050405020304" pitchFamily="18" charset="0"/>
              <a:ea typeface="楷体_GB2312" panose="02010609030101010101" pitchFamily="49" charset="-122"/>
            </a:endParaRPr>
          </a:p>
        </p:txBody>
      </p:sp>
      <p:sp>
        <p:nvSpPr>
          <p:cNvPr id="430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solidFill>
                  <a:srgbClr val="FFFF00"/>
                </a:solidFill>
                <a:ea typeface="楷体_GB2312" panose="02010609030101010101" pitchFamily="49" charset="-122"/>
              </a:rPr>
              <a:t>《构造地质学》-李强</a:t>
            </a: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B93EBA-612B-4FF9-A4EB-79B6C5ED9FE6}" type="slidenum">
              <a:rPr lang="en-US" altLang="zh-CN">
                <a:solidFill>
                  <a:srgbClr val="000000"/>
                </a:solidFill>
                <a:latin typeface="Times New Roman" panose="02020603050405020304" pitchFamily="18" charset="0"/>
              </a:rPr>
              <a:pPr eaLnBrk="1" hangingPunct="1"/>
              <a:t>41</a:t>
            </a:fld>
            <a:endParaRPr lang="en-US" altLang="zh-CN">
              <a:solidFill>
                <a:srgbClr val="000000"/>
              </a:solidFill>
              <a:latin typeface="Times New Roman" panose="02020603050405020304" pitchFamily="18" charset="0"/>
            </a:endParaRPr>
          </a:p>
        </p:txBody>
      </p:sp>
      <p:grpSp>
        <p:nvGrpSpPr>
          <p:cNvPr id="43013" name="Group 4"/>
          <p:cNvGrpSpPr>
            <a:grpSpLocks/>
          </p:cNvGrpSpPr>
          <p:nvPr/>
        </p:nvGrpSpPr>
        <p:grpSpPr bwMode="auto">
          <a:xfrm>
            <a:off x="4427538" y="1995854"/>
            <a:ext cx="3673475" cy="4241434"/>
            <a:chOff x="3016" y="1769"/>
            <a:chExt cx="2011" cy="2296"/>
          </a:xfrm>
        </p:grpSpPr>
        <p:pic>
          <p:nvPicPr>
            <p:cNvPr id="43024" name="Picture 5" descr="求两平面交线的产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1769"/>
              <a:ext cx="2011" cy="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5" name="Rectangle 6"/>
            <p:cNvSpPr>
              <a:spLocks noChangeArrowheads="1"/>
            </p:cNvSpPr>
            <p:nvPr/>
          </p:nvSpPr>
          <p:spPr bwMode="auto">
            <a:xfrm>
              <a:off x="3841" y="2161"/>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0000"/>
                  </a:solidFill>
                  <a:latin typeface="Times New Roman" panose="02020603050405020304" pitchFamily="18" charset="0"/>
                </a:rPr>
                <a:t>S</a:t>
              </a:r>
              <a:r>
                <a:rPr kumimoji="1" lang="en-US" altLang="zh-CN" sz="1600" b="1" dirty="0">
                  <a:solidFill>
                    <a:srgbClr val="FF0000"/>
                  </a:solidFill>
                  <a:latin typeface="Times New Roman" panose="02020603050405020304" pitchFamily="18" charset="0"/>
                </a:rPr>
                <a:t>2</a:t>
              </a:r>
            </a:p>
          </p:txBody>
        </p:sp>
        <p:sp>
          <p:nvSpPr>
            <p:cNvPr id="43026" name="Rectangle 7"/>
            <p:cNvSpPr>
              <a:spLocks noChangeArrowheads="1"/>
            </p:cNvSpPr>
            <p:nvPr/>
          </p:nvSpPr>
          <p:spPr bwMode="auto">
            <a:xfrm>
              <a:off x="4320" y="3025"/>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0000"/>
                  </a:solidFill>
                  <a:latin typeface="Times New Roman" panose="02020603050405020304" pitchFamily="18" charset="0"/>
                </a:rPr>
                <a:t>S</a:t>
              </a:r>
              <a:r>
                <a:rPr kumimoji="1" lang="en-US" altLang="zh-CN" sz="1600" b="1" dirty="0">
                  <a:solidFill>
                    <a:srgbClr val="FF0000"/>
                  </a:solidFill>
                  <a:latin typeface="Times New Roman" panose="02020603050405020304" pitchFamily="18" charset="0"/>
                </a:rPr>
                <a:t>1</a:t>
              </a:r>
            </a:p>
          </p:txBody>
        </p:sp>
      </p:grpSp>
      <p:grpSp>
        <p:nvGrpSpPr>
          <p:cNvPr id="43014" name="Group 8"/>
          <p:cNvGrpSpPr>
            <a:grpSpLocks/>
          </p:cNvGrpSpPr>
          <p:nvPr/>
        </p:nvGrpSpPr>
        <p:grpSpPr bwMode="auto">
          <a:xfrm>
            <a:off x="468313" y="3573463"/>
            <a:ext cx="3168650" cy="1425575"/>
            <a:chOff x="2971" y="647"/>
            <a:chExt cx="1723" cy="757"/>
          </a:xfrm>
        </p:grpSpPr>
        <p:sp>
          <p:nvSpPr>
            <p:cNvPr id="43017" name="AutoShape 9"/>
            <p:cNvSpPr>
              <a:spLocks noChangeArrowheads="1"/>
            </p:cNvSpPr>
            <p:nvPr/>
          </p:nvSpPr>
          <p:spPr bwMode="auto">
            <a:xfrm>
              <a:off x="2971" y="1018"/>
              <a:ext cx="1040" cy="267"/>
            </a:xfrm>
            <a:prstGeom prst="parallelogram">
              <a:avLst>
                <a:gd name="adj" fmla="val 173622"/>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8" name="Text Box 10"/>
            <p:cNvSpPr txBox="1">
              <a:spLocks noChangeArrowheads="1"/>
            </p:cNvSpPr>
            <p:nvPr/>
          </p:nvSpPr>
          <p:spPr bwMode="auto">
            <a:xfrm>
              <a:off x="3198" y="799"/>
              <a:ext cx="22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009900"/>
                  </a:solidFill>
                  <a:latin typeface="Times New Roman" panose="02020603050405020304" pitchFamily="18" charset="0"/>
                </a:rPr>
                <a:t>H</a:t>
              </a:r>
            </a:p>
          </p:txBody>
        </p:sp>
        <p:sp>
          <p:nvSpPr>
            <p:cNvPr id="43019" name="AutoShape 11"/>
            <p:cNvSpPr>
              <a:spLocks noChangeArrowheads="1"/>
            </p:cNvSpPr>
            <p:nvPr/>
          </p:nvSpPr>
          <p:spPr bwMode="auto">
            <a:xfrm>
              <a:off x="3307" y="663"/>
              <a:ext cx="958" cy="729"/>
            </a:xfrm>
            <a:prstGeom prst="parallelogram">
              <a:avLst>
                <a:gd name="adj" fmla="val 33675"/>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solidFill>
                  <a:srgbClr val="067416"/>
                </a:solidFill>
                <a:latin typeface="Times New Roman" panose="02020603050405020304" pitchFamily="18" charset="0"/>
              </a:endParaRPr>
            </a:p>
          </p:txBody>
        </p:sp>
        <p:sp>
          <p:nvSpPr>
            <p:cNvPr id="43020" name="AutoShape 12"/>
            <p:cNvSpPr>
              <a:spLocks noChangeArrowheads="1"/>
            </p:cNvSpPr>
            <p:nvPr/>
          </p:nvSpPr>
          <p:spPr bwMode="auto">
            <a:xfrm>
              <a:off x="3435" y="706"/>
              <a:ext cx="1259" cy="320"/>
            </a:xfrm>
            <a:prstGeom prst="parallelogram">
              <a:avLst>
                <a:gd name="adj" fmla="val 171965"/>
              </a:avLst>
            </a:prstGeom>
            <a:solidFill>
              <a:srgbClr val="33CC3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43021" name="Text Box 13"/>
            <p:cNvSpPr txBox="1">
              <a:spLocks noChangeArrowheads="1"/>
            </p:cNvSpPr>
            <p:nvPr/>
          </p:nvSpPr>
          <p:spPr bwMode="auto">
            <a:xfrm>
              <a:off x="4155" y="978"/>
              <a:ext cx="22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rgbClr val="009900"/>
                  </a:solidFill>
                  <a:latin typeface="Times New Roman" panose="02020603050405020304" pitchFamily="18" charset="0"/>
                </a:rPr>
                <a:t>O</a:t>
              </a:r>
            </a:p>
          </p:txBody>
        </p:sp>
        <p:sp>
          <p:nvSpPr>
            <p:cNvPr id="43022" name="Text Box 14"/>
            <p:cNvSpPr txBox="1">
              <a:spLocks noChangeArrowheads="1"/>
            </p:cNvSpPr>
            <p:nvPr/>
          </p:nvSpPr>
          <p:spPr bwMode="auto">
            <a:xfrm>
              <a:off x="3379" y="1162"/>
              <a:ext cx="23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rgbClr val="FFFF00"/>
                  </a:solidFill>
                  <a:latin typeface="Times New Roman" panose="02020603050405020304" pitchFamily="18" charset="0"/>
                </a:rPr>
                <a:t>S</a:t>
              </a:r>
              <a:r>
                <a:rPr kumimoji="1" lang="en-US" altLang="zh-CN" sz="1600" i="1">
                  <a:solidFill>
                    <a:srgbClr val="FFFF00"/>
                  </a:solidFill>
                  <a:latin typeface="Times New Roman" panose="02020603050405020304" pitchFamily="18" charset="0"/>
                </a:rPr>
                <a:t>1</a:t>
              </a:r>
            </a:p>
          </p:txBody>
        </p:sp>
        <p:sp>
          <p:nvSpPr>
            <p:cNvPr id="151567" name="Rectangle 15"/>
            <p:cNvSpPr>
              <a:spLocks noChangeArrowheads="1"/>
            </p:cNvSpPr>
            <p:nvPr/>
          </p:nvSpPr>
          <p:spPr bwMode="auto">
            <a:xfrm>
              <a:off x="4149" y="647"/>
              <a:ext cx="319" cy="243"/>
            </a:xfrm>
            <a:prstGeom prst="rect">
              <a:avLst/>
            </a:prstGeom>
            <a:noFill/>
            <a:ln w="9525">
              <a:noFill/>
              <a:miter lim="800000"/>
              <a:headEnd/>
              <a:tailEnd/>
            </a:ln>
            <a:effectLst/>
          </p:spPr>
          <p:txBody>
            <a:bodyPr>
              <a:spAutoFit/>
            </a:bodyPr>
            <a:lstStyle/>
            <a:p>
              <a:pPr>
                <a:defRPr/>
              </a:pPr>
              <a:r>
                <a:rPr kumimoji="1" lang="en-US" altLang="zh-CN" sz="2400" b="1" i="1">
                  <a:solidFill>
                    <a:srgbClr val="FFFF00"/>
                  </a:solidFill>
                  <a:effectLst>
                    <a:outerShdw blurRad="38100" dist="38100" dir="2700000" algn="tl">
                      <a:srgbClr val="000000"/>
                    </a:outerShdw>
                  </a:effectLst>
                  <a:latin typeface="Times New Roman" pitchFamily="18" charset="0"/>
                </a:rPr>
                <a:t>S</a:t>
              </a:r>
              <a:r>
                <a:rPr kumimoji="1" lang="en-US" altLang="zh-CN" sz="1600" b="1" i="1">
                  <a:solidFill>
                    <a:srgbClr val="FFFF00"/>
                  </a:solidFill>
                  <a:effectLst>
                    <a:outerShdw blurRad="38100" dist="38100" dir="2700000" algn="tl">
                      <a:srgbClr val="000000"/>
                    </a:outerShdw>
                  </a:effectLst>
                  <a:latin typeface="Times New Roman" pitchFamily="18" charset="0"/>
                </a:rPr>
                <a:t>2</a:t>
              </a:r>
            </a:p>
          </p:txBody>
        </p:sp>
      </p:grpSp>
      <p:sp>
        <p:nvSpPr>
          <p:cNvPr id="44039" name="Rectangle 16"/>
          <p:cNvSpPr>
            <a:spLocks noChangeArrowheads="1"/>
          </p:cNvSpPr>
          <p:nvPr/>
        </p:nvSpPr>
        <p:spPr bwMode="auto">
          <a:xfrm>
            <a:off x="539750" y="309563"/>
            <a:ext cx="5719763" cy="579437"/>
          </a:xfrm>
          <a:prstGeom prst="rect">
            <a:avLst/>
          </a:prstGeom>
          <a:ln>
            <a:headEnd/>
            <a:tailEnd/>
          </a:ln>
        </p:spPr>
        <p:style>
          <a:lnRef idx="3">
            <a:schemeClr val="lt1"/>
          </a:lnRef>
          <a:fillRef idx="1">
            <a:schemeClr val="dk1"/>
          </a:fillRef>
          <a:effectRef idx="1">
            <a:schemeClr val="dk1"/>
          </a:effectRef>
          <a:fontRef idx="minor">
            <a:schemeClr val="lt1"/>
          </a:fontRef>
        </p:style>
        <p:txBody>
          <a:bodyPr wrap="none">
            <a:spAutoFit/>
          </a:bodyPr>
          <a:lstStyle/>
          <a:p>
            <a:pPr>
              <a:defRPr/>
            </a:pPr>
            <a:r>
              <a:rPr lang="zh-CN" altLang="en-US" sz="3200" b="1" dirty="0" smtClean="0">
                <a:solidFill>
                  <a:srgbClr val="FFFF00"/>
                </a:solidFill>
                <a:latin typeface="华文中宋" pitchFamily="2" charset="-122"/>
                <a:ea typeface="华文中宋" pitchFamily="2" charset="-122"/>
              </a:rPr>
              <a:t>（</a:t>
            </a:r>
            <a:r>
              <a:rPr lang="en-US" altLang="zh-CN" sz="3200" b="1" dirty="0" smtClean="0">
                <a:solidFill>
                  <a:srgbClr val="FFFF00"/>
                </a:solidFill>
                <a:latin typeface="华文中宋" pitchFamily="2" charset="-122"/>
                <a:ea typeface="华文中宋" pitchFamily="2" charset="-122"/>
              </a:rPr>
              <a:t>4</a:t>
            </a:r>
            <a:r>
              <a:rPr lang="zh-CN" altLang="en-US" sz="3200" b="1" dirty="0" smtClean="0">
                <a:solidFill>
                  <a:srgbClr val="FFFF00"/>
                </a:solidFill>
                <a:latin typeface="华文中宋" pitchFamily="2" charset="-122"/>
                <a:ea typeface="华文中宋" pitchFamily="2" charset="-122"/>
              </a:rPr>
              <a:t>）</a:t>
            </a:r>
            <a:r>
              <a:rPr lang="zh-CN" altLang="en-US" sz="3200" b="1" dirty="0">
                <a:solidFill>
                  <a:srgbClr val="FFFF00"/>
                </a:solidFill>
                <a:latin typeface="华文中宋" pitchFamily="2" charset="-122"/>
                <a:ea typeface="华文中宋" pitchFamily="2" charset="-122"/>
              </a:rPr>
              <a:t>求两相交平面交线的产状</a:t>
            </a:r>
          </a:p>
        </p:txBody>
      </p:sp>
      <p:sp>
        <p:nvSpPr>
          <p:cNvPr id="44040" name="Rectangle 17"/>
          <p:cNvSpPr>
            <a:spLocks noChangeArrowheads="1"/>
          </p:cNvSpPr>
          <p:nvPr/>
        </p:nvSpPr>
        <p:spPr bwMode="auto">
          <a:xfrm>
            <a:off x="785813" y="1071563"/>
            <a:ext cx="7605712" cy="12033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nSpc>
                <a:spcPct val="130000"/>
              </a:lnSpc>
              <a:defRPr/>
            </a:pPr>
            <a:r>
              <a:rPr lang="zh-CN" altLang="en-US" sz="2800" b="1" dirty="0" smtClean="0">
                <a:latin typeface="楷体_GB2312" pitchFamily="49" charset="-122"/>
                <a:ea typeface="楷体_GB2312" pitchFamily="49" charset="-122"/>
              </a:rPr>
              <a:t>例</a:t>
            </a:r>
            <a:r>
              <a:rPr lang="en-US" altLang="zh-CN" sz="2800" b="1" dirty="0" smtClean="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已知一平面产状为</a:t>
            </a:r>
            <a:r>
              <a:rPr lang="en-US" altLang="zh-CN" sz="2800" b="1" dirty="0">
                <a:latin typeface="楷体_GB2312" pitchFamily="49" charset="-122"/>
                <a:ea typeface="楷体_GB2312" pitchFamily="49" charset="-122"/>
              </a:rPr>
              <a:t>10°</a:t>
            </a:r>
            <a:r>
              <a:rPr lang="en-US" altLang="en-US" sz="2800" b="1" dirty="0">
                <a:solidFill>
                  <a:srgbClr val="002060"/>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50°</a:t>
            </a:r>
            <a:r>
              <a:rPr lang="zh-CN" altLang="en-US" sz="2800" b="1" dirty="0">
                <a:latin typeface="楷体_GB2312" pitchFamily="49" charset="-122"/>
                <a:ea typeface="楷体_GB2312" pitchFamily="49" charset="-122"/>
              </a:rPr>
              <a:t>，另一平面产状为</a:t>
            </a:r>
            <a:r>
              <a:rPr lang="en-US" altLang="zh-CN" sz="2800" b="1" dirty="0">
                <a:latin typeface="楷体_GB2312" pitchFamily="49" charset="-122"/>
                <a:ea typeface="楷体_GB2312" pitchFamily="49" charset="-122"/>
              </a:rPr>
              <a:t>150°∠40°</a:t>
            </a:r>
            <a:r>
              <a:rPr lang="zh-CN" altLang="en-US" sz="2800" b="1" dirty="0">
                <a:latin typeface="楷体_GB2312" pitchFamily="49" charset="-122"/>
                <a:ea typeface="楷体_GB2312" pitchFamily="49" charset="-122"/>
              </a:rPr>
              <a:t>，求其交线的产状</a:t>
            </a:r>
          </a:p>
        </p:txBody>
      </p:sp>
    </p:spTree>
    <p:extLst>
      <p:ext uri="{BB962C8B-B14F-4D97-AF65-F5344CB8AC3E}">
        <p14:creationId xmlns:p14="http://schemas.microsoft.com/office/powerpoint/2010/main" val="335076563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8"/>
          <p:cNvSpPr>
            <a:spLocks noGrp="1" noChangeArrowheads="1"/>
          </p:cNvSpPr>
          <p:nvPr>
            <p:ph type="title"/>
          </p:nvPr>
        </p:nvSpPr>
        <p:spPr>
          <a:xfrm>
            <a:off x="479669" y="211015"/>
            <a:ext cx="8229600" cy="597877"/>
          </a:xfrm>
        </p:spPr>
        <p:txBody>
          <a:bodyPr/>
          <a:lstStyle/>
          <a:p>
            <a:pPr algn="ctr" eaLnBrk="1" hangingPunct="1">
              <a:defRPr/>
            </a:pPr>
            <a:r>
              <a:rPr lang="en-US" altLang="zh-CN" sz="2800" b="0" dirty="0" smtClean="0"/>
              <a:t>5</a:t>
            </a:r>
            <a:r>
              <a:rPr lang="zh-CN" altLang="en-US" sz="2800" b="0" dirty="0" smtClean="0"/>
              <a:t>、</a:t>
            </a:r>
            <a:r>
              <a:rPr lang="zh-CN" altLang="en-US" sz="2800" b="0" dirty="0" smtClean="0">
                <a:ea typeface="黑体" pitchFamily="49" charset="-122"/>
              </a:rPr>
              <a:t>求两相交直线共有</a:t>
            </a:r>
            <a:r>
              <a:rPr lang="zh-CN" altLang="en-US" sz="2800" b="0" dirty="0" smtClean="0">
                <a:ea typeface="黑体" pitchFamily="49" charset="-122"/>
              </a:rPr>
              <a:t>平面的</a:t>
            </a:r>
            <a:r>
              <a:rPr lang="zh-CN" altLang="en-US" sz="2800" b="0" dirty="0" smtClean="0">
                <a:ea typeface="黑体" pitchFamily="49" charset="-122"/>
              </a:rPr>
              <a:t>产状以及直线间的夹角</a:t>
            </a:r>
          </a:p>
        </p:txBody>
      </p:sp>
      <p:pic>
        <p:nvPicPr>
          <p:cNvPr id="5" name="Picture 12" descr="求两直线决定的平面产状"/>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7294" y="1406769"/>
            <a:ext cx="5765312" cy="529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auto">
          <a:xfrm>
            <a:off x="479669" y="808892"/>
            <a:ext cx="8400562" cy="78194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defRPr/>
            </a:pPr>
            <a:r>
              <a:rPr lang="zh-CN" altLang="en-US" sz="2000" b="1" dirty="0" smtClean="0">
                <a:latin typeface="楷体_GB2312" pitchFamily="49" charset="-122"/>
                <a:ea typeface="楷体_GB2312" pitchFamily="49" charset="-122"/>
              </a:rPr>
              <a:t>例</a:t>
            </a:r>
            <a:r>
              <a:rPr lang="en-US" altLang="zh-CN" sz="2000" b="1" dirty="0" smtClean="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线理 </a:t>
            </a:r>
            <a:r>
              <a:rPr lang="en-US" altLang="zh-CN" sz="2000" b="1" dirty="0">
                <a:latin typeface="楷体_GB2312" pitchFamily="49" charset="-122"/>
                <a:ea typeface="楷体_GB2312" pitchFamily="49" charset="-122"/>
              </a:rPr>
              <a:t>L</a:t>
            </a:r>
            <a:r>
              <a:rPr lang="en-US" altLang="zh-CN" sz="2000" b="1" baseline="-25000" dirty="0">
                <a:latin typeface="楷体_GB2312" pitchFamily="49" charset="-122"/>
                <a:ea typeface="楷体_GB2312" pitchFamily="49" charset="-122"/>
              </a:rPr>
              <a:t>1</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产状为</a:t>
            </a:r>
            <a:r>
              <a:rPr lang="en-US" altLang="zh-CN" sz="2000" b="1" dirty="0">
                <a:latin typeface="楷体_GB2312" pitchFamily="49" charset="-122"/>
                <a:ea typeface="楷体_GB2312" pitchFamily="49" charset="-122"/>
              </a:rPr>
              <a:t>120°</a:t>
            </a:r>
            <a:r>
              <a:rPr lang="en-US" altLang="en-US" sz="2000" b="1" dirty="0">
                <a:solidFill>
                  <a:srgbClr val="002060"/>
                </a:solidFill>
                <a:latin typeface="楷体_GB2312" pitchFamily="49" charset="-122"/>
                <a:ea typeface="楷体_GB2312" pitchFamily="49" charset="-122"/>
              </a:rPr>
              <a:t>∠</a:t>
            </a:r>
            <a:r>
              <a:rPr lang="en-US" altLang="zh-CN" sz="2000" b="1" dirty="0">
                <a:latin typeface="楷体_GB2312" pitchFamily="49" charset="-122"/>
                <a:ea typeface="楷体_GB2312" pitchFamily="49" charset="-122"/>
              </a:rPr>
              <a:t>36°</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L</a:t>
            </a:r>
            <a:r>
              <a:rPr lang="en-US" altLang="zh-CN" sz="2000" b="1" baseline="-25000" dirty="0">
                <a:latin typeface="楷体_GB2312" pitchFamily="49" charset="-122"/>
                <a:ea typeface="楷体_GB2312" pitchFamily="49" charset="-122"/>
              </a:rPr>
              <a:t>2</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产状为</a:t>
            </a:r>
            <a:r>
              <a:rPr lang="en-US" altLang="zh-CN" sz="2000" b="1" dirty="0">
                <a:latin typeface="楷体_GB2312" pitchFamily="49" charset="-122"/>
                <a:ea typeface="楷体_GB2312" pitchFamily="49" charset="-122"/>
              </a:rPr>
              <a:t>180°∠40°</a:t>
            </a:r>
            <a:r>
              <a:rPr lang="zh-CN" altLang="en-US" sz="2000" b="1" dirty="0">
                <a:latin typeface="楷体_GB2312" pitchFamily="49" charset="-122"/>
                <a:ea typeface="楷体_GB2312" pitchFamily="49" charset="-122"/>
              </a:rPr>
              <a:t>所决定的平面产状</a:t>
            </a:r>
          </a:p>
        </p:txBody>
      </p:sp>
    </p:spTree>
    <p:extLst>
      <p:ext uri="{BB962C8B-B14F-4D97-AF65-F5344CB8AC3E}">
        <p14:creationId xmlns:p14="http://schemas.microsoft.com/office/powerpoint/2010/main" val="386186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r>
              <a:rPr lang="en-US" altLang="zh-CN" sz="4000" b="0" dirty="0" smtClean="0">
                <a:latin typeface="黑体" pitchFamily="49" charset="-122"/>
                <a:ea typeface="黑体" pitchFamily="49" charset="-122"/>
              </a:rPr>
              <a:t>5.</a:t>
            </a:r>
            <a:r>
              <a:rPr lang="zh-CN" altLang="en-US" sz="4000" b="0" dirty="0" smtClean="0">
                <a:latin typeface="黑体" pitchFamily="49" charset="-122"/>
                <a:ea typeface="黑体" pitchFamily="49" charset="-122"/>
              </a:rPr>
              <a:t>已知岩层产状，求某方向上的视倾角</a:t>
            </a:r>
          </a:p>
        </p:txBody>
      </p:sp>
      <p:sp>
        <p:nvSpPr>
          <p:cNvPr id="31747" name="Oval 4"/>
          <p:cNvSpPr>
            <a:spLocks noChangeArrowheads="1"/>
          </p:cNvSpPr>
          <p:nvPr/>
        </p:nvSpPr>
        <p:spPr bwMode="auto">
          <a:xfrm>
            <a:off x="2771775" y="2565400"/>
            <a:ext cx="4248150" cy="4292600"/>
          </a:xfrm>
          <a:prstGeom prst="ellipse">
            <a:avLst/>
          </a:prstGeom>
          <a:noFill/>
          <a:ln w="28575" cap="sq">
            <a:solidFill>
              <a:srgbClr val="FF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48" name="Line 7"/>
          <p:cNvSpPr>
            <a:spLocks noChangeShapeType="1"/>
          </p:cNvSpPr>
          <p:nvPr/>
        </p:nvSpPr>
        <p:spPr bwMode="auto">
          <a:xfrm>
            <a:off x="2771775" y="4797425"/>
            <a:ext cx="424815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49" name="Line 8"/>
          <p:cNvSpPr>
            <a:spLocks noChangeShapeType="1"/>
          </p:cNvSpPr>
          <p:nvPr/>
        </p:nvSpPr>
        <p:spPr bwMode="auto">
          <a:xfrm flipV="1">
            <a:off x="5003800" y="2565400"/>
            <a:ext cx="0" cy="4292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0" name="Line 11"/>
          <p:cNvSpPr>
            <a:spLocks noChangeShapeType="1"/>
          </p:cNvSpPr>
          <p:nvPr/>
        </p:nvSpPr>
        <p:spPr bwMode="auto">
          <a:xfrm flipH="1">
            <a:off x="3803650" y="2997200"/>
            <a:ext cx="2352675" cy="3562350"/>
          </a:xfrm>
          <a:prstGeom prst="line">
            <a:avLst/>
          </a:prstGeom>
          <a:noFill/>
          <a:ln w="28575" cap="sq">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1" name="Freeform 14"/>
          <p:cNvSpPr>
            <a:spLocks/>
          </p:cNvSpPr>
          <p:nvPr/>
        </p:nvSpPr>
        <p:spPr bwMode="auto">
          <a:xfrm>
            <a:off x="3276600" y="2852738"/>
            <a:ext cx="2879725" cy="3744912"/>
          </a:xfrm>
          <a:custGeom>
            <a:avLst/>
            <a:gdLst>
              <a:gd name="T0" fmla="*/ 2879725 w 1843"/>
              <a:gd name="T1" fmla="*/ 167397 h 2349"/>
              <a:gd name="T2" fmla="*/ 2314093 w 1843"/>
              <a:gd name="T3" fmla="*/ 39856 h 2349"/>
              <a:gd name="T4" fmla="*/ 1864087 w 1843"/>
              <a:gd name="T5" fmla="*/ 33479 h 2349"/>
              <a:gd name="T6" fmla="*/ 1189078 w 1843"/>
              <a:gd name="T7" fmla="*/ 243921 h 2349"/>
              <a:gd name="T8" fmla="*/ 570320 w 1843"/>
              <a:gd name="T9" fmla="*/ 728576 h 2349"/>
              <a:gd name="T10" fmla="*/ 207815 w 1843"/>
              <a:gd name="T11" fmla="*/ 1302509 h 2349"/>
              <a:gd name="T12" fmla="*/ 26563 w 1843"/>
              <a:gd name="T13" fmla="*/ 2023113 h 2349"/>
              <a:gd name="T14" fmla="*/ 51563 w 1843"/>
              <a:gd name="T15" fmla="*/ 2552407 h 2349"/>
              <a:gd name="T16" fmla="*/ 245316 w 1843"/>
              <a:gd name="T17" fmla="*/ 3158225 h 2349"/>
              <a:gd name="T18" fmla="*/ 551570 w 1843"/>
              <a:gd name="T19" fmla="*/ 3744912 h 23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3" h="2349">
                <a:moveTo>
                  <a:pt x="1843" y="105"/>
                </a:moveTo>
                <a:cubicBezTo>
                  <a:pt x="1716" y="72"/>
                  <a:pt x="1589" y="39"/>
                  <a:pt x="1481" y="25"/>
                </a:cubicBezTo>
                <a:cubicBezTo>
                  <a:pt x="1373" y="11"/>
                  <a:pt x="1313" y="0"/>
                  <a:pt x="1193" y="21"/>
                </a:cubicBezTo>
                <a:cubicBezTo>
                  <a:pt x="1073" y="42"/>
                  <a:pt x="899" y="80"/>
                  <a:pt x="761" y="153"/>
                </a:cubicBezTo>
                <a:cubicBezTo>
                  <a:pt x="623" y="226"/>
                  <a:pt x="470" y="346"/>
                  <a:pt x="365" y="457"/>
                </a:cubicBezTo>
                <a:cubicBezTo>
                  <a:pt x="260" y="568"/>
                  <a:pt x="191" y="682"/>
                  <a:pt x="133" y="817"/>
                </a:cubicBezTo>
                <a:cubicBezTo>
                  <a:pt x="75" y="952"/>
                  <a:pt x="34" y="1138"/>
                  <a:pt x="17" y="1269"/>
                </a:cubicBezTo>
                <a:cubicBezTo>
                  <a:pt x="0" y="1400"/>
                  <a:pt x="10" y="1482"/>
                  <a:pt x="33" y="1601"/>
                </a:cubicBezTo>
                <a:cubicBezTo>
                  <a:pt x="56" y="1720"/>
                  <a:pt x="104" y="1856"/>
                  <a:pt x="157" y="1981"/>
                </a:cubicBezTo>
                <a:cubicBezTo>
                  <a:pt x="210" y="2106"/>
                  <a:pt x="321" y="2291"/>
                  <a:pt x="353" y="2349"/>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2" name="Line 15"/>
          <p:cNvSpPr>
            <a:spLocks noChangeShapeType="1"/>
          </p:cNvSpPr>
          <p:nvPr/>
        </p:nvSpPr>
        <p:spPr bwMode="auto">
          <a:xfrm>
            <a:off x="3286125" y="3314700"/>
            <a:ext cx="1717675" cy="1482725"/>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3" name="Line 16"/>
          <p:cNvSpPr>
            <a:spLocks noChangeShapeType="1"/>
          </p:cNvSpPr>
          <p:nvPr/>
        </p:nvSpPr>
        <p:spPr bwMode="auto">
          <a:xfrm>
            <a:off x="3924300" y="2781300"/>
            <a:ext cx="1079500" cy="2016125"/>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4" name="Text Box 17"/>
          <p:cNvSpPr txBox="1">
            <a:spLocks noChangeArrowheads="1"/>
          </p:cNvSpPr>
          <p:nvPr/>
        </p:nvSpPr>
        <p:spPr bwMode="auto">
          <a:xfrm>
            <a:off x="1979613" y="2852738"/>
            <a:ext cx="1296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面的产状</a:t>
            </a:r>
          </a:p>
        </p:txBody>
      </p:sp>
      <p:sp>
        <p:nvSpPr>
          <p:cNvPr id="31755" name="Oval 18"/>
          <p:cNvSpPr>
            <a:spLocks noChangeArrowheads="1"/>
          </p:cNvSpPr>
          <p:nvPr/>
        </p:nvSpPr>
        <p:spPr bwMode="auto">
          <a:xfrm>
            <a:off x="3851275" y="2708275"/>
            <a:ext cx="144463" cy="1444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6" name="Oval 19"/>
          <p:cNvSpPr>
            <a:spLocks noChangeArrowheads="1"/>
          </p:cNvSpPr>
          <p:nvPr/>
        </p:nvSpPr>
        <p:spPr bwMode="auto">
          <a:xfrm>
            <a:off x="4932363" y="4724400"/>
            <a:ext cx="144462" cy="144463"/>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7" name="Text Box 20"/>
          <p:cNvSpPr txBox="1">
            <a:spLocks noChangeArrowheads="1"/>
          </p:cNvSpPr>
          <p:nvPr/>
        </p:nvSpPr>
        <p:spPr bwMode="auto">
          <a:xfrm>
            <a:off x="3995738" y="2636838"/>
            <a:ext cx="1296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t>视倾角</a:t>
            </a:r>
          </a:p>
        </p:txBody>
      </p:sp>
    </p:spTree>
    <p:extLst>
      <p:ext uri="{BB962C8B-B14F-4D97-AF65-F5344CB8AC3E}">
        <p14:creationId xmlns:p14="http://schemas.microsoft.com/office/powerpoint/2010/main" val="390662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684213" y="260350"/>
            <a:ext cx="7696200" cy="850900"/>
          </a:xfrm>
          <a:prstGeom prst="rect">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defRPr/>
            </a:pPr>
            <a:r>
              <a:rPr lang="zh-CN" altLang="en-US" sz="3600" b="1" dirty="0">
                <a:solidFill>
                  <a:srgbClr val="FF0000"/>
                </a:solidFill>
                <a:ea typeface="华文中宋" pitchFamily="2" charset="-122"/>
              </a:rPr>
              <a:t>应用一    岩层真、视倾角的换算</a:t>
            </a:r>
          </a:p>
        </p:txBody>
      </p:sp>
      <p:sp>
        <p:nvSpPr>
          <p:cNvPr id="56326" name="Text Box 3"/>
          <p:cNvSpPr txBox="1">
            <a:spLocks noChangeArrowheads="1"/>
          </p:cNvSpPr>
          <p:nvPr/>
        </p:nvSpPr>
        <p:spPr bwMode="auto">
          <a:xfrm>
            <a:off x="755650" y="1196975"/>
            <a:ext cx="7296150" cy="519113"/>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FF00"/>
                </a:solidFill>
                <a:latin typeface="华文中宋" panose="02010600040101010101" pitchFamily="2" charset="-122"/>
                <a:ea typeface="华文中宋" panose="02010600040101010101" pitchFamily="2" charset="-122"/>
              </a:rPr>
              <a:t>用赤平投影方法换算真、视倾角既迅速又准确</a:t>
            </a:r>
          </a:p>
        </p:txBody>
      </p:sp>
      <p:pic>
        <p:nvPicPr>
          <p:cNvPr id="190471" name="Picture 7" descr="真倾角和视倾角及侧伏角之间的关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33600"/>
            <a:ext cx="482441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2" name="Picture 8" descr="求视倾角"/>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133600"/>
            <a:ext cx="3708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900113" y="6076340"/>
            <a:ext cx="7151687" cy="5847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FFFF00"/>
                </a:solidFill>
                <a:latin typeface="Times New Roman" panose="02020603050405020304" pitchFamily="18" charset="0"/>
              </a:rPr>
              <a:t>真倾角</a:t>
            </a:r>
            <a:r>
              <a:rPr kumimoji="1" lang="en-US" altLang="zh-CN" sz="3200" dirty="0">
                <a:solidFill>
                  <a:srgbClr val="FFFF00"/>
                </a:solidFill>
                <a:latin typeface="Times New Roman" panose="02020603050405020304" pitchFamily="18" charset="0"/>
                <a:cs typeface="Times New Roman" panose="02020603050405020304" pitchFamily="18" charset="0"/>
              </a:rPr>
              <a:t>α      </a:t>
            </a:r>
            <a:r>
              <a:rPr kumimoji="1" lang="en-US" altLang="zh-CN" sz="3200" dirty="0">
                <a:solidFill>
                  <a:srgbClr val="FFFF00"/>
                </a:solidFill>
                <a:latin typeface="Times New Roman" panose="02020603050405020304" pitchFamily="18" charset="0"/>
              </a:rPr>
              <a:t> </a:t>
            </a:r>
            <a:r>
              <a:rPr kumimoji="1" lang="zh-CN" altLang="en-US" sz="3200" dirty="0" smtClean="0">
                <a:solidFill>
                  <a:srgbClr val="FFFF00"/>
                </a:solidFill>
                <a:latin typeface="Times New Roman" panose="02020603050405020304" pitchFamily="18" charset="0"/>
              </a:rPr>
              <a:t>视倾角</a:t>
            </a:r>
            <a:r>
              <a:rPr kumimoji="1" lang="en-US" altLang="zh-CN" sz="3200" dirty="0" smtClean="0">
                <a:solidFill>
                  <a:srgbClr val="FFFF00"/>
                </a:solidFill>
                <a:latin typeface="Times New Roman" panose="02020603050405020304" pitchFamily="18" charset="0"/>
                <a:cs typeface="Times New Roman" panose="02020603050405020304" pitchFamily="18" charset="0"/>
              </a:rPr>
              <a:t>β</a:t>
            </a:r>
            <a:r>
              <a:rPr kumimoji="1" lang="en-US" altLang="zh-CN" sz="3200" dirty="0" smtClean="0">
                <a:solidFill>
                  <a:srgbClr val="FFFF00"/>
                </a:solidFill>
                <a:latin typeface="Times New Roman" panose="02020603050405020304" pitchFamily="18" charset="0"/>
              </a:rPr>
              <a:t>′           </a:t>
            </a:r>
            <a:r>
              <a:rPr kumimoji="1" lang="zh-CN" altLang="en-US" sz="3200" dirty="0">
                <a:solidFill>
                  <a:srgbClr val="FFFF00"/>
                </a:solidFill>
                <a:latin typeface="Times New Roman" panose="02020603050405020304" pitchFamily="18" charset="0"/>
              </a:rPr>
              <a:t>侧伏角</a:t>
            </a:r>
            <a:r>
              <a:rPr kumimoji="1" lang="zh-CN" altLang="en-US" sz="3200" dirty="0">
                <a:latin typeface="Times New Roman" panose="02020603050405020304" pitchFamily="18" charset="0"/>
              </a:rPr>
              <a:t> </a:t>
            </a:r>
            <a:r>
              <a:rPr kumimoji="1" lang="en-US" altLang="zh-CN" sz="3200" dirty="0">
                <a:solidFill>
                  <a:srgbClr val="FFFF00"/>
                </a:solidFill>
                <a:latin typeface="Times New Roman" panose="02020603050405020304" pitchFamily="18" charset="0"/>
                <a:cs typeface="Times New Roman" panose="02020603050405020304" pitchFamily="18" charset="0"/>
              </a:rPr>
              <a:t>β</a:t>
            </a:r>
          </a:p>
        </p:txBody>
      </p:sp>
    </p:spTree>
    <p:extLst>
      <p:ext uri="{BB962C8B-B14F-4D97-AF65-F5344CB8AC3E}">
        <p14:creationId xmlns:p14="http://schemas.microsoft.com/office/powerpoint/2010/main" val="2915888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90466"/>
                                        </p:tgtEl>
                                        <p:attrNameLst>
                                          <p:attrName>style.visibility</p:attrName>
                                        </p:attrNameLst>
                                      </p:cBhvr>
                                      <p:to>
                                        <p:strVal val="visible"/>
                                      </p:to>
                                    </p:set>
                                    <p:animEffect transition="in" filter="fade">
                                      <p:cBhvr>
                                        <p:cTn id="7" dur="767" decel="100000"/>
                                        <p:tgtEl>
                                          <p:spTgt spid="190466"/>
                                        </p:tgtEl>
                                      </p:cBhvr>
                                    </p:animEffect>
                                    <p:animScale>
                                      <p:cBhvr>
                                        <p:cTn id="8" dur="767" decel="100000"/>
                                        <p:tgtEl>
                                          <p:spTgt spid="190466"/>
                                        </p:tgtEl>
                                      </p:cBhvr>
                                      <p:from x="10000" y="10000"/>
                                      <p:to x="200000" y="450000"/>
                                    </p:animScale>
                                    <p:animScale>
                                      <p:cBhvr>
                                        <p:cTn id="9" dur="1228" accel="100000" fill="hold">
                                          <p:stCondLst>
                                            <p:cond delay="767"/>
                                          </p:stCondLst>
                                        </p:cTn>
                                        <p:tgtEl>
                                          <p:spTgt spid="190466"/>
                                        </p:tgtEl>
                                      </p:cBhvr>
                                      <p:from x="200000" y="450000"/>
                                      <p:to x="100000" y="100000"/>
                                    </p:animScale>
                                    <p:set>
                                      <p:cBhvr>
                                        <p:cTn id="10" dur="767" fill="hold"/>
                                        <p:tgtEl>
                                          <p:spTgt spid="190466"/>
                                        </p:tgtEl>
                                        <p:attrNameLst>
                                          <p:attrName>ppt_x</p:attrName>
                                        </p:attrNameLst>
                                      </p:cBhvr>
                                      <p:to>
                                        <p:strVal val="(0.5)"/>
                                      </p:to>
                                    </p:set>
                                    <p:anim from="(0.5)" to="(#ppt_x)" calcmode="lin" valueType="num">
                                      <p:cBhvr>
                                        <p:cTn id="11" dur="1228" accel="100000" fill="hold">
                                          <p:stCondLst>
                                            <p:cond delay="767"/>
                                          </p:stCondLst>
                                        </p:cTn>
                                        <p:tgtEl>
                                          <p:spTgt spid="190466"/>
                                        </p:tgtEl>
                                        <p:attrNameLst>
                                          <p:attrName>ppt_x</p:attrName>
                                        </p:attrNameLst>
                                      </p:cBhvr>
                                    </p:anim>
                                    <p:set>
                                      <p:cBhvr>
                                        <p:cTn id="12" dur="767" fill="hold"/>
                                        <p:tgtEl>
                                          <p:spTgt spid="190466"/>
                                        </p:tgtEl>
                                        <p:attrNameLst>
                                          <p:attrName>ppt_y</p:attrName>
                                        </p:attrNameLst>
                                      </p:cBhvr>
                                      <p:to>
                                        <p:strVal val="(#ppt_y+0.4)"/>
                                      </p:to>
                                    </p:set>
                                    <p:anim from="(#ppt_y+0.4)" to="(#ppt_y)" calcmode="lin" valueType="num">
                                      <p:cBhvr>
                                        <p:cTn id="13" dur="1228" accel="100000" fill="hold">
                                          <p:stCondLst>
                                            <p:cond delay="767"/>
                                          </p:stCondLst>
                                        </p:cTn>
                                        <p:tgtEl>
                                          <p:spTgt spid="19046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190471"/>
                                        </p:tgtEl>
                                        <p:attrNameLst>
                                          <p:attrName>style.visibility</p:attrName>
                                        </p:attrNameLst>
                                      </p:cBhvr>
                                      <p:to>
                                        <p:strVal val="visible"/>
                                      </p:to>
                                    </p:set>
                                    <p:animEffect transition="in" filter="diamond(in)">
                                      <p:cBhvr>
                                        <p:cTn id="18" dur="2000"/>
                                        <p:tgtEl>
                                          <p:spTgt spid="1904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90472"/>
                                        </p:tgtEl>
                                        <p:attrNameLst>
                                          <p:attrName>style.visibility</p:attrName>
                                        </p:attrNameLst>
                                      </p:cBhvr>
                                      <p:to>
                                        <p:strVal val="visible"/>
                                      </p:to>
                                    </p:set>
                                    <p:anim calcmode="lin" valueType="num">
                                      <p:cBhvr additive="base">
                                        <p:cTn id="23" dur="2000" fill="hold"/>
                                        <p:tgtEl>
                                          <p:spTgt spid="190472"/>
                                        </p:tgtEl>
                                        <p:attrNameLst>
                                          <p:attrName>ppt_x</p:attrName>
                                        </p:attrNameLst>
                                      </p:cBhvr>
                                      <p:tavLst>
                                        <p:tav tm="0">
                                          <p:val>
                                            <p:strVal val="#ppt_x"/>
                                          </p:val>
                                        </p:tav>
                                        <p:tav tm="100000">
                                          <p:val>
                                            <p:strVal val="#ppt_x"/>
                                          </p:val>
                                        </p:tav>
                                      </p:tavLst>
                                    </p:anim>
                                    <p:anim calcmode="lin" valueType="num">
                                      <p:cBhvr additive="base">
                                        <p:cTn id="24" dur="2000" fill="hold"/>
                                        <p:tgtEl>
                                          <p:spTgt spid="190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Rectangle 2"/>
          <p:cNvSpPr>
            <a:spLocks noChangeArrowheads="1"/>
          </p:cNvSpPr>
          <p:nvPr/>
        </p:nvSpPr>
        <p:spPr bwMode="auto">
          <a:xfrm>
            <a:off x="2447925" y="2895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3200">
              <a:latin typeface="Times New Roman" panose="02020603050405020304" pitchFamily="18" charset="0"/>
            </a:endParaRPr>
          </a:p>
        </p:txBody>
      </p:sp>
      <p:pic>
        <p:nvPicPr>
          <p:cNvPr id="7174" name="Picture 17" descr="出露宽度7"/>
          <p:cNvPicPr>
            <a:picLocks noChangeAspect="1" noChangeArrowheads="1"/>
          </p:cNvPicPr>
          <p:nvPr/>
        </p:nvPicPr>
        <p:blipFill>
          <a:blip r:embed="rId3">
            <a:lum bright="-12000" contrast="18000"/>
            <a:extLst>
              <a:ext uri="{28A0092B-C50C-407E-A947-70E740481C1C}">
                <a14:useLocalDpi xmlns:a14="http://schemas.microsoft.com/office/drawing/2010/main" val="0"/>
              </a:ext>
            </a:extLst>
          </a:blip>
          <a:srcRect/>
          <a:stretch>
            <a:fillRect/>
          </a:stretch>
        </p:blipFill>
        <p:spPr bwMode="auto">
          <a:xfrm>
            <a:off x="5072063" y="3641725"/>
            <a:ext cx="3962400" cy="2641600"/>
          </a:xfrm>
          <a:prstGeom prst="rect">
            <a:avLst/>
          </a:prstGeom>
          <a:noFill/>
          <a:ln w="38100">
            <a:pattFill prst="pct60">
              <a:fgClr>
                <a:schemeClr val="accent2"/>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pic>
      <p:pic>
        <p:nvPicPr>
          <p:cNvPr id="7175" name="Picture 18" descr="出露宽度8"/>
          <p:cNvPicPr>
            <a:picLocks noChangeAspect="1" noChangeArrowheads="1"/>
          </p:cNvPicPr>
          <p:nvPr/>
        </p:nvPicPr>
        <p:blipFill>
          <a:blip r:embed="rId4">
            <a:lum bright="-12000" contrast="24000"/>
            <a:extLst>
              <a:ext uri="{28A0092B-C50C-407E-A947-70E740481C1C}">
                <a14:useLocalDpi xmlns:a14="http://schemas.microsoft.com/office/drawing/2010/main" val="0"/>
              </a:ext>
            </a:extLst>
          </a:blip>
          <a:srcRect/>
          <a:stretch>
            <a:fillRect/>
          </a:stretch>
        </p:blipFill>
        <p:spPr bwMode="auto">
          <a:xfrm>
            <a:off x="5072063" y="1000125"/>
            <a:ext cx="3962400" cy="2641600"/>
          </a:xfrm>
          <a:prstGeom prst="rect">
            <a:avLst/>
          </a:prstGeom>
          <a:noFill/>
          <a:ln w="38100">
            <a:pattFill prst="pct60">
              <a:fgClr>
                <a:schemeClr val="accent2"/>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pic>
      <p:sp>
        <p:nvSpPr>
          <p:cNvPr id="10" name="Rectangle 3" descr="蓝色砂纸"/>
          <p:cNvSpPr txBox="1">
            <a:spLocks noChangeArrowheads="1"/>
          </p:cNvSpPr>
          <p:nvPr/>
        </p:nvSpPr>
        <p:spPr bwMode="auto">
          <a:xfrm>
            <a:off x="214313" y="1143000"/>
            <a:ext cx="4786312" cy="3970338"/>
          </a:xfrm>
          <a:prstGeom prst="rect">
            <a:avLst/>
          </a:prstGeom>
          <a:solidFill>
            <a:schemeClr val="tx1">
              <a:lumMod val="95000"/>
              <a:lumOff val="5000"/>
            </a:schemeClr>
          </a:solidFill>
          <a:ln>
            <a:headEnd/>
            <a:tailEnd/>
          </a:ln>
        </p:spPr>
        <p:style>
          <a:lnRef idx="3">
            <a:schemeClr val="lt1"/>
          </a:lnRef>
          <a:fillRef idx="1">
            <a:schemeClr val="dk1"/>
          </a:fillRef>
          <a:effectRef idx="1">
            <a:schemeClr val="dk1"/>
          </a:effectRef>
          <a:fontRef idx="minor">
            <a:schemeClr val="lt1"/>
          </a:fontRef>
        </p:style>
        <p:txBody>
          <a:bodyPr>
            <a:spAutoFit/>
          </a:bodyPr>
          <a:lstStyle/>
          <a:p>
            <a:pPr marL="342900" indent="-342900" eaLnBrk="0" hangingPunct="0">
              <a:lnSpc>
                <a:spcPct val="50000"/>
              </a:lnSpc>
              <a:spcBef>
                <a:spcPct val="20000"/>
              </a:spcBef>
              <a:buClr>
                <a:schemeClr val="tx2"/>
              </a:buClr>
              <a:defRPr/>
            </a:pPr>
            <a:endParaRPr lang="en-US" altLang="zh-CN" sz="2000" b="1" kern="0" dirty="0"/>
          </a:p>
          <a:p>
            <a:pPr marL="342900" indent="-342900" eaLnBrk="0" hangingPunct="0">
              <a:lnSpc>
                <a:spcPct val="130000"/>
              </a:lnSpc>
              <a:spcBef>
                <a:spcPct val="20000"/>
              </a:spcBef>
              <a:buClr>
                <a:schemeClr val="tx2"/>
              </a:buClr>
              <a:defRPr/>
            </a:pPr>
            <a:r>
              <a:rPr lang="zh-CN" altLang="en-US" sz="2400" b="1" kern="0" dirty="0"/>
              <a:t>岩层的厚度计算</a:t>
            </a:r>
            <a:endParaRPr lang="zh-CN" altLang="en-US" sz="2000" kern="0" dirty="0">
              <a:latin typeface="宋体" pitchFamily="2" charset="-122"/>
            </a:endParaRPr>
          </a:p>
          <a:p>
            <a:pPr marL="342900" indent="-342900" eaLnBrk="0" hangingPunct="0">
              <a:lnSpc>
                <a:spcPct val="140000"/>
              </a:lnSpc>
              <a:spcBef>
                <a:spcPct val="20000"/>
              </a:spcBef>
              <a:buClr>
                <a:schemeClr val="tx2"/>
              </a:buClr>
              <a:defRPr/>
            </a:pPr>
            <a:r>
              <a:rPr lang="zh-CN" altLang="en-US" sz="2000" b="1" kern="0" dirty="0">
                <a:latin typeface="宋体" pitchFamily="2" charset="-122"/>
              </a:rPr>
              <a:t>　</a:t>
            </a:r>
            <a:r>
              <a:rPr lang="zh-CN" altLang="en-US" sz="2000" b="1" kern="0" dirty="0">
                <a:solidFill>
                  <a:schemeClr val="bg1"/>
                </a:solidFill>
                <a:latin typeface="宋体" pitchFamily="2" charset="-122"/>
              </a:rPr>
              <a:t>（</a:t>
            </a:r>
            <a:r>
              <a:rPr lang="en-US" altLang="zh-CN" sz="2000" b="1" kern="0" dirty="0">
                <a:solidFill>
                  <a:schemeClr val="bg1"/>
                </a:solidFill>
                <a:latin typeface="宋体" pitchFamily="2" charset="-122"/>
              </a:rPr>
              <a:t>1</a:t>
            </a:r>
            <a:r>
              <a:rPr lang="zh-CN" altLang="en-US" sz="2000" b="1" kern="0" dirty="0">
                <a:solidFill>
                  <a:schemeClr val="bg1"/>
                </a:solidFill>
                <a:latin typeface="宋体" pitchFamily="2" charset="-122"/>
              </a:rPr>
              <a:t>）</a:t>
            </a:r>
            <a:r>
              <a:rPr lang="zh-CN" altLang="en-US" sz="2000" b="1" u="sng" kern="0" dirty="0">
                <a:solidFill>
                  <a:schemeClr val="tx1"/>
                </a:solidFill>
                <a:latin typeface="宋体" pitchFamily="2" charset="-122"/>
                <a:hlinkClick r:id="rId5" action="ppaction://hlinksldjump"/>
              </a:rPr>
              <a:t>岩层倾向与坡向相反</a:t>
            </a:r>
            <a:endParaRPr lang="zh-CN" altLang="en-US" sz="3200" b="1" u="sng" kern="0" dirty="0">
              <a:solidFill>
                <a:schemeClr val="tx1"/>
              </a:solidFill>
              <a:latin typeface="宋体" pitchFamily="2" charset="-122"/>
            </a:endParaRPr>
          </a:p>
          <a:p>
            <a:pPr marL="342900" indent="-342900" eaLnBrk="0" hangingPunct="0">
              <a:lnSpc>
                <a:spcPct val="150000"/>
              </a:lnSpc>
              <a:spcBef>
                <a:spcPct val="20000"/>
              </a:spcBef>
              <a:buClr>
                <a:schemeClr val="tx2"/>
              </a:buClr>
              <a:defRPr/>
            </a:pPr>
            <a:r>
              <a:rPr lang="zh-CN" altLang="en-US" sz="2000" b="1" kern="0" dirty="0">
                <a:latin typeface="宋体" pitchFamily="2" charset="-122"/>
              </a:rPr>
              <a:t>           </a:t>
            </a:r>
            <a:r>
              <a:rPr lang="en-US" altLang="zh-CN" sz="2000" b="1" kern="0" dirty="0">
                <a:latin typeface="宋体" pitchFamily="2" charset="-122"/>
              </a:rPr>
              <a:t>L=</a:t>
            </a:r>
            <a:r>
              <a:rPr lang="en-US" altLang="zh-CN" sz="2000" b="1" kern="0" dirty="0" err="1">
                <a:latin typeface="宋体" pitchFamily="2" charset="-122"/>
              </a:rPr>
              <a:t>T.cosβ</a:t>
            </a:r>
            <a:r>
              <a:rPr lang="en-US" altLang="zh-CN" sz="2000" b="1" kern="0" dirty="0">
                <a:latin typeface="宋体" pitchFamily="2" charset="-122"/>
              </a:rPr>
              <a:t>/sin(</a:t>
            </a:r>
            <a:r>
              <a:rPr lang="en-US" altLang="zh-CN" sz="2000" b="1" kern="0" dirty="0" err="1">
                <a:latin typeface="宋体" pitchFamily="2" charset="-122"/>
              </a:rPr>
              <a:t>α+β</a:t>
            </a:r>
            <a:r>
              <a:rPr lang="en-US" altLang="zh-CN" sz="2000" b="1" kern="0" dirty="0">
                <a:latin typeface="宋体" pitchFamily="2" charset="-122"/>
              </a:rPr>
              <a:t>)</a:t>
            </a:r>
            <a:endParaRPr lang="en-US" altLang="zh-CN" sz="2000" kern="0" dirty="0">
              <a:latin typeface="宋体" pitchFamily="2" charset="-122"/>
            </a:endParaRPr>
          </a:p>
          <a:p>
            <a:pPr marL="342900" indent="-342900" eaLnBrk="0" hangingPunct="0">
              <a:spcBef>
                <a:spcPct val="20000"/>
              </a:spcBef>
              <a:buClr>
                <a:schemeClr val="tx2"/>
              </a:buClr>
              <a:defRPr/>
            </a:pPr>
            <a:r>
              <a:rPr lang="zh-CN" altLang="en-US" sz="2000" b="1" kern="0" dirty="0">
                <a:latin typeface="宋体" pitchFamily="2" charset="-122"/>
              </a:rPr>
              <a:t>　（</a:t>
            </a:r>
            <a:r>
              <a:rPr lang="en-US" altLang="zh-CN" sz="2000" b="1" kern="0" dirty="0">
                <a:latin typeface="宋体" pitchFamily="2" charset="-122"/>
              </a:rPr>
              <a:t>2</a:t>
            </a:r>
            <a:r>
              <a:rPr lang="zh-CN" altLang="en-US" sz="2000" b="1" kern="0" dirty="0">
                <a:latin typeface="宋体" pitchFamily="2" charset="-122"/>
              </a:rPr>
              <a:t>）</a:t>
            </a:r>
            <a:r>
              <a:rPr lang="zh-CN" altLang="en-US" sz="2000" b="1" kern="0" dirty="0">
                <a:latin typeface="宋体" pitchFamily="2" charset="-122"/>
                <a:hlinkClick r:id="rId6" action="ppaction://hlinksldjump"/>
              </a:rPr>
              <a:t>岩层倾向与坡向相同，且</a:t>
            </a:r>
            <a:r>
              <a:rPr lang="en-US" altLang="zh-CN" sz="2000" b="1" kern="0" dirty="0">
                <a:latin typeface="宋体" pitchFamily="2" charset="-122"/>
                <a:hlinkClick r:id="rId6" action="ppaction://hlinksldjump"/>
              </a:rPr>
              <a:t>α&gt;β</a:t>
            </a:r>
            <a:endParaRPr lang="en-US" altLang="zh-CN" sz="2000" b="1" kern="0" dirty="0">
              <a:latin typeface="宋体" pitchFamily="2" charset="-122"/>
            </a:endParaRPr>
          </a:p>
          <a:p>
            <a:pPr marL="342900" indent="-342900" eaLnBrk="0" hangingPunct="0">
              <a:lnSpc>
                <a:spcPct val="200000"/>
              </a:lnSpc>
              <a:spcBef>
                <a:spcPct val="20000"/>
              </a:spcBef>
              <a:buClr>
                <a:schemeClr val="tx2"/>
              </a:buClr>
              <a:defRPr/>
            </a:pPr>
            <a:r>
              <a:rPr lang="zh-CN" altLang="en-US" sz="2000" kern="0" dirty="0">
                <a:latin typeface="宋体" pitchFamily="2" charset="-122"/>
              </a:rPr>
              <a:t>　　</a:t>
            </a:r>
            <a:r>
              <a:rPr lang="zh-CN" altLang="en-US" sz="2000" b="1" kern="0" dirty="0">
                <a:latin typeface="宋体" pitchFamily="2" charset="-122"/>
              </a:rPr>
              <a:t>　     </a:t>
            </a:r>
            <a:r>
              <a:rPr lang="en-US" altLang="zh-CN" sz="2000" b="1" kern="0" dirty="0">
                <a:latin typeface="宋体" pitchFamily="2" charset="-122"/>
              </a:rPr>
              <a:t>L=</a:t>
            </a:r>
            <a:r>
              <a:rPr lang="en-US" altLang="zh-CN" sz="2000" b="1" kern="0" dirty="0" err="1">
                <a:latin typeface="宋体" pitchFamily="2" charset="-122"/>
              </a:rPr>
              <a:t>T.cosβ</a:t>
            </a:r>
            <a:r>
              <a:rPr lang="en-US" altLang="zh-CN" sz="2000" b="1" kern="0" dirty="0">
                <a:latin typeface="宋体" pitchFamily="2" charset="-122"/>
              </a:rPr>
              <a:t>/sin(α-β)</a:t>
            </a:r>
            <a:r>
              <a:rPr lang="zh-CN" altLang="en-US" sz="2000" b="1" kern="0" dirty="0">
                <a:latin typeface="宋体" pitchFamily="2" charset="-122"/>
              </a:rPr>
              <a:t>　　</a:t>
            </a:r>
            <a:endParaRPr lang="zh-CN" altLang="en-US" sz="2000" kern="0" dirty="0">
              <a:latin typeface="宋体" pitchFamily="2" charset="-122"/>
            </a:endParaRPr>
          </a:p>
          <a:p>
            <a:pPr marL="342900" indent="-342900" eaLnBrk="0" hangingPunct="0">
              <a:lnSpc>
                <a:spcPct val="150000"/>
              </a:lnSpc>
              <a:spcBef>
                <a:spcPct val="20000"/>
              </a:spcBef>
              <a:buClr>
                <a:schemeClr val="tx2"/>
              </a:buClr>
              <a:defRPr/>
            </a:pPr>
            <a:r>
              <a:rPr lang="zh-CN" altLang="en-US" sz="2000" b="1" kern="0" dirty="0">
                <a:latin typeface="宋体" pitchFamily="2" charset="-122"/>
              </a:rPr>
              <a:t>　（</a:t>
            </a:r>
            <a:r>
              <a:rPr lang="en-US" altLang="zh-CN" sz="2000" b="1" kern="0" dirty="0">
                <a:latin typeface="宋体" pitchFamily="2" charset="-122"/>
              </a:rPr>
              <a:t>3</a:t>
            </a:r>
            <a:r>
              <a:rPr lang="zh-CN" altLang="en-US" sz="2000" b="1" kern="0" dirty="0">
                <a:latin typeface="宋体" pitchFamily="2" charset="-122"/>
              </a:rPr>
              <a:t>）</a:t>
            </a:r>
            <a:r>
              <a:rPr lang="zh-CN" altLang="en-US" sz="2000" b="1" kern="0" dirty="0">
                <a:latin typeface="宋体" pitchFamily="2" charset="-122"/>
                <a:hlinkClick r:id="rId7" action="ppaction://hlinksldjump"/>
              </a:rPr>
              <a:t>岩层倾向与坡向相同，且</a:t>
            </a:r>
            <a:r>
              <a:rPr lang="en-US" altLang="zh-CN" sz="2000" b="1" kern="0" dirty="0">
                <a:latin typeface="宋体" pitchFamily="2" charset="-122"/>
                <a:hlinkClick r:id="rId7" action="ppaction://hlinksldjump"/>
              </a:rPr>
              <a:t>α&lt;β</a:t>
            </a:r>
          </a:p>
          <a:p>
            <a:pPr marL="342900" indent="-342900" eaLnBrk="0" hangingPunct="0">
              <a:lnSpc>
                <a:spcPct val="170000"/>
              </a:lnSpc>
              <a:spcBef>
                <a:spcPct val="20000"/>
              </a:spcBef>
              <a:buClr>
                <a:schemeClr val="tx2"/>
              </a:buClr>
              <a:defRPr/>
            </a:pPr>
            <a:r>
              <a:rPr lang="zh-CN" altLang="en-US" sz="2000" kern="0" dirty="0">
                <a:latin typeface="宋体" pitchFamily="2" charset="-122"/>
              </a:rPr>
              <a:t>　　　   　</a:t>
            </a:r>
            <a:r>
              <a:rPr lang="en-US" altLang="zh-CN" sz="2000" b="1" kern="0" dirty="0">
                <a:latin typeface="宋体" pitchFamily="2" charset="-122"/>
              </a:rPr>
              <a:t>L=</a:t>
            </a:r>
            <a:r>
              <a:rPr lang="en-US" altLang="zh-CN" sz="2000" b="1" kern="0" dirty="0" err="1">
                <a:latin typeface="宋体" pitchFamily="2" charset="-122"/>
              </a:rPr>
              <a:t>T.cosβ</a:t>
            </a:r>
            <a:r>
              <a:rPr lang="en-US" altLang="zh-CN" sz="2000" b="1" kern="0" dirty="0">
                <a:latin typeface="宋体" pitchFamily="2" charset="-122"/>
              </a:rPr>
              <a:t>/sin(β-α</a:t>
            </a:r>
            <a:r>
              <a:rPr lang="zh-CN" altLang="en-US" sz="2000" b="1" kern="0" dirty="0">
                <a:latin typeface="宋体" pitchFamily="2" charset="-122"/>
              </a:rPr>
              <a:t>）</a:t>
            </a:r>
            <a:endParaRPr lang="en-US" altLang="zh-CN" sz="1600" kern="0" dirty="0">
              <a:latin typeface="宋体" pitchFamily="2" charset="-122"/>
            </a:endParaRPr>
          </a:p>
        </p:txBody>
      </p:sp>
      <p:sp>
        <p:nvSpPr>
          <p:cNvPr id="11" name="TextBox 10"/>
          <p:cNvSpPr txBox="1"/>
          <p:nvPr/>
        </p:nvSpPr>
        <p:spPr>
          <a:xfrm>
            <a:off x="1285875" y="285750"/>
            <a:ext cx="7366000" cy="52387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sz="2800" b="1" dirty="0">
                <a:latin typeface="华文中宋" pitchFamily="2" charset="-122"/>
                <a:ea typeface="华文中宋" pitchFamily="2" charset="-122"/>
              </a:rPr>
              <a:t>问题：有没有一种简单方法，求岩层真厚度？</a:t>
            </a:r>
          </a:p>
        </p:txBody>
      </p:sp>
    </p:spTree>
    <p:extLst>
      <p:ext uri="{BB962C8B-B14F-4D97-AF65-F5344CB8AC3E}">
        <p14:creationId xmlns:p14="http://schemas.microsoft.com/office/powerpoint/2010/main" val="24736792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ChangeArrowheads="1"/>
          </p:cNvSpPr>
          <p:nvPr/>
        </p:nvSpPr>
        <p:spPr bwMode="auto">
          <a:xfrm>
            <a:off x="2447925" y="2895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3200">
              <a:latin typeface="Times New Roman" panose="02020603050405020304" pitchFamily="18" charset="0"/>
            </a:endParaRPr>
          </a:p>
        </p:txBody>
      </p:sp>
      <p:sp>
        <p:nvSpPr>
          <p:cNvPr id="181251" name="Rectangle 3"/>
          <p:cNvSpPr>
            <a:spLocks noChangeArrowheads="1"/>
          </p:cNvSpPr>
          <p:nvPr/>
        </p:nvSpPr>
        <p:spPr bwMode="auto">
          <a:xfrm>
            <a:off x="2342356" y="398463"/>
            <a:ext cx="4714875" cy="739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3600" b="1" dirty="0" smtClean="0">
                <a:solidFill>
                  <a:srgbClr val="FF0000"/>
                </a:solidFill>
                <a:ea typeface="华文中宋" pitchFamily="2" charset="-122"/>
              </a:rPr>
              <a:t>赤</a:t>
            </a:r>
            <a:r>
              <a:rPr lang="zh-CN" altLang="en-US" sz="3600" b="1" dirty="0">
                <a:solidFill>
                  <a:srgbClr val="FF0000"/>
                </a:solidFill>
                <a:ea typeface="华文中宋" pitchFamily="2" charset="-122"/>
              </a:rPr>
              <a:t>平投影的提出</a:t>
            </a:r>
          </a:p>
        </p:txBody>
      </p:sp>
      <p:sp>
        <p:nvSpPr>
          <p:cNvPr id="7175" name="Rectangle 7"/>
          <p:cNvSpPr>
            <a:spLocks noChangeArrowheads="1"/>
          </p:cNvSpPr>
          <p:nvPr/>
        </p:nvSpPr>
        <p:spPr bwMode="auto">
          <a:xfrm>
            <a:off x="395287" y="1237273"/>
            <a:ext cx="8353425" cy="3655616"/>
          </a:xfrm>
          <a:prstGeom prst="rect">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a:spAutoFit/>
          </a:bodyPr>
          <a:lstStyle/>
          <a:p>
            <a:pPr>
              <a:lnSpc>
                <a:spcPct val="140000"/>
              </a:lnSpc>
              <a:defRPr/>
            </a:pPr>
            <a:r>
              <a:rPr lang="en-US" altLang="zh-CN" sz="2400" b="1" dirty="0">
                <a:latin typeface="华文中宋" pitchFamily="2" charset="-122"/>
                <a:ea typeface="华文中宋" pitchFamily="2" charset="-122"/>
              </a:rPr>
              <a:t>       </a:t>
            </a:r>
            <a:r>
              <a:rPr lang="zh-CN" altLang="en-US" sz="2400" b="1" dirty="0">
                <a:latin typeface="华文中宋" pitchFamily="2" charset="-122"/>
                <a:ea typeface="华文中宋" pitchFamily="2" charset="-122"/>
              </a:rPr>
              <a:t>设想空间有一平面，产状为</a:t>
            </a:r>
            <a:r>
              <a:rPr lang="en-US" altLang="zh-CN" sz="2400" b="1" dirty="0">
                <a:latin typeface="华文中宋" pitchFamily="2" charset="-122"/>
                <a:ea typeface="华文中宋" pitchFamily="2" charset="-122"/>
              </a:rPr>
              <a:t>220°∠30°</a:t>
            </a:r>
            <a:r>
              <a:rPr lang="zh-CN" altLang="en-US" sz="2400" b="1" dirty="0">
                <a:latin typeface="华文中宋" pitchFamily="2" charset="-122"/>
                <a:ea typeface="华文中宋" pitchFamily="2" charset="-122"/>
              </a:rPr>
              <a:t>，在该平面上任取一点</a:t>
            </a:r>
            <a:r>
              <a:rPr lang="en-US" altLang="zh-CN" sz="2400" b="1" dirty="0">
                <a:latin typeface="华文中宋" pitchFamily="2" charset="-122"/>
                <a:ea typeface="华文中宋" pitchFamily="2" charset="-122"/>
              </a:rPr>
              <a:t>O</a:t>
            </a:r>
            <a:r>
              <a:rPr lang="zh-CN" altLang="en-US" sz="2400" b="1" dirty="0">
                <a:latin typeface="华文中宋" pitchFamily="2" charset="-122"/>
                <a:ea typeface="华文中宋" pitchFamily="2" charset="-122"/>
              </a:rPr>
              <a:t>为圆心，任意长为半径，画一个空心圆球，叫</a:t>
            </a:r>
            <a:r>
              <a:rPr lang="zh-CN" altLang="en-US" sz="2400" b="1" dirty="0">
                <a:solidFill>
                  <a:srgbClr val="FF0000"/>
                </a:solidFill>
                <a:latin typeface="华文中宋" pitchFamily="2" charset="-122"/>
                <a:ea typeface="华文中宋" pitchFamily="2" charset="-122"/>
              </a:rPr>
              <a:t>投影球</a:t>
            </a:r>
            <a:r>
              <a:rPr lang="zh-CN" altLang="en-US" sz="2400" b="1" dirty="0">
                <a:latin typeface="华文中宋" pitchFamily="2" charset="-122"/>
                <a:ea typeface="华文中宋" pitchFamily="2" charset="-122"/>
              </a:rPr>
              <a:t>。则投影球的球面必将平面切成一个向西南倾斜</a:t>
            </a:r>
            <a:r>
              <a:rPr lang="en-US" altLang="zh-CN" sz="2400" b="1" dirty="0">
                <a:latin typeface="华文中宋" pitchFamily="2" charset="-122"/>
                <a:ea typeface="华文中宋" pitchFamily="2" charset="-122"/>
              </a:rPr>
              <a:t>30°</a:t>
            </a:r>
            <a:r>
              <a:rPr lang="zh-CN" altLang="en-US" sz="2400" b="1" dirty="0">
                <a:latin typeface="华文中宋" pitchFamily="2" charset="-122"/>
                <a:ea typeface="华文中宋" pitchFamily="2" charset="-122"/>
              </a:rPr>
              <a:t>的大圆。用投影球反映物体空间几何要素的方法叫</a:t>
            </a:r>
            <a:r>
              <a:rPr lang="zh-CN" altLang="en-US" sz="2400" b="1" dirty="0">
                <a:solidFill>
                  <a:srgbClr val="0070C0"/>
                </a:solidFill>
                <a:latin typeface="华文中宋" pitchFamily="2" charset="-122"/>
                <a:ea typeface="华文中宋" pitchFamily="2" charset="-122"/>
              </a:rPr>
              <a:t>球面投影</a:t>
            </a:r>
            <a:r>
              <a:rPr lang="zh-CN" altLang="en-US" sz="2400" b="1" dirty="0">
                <a:latin typeface="华文中宋" pitchFamily="2" charset="-122"/>
                <a:ea typeface="华文中宋" pitchFamily="2" charset="-122"/>
              </a:rPr>
              <a:t>。球面投影可直观表现出物体的空间产状，但它是一种立体透视图，不仅难绘制，也无法从图中直接读取产状。为消除上述缺陷，就需要化球面投影为平面投影</a:t>
            </a:r>
            <a:r>
              <a:rPr lang="en-US" altLang="zh-CN" sz="2400" b="1" dirty="0">
                <a:latin typeface="华文中宋" pitchFamily="2" charset="-122"/>
                <a:ea typeface="华文中宋" pitchFamily="2" charset="-122"/>
              </a:rPr>
              <a:t>-</a:t>
            </a:r>
            <a:r>
              <a:rPr lang="zh-CN" altLang="en-US" sz="2400" b="1" dirty="0">
                <a:solidFill>
                  <a:schemeClr val="accent6">
                    <a:lumMod val="75000"/>
                  </a:schemeClr>
                </a:solidFill>
                <a:latin typeface="华文中宋" pitchFamily="2" charset="-122"/>
                <a:ea typeface="华文中宋" pitchFamily="2" charset="-122"/>
              </a:rPr>
              <a:t>赤平投影</a:t>
            </a:r>
          </a:p>
        </p:txBody>
      </p:sp>
      <p:sp>
        <p:nvSpPr>
          <p:cNvPr id="8" name="Rectangle 5"/>
          <p:cNvSpPr>
            <a:spLocks noChangeArrowheads="1"/>
          </p:cNvSpPr>
          <p:nvPr/>
        </p:nvSpPr>
        <p:spPr bwMode="auto">
          <a:xfrm>
            <a:off x="323118" y="4991924"/>
            <a:ext cx="8353425" cy="17589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nSpc>
                <a:spcPct val="130000"/>
              </a:lnSpc>
              <a:defRPr/>
            </a:pPr>
            <a:r>
              <a:rPr lang="en-US" altLang="zh-CN" sz="2800" b="1" dirty="0">
                <a:ea typeface="华文中宋" pitchFamily="2" charset="-122"/>
              </a:rPr>
              <a:t>        </a:t>
            </a:r>
            <a:r>
              <a:rPr lang="zh-CN" altLang="en-US" sz="2800" b="1" dirty="0">
                <a:ea typeface="华文中宋" pitchFamily="2" charset="-122"/>
              </a:rPr>
              <a:t>极射赤平投影是把物体放在球心，将物体上各部分的位置投影到球面上，然后再把它们投影到赤道平面，化立体为平面。</a:t>
            </a:r>
          </a:p>
        </p:txBody>
      </p:sp>
    </p:spTree>
    <p:extLst>
      <p:ext uri="{BB962C8B-B14F-4D97-AF65-F5344CB8AC3E}">
        <p14:creationId xmlns:p14="http://schemas.microsoft.com/office/powerpoint/2010/main" val="542754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81251"/>
                                        </p:tgtEl>
                                        <p:attrNameLst>
                                          <p:attrName>style.visibility</p:attrName>
                                        </p:attrNameLst>
                                      </p:cBhvr>
                                      <p:to>
                                        <p:strVal val="visible"/>
                                      </p:to>
                                    </p:set>
                                    <p:animEffect transition="in" filter="fade">
                                      <p:cBhvr>
                                        <p:cTn id="7" dur="767" decel="100000"/>
                                        <p:tgtEl>
                                          <p:spTgt spid="181251"/>
                                        </p:tgtEl>
                                      </p:cBhvr>
                                    </p:animEffect>
                                    <p:animScale>
                                      <p:cBhvr>
                                        <p:cTn id="8" dur="767" decel="100000"/>
                                        <p:tgtEl>
                                          <p:spTgt spid="181251"/>
                                        </p:tgtEl>
                                      </p:cBhvr>
                                      <p:from x="10000" y="10000"/>
                                      <p:to x="200000" y="450000"/>
                                    </p:animScale>
                                    <p:animScale>
                                      <p:cBhvr>
                                        <p:cTn id="9" dur="1228" accel="100000" fill="hold">
                                          <p:stCondLst>
                                            <p:cond delay="767"/>
                                          </p:stCondLst>
                                        </p:cTn>
                                        <p:tgtEl>
                                          <p:spTgt spid="181251"/>
                                        </p:tgtEl>
                                      </p:cBhvr>
                                      <p:from x="200000" y="450000"/>
                                      <p:to x="100000" y="100000"/>
                                    </p:animScale>
                                    <p:set>
                                      <p:cBhvr>
                                        <p:cTn id="10" dur="767" fill="hold"/>
                                        <p:tgtEl>
                                          <p:spTgt spid="181251"/>
                                        </p:tgtEl>
                                        <p:attrNameLst>
                                          <p:attrName>ppt_x</p:attrName>
                                        </p:attrNameLst>
                                      </p:cBhvr>
                                      <p:to>
                                        <p:strVal val="(0.5)"/>
                                      </p:to>
                                    </p:set>
                                    <p:anim from="(0.5)" to="(#ppt_x)" calcmode="lin" valueType="num">
                                      <p:cBhvr>
                                        <p:cTn id="11" dur="1228" accel="100000" fill="hold">
                                          <p:stCondLst>
                                            <p:cond delay="767"/>
                                          </p:stCondLst>
                                        </p:cTn>
                                        <p:tgtEl>
                                          <p:spTgt spid="181251"/>
                                        </p:tgtEl>
                                        <p:attrNameLst>
                                          <p:attrName>ppt_x</p:attrName>
                                        </p:attrNameLst>
                                      </p:cBhvr>
                                    </p:anim>
                                    <p:set>
                                      <p:cBhvr>
                                        <p:cTn id="12" dur="767" fill="hold"/>
                                        <p:tgtEl>
                                          <p:spTgt spid="181251"/>
                                        </p:tgtEl>
                                        <p:attrNameLst>
                                          <p:attrName>ppt_y</p:attrName>
                                        </p:attrNameLst>
                                      </p:cBhvr>
                                      <p:to>
                                        <p:strVal val="(#ppt_y+0.4)"/>
                                      </p:to>
                                    </p:set>
                                    <p:anim from="(#ppt_y+0.4)" to="(#ppt_y)" calcmode="lin" valueType="num">
                                      <p:cBhvr>
                                        <p:cTn id="13" dur="1228" accel="100000" fill="hold">
                                          <p:stCondLst>
                                            <p:cond delay="767"/>
                                          </p:stCondLst>
                                        </p:cTn>
                                        <p:tgtEl>
                                          <p:spTgt spid="18125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2"/>
          <p:cNvSpPr>
            <a:spLocks noChangeArrowheads="1"/>
          </p:cNvSpPr>
          <p:nvPr/>
        </p:nvSpPr>
        <p:spPr bwMode="auto">
          <a:xfrm>
            <a:off x="2447925" y="2895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3200">
              <a:latin typeface="Times New Roman" panose="02020603050405020304" pitchFamily="18" charset="0"/>
            </a:endParaRPr>
          </a:p>
        </p:txBody>
      </p:sp>
      <p:sp>
        <p:nvSpPr>
          <p:cNvPr id="183300" name="Rectangle 4"/>
          <p:cNvSpPr>
            <a:spLocks noChangeArrowheads="1"/>
          </p:cNvSpPr>
          <p:nvPr/>
        </p:nvSpPr>
        <p:spPr bwMode="auto">
          <a:xfrm>
            <a:off x="2786063" y="71438"/>
            <a:ext cx="3786187" cy="714375"/>
          </a:xfrm>
          <a:prstGeom prst="rect">
            <a:avLst/>
          </a:prstGeom>
          <a:ln>
            <a:headEnd/>
            <a:tailEnd/>
          </a:ln>
        </p:spPr>
        <p:style>
          <a:lnRef idx="3">
            <a:schemeClr val="lt1"/>
          </a:lnRef>
          <a:fillRef idx="1">
            <a:schemeClr val="dk1"/>
          </a:fillRef>
          <a:effectRef idx="1">
            <a:schemeClr val="dk1"/>
          </a:effectRef>
          <a:fontRef idx="minor">
            <a:schemeClr val="lt1"/>
          </a:fontRef>
        </p:style>
        <p:txBody>
          <a:bodyPr/>
          <a:lstStyle/>
          <a:p>
            <a:pPr>
              <a:lnSpc>
                <a:spcPct val="130000"/>
              </a:lnSpc>
              <a:buClr>
                <a:srgbClr val="FFFF00"/>
              </a:buClr>
              <a:defRPr/>
            </a:pPr>
            <a:r>
              <a:rPr lang="en-US" altLang="zh-CN" sz="3200" b="1" dirty="0">
                <a:latin typeface="华文中宋" pitchFamily="2" charset="-122"/>
                <a:ea typeface="华文中宋" pitchFamily="2" charset="-122"/>
              </a:rPr>
              <a:t> </a:t>
            </a:r>
            <a:r>
              <a:rPr lang="zh-CN" altLang="en-US" sz="3200" b="1" dirty="0">
                <a:latin typeface="华文中宋" pitchFamily="2" charset="-122"/>
                <a:ea typeface="华文中宋" pitchFamily="2" charset="-122"/>
              </a:rPr>
              <a:t>赤平极射投影原理</a:t>
            </a:r>
          </a:p>
        </p:txBody>
      </p:sp>
      <p:sp>
        <p:nvSpPr>
          <p:cNvPr id="183302" name="Rectangle 6"/>
          <p:cNvSpPr>
            <a:spLocks noChangeArrowheads="1"/>
          </p:cNvSpPr>
          <p:nvPr/>
        </p:nvSpPr>
        <p:spPr bwMode="auto">
          <a:xfrm>
            <a:off x="500034" y="857232"/>
            <a:ext cx="8286808" cy="233294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nSpc>
                <a:spcPct val="130000"/>
              </a:lnSpc>
              <a:spcBef>
                <a:spcPct val="20000"/>
              </a:spcBef>
              <a:spcAft>
                <a:spcPct val="30000"/>
              </a:spcAft>
              <a:buClr>
                <a:srgbClr val="FFFF00"/>
              </a:buClr>
              <a:buFont typeface="Wingdings" pitchFamily="2" charset="2"/>
              <a:buNone/>
              <a:defRPr/>
            </a:pPr>
            <a:r>
              <a:rPr lang="en-US" altLang="zh-CN" sz="2800" b="1" dirty="0">
                <a:latin typeface="华文中宋" pitchFamily="2" charset="-122"/>
                <a:ea typeface="华文中宋" pitchFamily="2" charset="-122"/>
              </a:rPr>
              <a:t>       </a:t>
            </a:r>
            <a:r>
              <a:rPr lang="zh-CN" altLang="en-US" sz="2800" b="1" dirty="0">
                <a:latin typeface="华文中宋" pitchFamily="2" charset="-122"/>
                <a:ea typeface="华文中宋" pitchFamily="2" charset="-122"/>
              </a:rPr>
              <a:t>空间有一个倾斜平面</a:t>
            </a:r>
            <a:r>
              <a:rPr lang="en-US" altLang="zh-CN" sz="2800" b="1" dirty="0" err="1">
                <a:latin typeface="华文中宋" pitchFamily="2" charset="-122"/>
                <a:ea typeface="华文中宋" pitchFamily="2" charset="-122"/>
              </a:rPr>
              <a:t>abcd</a:t>
            </a:r>
            <a:r>
              <a:rPr lang="zh-CN" altLang="en-US" sz="2800" b="1" dirty="0">
                <a:latin typeface="华文中宋" pitchFamily="2" charset="-122"/>
                <a:ea typeface="华文中宋" pitchFamily="2" charset="-122"/>
              </a:rPr>
              <a:t>，其走向</a:t>
            </a:r>
            <a:r>
              <a:rPr lang="en-US" altLang="zh-CN" sz="2800" b="1" dirty="0">
                <a:latin typeface="华文中宋" pitchFamily="2" charset="-122"/>
                <a:ea typeface="华文中宋" pitchFamily="2" charset="-122"/>
              </a:rPr>
              <a:t>300°</a:t>
            </a:r>
            <a:r>
              <a:rPr lang="zh-CN" altLang="en-US" sz="2800" b="1" dirty="0">
                <a:latin typeface="华文中宋" pitchFamily="2" charset="-122"/>
                <a:ea typeface="华文中宋" pitchFamily="2" charset="-122"/>
              </a:rPr>
              <a:t>，倾向</a:t>
            </a:r>
            <a:r>
              <a:rPr lang="en-US" altLang="zh-CN" sz="2800" b="1" dirty="0">
                <a:latin typeface="华文中宋" pitchFamily="2" charset="-122"/>
                <a:ea typeface="华文中宋" pitchFamily="2" charset="-122"/>
              </a:rPr>
              <a:t>210°</a:t>
            </a:r>
            <a:r>
              <a:rPr lang="zh-CN" altLang="en-US" sz="2800" b="1" dirty="0">
                <a:latin typeface="华文中宋" pitchFamily="2" charset="-122"/>
                <a:ea typeface="华文中宋" pitchFamily="2" charset="-122"/>
              </a:rPr>
              <a:t>，倾角</a:t>
            </a:r>
            <a:r>
              <a:rPr lang="en-US" altLang="zh-CN" sz="2800" b="1" dirty="0">
                <a:latin typeface="华文中宋" pitchFamily="2" charset="-122"/>
                <a:ea typeface="华文中宋" pitchFamily="2" charset="-122"/>
              </a:rPr>
              <a:t>60°</a:t>
            </a:r>
            <a:r>
              <a:rPr lang="zh-CN" altLang="en-US" sz="2800" b="1" dirty="0">
                <a:latin typeface="华文中宋" pitchFamily="2" charset="-122"/>
                <a:ea typeface="华文中宋" pitchFamily="2" charset="-122"/>
              </a:rPr>
              <a:t>。将这个平面放到圆球中去，并要它过球心</a:t>
            </a:r>
            <a:r>
              <a:rPr lang="en-US" altLang="zh-CN" sz="2800" b="1" dirty="0">
                <a:latin typeface="华文中宋" pitchFamily="2" charset="-122"/>
                <a:ea typeface="华文中宋" pitchFamily="2" charset="-122"/>
              </a:rPr>
              <a:t>O</a:t>
            </a:r>
            <a:r>
              <a:rPr lang="zh-CN" altLang="en-US" sz="2800" b="1" dirty="0">
                <a:latin typeface="华文中宋" pitchFamily="2" charset="-122"/>
                <a:ea typeface="华文中宋" pitchFamily="2" charset="-122"/>
              </a:rPr>
              <a:t>，这个平面必然与圆球面相交，它们的交线是一个圆，圆的半径等于圆球的半径。</a:t>
            </a:r>
          </a:p>
        </p:txBody>
      </p:sp>
      <p:pic>
        <p:nvPicPr>
          <p:cNvPr id="10250" name="Picture 4" descr="图像-01"/>
          <p:cNvPicPr>
            <a:picLocks noChangeAspect="1" noChangeArrowheads="1"/>
          </p:cNvPicPr>
          <p:nvPr/>
        </p:nvPicPr>
        <p:blipFill>
          <a:blip r:embed="rId3">
            <a:extLst>
              <a:ext uri="{28A0092B-C50C-407E-A947-70E740481C1C}">
                <a14:useLocalDpi xmlns:a14="http://schemas.microsoft.com/office/drawing/2010/main" val="0"/>
              </a:ext>
            </a:extLst>
          </a:blip>
          <a:srcRect b="26292"/>
          <a:stretch>
            <a:fillRect/>
          </a:stretch>
        </p:blipFill>
        <p:spPr bwMode="auto">
          <a:xfrm>
            <a:off x="357188" y="3286125"/>
            <a:ext cx="8532812"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Oval 5"/>
          <p:cNvSpPr>
            <a:spLocks noChangeArrowheads="1"/>
          </p:cNvSpPr>
          <p:nvPr/>
        </p:nvSpPr>
        <p:spPr bwMode="auto">
          <a:xfrm>
            <a:off x="5757863" y="4222750"/>
            <a:ext cx="2232025" cy="792163"/>
          </a:xfrm>
          <a:prstGeom prst="ellipse">
            <a:avLst/>
          </a:prstGeom>
          <a:solidFill>
            <a:srgbClr val="FF0000">
              <a:alpha val="21960"/>
            </a:srgbClr>
          </a:solidFill>
          <a:ln w="12700" algn="ctr">
            <a:solidFill>
              <a:schemeClr val="tx1"/>
            </a:solidFill>
            <a:prstDash val="sysDot"/>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2" name="Oval 6"/>
          <p:cNvSpPr>
            <a:spLocks noChangeArrowheads="1"/>
          </p:cNvSpPr>
          <p:nvPr/>
        </p:nvSpPr>
        <p:spPr bwMode="auto">
          <a:xfrm rot="-3000000">
            <a:off x="5782469" y="4226719"/>
            <a:ext cx="2160587" cy="727075"/>
          </a:xfrm>
          <a:prstGeom prst="ellipse">
            <a:avLst/>
          </a:prstGeom>
          <a:solidFill>
            <a:schemeClr val="accent1">
              <a:alpha val="10980"/>
            </a:schemeClr>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25350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183300">
                                            <p:bg/>
                                          </p:spTgt>
                                        </p:tgtEl>
                                        <p:attrNameLst>
                                          <p:attrName>style.visibility</p:attrName>
                                        </p:attrNameLst>
                                      </p:cBhvr>
                                      <p:to>
                                        <p:strVal val="visible"/>
                                      </p:to>
                                    </p:set>
                                    <p:anim calcmode="lin" valueType="num">
                                      <p:cBhvr>
                                        <p:cTn id="7" dur="500" fill="hold"/>
                                        <p:tgtEl>
                                          <p:spTgt spid="183300">
                                            <p:bg/>
                                          </p:spTgt>
                                        </p:tgtEl>
                                        <p:attrNameLst>
                                          <p:attrName>ppt_w</p:attrName>
                                        </p:attrNameLst>
                                      </p:cBhvr>
                                      <p:tavLst>
                                        <p:tav tm="0">
                                          <p:val>
                                            <p:fltVal val="0"/>
                                          </p:val>
                                        </p:tav>
                                        <p:tav tm="100000">
                                          <p:val>
                                            <p:strVal val="#ppt_w"/>
                                          </p:val>
                                        </p:tav>
                                      </p:tavLst>
                                    </p:anim>
                                    <p:anim calcmode="lin" valueType="num">
                                      <p:cBhvr>
                                        <p:cTn id="8" dur="500" fill="hold"/>
                                        <p:tgtEl>
                                          <p:spTgt spid="183300">
                                            <p:bg/>
                                          </p:spTgt>
                                        </p:tgtEl>
                                        <p:attrNameLst>
                                          <p:attrName>ppt_h</p:attrName>
                                        </p:attrNameLst>
                                      </p:cBhvr>
                                      <p:tavLst>
                                        <p:tav tm="0">
                                          <p:val>
                                            <p:fltVal val="0"/>
                                          </p:val>
                                        </p:tav>
                                        <p:tav tm="100000">
                                          <p:val>
                                            <p:strVal val="#ppt_h"/>
                                          </p:val>
                                        </p:tav>
                                      </p:tavLst>
                                    </p:anim>
                                    <p:animEffect transition="in" filter="fade">
                                      <p:cBhvr>
                                        <p:cTn id="9" dur="500"/>
                                        <p:tgtEl>
                                          <p:spTgt spid="183300">
                                            <p:bg/>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183300">
                                            <p:txEl>
                                              <p:pRg st="0" end="0"/>
                                            </p:txEl>
                                          </p:spTgt>
                                        </p:tgtEl>
                                        <p:attrNameLst>
                                          <p:attrName>style.visibility</p:attrName>
                                        </p:attrNameLst>
                                      </p:cBhvr>
                                      <p:to>
                                        <p:strVal val="visible"/>
                                      </p:to>
                                    </p:set>
                                    <p:anim calcmode="lin" valueType="num">
                                      <p:cBhvr>
                                        <p:cTn id="14" dur="500" fill="hold"/>
                                        <p:tgtEl>
                                          <p:spTgt spid="183300">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83300">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833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4500" y="0"/>
            <a:ext cx="8180754" cy="1020031"/>
          </a:xfrm>
        </p:spPr>
        <p:txBody>
          <a:bodyPr/>
          <a:lstStyle/>
          <a:p>
            <a:pPr eaLnBrk="1" hangingPunct="1"/>
            <a:r>
              <a:rPr lang="zh-CN" altLang="en-US" dirty="0" smtClean="0"/>
              <a:t>初识球极投影</a:t>
            </a:r>
            <a:r>
              <a:rPr lang="en-US" altLang="zh-CN" dirty="0" smtClean="0"/>
              <a:t>-</a:t>
            </a:r>
            <a:r>
              <a:rPr lang="zh-CN" altLang="en-US" dirty="0" smtClean="0"/>
              <a:t>也叫赤平投影</a:t>
            </a:r>
          </a:p>
        </p:txBody>
      </p:sp>
      <p:sp>
        <p:nvSpPr>
          <p:cNvPr id="5123" name="Rectangle 3"/>
          <p:cNvSpPr>
            <a:spLocks noGrp="1" noChangeArrowheads="1"/>
          </p:cNvSpPr>
          <p:nvPr>
            <p:ph type="body" idx="1"/>
          </p:nvPr>
        </p:nvSpPr>
        <p:spPr>
          <a:xfrm>
            <a:off x="0" y="836613"/>
            <a:ext cx="4615962" cy="5778500"/>
          </a:xfrm>
        </p:spPr>
        <p:txBody>
          <a:bodyPr/>
          <a:lstStyle/>
          <a:p>
            <a:pPr eaLnBrk="1" hangingPunct="1">
              <a:lnSpc>
                <a:spcPct val="80000"/>
              </a:lnSpc>
              <a:buFontTx/>
              <a:buNone/>
            </a:pPr>
            <a:endParaRPr lang="zh-CN" altLang="en-US" sz="1800" dirty="0" smtClean="0"/>
          </a:p>
          <a:p>
            <a:pPr eaLnBrk="1" hangingPunct="1">
              <a:lnSpc>
                <a:spcPct val="80000"/>
              </a:lnSpc>
              <a:buFontTx/>
              <a:buNone/>
            </a:pPr>
            <a:r>
              <a:rPr lang="zh-CN" altLang="en-US" sz="2000" b="1" dirty="0" smtClean="0"/>
              <a:t>             </a:t>
            </a:r>
            <a:r>
              <a:rPr lang="zh-CN" altLang="en-US" b="1" dirty="0" smtClean="0">
                <a:latin typeface="宋体" panose="02010600030101010101" pitchFamily="2" charset="-122"/>
              </a:rPr>
              <a:t>球面透视投影是一种中心投影。</a:t>
            </a:r>
          </a:p>
          <a:p>
            <a:pPr eaLnBrk="1" hangingPunct="1">
              <a:lnSpc>
                <a:spcPct val="80000"/>
              </a:lnSpc>
              <a:buFont typeface="Wingdings" panose="05000000000000000000" pitchFamily="2" charset="2"/>
              <a:buChar char="Ø"/>
            </a:pPr>
            <a:r>
              <a:rPr lang="zh-CN" altLang="en-US" sz="2800" dirty="0" smtClean="0">
                <a:latin typeface="宋体" panose="02010600030101010101" pitchFamily="2" charset="-122"/>
              </a:rPr>
              <a:t>   以过赤道的平面为</a:t>
            </a:r>
            <a:r>
              <a:rPr lang="zh-CN" altLang="en-US" sz="2800" dirty="0" smtClean="0">
                <a:solidFill>
                  <a:srgbClr val="FF0000"/>
                </a:solidFill>
                <a:latin typeface="宋体" panose="02010600030101010101" pitchFamily="2" charset="-122"/>
              </a:rPr>
              <a:t>投影面</a:t>
            </a:r>
            <a:r>
              <a:rPr lang="zh-CN" altLang="en-US" sz="2800" dirty="0" smtClean="0">
                <a:latin typeface="宋体" panose="02010600030101010101" pitchFamily="2" charset="-122"/>
              </a:rPr>
              <a:t>，以球的一极为投影中心，这种投影称为球极透视投影。</a:t>
            </a:r>
            <a:endParaRPr lang="en-US" altLang="zh-CN" sz="2800" dirty="0" smtClean="0">
              <a:latin typeface="宋体" panose="02010600030101010101" pitchFamily="2" charset="-122"/>
            </a:endParaRPr>
          </a:p>
          <a:p>
            <a:pPr eaLnBrk="1" hangingPunct="1">
              <a:lnSpc>
                <a:spcPct val="80000"/>
              </a:lnSpc>
              <a:buFont typeface="Wingdings" panose="05000000000000000000" pitchFamily="2" charset="2"/>
              <a:buChar char="Ø"/>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zh-CN" altLang="en-US" sz="2800" dirty="0" smtClean="0">
                <a:latin typeface="宋体" panose="02010600030101010101" pitchFamily="2" charset="-122"/>
              </a:rPr>
              <a:t>利用</a:t>
            </a:r>
            <a:r>
              <a:rPr lang="zh-CN" altLang="en-US" sz="2800" dirty="0" smtClean="0">
                <a:solidFill>
                  <a:srgbClr val="FF0000"/>
                </a:solidFill>
                <a:latin typeface="宋体" panose="02010600030101010101" pitchFamily="2" charset="-122"/>
              </a:rPr>
              <a:t>球面投影的特性</a:t>
            </a:r>
            <a:r>
              <a:rPr lang="zh-CN" altLang="en-US" sz="2800" dirty="0" smtClean="0">
                <a:latin typeface="宋体" panose="02010600030101010101" pitchFamily="2" charset="-122"/>
              </a:rPr>
              <a:t>和方法可以求解直线与直线，直线与平面，平面与平面间的夹角。</a:t>
            </a:r>
          </a:p>
          <a:p>
            <a:pPr eaLnBrk="1" hangingPunct="1">
              <a:lnSpc>
                <a:spcPct val="80000"/>
              </a:lnSpc>
              <a:buFontTx/>
              <a:buNone/>
            </a:pPr>
            <a:r>
              <a:rPr lang="zh-CN" altLang="en-US" sz="2800" dirty="0" smtClean="0">
                <a:latin typeface="宋体" panose="02010600030101010101" pitchFamily="2" charset="-122"/>
              </a:rPr>
              <a:t>      特定：方法简便、直观、是一种形象、综合的定量图解。在构造地质、工程地质、结晶学和航海上被广泛地应用</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eaLnBrk="1" hangingPunct="1">
              <a:lnSpc>
                <a:spcPct val="80000"/>
              </a:lnSpc>
              <a:buFontTx/>
              <a:buNone/>
            </a:pPr>
            <a:endParaRPr lang="zh-CN" altLang="en-US" sz="2000" dirty="0" smtClean="0">
              <a:latin typeface="宋体" panose="02010600030101010101" pitchFamily="2"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248" y="1020031"/>
            <a:ext cx="3673475"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809" y="4637943"/>
            <a:ext cx="3292352" cy="219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116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042988" y="765175"/>
            <a:ext cx="7543800" cy="1431925"/>
          </a:xfrm>
        </p:spPr>
        <p:txBody>
          <a:bodyPr/>
          <a:lstStyle/>
          <a:p>
            <a:pPr eaLnBrk="1" hangingPunct="1">
              <a:defRPr/>
            </a:pPr>
            <a:r>
              <a:rPr lang="zh-CN" altLang="en-US" sz="4000" dirty="0" smtClean="0">
                <a:ea typeface="黑体" pitchFamily="49" charset="-122"/>
              </a:rPr>
              <a:t>空间中面和线的</a:t>
            </a:r>
            <a:r>
              <a:rPr lang="zh-CN" altLang="en-US" sz="4000" dirty="0" smtClean="0">
                <a:solidFill>
                  <a:schemeClr val="tx1"/>
                </a:solidFill>
                <a:ea typeface="黑体" pitchFamily="49" charset="-122"/>
              </a:rPr>
              <a:t>赤平面投影</a:t>
            </a:r>
          </a:p>
        </p:txBody>
      </p:sp>
      <p:sp>
        <p:nvSpPr>
          <p:cNvPr id="179203" name="Rectangle 3"/>
          <p:cNvSpPr>
            <a:spLocks noGrp="1" noChangeArrowheads="1"/>
          </p:cNvSpPr>
          <p:nvPr>
            <p:ph type="body" idx="1"/>
          </p:nvPr>
        </p:nvSpPr>
        <p:spPr>
          <a:xfrm>
            <a:off x="562708" y="2197100"/>
            <a:ext cx="8220808" cy="2620108"/>
          </a:xfrm>
        </p:spPr>
        <p:txBody>
          <a:bodyPr/>
          <a:lstStyle/>
          <a:p>
            <a:pPr eaLnBrk="1" hangingPunct="1">
              <a:lnSpc>
                <a:spcPct val="120000"/>
              </a:lnSpc>
              <a:defRPr/>
            </a:pPr>
            <a:r>
              <a:rPr lang="zh-CN" altLang="en-US" b="1" dirty="0">
                <a:ea typeface="华文中宋" pitchFamily="2" charset="-122"/>
              </a:rPr>
              <a:t>赤平面：</a:t>
            </a:r>
            <a:r>
              <a:rPr lang="zh-CN" altLang="en-US" b="1" dirty="0" smtClean="0">
                <a:solidFill>
                  <a:srgbClr val="0000FF"/>
                </a:solidFill>
                <a:ea typeface="华文中宋" pitchFamily="2" charset="-122"/>
              </a:rPr>
              <a:t>过球心的水平面与球相交所得到的圆截面。</a:t>
            </a:r>
          </a:p>
          <a:p>
            <a:pPr eaLnBrk="1" hangingPunct="1">
              <a:lnSpc>
                <a:spcPct val="120000"/>
              </a:lnSpc>
              <a:buFont typeface="Wingdings" panose="05000000000000000000" pitchFamily="2" charset="2"/>
              <a:buNone/>
              <a:defRPr/>
            </a:pPr>
            <a:r>
              <a:rPr lang="zh-CN" altLang="en-US" b="1" dirty="0" smtClean="0">
                <a:ea typeface="华文中宋" pitchFamily="2" charset="-122"/>
              </a:rPr>
              <a:t>  基本思路：</a:t>
            </a:r>
            <a:r>
              <a:rPr lang="zh-CN" altLang="en-US" b="1" dirty="0" smtClean="0">
                <a:solidFill>
                  <a:srgbClr val="0000FF"/>
                </a:solidFill>
                <a:ea typeface="华文中宋" pitchFamily="2" charset="-122"/>
              </a:rPr>
              <a:t>设法将空间中面和线的球面投影，转换为在赤平面上的投影，从而可以简化空间方位分析。</a:t>
            </a:r>
            <a:endParaRPr lang="en-US" altLang="zh-CN" b="1" dirty="0" smtClean="0">
              <a:solidFill>
                <a:srgbClr val="0000FF"/>
              </a:solidFill>
              <a:ea typeface="华文中宋" pitchFamily="2" charset="-122"/>
            </a:endParaRPr>
          </a:p>
          <a:p>
            <a:pPr eaLnBrk="1" hangingPunct="1">
              <a:lnSpc>
                <a:spcPct val="120000"/>
              </a:lnSpc>
              <a:buFont typeface="Wingdings" panose="05000000000000000000" pitchFamily="2" charset="2"/>
              <a:buNone/>
              <a:defRPr/>
            </a:pPr>
            <a:r>
              <a:rPr lang="zh-CN" altLang="en-US" b="1" dirty="0" smtClean="0">
                <a:ea typeface="华文中宋" pitchFamily="2" charset="-122"/>
              </a:rPr>
              <a:t>    特征：</a:t>
            </a:r>
            <a:r>
              <a:rPr lang="zh-CN" altLang="en-US" b="1" dirty="0" smtClean="0">
                <a:solidFill>
                  <a:srgbClr val="0000FF"/>
                </a:solidFill>
                <a:ea typeface="华文中宋" pitchFamily="2" charset="-122"/>
              </a:rPr>
              <a:t>只</a:t>
            </a:r>
            <a:r>
              <a:rPr lang="zh-CN" altLang="en-US" b="1" dirty="0">
                <a:solidFill>
                  <a:srgbClr val="0000FF"/>
                </a:solidFill>
                <a:ea typeface="华文中宋" pitchFamily="2" charset="-122"/>
              </a:rPr>
              <a:t>反映面、线的方位及其角距关系，不反应面、线的实际大小与长度。</a:t>
            </a:r>
            <a:endParaRPr lang="zh-CN" altLang="en-US" b="1" dirty="0" smtClean="0">
              <a:solidFill>
                <a:srgbClr val="0000FF"/>
              </a:solidFill>
              <a:ea typeface="华文中宋" pitchFamily="2" charset="-122"/>
            </a:endParaRPr>
          </a:p>
        </p:txBody>
      </p:sp>
    </p:spTree>
    <p:extLst>
      <p:ext uri="{BB962C8B-B14F-4D97-AF65-F5344CB8AC3E}">
        <p14:creationId xmlns:p14="http://schemas.microsoft.com/office/powerpoint/2010/main" val="3371360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4625</TotalTime>
  <Words>2011</Words>
  <Application>Microsoft Office PowerPoint</Application>
  <PresentationFormat>全屏显示(4:3)</PresentationFormat>
  <Paragraphs>189</Paragraphs>
  <Slides>44</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黑体</vt:lpstr>
      <vt:lpstr>华文楷体</vt:lpstr>
      <vt:lpstr>华文新魏</vt:lpstr>
      <vt:lpstr>华文中宋</vt:lpstr>
      <vt:lpstr>楷体_GB2312</vt:lpstr>
      <vt:lpstr>隶书</vt:lpstr>
      <vt:lpstr>宋体</vt:lpstr>
      <vt:lpstr>微软雅黑</vt:lpstr>
      <vt:lpstr>Arial</vt:lpstr>
      <vt:lpstr>Calibri</vt:lpstr>
      <vt:lpstr>Candara</vt:lpstr>
      <vt:lpstr>Symbol</vt:lpstr>
      <vt:lpstr>Tahoma</vt:lpstr>
      <vt:lpstr>Times New Roman</vt:lpstr>
      <vt:lpstr>Wingdings</vt:lpstr>
      <vt:lpstr>波形</vt:lpstr>
      <vt:lpstr>PowerPoint 演示文稿</vt:lpstr>
      <vt:lpstr>PowerPoint 演示文稿</vt:lpstr>
      <vt:lpstr>§2-6  球面透视投影</vt:lpstr>
      <vt:lpstr>PowerPoint 演示文稿</vt:lpstr>
      <vt:lpstr>PowerPoint 演示文稿</vt:lpstr>
      <vt:lpstr>PowerPoint 演示文稿</vt:lpstr>
      <vt:lpstr>PowerPoint 演示文稿</vt:lpstr>
      <vt:lpstr>初识球极投影-也叫赤平投影</vt:lpstr>
      <vt:lpstr>空间中面和线的赤平面投影</vt:lpstr>
      <vt:lpstr>PowerPoint 演示文稿</vt:lpstr>
      <vt:lpstr>赤平投影的要素</vt:lpstr>
      <vt:lpstr>   1. 直立平面的投影为一直立大圆=投影为直线（直径） 。    2.水平平面的投影为一水平大圆即基圆面。    3.倾斜平面的投影为一倾斜大圆=投影圆弧。</vt:lpstr>
      <vt:lpstr>2.过球心倾斜平面的赤平投影＝ 弦为直径的大圆弧</vt:lpstr>
      <vt:lpstr>上极点为发射点时，倾斜平面的赤平投影获得方法</vt:lpstr>
      <vt:lpstr> 4不过球心的平面的投影=小圆</vt:lpstr>
      <vt:lpstr>三、直线的投影</vt:lpstr>
      <vt:lpstr>四、吴氏网</vt:lpstr>
      <vt:lpstr>二 、赤平投影网的构成</vt:lpstr>
      <vt:lpstr>赤平大圆          径向大圆</vt:lpstr>
      <vt:lpstr>纬向小圆</vt:lpstr>
      <vt:lpstr>纬向小圆用途</vt:lpstr>
      <vt:lpstr>3、 纬向小圆的投影过程＝走向东西、不过球心、间隔相等的直立平面的投影</vt:lpstr>
      <vt:lpstr>纬向小圆代表的平面＝锥轴为南北向、锥顶角间隔相等（2°）的圆锥与球面的交线所确定的直立平面</vt:lpstr>
      <vt:lpstr>PowerPoint 演示文稿</vt:lpstr>
      <vt:lpstr>圆锥侧面与赤平面的交线，将赤平面大圆圆周分为角度间隔为2°的180份</vt:lpstr>
      <vt:lpstr>PowerPoint 演示文稿</vt:lpstr>
      <vt:lpstr>PowerPoint 演示文稿</vt:lpstr>
      <vt:lpstr>PowerPoint 演示文稿</vt:lpstr>
      <vt:lpstr>三、赤平投影网的使用方法</vt:lpstr>
      <vt:lpstr>三、岩层面表示方法</vt:lpstr>
      <vt:lpstr>PowerPoint 演示文稿</vt:lpstr>
      <vt:lpstr>PowerPoint 演示文稿</vt:lpstr>
      <vt:lpstr>PowerPoint 演示文稿</vt:lpstr>
      <vt:lpstr>PowerPoint 演示文稿</vt:lpstr>
      <vt:lpstr>2、平面及法线的投影 （148 ° ∠25 °平面及其法线）</vt:lpstr>
      <vt:lpstr>PowerPoint 演示文稿</vt:lpstr>
      <vt:lpstr>PowerPoint 演示文稿</vt:lpstr>
      <vt:lpstr>3、直线的赤平投影 （例：产状为124°∠63°直线）</vt:lpstr>
      <vt:lpstr>确定倾伏角</vt:lpstr>
      <vt:lpstr>PowerPoint 演示文稿</vt:lpstr>
      <vt:lpstr>PowerPoint 演示文稿</vt:lpstr>
      <vt:lpstr>5、求两相交直线共有平面的产状以及直线间的夹角</vt:lpstr>
      <vt:lpstr>5.已知岩层产状，求某方向上的视倾角</vt:lpstr>
      <vt:lpstr>PowerPoint 演示文稿</vt:lpstr>
    </vt:vector>
  </TitlesOfParts>
  <Company>高等教育出版社 高等教育电子音像出版社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土木建筑制图</dc:title>
  <dc:subject>第一章   制图仪器与用法</dc:subject>
  <dc:creator>中国矿业大学 江晓红 姚新港 宋彦 杨雪锋</dc:creator>
  <cp:lastModifiedBy>dellym</cp:lastModifiedBy>
  <cp:revision>496</cp:revision>
  <dcterms:created xsi:type="dcterms:W3CDTF">1998-12-06T13:57:19Z</dcterms:created>
  <dcterms:modified xsi:type="dcterms:W3CDTF">2020-02-19T11:42:34Z</dcterms:modified>
</cp:coreProperties>
</file>