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Lst>
  <p:notesMasterIdLst>
    <p:notesMasterId r:id="rId22"/>
  </p:notesMasterIdLst>
  <p:sldIdLst>
    <p:sldId id="322" r:id="rId3"/>
    <p:sldId id="260" r:id="rId4"/>
    <p:sldId id="259" r:id="rId5"/>
    <p:sldId id="1171" r:id="rId6"/>
    <p:sldId id="324" r:id="rId7"/>
    <p:sldId id="1170" r:id="rId8"/>
    <p:sldId id="325" r:id="rId9"/>
    <p:sldId id="1172" r:id="rId10"/>
    <p:sldId id="1152" r:id="rId11"/>
    <p:sldId id="326" r:id="rId12"/>
    <p:sldId id="1173" r:id="rId13"/>
    <p:sldId id="327" r:id="rId14"/>
    <p:sldId id="1174" r:id="rId15"/>
    <p:sldId id="1162" r:id="rId16"/>
    <p:sldId id="1175" r:id="rId17"/>
    <p:sldId id="1163" r:id="rId18"/>
    <p:sldId id="1176" r:id="rId19"/>
    <p:sldId id="1169" r:id="rId20"/>
    <p:sldId id="25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604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54"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E4C16-5218-4A4F-803B-4293CB65971F}"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14F97-4C0A-4F13-B155-FAB412B31EC8}" type="slidenum">
              <a:rPr lang="zh-CN" altLang="en-US" smtClean="0"/>
              <a:t>‹#›</a:t>
            </a:fld>
            <a:endParaRPr lang="zh-CN" altLang="en-US"/>
          </a:p>
        </p:txBody>
      </p:sp>
    </p:spTree>
    <p:extLst>
      <p:ext uri="{BB962C8B-B14F-4D97-AF65-F5344CB8AC3E}">
        <p14:creationId xmlns:p14="http://schemas.microsoft.com/office/powerpoint/2010/main" val="374635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1</a:t>
            </a:fld>
            <a:endParaRPr lang="zh-CN" altLang="en-US"/>
          </a:p>
        </p:txBody>
      </p:sp>
    </p:spTree>
    <p:extLst>
      <p:ext uri="{BB962C8B-B14F-4D97-AF65-F5344CB8AC3E}">
        <p14:creationId xmlns:p14="http://schemas.microsoft.com/office/powerpoint/2010/main" val="397399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89955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A0D692-D7FF-48AB-827A-4F617D501BB0}" type="slidenum">
              <a:rPr lang="zh-CN" altLang="en-US" smtClean="0"/>
              <a:t>3</a:t>
            </a:fld>
            <a:endParaRPr lang="zh-CN" altLang="en-US"/>
          </a:p>
        </p:txBody>
      </p:sp>
    </p:spTree>
    <p:extLst>
      <p:ext uri="{BB962C8B-B14F-4D97-AF65-F5344CB8AC3E}">
        <p14:creationId xmlns:p14="http://schemas.microsoft.com/office/powerpoint/2010/main" val="8746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18</a:t>
            </a:fld>
            <a:endParaRPr lang="zh-CN" altLang="en-US"/>
          </a:p>
        </p:txBody>
      </p:sp>
    </p:spTree>
    <p:extLst>
      <p:ext uri="{BB962C8B-B14F-4D97-AF65-F5344CB8AC3E}">
        <p14:creationId xmlns:p14="http://schemas.microsoft.com/office/powerpoint/2010/main" val="31696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22F51-0372-4B80-9173-C830C9F444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B1AF98-DAF1-48CD-B1C6-65D94E15A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D792C5-C278-49E4-8513-9F049FB66B8E}"/>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B34A723A-B456-402E-839E-A80E2BC0B6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87E09-3FAB-4397-9D76-AF81A163F27E}"/>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423557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3C5EC-FB19-40A6-B8F9-6EC03382FD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953137-C868-49D0-A27B-F63D6645CD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295072-478D-4433-93BA-21844087099A}"/>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60183C68-ABCC-490D-BD19-F4036AD37B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52732E-79EF-462C-8BAA-009357172AE5}"/>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47511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53B0B9-9636-4628-BF75-2EA322FC0C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3614F2-4E20-4741-A0C9-FC2D5BF13E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B90F27-AAB4-4FED-B4CF-68EC2635E046}"/>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DDE3FCAE-1B99-4147-81E2-174CDDC2B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3338CA-84AC-4900-8DDB-939A713772C0}"/>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170269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16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1748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A285C-136C-4B26-88CA-19BAA89524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C424FF-A9A5-4990-9215-6A1E0C4EF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24345A-F262-4D51-B968-05826D8FCF07}"/>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5F161347-CBA0-4B2E-887D-BDC0D73A42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86D6F7-4F16-47BB-A814-D274FD9452F5}"/>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368450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34A84-EF18-4526-A7E2-16D20F068F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DC3C82-DFF0-4DC3-98C2-57F88A535CD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4DE97D-0662-44D5-94E4-20938464AFF0}"/>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D5EAE5DC-5611-412F-9832-C34C170D6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CDB10D-7CE5-4AC1-81DC-3093E261B7C8}"/>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153472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EC8E3-72A5-494C-89B0-B6DA4F16EF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4DF7C5-695B-44BE-B74D-E9ABAAA49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460CC6F-1C8B-4499-B8B6-6267E3ABEE63}"/>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419E58C3-7059-472E-B45E-59BF6FBAB3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47A8CA-0FF5-4B93-872E-1BD3DBEA1766}"/>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2560779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911-1F2D-40B1-9229-5F56D6CD5D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9AC10E-21AA-4EA0-85A1-F82123D8561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84930FF-6D73-4F6C-A1CB-08BB7D4D4E6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E2ADD1-E848-4102-A573-30111A4B8BC4}"/>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DEE903C2-70BB-4A00-94D6-0CF67D1B9D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570900-A1ED-44B1-BAD6-07181EAB9D8A}"/>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815311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27C6A-D0C5-4253-B7B6-A6A01A919A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01C01C-FCE7-45B1-93A4-C63272886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2FE7A9-6A2B-4760-91F3-0A5C9F752A8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7010610-29DB-460F-B410-0022866A4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4C2BA5E-7FE0-4004-9490-85AFB185A7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A8218A-0F13-44A7-AFB7-1FBBC8D7C0D4}"/>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8" name="页脚占位符 7">
            <a:extLst>
              <a:ext uri="{FF2B5EF4-FFF2-40B4-BE49-F238E27FC236}">
                <a16:creationId xmlns:a16="http://schemas.microsoft.com/office/drawing/2014/main" id="{ADCECDC2-4336-4D76-93F7-F931A0A0E1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6011EF1-61C1-4A69-9B0D-E3D7915A1371}"/>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2075952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1DE8-9465-4551-BED7-125B0236CB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5F0C32-E512-499F-BE8B-4A20F5C9026A}"/>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4" name="页脚占位符 3">
            <a:extLst>
              <a:ext uri="{FF2B5EF4-FFF2-40B4-BE49-F238E27FC236}">
                <a16:creationId xmlns:a16="http://schemas.microsoft.com/office/drawing/2014/main" id="{E428C7F5-7017-4147-88AD-17D468D516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13F52A-2E5F-46B4-8E19-6C3B42D80BC5}"/>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8340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3B74-6B86-4FF2-8C53-C88913AE83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F01759-263C-43BD-8D41-D6D1332D7FF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4792BE-A930-4ADF-BF06-64D8223E5A89}"/>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2B14C9E9-BC30-4954-9FFB-3D0F9AC79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BECE87-0152-4E86-94F3-D049A77EF038}"/>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4194373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BE89DA-3A27-4925-B8E7-73D457275787}"/>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3" name="页脚占位符 2">
            <a:extLst>
              <a:ext uri="{FF2B5EF4-FFF2-40B4-BE49-F238E27FC236}">
                <a16:creationId xmlns:a16="http://schemas.microsoft.com/office/drawing/2014/main" id="{27EA304B-1AAC-416E-9CA8-FBFD77F808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447677-742A-453F-9FB1-62DC38EEB425}"/>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1506716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428DD-7DDE-446D-9A8B-915FE3C5FB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F451C-3A1E-485C-AF51-496B4D8BA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AD89A1-9968-4B99-8BDD-6FA734837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FDF9CF-939E-438E-A31E-21ED3A9E706D}"/>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18C2F2BB-2067-461D-B6C7-D41FB6D105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8C137C-24AC-4652-9BA0-35C67DF438E0}"/>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711848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234D-A022-43A1-9983-9F78DDDF0B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457BD0-29BB-4ED4-9C55-6CF9AC4F7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42F2D9B-0376-422F-9DB2-2BA2184F7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48E909C-EB47-4791-9769-856A5371AA31}"/>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8FC39D66-5DA6-4E1F-8851-47414042C7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41D2A3-2FC1-477F-81F7-592D3DAFBEB7}"/>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3371897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D6B41-C1BC-4455-9FAA-E83C709C90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1E11D9-65B4-4B81-A2AA-71A878EF51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8F6126-4E7D-4121-BD35-A6771A01CC38}"/>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69B45A37-49F3-42A2-BE36-7AC12FB82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E1BEA-429B-42F8-8B9E-BAD1A3B40691}"/>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2335522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0623E8-24D1-4FF5-BFFE-106A519CCE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5355E1-4E6B-4BCD-B793-8FAED453843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67678E-7E01-4B8A-A866-AEAB63353DE4}"/>
              </a:ext>
            </a:extLst>
          </p:cNvPr>
          <p:cNvSpPr>
            <a:spLocks noGrp="1"/>
          </p:cNvSpPr>
          <p:nvPr>
            <p:ph type="dt" sz="half" idx="10"/>
          </p:nvPr>
        </p:nvSpPr>
        <p:spPr/>
        <p:txBody>
          <a:body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DEC382BE-B903-4ECD-8EAF-B432D9D1C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2455F1-834D-4FBE-A0B6-57FD664F3D8D}"/>
              </a:ext>
            </a:extLst>
          </p:cNvPr>
          <p:cNvSpPr>
            <a:spLocks noGrp="1"/>
          </p:cNvSpPr>
          <p:nvPr>
            <p:ph type="sldNum" sz="quarter" idx="12"/>
          </p:nvPr>
        </p:nvSpPr>
        <p:spPr/>
        <p:txBody>
          <a:body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1804116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472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45715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73767-0E09-4202-8B01-79225BCB9D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F4D002-513E-45F4-976E-0AD8B0047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C42B82F-A54B-4172-92C2-26E56D788FA8}"/>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56BBFEEE-677F-4B4B-872D-921D779274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9042B0-3472-40E3-9E1C-0A54AF6A8CB5}"/>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6955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0AD69-93E8-4879-AFD6-4228DB6EC1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B370EE-48DE-417F-B8BB-015CB30F8C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EC267B-E8E4-49A6-9809-D0AC6A17A2C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4A3777-06AA-4D6F-9ADD-6427871B0F9B}"/>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D2AB1AEE-9C36-4074-8E2C-8875F8E8DC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9956D-9D57-478F-B083-0C16C0D96D78}"/>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48467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67012-53D5-4F12-8FCA-25CA5EF391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0341B3-0AF8-4F3B-A109-4B85DCB8C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8C34E48-C5DF-4BEF-BE5A-C8D41BC787E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5613EB1-0BE4-4937-AED4-888ED7241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6E55A-D174-4AD0-A426-41D6F7CE561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2D6DA42-82E8-48F3-8685-CEBF7FDDE7E0}"/>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8" name="页脚占位符 7">
            <a:extLst>
              <a:ext uri="{FF2B5EF4-FFF2-40B4-BE49-F238E27FC236}">
                <a16:creationId xmlns:a16="http://schemas.microsoft.com/office/drawing/2014/main" id="{9B38A0E0-B9A1-4A15-8FA8-BBAE7A0B99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6A0B36-1128-4C05-853C-E03BB15BA766}"/>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18207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C6431-C8CA-45C7-A67E-B8029BFF59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7E171D-D8EC-4CB9-8924-74C6903778EF}"/>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4" name="页脚占位符 3">
            <a:extLst>
              <a:ext uri="{FF2B5EF4-FFF2-40B4-BE49-F238E27FC236}">
                <a16:creationId xmlns:a16="http://schemas.microsoft.com/office/drawing/2014/main" id="{52FC8BC6-B05B-4CA7-95E1-50983265FA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FB2722-BEC8-4DFC-9C47-2FCAE518D92A}"/>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239588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3B5738-FD5E-47F6-85FC-DC4291783422}"/>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3" name="页脚占位符 2">
            <a:extLst>
              <a:ext uri="{FF2B5EF4-FFF2-40B4-BE49-F238E27FC236}">
                <a16:creationId xmlns:a16="http://schemas.microsoft.com/office/drawing/2014/main" id="{7D4A9666-EBD3-4E4E-A277-4F18976AA5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1B50CF-EB48-42F4-9B6F-5553338E494E}"/>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16289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6CAE-54EE-45F2-A4D7-FC0CCF101A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DABA82-F1A8-4E98-92B8-6A4FF8ECF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300F95-7905-4AC2-8B9A-73A1BABC3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B114E8-2C45-4996-97F4-C8E88FACD3A4}"/>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EA2D56BA-2473-458C-A194-8ED6CA8F0B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D878A8-9A14-417F-92BA-279B2A5757F6}"/>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20020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72D65-C5AE-4016-BB38-3E835AB3B3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9E587-EB7F-4F1B-AE69-565A7A191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36A323-1563-4C68-9E22-50A791161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BA84C0-EE76-44C5-82E8-70813A482B19}"/>
              </a:ext>
            </a:extLst>
          </p:cNvPr>
          <p:cNvSpPr>
            <a:spLocks noGrp="1"/>
          </p:cNvSpPr>
          <p:nvPr>
            <p:ph type="dt" sz="half" idx="10"/>
          </p:nvPr>
        </p:nvSpPr>
        <p:spPr/>
        <p:txBody>
          <a:bodyPr/>
          <a:lstStyle/>
          <a:p>
            <a:fld id="{85B55FBD-1DF6-4394-8566-F39942C12B6C}" type="datetimeFigureOut">
              <a:rPr lang="zh-CN" altLang="en-US" smtClean="0"/>
              <a:t>2018/9/26</a:t>
            </a:fld>
            <a:endParaRPr lang="zh-CN" altLang="en-US"/>
          </a:p>
        </p:txBody>
      </p:sp>
      <p:sp>
        <p:nvSpPr>
          <p:cNvPr id="6" name="页脚占位符 5">
            <a:extLst>
              <a:ext uri="{FF2B5EF4-FFF2-40B4-BE49-F238E27FC236}">
                <a16:creationId xmlns:a16="http://schemas.microsoft.com/office/drawing/2014/main" id="{711D433D-38F7-4D16-B00A-97749DB361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11821C-F398-4B4C-B660-61475992575D}"/>
              </a:ext>
            </a:extLst>
          </p:cNvPr>
          <p:cNvSpPr>
            <a:spLocks noGrp="1"/>
          </p:cNvSpPr>
          <p:nvPr>
            <p:ph type="sldNum" sz="quarter" idx="12"/>
          </p:nvPr>
        </p:nvSpPr>
        <p:spPr/>
        <p:txBody>
          <a:body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318289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0B7266-28E5-45E5-9299-674920E9E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405F11-7F12-4AAD-A924-368B68D8F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E295-9763-4E00-A224-72B5884B3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55FBD-1DF6-4394-8566-F39942C12B6C}"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A782072D-1964-422B-8058-D9628CD60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6E4C52-319B-463C-9127-28C48A839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C69A6-0C13-4697-A143-C38E6881CD79}" type="slidenum">
              <a:rPr lang="zh-CN" altLang="en-US" smtClean="0"/>
              <a:t>‹#›</a:t>
            </a:fld>
            <a:endParaRPr lang="zh-CN" altLang="en-US"/>
          </a:p>
        </p:txBody>
      </p:sp>
    </p:spTree>
    <p:extLst>
      <p:ext uri="{BB962C8B-B14F-4D97-AF65-F5344CB8AC3E}">
        <p14:creationId xmlns:p14="http://schemas.microsoft.com/office/powerpoint/2010/main" val="328273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F36AF9-CAC8-4AE2-B667-9A2B474B47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B5DCC-A11D-4FB7-AF10-821494117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190CB9-95C9-40A0-A14A-1D4DCF995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AD3B7-1CEE-46BE-99A7-AE7313DB8B0B}" type="datetimeFigureOut">
              <a:rPr lang="zh-CN" altLang="en-US" smtClean="0"/>
              <a:t>2018/9/26</a:t>
            </a:fld>
            <a:endParaRPr lang="zh-CN" altLang="en-US"/>
          </a:p>
        </p:txBody>
      </p:sp>
      <p:sp>
        <p:nvSpPr>
          <p:cNvPr id="5" name="页脚占位符 4">
            <a:extLst>
              <a:ext uri="{FF2B5EF4-FFF2-40B4-BE49-F238E27FC236}">
                <a16:creationId xmlns:a16="http://schemas.microsoft.com/office/drawing/2014/main" id="{6B3B50B6-C276-4819-B557-B6998F0B1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0D945-D83B-4F35-BB8B-FF656B305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1C51F-76B7-4A01-948C-2BB0C60EA02A}" type="slidenum">
              <a:rPr lang="zh-CN" altLang="en-US" smtClean="0"/>
              <a:t>‹#›</a:t>
            </a:fld>
            <a:endParaRPr lang="zh-CN" altLang="en-US"/>
          </a:p>
        </p:txBody>
      </p:sp>
    </p:spTree>
    <p:extLst>
      <p:ext uri="{BB962C8B-B14F-4D97-AF65-F5344CB8AC3E}">
        <p14:creationId xmlns:p14="http://schemas.microsoft.com/office/powerpoint/2010/main" val="17540424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9" name="直接连接符 178">
            <a:extLst>
              <a:ext uri="{FF2B5EF4-FFF2-40B4-BE49-F238E27FC236}">
                <a16:creationId xmlns:a16="http://schemas.microsoft.com/office/drawing/2014/main" id="{EF010017-7999-41CE-B096-BBFED3A27F85}"/>
              </a:ext>
            </a:extLst>
          </p:cNvPr>
          <p:cNvCxnSpPr>
            <a:cxnSpLocks/>
            <a:endCxn id="22" idx="4"/>
          </p:cNvCxnSpPr>
          <p:nvPr/>
        </p:nvCxnSpPr>
        <p:spPr>
          <a:xfrm flipH="1" flipV="1">
            <a:off x="2668832" y="4351393"/>
            <a:ext cx="2351546" cy="1541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17BA2A93-13F3-4B1E-BF51-69CDDA134D26}"/>
              </a:ext>
            </a:extLst>
          </p:cNvPr>
          <p:cNvCxnSpPr>
            <a:cxnSpLocks/>
          </p:cNvCxnSpPr>
          <p:nvPr/>
        </p:nvCxnSpPr>
        <p:spPr>
          <a:xfrm flipH="1">
            <a:off x="2646780" y="519023"/>
            <a:ext cx="3279668" cy="2281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11069707" y="5420600"/>
            <a:ext cx="544298" cy="540676"/>
            <a:chOff x="5638883" y="5946187"/>
            <a:chExt cx="305647" cy="305644"/>
          </a:xfrm>
        </p:grpSpPr>
        <p:grpSp>
          <p:nvGrpSpPr>
            <p:cNvPr id="87" name="组合 86"/>
            <p:cNvGrpSpPr/>
            <p:nvPr/>
          </p:nvGrpSpPr>
          <p:grpSpPr>
            <a:xfrm>
              <a:off x="5638883" y="5946187"/>
              <a:ext cx="305647" cy="305644"/>
              <a:chOff x="1517330" y="1125257"/>
              <a:chExt cx="2204282" cy="2204282"/>
            </a:xfrm>
          </p:grpSpPr>
          <p:sp>
            <p:nvSpPr>
              <p:cNvPr id="89" name="椭圆 88"/>
              <p:cNvSpPr/>
              <p:nvPr/>
            </p:nvSpPr>
            <p:spPr>
              <a:xfrm>
                <a:off x="1517330" y="1125257"/>
                <a:ext cx="2204282" cy="2204282"/>
              </a:xfrm>
              <a:prstGeom prst="ellipse">
                <a:avLst/>
              </a:prstGeom>
              <a:solidFill>
                <a:schemeClr val="bg1">
                  <a:lumMod val="50000"/>
                </a:schemeClr>
              </a:soli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90" name="椭圆 89"/>
              <p:cNvSpPr/>
              <p:nvPr/>
            </p:nvSpPr>
            <p:spPr>
              <a:xfrm>
                <a:off x="1719372" y="1327298"/>
                <a:ext cx="1800200" cy="1800200"/>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solidFill>
                    <a:schemeClr val="tx1"/>
                  </a:solidFill>
                </a:endParaRPr>
              </a:p>
            </p:txBody>
          </p:sp>
        </p:grpSp>
        <p:sp>
          <p:nvSpPr>
            <p:cNvPr id="88"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a:extLst/>
          </p:spPr>
          <p:txBody>
            <a:bodyPr vert="horz" wrap="square" lIns="79141" tIns="39571" rIns="79141" bIns="39571" numCol="1" anchor="t" anchorCtr="0" compatLnSpc="1">
              <a:prstTxWarp prst="textNoShape">
                <a:avLst/>
              </a:prstTxWarp>
            </a:bodyPr>
            <a:lstStyle/>
            <a:p>
              <a:endParaRPr lang="zh-CN" altLang="en-US" sz="1558" dirty="0"/>
            </a:p>
          </p:txBody>
        </p:sp>
      </p:grpSp>
      <p:grpSp>
        <p:nvGrpSpPr>
          <p:cNvPr id="96" name="组合 95"/>
          <p:cNvGrpSpPr/>
          <p:nvPr/>
        </p:nvGrpSpPr>
        <p:grpSpPr>
          <a:xfrm>
            <a:off x="9719745" y="5429767"/>
            <a:ext cx="544298" cy="540676"/>
            <a:chOff x="4740390" y="5946187"/>
            <a:chExt cx="305647" cy="305644"/>
          </a:xfrm>
        </p:grpSpPr>
        <p:grpSp>
          <p:nvGrpSpPr>
            <p:cNvPr id="97" name="组合 96"/>
            <p:cNvGrpSpPr/>
            <p:nvPr/>
          </p:nvGrpSpPr>
          <p:grpSpPr>
            <a:xfrm>
              <a:off x="4740390" y="5946187"/>
              <a:ext cx="305647" cy="305644"/>
              <a:chOff x="1517330" y="1125257"/>
              <a:chExt cx="2204282" cy="2204282"/>
            </a:xfrm>
          </p:grpSpPr>
          <p:sp>
            <p:nvSpPr>
              <p:cNvPr id="99" name="椭圆 98"/>
              <p:cNvSpPr/>
              <p:nvPr/>
            </p:nvSpPr>
            <p:spPr>
              <a:xfrm>
                <a:off x="1517330" y="1125257"/>
                <a:ext cx="2204282" cy="2204282"/>
              </a:xfrm>
              <a:prstGeom prst="ellipse">
                <a:avLst/>
              </a:prstGeom>
              <a:solidFill>
                <a:schemeClr val="bg1">
                  <a:lumMod val="50000"/>
                </a:schemeClr>
              </a:soli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00" name="椭圆 99"/>
              <p:cNvSpPr/>
              <p:nvPr/>
            </p:nvSpPr>
            <p:spPr>
              <a:xfrm>
                <a:off x="1757884" y="1359104"/>
                <a:ext cx="1800200" cy="1800199"/>
              </a:xfrm>
              <a:prstGeom prst="ellips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solidFill>
                    <a:schemeClr val="tx1"/>
                  </a:solidFill>
                </a:endParaRPr>
              </a:p>
            </p:txBody>
          </p:sp>
        </p:grpSp>
        <p:sp>
          <p:nvSpPr>
            <p:cNvPr id="98" name="Freeform 39"/>
            <p:cNvSpPr>
              <a:spLocks noEditPoints="1"/>
            </p:cNvSpPr>
            <p:nvPr/>
          </p:nvSpPr>
          <p:spPr bwMode="auto">
            <a:xfrm>
              <a:off x="4817721" y="6025396"/>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a:extLst/>
          </p:spPr>
          <p:txBody>
            <a:bodyPr vert="horz" wrap="square" lIns="70119" tIns="35059" rIns="70119" bIns="35059" numCol="1" anchor="t" anchorCtr="0" compatLnSpc="1">
              <a:prstTxWarp prst="textNoShape">
                <a:avLst/>
              </a:prstTxWarp>
            </a:bodyPr>
            <a:lstStyle/>
            <a:p>
              <a:endParaRPr lang="zh-CN" altLang="en-US" sz="1558"/>
            </a:p>
          </p:txBody>
        </p:sp>
      </p:grpSp>
      <p:grpSp>
        <p:nvGrpSpPr>
          <p:cNvPr id="102" name="组合 101"/>
          <p:cNvGrpSpPr/>
          <p:nvPr/>
        </p:nvGrpSpPr>
        <p:grpSpPr>
          <a:xfrm>
            <a:off x="5715620" y="1655638"/>
            <a:ext cx="2033895" cy="371498"/>
            <a:chOff x="8971447" y="2172617"/>
            <a:chExt cx="759125" cy="568897"/>
          </a:xfrm>
        </p:grpSpPr>
        <p:sp>
          <p:nvSpPr>
            <p:cNvPr id="103" name="矩形 102"/>
            <p:cNvSpPr/>
            <p:nvPr/>
          </p:nvSpPr>
          <p:spPr>
            <a:xfrm>
              <a:off x="8971447" y="2172617"/>
              <a:ext cx="238791" cy="568897"/>
            </a:xfrm>
            <a:prstGeom prst="rect">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26" name="矩形 125"/>
            <p:cNvSpPr/>
            <p:nvPr/>
          </p:nvSpPr>
          <p:spPr>
            <a:xfrm>
              <a:off x="9312857" y="2172617"/>
              <a:ext cx="107228" cy="56889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27" name="矩形 126"/>
            <p:cNvSpPr/>
            <p:nvPr/>
          </p:nvSpPr>
          <p:spPr>
            <a:xfrm>
              <a:off x="9522704" y="2172617"/>
              <a:ext cx="67464" cy="568897"/>
            </a:xfrm>
            <a:prstGeom prst="rect">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28" name="矩形 127"/>
            <p:cNvSpPr/>
            <p:nvPr/>
          </p:nvSpPr>
          <p:spPr>
            <a:xfrm>
              <a:off x="9692788" y="2172617"/>
              <a:ext cx="37784" cy="56889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
        <p:nvSpPr>
          <p:cNvPr id="129" name="TextBox 42"/>
          <p:cNvSpPr txBox="1"/>
          <p:nvPr/>
        </p:nvSpPr>
        <p:spPr>
          <a:xfrm>
            <a:off x="5603720" y="2010023"/>
            <a:ext cx="6026864" cy="2007537"/>
          </a:xfrm>
          <a:prstGeom prst="rect">
            <a:avLst/>
          </a:prstGeom>
          <a:noFill/>
        </p:spPr>
        <p:txBody>
          <a:bodyPr wrap="square" rtlCol="0">
            <a:spAutoFit/>
          </a:bodyPr>
          <a:lstStyle/>
          <a:p>
            <a:pPr>
              <a:lnSpc>
                <a:spcPct val="150000"/>
              </a:lnSpc>
            </a:pPr>
            <a:r>
              <a:rPr lang="zh-CN" altLang="en-US" sz="4400" b="1" dirty="0">
                <a:latin typeface="+mn-ea"/>
              </a:rPr>
              <a:t>中美经贸往来，</a:t>
            </a:r>
            <a:endParaRPr lang="en-US" altLang="zh-CN" sz="4400" b="1" dirty="0">
              <a:latin typeface="+mn-ea"/>
            </a:endParaRPr>
          </a:p>
          <a:p>
            <a:pPr algn="r">
              <a:lnSpc>
                <a:spcPct val="150000"/>
              </a:lnSpc>
            </a:pPr>
            <a:r>
              <a:rPr lang="zh-CN" altLang="en-US" sz="4400" b="1" dirty="0">
                <a:latin typeface="+mn-ea"/>
              </a:rPr>
              <a:t>真的如美所述吗？</a:t>
            </a:r>
            <a:endParaRPr lang="zh-CN" altLang="zh-CN" sz="4400" dirty="0">
              <a:latin typeface="+mn-ea"/>
            </a:endParaRPr>
          </a:p>
        </p:txBody>
      </p:sp>
      <p:sp>
        <p:nvSpPr>
          <p:cNvPr id="130" name="TextBox 250"/>
          <p:cNvSpPr txBox="1"/>
          <p:nvPr/>
        </p:nvSpPr>
        <p:spPr>
          <a:xfrm>
            <a:off x="5708133" y="4158605"/>
            <a:ext cx="5905871" cy="338554"/>
          </a:xfrm>
          <a:prstGeom prst="rect">
            <a:avLst/>
          </a:prstGeom>
          <a:solidFill>
            <a:srgbClr val="604A7B"/>
          </a:solidFill>
        </p:spPr>
        <p:txBody>
          <a:bodyPr wrap="square" rtlCol="0">
            <a:spAutoFit/>
          </a:bodyPr>
          <a:lstStyle/>
          <a:p>
            <a:pPr algn="dist"/>
            <a:r>
              <a:rPr lang="en-US" altLang="zh-CN" sz="1600" dirty="0">
                <a:solidFill>
                  <a:schemeClr val="bg1"/>
                </a:solidFill>
                <a:latin typeface="微软雅黑" pitchFamily="34" charset="-122"/>
                <a:ea typeface="微软雅黑" pitchFamily="34" charset="-122"/>
              </a:rPr>
              <a:t>The trade frictions between China and the United States</a:t>
            </a:r>
          </a:p>
        </p:txBody>
      </p:sp>
      <p:cxnSp>
        <p:nvCxnSpPr>
          <p:cNvPr id="167" name="直接连接符 166">
            <a:extLst>
              <a:ext uri="{FF2B5EF4-FFF2-40B4-BE49-F238E27FC236}">
                <a16:creationId xmlns:a16="http://schemas.microsoft.com/office/drawing/2014/main" id="{A810B1E5-FFA2-4BC2-8677-B098ABE52341}"/>
              </a:ext>
            </a:extLst>
          </p:cNvPr>
          <p:cNvCxnSpPr>
            <a:cxnSpLocks/>
            <a:endCxn id="111" idx="1"/>
          </p:cNvCxnSpPr>
          <p:nvPr/>
        </p:nvCxnSpPr>
        <p:spPr>
          <a:xfrm rot="18443798">
            <a:off x="2779638" y="2626514"/>
            <a:ext cx="1475714" cy="775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2F4B7AA6-E876-4760-B795-DF95C1D51BE1}"/>
              </a:ext>
            </a:extLst>
          </p:cNvPr>
          <p:cNvCxnSpPr>
            <a:cxnSpLocks/>
            <a:endCxn id="112" idx="1"/>
          </p:cNvCxnSpPr>
          <p:nvPr/>
        </p:nvCxnSpPr>
        <p:spPr>
          <a:xfrm rot="18443798">
            <a:off x="3430674" y="3356656"/>
            <a:ext cx="636578" cy="2263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E928AE5E-F841-4830-9179-4605676657CB}"/>
              </a:ext>
            </a:extLst>
          </p:cNvPr>
          <p:cNvCxnSpPr>
            <a:cxnSpLocks/>
            <a:endCxn id="113" idx="7"/>
          </p:cNvCxnSpPr>
          <p:nvPr/>
        </p:nvCxnSpPr>
        <p:spPr>
          <a:xfrm rot="18443798" flipH="1">
            <a:off x="1638469" y="4479312"/>
            <a:ext cx="1202859" cy="189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63CF3F84-258B-416B-996F-6751859A8527}"/>
              </a:ext>
            </a:extLst>
          </p:cNvPr>
          <p:cNvCxnSpPr>
            <a:cxnSpLocks/>
          </p:cNvCxnSpPr>
          <p:nvPr/>
        </p:nvCxnSpPr>
        <p:spPr>
          <a:xfrm rot="18443798" flipH="1" flipV="1">
            <a:off x="2696289" y="2731603"/>
            <a:ext cx="1555782" cy="1626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7DEFEE10-103B-4647-9027-1C98878EF711}"/>
              </a:ext>
            </a:extLst>
          </p:cNvPr>
          <p:cNvCxnSpPr>
            <a:cxnSpLocks/>
          </p:cNvCxnSpPr>
          <p:nvPr/>
        </p:nvCxnSpPr>
        <p:spPr>
          <a:xfrm>
            <a:off x="2246895" y="4130212"/>
            <a:ext cx="1289019" cy="1140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2A642F39-54CD-4A45-ACDB-5ADE3391AFF5}"/>
              </a:ext>
            </a:extLst>
          </p:cNvPr>
          <p:cNvCxnSpPr>
            <a:cxnSpLocks/>
          </p:cNvCxnSpPr>
          <p:nvPr/>
        </p:nvCxnSpPr>
        <p:spPr>
          <a:xfrm rot="18443798" flipH="1" flipV="1">
            <a:off x="2637802" y="2702163"/>
            <a:ext cx="1003239" cy="434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81AF1EAB-CEC7-4F2A-86F9-5A0D8CB6B5D8}"/>
              </a:ext>
            </a:extLst>
          </p:cNvPr>
          <p:cNvCxnSpPr>
            <a:cxnSpLocks/>
          </p:cNvCxnSpPr>
          <p:nvPr/>
        </p:nvCxnSpPr>
        <p:spPr>
          <a:xfrm rot="18443798" flipH="1">
            <a:off x="1153068" y="1763613"/>
            <a:ext cx="891319" cy="804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C99DF1A-2F12-44A5-887C-E0ADED51CBFC}"/>
              </a:ext>
            </a:extLst>
          </p:cNvPr>
          <p:cNvCxnSpPr>
            <a:cxnSpLocks/>
          </p:cNvCxnSpPr>
          <p:nvPr/>
        </p:nvCxnSpPr>
        <p:spPr>
          <a:xfrm rot="18443798" flipH="1">
            <a:off x="1712525" y="1832274"/>
            <a:ext cx="1772256" cy="624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rot="18443798">
            <a:off x="674478" y="2530505"/>
            <a:ext cx="2237971" cy="2303400"/>
            <a:chOff x="1479136" y="1653961"/>
            <a:chExt cx="2585737" cy="2661333"/>
          </a:xfrm>
        </p:grpSpPr>
        <p:grpSp>
          <p:nvGrpSpPr>
            <p:cNvPr id="2087" name="组合 2086"/>
            <p:cNvGrpSpPr/>
            <p:nvPr/>
          </p:nvGrpSpPr>
          <p:grpSpPr>
            <a:xfrm>
              <a:off x="1479136" y="1653961"/>
              <a:ext cx="2585737" cy="2661333"/>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22" name="椭圆 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sp>
          <p:nvSpPr>
            <p:cNvPr id="23" name="椭圆 22"/>
            <p:cNvSpPr/>
            <p:nvPr/>
          </p:nvSpPr>
          <p:spPr>
            <a:xfrm rot="3156202">
              <a:off x="1845573" y="2043841"/>
              <a:ext cx="1824046" cy="187737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3462" dirty="0">
                <a:solidFill>
                  <a:schemeClr val="bg1"/>
                </a:solidFill>
                <a:latin typeface="DIN Mittelschrift Std" pitchFamily="50" charset="0"/>
                <a:ea typeface="微软雅黑" pitchFamily="34" charset="-122"/>
              </a:endParaRPr>
            </a:p>
          </p:txBody>
        </p:sp>
      </p:grpSp>
      <p:sp>
        <p:nvSpPr>
          <p:cNvPr id="106" name="椭圆 105"/>
          <p:cNvSpPr/>
          <p:nvPr/>
        </p:nvSpPr>
        <p:spPr>
          <a:xfrm rot="18443798">
            <a:off x="3276644" y="4998980"/>
            <a:ext cx="468420" cy="482114"/>
          </a:xfrm>
          <a:prstGeom prst="ellipse">
            <a:avLst/>
          </a:prstGeom>
          <a:solidFill>
            <a:srgbClr val="604A7B"/>
          </a:solidFill>
          <a:ln w="12700">
            <a:solidFill>
              <a:schemeClr val="accent4">
                <a:lumMod val="7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2088" name="同心圆 2087"/>
          <p:cNvSpPr/>
          <p:nvPr/>
        </p:nvSpPr>
        <p:spPr>
          <a:xfrm rot="18443798">
            <a:off x="2141465" y="1881887"/>
            <a:ext cx="338018" cy="347899"/>
          </a:xfrm>
          <a:prstGeom prst="donu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747" tIns="44873" rIns="89747" bIns="44873" rtlCol="0" anchor="ctr"/>
          <a:lstStyle/>
          <a:p>
            <a:pPr algn="ctr"/>
            <a:endParaRPr lang="zh-CN" altLang="en-US" sz="1558">
              <a:solidFill>
                <a:schemeClr val="tx1"/>
              </a:solidFill>
            </a:endParaRPr>
          </a:p>
        </p:txBody>
      </p:sp>
      <p:sp>
        <p:nvSpPr>
          <p:cNvPr id="111" name="同心圆 110"/>
          <p:cNvSpPr/>
          <p:nvPr/>
        </p:nvSpPr>
        <p:spPr>
          <a:xfrm rot="18443798">
            <a:off x="4274138" y="2563237"/>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3548">
              <a:solidFill>
                <a:schemeClr val="bg1"/>
              </a:solidFill>
              <a:latin typeface="微软雅黑" pitchFamily="34" charset="-122"/>
              <a:ea typeface="微软雅黑" pitchFamily="34" charset="-122"/>
            </a:endParaRPr>
          </a:p>
        </p:txBody>
      </p:sp>
      <p:sp>
        <p:nvSpPr>
          <p:cNvPr id="112" name="同心圆 111"/>
          <p:cNvSpPr/>
          <p:nvPr/>
        </p:nvSpPr>
        <p:spPr>
          <a:xfrm rot="18443798">
            <a:off x="4841975" y="4822788"/>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747" tIns="44873" rIns="89747" bIns="44873" numCol="1" spcCol="0" rtlCol="0" fromWordArt="0" anchor="ctr" anchorCtr="0" forceAA="0" compatLnSpc="1">
            <a:prstTxWarp prst="textNoShape">
              <a:avLst/>
            </a:prstTxWarp>
            <a:noAutofit/>
          </a:bodyPr>
          <a:lstStyle/>
          <a:p>
            <a:pPr algn="ctr"/>
            <a:endParaRPr lang="zh-CN" altLang="en-US" sz="1558">
              <a:solidFill>
                <a:schemeClr val="tx1"/>
              </a:solidFill>
            </a:endParaRPr>
          </a:p>
        </p:txBody>
      </p:sp>
      <p:sp>
        <p:nvSpPr>
          <p:cNvPr id="113" name="同心圆 112"/>
          <p:cNvSpPr/>
          <p:nvPr/>
        </p:nvSpPr>
        <p:spPr>
          <a:xfrm rot="18443798">
            <a:off x="2552928" y="6477033"/>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747" tIns="44873" rIns="89747" bIns="44873" numCol="1" spcCol="0" rtlCol="0" fromWordArt="0" anchor="ctr" anchorCtr="0" forceAA="0" compatLnSpc="1">
            <a:prstTxWarp prst="textNoShape">
              <a:avLst/>
            </a:prstTxWarp>
            <a:noAutofit/>
          </a:bodyPr>
          <a:lstStyle/>
          <a:p>
            <a:pPr algn="ctr"/>
            <a:endParaRPr lang="zh-CN" altLang="en-US" sz="1558">
              <a:solidFill>
                <a:schemeClr val="tx1"/>
              </a:solidFill>
            </a:endParaRPr>
          </a:p>
        </p:txBody>
      </p:sp>
      <p:grpSp>
        <p:nvGrpSpPr>
          <p:cNvPr id="117" name="组合 116"/>
          <p:cNvGrpSpPr/>
          <p:nvPr/>
        </p:nvGrpSpPr>
        <p:grpSpPr>
          <a:xfrm rot="18443798">
            <a:off x="3473488" y="2327012"/>
            <a:ext cx="489611" cy="503925"/>
            <a:chOff x="1827622" y="1343919"/>
            <a:chExt cx="2304000" cy="2304000"/>
          </a:xfrm>
          <a:solidFill>
            <a:srgbClr val="33CCCC"/>
          </a:solidFill>
        </p:grpSpPr>
        <p:sp>
          <p:nvSpPr>
            <p:cNvPr id="118" name="椭圆 117"/>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19" name="椭圆 118"/>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120" name="组合 119"/>
          <p:cNvGrpSpPr/>
          <p:nvPr/>
        </p:nvGrpSpPr>
        <p:grpSpPr>
          <a:xfrm rot="18443798">
            <a:off x="4335055" y="3148628"/>
            <a:ext cx="489611" cy="503925"/>
            <a:chOff x="1827622" y="1343919"/>
            <a:chExt cx="2304000" cy="2304000"/>
          </a:xfrm>
          <a:solidFill>
            <a:srgbClr val="604A7B"/>
          </a:solidFill>
        </p:grpSpPr>
        <p:sp>
          <p:nvSpPr>
            <p:cNvPr id="121" name="椭圆 120"/>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22" name="椭圆 121"/>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grpSp>
        <p:nvGrpSpPr>
          <p:cNvPr id="123" name="组合 122"/>
          <p:cNvGrpSpPr/>
          <p:nvPr/>
        </p:nvGrpSpPr>
        <p:grpSpPr>
          <a:xfrm rot="18443798">
            <a:off x="1186656" y="1350636"/>
            <a:ext cx="724700" cy="745888"/>
            <a:chOff x="1827622" y="1343919"/>
            <a:chExt cx="2304000" cy="2304000"/>
          </a:xfrm>
          <a:solidFill>
            <a:schemeClr val="accent4">
              <a:lumMod val="75000"/>
            </a:schemeClr>
          </a:solidFill>
        </p:grpSpPr>
        <p:sp>
          <p:nvSpPr>
            <p:cNvPr id="124" name="椭圆 123"/>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25" name="椭圆 124"/>
            <p:cNvSpPr/>
            <p:nvPr/>
          </p:nvSpPr>
          <p:spPr>
            <a:xfrm>
              <a:off x="1877481" y="1393778"/>
              <a:ext cx="2204282" cy="2204282"/>
            </a:xfrm>
            <a:prstGeom prst="ellipse">
              <a:avLst/>
            </a:prstGeom>
            <a:solidFill>
              <a:srgbClr val="604A7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101" name="组合 100">
            <a:extLst>
              <a:ext uri="{FF2B5EF4-FFF2-40B4-BE49-F238E27FC236}">
                <a16:creationId xmlns:a16="http://schemas.microsoft.com/office/drawing/2014/main" id="{359E1EF9-3446-44CE-BBD1-0D37C4D940EE}"/>
              </a:ext>
            </a:extLst>
          </p:cNvPr>
          <p:cNvGrpSpPr/>
          <p:nvPr/>
        </p:nvGrpSpPr>
        <p:grpSpPr>
          <a:xfrm rot="18443798">
            <a:off x="2657212" y="541729"/>
            <a:ext cx="724700" cy="745888"/>
            <a:chOff x="1827622" y="1343919"/>
            <a:chExt cx="2304000" cy="2304000"/>
          </a:xfrm>
          <a:solidFill>
            <a:srgbClr val="33CCCC"/>
          </a:solidFill>
        </p:grpSpPr>
        <p:sp>
          <p:nvSpPr>
            <p:cNvPr id="104" name="椭圆 103">
              <a:extLst>
                <a:ext uri="{FF2B5EF4-FFF2-40B4-BE49-F238E27FC236}">
                  <a16:creationId xmlns:a16="http://schemas.microsoft.com/office/drawing/2014/main" id="{E2DD1884-43D7-4ECF-BD3A-F5A21EEA7F83}"/>
                </a:ext>
              </a:extLst>
            </p:cNvPr>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05" name="椭圆 104">
              <a:extLst>
                <a:ext uri="{FF2B5EF4-FFF2-40B4-BE49-F238E27FC236}">
                  <a16:creationId xmlns:a16="http://schemas.microsoft.com/office/drawing/2014/main" id="{EC03E7BA-5452-43A1-B00B-0EC3316E26A6}"/>
                </a:ext>
              </a:extLst>
            </p:cNvPr>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176" name="椭圆 175">
            <a:extLst>
              <a:ext uri="{FF2B5EF4-FFF2-40B4-BE49-F238E27FC236}">
                <a16:creationId xmlns:a16="http://schemas.microsoft.com/office/drawing/2014/main" id="{F6BF81C4-A9CD-4D59-A730-6CE6A0D17280}"/>
              </a:ext>
            </a:extLst>
          </p:cNvPr>
          <p:cNvSpPr/>
          <p:nvPr/>
        </p:nvSpPr>
        <p:spPr>
          <a:xfrm rot="18443798">
            <a:off x="5491627" y="250153"/>
            <a:ext cx="693335" cy="713605"/>
          </a:xfrm>
          <a:prstGeom prst="ellipse">
            <a:avLst/>
          </a:prstGeom>
          <a:solidFill>
            <a:srgbClr val="604A7B"/>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177" name="椭圆 176">
            <a:extLst>
              <a:ext uri="{FF2B5EF4-FFF2-40B4-BE49-F238E27FC236}">
                <a16:creationId xmlns:a16="http://schemas.microsoft.com/office/drawing/2014/main" id="{38634AFD-BEB6-4BAF-8158-94A6E7C191EA}"/>
              </a:ext>
            </a:extLst>
          </p:cNvPr>
          <p:cNvSpPr/>
          <p:nvPr/>
        </p:nvSpPr>
        <p:spPr>
          <a:xfrm rot="18443798">
            <a:off x="4777237" y="5513513"/>
            <a:ext cx="476106" cy="490025"/>
          </a:xfrm>
          <a:prstGeom prst="ellipse">
            <a:avLst/>
          </a:prstGeom>
          <a:solidFill>
            <a:srgbClr val="33CCCC"/>
          </a:solidFill>
          <a:ln w="12700">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nvGrpSpPr>
          <p:cNvPr id="3" name="组合 2">
            <a:extLst>
              <a:ext uri="{FF2B5EF4-FFF2-40B4-BE49-F238E27FC236}">
                <a16:creationId xmlns:a16="http://schemas.microsoft.com/office/drawing/2014/main" id="{003F6B20-EA04-4810-AC19-0544701DDFE1}"/>
              </a:ext>
            </a:extLst>
          </p:cNvPr>
          <p:cNvGrpSpPr/>
          <p:nvPr/>
        </p:nvGrpSpPr>
        <p:grpSpPr>
          <a:xfrm>
            <a:off x="8971250" y="5429767"/>
            <a:ext cx="544298" cy="540676"/>
            <a:chOff x="8971250" y="5429767"/>
            <a:chExt cx="544298" cy="540676"/>
          </a:xfrm>
        </p:grpSpPr>
        <p:grpSp>
          <p:nvGrpSpPr>
            <p:cNvPr id="92" name="组合 91"/>
            <p:cNvGrpSpPr/>
            <p:nvPr/>
          </p:nvGrpSpPr>
          <p:grpSpPr>
            <a:xfrm>
              <a:off x="8971250" y="5429767"/>
              <a:ext cx="544298" cy="540676"/>
              <a:chOff x="1560849" y="1136228"/>
              <a:chExt cx="2204282" cy="2204282"/>
            </a:xfrm>
          </p:grpSpPr>
          <p:sp>
            <p:nvSpPr>
              <p:cNvPr id="94" name="椭圆 93"/>
              <p:cNvSpPr/>
              <p:nvPr/>
            </p:nvSpPr>
            <p:spPr>
              <a:xfrm>
                <a:off x="1560849" y="1136228"/>
                <a:ext cx="2204282" cy="2204282"/>
              </a:xfrm>
              <a:prstGeom prst="ellipse">
                <a:avLst/>
              </a:prstGeom>
              <a:solidFill>
                <a:schemeClr val="bg1">
                  <a:lumMod val="50000"/>
                </a:schemeClr>
              </a:soli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95" name="椭圆 94"/>
              <p:cNvSpPr/>
              <p:nvPr/>
            </p:nvSpPr>
            <p:spPr>
              <a:xfrm>
                <a:off x="1762893" y="1327296"/>
                <a:ext cx="1800200" cy="1800199"/>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solidFill>
                    <a:schemeClr val="tx1"/>
                  </a:solidFill>
                </a:endParaRPr>
              </a:p>
            </p:txBody>
          </p:sp>
        </p:grpSp>
        <p:pic>
          <p:nvPicPr>
            <p:cNvPr id="4" name="图形 3" descr="眼睛">
              <a:extLst>
                <a:ext uri="{FF2B5EF4-FFF2-40B4-BE49-F238E27FC236}">
                  <a16:creationId xmlns:a16="http://schemas.microsoft.com/office/drawing/2014/main" id="{36322CD4-C378-4680-BC24-06B993412E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0657" y="5487126"/>
              <a:ext cx="405484" cy="405484"/>
            </a:xfrm>
            <a:prstGeom prst="rect">
              <a:avLst/>
            </a:prstGeom>
          </p:spPr>
        </p:pic>
      </p:grpSp>
      <p:grpSp>
        <p:nvGrpSpPr>
          <p:cNvPr id="5" name="组合 4">
            <a:extLst>
              <a:ext uri="{FF2B5EF4-FFF2-40B4-BE49-F238E27FC236}">
                <a16:creationId xmlns:a16="http://schemas.microsoft.com/office/drawing/2014/main" id="{27EAD884-7100-479F-9CC0-BE729A9CF9F9}"/>
              </a:ext>
            </a:extLst>
          </p:cNvPr>
          <p:cNvGrpSpPr/>
          <p:nvPr/>
        </p:nvGrpSpPr>
        <p:grpSpPr>
          <a:xfrm>
            <a:off x="10412840" y="5442412"/>
            <a:ext cx="544298" cy="540676"/>
            <a:chOff x="10412840" y="5442412"/>
            <a:chExt cx="544298" cy="540676"/>
          </a:xfrm>
        </p:grpSpPr>
        <p:grpSp>
          <p:nvGrpSpPr>
            <p:cNvPr id="82" name="组合 81"/>
            <p:cNvGrpSpPr/>
            <p:nvPr/>
          </p:nvGrpSpPr>
          <p:grpSpPr>
            <a:xfrm>
              <a:off x="10412840" y="5442412"/>
              <a:ext cx="544298" cy="540676"/>
              <a:chOff x="1517330" y="1125257"/>
              <a:chExt cx="2204282" cy="2204282"/>
            </a:xfrm>
          </p:grpSpPr>
          <p:sp>
            <p:nvSpPr>
              <p:cNvPr id="84" name="椭圆 83"/>
              <p:cNvSpPr/>
              <p:nvPr/>
            </p:nvSpPr>
            <p:spPr>
              <a:xfrm>
                <a:off x="1517330" y="1125257"/>
                <a:ext cx="2204282" cy="2204282"/>
              </a:xfrm>
              <a:prstGeom prst="ellipse">
                <a:avLst/>
              </a:prstGeom>
              <a:solidFill>
                <a:schemeClr val="bg1">
                  <a:lumMod val="50000"/>
                </a:schemeClr>
              </a:soli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85" name="椭圆 84"/>
              <p:cNvSpPr/>
              <p:nvPr/>
            </p:nvSpPr>
            <p:spPr>
              <a:xfrm>
                <a:off x="1719372" y="1327298"/>
                <a:ext cx="1800200" cy="1800200"/>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solidFill>
                    <a:schemeClr val="tx1"/>
                  </a:solidFill>
                </a:endParaRPr>
              </a:p>
            </p:txBody>
          </p:sp>
        </p:grpSp>
        <p:pic>
          <p:nvPicPr>
            <p:cNvPr id="6" name="图形 5" descr="饼图">
              <a:extLst>
                <a:ext uri="{FF2B5EF4-FFF2-40B4-BE49-F238E27FC236}">
                  <a16:creationId xmlns:a16="http://schemas.microsoft.com/office/drawing/2014/main" id="{476D4DE9-BB66-46C4-934A-1FE5645D1F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00393" y="5523310"/>
              <a:ext cx="373110" cy="373110"/>
            </a:xfrm>
            <a:prstGeom prst="rect">
              <a:avLst/>
            </a:prstGeom>
          </p:spPr>
        </p:pic>
      </p:grpSp>
    </p:spTree>
    <p:extLst>
      <p:ext uri="{BB962C8B-B14F-4D97-AF65-F5344CB8AC3E}">
        <p14:creationId xmlns:p14="http://schemas.microsoft.com/office/powerpoint/2010/main" val="24420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1+#ppt_w/2"/>
                                          </p:val>
                                        </p:tav>
                                        <p:tav tm="100000">
                                          <p:val>
                                            <p:strVal val="#ppt_x"/>
                                          </p:val>
                                        </p:tav>
                                      </p:tavLst>
                                    </p:anim>
                                    <p:anim calcmode="lin" valueType="num">
                                      <p:cBhvr additive="base">
                                        <p:cTn id="12" dur="5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0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500" fill="hold"/>
                                        <p:tgtEl>
                                          <p:spTgt spid="86"/>
                                        </p:tgtEl>
                                        <p:attrNameLst>
                                          <p:attrName>ppt_x</p:attrName>
                                        </p:attrNameLst>
                                      </p:cBhvr>
                                      <p:tavLst>
                                        <p:tav tm="0">
                                          <p:val>
                                            <p:strVal val="1+#ppt_w/2"/>
                                          </p:val>
                                        </p:tav>
                                        <p:tav tm="100000">
                                          <p:val>
                                            <p:strVal val="#ppt_x"/>
                                          </p:val>
                                        </p:tav>
                                      </p:tavLst>
                                    </p:anim>
                                    <p:anim calcmode="lin" valueType="num">
                                      <p:cBhvr additive="base">
                                        <p:cTn id="20" dur="500" fill="hold"/>
                                        <p:tgtEl>
                                          <p:spTgt spid="86"/>
                                        </p:tgtEl>
                                        <p:attrNameLst>
                                          <p:attrName>ppt_y</p:attrName>
                                        </p:attrNameLst>
                                      </p:cBhvr>
                                      <p:tavLst>
                                        <p:tav tm="0">
                                          <p:val>
                                            <p:strVal val="#ppt_y"/>
                                          </p:val>
                                        </p:tav>
                                        <p:tav tm="100000">
                                          <p:val>
                                            <p:strVal val="#ppt_y"/>
                                          </p:val>
                                        </p:tav>
                                      </p:tavLst>
                                    </p:anim>
                                  </p:childTnLst>
                                </p:cTn>
                              </p:par>
                            </p:childTnLst>
                          </p:cTn>
                        </p:par>
                        <p:par>
                          <p:cTn id="21" fill="hold">
                            <p:stCondLst>
                              <p:cond delay="700"/>
                            </p:stCondLst>
                            <p:childTnLst>
                              <p:par>
                                <p:cTn id="22" presetID="53" presetClass="entr" presetSubtype="16"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500" fill="hold"/>
                                        <p:tgtEl>
                                          <p:spTgt spid="102"/>
                                        </p:tgtEl>
                                        <p:attrNameLst>
                                          <p:attrName>ppt_w</p:attrName>
                                        </p:attrNameLst>
                                      </p:cBhvr>
                                      <p:tavLst>
                                        <p:tav tm="0">
                                          <p:val>
                                            <p:fltVal val="0"/>
                                          </p:val>
                                        </p:tav>
                                        <p:tav tm="100000">
                                          <p:val>
                                            <p:strVal val="#ppt_w"/>
                                          </p:val>
                                        </p:tav>
                                      </p:tavLst>
                                    </p:anim>
                                    <p:anim calcmode="lin" valueType="num">
                                      <p:cBhvr>
                                        <p:cTn id="25" dur="500" fill="hold"/>
                                        <p:tgtEl>
                                          <p:spTgt spid="102"/>
                                        </p:tgtEl>
                                        <p:attrNameLst>
                                          <p:attrName>ppt_h</p:attrName>
                                        </p:attrNameLst>
                                      </p:cBhvr>
                                      <p:tavLst>
                                        <p:tav tm="0">
                                          <p:val>
                                            <p:fltVal val="0"/>
                                          </p:val>
                                        </p:tav>
                                        <p:tav tm="100000">
                                          <p:val>
                                            <p:strVal val="#ppt_h"/>
                                          </p:val>
                                        </p:tav>
                                      </p:tavLst>
                                    </p:anim>
                                    <p:animEffect transition="in" filter="fade">
                                      <p:cBhvr>
                                        <p:cTn id="26" dur="500"/>
                                        <p:tgtEl>
                                          <p:spTgt spid="102"/>
                                        </p:tgtEl>
                                      </p:cBhvr>
                                    </p:animEffect>
                                  </p:childTnLst>
                                </p:cTn>
                              </p:par>
                            </p:childTnLst>
                          </p:cTn>
                        </p:par>
                        <p:par>
                          <p:cTn id="27" fill="hold">
                            <p:stCondLst>
                              <p:cond delay="12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129"/>
                                        </p:tgtEl>
                                        <p:attrNameLst>
                                          <p:attrName>style.visibility</p:attrName>
                                        </p:attrNameLst>
                                      </p:cBhvr>
                                      <p:to>
                                        <p:strVal val="visible"/>
                                      </p:to>
                                    </p:set>
                                    <p:anim by="(-#ppt_w*2)" calcmode="lin" valueType="num">
                                      <p:cBhvr rctx="PPT">
                                        <p:cTn id="30" dur="250" autoRev="1" fill="hold">
                                          <p:stCondLst>
                                            <p:cond delay="0"/>
                                          </p:stCondLst>
                                        </p:cTn>
                                        <p:tgtEl>
                                          <p:spTgt spid="129"/>
                                        </p:tgtEl>
                                        <p:attrNameLst>
                                          <p:attrName>ppt_w</p:attrName>
                                        </p:attrNameLst>
                                      </p:cBhvr>
                                    </p:anim>
                                    <p:anim by="(#ppt_w*0.50)" calcmode="lin" valueType="num">
                                      <p:cBhvr>
                                        <p:cTn id="31" dur="250" decel="50000" autoRev="1" fill="hold">
                                          <p:stCondLst>
                                            <p:cond delay="0"/>
                                          </p:stCondLst>
                                        </p:cTn>
                                        <p:tgtEl>
                                          <p:spTgt spid="129"/>
                                        </p:tgtEl>
                                        <p:attrNameLst>
                                          <p:attrName>ppt_x</p:attrName>
                                        </p:attrNameLst>
                                      </p:cBhvr>
                                    </p:anim>
                                    <p:anim from="(-#ppt_h/2)" to="(#ppt_y)" calcmode="lin" valueType="num">
                                      <p:cBhvr>
                                        <p:cTn id="32" dur="500" fill="hold">
                                          <p:stCondLst>
                                            <p:cond delay="0"/>
                                          </p:stCondLst>
                                        </p:cTn>
                                        <p:tgtEl>
                                          <p:spTgt spid="129"/>
                                        </p:tgtEl>
                                        <p:attrNameLst>
                                          <p:attrName>ppt_y</p:attrName>
                                        </p:attrNameLst>
                                      </p:cBhvr>
                                    </p:anim>
                                    <p:animRot by="21600000">
                                      <p:cBhvr>
                                        <p:cTn id="33" dur="500" fill="hold">
                                          <p:stCondLst>
                                            <p:cond delay="0"/>
                                          </p:stCondLst>
                                        </p:cTn>
                                        <p:tgtEl>
                                          <p:spTgt spid="129"/>
                                        </p:tgtEl>
                                        <p:attrNameLst>
                                          <p:attrName>r</p:attrName>
                                        </p:attrNameLst>
                                      </p:cBhvr>
                                    </p:animRot>
                                  </p:childTnLst>
                                </p:cTn>
                              </p:par>
                            </p:childTnLst>
                          </p:cTn>
                        </p:par>
                        <p:par>
                          <p:cTn id="34" fill="hold">
                            <p:stCondLst>
                              <p:cond delay="2400"/>
                            </p:stCondLst>
                            <p:childTnLst>
                              <p:par>
                                <p:cTn id="35" presetID="42" presetClass="entr" presetSubtype="0" fill="hold" grpId="0" nodeType="after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anim calcmode="lin" valueType="num">
                                      <p:cBhvr>
                                        <p:cTn id="38" dur="500" fill="hold"/>
                                        <p:tgtEl>
                                          <p:spTgt spid="130"/>
                                        </p:tgtEl>
                                        <p:attrNameLst>
                                          <p:attrName>ppt_x</p:attrName>
                                        </p:attrNameLst>
                                      </p:cBhvr>
                                      <p:tavLst>
                                        <p:tav tm="0">
                                          <p:val>
                                            <p:strVal val="#ppt_x"/>
                                          </p:val>
                                        </p:tav>
                                        <p:tav tm="100000">
                                          <p:val>
                                            <p:strVal val="#ppt_x"/>
                                          </p:val>
                                        </p:tav>
                                      </p:tavLst>
                                    </p:anim>
                                    <p:anim calcmode="lin" valueType="num">
                                      <p:cBhvr>
                                        <p:cTn id="39" dur="5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03</a:t>
              </a:r>
              <a:endParaRPr lang="zh-CN" altLang="en-US" sz="6000" b="1" dirty="0">
                <a:solidFill>
                  <a:schemeClr val="bg1"/>
                </a:solidFill>
                <a:latin typeface="DIN Mittelschrift Std" pitchFamily="50" charset="0"/>
                <a:ea typeface="微软雅黑" pitchFamily="34" charset="-122"/>
              </a:endParaRPr>
            </a:p>
          </p:txBody>
        </p:sp>
      </p:grpSp>
      <p:grpSp>
        <p:nvGrpSpPr>
          <p:cNvPr id="66" name="组合 65">
            <a:extLst>
              <a:ext uri="{FF2B5EF4-FFF2-40B4-BE49-F238E27FC236}">
                <a16:creationId xmlns:a16="http://schemas.microsoft.com/office/drawing/2014/main" id="{290760DA-A651-439F-9274-90CF02AD5521}"/>
              </a:ext>
            </a:extLst>
          </p:cNvPr>
          <p:cNvGrpSpPr/>
          <p:nvPr/>
        </p:nvGrpSpPr>
        <p:grpSpPr>
          <a:xfrm>
            <a:off x="2949854" y="4264254"/>
            <a:ext cx="6292292" cy="942979"/>
            <a:chOff x="6122728" y="566350"/>
            <a:chExt cx="5829925" cy="942979"/>
          </a:xfrm>
        </p:grpSpPr>
        <p:sp>
          <p:nvSpPr>
            <p:cNvPr id="67" name="文本框 66">
              <a:extLst>
                <a:ext uri="{FF2B5EF4-FFF2-40B4-BE49-F238E27FC236}">
                  <a16:creationId xmlns:a16="http://schemas.microsoft.com/office/drawing/2014/main" id="{483E8172-A053-403C-AFC9-3B4009F12B07}"/>
                </a:ext>
              </a:extLst>
            </p:cNvPr>
            <p:cNvSpPr txBox="1"/>
            <p:nvPr/>
          </p:nvSpPr>
          <p:spPr>
            <a:xfrm>
              <a:off x="6122728" y="566350"/>
              <a:ext cx="5829925" cy="461665"/>
            </a:xfrm>
            <a:prstGeom prst="rect">
              <a:avLst/>
            </a:prstGeom>
            <a:noFill/>
          </p:spPr>
          <p:txBody>
            <a:bodyPr wrap="square" rtlCol="0">
              <a:spAutoFit/>
            </a:bodyPr>
            <a:lstStyle/>
            <a:p>
              <a:pPr algn="ctr"/>
              <a:r>
                <a:rPr lang="zh-CN" altLang="en-US" sz="2400" dirty="0">
                  <a:solidFill>
                    <a:srgbClr val="604A7B"/>
                  </a:solidFill>
                  <a:latin typeface="方正黑体简体" panose="02010601030101010101" pitchFamily="2" charset="-122"/>
                  <a:ea typeface="方正黑体简体" panose="02010601030101010101" pitchFamily="2" charset="-122"/>
                </a:rPr>
                <a:t>不应违背契约精神指责中国进行强制技术转让</a:t>
              </a:r>
              <a:endParaRPr lang="zh-CN" altLang="en-US" sz="1600" dirty="0">
                <a:solidFill>
                  <a:srgbClr val="604A7B"/>
                </a:solidFill>
                <a:latin typeface="方正黑体简体" panose="02010601030101010101" pitchFamily="2" charset="-122"/>
                <a:ea typeface="方正黑体简体" panose="02010601030101010101" pitchFamily="2" charset="-122"/>
              </a:endParaRPr>
            </a:p>
          </p:txBody>
        </p:sp>
        <p:sp>
          <p:nvSpPr>
            <p:cNvPr id="68" name="文本框 67">
              <a:extLst>
                <a:ext uri="{FF2B5EF4-FFF2-40B4-BE49-F238E27FC236}">
                  <a16:creationId xmlns:a16="http://schemas.microsoft.com/office/drawing/2014/main" id="{CA8BD1FE-DF16-41A8-9867-E3F3AD3ED67E}"/>
                </a:ext>
              </a:extLst>
            </p:cNvPr>
            <p:cNvSpPr txBox="1"/>
            <p:nvPr/>
          </p:nvSpPr>
          <p:spPr>
            <a:xfrm>
              <a:off x="6122728" y="986109"/>
              <a:ext cx="5829925" cy="523220"/>
            </a:xfrm>
            <a:prstGeom prst="rect">
              <a:avLst/>
            </a:prstGeom>
            <a:noFill/>
          </p:spPr>
          <p:txBody>
            <a:bodyPr wrap="square" rtlCol="0">
              <a:spAutoFit/>
            </a:bodyPr>
            <a:lstStyle/>
            <a:p>
              <a:pPr algn="ctr"/>
              <a:r>
                <a:rPr lang="en-US" altLang="zh-CN" sz="1400" dirty="0">
                  <a:solidFill>
                    <a:srgbClr val="604A7B"/>
                  </a:solidFill>
                  <a:latin typeface="方正黑体简体" panose="02010601030101010101" pitchFamily="2" charset="-122"/>
                  <a:ea typeface="方正黑体简体" panose="02010601030101010101" pitchFamily="2" charset="-122"/>
                </a:rPr>
                <a:t>China should not be accused of forced technology transfer as it is against the spirit of contract</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369846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timgsa.baidu.com/timg?image&amp;quality=80&amp;size=b9999_10000&amp;sec=1537977403773&amp;di=531301a4b1683eee191e657db079db13&amp;imgtype=0&amp;src=http%3A%2F%2Fnews.xinhuanet.com%2Fscience%2F2017-06%2F04%2F136335149_14963937618641n.png">
            <a:extLst>
              <a:ext uri="{FF2B5EF4-FFF2-40B4-BE49-F238E27FC236}">
                <a16:creationId xmlns:a16="http://schemas.microsoft.com/office/drawing/2014/main" id="{48DC5263-76FD-4E91-8207-9CE71F7C8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82" y="309898"/>
            <a:ext cx="2231181" cy="152031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B33E3E1-7200-4387-9333-039DEFA9F202}"/>
              </a:ext>
            </a:extLst>
          </p:cNvPr>
          <p:cNvSpPr/>
          <p:nvPr/>
        </p:nvSpPr>
        <p:spPr>
          <a:xfrm>
            <a:off x="2535810" y="309898"/>
            <a:ext cx="4515439" cy="968791"/>
          </a:xfrm>
          <a:prstGeom prst="rect">
            <a:avLst/>
          </a:prstGeom>
        </p:spPr>
        <p:txBody>
          <a:bodyPr wrap="square">
            <a:spAutoFit/>
          </a:bodyPr>
          <a:lstStyle/>
          <a:p>
            <a:pPr algn="just">
              <a:lnSpc>
                <a:spcPct val="150000"/>
              </a:lnSpc>
            </a:pPr>
            <a:r>
              <a:rPr lang="zh-CN" altLang="en-US" sz="2000" b="1" dirty="0">
                <a:solidFill>
                  <a:srgbClr val="604A7B"/>
                </a:solidFill>
              </a:rPr>
              <a:t>美国政府关于中国“偷盗”先进技术的指责是对中国科技进步艰苦努力的污蔑。</a:t>
            </a:r>
          </a:p>
        </p:txBody>
      </p:sp>
      <p:pic>
        <p:nvPicPr>
          <p:cNvPr id="4100" name="Picture 4" descr="http://www.scio.gov.cn/37236/38180/Document/1638218/Image/%E4%B8%93%E6%A0%8F2.jpg">
            <a:extLst>
              <a:ext uri="{FF2B5EF4-FFF2-40B4-BE49-F238E27FC236}">
                <a16:creationId xmlns:a16="http://schemas.microsoft.com/office/drawing/2014/main" id="{7D1B6CE4-1992-45FB-92FB-4E24FBBEB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768" y="1209856"/>
            <a:ext cx="4675549" cy="537476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B4366C1-86E7-4DC0-A938-876FF802B718}"/>
              </a:ext>
            </a:extLst>
          </p:cNvPr>
          <p:cNvSpPr/>
          <p:nvPr/>
        </p:nvSpPr>
        <p:spPr>
          <a:xfrm>
            <a:off x="305682" y="2023787"/>
            <a:ext cx="6745567" cy="4524315"/>
          </a:xfrm>
          <a:prstGeom prst="rect">
            <a:avLst/>
          </a:prstGeom>
        </p:spPr>
        <p:txBody>
          <a:bodyPr wrap="square">
            <a:spAutoFit/>
          </a:bodyPr>
          <a:lstStyle/>
          <a:p>
            <a:pPr indent="468000" algn="just"/>
            <a:r>
              <a:rPr lang="zh-CN" altLang="en-US" dirty="0">
                <a:solidFill>
                  <a:srgbClr val="604A7B"/>
                </a:solidFill>
              </a:rPr>
              <a:t>中华民族是勤劳智慧、善于创造的民族，中国政府高度重视科学技术和教育发展，中国科技进步是中国长期实施科教兴国战略和创新驱动发展战略的结果，是全体人民特别是科技工作者辛勤劳动的成果。</a:t>
            </a:r>
            <a:r>
              <a:rPr lang="en-US" altLang="zh-CN" dirty="0">
                <a:solidFill>
                  <a:srgbClr val="604A7B"/>
                </a:solidFill>
              </a:rPr>
              <a:t>2000</a:t>
            </a:r>
            <a:r>
              <a:rPr lang="zh-CN" altLang="en-US" dirty="0">
                <a:solidFill>
                  <a:srgbClr val="604A7B"/>
                </a:solidFill>
              </a:rPr>
              <a:t>年以来，中国全社会研发经费投入以年均近</a:t>
            </a:r>
            <a:r>
              <a:rPr lang="en-US" altLang="zh-CN" dirty="0">
                <a:solidFill>
                  <a:srgbClr val="604A7B"/>
                </a:solidFill>
              </a:rPr>
              <a:t>20%</a:t>
            </a:r>
            <a:r>
              <a:rPr lang="zh-CN" altLang="en-US" dirty="0">
                <a:solidFill>
                  <a:srgbClr val="604A7B"/>
                </a:solidFill>
              </a:rPr>
              <a:t>的速度增长。</a:t>
            </a:r>
            <a:r>
              <a:rPr lang="en-US" altLang="zh-CN" dirty="0">
                <a:solidFill>
                  <a:srgbClr val="604A7B"/>
                </a:solidFill>
              </a:rPr>
              <a:t>2017</a:t>
            </a:r>
            <a:r>
              <a:rPr lang="zh-CN" altLang="en-US" dirty="0">
                <a:solidFill>
                  <a:srgbClr val="604A7B"/>
                </a:solidFill>
              </a:rPr>
              <a:t>年，中国全社会研发经费投入</a:t>
            </a:r>
            <a:r>
              <a:rPr lang="en-US" altLang="zh-CN" dirty="0">
                <a:solidFill>
                  <a:srgbClr val="604A7B"/>
                </a:solidFill>
              </a:rPr>
              <a:t>1.76</a:t>
            </a:r>
            <a:r>
              <a:rPr lang="zh-CN" altLang="en-US" dirty="0">
                <a:solidFill>
                  <a:srgbClr val="604A7B"/>
                </a:solidFill>
              </a:rPr>
              <a:t>万亿人民币，仅次于美国，位居全球第二，占国内生产总值的比重达到</a:t>
            </a:r>
            <a:r>
              <a:rPr lang="en-US" altLang="zh-CN" dirty="0">
                <a:solidFill>
                  <a:srgbClr val="604A7B"/>
                </a:solidFill>
              </a:rPr>
              <a:t>2.13%</a:t>
            </a:r>
            <a:r>
              <a:rPr lang="zh-CN" altLang="en-US" dirty="0">
                <a:solidFill>
                  <a:srgbClr val="604A7B"/>
                </a:solidFill>
              </a:rPr>
              <a:t>，已经接近经合组织国家平均水平。中国有</a:t>
            </a:r>
            <a:r>
              <a:rPr lang="en-US" altLang="zh-CN" dirty="0">
                <a:solidFill>
                  <a:srgbClr val="604A7B"/>
                </a:solidFill>
              </a:rPr>
              <a:t>2613</a:t>
            </a:r>
            <a:r>
              <a:rPr lang="zh-CN" altLang="en-US" dirty="0">
                <a:solidFill>
                  <a:srgbClr val="604A7B"/>
                </a:solidFill>
              </a:rPr>
              <a:t>所高等学校，</a:t>
            </a:r>
            <a:r>
              <a:rPr lang="en-US" altLang="zh-CN" dirty="0">
                <a:solidFill>
                  <a:srgbClr val="604A7B"/>
                </a:solidFill>
              </a:rPr>
              <a:t>10.9</a:t>
            </a:r>
            <a:r>
              <a:rPr lang="zh-CN" altLang="en-US" dirty="0">
                <a:solidFill>
                  <a:srgbClr val="604A7B"/>
                </a:solidFill>
              </a:rPr>
              <a:t>万家各类研发机构，超过</a:t>
            </a:r>
            <a:r>
              <a:rPr lang="en-US" altLang="zh-CN" dirty="0">
                <a:solidFill>
                  <a:srgbClr val="604A7B"/>
                </a:solidFill>
              </a:rPr>
              <a:t>621</a:t>
            </a:r>
            <a:r>
              <a:rPr lang="zh-CN" altLang="en-US" dirty="0">
                <a:solidFill>
                  <a:srgbClr val="604A7B"/>
                </a:solidFill>
              </a:rPr>
              <a:t>万研发人员，</a:t>
            </a:r>
            <a:r>
              <a:rPr lang="en-US" altLang="zh-CN" dirty="0">
                <a:solidFill>
                  <a:srgbClr val="604A7B"/>
                </a:solidFill>
              </a:rPr>
              <a:t>2017</a:t>
            </a:r>
            <a:r>
              <a:rPr lang="zh-CN" altLang="en-US" dirty="0">
                <a:solidFill>
                  <a:srgbClr val="604A7B"/>
                </a:solidFill>
              </a:rPr>
              <a:t>年研发人员全时当量达</a:t>
            </a:r>
            <a:r>
              <a:rPr lang="en-US" altLang="zh-CN" dirty="0">
                <a:solidFill>
                  <a:srgbClr val="604A7B"/>
                </a:solidFill>
              </a:rPr>
              <a:t>403</a:t>
            </a:r>
            <a:r>
              <a:rPr lang="zh-CN" altLang="en-US" dirty="0">
                <a:solidFill>
                  <a:srgbClr val="604A7B"/>
                </a:solidFill>
              </a:rPr>
              <a:t>万人年，其中企业占</a:t>
            </a:r>
            <a:r>
              <a:rPr lang="en-US" altLang="zh-CN" dirty="0">
                <a:solidFill>
                  <a:srgbClr val="604A7B"/>
                </a:solidFill>
              </a:rPr>
              <a:t>77.3%</a:t>
            </a:r>
            <a:r>
              <a:rPr lang="zh-CN" altLang="en-US" dirty="0">
                <a:solidFill>
                  <a:srgbClr val="604A7B"/>
                </a:solidFill>
              </a:rPr>
              <a:t>。</a:t>
            </a:r>
            <a:r>
              <a:rPr lang="en-US" altLang="zh-CN" dirty="0">
                <a:solidFill>
                  <a:srgbClr val="604A7B"/>
                </a:solidFill>
              </a:rPr>
              <a:t>2017</a:t>
            </a:r>
            <a:r>
              <a:rPr lang="zh-CN" altLang="en-US" dirty="0">
                <a:solidFill>
                  <a:srgbClr val="604A7B"/>
                </a:solidFill>
              </a:rPr>
              <a:t>年，有</a:t>
            </a:r>
            <a:r>
              <a:rPr lang="en-US" altLang="zh-CN" dirty="0">
                <a:solidFill>
                  <a:srgbClr val="604A7B"/>
                </a:solidFill>
              </a:rPr>
              <a:t>113</a:t>
            </a:r>
            <a:r>
              <a:rPr lang="zh-CN" altLang="en-US" dirty="0">
                <a:solidFill>
                  <a:srgbClr val="604A7B"/>
                </a:solidFill>
              </a:rPr>
              <a:t>家中国企业进入“</a:t>
            </a:r>
            <a:r>
              <a:rPr lang="en-US" altLang="zh-CN" dirty="0">
                <a:solidFill>
                  <a:srgbClr val="604A7B"/>
                </a:solidFill>
              </a:rPr>
              <a:t>2017</a:t>
            </a:r>
            <a:r>
              <a:rPr lang="zh-CN" altLang="en-US" dirty="0">
                <a:solidFill>
                  <a:srgbClr val="604A7B"/>
                </a:solidFill>
              </a:rPr>
              <a:t>全球创新</a:t>
            </a:r>
            <a:r>
              <a:rPr lang="en-US" altLang="zh-CN" dirty="0">
                <a:solidFill>
                  <a:srgbClr val="604A7B"/>
                </a:solidFill>
              </a:rPr>
              <a:t>1000</a:t>
            </a:r>
            <a:r>
              <a:rPr lang="zh-CN" altLang="en-US" dirty="0">
                <a:solidFill>
                  <a:srgbClr val="604A7B"/>
                </a:solidFill>
              </a:rPr>
              <a:t>强”榜单，仅次于美国、日本，位居全球第三。世界知识产权组织</a:t>
            </a:r>
            <a:r>
              <a:rPr lang="en-US" altLang="zh-CN" dirty="0">
                <a:solidFill>
                  <a:srgbClr val="604A7B"/>
                </a:solidFill>
              </a:rPr>
              <a:t>2018</a:t>
            </a:r>
            <a:r>
              <a:rPr lang="zh-CN" altLang="en-US" dirty="0">
                <a:solidFill>
                  <a:srgbClr val="604A7B"/>
                </a:solidFill>
              </a:rPr>
              <a:t>年</a:t>
            </a:r>
            <a:r>
              <a:rPr lang="en-US" altLang="zh-CN" dirty="0">
                <a:solidFill>
                  <a:srgbClr val="604A7B"/>
                </a:solidFill>
              </a:rPr>
              <a:t>7</a:t>
            </a:r>
            <a:r>
              <a:rPr lang="zh-CN" altLang="en-US" dirty="0">
                <a:solidFill>
                  <a:srgbClr val="604A7B"/>
                </a:solidFill>
              </a:rPr>
              <a:t>月发布的“</a:t>
            </a:r>
            <a:r>
              <a:rPr lang="en-US" altLang="zh-CN" dirty="0">
                <a:solidFill>
                  <a:srgbClr val="604A7B"/>
                </a:solidFill>
              </a:rPr>
              <a:t>2018</a:t>
            </a:r>
            <a:r>
              <a:rPr lang="zh-CN" altLang="en-US" dirty="0">
                <a:solidFill>
                  <a:srgbClr val="604A7B"/>
                </a:solidFill>
              </a:rPr>
              <a:t>全球创新指数”排名中，中国由</a:t>
            </a:r>
            <a:r>
              <a:rPr lang="en-US" altLang="zh-CN" dirty="0">
                <a:solidFill>
                  <a:srgbClr val="604A7B"/>
                </a:solidFill>
              </a:rPr>
              <a:t>2016</a:t>
            </a:r>
            <a:r>
              <a:rPr lang="zh-CN" altLang="en-US" dirty="0">
                <a:solidFill>
                  <a:srgbClr val="604A7B"/>
                </a:solidFill>
              </a:rPr>
              <a:t>年的第</a:t>
            </a:r>
            <a:r>
              <a:rPr lang="en-US" altLang="zh-CN" dirty="0">
                <a:solidFill>
                  <a:srgbClr val="604A7B"/>
                </a:solidFill>
              </a:rPr>
              <a:t>22</a:t>
            </a:r>
            <a:r>
              <a:rPr lang="zh-CN" altLang="en-US" dirty="0">
                <a:solidFill>
                  <a:srgbClr val="604A7B"/>
                </a:solidFill>
              </a:rPr>
              <a:t>名升至第</a:t>
            </a:r>
            <a:r>
              <a:rPr lang="en-US" altLang="zh-CN" dirty="0">
                <a:solidFill>
                  <a:srgbClr val="604A7B"/>
                </a:solidFill>
              </a:rPr>
              <a:t>17</a:t>
            </a:r>
            <a:r>
              <a:rPr lang="zh-CN" altLang="en-US" dirty="0">
                <a:solidFill>
                  <a:srgbClr val="604A7B"/>
                </a:solidFill>
              </a:rPr>
              <a:t>名。</a:t>
            </a:r>
            <a:r>
              <a:rPr lang="en-US" altLang="zh-CN" dirty="0">
                <a:solidFill>
                  <a:srgbClr val="604A7B"/>
                </a:solidFill>
              </a:rPr>
              <a:t>2017</a:t>
            </a:r>
            <a:r>
              <a:rPr lang="zh-CN" altLang="en-US" dirty="0">
                <a:solidFill>
                  <a:srgbClr val="604A7B"/>
                </a:solidFill>
              </a:rPr>
              <a:t>年，中国专利申请</a:t>
            </a:r>
            <a:r>
              <a:rPr lang="en-US" altLang="zh-CN" dirty="0">
                <a:solidFill>
                  <a:srgbClr val="604A7B"/>
                </a:solidFill>
              </a:rPr>
              <a:t>369.8</a:t>
            </a:r>
            <a:r>
              <a:rPr lang="zh-CN" altLang="en-US" dirty="0">
                <a:solidFill>
                  <a:srgbClr val="604A7B"/>
                </a:solidFill>
              </a:rPr>
              <a:t>万件，授予专利权</a:t>
            </a:r>
            <a:r>
              <a:rPr lang="en-US" altLang="zh-CN" dirty="0">
                <a:solidFill>
                  <a:srgbClr val="604A7B"/>
                </a:solidFill>
              </a:rPr>
              <a:t>183.6</a:t>
            </a:r>
            <a:r>
              <a:rPr lang="zh-CN" altLang="en-US" dirty="0">
                <a:solidFill>
                  <a:srgbClr val="604A7B"/>
                </a:solidFill>
              </a:rPr>
              <a:t>万件；发明专利申请量达</a:t>
            </a:r>
            <a:r>
              <a:rPr lang="en-US" altLang="zh-CN" dirty="0">
                <a:solidFill>
                  <a:srgbClr val="604A7B"/>
                </a:solidFill>
              </a:rPr>
              <a:t>138.2</a:t>
            </a:r>
            <a:r>
              <a:rPr lang="zh-CN" altLang="en-US" dirty="0">
                <a:solidFill>
                  <a:srgbClr val="604A7B"/>
                </a:solidFill>
              </a:rPr>
              <a:t>万件，同比增长</a:t>
            </a:r>
            <a:r>
              <a:rPr lang="en-US" altLang="zh-CN" dirty="0">
                <a:solidFill>
                  <a:srgbClr val="604A7B"/>
                </a:solidFill>
              </a:rPr>
              <a:t>14.2%</a:t>
            </a:r>
            <a:r>
              <a:rPr lang="zh-CN" altLang="en-US" dirty="0">
                <a:solidFill>
                  <a:srgbClr val="604A7B"/>
                </a:solidFill>
              </a:rPr>
              <a:t>，连续</a:t>
            </a:r>
            <a:r>
              <a:rPr lang="en-US" altLang="zh-CN" dirty="0">
                <a:solidFill>
                  <a:srgbClr val="604A7B"/>
                </a:solidFill>
              </a:rPr>
              <a:t>7</a:t>
            </a:r>
            <a:r>
              <a:rPr lang="zh-CN" altLang="en-US" dirty="0">
                <a:solidFill>
                  <a:srgbClr val="604A7B"/>
                </a:solidFill>
              </a:rPr>
              <a:t>年居世界首位；根据世界知识产权组织公布的数字，</a:t>
            </a:r>
            <a:r>
              <a:rPr lang="en-US" altLang="zh-CN" dirty="0">
                <a:solidFill>
                  <a:srgbClr val="604A7B"/>
                </a:solidFill>
              </a:rPr>
              <a:t>2017</a:t>
            </a:r>
            <a:r>
              <a:rPr lang="zh-CN" altLang="en-US" dirty="0">
                <a:solidFill>
                  <a:srgbClr val="604A7B"/>
                </a:solidFill>
              </a:rPr>
              <a:t>年中国通过</a:t>
            </a:r>
            <a:r>
              <a:rPr lang="en-US" altLang="zh-CN" dirty="0">
                <a:solidFill>
                  <a:srgbClr val="604A7B"/>
                </a:solidFill>
              </a:rPr>
              <a:t>《</a:t>
            </a:r>
            <a:r>
              <a:rPr lang="zh-CN" altLang="en-US" dirty="0">
                <a:solidFill>
                  <a:srgbClr val="604A7B"/>
                </a:solidFill>
              </a:rPr>
              <a:t>专利合作条约</a:t>
            </a:r>
            <a:r>
              <a:rPr lang="en-US" altLang="zh-CN" dirty="0">
                <a:solidFill>
                  <a:srgbClr val="604A7B"/>
                </a:solidFill>
              </a:rPr>
              <a:t>》</a:t>
            </a:r>
            <a:r>
              <a:rPr lang="zh-CN" altLang="en-US" dirty="0">
                <a:solidFill>
                  <a:srgbClr val="604A7B"/>
                </a:solidFill>
              </a:rPr>
              <a:t>途径提交的国际专利申请量达</a:t>
            </a:r>
            <a:r>
              <a:rPr lang="en-US" altLang="zh-CN" dirty="0">
                <a:solidFill>
                  <a:srgbClr val="604A7B"/>
                </a:solidFill>
              </a:rPr>
              <a:t>4.9</a:t>
            </a:r>
            <a:r>
              <a:rPr lang="zh-CN" altLang="en-US" dirty="0">
                <a:solidFill>
                  <a:srgbClr val="604A7B"/>
                </a:solidFill>
              </a:rPr>
              <a:t>万件，仅次于美国。</a:t>
            </a:r>
          </a:p>
        </p:txBody>
      </p:sp>
    </p:spTree>
    <p:extLst>
      <p:ext uri="{BB962C8B-B14F-4D97-AF65-F5344CB8AC3E}">
        <p14:creationId xmlns:p14="http://schemas.microsoft.com/office/powerpoint/2010/main" val="274733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04</a:t>
              </a:r>
              <a:endParaRPr lang="zh-CN" altLang="en-US" sz="6000" b="1" dirty="0">
                <a:solidFill>
                  <a:schemeClr val="bg1"/>
                </a:solidFill>
                <a:latin typeface="DIN Mittelschrift Std" pitchFamily="50" charset="0"/>
                <a:ea typeface="微软雅黑" pitchFamily="34" charset="-122"/>
              </a:endParaRPr>
            </a:p>
          </p:txBody>
        </p:sp>
      </p:grpSp>
      <p:grpSp>
        <p:nvGrpSpPr>
          <p:cNvPr id="66" name="组合 65">
            <a:extLst>
              <a:ext uri="{FF2B5EF4-FFF2-40B4-BE49-F238E27FC236}">
                <a16:creationId xmlns:a16="http://schemas.microsoft.com/office/drawing/2014/main" id="{9B79201F-8747-435C-ADEB-C408A5B57D58}"/>
              </a:ext>
            </a:extLst>
          </p:cNvPr>
          <p:cNvGrpSpPr/>
          <p:nvPr/>
        </p:nvGrpSpPr>
        <p:grpSpPr>
          <a:xfrm>
            <a:off x="2932269" y="4352608"/>
            <a:ext cx="6327462" cy="942979"/>
            <a:chOff x="6122728" y="566350"/>
            <a:chExt cx="5829925" cy="942979"/>
          </a:xfrm>
        </p:grpSpPr>
        <p:sp>
          <p:nvSpPr>
            <p:cNvPr id="67" name="文本框 66">
              <a:extLst>
                <a:ext uri="{FF2B5EF4-FFF2-40B4-BE49-F238E27FC236}">
                  <a16:creationId xmlns:a16="http://schemas.microsoft.com/office/drawing/2014/main" id="{4EEC34B1-4158-44F1-A716-2A52E15B0FA1}"/>
                </a:ext>
              </a:extLst>
            </p:cNvPr>
            <p:cNvSpPr txBox="1"/>
            <p:nvPr/>
          </p:nvSpPr>
          <p:spPr>
            <a:xfrm>
              <a:off x="6122728" y="566350"/>
              <a:ext cx="5829925" cy="461665"/>
            </a:xfrm>
            <a:prstGeom prst="rect">
              <a:avLst/>
            </a:prstGeom>
            <a:noFill/>
          </p:spPr>
          <p:txBody>
            <a:bodyPr wrap="square" rtlCol="0">
              <a:spAutoFit/>
            </a:bodyPr>
            <a:lstStyle/>
            <a:p>
              <a:pPr algn="ctr"/>
              <a:r>
                <a:rPr lang="zh-CN" altLang="en-US" sz="2400" dirty="0">
                  <a:solidFill>
                    <a:srgbClr val="604A7B"/>
                  </a:solidFill>
                  <a:latin typeface="方正黑体简体" panose="02010601030101010101" pitchFamily="2" charset="-122"/>
                  <a:ea typeface="方正黑体简体" panose="02010601030101010101" pitchFamily="2" charset="-122"/>
                </a:rPr>
                <a:t>不应抹杀中国保护知识产权的巨大努力与成效</a:t>
              </a:r>
              <a:endParaRPr lang="zh-CN" altLang="en-US" sz="1600" dirty="0">
                <a:solidFill>
                  <a:srgbClr val="604A7B"/>
                </a:solidFill>
                <a:latin typeface="方正黑体简体" panose="02010601030101010101" pitchFamily="2" charset="-122"/>
                <a:ea typeface="方正黑体简体" panose="02010601030101010101" pitchFamily="2" charset="-122"/>
              </a:endParaRPr>
            </a:p>
          </p:txBody>
        </p:sp>
        <p:sp>
          <p:nvSpPr>
            <p:cNvPr id="68" name="文本框 67">
              <a:extLst>
                <a:ext uri="{FF2B5EF4-FFF2-40B4-BE49-F238E27FC236}">
                  <a16:creationId xmlns:a16="http://schemas.microsoft.com/office/drawing/2014/main" id="{5491AB32-51C3-492D-8BAF-A661C1644B7B}"/>
                </a:ext>
              </a:extLst>
            </p:cNvPr>
            <p:cNvSpPr txBox="1"/>
            <p:nvPr/>
          </p:nvSpPr>
          <p:spPr>
            <a:xfrm>
              <a:off x="6122728" y="986109"/>
              <a:ext cx="5829925" cy="523220"/>
            </a:xfrm>
            <a:prstGeom prst="rect">
              <a:avLst/>
            </a:prstGeom>
            <a:noFill/>
          </p:spPr>
          <p:txBody>
            <a:bodyPr wrap="square" rtlCol="0">
              <a:spAutoFit/>
            </a:bodyPr>
            <a:lstStyle/>
            <a:p>
              <a:pPr algn="ctr"/>
              <a:r>
                <a:rPr lang="en-US" altLang="zh-CN" sz="1400" dirty="0">
                  <a:solidFill>
                    <a:srgbClr val="604A7B"/>
                  </a:solidFill>
                  <a:latin typeface="方正黑体简体" panose="02010601030101010101" pitchFamily="2" charset="-122"/>
                  <a:ea typeface="方正黑体简体" panose="02010601030101010101" pitchFamily="2" charset="-122"/>
                </a:rPr>
                <a:t>China’s huge efforts and achievements with regard to IPR protection should not be dismissed</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426313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timgsa.baidu.com/timg?image&amp;quality=80&amp;size=b9999_10000&amp;sec=1537977930019&amp;di=a480c8bbe8e4b2d868e0b08274a4306b&amp;imgtype=0&amp;src=http%3A%2F%2Fwww.b-well.cn%2Fupload%2Fimage%2F20150114%2F20150114101000_8369.jpg">
            <a:extLst>
              <a:ext uri="{FF2B5EF4-FFF2-40B4-BE49-F238E27FC236}">
                <a16:creationId xmlns:a16="http://schemas.microsoft.com/office/drawing/2014/main" id="{576B6887-85C8-4320-845A-493CFBE4AF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63" t="26628" r="15995" b="37658"/>
          <a:stretch/>
        </p:blipFill>
        <p:spPr bwMode="auto">
          <a:xfrm>
            <a:off x="8189243" y="207995"/>
            <a:ext cx="3870780" cy="174443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144D366-3C8A-4495-AA48-14CC7E457A06}"/>
              </a:ext>
            </a:extLst>
          </p:cNvPr>
          <p:cNvSpPr/>
          <p:nvPr/>
        </p:nvSpPr>
        <p:spPr>
          <a:xfrm>
            <a:off x="358220" y="1952428"/>
            <a:ext cx="5575066" cy="4401205"/>
          </a:xfrm>
          <a:prstGeom prst="rect">
            <a:avLst/>
          </a:prstGeom>
        </p:spPr>
        <p:txBody>
          <a:bodyPr wrap="square">
            <a:spAutoFit/>
          </a:bodyPr>
          <a:lstStyle/>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中国建立并不断完善知识产权法律体系，法律保护力度不断提高。</a:t>
            </a:r>
            <a:endParaRPr lang="en-US" altLang="zh-CN" dirty="0">
              <a:solidFill>
                <a:srgbClr val="604A7B"/>
              </a:solidFill>
            </a:endParaRPr>
          </a:p>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加强知识产权司法保护，充分发挥司法保护主导作用。</a:t>
            </a:r>
            <a:endParaRPr lang="en-US" altLang="zh-CN" dirty="0">
              <a:solidFill>
                <a:srgbClr val="604A7B"/>
              </a:solidFill>
            </a:endParaRPr>
          </a:p>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知识产权行政主管部门采取了积极主动的保护措施，行政执法力度持续加强。</a:t>
            </a:r>
            <a:endParaRPr lang="en-US" altLang="zh-CN" dirty="0">
              <a:solidFill>
                <a:srgbClr val="604A7B"/>
              </a:solidFill>
            </a:endParaRPr>
          </a:p>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中国日益加强的知识产权保护为外国企业在华创新提供了有效保障。</a:t>
            </a:r>
            <a:endParaRPr lang="en-US" altLang="zh-CN" dirty="0">
              <a:solidFill>
                <a:srgbClr val="604A7B"/>
              </a:solidFill>
            </a:endParaRPr>
          </a:p>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美国企业因中国有效保护知识产权获益丰厚。</a:t>
            </a:r>
            <a:endParaRPr lang="en-US" altLang="zh-CN" dirty="0">
              <a:solidFill>
                <a:srgbClr val="604A7B"/>
              </a:solidFill>
            </a:endParaRPr>
          </a:p>
          <a:p>
            <a:pPr marL="285750" indent="-285750" algn="just">
              <a:spcBef>
                <a:spcPts val="1200"/>
              </a:spcBef>
              <a:spcAft>
                <a:spcPts val="1200"/>
              </a:spcAft>
              <a:buFont typeface="Wingdings" panose="05000000000000000000" pitchFamily="2" charset="2"/>
              <a:buChar char="Ø"/>
            </a:pPr>
            <a:r>
              <a:rPr lang="zh-CN" altLang="en-US" dirty="0">
                <a:solidFill>
                  <a:srgbClr val="604A7B"/>
                </a:solidFill>
              </a:rPr>
              <a:t>中国知识产权保护成效得到了国际社会的积极肯定。</a:t>
            </a:r>
          </a:p>
        </p:txBody>
      </p:sp>
      <p:pic>
        <p:nvPicPr>
          <p:cNvPr id="6148" name="Picture 4" descr="http://www.scio.gov.cn/37236/38180/Document/1638218/Image/%E4%B8%93%E6%A0%8F3.jpg">
            <a:extLst>
              <a:ext uri="{FF2B5EF4-FFF2-40B4-BE49-F238E27FC236}">
                <a16:creationId xmlns:a16="http://schemas.microsoft.com/office/drawing/2014/main" id="{4DA2DE2B-E8DA-4038-A705-CBADD9873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2428"/>
            <a:ext cx="5737780" cy="440120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EF737B81-591C-4966-9B5A-FB3A1C5129B8}"/>
              </a:ext>
            </a:extLst>
          </p:cNvPr>
          <p:cNvGrpSpPr/>
          <p:nvPr/>
        </p:nvGrpSpPr>
        <p:grpSpPr>
          <a:xfrm>
            <a:off x="358220" y="406432"/>
            <a:ext cx="7237427" cy="999242"/>
            <a:chOff x="358220" y="301657"/>
            <a:chExt cx="7237427" cy="999242"/>
          </a:xfrm>
        </p:grpSpPr>
        <p:sp>
          <p:nvSpPr>
            <p:cNvPr id="9" name="任意多边形: 形状 8">
              <a:extLst>
                <a:ext uri="{FF2B5EF4-FFF2-40B4-BE49-F238E27FC236}">
                  <a16:creationId xmlns:a16="http://schemas.microsoft.com/office/drawing/2014/main" id="{7A17905E-D1C3-4B57-B986-6EE8B99BBAB6}"/>
                </a:ext>
              </a:extLst>
            </p:cNvPr>
            <p:cNvSpPr/>
            <p:nvPr/>
          </p:nvSpPr>
          <p:spPr>
            <a:xfrm>
              <a:off x="1270125" y="360615"/>
              <a:ext cx="6325522" cy="881322"/>
            </a:xfrm>
            <a:custGeom>
              <a:avLst/>
              <a:gdLst>
                <a:gd name="connsiteX0" fmla="*/ 2095751 w 2449138"/>
                <a:gd name="connsiteY0" fmla="*/ 0 h 697580"/>
                <a:gd name="connsiteX1" fmla="*/ 2106666 w 2449138"/>
                <a:gd name="connsiteY1" fmla="*/ 0 h 697580"/>
                <a:gd name="connsiteX2" fmla="*/ 2259483 w 2449138"/>
                <a:gd name="connsiteY2" fmla="*/ 70851 h 697580"/>
                <a:gd name="connsiteX3" fmla="*/ 2428670 w 2449138"/>
                <a:gd name="connsiteY3" fmla="*/ 277942 h 697580"/>
                <a:gd name="connsiteX4" fmla="*/ 2428670 w 2449138"/>
                <a:gd name="connsiteY4" fmla="*/ 414189 h 697580"/>
                <a:gd name="connsiteX5" fmla="*/ 2259483 w 2449138"/>
                <a:gd name="connsiteY5" fmla="*/ 621280 h 697580"/>
                <a:gd name="connsiteX6" fmla="*/ 2106666 w 2449138"/>
                <a:gd name="connsiteY6" fmla="*/ 697580 h 697580"/>
                <a:gd name="connsiteX7" fmla="*/ 2095751 w 2449138"/>
                <a:gd name="connsiteY7" fmla="*/ 692131 h 697580"/>
                <a:gd name="connsiteX8" fmla="*/ 212847 w 2449138"/>
                <a:gd name="connsiteY8" fmla="*/ 572236 h 697580"/>
                <a:gd name="connsiteX9" fmla="*/ 0 w 2449138"/>
                <a:gd name="connsiteY9" fmla="*/ 348787 h 697580"/>
                <a:gd name="connsiteX10" fmla="*/ 212847 w 2449138"/>
                <a:gd name="connsiteY10" fmla="*/ 119895 h 697580"/>
                <a:gd name="connsiteX11" fmla="*/ 2095751 w 2449138"/>
                <a:gd name="connsiteY11" fmla="*/ 0 h 69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9138" h="697580">
                  <a:moveTo>
                    <a:pt x="2095751" y="0"/>
                  </a:moveTo>
                  <a:cubicBezTo>
                    <a:pt x="2101211" y="0"/>
                    <a:pt x="2106666" y="0"/>
                    <a:pt x="2106666" y="0"/>
                  </a:cubicBezTo>
                  <a:cubicBezTo>
                    <a:pt x="2166702" y="0"/>
                    <a:pt x="2221277" y="27250"/>
                    <a:pt x="2259483" y="70851"/>
                  </a:cubicBezTo>
                  <a:lnTo>
                    <a:pt x="2428670" y="277942"/>
                  </a:lnTo>
                  <a:cubicBezTo>
                    <a:pt x="2455961" y="321544"/>
                    <a:pt x="2455961" y="376036"/>
                    <a:pt x="2428670" y="414189"/>
                  </a:cubicBezTo>
                  <a:lnTo>
                    <a:pt x="2259483" y="621280"/>
                  </a:lnTo>
                  <a:cubicBezTo>
                    <a:pt x="2221277" y="670330"/>
                    <a:pt x="2166702" y="697580"/>
                    <a:pt x="2106666" y="697580"/>
                  </a:cubicBezTo>
                  <a:cubicBezTo>
                    <a:pt x="2106666" y="697580"/>
                    <a:pt x="2101211" y="697580"/>
                    <a:pt x="2095751" y="692131"/>
                  </a:cubicBezTo>
                  <a:lnTo>
                    <a:pt x="212847" y="572236"/>
                  </a:lnTo>
                  <a:cubicBezTo>
                    <a:pt x="92781" y="566782"/>
                    <a:pt x="0" y="468688"/>
                    <a:pt x="0" y="348787"/>
                  </a:cubicBezTo>
                  <a:cubicBezTo>
                    <a:pt x="0" y="228892"/>
                    <a:pt x="92781" y="130798"/>
                    <a:pt x="212847" y="119895"/>
                  </a:cubicBezTo>
                  <a:lnTo>
                    <a:pt x="2095751" y="0"/>
                  </a:lnTo>
                  <a:close/>
                </a:path>
              </a:pathLst>
            </a:cu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4" name="组合 3">
              <a:extLst>
                <a:ext uri="{FF2B5EF4-FFF2-40B4-BE49-F238E27FC236}">
                  <a16:creationId xmlns:a16="http://schemas.microsoft.com/office/drawing/2014/main" id="{557FB059-1697-4DA3-8D6D-C4BAB28D059A}"/>
                </a:ext>
              </a:extLst>
            </p:cNvPr>
            <p:cNvGrpSpPr/>
            <p:nvPr/>
          </p:nvGrpSpPr>
          <p:grpSpPr>
            <a:xfrm>
              <a:off x="358220" y="301657"/>
              <a:ext cx="6702457" cy="999242"/>
              <a:chOff x="4619271" y="301657"/>
              <a:chExt cx="6702457" cy="999242"/>
            </a:xfrm>
          </p:grpSpPr>
          <p:sp>
            <p:nvSpPr>
              <p:cNvPr id="6" name="Freeform: Shape 3">
                <a:extLst>
                  <a:ext uri="{FF2B5EF4-FFF2-40B4-BE49-F238E27FC236}">
                    <a16:creationId xmlns:a16="http://schemas.microsoft.com/office/drawing/2014/main" id="{6B01F045-7E76-4243-AADF-F1C51B87E26F}"/>
                  </a:ext>
                </a:extLst>
              </p:cNvPr>
              <p:cNvSpPr>
                <a:spLocks/>
              </p:cNvSpPr>
              <p:nvPr/>
            </p:nvSpPr>
            <p:spPr bwMode="auto">
              <a:xfrm>
                <a:off x="4619271" y="301657"/>
                <a:ext cx="678593" cy="99924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604A7B"/>
              </a:solidFill>
              <a:ln w="9525">
                <a:noFill/>
                <a:roun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sym typeface="+mn-lt"/>
                </a:endParaRPr>
              </a:p>
            </p:txBody>
          </p:sp>
          <p:sp>
            <p:nvSpPr>
              <p:cNvPr id="3" name="矩形 2">
                <a:extLst>
                  <a:ext uri="{FF2B5EF4-FFF2-40B4-BE49-F238E27FC236}">
                    <a16:creationId xmlns:a16="http://schemas.microsoft.com/office/drawing/2014/main" id="{0449E380-84A7-4121-96D2-E7F14755724F}"/>
                  </a:ext>
                </a:extLst>
              </p:cNvPr>
              <p:cNvSpPr/>
              <p:nvPr/>
            </p:nvSpPr>
            <p:spPr>
              <a:xfrm>
                <a:off x="5821051" y="478110"/>
                <a:ext cx="5500677" cy="646331"/>
              </a:xfrm>
              <a:prstGeom prst="rect">
                <a:avLst/>
              </a:prstGeom>
            </p:spPr>
            <p:txBody>
              <a:bodyPr wrap="square">
                <a:spAutoFit/>
              </a:bodyPr>
              <a:lstStyle/>
              <a:p>
                <a:pPr algn="just"/>
                <a:r>
                  <a:rPr lang="zh-CN" altLang="en-US" dirty="0">
                    <a:solidFill>
                      <a:schemeClr val="bg1"/>
                    </a:solidFill>
                    <a:latin typeface="微软雅黑" panose="020B0503020204020204" pitchFamily="34" charset="-122"/>
                    <a:ea typeface="微软雅黑" panose="020B0503020204020204" pitchFamily="34" charset="-122"/>
                  </a:rPr>
                  <a:t>中国在保护知识产权上的态度是明确而坚定的，在立法、执法和司法层面不断强化保护，取得了明显成效。</a:t>
                </a:r>
                <a:endParaRPr lang="zh-CN" altLang="en-US" dirty="0">
                  <a:solidFill>
                    <a:schemeClr val="bg1"/>
                  </a:solidFill>
                </a:endParaRPr>
              </a:p>
            </p:txBody>
          </p:sp>
        </p:grpSp>
      </p:grpSp>
    </p:spTree>
    <p:extLst>
      <p:ext uri="{BB962C8B-B14F-4D97-AF65-F5344CB8AC3E}">
        <p14:creationId xmlns:p14="http://schemas.microsoft.com/office/powerpoint/2010/main" val="122701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animEffect transition="in" filter="fade">
                                      <p:cBhvr>
                                        <p:cTn id="1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05</a:t>
              </a:r>
              <a:endParaRPr lang="zh-CN" altLang="en-US" sz="6000" b="1" dirty="0">
                <a:solidFill>
                  <a:schemeClr val="bg1"/>
                </a:solidFill>
                <a:latin typeface="DIN Mittelschrift Std" pitchFamily="50" charset="0"/>
                <a:ea typeface="微软雅黑" pitchFamily="34" charset="-122"/>
              </a:endParaRPr>
            </a:p>
          </p:txBody>
        </p:sp>
      </p:grpSp>
      <p:grpSp>
        <p:nvGrpSpPr>
          <p:cNvPr id="7" name="组合 6">
            <a:extLst>
              <a:ext uri="{FF2B5EF4-FFF2-40B4-BE49-F238E27FC236}">
                <a16:creationId xmlns:a16="http://schemas.microsoft.com/office/drawing/2014/main" id="{D2E96999-53B7-4727-94DF-B082A1171814}"/>
              </a:ext>
            </a:extLst>
          </p:cNvPr>
          <p:cNvGrpSpPr/>
          <p:nvPr/>
        </p:nvGrpSpPr>
        <p:grpSpPr>
          <a:xfrm>
            <a:off x="1820757" y="4262484"/>
            <a:ext cx="8550485" cy="1627931"/>
            <a:chOff x="6122728" y="566350"/>
            <a:chExt cx="7957348" cy="774895"/>
          </a:xfrm>
        </p:grpSpPr>
        <p:sp>
          <p:nvSpPr>
            <p:cNvPr id="8" name="文本框 7">
              <a:extLst>
                <a:ext uri="{FF2B5EF4-FFF2-40B4-BE49-F238E27FC236}">
                  <a16:creationId xmlns:a16="http://schemas.microsoft.com/office/drawing/2014/main" id="{1EEA5081-B25A-4267-BC46-D4B2A72C9D42}"/>
                </a:ext>
              </a:extLst>
            </p:cNvPr>
            <p:cNvSpPr txBox="1"/>
            <p:nvPr/>
          </p:nvSpPr>
          <p:spPr>
            <a:xfrm>
              <a:off x="6122728" y="566350"/>
              <a:ext cx="7957348" cy="395554"/>
            </a:xfrm>
            <a:prstGeom prst="rect">
              <a:avLst/>
            </a:prstGeom>
            <a:noFill/>
          </p:spPr>
          <p:txBody>
            <a:bodyPr wrap="square" rtlCol="0">
              <a:spAutoFit/>
            </a:bodyPr>
            <a:lstStyle/>
            <a:p>
              <a:pPr algn="dist"/>
              <a:r>
                <a:rPr lang="zh-CN" altLang="en-US" sz="2400" dirty="0">
                  <a:solidFill>
                    <a:srgbClr val="604A7B"/>
                  </a:solidFill>
                  <a:latin typeface="方正黑体简体" panose="02010601030101010101" pitchFamily="2" charset="-122"/>
                  <a:ea typeface="方正黑体简体" panose="02010601030101010101" pitchFamily="2" charset="-122"/>
                </a:rPr>
                <a:t>不应将中国政府鼓励企业走出去歪曲为一种</a:t>
              </a:r>
              <a:endParaRPr lang="en-US" altLang="zh-CN" sz="2400" dirty="0">
                <a:solidFill>
                  <a:srgbClr val="604A7B"/>
                </a:solidFill>
                <a:latin typeface="方正黑体简体" panose="02010601030101010101" pitchFamily="2" charset="-122"/>
                <a:ea typeface="方正黑体简体" panose="02010601030101010101" pitchFamily="2" charset="-122"/>
              </a:endParaRPr>
            </a:p>
            <a:p>
              <a:pPr algn="dist"/>
              <a:r>
                <a:rPr lang="zh-CN" altLang="en-US" sz="2400" dirty="0">
                  <a:solidFill>
                    <a:srgbClr val="604A7B"/>
                  </a:solidFill>
                  <a:latin typeface="方正黑体简体" panose="02010601030101010101" pitchFamily="2" charset="-122"/>
                  <a:ea typeface="方正黑体简体" panose="02010601030101010101" pitchFamily="2" charset="-122"/>
                </a:rPr>
                <a:t>推动企业通过并购获取先进技术的政府行为</a:t>
              </a:r>
              <a:endParaRPr lang="zh-CN" altLang="en-US" sz="1600" dirty="0">
                <a:solidFill>
                  <a:srgbClr val="604A7B"/>
                </a:solidFill>
                <a:latin typeface="方正黑体简体" panose="02010601030101010101" pitchFamily="2" charset="-122"/>
                <a:ea typeface="方正黑体简体" panose="02010601030101010101" pitchFamily="2" charset="-122"/>
              </a:endParaRPr>
            </a:p>
          </p:txBody>
        </p:sp>
        <p:sp>
          <p:nvSpPr>
            <p:cNvPr id="9" name="文本框 8">
              <a:extLst>
                <a:ext uri="{FF2B5EF4-FFF2-40B4-BE49-F238E27FC236}">
                  <a16:creationId xmlns:a16="http://schemas.microsoft.com/office/drawing/2014/main" id="{B1CBA1BB-6F52-40E2-B0FC-EFE0A8492B8A}"/>
                </a:ext>
              </a:extLst>
            </p:cNvPr>
            <p:cNvSpPr txBox="1"/>
            <p:nvPr/>
          </p:nvSpPr>
          <p:spPr>
            <a:xfrm>
              <a:off x="6122728" y="986109"/>
              <a:ext cx="7957348" cy="355136"/>
            </a:xfrm>
            <a:prstGeom prst="rect">
              <a:avLst/>
            </a:prstGeom>
            <a:noFill/>
          </p:spPr>
          <p:txBody>
            <a:bodyPr wrap="square" rtlCol="0">
              <a:spAutoFit/>
            </a:bodyPr>
            <a:lstStyle/>
            <a:p>
              <a:pPr algn="just"/>
              <a:r>
                <a:rPr lang="en-US" altLang="zh-CN" sz="1400" dirty="0">
                  <a:solidFill>
                    <a:srgbClr val="604A7B"/>
                  </a:solidFill>
                  <a:latin typeface="方正黑体简体" panose="02010601030101010101" pitchFamily="2" charset="-122"/>
                  <a:ea typeface="方正黑体简体" panose="02010601030101010101" pitchFamily="2" charset="-122"/>
                </a:rPr>
                <a:t>The Chinese government’s encouragement to Chinese business to go global should not be distorted as a government attempt to acquire advanced technologies through commercial M&amp;A</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2464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CD3D57D-BE5C-4BF9-BC6A-31024408DFBE}"/>
              </a:ext>
            </a:extLst>
          </p:cNvPr>
          <p:cNvSpPr/>
          <p:nvPr/>
        </p:nvSpPr>
        <p:spPr>
          <a:xfrm>
            <a:off x="6711885" y="247999"/>
            <a:ext cx="5064747" cy="6282617"/>
          </a:xfrm>
          <a:prstGeom prst="rect">
            <a:avLst/>
          </a:prstGeom>
        </p:spPr>
        <p:txBody>
          <a:bodyPr wrap="square">
            <a:spAutoFit/>
          </a:bodyPr>
          <a:lstStyle/>
          <a:p>
            <a:pPr indent="468000" algn="just">
              <a:lnSpc>
                <a:spcPct val="150000"/>
              </a:lnSpc>
            </a:pPr>
            <a:r>
              <a:rPr lang="zh-CN" altLang="en-US" dirty="0">
                <a:solidFill>
                  <a:srgbClr val="604A7B"/>
                </a:solidFill>
              </a:rPr>
              <a:t>随着中国企业经营能力提高，根据企业配置资源和开拓市场需要，越来越多企业开始自主向海外发展，这符合经济全球化潮流。与世界上其他国家和地区一样，中国政府支持有实力、有条件的企业，在遵守东道国法律法规和国际规则的前提下，对外投资和拓展国际市场，政府为企业对外投资合作提供便利化的服务。美国将中国政府支持企业走出去，判定为一种推动企业通过并购获取别国先进技术的政府行为，是缺乏事实依据的。</a:t>
            </a:r>
          </a:p>
          <a:p>
            <a:pPr indent="468000" algn="just">
              <a:lnSpc>
                <a:spcPct val="150000"/>
              </a:lnSpc>
            </a:pPr>
            <a:r>
              <a:rPr lang="zh-CN" altLang="en-US" dirty="0">
                <a:solidFill>
                  <a:srgbClr val="604A7B"/>
                </a:solidFill>
              </a:rPr>
              <a:t>此外，中国对美直接投资中，技术寻求型投资占比实际上很低。据美国企业研究所的统计，</a:t>
            </a:r>
            <a:r>
              <a:rPr lang="en-US" altLang="zh-CN" dirty="0">
                <a:solidFill>
                  <a:srgbClr val="604A7B"/>
                </a:solidFill>
              </a:rPr>
              <a:t>2005-2017</a:t>
            </a:r>
            <a:r>
              <a:rPr lang="zh-CN" altLang="en-US" dirty="0">
                <a:solidFill>
                  <a:srgbClr val="604A7B"/>
                </a:solidFill>
              </a:rPr>
              <a:t>年，中国企业在美</a:t>
            </a:r>
            <a:r>
              <a:rPr lang="en-US" altLang="zh-CN" dirty="0">
                <a:solidFill>
                  <a:srgbClr val="604A7B"/>
                </a:solidFill>
              </a:rPr>
              <a:t>232</a:t>
            </a:r>
            <a:r>
              <a:rPr lang="zh-CN" altLang="en-US" dirty="0">
                <a:solidFill>
                  <a:srgbClr val="604A7B"/>
                </a:solidFill>
              </a:rPr>
              <a:t>项直接投资中，仅有</a:t>
            </a:r>
            <a:r>
              <a:rPr lang="en-US" altLang="zh-CN" dirty="0">
                <a:solidFill>
                  <a:srgbClr val="604A7B"/>
                </a:solidFill>
              </a:rPr>
              <a:t>17</a:t>
            </a:r>
            <a:r>
              <a:rPr lang="zh-CN" altLang="en-US" dirty="0">
                <a:solidFill>
                  <a:srgbClr val="604A7B"/>
                </a:solidFill>
              </a:rPr>
              <a:t>项涉及高技术领域，其他大部分分布在房地产、金融以及服务业等领域。</a:t>
            </a:r>
          </a:p>
        </p:txBody>
      </p:sp>
      <p:pic>
        <p:nvPicPr>
          <p:cNvPr id="7170" name="Picture 2" descr="https://timgsa.baidu.com/timg?image&amp;quality=80&amp;size=b9999_10000&amp;sec=1537979053001&amp;di=58d3e5fc4afe6a5e29250fba7d46ee32&amp;imgtype=0&amp;src=http%3A%2F%2Fimg67.hbzhan.com%2F9%2F20151222%2F635863729024381645976.jpg">
            <a:extLst>
              <a:ext uri="{FF2B5EF4-FFF2-40B4-BE49-F238E27FC236}">
                <a16:creationId xmlns:a16="http://schemas.microsoft.com/office/drawing/2014/main" id="{E3D0B9E1-CC6F-4B33-966C-8DB9D5ED2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67" y="1296433"/>
            <a:ext cx="6168373" cy="523418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4CD280D6-724A-4A9C-B8C3-679137D9D9C5}"/>
              </a:ext>
            </a:extLst>
          </p:cNvPr>
          <p:cNvGrpSpPr/>
          <p:nvPr/>
        </p:nvGrpSpPr>
        <p:grpSpPr>
          <a:xfrm>
            <a:off x="415367" y="247999"/>
            <a:ext cx="6168373" cy="914400"/>
            <a:chOff x="415367" y="247999"/>
            <a:chExt cx="6168373" cy="914400"/>
          </a:xfrm>
        </p:grpSpPr>
        <p:sp>
          <p:nvSpPr>
            <p:cNvPr id="4" name="矩形 3">
              <a:extLst>
                <a:ext uri="{FF2B5EF4-FFF2-40B4-BE49-F238E27FC236}">
                  <a16:creationId xmlns:a16="http://schemas.microsoft.com/office/drawing/2014/main" id="{1593A061-9230-45E7-BED7-82ADC1CD6F7E}"/>
                </a:ext>
              </a:extLst>
            </p:cNvPr>
            <p:cNvSpPr/>
            <p:nvPr/>
          </p:nvSpPr>
          <p:spPr>
            <a:xfrm>
              <a:off x="1329767" y="382033"/>
              <a:ext cx="5253973" cy="646331"/>
            </a:xfrm>
            <a:prstGeom prst="rect">
              <a:avLst/>
            </a:prstGeom>
          </p:spPr>
          <p:txBody>
            <a:bodyPr wrap="square">
              <a:spAutoFit/>
            </a:bodyPr>
            <a:lstStyle/>
            <a:p>
              <a:pPr algn="just"/>
              <a:r>
                <a:rPr lang="zh-CN" altLang="en-US" b="1" dirty="0">
                  <a:solidFill>
                    <a:srgbClr val="604A7B"/>
                  </a:solidFill>
                </a:rPr>
                <a:t>中国政府鼓励企业走出去开展国际经济交流合作符合世界贸易组织的规则。</a:t>
              </a:r>
            </a:p>
          </p:txBody>
        </p:sp>
        <p:pic>
          <p:nvPicPr>
            <p:cNvPr id="6" name="图形 5" descr="发送">
              <a:extLst>
                <a:ext uri="{FF2B5EF4-FFF2-40B4-BE49-F238E27FC236}">
                  <a16:creationId xmlns:a16="http://schemas.microsoft.com/office/drawing/2014/main" id="{1F9491E8-ECA9-47B6-AF62-77B677D8F1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5367" y="247999"/>
              <a:ext cx="914400" cy="914400"/>
            </a:xfrm>
            <a:prstGeom prst="rect">
              <a:avLst/>
            </a:prstGeom>
          </p:spPr>
        </p:pic>
      </p:grpSp>
    </p:spTree>
    <p:extLst>
      <p:ext uri="{BB962C8B-B14F-4D97-AF65-F5344CB8AC3E}">
        <p14:creationId xmlns:p14="http://schemas.microsoft.com/office/powerpoint/2010/main" val="370035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500"/>
                                        <p:tgtEl>
                                          <p:spTgt spid="7170"/>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06</a:t>
              </a:r>
              <a:endParaRPr lang="zh-CN" altLang="en-US" sz="6000" b="1" dirty="0">
                <a:solidFill>
                  <a:schemeClr val="bg1"/>
                </a:solidFill>
                <a:latin typeface="DIN Mittelschrift Std" pitchFamily="50" charset="0"/>
                <a:ea typeface="微软雅黑" pitchFamily="34" charset="-122"/>
              </a:endParaRPr>
            </a:p>
          </p:txBody>
        </p:sp>
      </p:grpSp>
      <p:grpSp>
        <p:nvGrpSpPr>
          <p:cNvPr id="7" name="组合 6">
            <a:extLst>
              <a:ext uri="{FF2B5EF4-FFF2-40B4-BE49-F238E27FC236}">
                <a16:creationId xmlns:a16="http://schemas.microsoft.com/office/drawing/2014/main" id="{F40A4369-956B-4211-9843-B7F20B74C9C1}"/>
              </a:ext>
            </a:extLst>
          </p:cNvPr>
          <p:cNvGrpSpPr/>
          <p:nvPr/>
        </p:nvGrpSpPr>
        <p:grpSpPr>
          <a:xfrm>
            <a:off x="2667878" y="4439193"/>
            <a:ext cx="6856244" cy="727536"/>
            <a:chOff x="6122728" y="566350"/>
            <a:chExt cx="5829925" cy="727536"/>
          </a:xfrm>
        </p:grpSpPr>
        <p:sp>
          <p:nvSpPr>
            <p:cNvPr id="8" name="文本框 7">
              <a:extLst>
                <a:ext uri="{FF2B5EF4-FFF2-40B4-BE49-F238E27FC236}">
                  <a16:creationId xmlns:a16="http://schemas.microsoft.com/office/drawing/2014/main" id="{3C57BEEC-E5B0-4ECC-A9CB-89D08876561B}"/>
                </a:ext>
              </a:extLst>
            </p:cNvPr>
            <p:cNvSpPr txBox="1"/>
            <p:nvPr/>
          </p:nvSpPr>
          <p:spPr>
            <a:xfrm>
              <a:off x="6122728" y="566350"/>
              <a:ext cx="5829925" cy="461665"/>
            </a:xfrm>
            <a:prstGeom prst="rect">
              <a:avLst/>
            </a:prstGeom>
            <a:noFill/>
          </p:spPr>
          <p:txBody>
            <a:bodyPr wrap="square" rtlCol="0">
              <a:spAutoFit/>
            </a:bodyPr>
            <a:lstStyle/>
            <a:p>
              <a:pPr algn="ctr"/>
              <a:r>
                <a:rPr lang="zh-CN" altLang="en-US" sz="2400" dirty="0">
                  <a:solidFill>
                    <a:srgbClr val="604A7B"/>
                  </a:solidFill>
                  <a:latin typeface="方正黑体简体" panose="02010601030101010101" pitchFamily="2" charset="-122"/>
                  <a:ea typeface="方正黑体简体" panose="02010601030101010101" pitchFamily="2" charset="-122"/>
                </a:rPr>
                <a:t>不应脱离世界贸易组织规则指责中国的补贴政策</a:t>
              </a:r>
              <a:endParaRPr lang="zh-CN" altLang="en-US" sz="1600" dirty="0">
                <a:solidFill>
                  <a:srgbClr val="604A7B"/>
                </a:solidFill>
                <a:latin typeface="方正黑体简体" panose="02010601030101010101" pitchFamily="2" charset="-122"/>
                <a:ea typeface="方正黑体简体" panose="02010601030101010101" pitchFamily="2" charset="-122"/>
              </a:endParaRPr>
            </a:p>
          </p:txBody>
        </p:sp>
        <p:sp>
          <p:nvSpPr>
            <p:cNvPr id="9" name="文本框 8">
              <a:extLst>
                <a:ext uri="{FF2B5EF4-FFF2-40B4-BE49-F238E27FC236}">
                  <a16:creationId xmlns:a16="http://schemas.microsoft.com/office/drawing/2014/main" id="{890864DA-29E3-4D13-8A50-274C66BB66A9}"/>
                </a:ext>
              </a:extLst>
            </p:cNvPr>
            <p:cNvSpPr txBox="1"/>
            <p:nvPr/>
          </p:nvSpPr>
          <p:spPr>
            <a:xfrm>
              <a:off x="6122728" y="986109"/>
              <a:ext cx="5829925" cy="307777"/>
            </a:xfrm>
            <a:prstGeom prst="rect">
              <a:avLst/>
            </a:prstGeom>
            <a:noFill/>
          </p:spPr>
          <p:txBody>
            <a:bodyPr wrap="square" rtlCol="0">
              <a:spAutoFit/>
            </a:bodyPr>
            <a:lstStyle/>
            <a:p>
              <a:pPr algn="ctr"/>
              <a:r>
                <a:rPr lang="en-US" altLang="zh-CN" sz="1400" dirty="0">
                  <a:solidFill>
                    <a:srgbClr val="604A7B"/>
                  </a:solidFill>
                  <a:latin typeface="方正黑体简体" panose="02010601030101010101" pitchFamily="2" charset="-122"/>
                  <a:ea typeface="方正黑体简体" panose="02010601030101010101" pitchFamily="2" charset="-122"/>
                </a:rPr>
                <a:t>China’s subsidy policy complies with WTO rules and should not be attacked</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17429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scio.gov.cn/37236/38180/Document/1638218/Image/%E4%B8%93%E6%A0%8F4.jpg">
            <a:extLst>
              <a:ext uri="{FF2B5EF4-FFF2-40B4-BE49-F238E27FC236}">
                <a16:creationId xmlns:a16="http://schemas.microsoft.com/office/drawing/2014/main" id="{69C0D299-D4D7-4964-8C47-21A933634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87" y="2207802"/>
            <a:ext cx="4785366" cy="44215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5199FDE9-7529-47BC-9C1B-A393ADEED774}"/>
              </a:ext>
            </a:extLst>
          </p:cNvPr>
          <p:cNvGrpSpPr/>
          <p:nvPr/>
        </p:nvGrpSpPr>
        <p:grpSpPr>
          <a:xfrm>
            <a:off x="5335568" y="2207802"/>
            <a:ext cx="6473072" cy="4324972"/>
            <a:chOff x="5335568" y="2207802"/>
            <a:chExt cx="6473072" cy="4324972"/>
          </a:xfrm>
        </p:grpSpPr>
        <p:pic>
          <p:nvPicPr>
            <p:cNvPr id="8196" name="Picture 4" descr="https://timgsa.baidu.com/timg?image&amp;quality=80&amp;size=b9999_10000&amp;sec=1538574321&amp;di=b10e104541fdae2c5d7befef6e2ded3c&amp;imgtype=jpg&amp;er=1&amp;src=http%3A%2F%2Fimg.mp.itc.cn%2Fupload%2F20161214%2Fce609441596b4caf8853a6dc90586f2f_th.jpg">
              <a:extLst>
                <a:ext uri="{FF2B5EF4-FFF2-40B4-BE49-F238E27FC236}">
                  <a16:creationId xmlns:a16="http://schemas.microsoft.com/office/drawing/2014/main" id="{910AD8EC-0C12-41FB-B969-9B8009ED4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69" y="2207802"/>
              <a:ext cx="6473071" cy="43249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4D5FBC6-2045-48E0-95C8-B038ABE2C46B}"/>
                </a:ext>
              </a:extLst>
            </p:cNvPr>
            <p:cNvSpPr/>
            <p:nvPr/>
          </p:nvSpPr>
          <p:spPr>
            <a:xfrm>
              <a:off x="5335569" y="2207802"/>
              <a:ext cx="6473071" cy="43249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38DFCD1-33E1-4457-8FD3-DD4E0D710BA1}"/>
                </a:ext>
              </a:extLst>
            </p:cNvPr>
            <p:cNvSpPr/>
            <p:nvPr/>
          </p:nvSpPr>
          <p:spPr>
            <a:xfrm>
              <a:off x="5335568" y="2207802"/>
              <a:ext cx="6473071" cy="4205126"/>
            </a:xfrm>
            <a:prstGeom prst="rect">
              <a:avLst/>
            </a:prstGeom>
          </p:spPr>
          <p:txBody>
            <a:bodyPr wrap="square">
              <a:spAutoFit/>
            </a:bodyPr>
            <a:lstStyle/>
            <a:p>
              <a:pPr algn="just">
                <a:lnSpc>
                  <a:spcPct val="150000"/>
                </a:lnSpc>
              </a:pPr>
              <a:r>
                <a:rPr lang="zh-CN" altLang="en-US" dirty="0"/>
                <a:t>补贴政策作为应对市场失灵和解决经济发展不平衡问题的手段之一，被包括美国在内的许多国家和地区普遍使用。加入世界贸易组织以来，中国一直积极推进国内政策领域的合规性改革，切实履行世界贸易组织</a:t>
              </a:r>
              <a:r>
                <a:rPr lang="en-US" altLang="zh-CN" dirty="0"/>
                <a:t>《</a:t>
              </a:r>
              <a:r>
                <a:rPr lang="zh-CN" altLang="en-US" dirty="0"/>
                <a:t>补贴与反补贴措施协议</a:t>
              </a:r>
              <a:r>
                <a:rPr lang="en-US" altLang="zh-CN" dirty="0"/>
                <a:t>》</a:t>
              </a:r>
              <a:r>
                <a:rPr lang="zh-CN" altLang="en-US" dirty="0"/>
                <a:t>各项义务。</a:t>
              </a:r>
              <a:endParaRPr lang="en-US" altLang="zh-CN" dirty="0"/>
            </a:p>
            <a:p>
              <a:pPr algn="just">
                <a:lnSpc>
                  <a:spcPct val="150000"/>
                </a:lnSpc>
              </a:pPr>
              <a:r>
                <a:rPr lang="zh-CN" altLang="en-US" dirty="0"/>
                <a:t>中国遵守世界贸易组织关于补贴的透明度原则，按照要求定期向世界贸易组织通报国内相关法律、法规和具体措施的修订调整和实施情况。</a:t>
              </a:r>
              <a:endParaRPr lang="en-US" altLang="zh-CN" dirty="0"/>
            </a:p>
            <a:p>
              <a:pPr algn="just">
                <a:lnSpc>
                  <a:spcPct val="150000"/>
                </a:lnSpc>
              </a:pPr>
              <a:r>
                <a:rPr lang="zh-CN" altLang="en-US" dirty="0"/>
                <a:t>为企业营造公平竞争的政策环境。近年来，中国政府一直致力于推进产业政策的转型。</a:t>
              </a:r>
              <a:endParaRPr lang="en-US" altLang="zh-CN" dirty="0"/>
            </a:p>
            <a:p>
              <a:pPr algn="just">
                <a:lnSpc>
                  <a:spcPct val="150000"/>
                </a:lnSpc>
              </a:pPr>
              <a:r>
                <a:rPr lang="zh-CN" altLang="en-US" dirty="0"/>
                <a:t>中国农业市场化程度持续提高。</a:t>
              </a:r>
            </a:p>
          </p:txBody>
        </p:sp>
      </p:grpSp>
      <p:grpSp>
        <p:nvGrpSpPr>
          <p:cNvPr id="6" name="组合 5">
            <a:extLst>
              <a:ext uri="{FF2B5EF4-FFF2-40B4-BE49-F238E27FC236}">
                <a16:creationId xmlns:a16="http://schemas.microsoft.com/office/drawing/2014/main" id="{4301DFC9-C034-4894-BD7B-274FA6B1F811}"/>
              </a:ext>
            </a:extLst>
          </p:cNvPr>
          <p:cNvGrpSpPr/>
          <p:nvPr/>
        </p:nvGrpSpPr>
        <p:grpSpPr>
          <a:xfrm>
            <a:off x="383360" y="445072"/>
            <a:ext cx="5617388" cy="1141726"/>
            <a:chOff x="383361" y="308757"/>
            <a:chExt cx="5617388" cy="1141726"/>
          </a:xfrm>
        </p:grpSpPr>
        <p:sp>
          <p:nvSpPr>
            <p:cNvPr id="11" name="矩形: 圆角 10">
              <a:extLst>
                <a:ext uri="{FF2B5EF4-FFF2-40B4-BE49-F238E27FC236}">
                  <a16:creationId xmlns:a16="http://schemas.microsoft.com/office/drawing/2014/main" id="{4A46DE4C-BEE2-431A-B965-FB128779B6F3}"/>
                </a:ext>
              </a:extLst>
            </p:cNvPr>
            <p:cNvSpPr/>
            <p:nvPr/>
          </p:nvSpPr>
          <p:spPr>
            <a:xfrm>
              <a:off x="402188" y="308757"/>
              <a:ext cx="5598561" cy="1141726"/>
            </a:xfrm>
            <a:prstGeom prst="roundRect">
              <a:avLst>
                <a:gd name="adj" fmla="val 50000"/>
              </a:avLst>
            </a:prstGeom>
            <a:solidFill>
              <a:srgbClr val="33CC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460EB8F-F12F-40A0-ADC5-301B5DAC6E07}"/>
                </a:ext>
              </a:extLst>
            </p:cNvPr>
            <p:cNvSpPr/>
            <p:nvPr/>
          </p:nvSpPr>
          <p:spPr>
            <a:xfrm>
              <a:off x="1543914" y="464121"/>
              <a:ext cx="3875811" cy="830997"/>
            </a:xfrm>
            <a:prstGeom prst="rect">
              <a:avLst/>
            </a:prstGeom>
          </p:spPr>
          <p:txBody>
            <a:bodyPr wrap="square">
              <a:spAutoFit/>
            </a:bodyPr>
            <a:lstStyle/>
            <a:p>
              <a:pPr algn="just"/>
              <a:r>
                <a:rPr lang="zh-CN" altLang="en-US" sz="2400" b="1" dirty="0">
                  <a:solidFill>
                    <a:schemeClr val="bg1"/>
                  </a:solidFill>
                </a:rPr>
                <a:t>中国认真遵守世界贸易组织关于补贴政策的规则</a:t>
              </a:r>
            </a:p>
          </p:txBody>
        </p:sp>
        <p:sp>
          <p:nvSpPr>
            <p:cNvPr id="12" name="椭圆 11">
              <a:extLst>
                <a:ext uri="{FF2B5EF4-FFF2-40B4-BE49-F238E27FC236}">
                  <a16:creationId xmlns:a16="http://schemas.microsoft.com/office/drawing/2014/main" id="{A4EDD40E-C1D1-422D-81D8-B71665241F44}"/>
                </a:ext>
              </a:extLst>
            </p:cNvPr>
            <p:cNvSpPr/>
            <p:nvPr/>
          </p:nvSpPr>
          <p:spPr>
            <a:xfrm>
              <a:off x="383361" y="308757"/>
              <a:ext cx="1141726" cy="1141726"/>
            </a:xfrm>
            <a:prstGeom prst="ellipse">
              <a:avLst/>
            </a:prstGeom>
            <a:gradFill>
              <a:gsLst>
                <a:gs pos="0">
                  <a:sysClr val="window" lastClr="FFFFFF"/>
                </a:gs>
                <a:gs pos="36000">
                  <a:sysClr val="window" lastClr="FFFFFF"/>
                </a:gs>
                <a:gs pos="100000">
                  <a:srgbClr val="ECECEC"/>
                </a:gs>
              </a:gsLst>
              <a:lin ang="13500000" scaled="1"/>
            </a:gradFill>
            <a:ln w="22225" cap="flat" cmpd="sng" algn="ctr">
              <a:solidFill>
                <a:sysClr val="window" lastClr="FFFFFF"/>
              </a:solidFill>
              <a:prstDash val="solid"/>
              <a:miter lim="800000"/>
            </a:ln>
            <a:effectLst>
              <a:outerShdw blurRad="558800" dist="533400" dir="2700000" sx="95000" sy="95000" algn="tl" rotWithShape="0">
                <a:sysClr val="windowText" lastClr="000000">
                  <a:lumMod val="95000"/>
                  <a:lumOff val="5000"/>
                  <a:alpha val="37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48" name="Group 1">
            <a:extLst>
              <a:ext uri="{FF2B5EF4-FFF2-40B4-BE49-F238E27FC236}">
                <a16:creationId xmlns:a16="http://schemas.microsoft.com/office/drawing/2014/main" id="{4BDD5E88-7602-4215-8151-B76C22AD1A74}"/>
              </a:ext>
            </a:extLst>
          </p:cNvPr>
          <p:cNvGrpSpPr/>
          <p:nvPr/>
        </p:nvGrpSpPr>
        <p:grpSpPr>
          <a:xfrm>
            <a:off x="5419725" y="410071"/>
            <a:ext cx="6370088" cy="1677885"/>
            <a:chOff x="-7411456" y="1690566"/>
            <a:chExt cx="19603456" cy="5163559"/>
          </a:xfrm>
        </p:grpSpPr>
        <p:grpSp>
          <p:nvGrpSpPr>
            <p:cNvPr id="49" name="Group 2">
              <a:extLst>
                <a:ext uri="{FF2B5EF4-FFF2-40B4-BE49-F238E27FC236}">
                  <a16:creationId xmlns:a16="http://schemas.microsoft.com/office/drawing/2014/main" id="{B6D78953-CBE5-4240-B975-1A5D2D8F4258}"/>
                </a:ext>
              </a:extLst>
            </p:cNvPr>
            <p:cNvGrpSpPr/>
            <p:nvPr/>
          </p:nvGrpSpPr>
          <p:grpSpPr>
            <a:xfrm>
              <a:off x="-7411456" y="6044508"/>
              <a:ext cx="19603456" cy="809617"/>
              <a:chOff x="-7411456" y="6044508"/>
              <a:chExt cx="19603456" cy="809617"/>
            </a:xfrm>
          </p:grpSpPr>
          <p:sp>
            <p:nvSpPr>
              <p:cNvPr id="78" name="Freeform: Shape 31">
                <a:extLst>
                  <a:ext uri="{FF2B5EF4-FFF2-40B4-BE49-F238E27FC236}">
                    <a16:creationId xmlns:a16="http://schemas.microsoft.com/office/drawing/2014/main" id="{16529824-81EA-45E6-80B1-99E06568D1F2}"/>
                  </a:ext>
                </a:extLst>
              </p:cNvPr>
              <p:cNvSpPr>
                <a:spLocks/>
              </p:cNvSpPr>
              <p:nvPr/>
            </p:nvSpPr>
            <p:spPr bwMode="auto">
              <a:xfrm>
                <a:off x="4800599" y="6044508"/>
                <a:ext cx="6081122" cy="809617"/>
              </a:xfrm>
              <a:custGeom>
                <a:avLst/>
                <a:gdLst>
                  <a:gd name="T0" fmla="*/ 2000 w 2000"/>
                  <a:gd name="T1" fmla="*/ 205 h 266"/>
                  <a:gd name="T2" fmla="*/ 2000 w 2000"/>
                  <a:gd name="T3" fmla="*/ 266 h 266"/>
                  <a:gd name="T4" fmla="*/ 1344 w 2000"/>
                  <a:gd name="T5" fmla="*/ 266 h 266"/>
                  <a:gd name="T6" fmla="*/ 1314 w 2000"/>
                  <a:gd name="T7" fmla="*/ 245 h 266"/>
                  <a:gd name="T8" fmla="*/ 1325 w 2000"/>
                  <a:gd name="T9" fmla="*/ 212 h 266"/>
                  <a:gd name="T10" fmla="*/ 1344 w 2000"/>
                  <a:gd name="T11" fmla="*/ 162 h 266"/>
                  <a:gd name="T12" fmla="*/ 1353 w 2000"/>
                  <a:gd name="T13" fmla="*/ 140 h 266"/>
                  <a:gd name="T14" fmla="*/ 1374 w 2000"/>
                  <a:gd name="T15" fmla="*/ 132 h 266"/>
                  <a:gd name="T16" fmla="*/ 1376 w 2000"/>
                  <a:gd name="T17" fmla="*/ 131 h 266"/>
                  <a:gd name="T18" fmla="*/ 1376 w 2000"/>
                  <a:gd name="T19" fmla="*/ 66 h 266"/>
                  <a:gd name="T20" fmla="*/ 1376 w 2000"/>
                  <a:gd name="T21" fmla="*/ 61 h 266"/>
                  <a:gd name="T22" fmla="*/ 1218 w 2000"/>
                  <a:gd name="T23" fmla="*/ 61 h 266"/>
                  <a:gd name="T24" fmla="*/ 1212 w 2000"/>
                  <a:gd name="T25" fmla="*/ 60 h 266"/>
                  <a:gd name="T26" fmla="*/ 1206 w 2000"/>
                  <a:gd name="T27" fmla="*/ 61 h 266"/>
                  <a:gd name="T28" fmla="*/ 1131 w 2000"/>
                  <a:gd name="T29" fmla="*/ 61 h 266"/>
                  <a:gd name="T30" fmla="*/ 1131 w 2000"/>
                  <a:gd name="T31" fmla="*/ 66 h 266"/>
                  <a:gd name="T32" fmla="*/ 1131 w 2000"/>
                  <a:gd name="T33" fmla="*/ 131 h 266"/>
                  <a:gd name="T34" fmla="*/ 1133 w 2000"/>
                  <a:gd name="T35" fmla="*/ 132 h 266"/>
                  <a:gd name="T36" fmla="*/ 1154 w 2000"/>
                  <a:gd name="T37" fmla="*/ 140 h 266"/>
                  <a:gd name="T38" fmla="*/ 1163 w 2000"/>
                  <a:gd name="T39" fmla="*/ 162 h 266"/>
                  <a:gd name="T40" fmla="*/ 1182 w 2000"/>
                  <a:gd name="T41" fmla="*/ 212 h 266"/>
                  <a:gd name="T42" fmla="*/ 1193 w 2000"/>
                  <a:gd name="T43" fmla="*/ 245 h 266"/>
                  <a:gd name="T44" fmla="*/ 1164 w 2000"/>
                  <a:gd name="T45" fmla="*/ 266 h 266"/>
                  <a:gd name="T46" fmla="*/ 0 w 2000"/>
                  <a:gd name="T47" fmla="*/ 266 h 266"/>
                  <a:gd name="T48" fmla="*/ 0 w 2000"/>
                  <a:gd name="T49" fmla="*/ 205 h 266"/>
                  <a:gd name="T50" fmla="*/ 1109 w 2000"/>
                  <a:gd name="T51" fmla="*/ 205 h 266"/>
                  <a:gd name="T52" fmla="*/ 1104 w 2000"/>
                  <a:gd name="T53" fmla="*/ 186 h 266"/>
                  <a:gd name="T54" fmla="*/ 1070 w 2000"/>
                  <a:gd name="T55" fmla="*/ 133 h 266"/>
                  <a:gd name="T56" fmla="*/ 1070 w 2000"/>
                  <a:gd name="T57" fmla="*/ 68 h 266"/>
                  <a:gd name="T58" fmla="*/ 1082 w 2000"/>
                  <a:gd name="T59" fmla="*/ 20 h 266"/>
                  <a:gd name="T60" fmla="*/ 1127 w 2000"/>
                  <a:gd name="T61" fmla="*/ 0 h 266"/>
                  <a:gd name="T62" fmla="*/ 1206 w 2000"/>
                  <a:gd name="T63" fmla="*/ 0 h 266"/>
                  <a:gd name="T64" fmla="*/ 1212 w 2000"/>
                  <a:gd name="T65" fmla="*/ 1 h 266"/>
                  <a:gd name="T66" fmla="*/ 1218 w 2000"/>
                  <a:gd name="T67" fmla="*/ 0 h 266"/>
                  <a:gd name="T68" fmla="*/ 1380 w 2000"/>
                  <a:gd name="T69" fmla="*/ 0 h 266"/>
                  <a:gd name="T70" fmla="*/ 1425 w 2000"/>
                  <a:gd name="T71" fmla="*/ 20 h 266"/>
                  <a:gd name="T72" fmla="*/ 1437 w 2000"/>
                  <a:gd name="T73" fmla="*/ 68 h 266"/>
                  <a:gd name="T74" fmla="*/ 1437 w 2000"/>
                  <a:gd name="T75" fmla="*/ 133 h 266"/>
                  <a:gd name="T76" fmla="*/ 1403 w 2000"/>
                  <a:gd name="T77" fmla="*/ 186 h 266"/>
                  <a:gd name="T78" fmla="*/ 1398 w 2000"/>
                  <a:gd name="T79" fmla="*/ 205 h 266"/>
                  <a:gd name="T80" fmla="*/ 2000 w 2000"/>
                  <a:gd name="T81" fmla="*/ 20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0" h="266">
                    <a:moveTo>
                      <a:pt x="2000" y="205"/>
                    </a:moveTo>
                    <a:cubicBezTo>
                      <a:pt x="2000" y="266"/>
                      <a:pt x="2000" y="266"/>
                      <a:pt x="2000" y="266"/>
                    </a:cubicBezTo>
                    <a:cubicBezTo>
                      <a:pt x="1344" y="266"/>
                      <a:pt x="1344" y="266"/>
                      <a:pt x="1344" y="266"/>
                    </a:cubicBezTo>
                    <a:cubicBezTo>
                      <a:pt x="1330" y="266"/>
                      <a:pt x="1318" y="258"/>
                      <a:pt x="1314" y="245"/>
                    </a:cubicBezTo>
                    <a:cubicBezTo>
                      <a:pt x="1310" y="233"/>
                      <a:pt x="1314" y="219"/>
                      <a:pt x="1325" y="212"/>
                    </a:cubicBezTo>
                    <a:cubicBezTo>
                      <a:pt x="1327" y="210"/>
                      <a:pt x="1344" y="194"/>
                      <a:pt x="1344" y="162"/>
                    </a:cubicBezTo>
                    <a:cubicBezTo>
                      <a:pt x="1344" y="154"/>
                      <a:pt x="1347" y="146"/>
                      <a:pt x="1353" y="140"/>
                    </a:cubicBezTo>
                    <a:cubicBezTo>
                      <a:pt x="1359" y="134"/>
                      <a:pt x="1366" y="131"/>
                      <a:pt x="1374" y="132"/>
                    </a:cubicBezTo>
                    <a:cubicBezTo>
                      <a:pt x="1375" y="132"/>
                      <a:pt x="1375" y="131"/>
                      <a:pt x="1376" y="131"/>
                    </a:cubicBezTo>
                    <a:cubicBezTo>
                      <a:pt x="1376" y="66"/>
                      <a:pt x="1376" y="66"/>
                      <a:pt x="1376" y="66"/>
                    </a:cubicBezTo>
                    <a:cubicBezTo>
                      <a:pt x="1376" y="64"/>
                      <a:pt x="1376" y="63"/>
                      <a:pt x="1376" y="61"/>
                    </a:cubicBezTo>
                    <a:cubicBezTo>
                      <a:pt x="1218" y="61"/>
                      <a:pt x="1218" y="61"/>
                      <a:pt x="1218" y="61"/>
                    </a:cubicBezTo>
                    <a:cubicBezTo>
                      <a:pt x="1216" y="61"/>
                      <a:pt x="1214" y="61"/>
                      <a:pt x="1212" y="60"/>
                    </a:cubicBezTo>
                    <a:cubicBezTo>
                      <a:pt x="1210" y="61"/>
                      <a:pt x="1208" y="61"/>
                      <a:pt x="1206" y="61"/>
                    </a:cubicBezTo>
                    <a:cubicBezTo>
                      <a:pt x="1131" y="61"/>
                      <a:pt x="1131" y="61"/>
                      <a:pt x="1131" y="61"/>
                    </a:cubicBezTo>
                    <a:cubicBezTo>
                      <a:pt x="1131" y="63"/>
                      <a:pt x="1131" y="64"/>
                      <a:pt x="1131" y="66"/>
                    </a:cubicBezTo>
                    <a:cubicBezTo>
                      <a:pt x="1131" y="131"/>
                      <a:pt x="1131" y="131"/>
                      <a:pt x="1131" y="131"/>
                    </a:cubicBezTo>
                    <a:cubicBezTo>
                      <a:pt x="1132" y="131"/>
                      <a:pt x="1132" y="132"/>
                      <a:pt x="1133" y="132"/>
                    </a:cubicBezTo>
                    <a:cubicBezTo>
                      <a:pt x="1141" y="131"/>
                      <a:pt x="1149" y="134"/>
                      <a:pt x="1154" y="140"/>
                    </a:cubicBezTo>
                    <a:cubicBezTo>
                      <a:pt x="1161" y="146"/>
                      <a:pt x="1163" y="154"/>
                      <a:pt x="1163" y="162"/>
                    </a:cubicBezTo>
                    <a:cubicBezTo>
                      <a:pt x="1163" y="194"/>
                      <a:pt x="1180" y="210"/>
                      <a:pt x="1182" y="212"/>
                    </a:cubicBezTo>
                    <a:cubicBezTo>
                      <a:pt x="1193" y="219"/>
                      <a:pt x="1197" y="233"/>
                      <a:pt x="1193" y="245"/>
                    </a:cubicBezTo>
                    <a:cubicBezTo>
                      <a:pt x="1189" y="258"/>
                      <a:pt x="1177" y="266"/>
                      <a:pt x="1164" y="266"/>
                    </a:cubicBezTo>
                    <a:cubicBezTo>
                      <a:pt x="0" y="266"/>
                      <a:pt x="0" y="266"/>
                      <a:pt x="0" y="266"/>
                    </a:cubicBezTo>
                    <a:cubicBezTo>
                      <a:pt x="0" y="205"/>
                      <a:pt x="0" y="205"/>
                      <a:pt x="0" y="205"/>
                    </a:cubicBezTo>
                    <a:cubicBezTo>
                      <a:pt x="1109" y="205"/>
                      <a:pt x="1109" y="205"/>
                      <a:pt x="1109" y="205"/>
                    </a:cubicBezTo>
                    <a:cubicBezTo>
                      <a:pt x="1107" y="199"/>
                      <a:pt x="1106" y="193"/>
                      <a:pt x="1104" y="186"/>
                    </a:cubicBezTo>
                    <a:cubicBezTo>
                      <a:pt x="1085" y="177"/>
                      <a:pt x="1070" y="159"/>
                      <a:pt x="1070" y="133"/>
                    </a:cubicBezTo>
                    <a:cubicBezTo>
                      <a:pt x="1070" y="68"/>
                      <a:pt x="1070" y="68"/>
                      <a:pt x="1070" y="68"/>
                    </a:cubicBezTo>
                    <a:cubicBezTo>
                      <a:pt x="1069" y="59"/>
                      <a:pt x="1068" y="37"/>
                      <a:pt x="1082" y="20"/>
                    </a:cubicBezTo>
                    <a:cubicBezTo>
                      <a:pt x="1089" y="11"/>
                      <a:pt x="1103" y="0"/>
                      <a:pt x="1127" y="0"/>
                    </a:cubicBezTo>
                    <a:cubicBezTo>
                      <a:pt x="1206" y="0"/>
                      <a:pt x="1206" y="0"/>
                      <a:pt x="1206" y="0"/>
                    </a:cubicBezTo>
                    <a:cubicBezTo>
                      <a:pt x="1208" y="0"/>
                      <a:pt x="1210" y="0"/>
                      <a:pt x="1212" y="1"/>
                    </a:cubicBezTo>
                    <a:cubicBezTo>
                      <a:pt x="1214" y="0"/>
                      <a:pt x="1216" y="0"/>
                      <a:pt x="1218" y="0"/>
                    </a:cubicBezTo>
                    <a:cubicBezTo>
                      <a:pt x="1380" y="0"/>
                      <a:pt x="1380" y="0"/>
                      <a:pt x="1380" y="0"/>
                    </a:cubicBezTo>
                    <a:cubicBezTo>
                      <a:pt x="1404" y="0"/>
                      <a:pt x="1418" y="11"/>
                      <a:pt x="1425" y="20"/>
                    </a:cubicBezTo>
                    <a:cubicBezTo>
                      <a:pt x="1439" y="37"/>
                      <a:pt x="1438" y="59"/>
                      <a:pt x="1437" y="68"/>
                    </a:cubicBezTo>
                    <a:cubicBezTo>
                      <a:pt x="1437" y="133"/>
                      <a:pt x="1437" y="133"/>
                      <a:pt x="1437" y="133"/>
                    </a:cubicBezTo>
                    <a:cubicBezTo>
                      <a:pt x="1437" y="154"/>
                      <a:pt x="1425" y="176"/>
                      <a:pt x="1403" y="186"/>
                    </a:cubicBezTo>
                    <a:cubicBezTo>
                      <a:pt x="1402" y="193"/>
                      <a:pt x="1400" y="199"/>
                      <a:pt x="1398" y="205"/>
                    </a:cubicBezTo>
                    <a:lnTo>
                      <a:pt x="2000" y="205"/>
                    </a:lnTo>
                    <a:close/>
                  </a:path>
                </a:pathLst>
              </a:custGeom>
              <a:solidFill>
                <a:srgbClr val="44546A"/>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9" name="Rectangle 32">
                <a:extLst>
                  <a:ext uri="{FF2B5EF4-FFF2-40B4-BE49-F238E27FC236}">
                    <a16:creationId xmlns:a16="http://schemas.microsoft.com/office/drawing/2014/main" id="{ABC67C7C-7C80-42A2-859A-276C5EC39E17}"/>
                  </a:ext>
                </a:extLst>
              </p:cNvPr>
              <p:cNvSpPr/>
              <p:nvPr/>
            </p:nvSpPr>
            <p:spPr>
              <a:xfrm>
                <a:off x="9232459" y="6667708"/>
                <a:ext cx="2959541" cy="186417"/>
              </a:xfrm>
              <a:prstGeom prst="rect">
                <a:avLst/>
              </a:prstGeom>
              <a:solidFill>
                <a:srgbClr val="44546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80" name="Rectangle 34">
                <a:extLst>
                  <a:ext uri="{FF2B5EF4-FFF2-40B4-BE49-F238E27FC236}">
                    <a16:creationId xmlns:a16="http://schemas.microsoft.com/office/drawing/2014/main" id="{BCF28AF3-286F-4458-A080-117B0FA4308F}"/>
                  </a:ext>
                </a:extLst>
              </p:cNvPr>
              <p:cNvSpPr/>
              <p:nvPr/>
            </p:nvSpPr>
            <p:spPr>
              <a:xfrm>
                <a:off x="-7411456" y="6667707"/>
                <a:ext cx="12212058" cy="186418"/>
              </a:xfrm>
              <a:prstGeom prst="rect">
                <a:avLst/>
              </a:prstGeom>
              <a:solidFill>
                <a:srgbClr val="44546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50" name="Group 3">
              <a:extLst>
                <a:ext uri="{FF2B5EF4-FFF2-40B4-BE49-F238E27FC236}">
                  <a16:creationId xmlns:a16="http://schemas.microsoft.com/office/drawing/2014/main" id="{8D70A0BE-A1A7-44A7-B827-E4A7A9213298}"/>
                </a:ext>
              </a:extLst>
            </p:cNvPr>
            <p:cNvGrpSpPr/>
            <p:nvPr/>
          </p:nvGrpSpPr>
          <p:grpSpPr>
            <a:xfrm>
              <a:off x="6864481" y="1690566"/>
              <a:ext cx="3728095" cy="4335950"/>
              <a:chOff x="6864481" y="1690566"/>
              <a:chExt cx="3728095" cy="4335950"/>
            </a:xfrm>
          </p:grpSpPr>
          <p:sp>
            <p:nvSpPr>
              <p:cNvPr id="51" name="Freeform: Shape 4">
                <a:extLst>
                  <a:ext uri="{FF2B5EF4-FFF2-40B4-BE49-F238E27FC236}">
                    <a16:creationId xmlns:a16="http://schemas.microsoft.com/office/drawing/2014/main" id="{62ADC790-C6DE-4023-8006-9082A916C37B}"/>
                  </a:ext>
                </a:extLst>
              </p:cNvPr>
              <p:cNvSpPr>
                <a:spLocks/>
              </p:cNvSpPr>
              <p:nvPr/>
            </p:nvSpPr>
            <p:spPr bwMode="auto">
              <a:xfrm>
                <a:off x="8254967" y="5016422"/>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ysClr val="window" lastClr="FFFFFF">
                  <a:lumMod val="85000"/>
                </a:sys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2" name="Freeform: Shape 5">
                <a:extLst>
                  <a:ext uri="{FF2B5EF4-FFF2-40B4-BE49-F238E27FC236}">
                    <a16:creationId xmlns:a16="http://schemas.microsoft.com/office/drawing/2014/main" id="{10243CCF-A06E-4644-9E54-FE7B8C4FBCA5}"/>
                  </a:ext>
                </a:extLst>
              </p:cNvPr>
              <p:cNvSpPr>
                <a:spLocks/>
              </p:cNvSpPr>
              <p:nvPr/>
            </p:nvSpPr>
            <p:spPr bwMode="auto">
              <a:xfrm>
                <a:off x="8707325" y="4989435"/>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ysClr val="window" lastClr="FFFFFF">
                  <a:lumMod val="85000"/>
                </a:sys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3" name="Freeform: Shape 6">
                <a:extLst>
                  <a:ext uri="{FF2B5EF4-FFF2-40B4-BE49-F238E27FC236}">
                    <a16:creationId xmlns:a16="http://schemas.microsoft.com/office/drawing/2014/main" id="{94A965F5-5282-4D8D-84E9-752FE8189792}"/>
                  </a:ext>
                </a:extLst>
              </p:cNvPr>
              <p:cNvSpPr>
                <a:spLocks/>
              </p:cNvSpPr>
              <p:nvPr/>
            </p:nvSpPr>
            <p:spPr bwMode="auto">
              <a:xfrm>
                <a:off x="7625265" y="2173766"/>
                <a:ext cx="514043" cy="514043"/>
              </a:xfrm>
              <a:custGeom>
                <a:avLst/>
                <a:gdLst>
                  <a:gd name="T0" fmla="*/ 21 w 169"/>
                  <a:gd name="T1" fmla="*/ 46 h 169"/>
                  <a:gd name="T2" fmla="*/ 46 w 169"/>
                  <a:gd name="T3" fmla="*/ 148 h 169"/>
                  <a:gd name="T4" fmla="*/ 148 w 169"/>
                  <a:gd name="T5" fmla="*/ 123 h 169"/>
                  <a:gd name="T6" fmla="*/ 123 w 169"/>
                  <a:gd name="T7" fmla="*/ 21 h 169"/>
                  <a:gd name="T8" fmla="*/ 21 w 169"/>
                  <a:gd name="T9" fmla="*/ 46 h 169"/>
                </a:gdLst>
                <a:ahLst/>
                <a:cxnLst>
                  <a:cxn ang="0">
                    <a:pos x="T0" y="T1"/>
                  </a:cxn>
                  <a:cxn ang="0">
                    <a:pos x="T2" y="T3"/>
                  </a:cxn>
                  <a:cxn ang="0">
                    <a:pos x="T4" y="T5"/>
                  </a:cxn>
                  <a:cxn ang="0">
                    <a:pos x="T6" y="T7"/>
                  </a:cxn>
                  <a:cxn ang="0">
                    <a:pos x="T8" y="T9"/>
                  </a:cxn>
                </a:cxnLst>
                <a:rect l="0" t="0" r="r" b="b"/>
                <a:pathLst>
                  <a:path w="169" h="169">
                    <a:moveTo>
                      <a:pt x="21" y="46"/>
                    </a:moveTo>
                    <a:cubicBezTo>
                      <a:pt x="0" y="81"/>
                      <a:pt x="11" y="127"/>
                      <a:pt x="46" y="148"/>
                    </a:cubicBezTo>
                    <a:cubicBezTo>
                      <a:pt x="81" y="169"/>
                      <a:pt x="127" y="158"/>
                      <a:pt x="148" y="123"/>
                    </a:cubicBezTo>
                    <a:cubicBezTo>
                      <a:pt x="169" y="88"/>
                      <a:pt x="158" y="43"/>
                      <a:pt x="123" y="21"/>
                    </a:cubicBezTo>
                    <a:cubicBezTo>
                      <a:pt x="88" y="0"/>
                      <a:pt x="43" y="11"/>
                      <a:pt x="21" y="46"/>
                    </a:cubicBezTo>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4" name="Freeform: Shape 7">
                <a:extLst>
                  <a:ext uri="{FF2B5EF4-FFF2-40B4-BE49-F238E27FC236}">
                    <a16:creationId xmlns:a16="http://schemas.microsoft.com/office/drawing/2014/main" id="{AAC90D8D-0D9D-4895-98BE-A7D5148C1290}"/>
                  </a:ext>
                </a:extLst>
              </p:cNvPr>
              <p:cNvSpPr>
                <a:spLocks/>
              </p:cNvSpPr>
              <p:nvPr/>
            </p:nvSpPr>
            <p:spPr bwMode="auto">
              <a:xfrm>
                <a:off x="7500610" y="2049111"/>
                <a:ext cx="765924" cy="763353"/>
              </a:xfrm>
              <a:custGeom>
                <a:avLst/>
                <a:gdLst>
                  <a:gd name="T0" fmla="*/ 45 w 252"/>
                  <a:gd name="T1" fmla="*/ 64 h 251"/>
                  <a:gd name="T2" fmla="*/ 20 w 252"/>
                  <a:gd name="T3" fmla="*/ 56 h 251"/>
                  <a:gd name="T4" fmla="*/ 29 w 252"/>
                  <a:gd name="T5" fmla="*/ 94 h 251"/>
                  <a:gd name="T6" fmla="*/ 24 w 252"/>
                  <a:gd name="T7" fmla="*/ 110 h 251"/>
                  <a:gd name="T8" fmla="*/ 0 w 252"/>
                  <a:gd name="T9" fmla="*/ 141 h 251"/>
                  <a:gd name="T10" fmla="*/ 30 w 252"/>
                  <a:gd name="T11" fmla="*/ 161 h 251"/>
                  <a:gd name="T12" fmla="*/ 10 w 252"/>
                  <a:gd name="T13" fmla="*/ 177 h 251"/>
                  <a:gd name="T14" fmla="*/ 47 w 252"/>
                  <a:gd name="T15" fmla="*/ 191 h 251"/>
                  <a:gd name="T16" fmla="*/ 59 w 252"/>
                  <a:gd name="T17" fmla="*/ 203 h 251"/>
                  <a:gd name="T18" fmla="*/ 71 w 252"/>
                  <a:gd name="T19" fmla="*/ 239 h 251"/>
                  <a:gd name="T20" fmla="*/ 109 w 252"/>
                  <a:gd name="T21" fmla="*/ 226 h 251"/>
                  <a:gd name="T22" fmla="*/ 113 w 252"/>
                  <a:gd name="T23" fmla="*/ 251 h 251"/>
                  <a:gd name="T24" fmla="*/ 144 w 252"/>
                  <a:gd name="T25" fmla="*/ 226 h 251"/>
                  <a:gd name="T26" fmla="*/ 168 w 252"/>
                  <a:gd name="T27" fmla="*/ 219 h 251"/>
                  <a:gd name="T28" fmla="*/ 206 w 252"/>
                  <a:gd name="T29" fmla="*/ 223 h 251"/>
                  <a:gd name="T30" fmla="*/ 196 w 252"/>
                  <a:gd name="T31" fmla="*/ 199 h 251"/>
                  <a:gd name="T32" fmla="*/ 207 w 252"/>
                  <a:gd name="T33" fmla="*/ 188 h 251"/>
                  <a:gd name="T34" fmla="*/ 243 w 252"/>
                  <a:gd name="T35" fmla="*/ 172 h 251"/>
                  <a:gd name="T36" fmla="*/ 223 w 252"/>
                  <a:gd name="T37" fmla="*/ 156 h 251"/>
                  <a:gd name="T38" fmla="*/ 227 w 252"/>
                  <a:gd name="T39" fmla="*/ 141 h 251"/>
                  <a:gd name="T40" fmla="*/ 251 w 252"/>
                  <a:gd name="T41" fmla="*/ 110 h 251"/>
                  <a:gd name="T42" fmla="*/ 226 w 252"/>
                  <a:gd name="T43" fmla="*/ 106 h 251"/>
                  <a:gd name="T44" fmla="*/ 222 w 252"/>
                  <a:gd name="T45" fmla="*/ 90 h 251"/>
                  <a:gd name="T46" fmla="*/ 228 w 252"/>
                  <a:gd name="T47" fmla="*/ 52 h 251"/>
                  <a:gd name="T48" fmla="*/ 202 w 252"/>
                  <a:gd name="T49" fmla="*/ 59 h 251"/>
                  <a:gd name="T50" fmla="*/ 190 w 252"/>
                  <a:gd name="T51" fmla="*/ 46 h 251"/>
                  <a:gd name="T52" fmla="*/ 179 w 252"/>
                  <a:gd name="T53" fmla="*/ 14 h 251"/>
                  <a:gd name="T54" fmla="*/ 163 w 252"/>
                  <a:gd name="T55" fmla="*/ 32 h 251"/>
                  <a:gd name="T56" fmla="*/ 142 w 252"/>
                  <a:gd name="T57" fmla="*/ 24 h 251"/>
                  <a:gd name="T58" fmla="*/ 113 w 252"/>
                  <a:gd name="T59" fmla="*/ 0 h 251"/>
                  <a:gd name="T60" fmla="*/ 108 w 252"/>
                  <a:gd name="T61" fmla="*/ 25 h 251"/>
                  <a:gd name="T62" fmla="*/ 84 w 252"/>
                  <a:gd name="T63" fmla="*/ 32 h 251"/>
                  <a:gd name="T64" fmla="*/ 46 w 252"/>
                  <a:gd name="T65" fmla="*/ 28 h 251"/>
                  <a:gd name="T66" fmla="*/ 56 w 252"/>
                  <a:gd name="T67" fmla="*/ 52 h 251"/>
                  <a:gd name="T68" fmla="*/ 198 w 252"/>
                  <a:gd name="T69" fmla="*/ 170 h 251"/>
                  <a:gd name="T70" fmla="*/ 53 w 252"/>
                  <a:gd name="T71" fmla="*/ 8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51">
                    <a:moveTo>
                      <a:pt x="56" y="52"/>
                    </a:moveTo>
                    <a:cubicBezTo>
                      <a:pt x="52" y="55"/>
                      <a:pt x="48" y="59"/>
                      <a:pt x="45" y="64"/>
                    </a:cubicBezTo>
                    <a:cubicBezTo>
                      <a:pt x="44" y="63"/>
                      <a:pt x="44" y="63"/>
                      <a:pt x="44" y="63"/>
                    </a:cubicBezTo>
                    <a:cubicBezTo>
                      <a:pt x="20" y="56"/>
                      <a:pt x="20" y="56"/>
                      <a:pt x="20" y="56"/>
                    </a:cubicBezTo>
                    <a:cubicBezTo>
                      <a:pt x="9" y="79"/>
                      <a:pt x="9" y="79"/>
                      <a:pt x="9" y="79"/>
                    </a:cubicBezTo>
                    <a:cubicBezTo>
                      <a:pt x="29" y="94"/>
                      <a:pt x="29" y="94"/>
                      <a:pt x="29" y="94"/>
                    </a:cubicBezTo>
                    <a:cubicBezTo>
                      <a:pt x="27" y="100"/>
                      <a:pt x="25" y="105"/>
                      <a:pt x="25" y="110"/>
                    </a:cubicBezTo>
                    <a:cubicBezTo>
                      <a:pt x="24" y="110"/>
                      <a:pt x="24" y="110"/>
                      <a:pt x="24" y="110"/>
                    </a:cubicBezTo>
                    <a:cubicBezTo>
                      <a:pt x="0" y="115"/>
                      <a:pt x="0" y="115"/>
                      <a:pt x="0" y="115"/>
                    </a:cubicBezTo>
                    <a:cubicBezTo>
                      <a:pt x="0" y="141"/>
                      <a:pt x="0" y="141"/>
                      <a:pt x="0" y="141"/>
                    </a:cubicBezTo>
                    <a:cubicBezTo>
                      <a:pt x="25" y="145"/>
                      <a:pt x="25" y="145"/>
                      <a:pt x="25" y="145"/>
                    </a:cubicBezTo>
                    <a:cubicBezTo>
                      <a:pt x="27" y="150"/>
                      <a:pt x="28" y="156"/>
                      <a:pt x="30" y="161"/>
                    </a:cubicBezTo>
                    <a:cubicBezTo>
                      <a:pt x="29" y="161"/>
                      <a:pt x="29" y="161"/>
                      <a:pt x="29" y="161"/>
                    </a:cubicBezTo>
                    <a:cubicBezTo>
                      <a:pt x="10" y="177"/>
                      <a:pt x="10" y="177"/>
                      <a:pt x="10" y="177"/>
                    </a:cubicBezTo>
                    <a:cubicBezTo>
                      <a:pt x="23" y="199"/>
                      <a:pt x="23" y="199"/>
                      <a:pt x="23" y="199"/>
                    </a:cubicBezTo>
                    <a:cubicBezTo>
                      <a:pt x="47" y="191"/>
                      <a:pt x="47" y="191"/>
                      <a:pt x="47" y="191"/>
                    </a:cubicBezTo>
                    <a:cubicBezTo>
                      <a:pt x="51" y="195"/>
                      <a:pt x="52" y="198"/>
                      <a:pt x="59" y="203"/>
                    </a:cubicBezTo>
                    <a:cubicBezTo>
                      <a:pt x="59" y="203"/>
                      <a:pt x="59" y="203"/>
                      <a:pt x="59" y="203"/>
                    </a:cubicBezTo>
                    <a:cubicBezTo>
                      <a:pt x="50" y="226"/>
                      <a:pt x="50" y="226"/>
                      <a:pt x="50" y="226"/>
                    </a:cubicBezTo>
                    <a:cubicBezTo>
                      <a:pt x="71" y="239"/>
                      <a:pt x="71" y="239"/>
                      <a:pt x="71" y="239"/>
                    </a:cubicBezTo>
                    <a:cubicBezTo>
                      <a:pt x="88" y="220"/>
                      <a:pt x="88" y="220"/>
                      <a:pt x="88" y="220"/>
                    </a:cubicBezTo>
                    <a:cubicBezTo>
                      <a:pt x="95" y="223"/>
                      <a:pt x="102" y="225"/>
                      <a:pt x="109" y="226"/>
                    </a:cubicBezTo>
                    <a:cubicBezTo>
                      <a:pt x="109" y="227"/>
                      <a:pt x="109" y="227"/>
                      <a:pt x="109" y="227"/>
                    </a:cubicBezTo>
                    <a:cubicBezTo>
                      <a:pt x="113" y="251"/>
                      <a:pt x="113" y="251"/>
                      <a:pt x="113" y="251"/>
                    </a:cubicBezTo>
                    <a:cubicBezTo>
                      <a:pt x="139" y="251"/>
                      <a:pt x="139" y="251"/>
                      <a:pt x="139" y="251"/>
                    </a:cubicBezTo>
                    <a:cubicBezTo>
                      <a:pt x="144" y="226"/>
                      <a:pt x="144" y="226"/>
                      <a:pt x="144" y="226"/>
                    </a:cubicBezTo>
                    <a:cubicBezTo>
                      <a:pt x="152" y="225"/>
                      <a:pt x="160" y="222"/>
                      <a:pt x="167" y="219"/>
                    </a:cubicBezTo>
                    <a:cubicBezTo>
                      <a:pt x="168" y="219"/>
                      <a:pt x="168" y="219"/>
                      <a:pt x="168" y="219"/>
                    </a:cubicBezTo>
                    <a:cubicBezTo>
                      <a:pt x="185" y="237"/>
                      <a:pt x="185" y="237"/>
                      <a:pt x="185" y="237"/>
                    </a:cubicBezTo>
                    <a:cubicBezTo>
                      <a:pt x="206" y="223"/>
                      <a:pt x="206" y="223"/>
                      <a:pt x="206" y="223"/>
                    </a:cubicBezTo>
                    <a:cubicBezTo>
                      <a:pt x="196" y="199"/>
                      <a:pt x="196" y="199"/>
                      <a:pt x="196" y="199"/>
                    </a:cubicBezTo>
                    <a:cubicBezTo>
                      <a:pt x="196" y="199"/>
                      <a:pt x="196" y="199"/>
                      <a:pt x="196" y="199"/>
                    </a:cubicBezTo>
                    <a:cubicBezTo>
                      <a:pt x="200" y="196"/>
                      <a:pt x="204" y="192"/>
                      <a:pt x="207" y="187"/>
                    </a:cubicBezTo>
                    <a:cubicBezTo>
                      <a:pt x="207" y="188"/>
                      <a:pt x="207" y="188"/>
                      <a:pt x="207" y="188"/>
                    </a:cubicBezTo>
                    <a:cubicBezTo>
                      <a:pt x="231" y="195"/>
                      <a:pt x="231" y="195"/>
                      <a:pt x="231" y="195"/>
                    </a:cubicBezTo>
                    <a:cubicBezTo>
                      <a:pt x="243" y="172"/>
                      <a:pt x="243" y="172"/>
                      <a:pt x="243" y="172"/>
                    </a:cubicBezTo>
                    <a:cubicBezTo>
                      <a:pt x="223" y="157"/>
                      <a:pt x="223" y="157"/>
                      <a:pt x="223" y="157"/>
                    </a:cubicBezTo>
                    <a:cubicBezTo>
                      <a:pt x="223" y="156"/>
                      <a:pt x="223" y="156"/>
                      <a:pt x="223" y="156"/>
                    </a:cubicBezTo>
                    <a:cubicBezTo>
                      <a:pt x="224" y="151"/>
                      <a:pt x="226" y="146"/>
                      <a:pt x="226" y="141"/>
                    </a:cubicBezTo>
                    <a:cubicBezTo>
                      <a:pt x="227" y="141"/>
                      <a:pt x="227" y="141"/>
                      <a:pt x="227" y="141"/>
                    </a:cubicBezTo>
                    <a:cubicBezTo>
                      <a:pt x="252" y="136"/>
                      <a:pt x="252" y="136"/>
                      <a:pt x="252" y="136"/>
                    </a:cubicBezTo>
                    <a:cubicBezTo>
                      <a:pt x="251" y="110"/>
                      <a:pt x="251" y="110"/>
                      <a:pt x="251" y="110"/>
                    </a:cubicBezTo>
                    <a:cubicBezTo>
                      <a:pt x="226" y="106"/>
                      <a:pt x="226" y="106"/>
                      <a:pt x="226" y="106"/>
                    </a:cubicBezTo>
                    <a:cubicBezTo>
                      <a:pt x="226" y="106"/>
                      <a:pt x="226" y="106"/>
                      <a:pt x="226" y="106"/>
                    </a:cubicBezTo>
                    <a:cubicBezTo>
                      <a:pt x="224" y="101"/>
                      <a:pt x="223" y="95"/>
                      <a:pt x="221" y="90"/>
                    </a:cubicBezTo>
                    <a:cubicBezTo>
                      <a:pt x="222" y="90"/>
                      <a:pt x="222" y="90"/>
                      <a:pt x="222" y="90"/>
                    </a:cubicBezTo>
                    <a:cubicBezTo>
                      <a:pt x="241" y="74"/>
                      <a:pt x="241" y="74"/>
                      <a:pt x="241" y="74"/>
                    </a:cubicBezTo>
                    <a:cubicBezTo>
                      <a:pt x="228" y="52"/>
                      <a:pt x="228" y="52"/>
                      <a:pt x="228" y="52"/>
                    </a:cubicBezTo>
                    <a:cubicBezTo>
                      <a:pt x="204" y="60"/>
                      <a:pt x="204" y="60"/>
                      <a:pt x="204" y="60"/>
                    </a:cubicBezTo>
                    <a:cubicBezTo>
                      <a:pt x="202" y="59"/>
                      <a:pt x="202" y="59"/>
                      <a:pt x="202" y="59"/>
                    </a:cubicBezTo>
                    <a:cubicBezTo>
                      <a:pt x="199" y="55"/>
                      <a:pt x="196" y="52"/>
                      <a:pt x="189" y="47"/>
                    </a:cubicBezTo>
                    <a:cubicBezTo>
                      <a:pt x="190" y="46"/>
                      <a:pt x="190" y="46"/>
                      <a:pt x="190" y="46"/>
                    </a:cubicBezTo>
                    <a:cubicBezTo>
                      <a:pt x="200" y="28"/>
                      <a:pt x="200" y="28"/>
                      <a:pt x="200" y="28"/>
                    </a:cubicBezTo>
                    <a:cubicBezTo>
                      <a:pt x="179" y="14"/>
                      <a:pt x="179" y="14"/>
                      <a:pt x="179" y="14"/>
                    </a:cubicBezTo>
                    <a:cubicBezTo>
                      <a:pt x="162" y="32"/>
                      <a:pt x="162" y="32"/>
                      <a:pt x="162" y="32"/>
                    </a:cubicBezTo>
                    <a:cubicBezTo>
                      <a:pt x="163" y="32"/>
                      <a:pt x="163" y="32"/>
                      <a:pt x="163" y="32"/>
                    </a:cubicBezTo>
                    <a:cubicBezTo>
                      <a:pt x="156" y="29"/>
                      <a:pt x="149" y="27"/>
                      <a:pt x="142" y="25"/>
                    </a:cubicBezTo>
                    <a:cubicBezTo>
                      <a:pt x="142" y="24"/>
                      <a:pt x="142" y="24"/>
                      <a:pt x="142" y="24"/>
                    </a:cubicBezTo>
                    <a:cubicBezTo>
                      <a:pt x="138" y="0"/>
                      <a:pt x="138" y="0"/>
                      <a:pt x="138" y="0"/>
                    </a:cubicBezTo>
                    <a:cubicBezTo>
                      <a:pt x="113" y="0"/>
                      <a:pt x="113" y="0"/>
                      <a:pt x="113" y="0"/>
                    </a:cubicBezTo>
                    <a:cubicBezTo>
                      <a:pt x="108" y="25"/>
                      <a:pt x="108" y="25"/>
                      <a:pt x="108" y="25"/>
                    </a:cubicBezTo>
                    <a:cubicBezTo>
                      <a:pt x="108" y="25"/>
                      <a:pt x="108" y="25"/>
                      <a:pt x="108" y="25"/>
                    </a:cubicBezTo>
                    <a:cubicBezTo>
                      <a:pt x="100" y="27"/>
                      <a:pt x="92" y="29"/>
                      <a:pt x="84" y="32"/>
                    </a:cubicBezTo>
                    <a:cubicBezTo>
                      <a:pt x="84" y="32"/>
                      <a:pt x="84" y="32"/>
                      <a:pt x="84" y="32"/>
                    </a:cubicBezTo>
                    <a:cubicBezTo>
                      <a:pt x="67" y="14"/>
                      <a:pt x="67" y="14"/>
                      <a:pt x="67" y="14"/>
                    </a:cubicBezTo>
                    <a:cubicBezTo>
                      <a:pt x="46" y="28"/>
                      <a:pt x="46" y="28"/>
                      <a:pt x="46" y="28"/>
                    </a:cubicBezTo>
                    <a:cubicBezTo>
                      <a:pt x="55" y="52"/>
                      <a:pt x="55" y="52"/>
                      <a:pt x="55" y="52"/>
                    </a:cubicBezTo>
                    <a:lnTo>
                      <a:pt x="56" y="52"/>
                    </a:lnTo>
                    <a:close/>
                    <a:moveTo>
                      <a:pt x="169" y="53"/>
                    </a:moveTo>
                    <a:cubicBezTo>
                      <a:pt x="209" y="78"/>
                      <a:pt x="222" y="130"/>
                      <a:pt x="198" y="170"/>
                    </a:cubicBezTo>
                    <a:cubicBezTo>
                      <a:pt x="174" y="210"/>
                      <a:pt x="122" y="222"/>
                      <a:pt x="82" y="198"/>
                    </a:cubicBezTo>
                    <a:cubicBezTo>
                      <a:pt x="42" y="174"/>
                      <a:pt x="29" y="122"/>
                      <a:pt x="53" y="82"/>
                    </a:cubicBezTo>
                    <a:cubicBezTo>
                      <a:pt x="77" y="42"/>
                      <a:pt x="129" y="29"/>
                      <a:pt x="169" y="53"/>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5" name="Freeform: Shape 8">
                <a:extLst>
                  <a:ext uri="{FF2B5EF4-FFF2-40B4-BE49-F238E27FC236}">
                    <a16:creationId xmlns:a16="http://schemas.microsoft.com/office/drawing/2014/main" id="{81A4B50A-EA76-477C-AA21-3A543F628857}"/>
                  </a:ext>
                </a:extLst>
              </p:cNvPr>
              <p:cNvSpPr>
                <a:spLocks/>
              </p:cNvSpPr>
              <p:nvPr/>
            </p:nvSpPr>
            <p:spPr bwMode="auto">
              <a:xfrm>
                <a:off x="8640499" y="2240591"/>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ysClr val="window" lastClr="FFFFFF"/>
              </a:solidFill>
              <a:ln>
                <a:noFill/>
              </a:ln>
            </p:spPr>
            <p:txBody>
              <a:bodyPr vert="horz" wrap="none" lIns="121920" tIns="60960" rIns="121920" bIns="6096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67"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6" name="Freeform: Shape 9">
                <a:extLst>
                  <a:ext uri="{FF2B5EF4-FFF2-40B4-BE49-F238E27FC236}">
                    <a16:creationId xmlns:a16="http://schemas.microsoft.com/office/drawing/2014/main" id="{CC337496-2AC9-4606-9B75-1B122BF554EE}"/>
                  </a:ext>
                </a:extLst>
              </p:cNvPr>
              <p:cNvSpPr>
                <a:spLocks/>
              </p:cNvSpPr>
              <p:nvPr/>
            </p:nvSpPr>
            <p:spPr bwMode="auto">
              <a:xfrm>
                <a:off x="8333359" y="1933451"/>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7" name="Freeform: Shape 10">
                <a:extLst>
                  <a:ext uri="{FF2B5EF4-FFF2-40B4-BE49-F238E27FC236}">
                    <a16:creationId xmlns:a16="http://schemas.microsoft.com/office/drawing/2014/main" id="{00665730-51C0-4E96-A3C8-44CE786143DA}"/>
                  </a:ext>
                </a:extLst>
              </p:cNvPr>
              <p:cNvSpPr>
                <a:spLocks/>
              </p:cNvSpPr>
              <p:nvPr/>
            </p:nvSpPr>
            <p:spPr bwMode="auto">
              <a:xfrm>
                <a:off x="8050635" y="3916371"/>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ysClr val="window" lastClr="FFFFFF"/>
              </a:solidFill>
              <a:ln>
                <a:noFill/>
              </a:ln>
            </p:spPr>
            <p:txBody>
              <a:bodyPr vert="horz" wrap="none" lIns="121920" tIns="60960" rIns="121920" bIns="6096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67"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8" name="Freeform: Shape 11">
                <a:extLst>
                  <a:ext uri="{FF2B5EF4-FFF2-40B4-BE49-F238E27FC236}">
                    <a16:creationId xmlns:a16="http://schemas.microsoft.com/office/drawing/2014/main" id="{72D9CA79-5594-42AA-8ABB-464FA67B89B0}"/>
                  </a:ext>
                </a:extLst>
              </p:cNvPr>
              <p:cNvSpPr>
                <a:spLocks/>
              </p:cNvSpPr>
              <p:nvPr/>
            </p:nvSpPr>
            <p:spPr bwMode="auto">
              <a:xfrm>
                <a:off x="7779477" y="3642643"/>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59" name="Freeform: Shape 12">
                <a:extLst>
                  <a:ext uri="{FF2B5EF4-FFF2-40B4-BE49-F238E27FC236}">
                    <a16:creationId xmlns:a16="http://schemas.microsoft.com/office/drawing/2014/main" id="{025231F0-BB10-48F7-AA15-CD8DCFC458BF}"/>
                  </a:ext>
                </a:extLst>
              </p:cNvPr>
              <p:cNvSpPr>
                <a:spLocks/>
              </p:cNvSpPr>
              <p:nvPr/>
            </p:nvSpPr>
            <p:spPr bwMode="auto">
              <a:xfrm>
                <a:off x="9668584" y="3683311"/>
                <a:ext cx="661829" cy="89406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ysClr val="window" lastClr="FFFFFF"/>
              </a:solidFill>
              <a:ln>
                <a:noFill/>
              </a:ln>
            </p:spPr>
            <p:txBody>
              <a:bodyPr vert="horz" wrap="none" lIns="0" tIns="0" rIns="0" bIns="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67"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0" name="Freeform: Shape 13">
                <a:extLst>
                  <a:ext uri="{FF2B5EF4-FFF2-40B4-BE49-F238E27FC236}">
                    <a16:creationId xmlns:a16="http://schemas.microsoft.com/office/drawing/2014/main" id="{E93325F1-4D2C-4703-928A-AC9F042EBEB0}"/>
                  </a:ext>
                </a:extLst>
              </p:cNvPr>
              <p:cNvSpPr>
                <a:spLocks/>
              </p:cNvSpPr>
              <p:nvPr/>
            </p:nvSpPr>
            <p:spPr bwMode="auto">
              <a:xfrm>
                <a:off x="9506661" y="3636218"/>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1" name="Freeform: Shape 14">
                <a:extLst>
                  <a:ext uri="{FF2B5EF4-FFF2-40B4-BE49-F238E27FC236}">
                    <a16:creationId xmlns:a16="http://schemas.microsoft.com/office/drawing/2014/main" id="{D07CDD01-510C-46D0-B82E-E1637DA43D27}"/>
                  </a:ext>
                </a:extLst>
              </p:cNvPr>
              <p:cNvSpPr>
                <a:spLocks/>
              </p:cNvSpPr>
              <p:nvPr/>
            </p:nvSpPr>
            <p:spPr bwMode="auto">
              <a:xfrm>
                <a:off x="7117647" y="3520558"/>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2" name="Freeform: Shape 15">
                <a:extLst>
                  <a:ext uri="{FF2B5EF4-FFF2-40B4-BE49-F238E27FC236}">
                    <a16:creationId xmlns:a16="http://schemas.microsoft.com/office/drawing/2014/main" id="{B742ABBE-DDD9-4D54-853A-BAF7638D130A}"/>
                  </a:ext>
                </a:extLst>
              </p:cNvPr>
              <p:cNvSpPr>
                <a:spLocks/>
              </p:cNvSpPr>
              <p:nvPr/>
            </p:nvSpPr>
            <p:spPr bwMode="auto">
              <a:xfrm>
                <a:off x="6864481" y="4256924"/>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3" name="Freeform: Shape 16">
                <a:extLst>
                  <a:ext uri="{FF2B5EF4-FFF2-40B4-BE49-F238E27FC236}">
                    <a16:creationId xmlns:a16="http://schemas.microsoft.com/office/drawing/2014/main" id="{E4FF24DC-0DF4-4FA9-A4CE-8F38FC26A5E5}"/>
                  </a:ext>
                </a:extLst>
              </p:cNvPr>
              <p:cNvSpPr>
                <a:spLocks/>
              </p:cNvSpPr>
              <p:nvPr/>
            </p:nvSpPr>
            <p:spPr bwMode="auto">
              <a:xfrm>
                <a:off x="7050822" y="4962448"/>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4" name="Freeform: Shape 17">
                <a:extLst>
                  <a:ext uri="{FF2B5EF4-FFF2-40B4-BE49-F238E27FC236}">
                    <a16:creationId xmlns:a16="http://schemas.microsoft.com/office/drawing/2014/main" id="{8CD815CE-674E-4727-8FCA-DCBD58055424}"/>
                  </a:ext>
                </a:extLst>
              </p:cNvPr>
              <p:cNvSpPr>
                <a:spLocks/>
              </p:cNvSpPr>
              <p:nvPr/>
            </p:nvSpPr>
            <p:spPr bwMode="auto">
              <a:xfrm>
                <a:off x="9838218" y="4962448"/>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5" name="Freeform: Shape 18">
                <a:extLst>
                  <a:ext uri="{FF2B5EF4-FFF2-40B4-BE49-F238E27FC236}">
                    <a16:creationId xmlns:a16="http://schemas.microsoft.com/office/drawing/2014/main" id="{45C8707C-11AD-47EA-8DE0-87459D89E1ED}"/>
                  </a:ext>
                </a:extLst>
              </p:cNvPr>
              <p:cNvSpPr>
                <a:spLocks/>
              </p:cNvSpPr>
              <p:nvPr/>
            </p:nvSpPr>
            <p:spPr bwMode="auto">
              <a:xfrm>
                <a:off x="7433784" y="3277673"/>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rgbClr val="44546A"/>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6" name="Freeform: Shape 19">
                <a:extLst>
                  <a:ext uri="{FF2B5EF4-FFF2-40B4-BE49-F238E27FC236}">
                    <a16:creationId xmlns:a16="http://schemas.microsoft.com/office/drawing/2014/main" id="{F3F74396-B090-4496-ADC3-36C82FABB784}"/>
                  </a:ext>
                </a:extLst>
              </p:cNvPr>
              <p:cNvSpPr>
                <a:spLocks/>
              </p:cNvSpPr>
              <p:nvPr/>
            </p:nvSpPr>
            <p:spPr bwMode="auto">
              <a:xfrm>
                <a:off x="7440210" y="2732788"/>
                <a:ext cx="704238" cy="298145"/>
              </a:xfrm>
              <a:custGeom>
                <a:avLst/>
                <a:gdLst>
                  <a:gd name="T0" fmla="*/ 232 w 232"/>
                  <a:gd name="T1" fmla="*/ 44 h 98"/>
                  <a:gd name="T2" fmla="*/ 225 w 232"/>
                  <a:gd name="T3" fmla="*/ 34 h 98"/>
                  <a:gd name="T4" fmla="*/ 10 w 232"/>
                  <a:gd name="T5" fmla="*/ 0 h 98"/>
                  <a:gd name="T6" fmla="*/ 0 w 232"/>
                  <a:gd name="T7" fmla="*/ 7 h 98"/>
                  <a:gd name="T8" fmla="*/ 232 w 232"/>
                  <a:gd name="T9" fmla="*/ 44 h 98"/>
                </a:gdLst>
                <a:ahLst/>
                <a:cxnLst>
                  <a:cxn ang="0">
                    <a:pos x="T0" y="T1"/>
                  </a:cxn>
                  <a:cxn ang="0">
                    <a:pos x="T2" y="T3"/>
                  </a:cxn>
                  <a:cxn ang="0">
                    <a:pos x="T4" y="T5"/>
                  </a:cxn>
                  <a:cxn ang="0">
                    <a:pos x="T6" y="T7"/>
                  </a:cxn>
                  <a:cxn ang="0">
                    <a:pos x="T8" y="T9"/>
                  </a:cxn>
                </a:cxnLst>
                <a:rect l="0" t="0" r="r" b="b"/>
                <a:pathLst>
                  <a:path w="232" h="98">
                    <a:moveTo>
                      <a:pt x="232" y="44"/>
                    </a:moveTo>
                    <a:cubicBezTo>
                      <a:pt x="225" y="34"/>
                      <a:pt x="225" y="34"/>
                      <a:pt x="225" y="34"/>
                    </a:cubicBezTo>
                    <a:cubicBezTo>
                      <a:pt x="157" y="84"/>
                      <a:pt x="60" y="69"/>
                      <a:pt x="10" y="0"/>
                    </a:cubicBezTo>
                    <a:cubicBezTo>
                      <a:pt x="0" y="7"/>
                      <a:pt x="0" y="7"/>
                      <a:pt x="0" y="7"/>
                    </a:cubicBezTo>
                    <a:cubicBezTo>
                      <a:pt x="54" y="81"/>
                      <a:pt x="158" y="98"/>
                      <a:pt x="232" y="44"/>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7" name="Freeform: Shape 20">
                <a:extLst>
                  <a:ext uri="{FF2B5EF4-FFF2-40B4-BE49-F238E27FC236}">
                    <a16:creationId xmlns:a16="http://schemas.microsoft.com/office/drawing/2014/main" id="{84955AE7-0809-4261-938D-ED33680A499F}"/>
                  </a:ext>
                </a:extLst>
              </p:cNvPr>
              <p:cNvSpPr>
                <a:spLocks/>
              </p:cNvSpPr>
              <p:nvPr/>
            </p:nvSpPr>
            <p:spPr bwMode="auto">
              <a:xfrm>
                <a:off x="7429929" y="2717367"/>
                <a:ext cx="57830" cy="57830"/>
              </a:xfrm>
              <a:custGeom>
                <a:avLst/>
                <a:gdLst>
                  <a:gd name="T0" fmla="*/ 45 w 45"/>
                  <a:gd name="T1" fmla="*/ 12 h 45"/>
                  <a:gd name="T2" fmla="*/ 3 w 45"/>
                  <a:gd name="T3" fmla="*/ 0 h 45"/>
                  <a:gd name="T4" fmla="*/ 0 w 45"/>
                  <a:gd name="T5" fmla="*/ 45 h 45"/>
                  <a:gd name="T6" fmla="*/ 45 w 45"/>
                  <a:gd name="T7" fmla="*/ 12 h 45"/>
                </a:gdLst>
                <a:ahLst/>
                <a:cxnLst>
                  <a:cxn ang="0">
                    <a:pos x="T0" y="T1"/>
                  </a:cxn>
                  <a:cxn ang="0">
                    <a:pos x="T2" y="T3"/>
                  </a:cxn>
                  <a:cxn ang="0">
                    <a:pos x="T4" y="T5"/>
                  </a:cxn>
                  <a:cxn ang="0">
                    <a:pos x="T6" y="T7"/>
                  </a:cxn>
                </a:cxnLst>
                <a:rect l="0" t="0" r="r" b="b"/>
                <a:pathLst>
                  <a:path w="45" h="45">
                    <a:moveTo>
                      <a:pt x="45" y="12"/>
                    </a:moveTo>
                    <a:lnTo>
                      <a:pt x="3" y="0"/>
                    </a:lnTo>
                    <a:lnTo>
                      <a:pt x="0" y="45"/>
                    </a:lnTo>
                    <a:lnTo>
                      <a:pt x="45" y="12"/>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8" name="Freeform: Shape 21">
                <a:extLst>
                  <a:ext uri="{FF2B5EF4-FFF2-40B4-BE49-F238E27FC236}">
                    <a16:creationId xmlns:a16="http://schemas.microsoft.com/office/drawing/2014/main" id="{03ABC405-1A47-4706-945E-9625AE624492}"/>
                  </a:ext>
                </a:extLst>
              </p:cNvPr>
              <p:cNvSpPr>
                <a:spLocks/>
              </p:cNvSpPr>
              <p:nvPr/>
            </p:nvSpPr>
            <p:spPr bwMode="auto">
              <a:xfrm>
                <a:off x="9971869" y="4350737"/>
                <a:ext cx="602715" cy="449787"/>
              </a:xfrm>
              <a:custGeom>
                <a:avLst/>
                <a:gdLst>
                  <a:gd name="T0" fmla="*/ 0 w 198"/>
                  <a:gd name="T1" fmla="*/ 129 h 148"/>
                  <a:gd name="T2" fmla="*/ 3 w 198"/>
                  <a:gd name="T3" fmla="*/ 117 h 148"/>
                  <a:gd name="T4" fmla="*/ 186 w 198"/>
                  <a:gd name="T5" fmla="*/ 0 h 148"/>
                  <a:gd name="T6" fmla="*/ 198 w 198"/>
                  <a:gd name="T7" fmla="*/ 2 h 148"/>
                  <a:gd name="T8" fmla="*/ 0 w 198"/>
                  <a:gd name="T9" fmla="*/ 129 h 148"/>
                </a:gdLst>
                <a:ahLst/>
                <a:cxnLst>
                  <a:cxn ang="0">
                    <a:pos x="T0" y="T1"/>
                  </a:cxn>
                  <a:cxn ang="0">
                    <a:pos x="T2" y="T3"/>
                  </a:cxn>
                  <a:cxn ang="0">
                    <a:pos x="T4" y="T5"/>
                  </a:cxn>
                  <a:cxn ang="0">
                    <a:pos x="T6" y="T7"/>
                  </a:cxn>
                  <a:cxn ang="0">
                    <a:pos x="T8" y="T9"/>
                  </a:cxn>
                </a:cxnLst>
                <a:rect l="0" t="0" r="r" b="b"/>
                <a:pathLst>
                  <a:path w="198" h="148">
                    <a:moveTo>
                      <a:pt x="0" y="129"/>
                    </a:moveTo>
                    <a:cubicBezTo>
                      <a:pt x="3" y="117"/>
                      <a:pt x="3" y="117"/>
                      <a:pt x="3" y="117"/>
                    </a:cubicBezTo>
                    <a:cubicBezTo>
                      <a:pt x="86" y="135"/>
                      <a:pt x="168" y="83"/>
                      <a:pt x="186" y="0"/>
                    </a:cubicBezTo>
                    <a:cubicBezTo>
                      <a:pt x="198" y="2"/>
                      <a:pt x="198" y="2"/>
                      <a:pt x="198" y="2"/>
                    </a:cubicBezTo>
                    <a:cubicBezTo>
                      <a:pt x="178" y="92"/>
                      <a:pt x="90" y="148"/>
                      <a:pt x="0" y="129"/>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69" name="Freeform: Shape 22">
                <a:extLst>
                  <a:ext uri="{FF2B5EF4-FFF2-40B4-BE49-F238E27FC236}">
                    <a16:creationId xmlns:a16="http://schemas.microsoft.com/office/drawing/2014/main" id="{C455584F-19AA-4AE7-B1A1-8B87721E9B0E}"/>
                  </a:ext>
                </a:extLst>
              </p:cNvPr>
              <p:cNvSpPr>
                <a:spLocks/>
              </p:cNvSpPr>
              <p:nvPr/>
            </p:nvSpPr>
            <p:spPr bwMode="auto">
              <a:xfrm>
                <a:off x="10521895" y="4319895"/>
                <a:ext cx="70681" cy="52689"/>
              </a:xfrm>
              <a:custGeom>
                <a:avLst/>
                <a:gdLst>
                  <a:gd name="T0" fmla="*/ 0 w 55"/>
                  <a:gd name="T1" fmla="*/ 29 h 41"/>
                  <a:gd name="T2" fmla="*/ 34 w 55"/>
                  <a:gd name="T3" fmla="*/ 0 h 41"/>
                  <a:gd name="T4" fmla="*/ 55 w 55"/>
                  <a:gd name="T5" fmla="*/ 41 h 41"/>
                  <a:gd name="T6" fmla="*/ 0 w 55"/>
                  <a:gd name="T7" fmla="*/ 29 h 41"/>
                </a:gdLst>
                <a:ahLst/>
                <a:cxnLst>
                  <a:cxn ang="0">
                    <a:pos x="T0" y="T1"/>
                  </a:cxn>
                  <a:cxn ang="0">
                    <a:pos x="T2" y="T3"/>
                  </a:cxn>
                  <a:cxn ang="0">
                    <a:pos x="T4" y="T5"/>
                  </a:cxn>
                  <a:cxn ang="0">
                    <a:pos x="T6" y="T7"/>
                  </a:cxn>
                </a:cxnLst>
                <a:rect l="0" t="0" r="r" b="b"/>
                <a:pathLst>
                  <a:path w="55" h="41">
                    <a:moveTo>
                      <a:pt x="0" y="29"/>
                    </a:moveTo>
                    <a:lnTo>
                      <a:pt x="34" y="0"/>
                    </a:lnTo>
                    <a:lnTo>
                      <a:pt x="55" y="41"/>
                    </a:lnTo>
                    <a:lnTo>
                      <a:pt x="0" y="29"/>
                    </a:lnTo>
                    <a:close/>
                  </a:path>
                </a:pathLst>
              </a:custGeom>
              <a:solidFill>
                <a:srgbClr val="604A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0" name="Oval 23">
                <a:extLst>
                  <a:ext uri="{FF2B5EF4-FFF2-40B4-BE49-F238E27FC236}">
                    <a16:creationId xmlns:a16="http://schemas.microsoft.com/office/drawing/2014/main" id="{4D77C675-8FD4-4CCE-A7BA-910A7EB93BEC}"/>
                  </a:ext>
                </a:extLst>
              </p:cNvPr>
              <p:cNvSpPr>
                <a:spLocks/>
              </p:cNvSpPr>
              <p:nvPr/>
            </p:nvSpPr>
            <p:spPr bwMode="auto">
              <a:xfrm>
                <a:off x="10147929" y="4566635"/>
                <a:ext cx="244171" cy="242885"/>
              </a:xfrm>
              <a:prstGeom prst="ellipse">
                <a:avLst/>
              </a:pr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1" name="Freeform: Shape 24">
                <a:extLst>
                  <a:ext uri="{FF2B5EF4-FFF2-40B4-BE49-F238E27FC236}">
                    <a16:creationId xmlns:a16="http://schemas.microsoft.com/office/drawing/2014/main" id="{8CF113BE-06AE-4B7E-BF41-648CD918F999}"/>
                  </a:ext>
                </a:extLst>
              </p:cNvPr>
              <p:cNvSpPr>
                <a:spLocks/>
              </p:cNvSpPr>
              <p:nvPr/>
            </p:nvSpPr>
            <p:spPr bwMode="auto">
              <a:xfrm>
                <a:off x="7570005" y="2799613"/>
                <a:ext cx="277583" cy="280153"/>
              </a:xfrm>
              <a:custGeom>
                <a:avLst/>
                <a:gdLst>
                  <a:gd name="T0" fmla="*/ 10 w 91"/>
                  <a:gd name="T1" fmla="*/ 65 h 92"/>
                  <a:gd name="T2" fmla="*/ 64 w 91"/>
                  <a:gd name="T3" fmla="*/ 81 h 92"/>
                  <a:gd name="T4" fmla="*/ 81 w 91"/>
                  <a:gd name="T5" fmla="*/ 27 h 92"/>
                  <a:gd name="T6" fmla="*/ 27 w 91"/>
                  <a:gd name="T7" fmla="*/ 10 h 92"/>
                  <a:gd name="T8" fmla="*/ 10 w 91"/>
                  <a:gd name="T9" fmla="*/ 65 h 92"/>
                </a:gdLst>
                <a:ahLst/>
                <a:cxnLst>
                  <a:cxn ang="0">
                    <a:pos x="T0" y="T1"/>
                  </a:cxn>
                  <a:cxn ang="0">
                    <a:pos x="T2" y="T3"/>
                  </a:cxn>
                  <a:cxn ang="0">
                    <a:pos x="T4" y="T5"/>
                  </a:cxn>
                  <a:cxn ang="0">
                    <a:pos x="T6" y="T7"/>
                  </a:cxn>
                  <a:cxn ang="0">
                    <a:pos x="T8" y="T9"/>
                  </a:cxn>
                </a:cxnLst>
                <a:rect l="0" t="0" r="r" b="b"/>
                <a:pathLst>
                  <a:path w="91" h="92">
                    <a:moveTo>
                      <a:pt x="10" y="65"/>
                    </a:moveTo>
                    <a:cubicBezTo>
                      <a:pt x="20" y="84"/>
                      <a:pt x="45" y="92"/>
                      <a:pt x="64" y="81"/>
                    </a:cubicBezTo>
                    <a:cubicBezTo>
                      <a:pt x="84" y="71"/>
                      <a:pt x="91" y="47"/>
                      <a:pt x="81" y="27"/>
                    </a:cubicBezTo>
                    <a:cubicBezTo>
                      <a:pt x="70" y="8"/>
                      <a:pt x="46" y="0"/>
                      <a:pt x="27" y="10"/>
                    </a:cubicBezTo>
                    <a:cubicBezTo>
                      <a:pt x="7" y="21"/>
                      <a:pt x="0" y="45"/>
                      <a:pt x="10" y="65"/>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2" name="Freeform: Shape 25">
                <a:extLst>
                  <a:ext uri="{FF2B5EF4-FFF2-40B4-BE49-F238E27FC236}">
                    <a16:creationId xmlns:a16="http://schemas.microsoft.com/office/drawing/2014/main" id="{0F56702D-0D53-4FE0-936D-5780E2BF3602}"/>
                  </a:ext>
                </a:extLst>
              </p:cNvPr>
              <p:cNvSpPr>
                <a:spLocks/>
              </p:cNvSpPr>
              <p:nvPr/>
            </p:nvSpPr>
            <p:spPr bwMode="auto">
              <a:xfrm>
                <a:off x="9270202" y="1744540"/>
                <a:ext cx="1100051" cy="1101336"/>
              </a:xfrm>
              <a:custGeom>
                <a:avLst/>
                <a:gdLst>
                  <a:gd name="T0" fmla="*/ 362 w 362"/>
                  <a:gd name="T1" fmla="*/ 362 h 362"/>
                  <a:gd name="T2" fmla="*/ 346 w 362"/>
                  <a:gd name="T3" fmla="*/ 362 h 362"/>
                  <a:gd name="T4" fmla="*/ 0 w 362"/>
                  <a:gd name="T5" fmla="*/ 16 h 362"/>
                  <a:gd name="T6" fmla="*/ 0 w 362"/>
                  <a:gd name="T7" fmla="*/ 0 h 362"/>
                  <a:gd name="T8" fmla="*/ 362 w 362"/>
                  <a:gd name="T9" fmla="*/ 362 h 362"/>
                </a:gdLst>
                <a:ahLst/>
                <a:cxnLst>
                  <a:cxn ang="0">
                    <a:pos x="T0" y="T1"/>
                  </a:cxn>
                  <a:cxn ang="0">
                    <a:pos x="T2" y="T3"/>
                  </a:cxn>
                  <a:cxn ang="0">
                    <a:pos x="T4" y="T5"/>
                  </a:cxn>
                  <a:cxn ang="0">
                    <a:pos x="T6" y="T7"/>
                  </a:cxn>
                  <a:cxn ang="0">
                    <a:pos x="T8" y="T9"/>
                  </a:cxn>
                </a:cxnLst>
                <a:rect l="0" t="0" r="r" b="b"/>
                <a:pathLst>
                  <a:path w="362" h="362">
                    <a:moveTo>
                      <a:pt x="362" y="362"/>
                    </a:moveTo>
                    <a:cubicBezTo>
                      <a:pt x="346" y="362"/>
                      <a:pt x="346" y="362"/>
                      <a:pt x="346" y="362"/>
                    </a:cubicBezTo>
                    <a:cubicBezTo>
                      <a:pt x="346" y="171"/>
                      <a:pt x="191" y="16"/>
                      <a:pt x="0" y="16"/>
                    </a:cubicBezTo>
                    <a:cubicBezTo>
                      <a:pt x="0" y="0"/>
                      <a:pt x="0" y="0"/>
                      <a:pt x="0" y="0"/>
                    </a:cubicBezTo>
                    <a:cubicBezTo>
                      <a:pt x="200" y="0"/>
                      <a:pt x="362" y="162"/>
                      <a:pt x="362" y="362"/>
                    </a:cubicBez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3" name="Freeform: Shape 26">
                <a:extLst>
                  <a:ext uri="{FF2B5EF4-FFF2-40B4-BE49-F238E27FC236}">
                    <a16:creationId xmlns:a16="http://schemas.microsoft.com/office/drawing/2014/main" id="{AA7B64AB-98A5-4A38-A371-18FAEDEA830B}"/>
                  </a:ext>
                </a:extLst>
              </p:cNvPr>
              <p:cNvSpPr>
                <a:spLocks/>
              </p:cNvSpPr>
              <p:nvPr/>
            </p:nvSpPr>
            <p:spPr bwMode="auto">
              <a:xfrm>
                <a:off x="9208517" y="1690566"/>
                <a:ext cx="100239" cy="154213"/>
              </a:xfrm>
              <a:custGeom>
                <a:avLst/>
                <a:gdLst>
                  <a:gd name="T0" fmla="*/ 78 w 78"/>
                  <a:gd name="T1" fmla="*/ 0 h 120"/>
                  <a:gd name="T2" fmla="*/ 0 w 78"/>
                  <a:gd name="T3" fmla="*/ 56 h 120"/>
                  <a:gd name="T4" fmla="*/ 74 w 78"/>
                  <a:gd name="T5" fmla="*/ 120 h 120"/>
                  <a:gd name="T6" fmla="*/ 78 w 78"/>
                  <a:gd name="T7" fmla="*/ 0 h 120"/>
                </a:gdLst>
                <a:ahLst/>
                <a:cxnLst>
                  <a:cxn ang="0">
                    <a:pos x="T0" y="T1"/>
                  </a:cxn>
                  <a:cxn ang="0">
                    <a:pos x="T2" y="T3"/>
                  </a:cxn>
                  <a:cxn ang="0">
                    <a:pos x="T4" y="T5"/>
                  </a:cxn>
                  <a:cxn ang="0">
                    <a:pos x="T6" y="T7"/>
                  </a:cxn>
                </a:cxnLst>
                <a:rect l="0" t="0" r="r" b="b"/>
                <a:pathLst>
                  <a:path w="78" h="120">
                    <a:moveTo>
                      <a:pt x="78" y="0"/>
                    </a:moveTo>
                    <a:lnTo>
                      <a:pt x="0" y="56"/>
                    </a:lnTo>
                    <a:lnTo>
                      <a:pt x="74" y="120"/>
                    </a:lnTo>
                    <a:lnTo>
                      <a:pt x="78" y="0"/>
                    </a:lnTo>
                    <a:close/>
                  </a:path>
                </a:pathLst>
              </a:cu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4" name="Oval 27">
                <a:extLst>
                  <a:ext uri="{FF2B5EF4-FFF2-40B4-BE49-F238E27FC236}">
                    <a16:creationId xmlns:a16="http://schemas.microsoft.com/office/drawing/2014/main" id="{C47D859B-8CD4-46B9-A31E-F10D5F2E716F}"/>
                  </a:ext>
                </a:extLst>
              </p:cNvPr>
              <p:cNvSpPr>
                <a:spLocks/>
              </p:cNvSpPr>
              <p:nvPr/>
            </p:nvSpPr>
            <p:spPr bwMode="auto">
              <a:xfrm>
                <a:off x="9878057" y="1930881"/>
                <a:ext cx="355974" cy="358545"/>
              </a:xfrm>
              <a:prstGeom prst="ellipse">
                <a:avLst/>
              </a:prstGeom>
              <a:solidFill>
                <a:srgbClr val="604A7B"/>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5" name="TextBox 28">
                <a:extLst>
                  <a:ext uri="{FF2B5EF4-FFF2-40B4-BE49-F238E27FC236}">
                    <a16:creationId xmlns:a16="http://schemas.microsoft.com/office/drawing/2014/main" id="{CF378CA1-7B22-4213-8EDA-C0E43B9BF9E1}"/>
                  </a:ext>
                </a:extLst>
              </p:cNvPr>
              <p:cNvSpPr txBox="1"/>
              <p:nvPr/>
            </p:nvSpPr>
            <p:spPr>
              <a:xfrm>
                <a:off x="10114837" y="4556416"/>
                <a:ext cx="310352" cy="222817"/>
              </a:xfrm>
              <a:prstGeom prst="rect">
                <a:avLst/>
              </a:prstGeom>
              <a:noFill/>
            </p:spPr>
            <p:txBody>
              <a:bodyPr wrap="none">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67" b="1"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6" name="TextBox 29">
                <a:extLst>
                  <a:ext uri="{FF2B5EF4-FFF2-40B4-BE49-F238E27FC236}">
                    <a16:creationId xmlns:a16="http://schemas.microsoft.com/office/drawing/2014/main" id="{EFA27A9B-95F8-4B69-A054-5EF980AF32BA}"/>
                  </a:ext>
                </a:extLst>
              </p:cNvPr>
              <p:cNvSpPr txBox="1"/>
              <p:nvPr/>
            </p:nvSpPr>
            <p:spPr>
              <a:xfrm>
                <a:off x="9882462" y="1950827"/>
                <a:ext cx="336878" cy="254648"/>
              </a:xfrm>
              <a:prstGeom prst="rect">
                <a:avLst/>
              </a:prstGeom>
              <a:noFill/>
            </p:spPr>
            <p:txBody>
              <a:bodyPr wrap="none">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77" name="TextBox 30">
                <a:extLst>
                  <a:ext uri="{FF2B5EF4-FFF2-40B4-BE49-F238E27FC236}">
                    <a16:creationId xmlns:a16="http://schemas.microsoft.com/office/drawing/2014/main" id="{F1DCCAD5-1B64-4B82-89E8-13C50A371C40}"/>
                  </a:ext>
                </a:extLst>
              </p:cNvPr>
              <p:cNvSpPr txBox="1"/>
              <p:nvPr/>
            </p:nvSpPr>
            <p:spPr>
              <a:xfrm>
                <a:off x="7553619" y="2802108"/>
                <a:ext cx="310352" cy="222817"/>
              </a:xfrm>
              <a:prstGeom prst="rect">
                <a:avLst/>
              </a:prstGeom>
              <a:noFill/>
            </p:spPr>
            <p:txBody>
              <a:bodyPr wrap="none">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67" b="1"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22449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500"/>
                                        <p:tgtEl>
                                          <p:spTgt spid="8194"/>
                                        </p:tgtEl>
                                      </p:cBhvr>
                                    </p:animEffect>
                                  </p:childTnLst>
                                </p:cTn>
                              </p:par>
                              <p:par>
                                <p:cTn id="12" presetID="22" presetClass="entr" presetSubtype="8"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500"/>
                                        <p:tgtEl>
                                          <p:spTgt spid="48"/>
                                        </p:tgtEl>
                                      </p:cBhvr>
                                    </p:animEffect>
                                  </p:childTnLst>
                                </p:cTn>
                              </p:par>
                              <p:par>
                                <p:cTn id="15" presetID="22" presetClass="entr" presetSubtype="8"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9" name="直接连接符 178">
            <a:extLst>
              <a:ext uri="{FF2B5EF4-FFF2-40B4-BE49-F238E27FC236}">
                <a16:creationId xmlns:a16="http://schemas.microsoft.com/office/drawing/2014/main" id="{EF010017-7999-41CE-B096-BBFED3A27F85}"/>
              </a:ext>
            </a:extLst>
          </p:cNvPr>
          <p:cNvCxnSpPr>
            <a:cxnSpLocks/>
            <a:endCxn id="22" idx="4"/>
          </p:cNvCxnSpPr>
          <p:nvPr/>
        </p:nvCxnSpPr>
        <p:spPr>
          <a:xfrm flipH="1" flipV="1">
            <a:off x="2668832" y="4351393"/>
            <a:ext cx="2351546" cy="1541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17BA2A93-13F3-4B1E-BF51-69CDDA134D26}"/>
              </a:ext>
            </a:extLst>
          </p:cNvPr>
          <p:cNvCxnSpPr>
            <a:cxnSpLocks/>
          </p:cNvCxnSpPr>
          <p:nvPr/>
        </p:nvCxnSpPr>
        <p:spPr>
          <a:xfrm flipH="1">
            <a:off x="2646780" y="519023"/>
            <a:ext cx="3279668" cy="2281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42"/>
          <p:cNvSpPr txBox="1"/>
          <p:nvPr/>
        </p:nvSpPr>
        <p:spPr>
          <a:xfrm>
            <a:off x="7311968" y="2606576"/>
            <a:ext cx="4632593" cy="923090"/>
          </a:xfrm>
          <a:prstGeom prst="rect">
            <a:avLst/>
          </a:prstGeom>
          <a:noFill/>
        </p:spPr>
        <p:txBody>
          <a:bodyPr wrap="square" rtlCol="0">
            <a:spAutoFit/>
          </a:bodyPr>
          <a:lstStyle/>
          <a:p>
            <a:r>
              <a:rPr lang="en-US" altLang="zh-CN" sz="5398" b="1" dirty="0">
                <a:solidFill>
                  <a:srgbClr val="604A7B"/>
                </a:solidFill>
                <a:latin typeface="微软雅黑" pitchFamily="34" charset="-122"/>
                <a:ea typeface="微软雅黑" pitchFamily="34" charset="-122"/>
              </a:rPr>
              <a:t>THANK YOU</a:t>
            </a:r>
            <a:endParaRPr lang="zh-CN" altLang="zh-CN" sz="5398" b="1" dirty="0">
              <a:solidFill>
                <a:srgbClr val="604A7B"/>
              </a:solidFill>
              <a:latin typeface="微软雅黑" pitchFamily="34" charset="-122"/>
              <a:ea typeface="微软雅黑" pitchFamily="34" charset="-122"/>
            </a:endParaRPr>
          </a:p>
        </p:txBody>
      </p:sp>
      <p:cxnSp>
        <p:nvCxnSpPr>
          <p:cNvPr id="167" name="直接连接符 166">
            <a:extLst>
              <a:ext uri="{FF2B5EF4-FFF2-40B4-BE49-F238E27FC236}">
                <a16:creationId xmlns:a16="http://schemas.microsoft.com/office/drawing/2014/main" id="{A810B1E5-FFA2-4BC2-8677-B098ABE52341}"/>
              </a:ext>
            </a:extLst>
          </p:cNvPr>
          <p:cNvCxnSpPr>
            <a:cxnSpLocks/>
            <a:endCxn id="111" idx="1"/>
          </p:cNvCxnSpPr>
          <p:nvPr/>
        </p:nvCxnSpPr>
        <p:spPr>
          <a:xfrm rot="18443798">
            <a:off x="2779638" y="2626514"/>
            <a:ext cx="1475714" cy="775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2F4B7AA6-E876-4760-B795-DF95C1D51BE1}"/>
              </a:ext>
            </a:extLst>
          </p:cNvPr>
          <p:cNvCxnSpPr>
            <a:cxnSpLocks/>
            <a:endCxn id="112" idx="1"/>
          </p:cNvCxnSpPr>
          <p:nvPr/>
        </p:nvCxnSpPr>
        <p:spPr>
          <a:xfrm rot="18443798">
            <a:off x="3430674" y="3356656"/>
            <a:ext cx="636578" cy="2263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E928AE5E-F841-4830-9179-4605676657CB}"/>
              </a:ext>
            </a:extLst>
          </p:cNvPr>
          <p:cNvCxnSpPr>
            <a:cxnSpLocks/>
            <a:endCxn id="113" idx="7"/>
          </p:cNvCxnSpPr>
          <p:nvPr/>
        </p:nvCxnSpPr>
        <p:spPr>
          <a:xfrm rot="18443798" flipH="1">
            <a:off x="1638469" y="4479312"/>
            <a:ext cx="1202859" cy="189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63CF3F84-258B-416B-996F-6751859A8527}"/>
              </a:ext>
            </a:extLst>
          </p:cNvPr>
          <p:cNvCxnSpPr>
            <a:cxnSpLocks/>
          </p:cNvCxnSpPr>
          <p:nvPr/>
        </p:nvCxnSpPr>
        <p:spPr>
          <a:xfrm rot="18443798" flipH="1" flipV="1">
            <a:off x="2696289" y="2731603"/>
            <a:ext cx="1555782" cy="1626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7DEFEE10-103B-4647-9027-1C98878EF711}"/>
              </a:ext>
            </a:extLst>
          </p:cNvPr>
          <p:cNvCxnSpPr>
            <a:cxnSpLocks/>
          </p:cNvCxnSpPr>
          <p:nvPr/>
        </p:nvCxnSpPr>
        <p:spPr>
          <a:xfrm>
            <a:off x="2246895" y="4130212"/>
            <a:ext cx="1266672" cy="1071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2A642F39-54CD-4A45-ACDB-5ADE3391AFF5}"/>
              </a:ext>
            </a:extLst>
          </p:cNvPr>
          <p:cNvCxnSpPr>
            <a:cxnSpLocks/>
          </p:cNvCxnSpPr>
          <p:nvPr/>
        </p:nvCxnSpPr>
        <p:spPr>
          <a:xfrm rot="18443798" flipH="1" flipV="1">
            <a:off x="2637802" y="2702163"/>
            <a:ext cx="1003239" cy="434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81AF1EAB-CEC7-4F2A-86F9-5A0D8CB6B5D8}"/>
              </a:ext>
            </a:extLst>
          </p:cNvPr>
          <p:cNvCxnSpPr>
            <a:cxnSpLocks/>
          </p:cNvCxnSpPr>
          <p:nvPr/>
        </p:nvCxnSpPr>
        <p:spPr>
          <a:xfrm rot="18443798" flipH="1">
            <a:off x="1153068" y="1763613"/>
            <a:ext cx="891319" cy="804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C99DF1A-2F12-44A5-887C-E0ADED51CBFC}"/>
              </a:ext>
            </a:extLst>
          </p:cNvPr>
          <p:cNvCxnSpPr>
            <a:cxnSpLocks/>
          </p:cNvCxnSpPr>
          <p:nvPr/>
        </p:nvCxnSpPr>
        <p:spPr>
          <a:xfrm rot="18443798" flipH="1">
            <a:off x="1712525" y="1832274"/>
            <a:ext cx="1772256" cy="624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rot="18443798">
            <a:off x="674478" y="2530505"/>
            <a:ext cx="2237971" cy="2303400"/>
            <a:chOff x="1479136" y="1653961"/>
            <a:chExt cx="2585737" cy="2661333"/>
          </a:xfrm>
        </p:grpSpPr>
        <p:grpSp>
          <p:nvGrpSpPr>
            <p:cNvPr id="2087" name="组合 2086"/>
            <p:cNvGrpSpPr/>
            <p:nvPr/>
          </p:nvGrpSpPr>
          <p:grpSpPr>
            <a:xfrm>
              <a:off x="1479136" y="1653961"/>
              <a:ext cx="2585737" cy="2661333"/>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22" name="椭圆 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sp>
          <p:nvSpPr>
            <p:cNvPr id="23" name="椭圆 22"/>
            <p:cNvSpPr/>
            <p:nvPr/>
          </p:nvSpPr>
          <p:spPr>
            <a:xfrm rot="3156202">
              <a:off x="1843699" y="2060236"/>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zh-CN" altLang="en-US" sz="2800" dirty="0">
                  <a:solidFill>
                    <a:schemeClr val="bg1"/>
                  </a:solidFill>
                  <a:latin typeface="DIN Mittelschrift Std" pitchFamily="50" charset="0"/>
                  <a:ea typeface="微软雅黑" pitchFamily="34" charset="-122"/>
                </a:rPr>
                <a:t>中美贸易战</a:t>
              </a:r>
            </a:p>
          </p:txBody>
        </p:sp>
      </p:grpSp>
      <p:sp>
        <p:nvSpPr>
          <p:cNvPr id="106" name="椭圆 105"/>
          <p:cNvSpPr/>
          <p:nvPr/>
        </p:nvSpPr>
        <p:spPr>
          <a:xfrm rot="18443798">
            <a:off x="3276644" y="4998980"/>
            <a:ext cx="468420" cy="482114"/>
          </a:xfrm>
          <a:prstGeom prst="ellipse">
            <a:avLst/>
          </a:prstGeom>
          <a:solidFill>
            <a:srgbClr val="604A7B"/>
          </a:solidFill>
          <a:ln w="12700">
            <a:solidFill>
              <a:schemeClr val="accent4">
                <a:lumMod val="7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2088" name="同心圆 2087"/>
          <p:cNvSpPr/>
          <p:nvPr/>
        </p:nvSpPr>
        <p:spPr>
          <a:xfrm rot="18443798">
            <a:off x="2141465" y="1881887"/>
            <a:ext cx="338018" cy="347899"/>
          </a:xfrm>
          <a:prstGeom prst="donu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747" tIns="44873" rIns="89747" bIns="44873" rtlCol="0" anchor="ctr"/>
          <a:lstStyle/>
          <a:p>
            <a:pPr algn="ctr"/>
            <a:endParaRPr lang="zh-CN" altLang="en-US" sz="1558">
              <a:solidFill>
                <a:schemeClr val="tx1"/>
              </a:solidFill>
            </a:endParaRPr>
          </a:p>
        </p:txBody>
      </p:sp>
      <p:sp>
        <p:nvSpPr>
          <p:cNvPr id="111" name="同心圆 110"/>
          <p:cNvSpPr/>
          <p:nvPr/>
        </p:nvSpPr>
        <p:spPr>
          <a:xfrm rot="18443798">
            <a:off x="4274138" y="2563237"/>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3548">
              <a:solidFill>
                <a:schemeClr val="bg1"/>
              </a:solidFill>
              <a:latin typeface="微软雅黑" pitchFamily="34" charset="-122"/>
              <a:ea typeface="微软雅黑" pitchFamily="34" charset="-122"/>
            </a:endParaRPr>
          </a:p>
        </p:txBody>
      </p:sp>
      <p:sp>
        <p:nvSpPr>
          <p:cNvPr id="112" name="同心圆 111"/>
          <p:cNvSpPr/>
          <p:nvPr/>
        </p:nvSpPr>
        <p:spPr>
          <a:xfrm rot="18443798">
            <a:off x="4841975" y="4822788"/>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747" tIns="44873" rIns="89747" bIns="44873" numCol="1" spcCol="0" rtlCol="0" fromWordArt="0" anchor="ctr" anchorCtr="0" forceAA="0" compatLnSpc="1">
            <a:prstTxWarp prst="textNoShape">
              <a:avLst/>
            </a:prstTxWarp>
            <a:noAutofit/>
          </a:bodyPr>
          <a:lstStyle/>
          <a:p>
            <a:pPr algn="ctr"/>
            <a:endParaRPr lang="zh-CN" altLang="en-US" sz="1558">
              <a:solidFill>
                <a:schemeClr val="tx1"/>
              </a:solidFill>
            </a:endParaRPr>
          </a:p>
        </p:txBody>
      </p:sp>
      <p:sp>
        <p:nvSpPr>
          <p:cNvPr id="113" name="同心圆 112"/>
          <p:cNvSpPr/>
          <p:nvPr/>
        </p:nvSpPr>
        <p:spPr>
          <a:xfrm rot="18443798">
            <a:off x="2552928" y="6477033"/>
            <a:ext cx="173964" cy="179049"/>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747" tIns="44873" rIns="89747" bIns="44873" numCol="1" spcCol="0" rtlCol="0" fromWordArt="0" anchor="ctr" anchorCtr="0" forceAA="0" compatLnSpc="1">
            <a:prstTxWarp prst="textNoShape">
              <a:avLst/>
            </a:prstTxWarp>
            <a:noAutofit/>
          </a:bodyPr>
          <a:lstStyle/>
          <a:p>
            <a:pPr algn="ctr"/>
            <a:endParaRPr lang="zh-CN" altLang="en-US" sz="1558">
              <a:solidFill>
                <a:schemeClr val="tx1"/>
              </a:solidFill>
            </a:endParaRPr>
          </a:p>
        </p:txBody>
      </p:sp>
      <p:grpSp>
        <p:nvGrpSpPr>
          <p:cNvPr id="117" name="组合 116"/>
          <p:cNvGrpSpPr/>
          <p:nvPr/>
        </p:nvGrpSpPr>
        <p:grpSpPr>
          <a:xfrm rot="18443798">
            <a:off x="3473488" y="2327012"/>
            <a:ext cx="489611" cy="503925"/>
            <a:chOff x="1827622" y="1343919"/>
            <a:chExt cx="2304000" cy="2304000"/>
          </a:xfrm>
          <a:solidFill>
            <a:srgbClr val="604A7B"/>
          </a:solidFill>
        </p:grpSpPr>
        <p:sp>
          <p:nvSpPr>
            <p:cNvPr id="118" name="椭圆 117"/>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19" name="椭圆 118"/>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120" name="组合 119"/>
          <p:cNvGrpSpPr/>
          <p:nvPr/>
        </p:nvGrpSpPr>
        <p:grpSpPr>
          <a:xfrm rot="18443798">
            <a:off x="4335055" y="3148628"/>
            <a:ext cx="489611" cy="503925"/>
            <a:chOff x="1827622" y="1343919"/>
            <a:chExt cx="2304000" cy="2304000"/>
          </a:xfrm>
          <a:solidFill>
            <a:srgbClr val="604A7B"/>
          </a:solidFill>
        </p:grpSpPr>
        <p:sp>
          <p:nvSpPr>
            <p:cNvPr id="121" name="椭圆 120"/>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22" name="椭圆 121"/>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grpSp>
        <p:nvGrpSpPr>
          <p:cNvPr id="123" name="组合 122"/>
          <p:cNvGrpSpPr/>
          <p:nvPr/>
        </p:nvGrpSpPr>
        <p:grpSpPr>
          <a:xfrm rot="18443798">
            <a:off x="1186656" y="1350636"/>
            <a:ext cx="724700" cy="745888"/>
            <a:chOff x="1827622" y="1343919"/>
            <a:chExt cx="2304000" cy="2304000"/>
          </a:xfrm>
          <a:solidFill>
            <a:schemeClr val="accent4">
              <a:lumMod val="75000"/>
            </a:schemeClr>
          </a:solidFill>
        </p:grpSpPr>
        <p:sp>
          <p:nvSpPr>
            <p:cNvPr id="124" name="椭圆 123"/>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25" name="椭圆 124"/>
            <p:cNvSpPr/>
            <p:nvPr/>
          </p:nvSpPr>
          <p:spPr>
            <a:xfrm>
              <a:off x="1877481" y="1393778"/>
              <a:ext cx="2204282" cy="2204282"/>
            </a:xfrm>
            <a:prstGeom prst="ellipse">
              <a:avLst/>
            </a:prstGeom>
            <a:solidFill>
              <a:srgbClr val="604A7B"/>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101" name="组合 100">
            <a:extLst>
              <a:ext uri="{FF2B5EF4-FFF2-40B4-BE49-F238E27FC236}">
                <a16:creationId xmlns:a16="http://schemas.microsoft.com/office/drawing/2014/main" id="{359E1EF9-3446-44CE-BBD1-0D37C4D940EE}"/>
              </a:ext>
            </a:extLst>
          </p:cNvPr>
          <p:cNvGrpSpPr/>
          <p:nvPr/>
        </p:nvGrpSpPr>
        <p:grpSpPr>
          <a:xfrm rot="18443798">
            <a:off x="2657212" y="541729"/>
            <a:ext cx="724700" cy="745888"/>
            <a:chOff x="1827622" y="1343919"/>
            <a:chExt cx="2304000" cy="2304000"/>
          </a:xfrm>
          <a:solidFill>
            <a:srgbClr val="604A7B"/>
          </a:solidFill>
        </p:grpSpPr>
        <p:sp>
          <p:nvSpPr>
            <p:cNvPr id="104" name="椭圆 103">
              <a:extLst>
                <a:ext uri="{FF2B5EF4-FFF2-40B4-BE49-F238E27FC236}">
                  <a16:creationId xmlns:a16="http://schemas.microsoft.com/office/drawing/2014/main" id="{E2DD1884-43D7-4ECF-BD3A-F5A21EEA7F83}"/>
                </a:ext>
              </a:extLst>
            </p:cNvPr>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05" name="椭圆 104">
              <a:extLst>
                <a:ext uri="{FF2B5EF4-FFF2-40B4-BE49-F238E27FC236}">
                  <a16:creationId xmlns:a16="http://schemas.microsoft.com/office/drawing/2014/main" id="{EC03E7BA-5452-43A1-B00B-0EC3316E26A6}"/>
                </a:ext>
              </a:extLst>
            </p:cNvPr>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176" name="椭圆 175">
            <a:extLst>
              <a:ext uri="{FF2B5EF4-FFF2-40B4-BE49-F238E27FC236}">
                <a16:creationId xmlns:a16="http://schemas.microsoft.com/office/drawing/2014/main" id="{F6BF81C4-A9CD-4D59-A730-6CE6A0D17280}"/>
              </a:ext>
            </a:extLst>
          </p:cNvPr>
          <p:cNvSpPr/>
          <p:nvPr/>
        </p:nvSpPr>
        <p:spPr>
          <a:xfrm rot="18443798">
            <a:off x="5491627" y="250153"/>
            <a:ext cx="693335" cy="713605"/>
          </a:xfrm>
          <a:prstGeom prst="ellipse">
            <a:avLst/>
          </a:prstGeom>
          <a:solidFill>
            <a:srgbClr val="604A7B"/>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177" name="椭圆 176">
            <a:extLst>
              <a:ext uri="{FF2B5EF4-FFF2-40B4-BE49-F238E27FC236}">
                <a16:creationId xmlns:a16="http://schemas.microsoft.com/office/drawing/2014/main" id="{38634AFD-BEB6-4BAF-8158-94A6E7C191EA}"/>
              </a:ext>
            </a:extLst>
          </p:cNvPr>
          <p:cNvSpPr/>
          <p:nvPr/>
        </p:nvSpPr>
        <p:spPr>
          <a:xfrm rot="18443798">
            <a:off x="4777237" y="5513513"/>
            <a:ext cx="476106" cy="490025"/>
          </a:xfrm>
          <a:prstGeom prst="ellipse">
            <a:avLst/>
          </a:prstGeom>
          <a:solidFill>
            <a:srgbClr val="604A7B"/>
          </a:solidFill>
          <a:ln w="12700">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sp>
        <p:nvSpPr>
          <p:cNvPr id="70" name="TextBox 250">
            <a:extLst>
              <a:ext uri="{FF2B5EF4-FFF2-40B4-BE49-F238E27FC236}">
                <a16:creationId xmlns:a16="http://schemas.microsoft.com/office/drawing/2014/main" id="{5FED3988-97F7-43A3-8E72-CCB8D619AFFA}"/>
              </a:ext>
            </a:extLst>
          </p:cNvPr>
          <p:cNvSpPr txBox="1"/>
          <p:nvPr/>
        </p:nvSpPr>
        <p:spPr>
          <a:xfrm>
            <a:off x="5818042" y="3585581"/>
            <a:ext cx="5905871" cy="338554"/>
          </a:xfrm>
          <a:prstGeom prst="rect">
            <a:avLst/>
          </a:prstGeom>
          <a:solidFill>
            <a:srgbClr val="604A7B"/>
          </a:solidFill>
        </p:spPr>
        <p:txBody>
          <a:bodyPr wrap="square" rtlCol="0">
            <a:spAutoFit/>
          </a:bodyPr>
          <a:lstStyle/>
          <a:p>
            <a:pPr algn="dist"/>
            <a:r>
              <a:rPr lang="en-US" altLang="zh-CN" sz="1600" dirty="0">
                <a:solidFill>
                  <a:schemeClr val="bg1"/>
                </a:solidFill>
                <a:latin typeface="微软雅黑" pitchFamily="34" charset="-122"/>
                <a:ea typeface="微软雅黑" pitchFamily="34" charset="-122"/>
              </a:rPr>
              <a:t>The trade frictions between China and the United States</a:t>
            </a:r>
          </a:p>
        </p:txBody>
      </p:sp>
      <p:grpSp>
        <p:nvGrpSpPr>
          <p:cNvPr id="3" name="组合 2">
            <a:extLst>
              <a:ext uri="{FF2B5EF4-FFF2-40B4-BE49-F238E27FC236}">
                <a16:creationId xmlns:a16="http://schemas.microsoft.com/office/drawing/2014/main" id="{69DF2FA9-BB75-45FF-9FC7-50796839BA0F}"/>
              </a:ext>
            </a:extLst>
          </p:cNvPr>
          <p:cNvGrpSpPr/>
          <p:nvPr/>
        </p:nvGrpSpPr>
        <p:grpSpPr>
          <a:xfrm>
            <a:off x="7464641" y="2110002"/>
            <a:ext cx="4259272" cy="371498"/>
            <a:chOff x="7464641" y="2110002"/>
            <a:chExt cx="4259272" cy="371498"/>
          </a:xfrm>
        </p:grpSpPr>
        <p:grpSp>
          <p:nvGrpSpPr>
            <p:cNvPr id="65" name="组合 64">
              <a:extLst>
                <a:ext uri="{FF2B5EF4-FFF2-40B4-BE49-F238E27FC236}">
                  <a16:creationId xmlns:a16="http://schemas.microsoft.com/office/drawing/2014/main" id="{5399FF5A-A1E2-48A2-BC32-E0F76D5E7616}"/>
                </a:ext>
              </a:extLst>
            </p:cNvPr>
            <p:cNvGrpSpPr/>
            <p:nvPr/>
          </p:nvGrpSpPr>
          <p:grpSpPr>
            <a:xfrm>
              <a:off x="7464641" y="2110002"/>
              <a:ext cx="2033895" cy="371498"/>
              <a:chOff x="8971447" y="2172617"/>
              <a:chExt cx="759125" cy="568897"/>
            </a:xfrm>
          </p:grpSpPr>
          <p:sp>
            <p:nvSpPr>
              <p:cNvPr id="66" name="矩形 65">
                <a:extLst>
                  <a:ext uri="{FF2B5EF4-FFF2-40B4-BE49-F238E27FC236}">
                    <a16:creationId xmlns:a16="http://schemas.microsoft.com/office/drawing/2014/main" id="{2963B97E-151C-47EA-9042-9C9E1DE725E3}"/>
                  </a:ext>
                </a:extLst>
              </p:cNvPr>
              <p:cNvSpPr/>
              <p:nvPr/>
            </p:nvSpPr>
            <p:spPr>
              <a:xfrm>
                <a:off x="8971447" y="2172617"/>
                <a:ext cx="238791" cy="568897"/>
              </a:xfrm>
              <a:prstGeom prst="rect">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7" name="矩形 66">
                <a:extLst>
                  <a:ext uri="{FF2B5EF4-FFF2-40B4-BE49-F238E27FC236}">
                    <a16:creationId xmlns:a16="http://schemas.microsoft.com/office/drawing/2014/main" id="{5EDDB969-62AB-4CEC-B65F-D4472850EF27}"/>
                  </a:ext>
                </a:extLst>
              </p:cNvPr>
              <p:cNvSpPr/>
              <p:nvPr/>
            </p:nvSpPr>
            <p:spPr>
              <a:xfrm>
                <a:off x="9312857" y="2172617"/>
                <a:ext cx="107228" cy="56889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8" name="矩形 67">
                <a:extLst>
                  <a:ext uri="{FF2B5EF4-FFF2-40B4-BE49-F238E27FC236}">
                    <a16:creationId xmlns:a16="http://schemas.microsoft.com/office/drawing/2014/main" id="{9416F82B-A042-4471-9B6D-5D795B6F6BF1}"/>
                  </a:ext>
                </a:extLst>
              </p:cNvPr>
              <p:cNvSpPr/>
              <p:nvPr/>
            </p:nvSpPr>
            <p:spPr>
              <a:xfrm>
                <a:off x="9522704" y="2172617"/>
                <a:ext cx="67464" cy="568897"/>
              </a:xfrm>
              <a:prstGeom prst="rect">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9" name="矩形 68">
                <a:extLst>
                  <a:ext uri="{FF2B5EF4-FFF2-40B4-BE49-F238E27FC236}">
                    <a16:creationId xmlns:a16="http://schemas.microsoft.com/office/drawing/2014/main" id="{92AB7019-6A41-4C88-9699-067BD48A2A35}"/>
                  </a:ext>
                </a:extLst>
              </p:cNvPr>
              <p:cNvSpPr/>
              <p:nvPr/>
            </p:nvSpPr>
            <p:spPr>
              <a:xfrm>
                <a:off x="9692788" y="2172617"/>
                <a:ext cx="37784" cy="56889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
          <p:nvSpPr>
            <p:cNvPr id="71" name="TextBox 42">
              <a:extLst>
                <a:ext uri="{FF2B5EF4-FFF2-40B4-BE49-F238E27FC236}">
                  <a16:creationId xmlns:a16="http://schemas.microsoft.com/office/drawing/2014/main" id="{865BBFE1-667E-4820-8EEC-38A4306F9E67}"/>
                </a:ext>
              </a:extLst>
            </p:cNvPr>
            <p:cNvSpPr txBox="1"/>
            <p:nvPr/>
          </p:nvSpPr>
          <p:spPr>
            <a:xfrm>
              <a:off x="9773482" y="2110722"/>
              <a:ext cx="1950431" cy="338466"/>
            </a:xfrm>
            <a:prstGeom prst="rect">
              <a:avLst/>
            </a:prstGeom>
            <a:noFill/>
          </p:spPr>
          <p:txBody>
            <a:bodyPr wrap="square" rtlCol="0">
              <a:spAutoFit/>
            </a:bodyPr>
            <a:lstStyle/>
            <a:p>
              <a:pPr algn="dist"/>
              <a:r>
                <a:rPr lang="en-US" altLang="zh-CN" sz="1600" b="1" dirty="0">
                  <a:latin typeface="微软雅黑" pitchFamily="34" charset="-122"/>
                  <a:ea typeface="微软雅黑" pitchFamily="34" charset="-122"/>
                </a:rPr>
                <a:t>Made By</a:t>
              </a:r>
              <a:r>
                <a:rPr lang="zh-CN" altLang="en-US" sz="1600" b="1" dirty="0">
                  <a:latin typeface="微软雅黑" pitchFamily="34" charset="-122"/>
                  <a:ea typeface="微软雅黑" pitchFamily="34" charset="-122"/>
                </a:rPr>
                <a:t>：牟鑫一</a:t>
              </a:r>
              <a:endParaRPr lang="zh-CN" altLang="zh-CN" sz="1600" dirty="0">
                <a:latin typeface="微软雅黑" pitchFamily="34" charset="-122"/>
                <a:ea typeface="微软雅黑" pitchFamily="34" charset="-122"/>
              </a:endParaRPr>
            </a:p>
          </p:txBody>
        </p:sp>
      </p:grpSp>
    </p:spTree>
    <p:extLst>
      <p:ext uri="{BB962C8B-B14F-4D97-AF65-F5344CB8AC3E}">
        <p14:creationId xmlns:p14="http://schemas.microsoft.com/office/powerpoint/2010/main" val="165605823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129"/>
                                        </p:tgtEl>
                                        <p:attrNameLst>
                                          <p:attrName>style.visibility</p:attrName>
                                        </p:attrNameLst>
                                      </p:cBhvr>
                                      <p:to>
                                        <p:strVal val="visible"/>
                                      </p:to>
                                    </p:set>
                                    <p:anim by="(-#ppt_w*2)" calcmode="lin" valueType="num">
                                      <p:cBhvr rctx="PPT">
                                        <p:cTn id="11" dur="250" autoRev="1" fill="hold">
                                          <p:stCondLst>
                                            <p:cond delay="0"/>
                                          </p:stCondLst>
                                        </p:cTn>
                                        <p:tgtEl>
                                          <p:spTgt spid="129"/>
                                        </p:tgtEl>
                                        <p:attrNameLst>
                                          <p:attrName>ppt_w</p:attrName>
                                        </p:attrNameLst>
                                      </p:cBhvr>
                                    </p:anim>
                                    <p:anim by="(#ppt_w*0.50)" calcmode="lin" valueType="num">
                                      <p:cBhvr>
                                        <p:cTn id="12" dur="250" decel="50000" autoRev="1" fill="hold">
                                          <p:stCondLst>
                                            <p:cond delay="0"/>
                                          </p:stCondLst>
                                        </p:cTn>
                                        <p:tgtEl>
                                          <p:spTgt spid="129"/>
                                        </p:tgtEl>
                                        <p:attrNameLst>
                                          <p:attrName>ppt_x</p:attrName>
                                        </p:attrNameLst>
                                      </p:cBhvr>
                                    </p:anim>
                                    <p:anim from="(-#ppt_h/2)" to="(#ppt_y)" calcmode="lin" valueType="num">
                                      <p:cBhvr>
                                        <p:cTn id="13" dur="500" fill="hold">
                                          <p:stCondLst>
                                            <p:cond delay="0"/>
                                          </p:stCondLst>
                                        </p:cTn>
                                        <p:tgtEl>
                                          <p:spTgt spid="129"/>
                                        </p:tgtEl>
                                        <p:attrNameLst>
                                          <p:attrName>ppt_y</p:attrName>
                                        </p:attrNameLst>
                                      </p:cBhvr>
                                    </p:anim>
                                    <p:animRot by="21600000">
                                      <p:cBhvr>
                                        <p:cTn id="14" dur="500" fill="hold">
                                          <p:stCondLst>
                                            <p:cond delay="0"/>
                                          </p:stCondLst>
                                        </p:cTn>
                                        <p:tgtEl>
                                          <p:spTgt spid="129"/>
                                        </p:tgtEl>
                                        <p:attrNameLst>
                                          <p:attrName>r</p:attrName>
                                        </p:attrNameLst>
                                      </p:cBhvr>
                                    </p:animRot>
                                  </p:childTnLst>
                                </p:cTn>
                              </p:par>
                            </p:childTnLst>
                          </p:cTn>
                        </p:par>
                        <p:par>
                          <p:cTn id="15" fill="hold">
                            <p:stCondLst>
                              <p:cond delay="1350"/>
                            </p:stCondLst>
                            <p:childTnLst>
                              <p:par>
                                <p:cTn id="16" presetID="42"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anim calcmode="lin" valueType="num">
                                      <p:cBhvr>
                                        <p:cTn id="19" dur="500" fill="hold"/>
                                        <p:tgtEl>
                                          <p:spTgt spid="70"/>
                                        </p:tgtEl>
                                        <p:attrNameLst>
                                          <p:attrName>ppt_x</p:attrName>
                                        </p:attrNameLst>
                                      </p:cBhvr>
                                      <p:tavLst>
                                        <p:tav tm="0">
                                          <p:val>
                                            <p:strVal val="#ppt_x"/>
                                          </p:val>
                                        </p:tav>
                                        <p:tav tm="100000">
                                          <p:val>
                                            <p:strVal val="#ppt_x"/>
                                          </p:val>
                                        </p:tav>
                                      </p:tavLst>
                                    </p:anim>
                                    <p:anim calcmode="lin" valueType="num">
                                      <p:cBhvr>
                                        <p:cTn id="20" dur="5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38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id="{7D0B692B-9832-4FC1-8C80-5CE8CAEC92C9}"/>
              </a:ext>
            </a:extLst>
          </p:cNvPr>
          <p:cNvSpPr/>
          <p:nvPr/>
        </p:nvSpPr>
        <p:spPr>
          <a:xfrm rot="8149859">
            <a:off x="7237803" y="4984604"/>
            <a:ext cx="3885366" cy="3746795"/>
          </a:xfrm>
          <a:prstGeom prst="rtTriangle">
            <a:avLst/>
          </a:prstGeom>
          <a:solidFill>
            <a:srgbClr val="33CCCC">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直角三角形 87">
            <a:extLst>
              <a:ext uri="{FF2B5EF4-FFF2-40B4-BE49-F238E27FC236}">
                <a16:creationId xmlns:a16="http://schemas.microsoft.com/office/drawing/2014/main" id="{A22B4CD2-CDA7-412D-AF07-AE32C33BBD3D}"/>
              </a:ext>
            </a:extLst>
          </p:cNvPr>
          <p:cNvSpPr/>
          <p:nvPr/>
        </p:nvSpPr>
        <p:spPr>
          <a:xfrm rot="16200000">
            <a:off x="8848792" y="3514792"/>
            <a:ext cx="3343207" cy="3343207"/>
          </a:xfrm>
          <a:prstGeom prst="rtTriangle">
            <a:avLst/>
          </a:prstGeom>
          <a:solidFill>
            <a:srgbClr val="604A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矩形 90">
            <a:extLst>
              <a:ext uri="{FF2B5EF4-FFF2-40B4-BE49-F238E27FC236}">
                <a16:creationId xmlns:a16="http://schemas.microsoft.com/office/drawing/2014/main" id="{1EBECF9B-F654-4E9F-9FC7-D77FF7D3C50F}"/>
              </a:ext>
            </a:extLst>
          </p:cNvPr>
          <p:cNvSpPr/>
          <p:nvPr/>
        </p:nvSpPr>
        <p:spPr>
          <a:xfrm>
            <a:off x="6403151" y="685258"/>
            <a:ext cx="5228251" cy="1520609"/>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2000" b="1" dirty="0">
                <a:latin typeface="方正黑体简体" panose="02010601030101010101" pitchFamily="2" charset="-122"/>
                <a:ea typeface="方正黑体简体" panose="02010601030101010101" pitchFamily="2" charset="-122"/>
              </a:rPr>
              <a:t>2018</a:t>
            </a:r>
            <a:r>
              <a:rPr lang="zh-CN" altLang="en-US" sz="2000" b="1" dirty="0">
                <a:latin typeface="方正黑体简体" panose="02010601030101010101" pitchFamily="2" charset="-122"/>
                <a:ea typeface="方正黑体简体" panose="02010601030101010101" pitchFamily="2" charset="-122"/>
              </a:rPr>
              <a:t>年</a:t>
            </a:r>
            <a:r>
              <a:rPr lang="en-US" altLang="zh-CN" sz="2000" b="1" dirty="0">
                <a:latin typeface="方正黑体简体" panose="02010601030101010101" pitchFamily="2" charset="-122"/>
                <a:ea typeface="方正黑体简体" panose="02010601030101010101" pitchFamily="2" charset="-122"/>
              </a:rPr>
              <a:t>9</a:t>
            </a:r>
            <a:r>
              <a:rPr lang="zh-CN" altLang="en-US" sz="2000" b="1" dirty="0">
                <a:latin typeface="方正黑体简体" panose="02010601030101010101" pitchFamily="2" charset="-122"/>
                <a:ea typeface="方正黑体简体" panose="02010601030101010101" pitchFamily="2" charset="-122"/>
              </a:rPr>
              <a:t>月</a:t>
            </a:r>
            <a:r>
              <a:rPr lang="en-US" altLang="zh-CN" sz="2000" b="1" dirty="0">
                <a:latin typeface="方正黑体简体" panose="02010601030101010101" pitchFamily="2" charset="-122"/>
                <a:ea typeface="方正黑体简体" panose="02010601030101010101" pitchFamily="2" charset="-122"/>
              </a:rPr>
              <a:t>24</a:t>
            </a:r>
            <a:r>
              <a:rPr lang="zh-CN" altLang="en-US" sz="2000" b="1" dirty="0">
                <a:latin typeface="方正黑体简体" panose="02010601030101010101" pitchFamily="2" charset="-122"/>
                <a:ea typeface="方正黑体简体" panose="02010601030101010101" pitchFamily="2" charset="-122"/>
              </a:rPr>
              <a:t>日，国务院新闻办公室发布</a:t>
            </a:r>
            <a:r>
              <a:rPr lang="en-US" altLang="zh-CN" sz="2000" b="1" dirty="0">
                <a:solidFill>
                  <a:srgbClr val="604A7B"/>
                </a:solidFill>
                <a:latin typeface="方正黑体简体" panose="02010601030101010101" pitchFamily="2" charset="-122"/>
                <a:ea typeface="方正黑体简体" panose="02010601030101010101" pitchFamily="2" charset="-122"/>
              </a:rPr>
              <a:t>《</a:t>
            </a:r>
            <a:r>
              <a:rPr lang="zh-CN" altLang="en-US" sz="2000" b="1" dirty="0">
                <a:solidFill>
                  <a:srgbClr val="604A7B"/>
                </a:solidFill>
                <a:latin typeface="方正黑体简体" panose="02010601030101010101" pitchFamily="2" charset="-122"/>
                <a:ea typeface="方正黑体简体" panose="02010601030101010101" pitchFamily="2" charset="-122"/>
              </a:rPr>
              <a:t>关于中美经贸摩擦的事实与中方立场</a:t>
            </a:r>
            <a:r>
              <a:rPr lang="en-US" altLang="zh-CN" sz="2000" b="1" dirty="0">
                <a:solidFill>
                  <a:srgbClr val="604A7B"/>
                </a:solidFill>
                <a:latin typeface="方正黑体简体" panose="02010601030101010101" pitchFamily="2" charset="-122"/>
                <a:ea typeface="方正黑体简体" panose="02010601030101010101" pitchFamily="2" charset="-122"/>
              </a:rPr>
              <a:t>》</a:t>
            </a:r>
            <a:r>
              <a:rPr lang="zh-CN" altLang="en-US" sz="2000" b="1" dirty="0">
                <a:latin typeface="方正黑体简体" panose="02010601030101010101" pitchFamily="2" charset="-122"/>
                <a:ea typeface="方正黑体简体" panose="02010601030101010101" pitchFamily="2" charset="-122"/>
              </a:rPr>
              <a:t>白皮书，旨在澄清中美经贸关系事实，阐明中国对中美经贸摩擦的政策立场，推动问题合理解决。</a:t>
            </a:r>
          </a:p>
        </p:txBody>
      </p:sp>
      <p:sp>
        <p:nvSpPr>
          <p:cNvPr id="92" name="文本框 91">
            <a:extLst>
              <a:ext uri="{FF2B5EF4-FFF2-40B4-BE49-F238E27FC236}">
                <a16:creationId xmlns:a16="http://schemas.microsoft.com/office/drawing/2014/main" id="{640EAC1B-90E4-463B-972B-0DE97ED7BA66}"/>
              </a:ext>
            </a:extLst>
          </p:cNvPr>
          <p:cNvSpPr txBox="1"/>
          <p:nvPr/>
        </p:nvSpPr>
        <p:spPr>
          <a:xfrm>
            <a:off x="6403150" y="2752149"/>
            <a:ext cx="5228251" cy="662554"/>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zh-CN" altLang="en-US" sz="2800" b="1" dirty="0">
                <a:solidFill>
                  <a:srgbClr val="604A7B"/>
                </a:solidFill>
                <a:latin typeface="方正黑体简体" panose="02010601030101010101" pitchFamily="2" charset="-122"/>
                <a:ea typeface="方正黑体简体" panose="02010601030101010101" pitchFamily="2" charset="-122"/>
              </a:rPr>
              <a:t>中美贸易往来，真的如美所述吗？</a:t>
            </a:r>
            <a:endParaRPr lang="en-US" altLang="zh-CN" sz="2800" b="1" dirty="0">
              <a:solidFill>
                <a:srgbClr val="604A7B"/>
              </a:solidFill>
              <a:latin typeface="方正黑体简体" panose="02010601030101010101" pitchFamily="2" charset="-122"/>
              <a:ea typeface="方正黑体简体" panose="02010601030101010101" pitchFamily="2" charset="-122"/>
            </a:endParaRPr>
          </a:p>
        </p:txBody>
      </p:sp>
      <p:cxnSp>
        <p:nvCxnSpPr>
          <p:cNvPr id="11" name="直接连接符 10">
            <a:extLst>
              <a:ext uri="{FF2B5EF4-FFF2-40B4-BE49-F238E27FC236}">
                <a16:creationId xmlns:a16="http://schemas.microsoft.com/office/drawing/2014/main" id="{E77248CC-462E-4FB1-A8DF-F548DDB79D65}"/>
              </a:ext>
            </a:extLst>
          </p:cNvPr>
          <p:cNvCxnSpPr>
            <a:cxnSpLocks/>
          </p:cNvCxnSpPr>
          <p:nvPr/>
        </p:nvCxnSpPr>
        <p:spPr>
          <a:xfrm>
            <a:off x="6481682" y="2735823"/>
            <a:ext cx="5149720" cy="0"/>
          </a:xfrm>
          <a:prstGeom prst="line">
            <a:avLst/>
          </a:prstGeom>
          <a:ln w="19050">
            <a:solidFill>
              <a:srgbClr val="604A7B"/>
            </a:solidFill>
          </a:ln>
        </p:spPr>
        <p:style>
          <a:lnRef idx="1">
            <a:schemeClr val="accent1"/>
          </a:lnRef>
          <a:fillRef idx="0">
            <a:schemeClr val="accent1"/>
          </a:fillRef>
          <a:effectRef idx="0">
            <a:schemeClr val="accent1"/>
          </a:effectRef>
          <a:fontRef idx="minor">
            <a:schemeClr val="tx1"/>
          </a:fontRef>
        </p:style>
      </p:cxnSp>
      <p:sp>
        <p:nvSpPr>
          <p:cNvPr id="87" name="任意多边形: 形状 86">
            <a:extLst>
              <a:ext uri="{FF2B5EF4-FFF2-40B4-BE49-F238E27FC236}">
                <a16:creationId xmlns:a16="http://schemas.microsoft.com/office/drawing/2014/main" id="{03829988-E950-4291-A5EF-CDA708421F15}"/>
              </a:ext>
            </a:extLst>
          </p:cNvPr>
          <p:cNvSpPr/>
          <p:nvPr/>
        </p:nvSpPr>
        <p:spPr>
          <a:xfrm>
            <a:off x="1" y="0"/>
            <a:ext cx="8848791" cy="6858000"/>
          </a:xfrm>
          <a:custGeom>
            <a:avLst/>
            <a:gdLst>
              <a:gd name="connsiteX0" fmla="*/ 0 w 8848791"/>
              <a:gd name="connsiteY0" fmla="*/ 0 h 6858000"/>
              <a:gd name="connsiteX1" fmla="*/ 3612150 w 8848791"/>
              <a:gd name="connsiteY1" fmla="*/ 0 h 6858000"/>
              <a:gd name="connsiteX2" fmla="*/ 8848791 w 8848791"/>
              <a:gd name="connsiteY2" fmla="*/ 6858000 h 6858000"/>
              <a:gd name="connsiteX3" fmla="*/ 2371651 w 8848791"/>
              <a:gd name="connsiteY3" fmla="*/ 6858000 h 6858000"/>
              <a:gd name="connsiteX4" fmla="*/ 0 w 8848791"/>
              <a:gd name="connsiteY4" fmla="*/ 3752044 h 6858000"/>
              <a:gd name="connsiteX5" fmla="*/ 0 w 8848791"/>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48791" h="6858000">
                <a:moveTo>
                  <a:pt x="0" y="0"/>
                </a:moveTo>
                <a:lnTo>
                  <a:pt x="3612150" y="0"/>
                </a:lnTo>
                <a:lnTo>
                  <a:pt x="8848791" y="6858000"/>
                </a:lnTo>
                <a:lnTo>
                  <a:pt x="2371651" y="6858000"/>
                </a:lnTo>
                <a:lnTo>
                  <a:pt x="0" y="3752044"/>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03573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trips(downRight)">
                                          <p:cBhvr>
                                            <p:cTn id="7" dur="1000"/>
                                            <p:tgtEl>
                                              <p:spTgt spid="87"/>
                                            </p:tgtEl>
                                          </p:cBhvr>
                                        </p:animEffect>
                                      </p:childTnLst>
                                    </p:cTn>
                                  </p:par>
                                </p:childTnLst>
                              </p:cTn>
                            </p:par>
                            <p:par>
                              <p:cTn id="8" fill="hold">
                                <p:stCondLst>
                                  <p:cond delay="1000"/>
                                </p:stCondLst>
                                <p:childTnLst>
                                  <p:par>
                                    <p:cTn id="9" presetID="2" presetClass="entr" presetSubtype="4" fill="hold" grpId="0" nodeType="after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14:presetBounceEnd="50000">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14:bounceEnd="50000">
                                          <p:cBhvr additive="base">
                                            <p:cTn id="15" dur="1000" fill="hold"/>
                                            <p:tgtEl>
                                              <p:spTgt spid="88"/>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88"/>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wipe(left)">
                                          <p:cBhvr>
                                            <p:cTn id="20" dur="500"/>
                                            <p:tgtEl>
                                              <p:spTgt spid="91"/>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3000"/>
                                </p:stCondLst>
                                <p:childTnLst>
                                  <p:par>
                                    <p:cTn id="26" presetID="14" presetClass="entr" presetSubtype="10" fill="hold" grpId="0" nodeType="after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randombar(horizontal)">
                                          <p:cBhvr>
                                            <p:cTn id="28"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8" grpId="0" animBg="1"/>
          <p:bldP spid="91" grpId="0"/>
          <p:bldP spid="92" grpId="0"/>
          <p:bldP spid="8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2"/>
                                            </p:tgtEl>
                                          </p:cBhvr>
                                        </p:cmd>
                                      </p:childTnLst>
                                    </p:cTn>
                                  </p:par>
                                </p:childTnLst>
                              </p:cTn>
                            </p:par>
                            <p:par>
                              <p:cTn id="7" fill="hold">
                                <p:stCondLst>
                                  <p:cond delay="0"/>
                                </p:stCondLst>
                                <p:childTnLst>
                                  <p:par>
                                    <p:cTn id="8" presetID="18" presetClass="entr" presetSubtype="6" fill="hold" grpId="0" nodeType="after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strips(downRight)">
                                          <p:cBhvr>
                                            <p:cTn id="10" dur="1000"/>
                                            <p:tgtEl>
                                              <p:spTgt spid="8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1000" fill="hold"/>
                                            <p:tgtEl>
                                              <p:spTgt spid="88"/>
                                            </p:tgtEl>
                                            <p:attrNameLst>
                                              <p:attrName>ppt_x</p:attrName>
                                            </p:attrNameLst>
                                          </p:cBhvr>
                                          <p:tavLst>
                                            <p:tav tm="0">
                                              <p:val>
                                                <p:strVal val="1+#ppt_w/2"/>
                                              </p:val>
                                            </p:tav>
                                            <p:tav tm="100000">
                                              <p:val>
                                                <p:strVal val="#ppt_x"/>
                                              </p:val>
                                            </p:tav>
                                          </p:tavLst>
                                        </p:anim>
                                        <p:anim calcmode="lin" valueType="num">
                                          <p:cBhvr additive="base">
                                            <p:cTn id="19" dur="1000" fill="hold"/>
                                            <p:tgtEl>
                                              <p:spTgt spid="8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500"/>
                                            <p:tgtEl>
                                              <p:spTgt spid="9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randombar(horizontal)">
                                          <p:cBhvr>
                                            <p:cTn id="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2" repeatCount="indefinite" fill="hold" display="0">
                      <p:stCondLst>
                        <p:cond delay="indefinite"/>
                      </p:stCondLst>
                      <p:endCondLst>
                        <p:cond evt="onStopAudio" delay="0">
                          <p:tgtEl>
                            <p:sldTgt/>
                          </p:tgtEl>
                        </p:cond>
                      </p:endCondLst>
                    </p:cTn>
                    <p:tgtEl>
                      <p:spTgt spid="82"/>
                    </p:tgtEl>
                  </p:cMediaNode>
                </p:audio>
              </p:childTnLst>
            </p:cTn>
          </p:par>
        </p:tnLst>
        <p:bldLst>
          <p:bldP spid="7" grpId="0" animBg="1"/>
          <p:bldP spid="88" grpId="0" animBg="1"/>
          <p:bldP spid="91" grpId="0"/>
          <p:bldP spid="92" grpId="0"/>
          <p:bldP spid="8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52400" y="109402"/>
            <a:ext cx="11887202" cy="6639198"/>
            <a:chOff x="152400" y="109402"/>
            <a:chExt cx="11887202" cy="6639198"/>
          </a:xfrm>
        </p:grpSpPr>
        <p:grpSp>
          <p:nvGrpSpPr>
            <p:cNvPr id="4" name="组合 3"/>
            <p:cNvGrpSpPr/>
            <p:nvPr/>
          </p:nvGrpSpPr>
          <p:grpSpPr>
            <a:xfrm rot="16200000">
              <a:off x="2776402" y="-2514600"/>
              <a:ext cx="6639198" cy="11887202"/>
              <a:chOff x="681001" y="-135716"/>
              <a:chExt cx="10464800" cy="6993716"/>
            </a:xfrm>
          </p:grpSpPr>
          <p:grpSp>
            <p:nvGrpSpPr>
              <p:cNvPr id="5" name="组合 4"/>
              <p:cNvGrpSpPr/>
              <p:nvPr/>
            </p:nvGrpSpPr>
            <p:grpSpPr>
              <a:xfrm>
                <a:off x="681001" y="-135716"/>
                <a:ext cx="10464800" cy="6993716"/>
                <a:chOff x="681001" y="-135716"/>
                <a:chExt cx="10464800" cy="699371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437" t="19034" r="18125" b="23154"/>
                <a:stretch/>
              </p:blipFill>
              <p:spPr>
                <a:xfrm>
                  <a:off x="681001" y="-135716"/>
                  <a:ext cx="10464800" cy="6993716"/>
                </a:xfrm>
                <a:prstGeom prst="rect">
                  <a:avLst/>
                </a:prstGeom>
              </p:spPr>
            </p:pic>
            <p:sp>
              <p:nvSpPr>
                <p:cNvPr id="8" name="矩形 7"/>
                <p:cNvSpPr/>
                <p:nvPr/>
              </p:nvSpPr>
              <p:spPr>
                <a:xfrm>
                  <a:off x="2246243" y="1441173"/>
                  <a:ext cx="2663687" cy="417444"/>
                </a:xfrm>
                <a:prstGeom prst="rect">
                  <a:avLst/>
                </a:prstGeom>
                <a:solidFill>
                  <a:srgbClr val="6FB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方正黑体简体" panose="02010601030101010101" pitchFamily="2" charset="-122"/>
                    <a:ea typeface="方正黑体简体" panose="02010601030101010101" pitchFamily="2" charset="-122"/>
                  </a:endParaRPr>
                </a:p>
              </p:txBody>
            </p:sp>
          </p:grpSp>
          <p:sp>
            <p:nvSpPr>
              <p:cNvPr id="6" name="矩形 5"/>
              <p:cNvSpPr/>
              <p:nvPr/>
            </p:nvSpPr>
            <p:spPr>
              <a:xfrm>
                <a:off x="2037522" y="2514600"/>
                <a:ext cx="4065104" cy="2216426"/>
              </a:xfrm>
              <a:prstGeom prst="rect">
                <a:avLst/>
              </a:prstGeom>
              <a:solidFill>
                <a:srgbClr val="6FB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方正黑体简体" panose="02010601030101010101" pitchFamily="2" charset="-122"/>
                  <a:ea typeface="方正黑体简体" panose="02010601030101010101" pitchFamily="2" charset="-122"/>
                </a:endParaRPr>
              </a:p>
            </p:txBody>
          </p:sp>
        </p:grpSp>
        <p:sp>
          <p:nvSpPr>
            <p:cNvPr id="41" name="矩形 40"/>
            <p:cNvSpPr/>
            <p:nvPr/>
          </p:nvSpPr>
          <p:spPr>
            <a:xfrm>
              <a:off x="431800" y="2679700"/>
              <a:ext cx="3251200" cy="2171700"/>
            </a:xfrm>
            <a:prstGeom prst="rect">
              <a:avLst/>
            </a:prstGeom>
            <a:solidFill>
              <a:srgbClr val="6FB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endParaRPr>
            </a:p>
          </p:txBody>
        </p:sp>
      </p:grpSp>
      <p:sp>
        <p:nvSpPr>
          <p:cNvPr id="9" name="矩形 8"/>
          <p:cNvSpPr/>
          <p:nvPr/>
        </p:nvSpPr>
        <p:spPr>
          <a:xfrm flipV="1">
            <a:off x="716733" y="1408874"/>
            <a:ext cx="2646878" cy="3950523"/>
          </a:xfrm>
          <a:prstGeom prst="rect">
            <a:avLst/>
          </a:prstGeom>
          <a:noFill/>
          <a:ln w="952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endParaRPr>
          </a:p>
        </p:txBody>
      </p:sp>
      <p:sp>
        <p:nvSpPr>
          <p:cNvPr id="10" name="文本框 9"/>
          <p:cNvSpPr txBox="1"/>
          <p:nvPr/>
        </p:nvSpPr>
        <p:spPr>
          <a:xfrm>
            <a:off x="998024" y="1606238"/>
            <a:ext cx="2400657" cy="3606795"/>
          </a:xfrm>
          <a:prstGeom prst="rect">
            <a:avLst/>
          </a:prstGeom>
          <a:noFill/>
        </p:spPr>
        <p:txBody>
          <a:bodyPr vert="eaVert" wrap="square" rtlCol="0">
            <a:spAutoFit/>
          </a:bodyPr>
          <a:lstStyle/>
          <a:p>
            <a:pPr algn="just">
              <a:lnSpc>
                <a:spcPct val="150000"/>
              </a:lnSpc>
            </a:pPr>
            <a:r>
              <a:rPr lang="zh-CN" altLang="en-US" sz="4800" spc="600" dirty="0">
                <a:solidFill>
                  <a:srgbClr val="604A7B"/>
                </a:solidFill>
                <a:latin typeface="方正黑体简体" panose="02010601030101010101" pitchFamily="2" charset="-122"/>
                <a:ea typeface="方正黑体简体" panose="02010601030101010101" pitchFamily="2" charset="-122"/>
              </a:rPr>
              <a:t>中美经贸关</a:t>
            </a:r>
            <a:endParaRPr lang="en-US" altLang="zh-CN" sz="4800" spc="600" dirty="0">
              <a:solidFill>
                <a:srgbClr val="604A7B"/>
              </a:solidFill>
              <a:latin typeface="方正黑体简体" panose="02010601030101010101" pitchFamily="2" charset="-122"/>
              <a:ea typeface="方正黑体简体" panose="02010601030101010101" pitchFamily="2" charset="-122"/>
            </a:endParaRPr>
          </a:p>
          <a:p>
            <a:pPr algn="just">
              <a:lnSpc>
                <a:spcPct val="150000"/>
              </a:lnSpc>
            </a:pPr>
            <a:r>
              <a:rPr lang="zh-CN" altLang="en-US" sz="4800" spc="600" dirty="0">
                <a:solidFill>
                  <a:srgbClr val="604A7B"/>
                </a:solidFill>
                <a:latin typeface="方正黑体简体" panose="02010601030101010101" pitchFamily="2" charset="-122"/>
                <a:ea typeface="方正黑体简体" panose="02010601030101010101" pitchFamily="2" charset="-122"/>
              </a:rPr>
              <a:t>系的事实</a:t>
            </a:r>
          </a:p>
        </p:txBody>
      </p:sp>
      <p:grpSp>
        <p:nvGrpSpPr>
          <p:cNvPr id="2" name="组合 1">
            <a:extLst>
              <a:ext uri="{FF2B5EF4-FFF2-40B4-BE49-F238E27FC236}">
                <a16:creationId xmlns:a16="http://schemas.microsoft.com/office/drawing/2014/main" id="{18ECCCDB-2FC7-4234-AC75-6A68B80E44CD}"/>
              </a:ext>
            </a:extLst>
          </p:cNvPr>
          <p:cNvGrpSpPr/>
          <p:nvPr/>
        </p:nvGrpSpPr>
        <p:grpSpPr>
          <a:xfrm>
            <a:off x="4767972" y="835001"/>
            <a:ext cx="6222413" cy="400110"/>
            <a:chOff x="4767972" y="835001"/>
            <a:chExt cx="6222413" cy="400110"/>
          </a:xfrm>
        </p:grpSpPr>
        <p:sp>
          <p:nvSpPr>
            <p:cNvPr id="14" name="文本框 13"/>
            <p:cNvSpPr txBox="1"/>
            <p:nvPr/>
          </p:nvSpPr>
          <p:spPr>
            <a:xfrm>
              <a:off x="5160460" y="835001"/>
              <a:ext cx="5829925" cy="400110"/>
            </a:xfrm>
            <a:prstGeom prst="rect">
              <a:avLst/>
            </a:prstGeom>
            <a:noFill/>
          </p:spPr>
          <p:txBody>
            <a:bodyPr wrap="square" rtlCol="0">
              <a:spAutoFit/>
            </a:bodyPr>
            <a:lstStyle/>
            <a:p>
              <a:pPr algn="just"/>
              <a:r>
                <a:rPr lang="zh-CN" altLang="en-US" sz="2000" dirty="0">
                  <a:solidFill>
                    <a:schemeClr val="bg1"/>
                  </a:solidFill>
                  <a:latin typeface="方正黑体简体" panose="02010601030101010101" pitchFamily="2" charset="-122"/>
                  <a:ea typeface="方正黑体简体" panose="02010601030101010101" pitchFamily="2" charset="-122"/>
                </a:rPr>
                <a:t>不应仅看货物贸易差额片面评判中美经贸关系得失</a:t>
              </a:r>
              <a:endParaRPr lang="zh-CN" altLang="en-US" sz="1400" dirty="0">
                <a:solidFill>
                  <a:schemeClr val="bg1"/>
                </a:solidFill>
                <a:latin typeface="方正黑体简体" panose="02010601030101010101" pitchFamily="2" charset="-122"/>
                <a:ea typeface="方正黑体简体" panose="02010601030101010101" pitchFamily="2" charset="-122"/>
              </a:endParaRPr>
            </a:p>
          </p:txBody>
        </p:sp>
        <p:grpSp>
          <p:nvGrpSpPr>
            <p:cNvPr id="17" name="组合 16"/>
            <p:cNvGrpSpPr/>
            <p:nvPr/>
          </p:nvGrpSpPr>
          <p:grpSpPr>
            <a:xfrm>
              <a:off x="4767972" y="866638"/>
              <a:ext cx="316659" cy="316659"/>
              <a:chOff x="4587240" y="2485309"/>
              <a:chExt cx="411480" cy="411480"/>
            </a:xfrm>
          </p:grpSpPr>
          <p:sp>
            <p:nvSpPr>
              <p:cNvPr id="18" name="椭圆 17"/>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sp>
            <p:nvSpPr>
              <p:cNvPr id="19" name="椭圆 18"/>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grpSp>
      </p:grpSp>
      <p:grpSp>
        <p:nvGrpSpPr>
          <p:cNvPr id="3" name="组合 2">
            <a:extLst>
              <a:ext uri="{FF2B5EF4-FFF2-40B4-BE49-F238E27FC236}">
                <a16:creationId xmlns:a16="http://schemas.microsoft.com/office/drawing/2014/main" id="{4F512C03-EFCF-417F-8D9A-7DC6D7B70132}"/>
              </a:ext>
            </a:extLst>
          </p:cNvPr>
          <p:cNvGrpSpPr/>
          <p:nvPr/>
        </p:nvGrpSpPr>
        <p:grpSpPr>
          <a:xfrm>
            <a:off x="4767972" y="1731016"/>
            <a:ext cx="6222413" cy="400110"/>
            <a:chOff x="4767972" y="1731016"/>
            <a:chExt cx="6222413" cy="400110"/>
          </a:xfrm>
        </p:grpSpPr>
        <p:sp>
          <p:nvSpPr>
            <p:cNvPr id="44" name="文本框 43">
              <a:extLst>
                <a:ext uri="{FF2B5EF4-FFF2-40B4-BE49-F238E27FC236}">
                  <a16:creationId xmlns:a16="http://schemas.microsoft.com/office/drawing/2014/main" id="{FF478DC7-1653-4832-A9F2-85B29EE8FFEB}"/>
                </a:ext>
              </a:extLst>
            </p:cNvPr>
            <p:cNvSpPr txBox="1"/>
            <p:nvPr/>
          </p:nvSpPr>
          <p:spPr>
            <a:xfrm>
              <a:off x="5160460" y="1731016"/>
              <a:ext cx="5829925" cy="400110"/>
            </a:xfrm>
            <a:prstGeom prst="rect">
              <a:avLst/>
            </a:prstGeom>
            <a:noFill/>
          </p:spPr>
          <p:txBody>
            <a:bodyPr wrap="square" rtlCol="0">
              <a:spAutoFit/>
            </a:bodyPr>
            <a:lstStyle/>
            <a:p>
              <a:pPr algn="just"/>
              <a:r>
                <a:rPr lang="zh-CN" altLang="en-US" sz="2000" spc="-100" dirty="0">
                  <a:solidFill>
                    <a:schemeClr val="bg1"/>
                  </a:solidFill>
                  <a:latin typeface="方正黑体简体" panose="02010601030101010101" pitchFamily="2" charset="-122"/>
                  <a:ea typeface="方正黑体简体" panose="02010601030101010101" pitchFamily="2" charset="-122"/>
                </a:rPr>
                <a:t>不应脱离世界贸易组织的互惠互利原则谈论公平贸易</a:t>
              </a:r>
              <a:endParaRPr lang="zh-CN" altLang="en-US" sz="1400" spc="-100" dirty="0">
                <a:solidFill>
                  <a:schemeClr val="bg1"/>
                </a:solidFill>
                <a:latin typeface="方正黑体简体" panose="02010601030101010101" pitchFamily="2" charset="-122"/>
                <a:ea typeface="方正黑体简体" panose="02010601030101010101" pitchFamily="2" charset="-122"/>
              </a:endParaRPr>
            </a:p>
          </p:txBody>
        </p:sp>
        <p:grpSp>
          <p:nvGrpSpPr>
            <p:cNvPr id="46" name="组合 45">
              <a:extLst>
                <a:ext uri="{FF2B5EF4-FFF2-40B4-BE49-F238E27FC236}">
                  <a16:creationId xmlns:a16="http://schemas.microsoft.com/office/drawing/2014/main" id="{30748F00-3DB1-49D1-9B56-90C082A755C5}"/>
                </a:ext>
              </a:extLst>
            </p:cNvPr>
            <p:cNvGrpSpPr/>
            <p:nvPr/>
          </p:nvGrpSpPr>
          <p:grpSpPr>
            <a:xfrm>
              <a:off x="4767972" y="1762653"/>
              <a:ext cx="316659" cy="316659"/>
              <a:chOff x="4587240" y="2485309"/>
              <a:chExt cx="411480" cy="411480"/>
            </a:xfrm>
          </p:grpSpPr>
          <p:sp>
            <p:nvSpPr>
              <p:cNvPr id="47" name="椭圆 46">
                <a:extLst>
                  <a:ext uri="{FF2B5EF4-FFF2-40B4-BE49-F238E27FC236}">
                    <a16:creationId xmlns:a16="http://schemas.microsoft.com/office/drawing/2014/main" id="{E539B6A3-8F10-451E-8606-D007F757B8DE}"/>
                  </a:ext>
                </a:extLst>
              </p:cNvPr>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4A7B"/>
                  </a:solidFill>
                  <a:latin typeface="方正黑体简体" panose="02010601030101010101" pitchFamily="2" charset="-122"/>
                  <a:ea typeface="方正黑体简体" panose="02010601030101010101" pitchFamily="2" charset="-122"/>
                </a:endParaRPr>
              </a:p>
            </p:txBody>
          </p:sp>
          <p:sp>
            <p:nvSpPr>
              <p:cNvPr id="48" name="椭圆 47">
                <a:extLst>
                  <a:ext uri="{FF2B5EF4-FFF2-40B4-BE49-F238E27FC236}">
                    <a16:creationId xmlns:a16="http://schemas.microsoft.com/office/drawing/2014/main" id="{3DB5E0D8-0110-4A59-8569-B24202C77F99}"/>
                  </a:ext>
                </a:extLst>
              </p:cNvPr>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04A7B"/>
                  </a:solidFill>
                  <a:latin typeface="方正黑体简体" panose="02010601030101010101" pitchFamily="2" charset="-122"/>
                  <a:ea typeface="方正黑体简体" panose="02010601030101010101" pitchFamily="2" charset="-122"/>
                </a:endParaRPr>
              </a:p>
            </p:txBody>
          </p:sp>
        </p:grpSp>
      </p:grpSp>
      <p:grpSp>
        <p:nvGrpSpPr>
          <p:cNvPr id="11" name="组合 10">
            <a:extLst>
              <a:ext uri="{FF2B5EF4-FFF2-40B4-BE49-F238E27FC236}">
                <a16:creationId xmlns:a16="http://schemas.microsoft.com/office/drawing/2014/main" id="{5AEE11EF-9FB0-49C0-96AA-357775295B07}"/>
              </a:ext>
            </a:extLst>
          </p:cNvPr>
          <p:cNvGrpSpPr/>
          <p:nvPr/>
        </p:nvGrpSpPr>
        <p:grpSpPr>
          <a:xfrm>
            <a:off x="4762804" y="2612440"/>
            <a:ext cx="6222413" cy="400110"/>
            <a:chOff x="4762804" y="2612440"/>
            <a:chExt cx="6222413" cy="400110"/>
          </a:xfrm>
        </p:grpSpPr>
        <p:sp>
          <p:nvSpPr>
            <p:cNvPr id="76" name="文本框 75">
              <a:extLst>
                <a:ext uri="{FF2B5EF4-FFF2-40B4-BE49-F238E27FC236}">
                  <a16:creationId xmlns:a16="http://schemas.microsoft.com/office/drawing/2014/main" id="{C0B1DEBB-113A-4BE5-A0DF-E396F84C8C6F}"/>
                </a:ext>
              </a:extLst>
            </p:cNvPr>
            <p:cNvSpPr txBox="1"/>
            <p:nvPr/>
          </p:nvSpPr>
          <p:spPr>
            <a:xfrm>
              <a:off x="5155292" y="2612440"/>
              <a:ext cx="5829925" cy="400110"/>
            </a:xfrm>
            <a:prstGeom prst="rect">
              <a:avLst/>
            </a:prstGeom>
            <a:noFill/>
          </p:spPr>
          <p:txBody>
            <a:bodyPr wrap="square" rtlCol="0">
              <a:spAutoFit/>
            </a:bodyPr>
            <a:lstStyle/>
            <a:p>
              <a:pPr algn="just"/>
              <a:r>
                <a:rPr lang="zh-CN" altLang="en-US" sz="2000" dirty="0">
                  <a:solidFill>
                    <a:schemeClr val="bg1"/>
                  </a:solidFill>
                  <a:latin typeface="方正黑体简体" panose="02010601030101010101" pitchFamily="2" charset="-122"/>
                  <a:ea typeface="方正黑体简体" panose="02010601030101010101" pitchFamily="2" charset="-122"/>
                </a:rPr>
                <a:t>不应违背契约精神指责中国进行强制技术转让</a:t>
              </a:r>
              <a:endParaRPr lang="zh-CN" altLang="en-US" sz="1400" dirty="0">
                <a:solidFill>
                  <a:schemeClr val="bg1"/>
                </a:solidFill>
                <a:latin typeface="方正黑体简体" panose="02010601030101010101" pitchFamily="2" charset="-122"/>
                <a:ea typeface="方正黑体简体" panose="02010601030101010101" pitchFamily="2" charset="-122"/>
              </a:endParaRPr>
            </a:p>
          </p:txBody>
        </p:sp>
        <p:grpSp>
          <p:nvGrpSpPr>
            <p:cNvPr id="78" name="组合 77">
              <a:extLst>
                <a:ext uri="{FF2B5EF4-FFF2-40B4-BE49-F238E27FC236}">
                  <a16:creationId xmlns:a16="http://schemas.microsoft.com/office/drawing/2014/main" id="{BC98622E-0112-4744-8F03-B7A80E79F95A}"/>
                </a:ext>
              </a:extLst>
            </p:cNvPr>
            <p:cNvGrpSpPr/>
            <p:nvPr/>
          </p:nvGrpSpPr>
          <p:grpSpPr>
            <a:xfrm>
              <a:off x="4762804" y="2644077"/>
              <a:ext cx="316659" cy="316659"/>
              <a:chOff x="4587240" y="2485309"/>
              <a:chExt cx="411480" cy="411480"/>
            </a:xfrm>
          </p:grpSpPr>
          <p:sp>
            <p:nvSpPr>
              <p:cNvPr id="79" name="椭圆 78">
                <a:extLst>
                  <a:ext uri="{FF2B5EF4-FFF2-40B4-BE49-F238E27FC236}">
                    <a16:creationId xmlns:a16="http://schemas.microsoft.com/office/drawing/2014/main" id="{9BB931E8-7A6B-48EF-A978-9965DBC3AD70}"/>
                  </a:ext>
                </a:extLst>
              </p:cNvPr>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sp>
            <p:nvSpPr>
              <p:cNvPr id="80" name="椭圆 79">
                <a:extLst>
                  <a:ext uri="{FF2B5EF4-FFF2-40B4-BE49-F238E27FC236}">
                    <a16:creationId xmlns:a16="http://schemas.microsoft.com/office/drawing/2014/main" id="{0AF86F8E-02C9-4D7D-A094-07CBC2BE28B4}"/>
                  </a:ext>
                </a:extLst>
              </p:cNvPr>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grpSp>
      </p:grpSp>
      <p:grpSp>
        <p:nvGrpSpPr>
          <p:cNvPr id="12" name="组合 11">
            <a:extLst>
              <a:ext uri="{FF2B5EF4-FFF2-40B4-BE49-F238E27FC236}">
                <a16:creationId xmlns:a16="http://schemas.microsoft.com/office/drawing/2014/main" id="{D9387998-4400-433C-970A-410768DFC3C5}"/>
              </a:ext>
            </a:extLst>
          </p:cNvPr>
          <p:cNvGrpSpPr/>
          <p:nvPr/>
        </p:nvGrpSpPr>
        <p:grpSpPr>
          <a:xfrm>
            <a:off x="4762804" y="3493753"/>
            <a:ext cx="6222413" cy="400110"/>
            <a:chOff x="4762804" y="3493753"/>
            <a:chExt cx="6222413" cy="400110"/>
          </a:xfrm>
        </p:grpSpPr>
        <p:sp>
          <p:nvSpPr>
            <p:cNvPr id="82" name="文本框 81">
              <a:extLst>
                <a:ext uri="{FF2B5EF4-FFF2-40B4-BE49-F238E27FC236}">
                  <a16:creationId xmlns:a16="http://schemas.microsoft.com/office/drawing/2014/main" id="{5B2AA481-1CE5-4CBF-BA55-7B2F230D9E33}"/>
                </a:ext>
              </a:extLst>
            </p:cNvPr>
            <p:cNvSpPr txBox="1"/>
            <p:nvPr/>
          </p:nvSpPr>
          <p:spPr>
            <a:xfrm>
              <a:off x="5155292" y="3493753"/>
              <a:ext cx="5829925" cy="400110"/>
            </a:xfrm>
            <a:prstGeom prst="rect">
              <a:avLst/>
            </a:prstGeom>
            <a:noFill/>
          </p:spPr>
          <p:txBody>
            <a:bodyPr wrap="square" rtlCol="0">
              <a:spAutoFit/>
            </a:bodyPr>
            <a:lstStyle/>
            <a:p>
              <a:r>
                <a:rPr lang="zh-CN" altLang="en-US" sz="2000" dirty="0">
                  <a:solidFill>
                    <a:schemeClr val="bg1"/>
                  </a:solidFill>
                  <a:latin typeface="方正黑体简体" panose="02010601030101010101" pitchFamily="2" charset="-122"/>
                  <a:ea typeface="方正黑体简体" panose="02010601030101010101" pitchFamily="2" charset="-122"/>
                </a:rPr>
                <a:t>不应抹杀中国保护知识产权的巨大努力与成效</a:t>
              </a:r>
              <a:endParaRPr lang="zh-CN" altLang="en-US" sz="1400" dirty="0">
                <a:solidFill>
                  <a:schemeClr val="bg1"/>
                </a:solidFill>
                <a:latin typeface="方正黑体简体" panose="02010601030101010101" pitchFamily="2" charset="-122"/>
                <a:ea typeface="方正黑体简体" panose="02010601030101010101" pitchFamily="2" charset="-122"/>
              </a:endParaRPr>
            </a:p>
          </p:txBody>
        </p:sp>
        <p:grpSp>
          <p:nvGrpSpPr>
            <p:cNvPr id="84" name="组合 83">
              <a:extLst>
                <a:ext uri="{FF2B5EF4-FFF2-40B4-BE49-F238E27FC236}">
                  <a16:creationId xmlns:a16="http://schemas.microsoft.com/office/drawing/2014/main" id="{2DC21CBA-E5A4-42E3-973F-036594B63C60}"/>
                </a:ext>
              </a:extLst>
            </p:cNvPr>
            <p:cNvGrpSpPr/>
            <p:nvPr/>
          </p:nvGrpSpPr>
          <p:grpSpPr>
            <a:xfrm>
              <a:off x="4762804" y="3525390"/>
              <a:ext cx="316659" cy="316659"/>
              <a:chOff x="4587240" y="2485309"/>
              <a:chExt cx="411480" cy="411480"/>
            </a:xfrm>
          </p:grpSpPr>
          <p:sp>
            <p:nvSpPr>
              <p:cNvPr id="85" name="椭圆 84">
                <a:extLst>
                  <a:ext uri="{FF2B5EF4-FFF2-40B4-BE49-F238E27FC236}">
                    <a16:creationId xmlns:a16="http://schemas.microsoft.com/office/drawing/2014/main" id="{7B6EAEA6-037C-4A5F-9B8E-357A5D17175C}"/>
                  </a:ext>
                </a:extLst>
              </p:cNvPr>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sp>
            <p:nvSpPr>
              <p:cNvPr id="86" name="椭圆 85">
                <a:extLst>
                  <a:ext uri="{FF2B5EF4-FFF2-40B4-BE49-F238E27FC236}">
                    <a16:creationId xmlns:a16="http://schemas.microsoft.com/office/drawing/2014/main" id="{E3869650-A454-4935-A226-27A13CD6B22E}"/>
                  </a:ext>
                </a:extLst>
              </p:cNvPr>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grpSp>
      </p:grpSp>
      <p:grpSp>
        <p:nvGrpSpPr>
          <p:cNvPr id="13" name="组合 12">
            <a:extLst>
              <a:ext uri="{FF2B5EF4-FFF2-40B4-BE49-F238E27FC236}">
                <a16:creationId xmlns:a16="http://schemas.microsoft.com/office/drawing/2014/main" id="{F60F75DE-4D95-438D-A55C-79ABEA57E7A9}"/>
              </a:ext>
            </a:extLst>
          </p:cNvPr>
          <p:cNvGrpSpPr/>
          <p:nvPr/>
        </p:nvGrpSpPr>
        <p:grpSpPr>
          <a:xfrm>
            <a:off x="4762804" y="4399032"/>
            <a:ext cx="6222413" cy="707886"/>
            <a:chOff x="4762804" y="4399032"/>
            <a:chExt cx="6222413" cy="707886"/>
          </a:xfrm>
        </p:grpSpPr>
        <p:sp>
          <p:nvSpPr>
            <p:cNvPr id="88" name="文本框 87">
              <a:extLst>
                <a:ext uri="{FF2B5EF4-FFF2-40B4-BE49-F238E27FC236}">
                  <a16:creationId xmlns:a16="http://schemas.microsoft.com/office/drawing/2014/main" id="{39EFBF48-F62F-430E-A353-881B8BBC04CE}"/>
                </a:ext>
              </a:extLst>
            </p:cNvPr>
            <p:cNvSpPr txBox="1"/>
            <p:nvPr/>
          </p:nvSpPr>
          <p:spPr>
            <a:xfrm>
              <a:off x="5155292" y="4399032"/>
              <a:ext cx="5829925" cy="707886"/>
            </a:xfrm>
            <a:prstGeom prst="rect">
              <a:avLst/>
            </a:prstGeom>
            <a:noFill/>
          </p:spPr>
          <p:txBody>
            <a:bodyPr wrap="square" rtlCol="0">
              <a:spAutoFit/>
            </a:bodyPr>
            <a:lstStyle/>
            <a:p>
              <a:r>
                <a:rPr lang="zh-CN" altLang="en-US" sz="2000" dirty="0">
                  <a:solidFill>
                    <a:schemeClr val="bg1"/>
                  </a:solidFill>
                  <a:latin typeface="方正黑体简体" panose="02010601030101010101" pitchFamily="2" charset="-122"/>
                  <a:ea typeface="方正黑体简体" panose="02010601030101010101" pitchFamily="2" charset="-122"/>
                </a:rPr>
                <a:t>不应将中国政府鼓励企业走出去歪曲为一种推动企业通过并购获取先进技术的政府行为</a:t>
              </a:r>
              <a:endParaRPr lang="zh-CN" altLang="en-US" sz="1400" dirty="0">
                <a:solidFill>
                  <a:schemeClr val="bg1"/>
                </a:solidFill>
                <a:latin typeface="方正黑体简体" panose="02010601030101010101" pitchFamily="2" charset="-122"/>
                <a:ea typeface="方正黑体简体" panose="02010601030101010101" pitchFamily="2" charset="-122"/>
              </a:endParaRPr>
            </a:p>
          </p:txBody>
        </p:sp>
        <p:grpSp>
          <p:nvGrpSpPr>
            <p:cNvPr id="90" name="组合 89">
              <a:extLst>
                <a:ext uri="{FF2B5EF4-FFF2-40B4-BE49-F238E27FC236}">
                  <a16:creationId xmlns:a16="http://schemas.microsoft.com/office/drawing/2014/main" id="{5986FB35-5C50-4CA0-8BC5-1A26C4CDFE8C}"/>
                </a:ext>
              </a:extLst>
            </p:cNvPr>
            <p:cNvGrpSpPr/>
            <p:nvPr/>
          </p:nvGrpSpPr>
          <p:grpSpPr>
            <a:xfrm>
              <a:off x="4762804" y="4430669"/>
              <a:ext cx="316659" cy="316659"/>
              <a:chOff x="4587240" y="2485309"/>
              <a:chExt cx="411480" cy="411480"/>
            </a:xfrm>
          </p:grpSpPr>
          <p:sp>
            <p:nvSpPr>
              <p:cNvPr id="91" name="椭圆 90">
                <a:extLst>
                  <a:ext uri="{FF2B5EF4-FFF2-40B4-BE49-F238E27FC236}">
                    <a16:creationId xmlns:a16="http://schemas.microsoft.com/office/drawing/2014/main" id="{F6034ACA-2242-417C-85B7-F804C60E698F}"/>
                  </a:ext>
                </a:extLst>
              </p:cNvPr>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sp>
            <p:nvSpPr>
              <p:cNvPr id="92" name="椭圆 91">
                <a:extLst>
                  <a:ext uri="{FF2B5EF4-FFF2-40B4-BE49-F238E27FC236}">
                    <a16:creationId xmlns:a16="http://schemas.microsoft.com/office/drawing/2014/main" id="{F1F1BCAA-6758-4118-B404-66A56480E07C}"/>
                  </a:ext>
                </a:extLst>
              </p:cNvPr>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grpSp>
      </p:grpSp>
      <p:grpSp>
        <p:nvGrpSpPr>
          <p:cNvPr id="15" name="组合 14">
            <a:extLst>
              <a:ext uri="{FF2B5EF4-FFF2-40B4-BE49-F238E27FC236}">
                <a16:creationId xmlns:a16="http://schemas.microsoft.com/office/drawing/2014/main" id="{481D0794-9805-4C2C-BA4C-2B41277D0641}"/>
              </a:ext>
            </a:extLst>
          </p:cNvPr>
          <p:cNvGrpSpPr/>
          <p:nvPr/>
        </p:nvGrpSpPr>
        <p:grpSpPr>
          <a:xfrm>
            <a:off x="4762804" y="5230589"/>
            <a:ext cx="6222413" cy="400110"/>
            <a:chOff x="4762804" y="5230589"/>
            <a:chExt cx="6222413" cy="400110"/>
          </a:xfrm>
        </p:grpSpPr>
        <p:sp>
          <p:nvSpPr>
            <p:cNvPr id="94" name="文本框 93">
              <a:extLst>
                <a:ext uri="{FF2B5EF4-FFF2-40B4-BE49-F238E27FC236}">
                  <a16:creationId xmlns:a16="http://schemas.microsoft.com/office/drawing/2014/main" id="{5E1BC5E7-29E4-44BF-8704-B46492E709E7}"/>
                </a:ext>
              </a:extLst>
            </p:cNvPr>
            <p:cNvSpPr txBox="1"/>
            <p:nvPr/>
          </p:nvSpPr>
          <p:spPr>
            <a:xfrm>
              <a:off x="5155292" y="5230589"/>
              <a:ext cx="5829925" cy="400110"/>
            </a:xfrm>
            <a:prstGeom prst="rect">
              <a:avLst/>
            </a:prstGeom>
            <a:noFill/>
          </p:spPr>
          <p:txBody>
            <a:bodyPr wrap="square" rtlCol="0">
              <a:spAutoFit/>
            </a:bodyPr>
            <a:lstStyle/>
            <a:p>
              <a:r>
                <a:rPr lang="zh-CN" altLang="en-US" sz="2000" dirty="0">
                  <a:solidFill>
                    <a:schemeClr val="bg1"/>
                  </a:solidFill>
                  <a:latin typeface="方正黑体简体" panose="02010601030101010101" pitchFamily="2" charset="-122"/>
                  <a:ea typeface="方正黑体简体" panose="02010601030101010101" pitchFamily="2" charset="-122"/>
                </a:rPr>
                <a:t>不应脱离世界贸易组织规则指责中国的补贴政策</a:t>
              </a:r>
              <a:endParaRPr lang="zh-CN" altLang="en-US" sz="1400" dirty="0">
                <a:solidFill>
                  <a:schemeClr val="bg1"/>
                </a:solidFill>
                <a:latin typeface="方正黑体简体" panose="02010601030101010101" pitchFamily="2" charset="-122"/>
                <a:ea typeface="方正黑体简体" panose="02010601030101010101" pitchFamily="2" charset="-122"/>
              </a:endParaRPr>
            </a:p>
          </p:txBody>
        </p:sp>
        <p:grpSp>
          <p:nvGrpSpPr>
            <p:cNvPr id="96" name="组合 95">
              <a:extLst>
                <a:ext uri="{FF2B5EF4-FFF2-40B4-BE49-F238E27FC236}">
                  <a16:creationId xmlns:a16="http://schemas.microsoft.com/office/drawing/2014/main" id="{A74CEC14-8677-4B92-BD1D-0DE6DBA5CEF2}"/>
                </a:ext>
              </a:extLst>
            </p:cNvPr>
            <p:cNvGrpSpPr/>
            <p:nvPr/>
          </p:nvGrpSpPr>
          <p:grpSpPr>
            <a:xfrm>
              <a:off x="4762804" y="5262226"/>
              <a:ext cx="316659" cy="316659"/>
              <a:chOff x="4587240" y="2485309"/>
              <a:chExt cx="411480" cy="411480"/>
            </a:xfrm>
          </p:grpSpPr>
          <p:sp>
            <p:nvSpPr>
              <p:cNvPr id="97" name="椭圆 96">
                <a:extLst>
                  <a:ext uri="{FF2B5EF4-FFF2-40B4-BE49-F238E27FC236}">
                    <a16:creationId xmlns:a16="http://schemas.microsoft.com/office/drawing/2014/main" id="{374A62BB-C918-41E2-8B67-A94845E177D4}"/>
                  </a:ext>
                </a:extLst>
              </p:cNvPr>
              <p:cNvSpPr/>
              <p:nvPr/>
            </p:nvSpPr>
            <p:spPr>
              <a:xfrm>
                <a:off x="4657520" y="2555589"/>
                <a:ext cx="270919" cy="270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sp>
            <p:nvSpPr>
              <p:cNvPr id="98" name="椭圆 97">
                <a:extLst>
                  <a:ext uri="{FF2B5EF4-FFF2-40B4-BE49-F238E27FC236}">
                    <a16:creationId xmlns:a16="http://schemas.microsoft.com/office/drawing/2014/main" id="{85B82C85-02C0-4B77-A12B-A71AFFC0B1DE}"/>
                  </a:ext>
                </a:extLst>
              </p:cNvPr>
              <p:cNvSpPr/>
              <p:nvPr/>
            </p:nvSpPr>
            <p:spPr>
              <a:xfrm>
                <a:off x="4587240" y="2485309"/>
                <a:ext cx="411480" cy="4114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方正黑体简体" panose="02010601030101010101" pitchFamily="2" charset="-122"/>
                  <a:ea typeface="方正黑体简体" panose="02010601030101010101" pitchFamily="2" charset="-122"/>
                </a:endParaRPr>
              </a:p>
            </p:txBody>
          </p:sp>
        </p:grpSp>
      </p:grpSp>
    </p:spTree>
    <p:extLst>
      <p:ext uri="{BB962C8B-B14F-4D97-AF65-F5344CB8AC3E}">
        <p14:creationId xmlns:p14="http://schemas.microsoft.com/office/powerpoint/2010/main" val="22799852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01</a:t>
              </a:r>
              <a:endParaRPr lang="zh-CN" altLang="en-US" sz="6000" b="1" dirty="0">
                <a:solidFill>
                  <a:schemeClr val="bg1"/>
                </a:solidFill>
                <a:latin typeface="DIN Mittelschrift Std" pitchFamily="50" charset="0"/>
                <a:ea typeface="微软雅黑" pitchFamily="34" charset="-122"/>
              </a:endParaRPr>
            </a:p>
          </p:txBody>
        </p:sp>
      </p:grpSp>
      <p:grpSp>
        <p:nvGrpSpPr>
          <p:cNvPr id="66" name="组合 65">
            <a:extLst>
              <a:ext uri="{FF2B5EF4-FFF2-40B4-BE49-F238E27FC236}">
                <a16:creationId xmlns:a16="http://schemas.microsoft.com/office/drawing/2014/main" id="{07056AC4-F447-4190-B3CE-D85E3D18C348}"/>
              </a:ext>
            </a:extLst>
          </p:cNvPr>
          <p:cNvGrpSpPr/>
          <p:nvPr/>
        </p:nvGrpSpPr>
        <p:grpSpPr>
          <a:xfrm>
            <a:off x="2670062" y="4264254"/>
            <a:ext cx="6902148" cy="942979"/>
            <a:chOff x="6122728" y="566350"/>
            <a:chExt cx="5829925" cy="942979"/>
          </a:xfrm>
        </p:grpSpPr>
        <p:sp>
          <p:nvSpPr>
            <p:cNvPr id="67" name="文本框 66">
              <a:extLst>
                <a:ext uri="{FF2B5EF4-FFF2-40B4-BE49-F238E27FC236}">
                  <a16:creationId xmlns:a16="http://schemas.microsoft.com/office/drawing/2014/main" id="{EEE6D20E-6791-462F-9E17-0196BA6D2988}"/>
                </a:ext>
              </a:extLst>
            </p:cNvPr>
            <p:cNvSpPr txBox="1"/>
            <p:nvPr/>
          </p:nvSpPr>
          <p:spPr>
            <a:xfrm>
              <a:off x="6122728" y="566350"/>
              <a:ext cx="5829925" cy="461665"/>
            </a:xfrm>
            <a:prstGeom prst="rect">
              <a:avLst/>
            </a:prstGeom>
            <a:noFill/>
          </p:spPr>
          <p:txBody>
            <a:bodyPr wrap="square" rtlCol="0">
              <a:spAutoFit/>
            </a:bodyPr>
            <a:lstStyle/>
            <a:p>
              <a:pPr algn="ctr"/>
              <a:r>
                <a:rPr lang="zh-CN" altLang="en-US" sz="2400" spc="-100" dirty="0">
                  <a:solidFill>
                    <a:srgbClr val="604A7B"/>
                  </a:solidFill>
                  <a:latin typeface="方正黑体简体" panose="02010601030101010101" pitchFamily="2" charset="-122"/>
                  <a:ea typeface="方正黑体简体" panose="02010601030101010101" pitchFamily="2" charset="-122"/>
                </a:rPr>
                <a:t>不应仅看货物贸易差额片面评判中美经贸关系得失</a:t>
              </a:r>
            </a:p>
          </p:txBody>
        </p:sp>
        <p:sp>
          <p:nvSpPr>
            <p:cNvPr id="68" name="文本框 67">
              <a:extLst>
                <a:ext uri="{FF2B5EF4-FFF2-40B4-BE49-F238E27FC236}">
                  <a16:creationId xmlns:a16="http://schemas.microsoft.com/office/drawing/2014/main" id="{88276C09-D11B-4531-ABE0-98C362627230}"/>
                </a:ext>
              </a:extLst>
            </p:cNvPr>
            <p:cNvSpPr txBox="1"/>
            <p:nvPr/>
          </p:nvSpPr>
          <p:spPr>
            <a:xfrm>
              <a:off x="6122728" y="986109"/>
              <a:ext cx="5787538" cy="523220"/>
            </a:xfrm>
            <a:prstGeom prst="rect">
              <a:avLst/>
            </a:prstGeom>
            <a:noFill/>
          </p:spPr>
          <p:txBody>
            <a:bodyPr wrap="square" rtlCol="0">
              <a:spAutoFit/>
            </a:bodyPr>
            <a:lstStyle/>
            <a:p>
              <a:pPr algn="ctr"/>
              <a:r>
                <a:rPr lang="en-US" altLang="zh-CN" sz="1400" dirty="0">
                  <a:solidFill>
                    <a:srgbClr val="604A7B"/>
                  </a:solidFill>
                  <a:latin typeface="方正黑体简体" panose="02010601030101010101" pitchFamily="2" charset="-122"/>
                  <a:ea typeface="方正黑体简体" panose="02010601030101010101" pitchFamily="2" charset="-122"/>
                </a:rPr>
                <a:t>The gap in trade in goods alone is not a good indicator of China-US trade and economic cooperation.</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119242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cio.gov.cn/37236/38180/Document/1638218/Image/%E5%9B%BE4.jpg">
            <a:extLst>
              <a:ext uri="{FF2B5EF4-FFF2-40B4-BE49-F238E27FC236}">
                <a16:creationId xmlns:a16="http://schemas.microsoft.com/office/drawing/2014/main" id="{E3BD038B-E963-4335-93BA-E0E266D04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40327"/>
            <a:ext cx="8572500" cy="5095875"/>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C41E41BB-82D1-4D54-A811-CCA3F5E4A440}"/>
              </a:ext>
            </a:extLst>
          </p:cNvPr>
          <p:cNvSpPr txBox="1"/>
          <p:nvPr/>
        </p:nvSpPr>
        <p:spPr>
          <a:xfrm>
            <a:off x="747682" y="5517399"/>
            <a:ext cx="10746907" cy="1000274"/>
          </a:xfrm>
          <a:prstGeom prst="rect">
            <a:avLst/>
          </a:prstGeom>
          <a:noFill/>
        </p:spPr>
        <p:txBody>
          <a:bodyPr wrap="square" rtlCol="0">
            <a:spAutoFit/>
          </a:bodyPr>
          <a:lstStyle/>
          <a:p>
            <a:pPr>
              <a:spcBef>
                <a:spcPts val="600"/>
              </a:spcBef>
            </a:pPr>
            <a:r>
              <a:rPr lang="zh-CN" altLang="en-US" dirty="0">
                <a:solidFill>
                  <a:srgbClr val="604A7B"/>
                </a:solidFill>
              </a:rPr>
              <a:t>综合考虑货物贸易、服务贸易和本国企业在对方国家分支机构的本地销售额三项因素，中美双方经贸往来获益大致平衡，而且美方净收益占优。</a:t>
            </a:r>
            <a:endParaRPr lang="en-US" altLang="zh-CN" dirty="0">
              <a:solidFill>
                <a:srgbClr val="604A7B"/>
              </a:solidFill>
            </a:endParaRPr>
          </a:p>
          <a:p>
            <a:pPr>
              <a:spcBef>
                <a:spcPts val="600"/>
              </a:spcBef>
            </a:pPr>
            <a:r>
              <a:rPr lang="zh-CN" altLang="en-US" dirty="0">
                <a:solidFill>
                  <a:srgbClr val="604A7B"/>
                </a:solidFill>
              </a:rPr>
              <a:t>中美货物贸易差额是美国经济结构性问题的必然结果，也是由两国比较优势和国际分工格局决定的。</a:t>
            </a:r>
          </a:p>
        </p:txBody>
      </p:sp>
      <p:pic>
        <p:nvPicPr>
          <p:cNvPr id="42" name="그림 1">
            <a:extLst>
              <a:ext uri="{FF2B5EF4-FFF2-40B4-BE49-F238E27FC236}">
                <a16:creationId xmlns:a16="http://schemas.microsoft.com/office/drawing/2014/main" id="{A44F5412-69C9-48BE-9BE2-2239D77864F3}"/>
              </a:ext>
            </a:extLst>
          </p:cNvPr>
          <p:cNvPicPr>
            <a:picLocks noChangeAspect="1"/>
          </p:cNvPicPr>
          <p:nvPr/>
        </p:nvPicPr>
        <p:blipFill rotWithShape="1">
          <a:blip r:embed="rId3">
            <a:duotone>
              <a:srgbClr val="4BACC6">
                <a:shade val="45000"/>
                <a:satMod val="135000"/>
              </a:srgbClr>
              <a:prstClr val="white"/>
            </a:duotone>
            <a:extLst>
              <a:ext uri="{28A0092B-C50C-407E-A947-70E740481C1C}">
                <a14:useLocalDpi xmlns:a14="http://schemas.microsoft.com/office/drawing/2010/main" val="0"/>
              </a:ext>
            </a:extLst>
          </a:blip>
          <a:srcRect l="1176" t="1576" r="1176" b="81500"/>
          <a:stretch/>
        </p:blipFill>
        <p:spPr>
          <a:xfrm>
            <a:off x="661922" y="0"/>
            <a:ext cx="10868156" cy="461665"/>
          </a:xfrm>
          <a:prstGeom prst="rect">
            <a:avLst/>
          </a:prstGeom>
        </p:spPr>
      </p:pic>
    </p:spTree>
    <p:extLst>
      <p:ext uri="{BB962C8B-B14F-4D97-AF65-F5344CB8AC3E}">
        <p14:creationId xmlns:p14="http://schemas.microsoft.com/office/powerpoint/2010/main" val="350316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anim calcmode="lin" valueType="num">
                                      <p:cBhvr>
                                        <p:cTn id="13" dur="500" fill="hold"/>
                                        <p:tgtEl>
                                          <p:spTgt spid="40"/>
                                        </p:tgtEl>
                                        <p:attrNameLst>
                                          <p:attrName>ppt_x</p:attrName>
                                        </p:attrNameLst>
                                      </p:cBhvr>
                                      <p:tavLst>
                                        <p:tav tm="0">
                                          <p:val>
                                            <p:strVal val="#ppt_x"/>
                                          </p:val>
                                        </p:tav>
                                        <p:tav tm="100000">
                                          <p:val>
                                            <p:strVal val="#ppt_x"/>
                                          </p:val>
                                        </p:tav>
                                      </p:tavLst>
                                    </p:anim>
                                    <p:anim calcmode="lin" valueType="num">
                                      <p:cBhvr>
                                        <p:cTn id="14"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EA8E75E-6426-45AD-8A6E-5F8FBF000E36}"/>
              </a:ext>
            </a:extLst>
          </p:cNvPr>
          <p:cNvGrpSpPr/>
          <p:nvPr/>
        </p:nvGrpSpPr>
        <p:grpSpPr>
          <a:xfrm>
            <a:off x="350754" y="230760"/>
            <a:ext cx="6499140" cy="730855"/>
            <a:chOff x="350754" y="230760"/>
            <a:chExt cx="6499140" cy="730855"/>
          </a:xfrm>
        </p:grpSpPr>
        <p:grpSp>
          <p:nvGrpSpPr>
            <p:cNvPr id="54" name="组合 53">
              <a:extLst>
                <a:ext uri="{FF2B5EF4-FFF2-40B4-BE49-F238E27FC236}">
                  <a16:creationId xmlns:a16="http://schemas.microsoft.com/office/drawing/2014/main" id="{E2670FFD-B0B6-490E-B11C-B58C6272B6C6}"/>
                </a:ext>
              </a:extLst>
            </p:cNvPr>
            <p:cNvGrpSpPr/>
            <p:nvPr/>
          </p:nvGrpSpPr>
          <p:grpSpPr>
            <a:xfrm rot="18443798">
              <a:off x="361437" y="220077"/>
              <a:ext cx="730855" cy="752222"/>
              <a:chOff x="1479136" y="1653961"/>
              <a:chExt cx="2585737" cy="2661333"/>
            </a:xfrm>
          </p:grpSpPr>
          <p:grpSp>
            <p:nvGrpSpPr>
              <p:cNvPr id="55" name="组合 54">
                <a:extLst>
                  <a:ext uri="{FF2B5EF4-FFF2-40B4-BE49-F238E27FC236}">
                    <a16:creationId xmlns:a16="http://schemas.microsoft.com/office/drawing/2014/main" id="{B16C5DD7-0D57-42AC-B84E-36B6BFA66047}"/>
                  </a:ext>
                </a:extLst>
              </p:cNvPr>
              <p:cNvGrpSpPr/>
              <p:nvPr/>
            </p:nvGrpSpPr>
            <p:grpSpPr>
              <a:xfrm>
                <a:off x="1479136" y="1653961"/>
                <a:ext cx="2585737" cy="2661333"/>
                <a:chOff x="1827622" y="1343919"/>
                <a:chExt cx="2304000" cy="2304000"/>
              </a:xfrm>
            </p:grpSpPr>
            <p:sp>
              <p:nvSpPr>
                <p:cNvPr id="57" name="椭圆 56">
                  <a:extLst>
                    <a:ext uri="{FF2B5EF4-FFF2-40B4-BE49-F238E27FC236}">
                      <a16:creationId xmlns:a16="http://schemas.microsoft.com/office/drawing/2014/main" id="{32E5D02D-7A82-4EDD-988D-0E206C54BC13}"/>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58" name="椭圆 57">
                  <a:extLst>
                    <a:ext uri="{FF2B5EF4-FFF2-40B4-BE49-F238E27FC236}">
                      <a16:creationId xmlns:a16="http://schemas.microsoft.com/office/drawing/2014/main" id="{F22DEFD2-2E1E-4E87-9C84-67400D525896}"/>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56" name="椭圆 55">
                <a:extLst>
                  <a:ext uri="{FF2B5EF4-FFF2-40B4-BE49-F238E27FC236}">
                    <a16:creationId xmlns:a16="http://schemas.microsoft.com/office/drawing/2014/main" id="{EAB34440-3F56-47B9-99D6-419970988AE5}"/>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2" name="组合 1">
              <a:extLst>
                <a:ext uri="{FF2B5EF4-FFF2-40B4-BE49-F238E27FC236}">
                  <a16:creationId xmlns:a16="http://schemas.microsoft.com/office/drawing/2014/main" id="{E20B2CBB-255F-400E-8CD1-9CC28E7F590C}"/>
                </a:ext>
              </a:extLst>
            </p:cNvPr>
            <p:cNvGrpSpPr/>
            <p:nvPr/>
          </p:nvGrpSpPr>
          <p:grpSpPr>
            <a:xfrm>
              <a:off x="1225064" y="284278"/>
              <a:ext cx="5624830" cy="653486"/>
              <a:chOff x="1225064" y="284278"/>
              <a:chExt cx="5624830" cy="653486"/>
            </a:xfrm>
          </p:grpSpPr>
          <p:sp>
            <p:nvSpPr>
              <p:cNvPr id="59" name="文本框 58">
                <a:extLst>
                  <a:ext uri="{FF2B5EF4-FFF2-40B4-BE49-F238E27FC236}">
                    <a16:creationId xmlns:a16="http://schemas.microsoft.com/office/drawing/2014/main" id="{7E8D03E5-C6B3-483A-8971-EB4B64A23FEF}"/>
                  </a:ext>
                </a:extLst>
              </p:cNvPr>
              <p:cNvSpPr txBox="1"/>
              <p:nvPr/>
            </p:nvSpPr>
            <p:spPr>
              <a:xfrm>
                <a:off x="1225064" y="284278"/>
                <a:ext cx="5624830" cy="400110"/>
              </a:xfrm>
              <a:prstGeom prst="rect">
                <a:avLst/>
              </a:prstGeom>
              <a:noFill/>
            </p:spPr>
            <p:txBody>
              <a:bodyPr wrap="square" rtlCol="0">
                <a:spAutoFit/>
              </a:bodyPr>
              <a:lstStyle/>
              <a:p>
                <a:r>
                  <a:rPr lang="zh-CN" altLang="en-US" sz="2000" b="1" dirty="0">
                    <a:solidFill>
                      <a:srgbClr val="604A7B"/>
                    </a:solidFill>
                  </a:rPr>
                  <a:t>第一，这是美国国内储蓄不足的必然结果。</a:t>
                </a:r>
              </a:p>
            </p:txBody>
          </p:sp>
          <p:sp>
            <p:nvSpPr>
              <p:cNvPr id="8" name="文本框 7">
                <a:extLst>
                  <a:ext uri="{FF2B5EF4-FFF2-40B4-BE49-F238E27FC236}">
                    <a16:creationId xmlns:a16="http://schemas.microsoft.com/office/drawing/2014/main" id="{D8A1298C-A7CB-4727-8D0E-AA09FF97A212}"/>
                  </a:ext>
                </a:extLst>
              </p:cNvPr>
              <p:cNvSpPr txBox="1"/>
              <p:nvPr/>
            </p:nvSpPr>
            <p:spPr>
              <a:xfrm>
                <a:off x="1225064" y="629987"/>
                <a:ext cx="5624830" cy="307777"/>
              </a:xfrm>
              <a:prstGeom prst="rect">
                <a:avLst/>
              </a:prstGeom>
              <a:noFill/>
            </p:spPr>
            <p:txBody>
              <a:bodyPr wrap="square" rtlCol="0">
                <a:spAutoFit/>
              </a:bodyPr>
              <a:lstStyle/>
              <a:p>
                <a:r>
                  <a:rPr lang="en-US" altLang="zh-CN" sz="1400" b="1" dirty="0">
                    <a:solidFill>
                      <a:srgbClr val="604A7B"/>
                    </a:solidFill>
                  </a:rPr>
                  <a:t>It is a natural outcome of a low savings rate in the US.</a:t>
                </a:r>
                <a:endParaRPr lang="zh-CN" altLang="en-US" sz="1400" b="1" dirty="0">
                  <a:solidFill>
                    <a:srgbClr val="604A7B"/>
                  </a:solidFill>
                </a:endParaRPr>
              </a:p>
            </p:txBody>
          </p:sp>
        </p:grpSp>
      </p:grpSp>
      <p:grpSp>
        <p:nvGrpSpPr>
          <p:cNvPr id="4" name="组合 3">
            <a:extLst>
              <a:ext uri="{FF2B5EF4-FFF2-40B4-BE49-F238E27FC236}">
                <a16:creationId xmlns:a16="http://schemas.microsoft.com/office/drawing/2014/main" id="{6C748281-7943-47EC-BD16-BD71E90B7C9E}"/>
              </a:ext>
            </a:extLst>
          </p:cNvPr>
          <p:cNvGrpSpPr/>
          <p:nvPr/>
        </p:nvGrpSpPr>
        <p:grpSpPr>
          <a:xfrm>
            <a:off x="1229018" y="1290686"/>
            <a:ext cx="6313815" cy="922447"/>
            <a:chOff x="1229018" y="1290686"/>
            <a:chExt cx="6313815" cy="922447"/>
          </a:xfrm>
        </p:grpSpPr>
        <p:grpSp>
          <p:nvGrpSpPr>
            <p:cNvPr id="11" name="组合 10">
              <a:extLst>
                <a:ext uri="{FF2B5EF4-FFF2-40B4-BE49-F238E27FC236}">
                  <a16:creationId xmlns:a16="http://schemas.microsoft.com/office/drawing/2014/main" id="{189186FF-BF74-4932-9F2C-43B0F3B33F5E}"/>
                </a:ext>
              </a:extLst>
            </p:cNvPr>
            <p:cNvGrpSpPr/>
            <p:nvPr/>
          </p:nvGrpSpPr>
          <p:grpSpPr>
            <a:xfrm rot="18443798">
              <a:off x="1239701" y="1280003"/>
              <a:ext cx="730855" cy="752222"/>
              <a:chOff x="1479136" y="1653961"/>
              <a:chExt cx="2585737" cy="2661333"/>
            </a:xfrm>
          </p:grpSpPr>
          <p:grpSp>
            <p:nvGrpSpPr>
              <p:cNvPr id="12" name="组合 11">
                <a:extLst>
                  <a:ext uri="{FF2B5EF4-FFF2-40B4-BE49-F238E27FC236}">
                    <a16:creationId xmlns:a16="http://schemas.microsoft.com/office/drawing/2014/main" id="{00303A1D-348F-463E-9BD2-0169777C6FEA}"/>
                  </a:ext>
                </a:extLst>
              </p:cNvPr>
              <p:cNvGrpSpPr/>
              <p:nvPr/>
            </p:nvGrpSpPr>
            <p:grpSpPr>
              <a:xfrm>
                <a:off x="1479136" y="1653961"/>
                <a:ext cx="2585737" cy="2661333"/>
                <a:chOff x="1827622" y="1343919"/>
                <a:chExt cx="2304000" cy="2304000"/>
              </a:xfrm>
            </p:grpSpPr>
            <p:sp>
              <p:nvSpPr>
                <p:cNvPr id="14" name="椭圆 13">
                  <a:extLst>
                    <a:ext uri="{FF2B5EF4-FFF2-40B4-BE49-F238E27FC236}">
                      <a16:creationId xmlns:a16="http://schemas.microsoft.com/office/drawing/2014/main" id="{07E855F5-4230-4F13-9BF3-B1197DDD6346}"/>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15" name="椭圆 14">
                  <a:extLst>
                    <a:ext uri="{FF2B5EF4-FFF2-40B4-BE49-F238E27FC236}">
                      <a16:creationId xmlns:a16="http://schemas.microsoft.com/office/drawing/2014/main" id="{A512138B-0BE7-40BC-B358-2A4F1B748FDE}"/>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13" name="椭圆 12">
                <a:extLst>
                  <a:ext uri="{FF2B5EF4-FFF2-40B4-BE49-F238E27FC236}">
                    <a16:creationId xmlns:a16="http://schemas.microsoft.com/office/drawing/2014/main" id="{C008CFC0-A9AE-4269-B287-63BCAC3C9D35}"/>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16" name="组合 15">
              <a:extLst>
                <a:ext uri="{FF2B5EF4-FFF2-40B4-BE49-F238E27FC236}">
                  <a16:creationId xmlns:a16="http://schemas.microsoft.com/office/drawing/2014/main" id="{B6775A20-2B86-4081-AD65-99383BC108B0}"/>
                </a:ext>
              </a:extLst>
            </p:cNvPr>
            <p:cNvGrpSpPr/>
            <p:nvPr/>
          </p:nvGrpSpPr>
          <p:grpSpPr>
            <a:xfrm>
              <a:off x="2103326" y="1344204"/>
              <a:ext cx="5439507" cy="868929"/>
              <a:chOff x="1225063" y="284278"/>
              <a:chExt cx="5773614" cy="868929"/>
            </a:xfrm>
          </p:grpSpPr>
          <p:sp>
            <p:nvSpPr>
              <p:cNvPr id="17" name="文本框 16">
                <a:extLst>
                  <a:ext uri="{FF2B5EF4-FFF2-40B4-BE49-F238E27FC236}">
                    <a16:creationId xmlns:a16="http://schemas.microsoft.com/office/drawing/2014/main" id="{204B9060-CDDC-4ABB-8ABA-0943A1838865}"/>
                  </a:ext>
                </a:extLst>
              </p:cNvPr>
              <p:cNvSpPr txBox="1"/>
              <p:nvPr/>
            </p:nvSpPr>
            <p:spPr>
              <a:xfrm>
                <a:off x="1225064" y="284278"/>
                <a:ext cx="5624830" cy="400110"/>
              </a:xfrm>
              <a:prstGeom prst="rect">
                <a:avLst/>
              </a:prstGeom>
              <a:noFill/>
            </p:spPr>
            <p:txBody>
              <a:bodyPr wrap="square" rtlCol="0">
                <a:spAutoFit/>
              </a:bodyPr>
              <a:lstStyle/>
              <a:p>
                <a:pPr algn="just"/>
                <a:r>
                  <a:rPr lang="zh-CN" altLang="en-US" sz="2000" b="1" dirty="0">
                    <a:solidFill>
                      <a:srgbClr val="604A7B"/>
                    </a:solidFill>
                  </a:rPr>
                  <a:t>第二，这是中美产业比较优势互补的客观反映。</a:t>
                </a:r>
              </a:p>
            </p:txBody>
          </p:sp>
          <p:sp>
            <p:nvSpPr>
              <p:cNvPr id="18" name="文本框 17">
                <a:extLst>
                  <a:ext uri="{FF2B5EF4-FFF2-40B4-BE49-F238E27FC236}">
                    <a16:creationId xmlns:a16="http://schemas.microsoft.com/office/drawing/2014/main" id="{2A15528C-DE3A-4654-BD50-5BA5860580DB}"/>
                  </a:ext>
                </a:extLst>
              </p:cNvPr>
              <p:cNvSpPr txBox="1"/>
              <p:nvPr/>
            </p:nvSpPr>
            <p:spPr>
              <a:xfrm>
                <a:off x="1225063" y="629987"/>
                <a:ext cx="5773614" cy="523220"/>
              </a:xfrm>
              <a:prstGeom prst="rect">
                <a:avLst/>
              </a:prstGeom>
              <a:noFill/>
            </p:spPr>
            <p:txBody>
              <a:bodyPr wrap="square" rtlCol="0">
                <a:spAutoFit/>
              </a:bodyPr>
              <a:lstStyle/>
              <a:p>
                <a:pPr algn="just"/>
                <a:r>
                  <a:rPr lang="en-US" altLang="zh-CN" sz="1400" b="1" dirty="0">
                    <a:solidFill>
                      <a:srgbClr val="604A7B"/>
                    </a:solidFill>
                  </a:rPr>
                  <a:t>It is a fair reflection of the complementarity and comparative strengths of Chinese and US industries.</a:t>
                </a:r>
                <a:endParaRPr lang="zh-CN" altLang="en-US" sz="1400" b="1" dirty="0">
                  <a:solidFill>
                    <a:srgbClr val="604A7B"/>
                  </a:solidFill>
                </a:endParaRPr>
              </a:p>
            </p:txBody>
          </p:sp>
        </p:grpSp>
      </p:grpSp>
      <p:grpSp>
        <p:nvGrpSpPr>
          <p:cNvPr id="5" name="组合 4">
            <a:extLst>
              <a:ext uri="{FF2B5EF4-FFF2-40B4-BE49-F238E27FC236}">
                <a16:creationId xmlns:a16="http://schemas.microsoft.com/office/drawing/2014/main" id="{BF253491-387E-4F7B-B3BE-9476F74584DE}"/>
              </a:ext>
            </a:extLst>
          </p:cNvPr>
          <p:cNvGrpSpPr/>
          <p:nvPr/>
        </p:nvGrpSpPr>
        <p:grpSpPr>
          <a:xfrm>
            <a:off x="2107280" y="2366442"/>
            <a:ext cx="6929278" cy="922447"/>
            <a:chOff x="2107280" y="2366442"/>
            <a:chExt cx="6929278" cy="922447"/>
          </a:xfrm>
        </p:grpSpPr>
        <p:grpSp>
          <p:nvGrpSpPr>
            <p:cNvPr id="19" name="组合 18">
              <a:extLst>
                <a:ext uri="{FF2B5EF4-FFF2-40B4-BE49-F238E27FC236}">
                  <a16:creationId xmlns:a16="http://schemas.microsoft.com/office/drawing/2014/main" id="{BAEBA2A2-9640-4941-AE98-1357BAA2A474}"/>
                </a:ext>
              </a:extLst>
            </p:cNvPr>
            <p:cNvGrpSpPr/>
            <p:nvPr/>
          </p:nvGrpSpPr>
          <p:grpSpPr>
            <a:xfrm rot="18443798">
              <a:off x="2117963" y="2355759"/>
              <a:ext cx="730855" cy="752222"/>
              <a:chOff x="1479136" y="1653961"/>
              <a:chExt cx="2585737" cy="2661333"/>
            </a:xfrm>
          </p:grpSpPr>
          <p:grpSp>
            <p:nvGrpSpPr>
              <p:cNvPr id="20" name="组合 19">
                <a:extLst>
                  <a:ext uri="{FF2B5EF4-FFF2-40B4-BE49-F238E27FC236}">
                    <a16:creationId xmlns:a16="http://schemas.microsoft.com/office/drawing/2014/main" id="{3559EA4C-0FCB-4352-A502-E784707FB399}"/>
                  </a:ext>
                </a:extLst>
              </p:cNvPr>
              <p:cNvGrpSpPr/>
              <p:nvPr/>
            </p:nvGrpSpPr>
            <p:grpSpPr>
              <a:xfrm>
                <a:off x="1479136" y="1653961"/>
                <a:ext cx="2585737" cy="2661333"/>
                <a:chOff x="1827622" y="1343919"/>
                <a:chExt cx="2304000" cy="2304000"/>
              </a:xfrm>
            </p:grpSpPr>
            <p:sp>
              <p:nvSpPr>
                <p:cNvPr id="22" name="椭圆 21">
                  <a:extLst>
                    <a:ext uri="{FF2B5EF4-FFF2-40B4-BE49-F238E27FC236}">
                      <a16:creationId xmlns:a16="http://schemas.microsoft.com/office/drawing/2014/main" id="{69B0964E-7845-48BA-A616-89A334C570D9}"/>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23" name="椭圆 22">
                  <a:extLst>
                    <a:ext uri="{FF2B5EF4-FFF2-40B4-BE49-F238E27FC236}">
                      <a16:creationId xmlns:a16="http://schemas.microsoft.com/office/drawing/2014/main" id="{41B807CF-271F-43B8-A409-3558DAFED656}"/>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21" name="椭圆 20">
                <a:extLst>
                  <a:ext uri="{FF2B5EF4-FFF2-40B4-BE49-F238E27FC236}">
                    <a16:creationId xmlns:a16="http://schemas.microsoft.com/office/drawing/2014/main" id="{155230C6-8F45-420F-9776-8CB883839970}"/>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24" name="组合 23">
              <a:extLst>
                <a:ext uri="{FF2B5EF4-FFF2-40B4-BE49-F238E27FC236}">
                  <a16:creationId xmlns:a16="http://schemas.microsoft.com/office/drawing/2014/main" id="{EEB979CA-CC31-4678-8DFE-C66CEA659D0B}"/>
                </a:ext>
              </a:extLst>
            </p:cNvPr>
            <p:cNvGrpSpPr/>
            <p:nvPr/>
          </p:nvGrpSpPr>
          <p:grpSpPr>
            <a:xfrm>
              <a:off x="2981590" y="2419960"/>
              <a:ext cx="6054968" cy="868929"/>
              <a:chOff x="1225064" y="284278"/>
              <a:chExt cx="5624830" cy="868929"/>
            </a:xfrm>
          </p:grpSpPr>
          <p:sp>
            <p:nvSpPr>
              <p:cNvPr id="25" name="文本框 24">
                <a:extLst>
                  <a:ext uri="{FF2B5EF4-FFF2-40B4-BE49-F238E27FC236}">
                    <a16:creationId xmlns:a16="http://schemas.microsoft.com/office/drawing/2014/main" id="{D51D6345-3D4D-4042-BD98-ADB6597241D5}"/>
                  </a:ext>
                </a:extLst>
              </p:cNvPr>
              <p:cNvSpPr txBox="1"/>
              <p:nvPr/>
            </p:nvSpPr>
            <p:spPr>
              <a:xfrm>
                <a:off x="1225064" y="284278"/>
                <a:ext cx="5624830" cy="400110"/>
              </a:xfrm>
              <a:prstGeom prst="rect">
                <a:avLst/>
              </a:prstGeom>
              <a:noFill/>
            </p:spPr>
            <p:txBody>
              <a:bodyPr wrap="square" rtlCol="0">
                <a:spAutoFit/>
              </a:bodyPr>
              <a:lstStyle/>
              <a:p>
                <a:pPr algn="just"/>
                <a:r>
                  <a:rPr lang="zh-CN" altLang="en-US" sz="2000" b="1" dirty="0">
                    <a:solidFill>
                      <a:srgbClr val="604A7B"/>
                    </a:solidFill>
                  </a:rPr>
                  <a:t>第三，这是国际分工和跨国公司生产布局变化的结果。</a:t>
                </a:r>
              </a:p>
            </p:txBody>
          </p:sp>
          <p:sp>
            <p:nvSpPr>
              <p:cNvPr id="26" name="文本框 25">
                <a:extLst>
                  <a:ext uri="{FF2B5EF4-FFF2-40B4-BE49-F238E27FC236}">
                    <a16:creationId xmlns:a16="http://schemas.microsoft.com/office/drawing/2014/main" id="{67255D28-B99B-46F3-9378-50822BC1CE29}"/>
                  </a:ext>
                </a:extLst>
              </p:cNvPr>
              <p:cNvSpPr txBox="1"/>
              <p:nvPr/>
            </p:nvSpPr>
            <p:spPr>
              <a:xfrm>
                <a:off x="1225064" y="629987"/>
                <a:ext cx="5624830" cy="523220"/>
              </a:xfrm>
              <a:prstGeom prst="rect">
                <a:avLst/>
              </a:prstGeom>
              <a:noFill/>
            </p:spPr>
            <p:txBody>
              <a:bodyPr wrap="square" rtlCol="0">
                <a:spAutoFit/>
              </a:bodyPr>
              <a:lstStyle/>
              <a:p>
                <a:pPr algn="just"/>
                <a:r>
                  <a:rPr lang="en-US" altLang="zh-CN" sz="1400" b="1" dirty="0">
                    <a:solidFill>
                      <a:srgbClr val="604A7B"/>
                    </a:solidFill>
                  </a:rPr>
                  <a:t>It is a result of the international division of labor and the changing configuration of production locations by multinational companies.</a:t>
                </a:r>
                <a:endParaRPr lang="zh-CN" altLang="en-US" sz="1400" b="1" dirty="0">
                  <a:solidFill>
                    <a:srgbClr val="604A7B"/>
                  </a:solidFill>
                </a:endParaRPr>
              </a:p>
            </p:txBody>
          </p:sp>
        </p:grpSp>
      </p:grpSp>
      <p:grpSp>
        <p:nvGrpSpPr>
          <p:cNvPr id="6" name="组合 5">
            <a:extLst>
              <a:ext uri="{FF2B5EF4-FFF2-40B4-BE49-F238E27FC236}">
                <a16:creationId xmlns:a16="http://schemas.microsoft.com/office/drawing/2014/main" id="{05FF4BAB-EF43-40FB-9749-22A93E3A2C16}"/>
              </a:ext>
            </a:extLst>
          </p:cNvPr>
          <p:cNvGrpSpPr/>
          <p:nvPr/>
        </p:nvGrpSpPr>
        <p:grpSpPr>
          <a:xfrm>
            <a:off x="2985544" y="3581080"/>
            <a:ext cx="6533623" cy="922447"/>
            <a:chOff x="2985544" y="3581080"/>
            <a:chExt cx="6533623" cy="922447"/>
          </a:xfrm>
        </p:grpSpPr>
        <p:grpSp>
          <p:nvGrpSpPr>
            <p:cNvPr id="27" name="组合 26">
              <a:extLst>
                <a:ext uri="{FF2B5EF4-FFF2-40B4-BE49-F238E27FC236}">
                  <a16:creationId xmlns:a16="http://schemas.microsoft.com/office/drawing/2014/main" id="{020587A1-9EA1-4F5B-8999-6A8D5778DB43}"/>
                </a:ext>
              </a:extLst>
            </p:cNvPr>
            <p:cNvGrpSpPr/>
            <p:nvPr/>
          </p:nvGrpSpPr>
          <p:grpSpPr>
            <a:xfrm rot="18443798">
              <a:off x="2996227" y="3570397"/>
              <a:ext cx="730855" cy="752222"/>
              <a:chOff x="1479136" y="1653961"/>
              <a:chExt cx="2585737" cy="2661333"/>
            </a:xfrm>
          </p:grpSpPr>
          <p:grpSp>
            <p:nvGrpSpPr>
              <p:cNvPr id="28" name="组合 27">
                <a:extLst>
                  <a:ext uri="{FF2B5EF4-FFF2-40B4-BE49-F238E27FC236}">
                    <a16:creationId xmlns:a16="http://schemas.microsoft.com/office/drawing/2014/main" id="{F9926C6E-B707-44D1-8CD7-FA291DF6D8CC}"/>
                  </a:ext>
                </a:extLst>
              </p:cNvPr>
              <p:cNvGrpSpPr/>
              <p:nvPr/>
            </p:nvGrpSpPr>
            <p:grpSpPr>
              <a:xfrm>
                <a:off x="1479136" y="1653961"/>
                <a:ext cx="2585737" cy="2661333"/>
                <a:chOff x="1827622" y="1343919"/>
                <a:chExt cx="2304000" cy="2304000"/>
              </a:xfrm>
            </p:grpSpPr>
            <p:sp>
              <p:nvSpPr>
                <p:cNvPr id="30" name="椭圆 29">
                  <a:extLst>
                    <a:ext uri="{FF2B5EF4-FFF2-40B4-BE49-F238E27FC236}">
                      <a16:creationId xmlns:a16="http://schemas.microsoft.com/office/drawing/2014/main" id="{382FC35F-1884-4E46-94EC-D216B70D4A6E}"/>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31" name="椭圆 30">
                  <a:extLst>
                    <a:ext uri="{FF2B5EF4-FFF2-40B4-BE49-F238E27FC236}">
                      <a16:creationId xmlns:a16="http://schemas.microsoft.com/office/drawing/2014/main" id="{C3FD1233-350F-4734-91B7-0945E84F971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29" name="椭圆 28">
                <a:extLst>
                  <a:ext uri="{FF2B5EF4-FFF2-40B4-BE49-F238E27FC236}">
                    <a16:creationId xmlns:a16="http://schemas.microsoft.com/office/drawing/2014/main" id="{CAC15A44-5716-4DC9-A27D-E68B76C5012D}"/>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32" name="组合 31">
              <a:extLst>
                <a:ext uri="{FF2B5EF4-FFF2-40B4-BE49-F238E27FC236}">
                  <a16:creationId xmlns:a16="http://schemas.microsoft.com/office/drawing/2014/main" id="{E1DB50C2-D515-48D0-8F9D-D155F9E0BAEE}"/>
                </a:ext>
              </a:extLst>
            </p:cNvPr>
            <p:cNvGrpSpPr/>
            <p:nvPr/>
          </p:nvGrpSpPr>
          <p:grpSpPr>
            <a:xfrm>
              <a:off x="3859853" y="3634598"/>
              <a:ext cx="5659314" cy="868929"/>
              <a:chOff x="1225064" y="284278"/>
              <a:chExt cx="5624830" cy="868929"/>
            </a:xfrm>
          </p:grpSpPr>
          <p:sp>
            <p:nvSpPr>
              <p:cNvPr id="33" name="文本框 32">
                <a:extLst>
                  <a:ext uri="{FF2B5EF4-FFF2-40B4-BE49-F238E27FC236}">
                    <a16:creationId xmlns:a16="http://schemas.microsoft.com/office/drawing/2014/main" id="{59F019E2-7F3D-4D58-8F73-63D4BBF3B568}"/>
                  </a:ext>
                </a:extLst>
              </p:cNvPr>
              <p:cNvSpPr txBox="1"/>
              <p:nvPr/>
            </p:nvSpPr>
            <p:spPr>
              <a:xfrm>
                <a:off x="1225064" y="284278"/>
                <a:ext cx="5624830" cy="400110"/>
              </a:xfrm>
              <a:prstGeom prst="rect">
                <a:avLst/>
              </a:prstGeom>
              <a:noFill/>
            </p:spPr>
            <p:txBody>
              <a:bodyPr wrap="square" rtlCol="0">
                <a:spAutoFit/>
              </a:bodyPr>
              <a:lstStyle/>
              <a:p>
                <a:pPr algn="just"/>
                <a:r>
                  <a:rPr lang="zh-CN" altLang="en-US" sz="2000" b="1" dirty="0">
                    <a:solidFill>
                      <a:srgbClr val="604A7B"/>
                    </a:solidFill>
                  </a:rPr>
                  <a:t>第四，这是美国对华高技术产品出口管制的结果。</a:t>
                </a:r>
              </a:p>
            </p:txBody>
          </p:sp>
          <p:sp>
            <p:nvSpPr>
              <p:cNvPr id="34" name="文本框 33">
                <a:extLst>
                  <a:ext uri="{FF2B5EF4-FFF2-40B4-BE49-F238E27FC236}">
                    <a16:creationId xmlns:a16="http://schemas.microsoft.com/office/drawing/2014/main" id="{4467C7E7-B83F-4875-B11D-555707DF0C1B}"/>
                  </a:ext>
                </a:extLst>
              </p:cNvPr>
              <p:cNvSpPr txBox="1"/>
              <p:nvPr/>
            </p:nvSpPr>
            <p:spPr>
              <a:xfrm>
                <a:off x="1225064" y="629987"/>
                <a:ext cx="5624830" cy="523220"/>
              </a:xfrm>
              <a:prstGeom prst="rect">
                <a:avLst/>
              </a:prstGeom>
              <a:noFill/>
            </p:spPr>
            <p:txBody>
              <a:bodyPr wrap="square" rtlCol="0">
                <a:spAutoFit/>
              </a:bodyPr>
              <a:lstStyle/>
              <a:p>
                <a:pPr algn="just"/>
                <a:r>
                  <a:rPr lang="en-US" altLang="zh-CN" sz="1400" b="1" dirty="0">
                    <a:solidFill>
                      <a:srgbClr val="604A7B"/>
                    </a:solidFill>
                  </a:rPr>
                  <a:t>This is the consequence of US export control over high-tech products exported to China.</a:t>
                </a:r>
                <a:endParaRPr lang="zh-CN" altLang="en-US" sz="1400" b="1" dirty="0">
                  <a:solidFill>
                    <a:srgbClr val="604A7B"/>
                  </a:solidFill>
                </a:endParaRPr>
              </a:p>
            </p:txBody>
          </p:sp>
        </p:grpSp>
      </p:grpSp>
      <p:grpSp>
        <p:nvGrpSpPr>
          <p:cNvPr id="7" name="组合 6">
            <a:extLst>
              <a:ext uri="{FF2B5EF4-FFF2-40B4-BE49-F238E27FC236}">
                <a16:creationId xmlns:a16="http://schemas.microsoft.com/office/drawing/2014/main" id="{A4960979-6A6C-469E-A343-6D74CBDF9C1F}"/>
              </a:ext>
            </a:extLst>
          </p:cNvPr>
          <p:cNvGrpSpPr/>
          <p:nvPr/>
        </p:nvGrpSpPr>
        <p:grpSpPr>
          <a:xfrm>
            <a:off x="3863807" y="4645110"/>
            <a:ext cx="6499140" cy="730855"/>
            <a:chOff x="3863807" y="4645110"/>
            <a:chExt cx="6499140" cy="730855"/>
          </a:xfrm>
        </p:grpSpPr>
        <p:grpSp>
          <p:nvGrpSpPr>
            <p:cNvPr id="35" name="组合 34">
              <a:extLst>
                <a:ext uri="{FF2B5EF4-FFF2-40B4-BE49-F238E27FC236}">
                  <a16:creationId xmlns:a16="http://schemas.microsoft.com/office/drawing/2014/main" id="{DE946C51-A48D-4376-A0A0-C7A9B5AAF42D}"/>
                </a:ext>
              </a:extLst>
            </p:cNvPr>
            <p:cNvGrpSpPr/>
            <p:nvPr/>
          </p:nvGrpSpPr>
          <p:grpSpPr>
            <a:xfrm rot="18443798">
              <a:off x="3874490" y="4634427"/>
              <a:ext cx="730855" cy="752222"/>
              <a:chOff x="1479136" y="1653961"/>
              <a:chExt cx="2585737" cy="2661333"/>
            </a:xfrm>
          </p:grpSpPr>
          <p:grpSp>
            <p:nvGrpSpPr>
              <p:cNvPr id="36" name="组合 35">
                <a:extLst>
                  <a:ext uri="{FF2B5EF4-FFF2-40B4-BE49-F238E27FC236}">
                    <a16:creationId xmlns:a16="http://schemas.microsoft.com/office/drawing/2014/main" id="{EB7FF551-0CDF-4A34-AE4E-568C9B2C8FAC}"/>
                  </a:ext>
                </a:extLst>
              </p:cNvPr>
              <p:cNvGrpSpPr/>
              <p:nvPr/>
            </p:nvGrpSpPr>
            <p:grpSpPr>
              <a:xfrm>
                <a:off x="1479136" y="1653961"/>
                <a:ext cx="2585737" cy="2661333"/>
                <a:chOff x="1827622" y="1343919"/>
                <a:chExt cx="2304000" cy="2304000"/>
              </a:xfrm>
            </p:grpSpPr>
            <p:sp>
              <p:nvSpPr>
                <p:cNvPr id="38" name="椭圆 37">
                  <a:extLst>
                    <a:ext uri="{FF2B5EF4-FFF2-40B4-BE49-F238E27FC236}">
                      <a16:creationId xmlns:a16="http://schemas.microsoft.com/office/drawing/2014/main" id="{BE5853F2-E534-492C-80ED-C96A719DA89A}"/>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39" name="椭圆 38">
                  <a:extLst>
                    <a:ext uri="{FF2B5EF4-FFF2-40B4-BE49-F238E27FC236}">
                      <a16:creationId xmlns:a16="http://schemas.microsoft.com/office/drawing/2014/main" id="{5939428F-F3FE-4339-810C-B470D8ABC162}"/>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37" name="椭圆 36">
                <a:extLst>
                  <a:ext uri="{FF2B5EF4-FFF2-40B4-BE49-F238E27FC236}">
                    <a16:creationId xmlns:a16="http://schemas.microsoft.com/office/drawing/2014/main" id="{0BDBD0B7-6F39-4036-8AA0-BB41C508F441}"/>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40" name="组合 39">
              <a:extLst>
                <a:ext uri="{FF2B5EF4-FFF2-40B4-BE49-F238E27FC236}">
                  <a16:creationId xmlns:a16="http://schemas.microsoft.com/office/drawing/2014/main" id="{78E2938C-F16D-4807-869B-EA94BCF1DCB3}"/>
                </a:ext>
              </a:extLst>
            </p:cNvPr>
            <p:cNvGrpSpPr/>
            <p:nvPr/>
          </p:nvGrpSpPr>
          <p:grpSpPr>
            <a:xfrm>
              <a:off x="4738117" y="4698628"/>
              <a:ext cx="5624830" cy="653486"/>
              <a:chOff x="1225064" y="284278"/>
              <a:chExt cx="5624830" cy="653486"/>
            </a:xfrm>
          </p:grpSpPr>
          <p:sp>
            <p:nvSpPr>
              <p:cNvPr id="41" name="文本框 40">
                <a:extLst>
                  <a:ext uri="{FF2B5EF4-FFF2-40B4-BE49-F238E27FC236}">
                    <a16:creationId xmlns:a16="http://schemas.microsoft.com/office/drawing/2014/main" id="{21966036-0426-4737-ADBF-D07013D10B92}"/>
                  </a:ext>
                </a:extLst>
              </p:cNvPr>
              <p:cNvSpPr txBox="1"/>
              <p:nvPr/>
            </p:nvSpPr>
            <p:spPr>
              <a:xfrm>
                <a:off x="1225064" y="284278"/>
                <a:ext cx="5624830" cy="400110"/>
              </a:xfrm>
              <a:prstGeom prst="rect">
                <a:avLst/>
              </a:prstGeom>
              <a:noFill/>
            </p:spPr>
            <p:txBody>
              <a:bodyPr wrap="square" rtlCol="0">
                <a:spAutoFit/>
              </a:bodyPr>
              <a:lstStyle/>
              <a:p>
                <a:r>
                  <a:rPr lang="zh-CN" altLang="en-US" sz="2000" b="1" dirty="0">
                    <a:solidFill>
                      <a:srgbClr val="604A7B"/>
                    </a:solidFill>
                  </a:rPr>
                  <a:t>第五，这是美元作为主要国际货币的结果。</a:t>
                </a:r>
              </a:p>
            </p:txBody>
          </p:sp>
          <p:sp>
            <p:nvSpPr>
              <p:cNvPr id="42" name="文本框 41">
                <a:extLst>
                  <a:ext uri="{FF2B5EF4-FFF2-40B4-BE49-F238E27FC236}">
                    <a16:creationId xmlns:a16="http://schemas.microsoft.com/office/drawing/2014/main" id="{0B0BF50D-9AF2-41D1-8A5C-2EF721A2544E}"/>
                  </a:ext>
                </a:extLst>
              </p:cNvPr>
              <p:cNvSpPr txBox="1"/>
              <p:nvPr/>
            </p:nvSpPr>
            <p:spPr>
              <a:xfrm>
                <a:off x="1225064" y="629987"/>
                <a:ext cx="5624830" cy="307777"/>
              </a:xfrm>
              <a:prstGeom prst="rect">
                <a:avLst/>
              </a:prstGeom>
              <a:noFill/>
            </p:spPr>
            <p:txBody>
              <a:bodyPr wrap="square" rtlCol="0">
                <a:spAutoFit/>
              </a:bodyPr>
              <a:lstStyle/>
              <a:p>
                <a:r>
                  <a:rPr lang="en-US" altLang="zh-CN" sz="1400" b="1" dirty="0">
                    <a:solidFill>
                      <a:srgbClr val="604A7B"/>
                    </a:solidFill>
                  </a:rPr>
                  <a:t>This is the result of the US dollar being a major global currency.</a:t>
                </a:r>
                <a:endParaRPr lang="zh-CN" altLang="en-US" sz="1400" b="1" dirty="0">
                  <a:solidFill>
                    <a:srgbClr val="604A7B"/>
                  </a:solidFill>
                </a:endParaRPr>
              </a:p>
            </p:txBody>
          </p:sp>
        </p:grpSp>
      </p:grpSp>
      <p:grpSp>
        <p:nvGrpSpPr>
          <p:cNvPr id="9" name="组合 8">
            <a:extLst>
              <a:ext uri="{FF2B5EF4-FFF2-40B4-BE49-F238E27FC236}">
                <a16:creationId xmlns:a16="http://schemas.microsoft.com/office/drawing/2014/main" id="{702BAFEA-CA26-48C1-9E76-8A573164E86F}"/>
              </a:ext>
            </a:extLst>
          </p:cNvPr>
          <p:cNvGrpSpPr/>
          <p:nvPr/>
        </p:nvGrpSpPr>
        <p:grpSpPr>
          <a:xfrm>
            <a:off x="4787145" y="5597756"/>
            <a:ext cx="6938069" cy="761404"/>
            <a:chOff x="4787145" y="5597756"/>
            <a:chExt cx="6938069" cy="761404"/>
          </a:xfrm>
        </p:grpSpPr>
        <p:grpSp>
          <p:nvGrpSpPr>
            <p:cNvPr id="43" name="组合 42">
              <a:extLst>
                <a:ext uri="{FF2B5EF4-FFF2-40B4-BE49-F238E27FC236}">
                  <a16:creationId xmlns:a16="http://schemas.microsoft.com/office/drawing/2014/main" id="{865E6949-4A1C-404B-9669-44EB7EAB4704}"/>
                </a:ext>
              </a:extLst>
            </p:cNvPr>
            <p:cNvGrpSpPr/>
            <p:nvPr/>
          </p:nvGrpSpPr>
          <p:grpSpPr>
            <a:xfrm rot="18443798">
              <a:off x="4797828" y="5587073"/>
              <a:ext cx="730855" cy="752222"/>
              <a:chOff x="1479136" y="1653961"/>
              <a:chExt cx="2585737" cy="2661333"/>
            </a:xfrm>
          </p:grpSpPr>
          <p:grpSp>
            <p:nvGrpSpPr>
              <p:cNvPr id="44" name="组合 43">
                <a:extLst>
                  <a:ext uri="{FF2B5EF4-FFF2-40B4-BE49-F238E27FC236}">
                    <a16:creationId xmlns:a16="http://schemas.microsoft.com/office/drawing/2014/main" id="{4180D7C1-CC87-4BEA-A6C5-DF2F30DCDF0A}"/>
                  </a:ext>
                </a:extLst>
              </p:cNvPr>
              <p:cNvGrpSpPr/>
              <p:nvPr/>
            </p:nvGrpSpPr>
            <p:grpSpPr>
              <a:xfrm>
                <a:off x="1479136" y="1653961"/>
                <a:ext cx="2585737" cy="2661333"/>
                <a:chOff x="1827622" y="1343919"/>
                <a:chExt cx="2304000" cy="2304000"/>
              </a:xfrm>
            </p:grpSpPr>
            <p:sp>
              <p:nvSpPr>
                <p:cNvPr id="46" name="椭圆 45">
                  <a:extLst>
                    <a:ext uri="{FF2B5EF4-FFF2-40B4-BE49-F238E27FC236}">
                      <a16:creationId xmlns:a16="http://schemas.microsoft.com/office/drawing/2014/main" id="{B63378E7-3B4C-48BB-98B8-7AFA5A8E8DA7}"/>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7" name="椭圆 46">
                  <a:extLst>
                    <a:ext uri="{FF2B5EF4-FFF2-40B4-BE49-F238E27FC236}">
                      <a16:creationId xmlns:a16="http://schemas.microsoft.com/office/drawing/2014/main" id="{8F2C2B6B-A199-485F-B629-67D55E8FFC3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5" name="椭圆 44">
                <a:extLst>
                  <a:ext uri="{FF2B5EF4-FFF2-40B4-BE49-F238E27FC236}">
                    <a16:creationId xmlns:a16="http://schemas.microsoft.com/office/drawing/2014/main" id="{7D3EC837-E1A3-4B34-9023-6E745EB178F0}"/>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endParaRPr lang="zh-CN" altLang="en-US" sz="6000" b="1" dirty="0">
                  <a:solidFill>
                    <a:schemeClr val="bg1"/>
                  </a:solidFill>
                  <a:latin typeface="DIN Mittelschrift Std" pitchFamily="50" charset="0"/>
                  <a:ea typeface="微软雅黑" pitchFamily="34" charset="-122"/>
                </a:endParaRPr>
              </a:p>
            </p:txBody>
          </p:sp>
        </p:grpSp>
        <p:grpSp>
          <p:nvGrpSpPr>
            <p:cNvPr id="48" name="组合 47">
              <a:extLst>
                <a:ext uri="{FF2B5EF4-FFF2-40B4-BE49-F238E27FC236}">
                  <a16:creationId xmlns:a16="http://schemas.microsoft.com/office/drawing/2014/main" id="{3C7CECB3-0D26-4AB0-A42E-B167545DFE1C}"/>
                </a:ext>
              </a:extLst>
            </p:cNvPr>
            <p:cNvGrpSpPr/>
            <p:nvPr/>
          </p:nvGrpSpPr>
          <p:grpSpPr>
            <a:xfrm>
              <a:off x="5661455" y="5651274"/>
              <a:ext cx="6063759" cy="707886"/>
              <a:chOff x="1225064" y="284278"/>
              <a:chExt cx="5624830" cy="707886"/>
            </a:xfrm>
          </p:grpSpPr>
          <p:sp>
            <p:nvSpPr>
              <p:cNvPr id="49" name="文本框 48">
                <a:extLst>
                  <a:ext uri="{FF2B5EF4-FFF2-40B4-BE49-F238E27FC236}">
                    <a16:creationId xmlns:a16="http://schemas.microsoft.com/office/drawing/2014/main" id="{A19982B4-AE63-4A38-8D14-7FB60E2DD372}"/>
                  </a:ext>
                </a:extLst>
              </p:cNvPr>
              <p:cNvSpPr txBox="1"/>
              <p:nvPr/>
            </p:nvSpPr>
            <p:spPr>
              <a:xfrm>
                <a:off x="1225064" y="284278"/>
                <a:ext cx="5624830" cy="707886"/>
              </a:xfrm>
              <a:prstGeom prst="rect">
                <a:avLst/>
              </a:prstGeom>
              <a:noFill/>
            </p:spPr>
            <p:txBody>
              <a:bodyPr wrap="square" rtlCol="0">
                <a:spAutoFit/>
              </a:bodyPr>
              <a:lstStyle/>
              <a:p>
                <a:r>
                  <a:rPr lang="zh-CN" altLang="en-US" sz="2000" b="1" dirty="0">
                    <a:solidFill>
                      <a:srgbClr val="604A7B"/>
                    </a:solidFill>
                  </a:rPr>
                  <a:t>此外，美国统计方法相对高估了中美货物贸易逆差额。</a:t>
                </a:r>
              </a:p>
            </p:txBody>
          </p:sp>
          <p:sp>
            <p:nvSpPr>
              <p:cNvPr id="50" name="文本框 49">
                <a:extLst>
                  <a:ext uri="{FF2B5EF4-FFF2-40B4-BE49-F238E27FC236}">
                    <a16:creationId xmlns:a16="http://schemas.microsoft.com/office/drawing/2014/main" id="{3EE33C2B-6294-4554-92DC-6E62981A1E75}"/>
                  </a:ext>
                </a:extLst>
              </p:cNvPr>
              <p:cNvSpPr txBox="1"/>
              <p:nvPr/>
            </p:nvSpPr>
            <p:spPr>
              <a:xfrm>
                <a:off x="1225064" y="629987"/>
                <a:ext cx="5624830" cy="307777"/>
              </a:xfrm>
              <a:prstGeom prst="rect">
                <a:avLst/>
              </a:prstGeom>
              <a:noFill/>
            </p:spPr>
            <p:txBody>
              <a:bodyPr wrap="square" rtlCol="0">
                <a:spAutoFit/>
              </a:bodyPr>
              <a:lstStyle/>
              <a:p>
                <a:r>
                  <a:rPr lang="en-US" altLang="zh-CN" sz="1400" b="1" dirty="0">
                    <a:solidFill>
                      <a:srgbClr val="604A7B"/>
                    </a:solidFill>
                  </a:rPr>
                  <a:t>US statistics exaggerate its deficit in trade in goods with China. </a:t>
                </a:r>
                <a:endParaRPr lang="zh-CN" altLang="en-US" sz="1400" b="1" dirty="0">
                  <a:solidFill>
                    <a:srgbClr val="604A7B"/>
                  </a:solidFill>
                </a:endParaRPr>
              </a:p>
            </p:txBody>
          </p:sp>
        </p:grpSp>
      </p:grpSp>
      <p:grpSp>
        <p:nvGrpSpPr>
          <p:cNvPr id="102" name="Group 43">
            <a:extLst>
              <a:ext uri="{FF2B5EF4-FFF2-40B4-BE49-F238E27FC236}">
                <a16:creationId xmlns:a16="http://schemas.microsoft.com/office/drawing/2014/main" id="{1D518422-BBE2-4432-B601-E1B9A6007373}"/>
              </a:ext>
            </a:extLst>
          </p:cNvPr>
          <p:cNvGrpSpPr>
            <a:grpSpLocks noChangeAspect="1"/>
          </p:cNvGrpSpPr>
          <p:nvPr/>
        </p:nvGrpSpPr>
        <p:grpSpPr bwMode="auto">
          <a:xfrm>
            <a:off x="354107" y="3851031"/>
            <a:ext cx="2610903" cy="3015879"/>
            <a:chOff x="3291" y="1528"/>
            <a:chExt cx="1096" cy="1266"/>
          </a:xfrm>
        </p:grpSpPr>
        <p:sp>
          <p:nvSpPr>
            <p:cNvPr id="109" name="Freeform 44">
              <a:extLst>
                <a:ext uri="{FF2B5EF4-FFF2-40B4-BE49-F238E27FC236}">
                  <a16:creationId xmlns:a16="http://schemas.microsoft.com/office/drawing/2014/main" id="{8C2E2FD2-EC07-4497-8BA9-F4410ED2B1CE}"/>
                </a:ext>
              </a:extLst>
            </p:cNvPr>
            <p:cNvSpPr>
              <a:spLocks/>
            </p:cNvSpPr>
            <p:nvPr/>
          </p:nvSpPr>
          <p:spPr bwMode="auto">
            <a:xfrm>
              <a:off x="3412" y="2191"/>
              <a:ext cx="50" cy="31"/>
            </a:xfrm>
            <a:custGeom>
              <a:avLst/>
              <a:gdLst>
                <a:gd name="T0" fmla="*/ 0 w 21"/>
                <a:gd name="T1" fmla="*/ 1 h 13"/>
                <a:gd name="T2" fmla="*/ 21 w 21"/>
                <a:gd name="T3" fmla="*/ 13 h 13"/>
                <a:gd name="T4" fmla="*/ 0 w 21"/>
                <a:gd name="T5" fmla="*/ 1 h 13"/>
              </a:gdLst>
              <a:ahLst/>
              <a:cxnLst>
                <a:cxn ang="0">
                  <a:pos x="T0" y="T1"/>
                </a:cxn>
                <a:cxn ang="0">
                  <a:pos x="T2" y="T3"/>
                </a:cxn>
                <a:cxn ang="0">
                  <a:pos x="T4" y="T5"/>
                </a:cxn>
              </a:cxnLst>
              <a:rect l="0" t="0" r="r" b="b"/>
              <a:pathLst>
                <a:path w="21" h="13">
                  <a:moveTo>
                    <a:pt x="0" y="1"/>
                  </a:moveTo>
                  <a:cubicBezTo>
                    <a:pt x="7" y="3"/>
                    <a:pt x="14" y="8"/>
                    <a:pt x="21" y="13"/>
                  </a:cubicBezTo>
                  <a:cubicBezTo>
                    <a:pt x="14" y="6"/>
                    <a:pt x="7" y="0"/>
                    <a:pt x="0" y="1"/>
                  </a:cubicBezTo>
                  <a:close/>
                </a:path>
              </a:pathLst>
            </a:custGeom>
            <a:solidFill>
              <a:srgbClr val="745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0" name="Freeform 45">
              <a:extLst>
                <a:ext uri="{FF2B5EF4-FFF2-40B4-BE49-F238E27FC236}">
                  <a16:creationId xmlns:a16="http://schemas.microsoft.com/office/drawing/2014/main" id="{636CF2EA-7034-4690-BF85-DBE7D4DEA36F}"/>
                </a:ext>
              </a:extLst>
            </p:cNvPr>
            <p:cNvSpPr>
              <a:spLocks/>
            </p:cNvSpPr>
            <p:nvPr/>
          </p:nvSpPr>
          <p:spPr bwMode="auto">
            <a:xfrm>
              <a:off x="3462" y="2072"/>
              <a:ext cx="784" cy="722"/>
            </a:xfrm>
            <a:custGeom>
              <a:avLst/>
              <a:gdLst>
                <a:gd name="T0" fmla="*/ 292 w 330"/>
                <a:gd name="T1" fmla="*/ 103 h 304"/>
                <a:gd name="T2" fmla="*/ 288 w 330"/>
                <a:gd name="T3" fmla="*/ 65 h 304"/>
                <a:gd name="T4" fmla="*/ 289 w 330"/>
                <a:gd name="T5" fmla="*/ 104 h 304"/>
                <a:gd name="T6" fmla="*/ 289 w 330"/>
                <a:gd name="T7" fmla="*/ 104 h 304"/>
                <a:gd name="T8" fmla="*/ 258 w 330"/>
                <a:gd name="T9" fmla="*/ 118 h 304"/>
                <a:gd name="T10" fmla="*/ 250 w 330"/>
                <a:gd name="T11" fmla="*/ 121 h 304"/>
                <a:gd name="T12" fmla="*/ 274 w 330"/>
                <a:gd name="T13" fmla="*/ 57 h 304"/>
                <a:gd name="T14" fmla="*/ 270 w 330"/>
                <a:gd name="T15" fmla="*/ 24 h 304"/>
                <a:gd name="T16" fmla="*/ 266 w 330"/>
                <a:gd name="T17" fmla="*/ 70 h 304"/>
                <a:gd name="T18" fmla="*/ 254 w 330"/>
                <a:gd name="T19" fmla="*/ 105 h 304"/>
                <a:gd name="T20" fmla="*/ 233 w 330"/>
                <a:gd name="T21" fmla="*/ 76 h 304"/>
                <a:gd name="T22" fmla="*/ 250 w 330"/>
                <a:gd name="T23" fmla="*/ 111 h 304"/>
                <a:gd name="T24" fmla="*/ 230 w 330"/>
                <a:gd name="T25" fmla="*/ 127 h 304"/>
                <a:gd name="T26" fmla="*/ 157 w 330"/>
                <a:gd name="T27" fmla="*/ 135 h 304"/>
                <a:gd name="T28" fmla="*/ 133 w 330"/>
                <a:gd name="T29" fmla="*/ 144 h 304"/>
                <a:gd name="T30" fmla="*/ 121 w 330"/>
                <a:gd name="T31" fmla="*/ 121 h 304"/>
                <a:gd name="T32" fmla="*/ 110 w 330"/>
                <a:gd name="T33" fmla="*/ 94 h 304"/>
                <a:gd name="T34" fmla="*/ 108 w 330"/>
                <a:gd name="T35" fmla="*/ 92 h 304"/>
                <a:gd name="T36" fmla="*/ 105 w 330"/>
                <a:gd name="T37" fmla="*/ 89 h 304"/>
                <a:gd name="T38" fmla="*/ 82 w 330"/>
                <a:gd name="T39" fmla="*/ 69 h 304"/>
                <a:gd name="T40" fmla="*/ 70 w 330"/>
                <a:gd name="T41" fmla="*/ 47 h 304"/>
                <a:gd name="T42" fmla="*/ 68 w 330"/>
                <a:gd name="T43" fmla="*/ 47 h 304"/>
                <a:gd name="T44" fmla="*/ 70 w 330"/>
                <a:gd name="T45" fmla="*/ 57 h 304"/>
                <a:gd name="T46" fmla="*/ 94 w 330"/>
                <a:gd name="T47" fmla="*/ 89 h 304"/>
                <a:gd name="T48" fmla="*/ 101 w 330"/>
                <a:gd name="T49" fmla="*/ 97 h 304"/>
                <a:gd name="T50" fmla="*/ 73 w 330"/>
                <a:gd name="T51" fmla="*/ 92 h 304"/>
                <a:gd name="T52" fmla="*/ 44 w 330"/>
                <a:gd name="T53" fmla="*/ 92 h 304"/>
                <a:gd name="T54" fmla="*/ 39 w 330"/>
                <a:gd name="T55" fmla="*/ 66 h 304"/>
                <a:gd name="T56" fmla="*/ 28 w 330"/>
                <a:gd name="T57" fmla="*/ 30 h 304"/>
                <a:gd name="T58" fmla="*/ 36 w 330"/>
                <a:gd name="T59" fmla="*/ 65 h 304"/>
                <a:gd name="T60" fmla="*/ 38 w 330"/>
                <a:gd name="T61" fmla="*/ 90 h 304"/>
                <a:gd name="T62" fmla="*/ 32 w 330"/>
                <a:gd name="T63" fmla="*/ 88 h 304"/>
                <a:gd name="T64" fmla="*/ 0 w 330"/>
                <a:gd name="T65" fmla="*/ 63 h 304"/>
                <a:gd name="T66" fmla="*/ 14 w 330"/>
                <a:gd name="T67" fmla="*/ 79 h 304"/>
                <a:gd name="T68" fmla="*/ 41 w 330"/>
                <a:gd name="T69" fmla="*/ 96 h 304"/>
                <a:gd name="T70" fmla="*/ 77 w 330"/>
                <a:gd name="T71" fmla="*/ 97 h 304"/>
                <a:gd name="T72" fmla="*/ 104 w 330"/>
                <a:gd name="T73" fmla="*/ 103 h 304"/>
                <a:gd name="T74" fmla="*/ 112 w 330"/>
                <a:gd name="T75" fmla="*/ 125 h 304"/>
                <a:gd name="T76" fmla="*/ 129 w 330"/>
                <a:gd name="T77" fmla="*/ 204 h 304"/>
                <a:gd name="T78" fmla="*/ 136 w 330"/>
                <a:gd name="T79" fmla="*/ 292 h 304"/>
                <a:gd name="T80" fmla="*/ 129 w 330"/>
                <a:gd name="T81" fmla="*/ 304 h 304"/>
                <a:gd name="T82" fmla="*/ 165 w 330"/>
                <a:gd name="T83" fmla="*/ 304 h 304"/>
                <a:gd name="T84" fmla="*/ 164 w 330"/>
                <a:gd name="T85" fmla="*/ 294 h 304"/>
                <a:gd name="T86" fmla="*/ 146 w 330"/>
                <a:gd name="T87" fmla="*/ 227 h 304"/>
                <a:gd name="T88" fmla="*/ 143 w 330"/>
                <a:gd name="T89" fmla="*/ 175 h 304"/>
                <a:gd name="T90" fmla="*/ 176 w 330"/>
                <a:gd name="T91" fmla="*/ 147 h 304"/>
                <a:gd name="T92" fmla="*/ 201 w 330"/>
                <a:gd name="T93" fmla="*/ 146 h 304"/>
                <a:gd name="T94" fmla="*/ 211 w 330"/>
                <a:gd name="T95" fmla="*/ 145 h 304"/>
                <a:gd name="T96" fmla="*/ 217 w 330"/>
                <a:gd name="T97" fmla="*/ 144 h 304"/>
                <a:gd name="T98" fmla="*/ 220 w 330"/>
                <a:gd name="T99" fmla="*/ 142 h 304"/>
                <a:gd name="T100" fmla="*/ 276 w 330"/>
                <a:gd name="T101" fmla="*/ 112 h 304"/>
                <a:gd name="T102" fmla="*/ 303 w 330"/>
                <a:gd name="T103" fmla="*/ 102 h 304"/>
                <a:gd name="T104" fmla="*/ 330 w 330"/>
                <a:gd name="T105" fmla="*/ 99 h 304"/>
                <a:gd name="T106" fmla="*/ 292 w 330"/>
                <a:gd name="T107" fmla="*/ 1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0" h="304">
                  <a:moveTo>
                    <a:pt x="292" y="103"/>
                  </a:moveTo>
                  <a:cubicBezTo>
                    <a:pt x="286" y="90"/>
                    <a:pt x="286" y="81"/>
                    <a:pt x="288" y="65"/>
                  </a:cubicBezTo>
                  <a:cubicBezTo>
                    <a:pt x="283" y="81"/>
                    <a:pt x="282" y="90"/>
                    <a:pt x="289" y="104"/>
                  </a:cubicBezTo>
                  <a:cubicBezTo>
                    <a:pt x="289" y="104"/>
                    <a:pt x="289" y="104"/>
                    <a:pt x="289" y="104"/>
                  </a:cubicBezTo>
                  <a:cubicBezTo>
                    <a:pt x="278" y="108"/>
                    <a:pt x="268" y="112"/>
                    <a:pt x="258" y="118"/>
                  </a:cubicBezTo>
                  <a:cubicBezTo>
                    <a:pt x="257" y="118"/>
                    <a:pt x="254" y="120"/>
                    <a:pt x="250" y="121"/>
                  </a:cubicBezTo>
                  <a:cubicBezTo>
                    <a:pt x="263" y="105"/>
                    <a:pt x="269" y="92"/>
                    <a:pt x="274" y="57"/>
                  </a:cubicBezTo>
                  <a:cubicBezTo>
                    <a:pt x="275" y="51"/>
                    <a:pt x="277" y="0"/>
                    <a:pt x="270" y="24"/>
                  </a:cubicBezTo>
                  <a:cubicBezTo>
                    <a:pt x="266" y="38"/>
                    <a:pt x="270" y="56"/>
                    <a:pt x="266" y="70"/>
                  </a:cubicBezTo>
                  <a:cubicBezTo>
                    <a:pt x="264" y="81"/>
                    <a:pt x="261" y="93"/>
                    <a:pt x="254" y="105"/>
                  </a:cubicBezTo>
                  <a:cubicBezTo>
                    <a:pt x="249" y="96"/>
                    <a:pt x="242" y="82"/>
                    <a:pt x="233" y="76"/>
                  </a:cubicBezTo>
                  <a:cubicBezTo>
                    <a:pt x="238" y="88"/>
                    <a:pt x="249" y="100"/>
                    <a:pt x="250" y="111"/>
                  </a:cubicBezTo>
                  <a:cubicBezTo>
                    <a:pt x="243" y="117"/>
                    <a:pt x="237" y="123"/>
                    <a:pt x="230" y="127"/>
                  </a:cubicBezTo>
                  <a:cubicBezTo>
                    <a:pt x="209" y="139"/>
                    <a:pt x="180" y="133"/>
                    <a:pt x="157" y="135"/>
                  </a:cubicBezTo>
                  <a:cubicBezTo>
                    <a:pt x="151" y="136"/>
                    <a:pt x="138" y="145"/>
                    <a:pt x="133" y="144"/>
                  </a:cubicBezTo>
                  <a:cubicBezTo>
                    <a:pt x="129" y="143"/>
                    <a:pt x="123" y="125"/>
                    <a:pt x="121" y="121"/>
                  </a:cubicBezTo>
                  <a:cubicBezTo>
                    <a:pt x="117" y="112"/>
                    <a:pt x="115" y="102"/>
                    <a:pt x="110" y="94"/>
                  </a:cubicBezTo>
                  <a:cubicBezTo>
                    <a:pt x="109" y="93"/>
                    <a:pt x="109" y="93"/>
                    <a:pt x="108" y="92"/>
                  </a:cubicBezTo>
                  <a:cubicBezTo>
                    <a:pt x="107" y="91"/>
                    <a:pt x="106" y="90"/>
                    <a:pt x="105" y="89"/>
                  </a:cubicBezTo>
                  <a:cubicBezTo>
                    <a:pt x="98" y="83"/>
                    <a:pt x="88" y="77"/>
                    <a:pt x="82" y="69"/>
                  </a:cubicBezTo>
                  <a:cubicBezTo>
                    <a:pt x="76" y="62"/>
                    <a:pt x="73" y="54"/>
                    <a:pt x="70" y="47"/>
                  </a:cubicBezTo>
                  <a:cubicBezTo>
                    <a:pt x="69" y="47"/>
                    <a:pt x="68" y="47"/>
                    <a:pt x="68" y="47"/>
                  </a:cubicBezTo>
                  <a:cubicBezTo>
                    <a:pt x="68" y="50"/>
                    <a:pt x="69" y="54"/>
                    <a:pt x="70" y="57"/>
                  </a:cubicBezTo>
                  <a:cubicBezTo>
                    <a:pt x="74" y="74"/>
                    <a:pt x="82" y="78"/>
                    <a:pt x="94" y="89"/>
                  </a:cubicBezTo>
                  <a:cubicBezTo>
                    <a:pt x="97" y="91"/>
                    <a:pt x="99" y="94"/>
                    <a:pt x="101" y="97"/>
                  </a:cubicBezTo>
                  <a:cubicBezTo>
                    <a:pt x="92" y="93"/>
                    <a:pt x="85" y="92"/>
                    <a:pt x="73" y="92"/>
                  </a:cubicBezTo>
                  <a:cubicBezTo>
                    <a:pt x="63" y="93"/>
                    <a:pt x="53" y="94"/>
                    <a:pt x="44" y="92"/>
                  </a:cubicBezTo>
                  <a:cubicBezTo>
                    <a:pt x="39" y="86"/>
                    <a:pt x="39" y="73"/>
                    <a:pt x="39" y="66"/>
                  </a:cubicBezTo>
                  <a:cubicBezTo>
                    <a:pt x="38" y="51"/>
                    <a:pt x="37" y="43"/>
                    <a:pt x="28" y="30"/>
                  </a:cubicBezTo>
                  <a:cubicBezTo>
                    <a:pt x="27" y="42"/>
                    <a:pt x="36" y="44"/>
                    <a:pt x="36" y="65"/>
                  </a:cubicBezTo>
                  <a:cubicBezTo>
                    <a:pt x="36" y="80"/>
                    <a:pt x="35" y="84"/>
                    <a:pt x="38" y="90"/>
                  </a:cubicBezTo>
                  <a:cubicBezTo>
                    <a:pt x="36" y="90"/>
                    <a:pt x="34" y="89"/>
                    <a:pt x="32" y="88"/>
                  </a:cubicBezTo>
                  <a:cubicBezTo>
                    <a:pt x="21" y="81"/>
                    <a:pt x="10" y="71"/>
                    <a:pt x="0" y="63"/>
                  </a:cubicBezTo>
                  <a:cubicBezTo>
                    <a:pt x="5" y="69"/>
                    <a:pt x="10" y="75"/>
                    <a:pt x="14" y="79"/>
                  </a:cubicBezTo>
                  <a:cubicBezTo>
                    <a:pt x="22" y="86"/>
                    <a:pt x="32" y="93"/>
                    <a:pt x="41" y="96"/>
                  </a:cubicBezTo>
                  <a:cubicBezTo>
                    <a:pt x="53" y="100"/>
                    <a:pt x="65" y="98"/>
                    <a:pt x="77" y="97"/>
                  </a:cubicBezTo>
                  <a:cubicBezTo>
                    <a:pt x="88" y="96"/>
                    <a:pt x="95" y="101"/>
                    <a:pt x="104" y="103"/>
                  </a:cubicBezTo>
                  <a:cubicBezTo>
                    <a:pt x="107" y="110"/>
                    <a:pt x="109" y="118"/>
                    <a:pt x="112" y="125"/>
                  </a:cubicBezTo>
                  <a:cubicBezTo>
                    <a:pt x="118" y="145"/>
                    <a:pt x="138" y="161"/>
                    <a:pt x="129" y="204"/>
                  </a:cubicBezTo>
                  <a:cubicBezTo>
                    <a:pt x="122" y="240"/>
                    <a:pt x="139" y="266"/>
                    <a:pt x="136" y="292"/>
                  </a:cubicBezTo>
                  <a:cubicBezTo>
                    <a:pt x="136" y="298"/>
                    <a:pt x="131" y="298"/>
                    <a:pt x="129" y="304"/>
                  </a:cubicBezTo>
                  <a:cubicBezTo>
                    <a:pt x="165" y="304"/>
                    <a:pt x="165" y="304"/>
                    <a:pt x="165" y="304"/>
                  </a:cubicBezTo>
                  <a:cubicBezTo>
                    <a:pt x="164" y="300"/>
                    <a:pt x="164" y="297"/>
                    <a:pt x="164" y="294"/>
                  </a:cubicBezTo>
                  <a:cubicBezTo>
                    <a:pt x="164" y="271"/>
                    <a:pt x="149" y="256"/>
                    <a:pt x="146" y="227"/>
                  </a:cubicBezTo>
                  <a:cubicBezTo>
                    <a:pt x="141" y="189"/>
                    <a:pt x="147" y="202"/>
                    <a:pt x="143" y="175"/>
                  </a:cubicBezTo>
                  <a:cubicBezTo>
                    <a:pt x="140" y="161"/>
                    <a:pt x="163" y="152"/>
                    <a:pt x="176" y="147"/>
                  </a:cubicBezTo>
                  <a:cubicBezTo>
                    <a:pt x="185" y="143"/>
                    <a:pt x="192" y="145"/>
                    <a:pt x="201" y="146"/>
                  </a:cubicBezTo>
                  <a:cubicBezTo>
                    <a:pt x="205" y="146"/>
                    <a:pt x="208" y="146"/>
                    <a:pt x="211" y="145"/>
                  </a:cubicBezTo>
                  <a:cubicBezTo>
                    <a:pt x="212" y="145"/>
                    <a:pt x="214" y="145"/>
                    <a:pt x="217" y="144"/>
                  </a:cubicBezTo>
                  <a:cubicBezTo>
                    <a:pt x="218" y="143"/>
                    <a:pt x="219" y="143"/>
                    <a:pt x="220" y="142"/>
                  </a:cubicBezTo>
                  <a:cubicBezTo>
                    <a:pt x="236" y="135"/>
                    <a:pt x="268" y="115"/>
                    <a:pt x="276" y="112"/>
                  </a:cubicBezTo>
                  <a:cubicBezTo>
                    <a:pt x="286" y="108"/>
                    <a:pt x="295" y="104"/>
                    <a:pt x="303" y="102"/>
                  </a:cubicBezTo>
                  <a:cubicBezTo>
                    <a:pt x="311" y="100"/>
                    <a:pt x="319" y="98"/>
                    <a:pt x="330" y="99"/>
                  </a:cubicBezTo>
                  <a:cubicBezTo>
                    <a:pt x="322" y="93"/>
                    <a:pt x="302" y="99"/>
                    <a:pt x="292" y="103"/>
                  </a:cubicBezTo>
                  <a:close/>
                </a:path>
              </a:pathLst>
            </a:custGeom>
            <a:solidFill>
              <a:srgbClr val="6FBECD">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1" name="Freeform 46">
              <a:extLst>
                <a:ext uri="{FF2B5EF4-FFF2-40B4-BE49-F238E27FC236}">
                  <a16:creationId xmlns:a16="http://schemas.microsoft.com/office/drawing/2014/main" id="{BA02E78E-81C1-4884-A5BD-A5B5DD7F3CB2}"/>
                </a:ext>
              </a:extLst>
            </p:cNvPr>
            <p:cNvSpPr>
              <a:spLocks/>
            </p:cNvSpPr>
            <p:nvPr/>
          </p:nvSpPr>
          <p:spPr bwMode="auto">
            <a:xfrm>
              <a:off x="4149" y="23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745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2" name="Freeform 47">
              <a:extLst>
                <a:ext uri="{FF2B5EF4-FFF2-40B4-BE49-F238E27FC236}">
                  <a16:creationId xmlns:a16="http://schemas.microsoft.com/office/drawing/2014/main" id="{001AC91A-9EA2-43C3-8B9E-720866AB9F73}"/>
                </a:ext>
              </a:extLst>
            </p:cNvPr>
            <p:cNvSpPr>
              <a:spLocks/>
            </p:cNvSpPr>
            <p:nvPr/>
          </p:nvSpPr>
          <p:spPr bwMode="auto">
            <a:xfrm>
              <a:off x="3560" y="1790"/>
              <a:ext cx="161" cy="173"/>
            </a:xfrm>
            <a:custGeom>
              <a:avLst/>
              <a:gdLst>
                <a:gd name="T0" fmla="*/ 0 w 68"/>
                <a:gd name="T1" fmla="*/ 0 h 73"/>
                <a:gd name="T2" fmla="*/ 25 w 68"/>
                <a:gd name="T3" fmla="*/ 62 h 73"/>
                <a:gd name="T4" fmla="*/ 60 w 68"/>
                <a:gd name="T5" fmla="*/ 73 h 73"/>
                <a:gd name="T6" fmla="*/ 53 w 68"/>
                <a:gd name="T7" fmla="*/ 22 h 73"/>
                <a:gd name="T8" fmla="*/ 0 w 68"/>
                <a:gd name="T9" fmla="*/ 0 h 73"/>
              </a:gdLst>
              <a:ahLst/>
              <a:cxnLst>
                <a:cxn ang="0">
                  <a:pos x="T0" y="T1"/>
                </a:cxn>
                <a:cxn ang="0">
                  <a:pos x="T2" y="T3"/>
                </a:cxn>
                <a:cxn ang="0">
                  <a:pos x="T4" y="T5"/>
                </a:cxn>
                <a:cxn ang="0">
                  <a:pos x="T6" y="T7"/>
                </a:cxn>
                <a:cxn ang="0">
                  <a:pos x="T8" y="T9"/>
                </a:cxn>
              </a:cxnLst>
              <a:rect l="0" t="0" r="r" b="b"/>
              <a:pathLst>
                <a:path w="68" h="73">
                  <a:moveTo>
                    <a:pt x="0" y="0"/>
                  </a:moveTo>
                  <a:cubicBezTo>
                    <a:pt x="4" y="19"/>
                    <a:pt x="0" y="55"/>
                    <a:pt x="25" y="62"/>
                  </a:cubicBezTo>
                  <a:cubicBezTo>
                    <a:pt x="50" y="69"/>
                    <a:pt x="52" y="68"/>
                    <a:pt x="60" y="73"/>
                  </a:cubicBezTo>
                  <a:cubicBezTo>
                    <a:pt x="60" y="73"/>
                    <a:pt x="68" y="43"/>
                    <a:pt x="53" y="22"/>
                  </a:cubicBezTo>
                  <a:cubicBezTo>
                    <a:pt x="40" y="4"/>
                    <a:pt x="15" y="15"/>
                    <a:pt x="0" y="0"/>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3" name="Freeform 48">
              <a:extLst>
                <a:ext uri="{FF2B5EF4-FFF2-40B4-BE49-F238E27FC236}">
                  <a16:creationId xmlns:a16="http://schemas.microsoft.com/office/drawing/2014/main" id="{FB2FCE0B-9581-49FD-981B-255683F3BF0E}"/>
                </a:ext>
              </a:extLst>
            </p:cNvPr>
            <p:cNvSpPr>
              <a:spLocks/>
            </p:cNvSpPr>
            <p:nvPr/>
          </p:nvSpPr>
          <p:spPr bwMode="auto">
            <a:xfrm>
              <a:off x="3443" y="1576"/>
              <a:ext cx="162" cy="173"/>
            </a:xfrm>
            <a:custGeom>
              <a:avLst/>
              <a:gdLst>
                <a:gd name="T0" fmla="*/ 1 w 68"/>
                <a:gd name="T1" fmla="*/ 0 h 73"/>
                <a:gd name="T2" fmla="*/ 25 w 68"/>
                <a:gd name="T3" fmla="*/ 63 h 73"/>
                <a:gd name="T4" fmla="*/ 60 w 68"/>
                <a:gd name="T5" fmla="*/ 73 h 73"/>
                <a:gd name="T6" fmla="*/ 53 w 68"/>
                <a:gd name="T7" fmla="*/ 23 h 73"/>
                <a:gd name="T8" fmla="*/ 1 w 68"/>
                <a:gd name="T9" fmla="*/ 0 h 73"/>
              </a:gdLst>
              <a:ahLst/>
              <a:cxnLst>
                <a:cxn ang="0">
                  <a:pos x="T0" y="T1"/>
                </a:cxn>
                <a:cxn ang="0">
                  <a:pos x="T2" y="T3"/>
                </a:cxn>
                <a:cxn ang="0">
                  <a:pos x="T4" y="T5"/>
                </a:cxn>
                <a:cxn ang="0">
                  <a:pos x="T6" y="T7"/>
                </a:cxn>
                <a:cxn ang="0">
                  <a:pos x="T8" y="T9"/>
                </a:cxn>
              </a:cxnLst>
              <a:rect l="0" t="0" r="r" b="b"/>
              <a:pathLst>
                <a:path w="68" h="73">
                  <a:moveTo>
                    <a:pt x="1" y="0"/>
                  </a:moveTo>
                  <a:cubicBezTo>
                    <a:pt x="4" y="19"/>
                    <a:pt x="0" y="55"/>
                    <a:pt x="25" y="63"/>
                  </a:cubicBezTo>
                  <a:cubicBezTo>
                    <a:pt x="50" y="70"/>
                    <a:pt x="53" y="68"/>
                    <a:pt x="60" y="73"/>
                  </a:cubicBezTo>
                  <a:cubicBezTo>
                    <a:pt x="60" y="73"/>
                    <a:pt x="68" y="43"/>
                    <a:pt x="53" y="23"/>
                  </a:cubicBezTo>
                  <a:cubicBezTo>
                    <a:pt x="40" y="5"/>
                    <a:pt x="16" y="15"/>
                    <a:pt x="1" y="0"/>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4" name="Freeform 49">
              <a:extLst>
                <a:ext uri="{FF2B5EF4-FFF2-40B4-BE49-F238E27FC236}">
                  <a16:creationId xmlns:a16="http://schemas.microsoft.com/office/drawing/2014/main" id="{05660AA8-F125-496F-9BBD-6875FFC36FF7}"/>
                </a:ext>
              </a:extLst>
            </p:cNvPr>
            <p:cNvSpPr>
              <a:spLocks/>
            </p:cNvSpPr>
            <p:nvPr/>
          </p:nvSpPr>
          <p:spPr bwMode="auto">
            <a:xfrm>
              <a:off x="4047" y="1944"/>
              <a:ext cx="223" cy="149"/>
            </a:xfrm>
            <a:custGeom>
              <a:avLst/>
              <a:gdLst>
                <a:gd name="T0" fmla="*/ 0 w 94"/>
                <a:gd name="T1" fmla="*/ 32 h 63"/>
                <a:gd name="T2" fmla="*/ 66 w 94"/>
                <a:gd name="T3" fmla="*/ 47 h 63"/>
                <a:gd name="T4" fmla="*/ 94 w 94"/>
                <a:gd name="T5" fmla="*/ 23 h 63"/>
                <a:gd name="T6" fmla="*/ 48 w 94"/>
                <a:gd name="T7" fmla="*/ 1 h 63"/>
                <a:gd name="T8" fmla="*/ 0 w 94"/>
                <a:gd name="T9" fmla="*/ 32 h 63"/>
              </a:gdLst>
              <a:ahLst/>
              <a:cxnLst>
                <a:cxn ang="0">
                  <a:pos x="T0" y="T1"/>
                </a:cxn>
                <a:cxn ang="0">
                  <a:pos x="T2" y="T3"/>
                </a:cxn>
                <a:cxn ang="0">
                  <a:pos x="T4" y="T5"/>
                </a:cxn>
                <a:cxn ang="0">
                  <a:pos x="T6" y="T7"/>
                </a:cxn>
                <a:cxn ang="0">
                  <a:pos x="T8" y="T9"/>
                </a:cxn>
              </a:cxnLst>
              <a:rect l="0" t="0" r="r" b="b"/>
              <a:pathLst>
                <a:path w="94" h="63">
                  <a:moveTo>
                    <a:pt x="0" y="32"/>
                  </a:moveTo>
                  <a:cubicBezTo>
                    <a:pt x="18" y="40"/>
                    <a:pt x="46" y="63"/>
                    <a:pt x="66" y="47"/>
                  </a:cubicBezTo>
                  <a:cubicBezTo>
                    <a:pt x="86" y="30"/>
                    <a:pt x="86" y="27"/>
                    <a:pt x="94" y="23"/>
                  </a:cubicBezTo>
                  <a:cubicBezTo>
                    <a:pt x="94" y="23"/>
                    <a:pt x="74" y="0"/>
                    <a:pt x="48" y="1"/>
                  </a:cubicBezTo>
                  <a:cubicBezTo>
                    <a:pt x="26" y="2"/>
                    <a:pt x="21" y="28"/>
                    <a:pt x="0" y="32"/>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5" name="Freeform 50">
              <a:extLst>
                <a:ext uri="{FF2B5EF4-FFF2-40B4-BE49-F238E27FC236}">
                  <a16:creationId xmlns:a16="http://schemas.microsoft.com/office/drawing/2014/main" id="{E78A3107-341E-425C-AF34-ED1694C112F6}"/>
                </a:ext>
              </a:extLst>
            </p:cNvPr>
            <p:cNvSpPr>
              <a:spLocks/>
            </p:cNvSpPr>
            <p:nvPr/>
          </p:nvSpPr>
          <p:spPr bwMode="auto">
            <a:xfrm>
              <a:off x="3571" y="2112"/>
              <a:ext cx="119" cy="138"/>
            </a:xfrm>
            <a:custGeom>
              <a:avLst/>
              <a:gdLst>
                <a:gd name="T0" fmla="*/ 2 w 50"/>
                <a:gd name="T1" fmla="*/ 58 h 58"/>
                <a:gd name="T2" fmla="*/ 47 w 50"/>
                <a:gd name="T3" fmla="*/ 30 h 58"/>
                <a:gd name="T4" fmla="*/ 50 w 50"/>
                <a:gd name="T5" fmla="*/ 2 h 58"/>
                <a:gd name="T6" fmla="*/ 12 w 50"/>
                <a:gd name="T7" fmla="*/ 15 h 58"/>
                <a:gd name="T8" fmla="*/ 2 w 50"/>
                <a:gd name="T9" fmla="*/ 58 h 58"/>
              </a:gdLst>
              <a:ahLst/>
              <a:cxnLst>
                <a:cxn ang="0">
                  <a:pos x="T0" y="T1"/>
                </a:cxn>
                <a:cxn ang="0">
                  <a:pos x="T2" y="T3"/>
                </a:cxn>
                <a:cxn ang="0">
                  <a:pos x="T4" y="T5"/>
                </a:cxn>
                <a:cxn ang="0">
                  <a:pos x="T6" y="T7"/>
                </a:cxn>
                <a:cxn ang="0">
                  <a:pos x="T8" y="T9"/>
                </a:cxn>
              </a:cxnLst>
              <a:rect l="0" t="0" r="r" b="b"/>
              <a:pathLst>
                <a:path w="50" h="58">
                  <a:moveTo>
                    <a:pt x="2" y="58"/>
                  </a:moveTo>
                  <a:cubicBezTo>
                    <a:pt x="16" y="53"/>
                    <a:pt x="45" y="51"/>
                    <a:pt x="47" y="30"/>
                  </a:cubicBezTo>
                  <a:cubicBezTo>
                    <a:pt x="49" y="10"/>
                    <a:pt x="47" y="8"/>
                    <a:pt x="50" y="2"/>
                  </a:cubicBezTo>
                  <a:cubicBezTo>
                    <a:pt x="50" y="2"/>
                    <a:pt x="25" y="0"/>
                    <a:pt x="12" y="15"/>
                  </a:cubicBezTo>
                  <a:cubicBezTo>
                    <a:pt x="0" y="27"/>
                    <a:pt x="12" y="44"/>
                    <a:pt x="2" y="58"/>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6" name="Freeform 51">
              <a:extLst>
                <a:ext uri="{FF2B5EF4-FFF2-40B4-BE49-F238E27FC236}">
                  <a16:creationId xmlns:a16="http://schemas.microsoft.com/office/drawing/2014/main" id="{5F8EAB48-7B1F-4398-87A9-9068823CF39D}"/>
                </a:ext>
              </a:extLst>
            </p:cNvPr>
            <p:cNvSpPr>
              <a:spLocks/>
            </p:cNvSpPr>
            <p:nvPr/>
          </p:nvSpPr>
          <p:spPr bwMode="auto">
            <a:xfrm>
              <a:off x="3431" y="1742"/>
              <a:ext cx="117" cy="126"/>
            </a:xfrm>
            <a:custGeom>
              <a:avLst/>
              <a:gdLst>
                <a:gd name="T0" fmla="*/ 1 w 49"/>
                <a:gd name="T1" fmla="*/ 0 h 53"/>
                <a:gd name="T2" fmla="*/ 19 w 49"/>
                <a:gd name="T3" fmla="*/ 45 h 53"/>
                <a:gd name="T4" fmla="*/ 44 w 49"/>
                <a:gd name="T5" fmla="*/ 53 h 53"/>
                <a:gd name="T6" fmla="*/ 39 w 49"/>
                <a:gd name="T7" fmla="*/ 17 h 53"/>
                <a:gd name="T8" fmla="*/ 1 w 49"/>
                <a:gd name="T9" fmla="*/ 0 h 53"/>
              </a:gdLst>
              <a:ahLst/>
              <a:cxnLst>
                <a:cxn ang="0">
                  <a:pos x="T0" y="T1"/>
                </a:cxn>
                <a:cxn ang="0">
                  <a:pos x="T2" y="T3"/>
                </a:cxn>
                <a:cxn ang="0">
                  <a:pos x="T4" y="T5"/>
                </a:cxn>
                <a:cxn ang="0">
                  <a:pos x="T6" y="T7"/>
                </a:cxn>
                <a:cxn ang="0">
                  <a:pos x="T8" y="T9"/>
                </a:cxn>
              </a:cxnLst>
              <a:rect l="0" t="0" r="r" b="b"/>
              <a:pathLst>
                <a:path w="49" h="53">
                  <a:moveTo>
                    <a:pt x="1" y="0"/>
                  </a:moveTo>
                  <a:cubicBezTo>
                    <a:pt x="3" y="14"/>
                    <a:pt x="0" y="40"/>
                    <a:pt x="19" y="45"/>
                  </a:cubicBezTo>
                  <a:cubicBezTo>
                    <a:pt x="37" y="51"/>
                    <a:pt x="38" y="49"/>
                    <a:pt x="44" y="53"/>
                  </a:cubicBezTo>
                  <a:cubicBezTo>
                    <a:pt x="44" y="53"/>
                    <a:pt x="49" y="31"/>
                    <a:pt x="39" y="17"/>
                  </a:cubicBezTo>
                  <a:cubicBezTo>
                    <a:pt x="29" y="4"/>
                    <a:pt x="12" y="11"/>
                    <a:pt x="1" y="0"/>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7" name="Freeform 52">
              <a:extLst>
                <a:ext uri="{FF2B5EF4-FFF2-40B4-BE49-F238E27FC236}">
                  <a16:creationId xmlns:a16="http://schemas.microsoft.com/office/drawing/2014/main" id="{FDE9D014-96C8-4A20-9662-99FA71C8E3B0}"/>
                </a:ext>
              </a:extLst>
            </p:cNvPr>
            <p:cNvSpPr>
              <a:spLocks/>
            </p:cNvSpPr>
            <p:nvPr/>
          </p:nvSpPr>
          <p:spPr bwMode="auto">
            <a:xfrm>
              <a:off x="3291" y="1780"/>
              <a:ext cx="145" cy="107"/>
            </a:xfrm>
            <a:custGeom>
              <a:avLst/>
              <a:gdLst>
                <a:gd name="T0" fmla="*/ 61 w 61"/>
                <a:gd name="T1" fmla="*/ 36 h 45"/>
                <a:gd name="T2" fmla="*/ 26 w 61"/>
                <a:gd name="T3" fmla="*/ 3 h 45"/>
                <a:gd name="T4" fmla="*/ 0 w 61"/>
                <a:gd name="T5" fmla="*/ 7 h 45"/>
                <a:gd name="T6" fmla="*/ 20 w 61"/>
                <a:gd name="T7" fmla="*/ 38 h 45"/>
                <a:gd name="T8" fmla="*/ 61 w 61"/>
                <a:gd name="T9" fmla="*/ 36 h 45"/>
              </a:gdLst>
              <a:ahLst/>
              <a:cxnLst>
                <a:cxn ang="0">
                  <a:pos x="T0" y="T1"/>
                </a:cxn>
                <a:cxn ang="0">
                  <a:pos x="T2" y="T3"/>
                </a:cxn>
                <a:cxn ang="0">
                  <a:pos x="T4" y="T5"/>
                </a:cxn>
                <a:cxn ang="0">
                  <a:pos x="T6" y="T7"/>
                </a:cxn>
                <a:cxn ang="0">
                  <a:pos x="T8" y="T9"/>
                </a:cxn>
              </a:cxnLst>
              <a:rect l="0" t="0" r="r" b="b"/>
              <a:pathLst>
                <a:path w="61" h="45">
                  <a:moveTo>
                    <a:pt x="61" y="36"/>
                  </a:moveTo>
                  <a:cubicBezTo>
                    <a:pt x="53" y="25"/>
                    <a:pt x="44" y="0"/>
                    <a:pt x="26" y="3"/>
                  </a:cubicBezTo>
                  <a:cubicBezTo>
                    <a:pt x="7" y="6"/>
                    <a:pt x="6" y="8"/>
                    <a:pt x="0" y="7"/>
                  </a:cubicBezTo>
                  <a:cubicBezTo>
                    <a:pt x="0" y="7"/>
                    <a:pt x="4" y="29"/>
                    <a:pt x="20" y="38"/>
                  </a:cubicBezTo>
                  <a:cubicBezTo>
                    <a:pt x="34" y="45"/>
                    <a:pt x="46" y="31"/>
                    <a:pt x="61" y="36"/>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8" name="Freeform 53">
              <a:extLst>
                <a:ext uri="{FF2B5EF4-FFF2-40B4-BE49-F238E27FC236}">
                  <a16:creationId xmlns:a16="http://schemas.microsoft.com/office/drawing/2014/main" id="{996B6D33-2156-469E-9650-93F59592895B}"/>
                </a:ext>
              </a:extLst>
            </p:cNvPr>
            <p:cNvSpPr>
              <a:spLocks/>
            </p:cNvSpPr>
            <p:nvPr/>
          </p:nvSpPr>
          <p:spPr bwMode="auto">
            <a:xfrm>
              <a:off x="3319" y="1984"/>
              <a:ext cx="167" cy="114"/>
            </a:xfrm>
            <a:custGeom>
              <a:avLst/>
              <a:gdLst>
                <a:gd name="T0" fmla="*/ 70 w 70"/>
                <a:gd name="T1" fmla="*/ 29 h 48"/>
                <a:gd name="T2" fmla="*/ 24 w 70"/>
                <a:gd name="T3" fmla="*/ 10 h 48"/>
                <a:gd name="T4" fmla="*/ 0 w 70"/>
                <a:gd name="T5" fmla="*/ 23 h 48"/>
                <a:gd name="T6" fmla="*/ 31 w 70"/>
                <a:gd name="T7" fmla="*/ 46 h 48"/>
                <a:gd name="T8" fmla="*/ 70 w 70"/>
                <a:gd name="T9" fmla="*/ 29 h 48"/>
              </a:gdLst>
              <a:ahLst/>
              <a:cxnLst>
                <a:cxn ang="0">
                  <a:pos x="T0" y="T1"/>
                </a:cxn>
                <a:cxn ang="0">
                  <a:pos x="T2" y="T3"/>
                </a:cxn>
                <a:cxn ang="0">
                  <a:pos x="T4" y="T5"/>
                </a:cxn>
                <a:cxn ang="0">
                  <a:pos x="T6" y="T7"/>
                </a:cxn>
                <a:cxn ang="0">
                  <a:pos x="T8" y="T9"/>
                </a:cxn>
              </a:cxnLst>
              <a:rect l="0" t="0" r="r" b="b"/>
              <a:pathLst>
                <a:path w="70" h="48">
                  <a:moveTo>
                    <a:pt x="70" y="29"/>
                  </a:moveTo>
                  <a:cubicBezTo>
                    <a:pt x="58" y="21"/>
                    <a:pt x="41" y="0"/>
                    <a:pt x="24" y="10"/>
                  </a:cubicBezTo>
                  <a:cubicBezTo>
                    <a:pt x="7" y="20"/>
                    <a:pt x="7" y="22"/>
                    <a:pt x="0" y="23"/>
                  </a:cubicBezTo>
                  <a:cubicBezTo>
                    <a:pt x="0" y="23"/>
                    <a:pt x="12" y="43"/>
                    <a:pt x="31" y="46"/>
                  </a:cubicBezTo>
                  <a:cubicBezTo>
                    <a:pt x="47" y="48"/>
                    <a:pt x="54" y="29"/>
                    <a:pt x="70" y="29"/>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19" name="Freeform 54">
              <a:extLst>
                <a:ext uri="{FF2B5EF4-FFF2-40B4-BE49-F238E27FC236}">
                  <a16:creationId xmlns:a16="http://schemas.microsoft.com/office/drawing/2014/main" id="{9DA8BB5E-FB43-45B8-A0EB-EDFAD8FCD0F6}"/>
                </a:ext>
              </a:extLst>
            </p:cNvPr>
            <p:cNvSpPr>
              <a:spLocks/>
            </p:cNvSpPr>
            <p:nvPr/>
          </p:nvSpPr>
          <p:spPr bwMode="auto">
            <a:xfrm>
              <a:off x="3612" y="1640"/>
              <a:ext cx="164" cy="202"/>
            </a:xfrm>
            <a:custGeom>
              <a:avLst/>
              <a:gdLst>
                <a:gd name="T0" fmla="*/ 13 w 69"/>
                <a:gd name="T1" fmla="*/ 0 h 85"/>
                <a:gd name="T2" fmla="*/ 22 w 69"/>
                <a:gd name="T3" fmla="*/ 67 h 85"/>
                <a:gd name="T4" fmla="*/ 54 w 69"/>
                <a:gd name="T5" fmla="*/ 85 h 85"/>
                <a:gd name="T6" fmla="*/ 59 w 69"/>
                <a:gd name="T7" fmla="*/ 35 h 85"/>
                <a:gd name="T8" fmla="*/ 13 w 69"/>
                <a:gd name="T9" fmla="*/ 0 h 85"/>
              </a:gdLst>
              <a:ahLst/>
              <a:cxnLst>
                <a:cxn ang="0">
                  <a:pos x="T0" y="T1"/>
                </a:cxn>
                <a:cxn ang="0">
                  <a:pos x="T2" y="T3"/>
                </a:cxn>
                <a:cxn ang="0">
                  <a:pos x="T4" y="T5"/>
                </a:cxn>
                <a:cxn ang="0">
                  <a:pos x="T6" y="T7"/>
                </a:cxn>
                <a:cxn ang="0">
                  <a:pos x="T8" y="T9"/>
                </a:cxn>
              </a:cxnLst>
              <a:rect l="0" t="0" r="r" b="b"/>
              <a:pathLst>
                <a:path w="69" h="85">
                  <a:moveTo>
                    <a:pt x="13" y="0"/>
                  </a:moveTo>
                  <a:cubicBezTo>
                    <a:pt x="12" y="20"/>
                    <a:pt x="0" y="54"/>
                    <a:pt x="22" y="67"/>
                  </a:cubicBezTo>
                  <a:cubicBezTo>
                    <a:pt x="45" y="80"/>
                    <a:pt x="48" y="79"/>
                    <a:pt x="54" y="85"/>
                  </a:cubicBezTo>
                  <a:cubicBezTo>
                    <a:pt x="54" y="85"/>
                    <a:pt x="69" y="58"/>
                    <a:pt x="59" y="35"/>
                  </a:cubicBezTo>
                  <a:cubicBezTo>
                    <a:pt x="51" y="14"/>
                    <a:pt x="25" y="19"/>
                    <a:pt x="13" y="0"/>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0" name="Freeform 55">
              <a:extLst>
                <a:ext uri="{FF2B5EF4-FFF2-40B4-BE49-F238E27FC236}">
                  <a16:creationId xmlns:a16="http://schemas.microsoft.com/office/drawing/2014/main" id="{CFBD3B2A-6C7F-4EDD-9A57-572D92C5F514}"/>
                </a:ext>
              </a:extLst>
            </p:cNvPr>
            <p:cNvSpPr>
              <a:spLocks/>
            </p:cNvSpPr>
            <p:nvPr/>
          </p:nvSpPr>
          <p:spPr bwMode="auto">
            <a:xfrm>
              <a:off x="3785" y="1619"/>
              <a:ext cx="183" cy="161"/>
            </a:xfrm>
            <a:custGeom>
              <a:avLst/>
              <a:gdLst>
                <a:gd name="T0" fmla="*/ 77 w 77"/>
                <a:gd name="T1" fmla="*/ 3 h 68"/>
                <a:gd name="T2" fmla="*/ 13 w 77"/>
                <a:gd name="T3" fmla="*/ 24 h 68"/>
                <a:gd name="T4" fmla="*/ 0 w 77"/>
                <a:gd name="T5" fmla="*/ 59 h 68"/>
                <a:gd name="T6" fmla="*/ 51 w 77"/>
                <a:gd name="T7" fmla="*/ 54 h 68"/>
                <a:gd name="T8" fmla="*/ 77 w 77"/>
                <a:gd name="T9" fmla="*/ 3 h 68"/>
              </a:gdLst>
              <a:ahLst/>
              <a:cxnLst>
                <a:cxn ang="0">
                  <a:pos x="T0" y="T1"/>
                </a:cxn>
                <a:cxn ang="0">
                  <a:pos x="T2" y="T3"/>
                </a:cxn>
                <a:cxn ang="0">
                  <a:pos x="T4" y="T5"/>
                </a:cxn>
                <a:cxn ang="0">
                  <a:pos x="T6" y="T7"/>
                </a:cxn>
                <a:cxn ang="0">
                  <a:pos x="T8" y="T9"/>
                </a:cxn>
              </a:cxnLst>
              <a:rect l="0" t="0" r="r" b="b"/>
              <a:pathLst>
                <a:path w="77" h="68">
                  <a:moveTo>
                    <a:pt x="77" y="3"/>
                  </a:moveTo>
                  <a:cubicBezTo>
                    <a:pt x="57" y="6"/>
                    <a:pt x="21" y="0"/>
                    <a:pt x="13" y="24"/>
                  </a:cubicBezTo>
                  <a:cubicBezTo>
                    <a:pt x="4" y="49"/>
                    <a:pt x="6" y="52"/>
                    <a:pt x="0" y="59"/>
                  </a:cubicBezTo>
                  <a:cubicBezTo>
                    <a:pt x="0" y="59"/>
                    <a:pt x="30" y="68"/>
                    <a:pt x="51" y="54"/>
                  </a:cubicBezTo>
                  <a:cubicBezTo>
                    <a:pt x="69" y="42"/>
                    <a:pt x="60" y="18"/>
                    <a:pt x="77" y="3"/>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1" name="Freeform 56">
              <a:extLst>
                <a:ext uri="{FF2B5EF4-FFF2-40B4-BE49-F238E27FC236}">
                  <a16:creationId xmlns:a16="http://schemas.microsoft.com/office/drawing/2014/main" id="{12C55723-7A2F-46FC-9BD5-49CAD3C055AA}"/>
                </a:ext>
              </a:extLst>
            </p:cNvPr>
            <p:cNvSpPr>
              <a:spLocks/>
            </p:cNvSpPr>
            <p:nvPr/>
          </p:nvSpPr>
          <p:spPr bwMode="auto">
            <a:xfrm>
              <a:off x="3995" y="1559"/>
              <a:ext cx="111" cy="128"/>
            </a:xfrm>
            <a:custGeom>
              <a:avLst/>
              <a:gdLst>
                <a:gd name="T0" fmla="*/ 0 w 47"/>
                <a:gd name="T1" fmla="*/ 54 h 54"/>
                <a:gd name="T2" fmla="*/ 43 w 47"/>
                <a:gd name="T3" fmla="*/ 29 h 54"/>
                <a:gd name="T4" fmla="*/ 47 w 47"/>
                <a:gd name="T5" fmla="*/ 3 h 54"/>
                <a:gd name="T6" fmla="*/ 11 w 47"/>
                <a:gd name="T7" fmla="*/ 13 h 54"/>
                <a:gd name="T8" fmla="*/ 0 w 47"/>
                <a:gd name="T9" fmla="*/ 54 h 54"/>
              </a:gdLst>
              <a:ahLst/>
              <a:cxnLst>
                <a:cxn ang="0">
                  <a:pos x="T0" y="T1"/>
                </a:cxn>
                <a:cxn ang="0">
                  <a:pos x="T2" y="T3"/>
                </a:cxn>
                <a:cxn ang="0">
                  <a:pos x="T4" y="T5"/>
                </a:cxn>
                <a:cxn ang="0">
                  <a:pos x="T6" y="T7"/>
                </a:cxn>
                <a:cxn ang="0">
                  <a:pos x="T8" y="T9"/>
                </a:cxn>
              </a:cxnLst>
              <a:rect l="0" t="0" r="r" b="b"/>
              <a:pathLst>
                <a:path w="47" h="54">
                  <a:moveTo>
                    <a:pt x="0" y="54"/>
                  </a:moveTo>
                  <a:cubicBezTo>
                    <a:pt x="14" y="49"/>
                    <a:pt x="41" y="48"/>
                    <a:pt x="43" y="29"/>
                  </a:cubicBezTo>
                  <a:cubicBezTo>
                    <a:pt x="46" y="10"/>
                    <a:pt x="44" y="9"/>
                    <a:pt x="47" y="3"/>
                  </a:cubicBezTo>
                  <a:cubicBezTo>
                    <a:pt x="47" y="3"/>
                    <a:pt x="24" y="0"/>
                    <a:pt x="11" y="13"/>
                  </a:cubicBezTo>
                  <a:cubicBezTo>
                    <a:pt x="0" y="24"/>
                    <a:pt x="10" y="41"/>
                    <a:pt x="0" y="54"/>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2" name="Freeform 57">
              <a:extLst>
                <a:ext uri="{FF2B5EF4-FFF2-40B4-BE49-F238E27FC236}">
                  <a16:creationId xmlns:a16="http://schemas.microsoft.com/office/drawing/2014/main" id="{19CE8E1F-E8A7-44EF-B5E0-A288AF479719}"/>
                </a:ext>
              </a:extLst>
            </p:cNvPr>
            <p:cNvSpPr>
              <a:spLocks/>
            </p:cNvSpPr>
            <p:nvPr/>
          </p:nvSpPr>
          <p:spPr bwMode="auto">
            <a:xfrm>
              <a:off x="4052" y="1792"/>
              <a:ext cx="187" cy="128"/>
            </a:xfrm>
            <a:custGeom>
              <a:avLst/>
              <a:gdLst>
                <a:gd name="T0" fmla="*/ 79 w 79"/>
                <a:gd name="T1" fmla="*/ 32 h 54"/>
                <a:gd name="T2" fmla="*/ 26 w 79"/>
                <a:gd name="T3" fmla="*/ 12 h 54"/>
                <a:gd name="T4" fmla="*/ 0 w 79"/>
                <a:gd name="T5" fmla="*/ 28 h 54"/>
                <a:gd name="T6" fmla="*/ 35 w 79"/>
                <a:gd name="T7" fmla="*/ 52 h 54"/>
                <a:gd name="T8" fmla="*/ 79 w 79"/>
                <a:gd name="T9" fmla="*/ 32 h 54"/>
              </a:gdLst>
              <a:ahLst/>
              <a:cxnLst>
                <a:cxn ang="0">
                  <a:pos x="T0" y="T1"/>
                </a:cxn>
                <a:cxn ang="0">
                  <a:pos x="T2" y="T3"/>
                </a:cxn>
                <a:cxn ang="0">
                  <a:pos x="T4" y="T5"/>
                </a:cxn>
                <a:cxn ang="0">
                  <a:pos x="T6" y="T7"/>
                </a:cxn>
                <a:cxn ang="0">
                  <a:pos x="T8" y="T9"/>
                </a:cxn>
              </a:cxnLst>
              <a:rect l="0" t="0" r="r" b="b"/>
              <a:pathLst>
                <a:path w="79" h="54">
                  <a:moveTo>
                    <a:pt x="79" y="32"/>
                  </a:moveTo>
                  <a:cubicBezTo>
                    <a:pt x="65" y="23"/>
                    <a:pt x="44" y="0"/>
                    <a:pt x="26" y="12"/>
                  </a:cubicBezTo>
                  <a:cubicBezTo>
                    <a:pt x="7" y="23"/>
                    <a:pt x="7" y="26"/>
                    <a:pt x="0" y="28"/>
                  </a:cubicBezTo>
                  <a:cubicBezTo>
                    <a:pt x="0" y="28"/>
                    <a:pt x="14" y="50"/>
                    <a:pt x="35" y="52"/>
                  </a:cubicBezTo>
                  <a:cubicBezTo>
                    <a:pt x="53" y="54"/>
                    <a:pt x="61" y="33"/>
                    <a:pt x="79" y="32"/>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3" name="Freeform 58">
              <a:extLst>
                <a:ext uri="{FF2B5EF4-FFF2-40B4-BE49-F238E27FC236}">
                  <a16:creationId xmlns:a16="http://schemas.microsoft.com/office/drawing/2014/main" id="{0F15BB17-8E7E-4F66-B478-3975DCA648D8}"/>
                </a:ext>
              </a:extLst>
            </p:cNvPr>
            <p:cNvSpPr>
              <a:spLocks/>
            </p:cNvSpPr>
            <p:nvPr/>
          </p:nvSpPr>
          <p:spPr bwMode="auto">
            <a:xfrm>
              <a:off x="3519" y="1968"/>
              <a:ext cx="202" cy="166"/>
            </a:xfrm>
            <a:custGeom>
              <a:avLst/>
              <a:gdLst>
                <a:gd name="T0" fmla="*/ 0 w 85"/>
                <a:gd name="T1" fmla="*/ 56 h 70"/>
                <a:gd name="T2" fmla="*/ 66 w 85"/>
                <a:gd name="T3" fmla="*/ 47 h 70"/>
                <a:gd name="T4" fmla="*/ 85 w 85"/>
                <a:gd name="T5" fmla="*/ 15 h 70"/>
                <a:gd name="T6" fmla="*/ 34 w 85"/>
                <a:gd name="T7" fmla="*/ 10 h 70"/>
                <a:gd name="T8" fmla="*/ 0 w 85"/>
                <a:gd name="T9" fmla="*/ 56 h 70"/>
              </a:gdLst>
              <a:ahLst/>
              <a:cxnLst>
                <a:cxn ang="0">
                  <a:pos x="T0" y="T1"/>
                </a:cxn>
                <a:cxn ang="0">
                  <a:pos x="T2" y="T3"/>
                </a:cxn>
                <a:cxn ang="0">
                  <a:pos x="T4" y="T5"/>
                </a:cxn>
                <a:cxn ang="0">
                  <a:pos x="T6" y="T7"/>
                </a:cxn>
                <a:cxn ang="0">
                  <a:pos x="T8" y="T9"/>
                </a:cxn>
              </a:cxnLst>
              <a:rect l="0" t="0" r="r" b="b"/>
              <a:pathLst>
                <a:path w="85" h="70">
                  <a:moveTo>
                    <a:pt x="0" y="56"/>
                  </a:moveTo>
                  <a:cubicBezTo>
                    <a:pt x="19" y="57"/>
                    <a:pt x="53" y="70"/>
                    <a:pt x="66" y="47"/>
                  </a:cubicBezTo>
                  <a:cubicBezTo>
                    <a:pt x="79" y="24"/>
                    <a:pt x="78" y="21"/>
                    <a:pt x="85" y="15"/>
                  </a:cubicBezTo>
                  <a:cubicBezTo>
                    <a:pt x="85" y="15"/>
                    <a:pt x="57" y="0"/>
                    <a:pt x="34" y="10"/>
                  </a:cubicBezTo>
                  <a:cubicBezTo>
                    <a:pt x="14" y="19"/>
                    <a:pt x="18" y="45"/>
                    <a:pt x="0" y="56"/>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4" name="Freeform 59">
              <a:extLst>
                <a:ext uri="{FF2B5EF4-FFF2-40B4-BE49-F238E27FC236}">
                  <a16:creationId xmlns:a16="http://schemas.microsoft.com/office/drawing/2014/main" id="{C3AB2C9E-D63E-40F5-A6B9-194CBBB28339}"/>
                </a:ext>
              </a:extLst>
            </p:cNvPr>
            <p:cNvSpPr>
              <a:spLocks/>
            </p:cNvSpPr>
            <p:nvPr/>
          </p:nvSpPr>
          <p:spPr bwMode="auto">
            <a:xfrm>
              <a:off x="3300" y="2219"/>
              <a:ext cx="126" cy="93"/>
            </a:xfrm>
            <a:custGeom>
              <a:avLst/>
              <a:gdLst>
                <a:gd name="T0" fmla="*/ 53 w 53"/>
                <a:gd name="T1" fmla="*/ 14 h 39"/>
                <a:gd name="T2" fmla="*/ 14 w 53"/>
                <a:gd name="T3" fmla="*/ 11 h 39"/>
                <a:gd name="T4" fmla="*/ 0 w 53"/>
                <a:gd name="T5" fmla="*/ 27 h 39"/>
                <a:gd name="T6" fmla="*/ 28 w 53"/>
                <a:gd name="T7" fmla="*/ 36 h 39"/>
                <a:gd name="T8" fmla="*/ 53 w 53"/>
                <a:gd name="T9" fmla="*/ 14 h 39"/>
              </a:gdLst>
              <a:ahLst/>
              <a:cxnLst>
                <a:cxn ang="0">
                  <a:pos x="T0" y="T1"/>
                </a:cxn>
                <a:cxn ang="0">
                  <a:pos x="T2" y="T3"/>
                </a:cxn>
                <a:cxn ang="0">
                  <a:pos x="T4" y="T5"/>
                </a:cxn>
                <a:cxn ang="0">
                  <a:pos x="T6" y="T7"/>
                </a:cxn>
                <a:cxn ang="0">
                  <a:pos x="T8" y="T9"/>
                </a:cxn>
              </a:cxnLst>
              <a:rect l="0" t="0" r="r" b="b"/>
              <a:pathLst>
                <a:path w="53" h="39">
                  <a:moveTo>
                    <a:pt x="53" y="14"/>
                  </a:moveTo>
                  <a:cubicBezTo>
                    <a:pt x="42" y="11"/>
                    <a:pt x="24" y="0"/>
                    <a:pt x="14" y="11"/>
                  </a:cubicBezTo>
                  <a:cubicBezTo>
                    <a:pt x="4" y="23"/>
                    <a:pt x="4" y="25"/>
                    <a:pt x="0" y="27"/>
                  </a:cubicBezTo>
                  <a:cubicBezTo>
                    <a:pt x="0" y="27"/>
                    <a:pt x="14" y="39"/>
                    <a:pt x="28" y="36"/>
                  </a:cubicBezTo>
                  <a:cubicBezTo>
                    <a:pt x="41" y="34"/>
                    <a:pt x="41" y="18"/>
                    <a:pt x="53" y="14"/>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5" name="Freeform 60">
              <a:extLst>
                <a:ext uri="{FF2B5EF4-FFF2-40B4-BE49-F238E27FC236}">
                  <a16:creationId xmlns:a16="http://schemas.microsoft.com/office/drawing/2014/main" id="{BD5080EE-9EFA-4101-8E9D-3A2DC968C69C}"/>
                </a:ext>
              </a:extLst>
            </p:cNvPr>
            <p:cNvSpPr>
              <a:spLocks/>
            </p:cNvSpPr>
            <p:nvPr/>
          </p:nvSpPr>
          <p:spPr bwMode="auto">
            <a:xfrm>
              <a:off x="3386" y="1863"/>
              <a:ext cx="221" cy="155"/>
            </a:xfrm>
            <a:custGeom>
              <a:avLst/>
              <a:gdLst>
                <a:gd name="T0" fmla="*/ 93 w 93"/>
                <a:gd name="T1" fmla="*/ 44 h 65"/>
                <a:gd name="T2" fmla="*/ 34 w 93"/>
                <a:gd name="T3" fmla="*/ 11 h 65"/>
                <a:gd name="T4" fmla="*/ 0 w 93"/>
                <a:gd name="T5" fmla="*/ 25 h 65"/>
                <a:gd name="T6" fmla="*/ 38 w 93"/>
                <a:gd name="T7" fmla="*/ 59 h 65"/>
                <a:gd name="T8" fmla="*/ 93 w 93"/>
                <a:gd name="T9" fmla="*/ 44 h 65"/>
              </a:gdLst>
              <a:ahLst/>
              <a:cxnLst>
                <a:cxn ang="0">
                  <a:pos x="T0" y="T1"/>
                </a:cxn>
                <a:cxn ang="0">
                  <a:pos x="T2" y="T3"/>
                </a:cxn>
                <a:cxn ang="0">
                  <a:pos x="T4" y="T5"/>
                </a:cxn>
                <a:cxn ang="0">
                  <a:pos x="T6" y="T7"/>
                </a:cxn>
                <a:cxn ang="0">
                  <a:pos x="T8" y="T9"/>
                </a:cxn>
              </a:cxnLst>
              <a:rect l="0" t="0" r="r" b="b"/>
              <a:pathLst>
                <a:path w="93" h="65">
                  <a:moveTo>
                    <a:pt x="93" y="44"/>
                  </a:moveTo>
                  <a:cubicBezTo>
                    <a:pt x="78" y="31"/>
                    <a:pt x="58" y="0"/>
                    <a:pt x="34" y="11"/>
                  </a:cubicBezTo>
                  <a:cubicBezTo>
                    <a:pt x="10" y="21"/>
                    <a:pt x="9" y="24"/>
                    <a:pt x="0" y="25"/>
                  </a:cubicBezTo>
                  <a:cubicBezTo>
                    <a:pt x="0" y="25"/>
                    <a:pt x="13" y="53"/>
                    <a:pt x="38" y="59"/>
                  </a:cubicBezTo>
                  <a:cubicBezTo>
                    <a:pt x="59" y="65"/>
                    <a:pt x="71" y="41"/>
                    <a:pt x="93" y="44"/>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6" name="Freeform 61">
              <a:extLst>
                <a:ext uri="{FF2B5EF4-FFF2-40B4-BE49-F238E27FC236}">
                  <a16:creationId xmlns:a16="http://schemas.microsoft.com/office/drawing/2014/main" id="{A95EC006-0205-46B4-A92A-1D7E354BDD38}"/>
                </a:ext>
              </a:extLst>
            </p:cNvPr>
            <p:cNvSpPr>
              <a:spLocks/>
            </p:cNvSpPr>
            <p:nvPr/>
          </p:nvSpPr>
          <p:spPr bwMode="auto">
            <a:xfrm>
              <a:off x="3676" y="1528"/>
              <a:ext cx="131" cy="159"/>
            </a:xfrm>
            <a:custGeom>
              <a:avLst/>
              <a:gdLst>
                <a:gd name="T0" fmla="*/ 46 w 55"/>
                <a:gd name="T1" fmla="*/ 67 h 67"/>
                <a:gd name="T2" fmla="*/ 37 w 55"/>
                <a:gd name="T3" fmla="*/ 14 h 67"/>
                <a:gd name="T4" fmla="*/ 11 w 55"/>
                <a:gd name="T5" fmla="*/ 0 h 67"/>
                <a:gd name="T6" fmla="*/ 9 w 55"/>
                <a:gd name="T7" fmla="*/ 41 h 67"/>
                <a:gd name="T8" fmla="*/ 46 w 55"/>
                <a:gd name="T9" fmla="*/ 67 h 67"/>
              </a:gdLst>
              <a:ahLst/>
              <a:cxnLst>
                <a:cxn ang="0">
                  <a:pos x="T0" y="T1"/>
                </a:cxn>
                <a:cxn ang="0">
                  <a:pos x="T2" y="T3"/>
                </a:cxn>
                <a:cxn ang="0">
                  <a:pos x="T4" y="T5"/>
                </a:cxn>
                <a:cxn ang="0">
                  <a:pos x="T6" y="T7"/>
                </a:cxn>
                <a:cxn ang="0">
                  <a:pos x="T8" y="T9"/>
                </a:cxn>
              </a:cxnLst>
              <a:rect l="0" t="0" r="r" b="b"/>
              <a:pathLst>
                <a:path w="55" h="67">
                  <a:moveTo>
                    <a:pt x="46" y="67"/>
                  </a:moveTo>
                  <a:cubicBezTo>
                    <a:pt x="46" y="52"/>
                    <a:pt x="55" y="24"/>
                    <a:pt x="37" y="14"/>
                  </a:cubicBezTo>
                  <a:cubicBezTo>
                    <a:pt x="19" y="5"/>
                    <a:pt x="16" y="5"/>
                    <a:pt x="11" y="0"/>
                  </a:cubicBezTo>
                  <a:cubicBezTo>
                    <a:pt x="11" y="0"/>
                    <a:pt x="0" y="23"/>
                    <a:pt x="9" y="41"/>
                  </a:cubicBezTo>
                  <a:cubicBezTo>
                    <a:pt x="16" y="57"/>
                    <a:pt x="36" y="53"/>
                    <a:pt x="46" y="67"/>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7" name="Freeform 62">
              <a:extLst>
                <a:ext uri="{FF2B5EF4-FFF2-40B4-BE49-F238E27FC236}">
                  <a16:creationId xmlns:a16="http://schemas.microsoft.com/office/drawing/2014/main" id="{20B9FC22-C062-4548-ABBA-52C5DC5CE5FE}"/>
                </a:ext>
              </a:extLst>
            </p:cNvPr>
            <p:cNvSpPr>
              <a:spLocks/>
            </p:cNvSpPr>
            <p:nvPr/>
          </p:nvSpPr>
          <p:spPr bwMode="auto">
            <a:xfrm>
              <a:off x="3809" y="1953"/>
              <a:ext cx="133" cy="98"/>
            </a:xfrm>
            <a:custGeom>
              <a:avLst/>
              <a:gdLst>
                <a:gd name="T0" fmla="*/ 56 w 56"/>
                <a:gd name="T1" fmla="*/ 33 h 41"/>
                <a:gd name="T2" fmla="*/ 24 w 56"/>
                <a:gd name="T3" fmla="*/ 3 h 41"/>
                <a:gd name="T4" fmla="*/ 0 w 56"/>
                <a:gd name="T5" fmla="*/ 6 h 41"/>
                <a:gd name="T6" fmla="*/ 19 w 56"/>
                <a:gd name="T7" fmla="*/ 34 h 41"/>
                <a:gd name="T8" fmla="*/ 56 w 56"/>
                <a:gd name="T9" fmla="*/ 33 h 41"/>
              </a:gdLst>
              <a:ahLst/>
              <a:cxnLst>
                <a:cxn ang="0">
                  <a:pos x="T0" y="T1"/>
                </a:cxn>
                <a:cxn ang="0">
                  <a:pos x="T2" y="T3"/>
                </a:cxn>
                <a:cxn ang="0">
                  <a:pos x="T4" y="T5"/>
                </a:cxn>
                <a:cxn ang="0">
                  <a:pos x="T6" y="T7"/>
                </a:cxn>
                <a:cxn ang="0">
                  <a:pos x="T8" y="T9"/>
                </a:cxn>
              </a:cxnLst>
              <a:rect l="0" t="0" r="r" b="b"/>
              <a:pathLst>
                <a:path w="56" h="41">
                  <a:moveTo>
                    <a:pt x="56" y="33"/>
                  </a:moveTo>
                  <a:cubicBezTo>
                    <a:pt x="49" y="23"/>
                    <a:pt x="41" y="0"/>
                    <a:pt x="24" y="3"/>
                  </a:cubicBezTo>
                  <a:cubicBezTo>
                    <a:pt x="7" y="5"/>
                    <a:pt x="6" y="7"/>
                    <a:pt x="0" y="6"/>
                  </a:cubicBezTo>
                  <a:cubicBezTo>
                    <a:pt x="0" y="6"/>
                    <a:pt x="4" y="26"/>
                    <a:pt x="19" y="34"/>
                  </a:cubicBezTo>
                  <a:cubicBezTo>
                    <a:pt x="32" y="41"/>
                    <a:pt x="43" y="28"/>
                    <a:pt x="56" y="33"/>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8" name="Freeform 63">
              <a:extLst>
                <a:ext uri="{FF2B5EF4-FFF2-40B4-BE49-F238E27FC236}">
                  <a16:creationId xmlns:a16="http://schemas.microsoft.com/office/drawing/2014/main" id="{A6571AFB-17BE-41EF-B261-12D01BF1DD33}"/>
                </a:ext>
              </a:extLst>
            </p:cNvPr>
            <p:cNvSpPr>
              <a:spLocks/>
            </p:cNvSpPr>
            <p:nvPr/>
          </p:nvSpPr>
          <p:spPr bwMode="auto">
            <a:xfrm>
              <a:off x="4239" y="2027"/>
              <a:ext cx="148" cy="97"/>
            </a:xfrm>
            <a:custGeom>
              <a:avLst/>
              <a:gdLst>
                <a:gd name="T0" fmla="*/ 0 w 62"/>
                <a:gd name="T1" fmla="*/ 18 h 41"/>
                <a:gd name="T2" fmla="*/ 42 w 62"/>
                <a:gd name="T3" fmla="*/ 32 h 41"/>
                <a:gd name="T4" fmla="*/ 62 w 62"/>
                <a:gd name="T5" fmla="*/ 18 h 41"/>
                <a:gd name="T6" fmla="*/ 33 w 62"/>
                <a:gd name="T7" fmla="*/ 1 h 41"/>
                <a:gd name="T8" fmla="*/ 0 w 62"/>
                <a:gd name="T9" fmla="*/ 18 h 41"/>
              </a:gdLst>
              <a:ahLst/>
              <a:cxnLst>
                <a:cxn ang="0">
                  <a:pos x="T0" y="T1"/>
                </a:cxn>
                <a:cxn ang="0">
                  <a:pos x="T2" y="T3"/>
                </a:cxn>
                <a:cxn ang="0">
                  <a:pos x="T4" y="T5"/>
                </a:cxn>
                <a:cxn ang="0">
                  <a:pos x="T6" y="T7"/>
                </a:cxn>
                <a:cxn ang="0">
                  <a:pos x="T8" y="T9"/>
                </a:cxn>
              </a:cxnLst>
              <a:rect l="0" t="0" r="r" b="b"/>
              <a:pathLst>
                <a:path w="62" h="41">
                  <a:moveTo>
                    <a:pt x="0" y="18"/>
                  </a:moveTo>
                  <a:cubicBezTo>
                    <a:pt x="11" y="24"/>
                    <a:pt x="28" y="41"/>
                    <a:pt x="42" y="32"/>
                  </a:cubicBezTo>
                  <a:cubicBezTo>
                    <a:pt x="56" y="22"/>
                    <a:pt x="56" y="20"/>
                    <a:pt x="62" y="18"/>
                  </a:cubicBezTo>
                  <a:cubicBezTo>
                    <a:pt x="62" y="18"/>
                    <a:pt x="50" y="1"/>
                    <a:pt x="33" y="1"/>
                  </a:cubicBezTo>
                  <a:cubicBezTo>
                    <a:pt x="19" y="0"/>
                    <a:pt x="14" y="16"/>
                    <a:pt x="0" y="18"/>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29" name="Freeform 64">
              <a:extLst>
                <a:ext uri="{FF2B5EF4-FFF2-40B4-BE49-F238E27FC236}">
                  <a16:creationId xmlns:a16="http://schemas.microsoft.com/office/drawing/2014/main" id="{5EC52E78-7CC1-4F65-87CC-48ACAD405D85}"/>
                </a:ext>
              </a:extLst>
            </p:cNvPr>
            <p:cNvSpPr>
              <a:spLocks/>
            </p:cNvSpPr>
            <p:nvPr/>
          </p:nvSpPr>
          <p:spPr bwMode="auto">
            <a:xfrm>
              <a:off x="3956" y="2269"/>
              <a:ext cx="53" cy="64"/>
            </a:xfrm>
            <a:custGeom>
              <a:avLst/>
              <a:gdLst>
                <a:gd name="T0" fmla="*/ 20 w 22"/>
                <a:gd name="T1" fmla="*/ 0 h 27"/>
                <a:gd name="T2" fmla="*/ 1 w 22"/>
                <a:gd name="T3" fmla="*/ 14 h 27"/>
                <a:gd name="T4" fmla="*/ 0 w 22"/>
                <a:gd name="T5" fmla="*/ 27 h 27"/>
                <a:gd name="T6" fmla="*/ 17 w 22"/>
                <a:gd name="T7" fmla="*/ 20 h 27"/>
                <a:gd name="T8" fmla="*/ 20 w 22"/>
                <a:gd name="T9" fmla="*/ 0 h 27"/>
              </a:gdLst>
              <a:ahLst/>
              <a:cxnLst>
                <a:cxn ang="0">
                  <a:pos x="T0" y="T1"/>
                </a:cxn>
                <a:cxn ang="0">
                  <a:pos x="T2" y="T3"/>
                </a:cxn>
                <a:cxn ang="0">
                  <a:pos x="T4" y="T5"/>
                </a:cxn>
                <a:cxn ang="0">
                  <a:pos x="T6" y="T7"/>
                </a:cxn>
                <a:cxn ang="0">
                  <a:pos x="T8" y="T9"/>
                </a:cxn>
              </a:cxnLst>
              <a:rect l="0" t="0" r="r" b="b"/>
              <a:pathLst>
                <a:path w="22" h="27">
                  <a:moveTo>
                    <a:pt x="20" y="0"/>
                  </a:moveTo>
                  <a:cubicBezTo>
                    <a:pt x="14" y="3"/>
                    <a:pt x="1" y="4"/>
                    <a:pt x="1" y="14"/>
                  </a:cubicBezTo>
                  <a:cubicBezTo>
                    <a:pt x="0" y="23"/>
                    <a:pt x="1" y="24"/>
                    <a:pt x="0" y="27"/>
                  </a:cubicBezTo>
                  <a:cubicBezTo>
                    <a:pt x="0" y="27"/>
                    <a:pt x="11" y="27"/>
                    <a:pt x="17" y="20"/>
                  </a:cubicBezTo>
                  <a:cubicBezTo>
                    <a:pt x="22" y="14"/>
                    <a:pt x="16" y="7"/>
                    <a:pt x="20" y="0"/>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0" name="Freeform 65">
              <a:extLst>
                <a:ext uri="{FF2B5EF4-FFF2-40B4-BE49-F238E27FC236}">
                  <a16:creationId xmlns:a16="http://schemas.microsoft.com/office/drawing/2014/main" id="{F47A7DD2-1B43-43EF-8DD0-5AB810E7F5B3}"/>
                </a:ext>
              </a:extLst>
            </p:cNvPr>
            <p:cNvSpPr>
              <a:spLocks/>
            </p:cNvSpPr>
            <p:nvPr/>
          </p:nvSpPr>
          <p:spPr bwMode="auto">
            <a:xfrm>
              <a:off x="3448" y="2307"/>
              <a:ext cx="100" cy="117"/>
            </a:xfrm>
            <a:custGeom>
              <a:avLst/>
              <a:gdLst>
                <a:gd name="T0" fmla="*/ 41 w 42"/>
                <a:gd name="T1" fmla="*/ 0 h 49"/>
                <a:gd name="T2" fmla="*/ 3 w 42"/>
                <a:gd name="T3" fmla="*/ 23 h 49"/>
                <a:gd name="T4" fmla="*/ 0 w 42"/>
                <a:gd name="T5" fmla="*/ 46 h 49"/>
                <a:gd name="T6" fmla="*/ 32 w 42"/>
                <a:gd name="T7" fmla="*/ 37 h 49"/>
                <a:gd name="T8" fmla="*/ 41 w 42"/>
                <a:gd name="T9" fmla="*/ 0 h 49"/>
              </a:gdLst>
              <a:ahLst/>
              <a:cxnLst>
                <a:cxn ang="0">
                  <a:pos x="T0" y="T1"/>
                </a:cxn>
                <a:cxn ang="0">
                  <a:pos x="T2" y="T3"/>
                </a:cxn>
                <a:cxn ang="0">
                  <a:pos x="T4" y="T5"/>
                </a:cxn>
                <a:cxn ang="0">
                  <a:pos x="T6" y="T7"/>
                </a:cxn>
                <a:cxn ang="0">
                  <a:pos x="T8" y="T9"/>
                </a:cxn>
              </a:cxnLst>
              <a:rect l="0" t="0" r="r" b="b"/>
              <a:pathLst>
                <a:path w="42" h="49">
                  <a:moveTo>
                    <a:pt x="41" y="0"/>
                  </a:moveTo>
                  <a:cubicBezTo>
                    <a:pt x="29" y="5"/>
                    <a:pt x="5" y="6"/>
                    <a:pt x="3" y="23"/>
                  </a:cubicBezTo>
                  <a:cubicBezTo>
                    <a:pt x="1" y="40"/>
                    <a:pt x="2" y="41"/>
                    <a:pt x="0" y="46"/>
                  </a:cubicBezTo>
                  <a:cubicBezTo>
                    <a:pt x="0" y="46"/>
                    <a:pt x="20" y="49"/>
                    <a:pt x="32" y="37"/>
                  </a:cubicBezTo>
                  <a:cubicBezTo>
                    <a:pt x="42" y="27"/>
                    <a:pt x="33" y="12"/>
                    <a:pt x="41" y="0"/>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1" name="Freeform 66">
              <a:extLst>
                <a:ext uri="{FF2B5EF4-FFF2-40B4-BE49-F238E27FC236}">
                  <a16:creationId xmlns:a16="http://schemas.microsoft.com/office/drawing/2014/main" id="{EFF8924B-D2F0-401B-B687-97394643AD41}"/>
                </a:ext>
              </a:extLst>
            </p:cNvPr>
            <p:cNvSpPr>
              <a:spLocks/>
            </p:cNvSpPr>
            <p:nvPr/>
          </p:nvSpPr>
          <p:spPr bwMode="auto">
            <a:xfrm>
              <a:off x="4159" y="2098"/>
              <a:ext cx="133" cy="98"/>
            </a:xfrm>
            <a:custGeom>
              <a:avLst/>
              <a:gdLst>
                <a:gd name="T0" fmla="*/ 56 w 56"/>
                <a:gd name="T1" fmla="*/ 33 h 41"/>
                <a:gd name="T2" fmla="*/ 24 w 56"/>
                <a:gd name="T3" fmla="*/ 2 h 41"/>
                <a:gd name="T4" fmla="*/ 0 w 56"/>
                <a:gd name="T5" fmla="*/ 6 h 41"/>
                <a:gd name="T6" fmla="*/ 18 w 56"/>
                <a:gd name="T7" fmla="*/ 34 h 41"/>
                <a:gd name="T8" fmla="*/ 56 w 56"/>
                <a:gd name="T9" fmla="*/ 33 h 41"/>
              </a:gdLst>
              <a:ahLst/>
              <a:cxnLst>
                <a:cxn ang="0">
                  <a:pos x="T0" y="T1"/>
                </a:cxn>
                <a:cxn ang="0">
                  <a:pos x="T2" y="T3"/>
                </a:cxn>
                <a:cxn ang="0">
                  <a:pos x="T4" y="T5"/>
                </a:cxn>
                <a:cxn ang="0">
                  <a:pos x="T6" y="T7"/>
                </a:cxn>
                <a:cxn ang="0">
                  <a:pos x="T8" y="T9"/>
                </a:cxn>
              </a:cxnLst>
              <a:rect l="0" t="0" r="r" b="b"/>
              <a:pathLst>
                <a:path w="56" h="41">
                  <a:moveTo>
                    <a:pt x="56" y="33"/>
                  </a:moveTo>
                  <a:cubicBezTo>
                    <a:pt x="49" y="22"/>
                    <a:pt x="41" y="0"/>
                    <a:pt x="24" y="2"/>
                  </a:cubicBezTo>
                  <a:cubicBezTo>
                    <a:pt x="7" y="5"/>
                    <a:pt x="6" y="7"/>
                    <a:pt x="0" y="6"/>
                  </a:cubicBezTo>
                  <a:cubicBezTo>
                    <a:pt x="0" y="6"/>
                    <a:pt x="4" y="26"/>
                    <a:pt x="18" y="34"/>
                  </a:cubicBezTo>
                  <a:cubicBezTo>
                    <a:pt x="31" y="41"/>
                    <a:pt x="43" y="28"/>
                    <a:pt x="56" y="33"/>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2" name="Freeform 67">
              <a:extLst>
                <a:ext uri="{FF2B5EF4-FFF2-40B4-BE49-F238E27FC236}">
                  <a16:creationId xmlns:a16="http://schemas.microsoft.com/office/drawing/2014/main" id="{EE755EC1-F488-4483-AF01-E8D266AA2E10}"/>
                </a:ext>
              </a:extLst>
            </p:cNvPr>
            <p:cNvSpPr>
              <a:spLocks/>
            </p:cNvSpPr>
            <p:nvPr/>
          </p:nvSpPr>
          <p:spPr bwMode="auto">
            <a:xfrm>
              <a:off x="4230" y="2210"/>
              <a:ext cx="62" cy="85"/>
            </a:xfrm>
            <a:custGeom>
              <a:avLst/>
              <a:gdLst>
                <a:gd name="T0" fmla="*/ 9 w 26"/>
                <a:gd name="T1" fmla="*/ 36 h 36"/>
                <a:gd name="T2" fmla="*/ 21 w 26"/>
                <a:gd name="T3" fmla="*/ 13 h 36"/>
                <a:gd name="T4" fmla="*/ 15 w 26"/>
                <a:gd name="T5" fmla="*/ 0 h 36"/>
                <a:gd name="T6" fmla="*/ 2 w 26"/>
                <a:gd name="T7" fmla="*/ 15 h 36"/>
                <a:gd name="T8" fmla="*/ 9 w 26"/>
                <a:gd name="T9" fmla="*/ 36 h 36"/>
              </a:gdLst>
              <a:ahLst/>
              <a:cxnLst>
                <a:cxn ang="0">
                  <a:pos x="T0" y="T1"/>
                </a:cxn>
                <a:cxn ang="0">
                  <a:pos x="T2" y="T3"/>
                </a:cxn>
                <a:cxn ang="0">
                  <a:pos x="T4" y="T5"/>
                </a:cxn>
                <a:cxn ang="0">
                  <a:pos x="T6" y="T7"/>
                </a:cxn>
                <a:cxn ang="0">
                  <a:pos x="T8" y="T9"/>
                </a:cxn>
              </a:cxnLst>
              <a:rect l="0" t="0" r="r" b="b"/>
              <a:pathLst>
                <a:path w="26" h="36">
                  <a:moveTo>
                    <a:pt x="9" y="36"/>
                  </a:moveTo>
                  <a:cubicBezTo>
                    <a:pt x="14" y="30"/>
                    <a:pt x="26" y="22"/>
                    <a:pt x="21" y="13"/>
                  </a:cubicBezTo>
                  <a:cubicBezTo>
                    <a:pt x="17" y="3"/>
                    <a:pt x="15" y="3"/>
                    <a:pt x="15" y="0"/>
                  </a:cubicBezTo>
                  <a:cubicBezTo>
                    <a:pt x="15" y="0"/>
                    <a:pt x="4" y="5"/>
                    <a:pt x="2" y="15"/>
                  </a:cubicBezTo>
                  <a:cubicBezTo>
                    <a:pt x="0" y="23"/>
                    <a:pt x="9" y="28"/>
                    <a:pt x="9" y="36"/>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3" name="Freeform 68">
              <a:extLst>
                <a:ext uri="{FF2B5EF4-FFF2-40B4-BE49-F238E27FC236}">
                  <a16:creationId xmlns:a16="http://schemas.microsoft.com/office/drawing/2014/main" id="{09E7E548-1598-4401-919B-0636911D5462}"/>
                </a:ext>
              </a:extLst>
            </p:cNvPr>
            <p:cNvSpPr>
              <a:spLocks/>
            </p:cNvSpPr>
            <p:nvPr/>
          </p:nvSpPr>
          <p:spPr bwMode="auto">
            <a:xfrm>
              <a:off x="4109" y="1692"/>
              <a:ext cx="140" cy="107"/>
            </a:xfrm>
            <a:custGeom>
              <a:avLst/>
              <a:gdLst>
                <a:gd name="T0" fmla="*/ 0 w 59"/>
                <a:gd name="T1" fmla="*/ 33 h 45"/>
                <a:gd name="T2" fmla="*/ 44 w 59"/>
                <a:gd name="T3" fmla="*/ 31 h 45"/>
                <a:gd name="T4" fmla="*/ 59 w 59"/>
                <a:gd name="T5" fmla="*/ 12 h 45"/>
                <a:gd name="T6" fmla="*/ 26 w 59"/>
                <a:gd name="T7" fmla="*/ 5 h 45"/>
                <a:gd name="T8" fmla="*/ 0 w 59"/>
                <a:gd name="T9" fmla="*/ 33 h 45"/>
              </a:gdLst>
              <a:ahLst/>
              <a:cxnLst>
                <a:cxn ang="0">
                  <a:pos x="T0" y="T1"/>
                </a:cxn>
                <a:cxn ang="0">
                  <a:pos x="T2" y="T3"/>
                </a:cxn>
                <a:cxn ang="0">
                  <a:pos x="T4" y="T5"/>
                </a:cxn>
                <a:cxn ang="0">
                  <a:pos x="T6" y="T7"/>
                </a:cxn>
                <a:cxn ang="0">
                  <a:pos x="T8" y="T9"/>
                </a:cxn>
              </a:cxnLst>
              <a:rect l="0" t="0" r="r" b="b"/>
              <a:pathLst>
                <a:path w="59" h="45">
                  <a:moveTo>
                    <a:pt x="0" y="33"/>
                  </a:moveTo>
                  <a:cubicBezTo>
                    <a:pt x="13" y="35"/>
                    <a:pt x="34" y="45"/>
                    <a:pt x="44" y="31"/>
                  </a:cubicBezTo>
                  <a:cubicBezTo>
                    <a:pt x="54" y="18"/>
                    <a:pt x="54" y="16"/>
                    <a:pt x="59" y="12"/>
                  </a:cubicBezTo>
                  <a:cubicBezTo>
                    <a:pt x="59" y="12"/>
                    <a:pt x="42" y="0"/>
                    <a:pt x="26" y="5"/>
                  </a:cubicBezTo>
                  <a:cubicBezTo>
                    <a:pt x="12" y="9"/>
                    <a:pt x="13" y="27"/>
                    <a:pt x="0" y="33"/>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4" name="Freeform 69">
              <a:extLst>
                <a:ext uri="{FF2B5EF4-FFF2-40B4-BE49-F238E27FC236}">
                  <a16:creationId xmlns:a16="http://schemas.microsoft.com/office/drawing/2014/main" id="{91A793F6-4E8A-4555-A47B-3B391168D08B}"/>
                </a:ext>
              </a:extLst>
            </p:cNvPr>
            <p:cNvSpPr>
              <a:spLocks/>
            </p:cNvSpPr>
            <p:nvPr/>
          </p:nvSpPr>
          <p:spPr bwMode="auto">
            <a:xfrm>
              <a:off x="3702" y="1999"/>
              <a:ext cx="152" cy="225"/>
            </a:xfrm>
            <a:custGeom>
              <a:avLst/>
              <a:gdLst>
                <a:gd name="T0" fmla="*/ 26 w 64"/>
                <a:gd name="T1" fmla="*/ 95 h 95"/>
                <a:gd name="T2" fmla="*/ 50 w 64"/>
                <a:gd name="T3" fmla="*/ 32 h 95"/>
                <a:gd name="T4" fmla="*/ 31 w 64"/>
                <a:gd name="T5" fmla="*/ 0 h 95"/>
                <a:gd name="T6" fmla="*/ 2 w 64"/>
                <a:gd name="T7" fmla="*/ 42 h 95"/>
                <a:gd name="T8" fmla="*/ 26 w 64"/>
                <a:gd name="T9" fmla="*/ 95 h 95"/>
              </a:gdLst>
              <a:ahLst/>
              <a:cxnLst>
                <a:cxn ang="0">
                  <a:pos x="T0" y="T1"/>
                </a:cxn>
                <a:cxn ang="0">
                  <a:pos x="T2" y="T3"/>
                </a:cxn>
                <a:cxn ang="0">
                  <a:pos x="T4" y="T5"/>
                </a:cxn>
                <a:cxn ang="0">
                  <a:pos x="T6" y="T7"/>
                </a:cxn>
                <a:cxn ang="0">
                  <a:pos x="T8" y="T9"/>
                </a:cxn>
              </a:cxnLst>
              <a:rect l="0" t="0" r="r" b="b"/>
              <a:pathLst>
                <a:path w="64" h="95">
                  <a:moveTo>
                    <a:pt x="26" y="95"/>
                  </a:moveTo>
                  <a:cubicBezTo>
                    <a:pt x="36" y="78"/>
                    <a:pt x="64" y="54"/>
                    <a:pt x="50" y="32"/>
                  </a:cubicBezTo>
                  <a:cubicBezTo>
                    <a:pt x="36" y="9"/>
                    <a:pt x="33" y="9"/>
                    <a:pt x="31" y="0"/>
                  </a:cubicBezTo>
                  <a:cubicBezTo>
                    <a:pt x="31" y="0"/>
                    <a:pt x="5" y="17"/>
                    <a:pt x="2" y="42"/>
                  </a:cubicBezTo>
                  <a:cubicBezTo>
                    <a:pt x="0" y="64"/>
                    <a:pt x="25" y="73"/>
                    <a:pt x="26" y="95"/>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5" name="Freeform 70">
              <a:extLst>
                <a:ext uri="{FF2B5EF4-FFF2-40B4-BE49-F238E27FC236}">
                  <a16:creationId xmlns:a16="http://schemas.microsoft.com/office/drawing/2014/main" id="{4A6D61F6-7CB2-453E-A119-6274DA4927C2}"/>
                </a:ext>
              </a:extLst>
            </p:cNvPr>
            <p:cNvSpPr>
              <a:spLocks/>
            </p:cNvSpPr>
            <p:nvPr/>
          </p:nvSpPr>
          <p:spPr bwMode="auto">
            <a:xfrm>
              <a:off x="3740" y="1787"/>
              <a:ext cx="171" cy="155"/>
            </a:xfrm>
            <a:custGeom>
              <a:avLst/>
              <a:gdLst>
                <a:gd name="T0" fmla="*/ 0 w 72"/>
                <a:gd name="T1" fmla="*/ 65 h 65"/>
                <a:gd name="T2" fmla="*/ 32 w 72"/>
                <a:gd name="T3" fmla="*/ 6 h 65"/>
                <a:gd name="T4" fmla="*/ 68 w 72"/>
                <a:gd name="T5" fmla="*/ 0 h 65"/>
                <a:gd name="T6" fmla="*/ 55 w 72"/>
                <a:gd name="T7" fmla="*/ 49 h 65"/>
                <a:gd name="T8" fmla="*/ 0 w 72"/>
                <a:gd name="T9" fmla="*/ 65 h 65"/>
              </a:gdLst>
              <a:ahLst/>
              <a:cxnLst>
                <a:cxn ang="0">
                  <a:pos x="T0" y="T1"/>
                </a:cxn>
                <a:cxn ang="0">
                  <a:pos x="T2" y="T3"/>
                </a:cxn>
                <a:cxn ang="0">
                  <a:pos x="T4" y="T5"/>
                </a:cxn>
                <a:cxn ang="0">
                  <a:pos x="T6" y="T7"/>
                </a:cxn>
                <a:cxn ang="0">
                  <a:pos x="T8" y="T9"/>
                </a:cxn>
              </a:cxnLst>
              <a:rect l="0" t="0" r="r" b="b"/>
              <a:pathLst>
                <a:path w="72" h="65">
                  <a:moveTo>
                    <a:pt x="0" y="65"/>
                  </a:moveTo>
                  <a:cubicBezTo>
                    <a:pt x="6" y="47"/>
                    <a:pt x="6" y="10"/>
                    <a:pt x="32" y="6"/>
                  </a:cubicBezTo>
                  <a:cubicBezTo>
                    <a:pt x="58" y="2"/>
                    <a:pt x="60" y="4"/>
                    <a:pt x="68" y="0"/>
                  </a:cubicBezTo>
                  <a:cubicBezTo>
                    <a:pt x="68" y="0"/>
                    <a:pt x="72" y="31"/>
                    <a:pt x="55" y="49"/>
                  </a:cubicBezTo>
                  <a:cubicBezTo>
                    <a:pt x="40" y="65"/>
                    <a:pt x="17" y="52"/>
                    <a:pt x="0" y="65"/>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6" name="Freeform 71">
              <a:extLst>
                <a:ext uri="{FF2B5EF4-FFF2-40B4-BE49-F238E27FC236}">
                  <a16:creationId xmlns:a16="http://schemas.microsoft.com/office/drawing/2014/main" id="{114F55ED-B3C7-459C-B8EC-3D13CEE8D69E}"/>
                </a:ext>
              </a:extLst>
            </p:cNvPr>
            <p:cNvSpPr>
              <a:spLocks/>
            </p:cNvSpPr>
            <p:nvPr/>
          </p:nvSpPr>
          <p:spPr bwMode="auto">
            <a:xfrm>
              <a:off x="3785" y="2162"/>
              <a:ext cx="148" cy="224"/>
            </a:xfrm>
            <a:custGeom>
              <a:avLst/>
              <a:gdLst>
                <a:gd name="T0" fmla="*/ 28 w 62"/>
                <a:gd name="T1" fmla="*/ 0 h 94"/>
                <a:gd name="T2" fmla="*/ 47 w 62"/>
                <a:gd name="T3" fmla="*/ 65 h 94"/>
                <a:gd name="T4" fmla="*/ 26 w 62"/>
                <a:gd name="T5" fmla="*/ 94 h 94"/>
                <a:gd name="T6" fmla="*/ 0 w 62"/>
                <a:gd name="T7" fmla="*/ 50 h 94"/>
                <a:gd name="T8" fmla="*/ 28 w 62"/>
                <a:gd name="T9" fmla="*/ 0 h 94"/>
              </a:gdLst>
              <a:ahLst/>
              <a:cxnLst>
                <a:cxn ang="0">
                  <a:pos x="T0" y="T1"/>
                </a:cxn>
                <a:cxn ang="0">
                  <a:pos x="T2" y="T3"/>
                </a:cxn>
                <a:cxn ang="0">
                  <a:pos x="T4" y="T5"/>
                </a:cxn>
                <a:cxn ang="0">
                  <a:pos x="T6" y="T7"/>
                </a:cxn>
                <a:cxn ang="0">
                  <a:pos x="T8" y="T9"/>
                </a:cxn>
              </a:cxnLst>
              <a:rect l="0" t="0" r="r" b="b"/>
              <a:pathLst>
                <a:path w="62" h="94">
                  <a:moveTo>
                    <a:pt x="28" y="0"/>
                  </a:moveTo>
                  <a:cubicBezTo>
                    <a:pt x="37" y="18"/>
                    <a:pt x="62" y="44"/>
                    <a:pt x="47" y="65"/>
                  </a:cubicBezTo>
                  <a:cubicBezTo>
                    <a:pt x="32" y="86"/>
                    <a:pt x="28" y="86"/>
                    <a:pt x="26" y="94"/>
                  </a:cubicBezTo>
                  <a:cubicBezTo>
                    <a:pt x="26" y="94"/>
                    <a:pt x="1" y="76"/>
                    <a:pt x="0" y="50"/>
                  </a:cubicBezTo>
                  <a:cubicBezTo>
                    <a:pt x="0" y="28"/>
                    <a:pt x="25" y="22"/>
                    <a:pt x="28" y="0"/>
                  </a:cubicBezTo>
                  <a:close/>
                </a:path>
              </a:pathLst>
            </a:custGeom>
            <a:solidFill>
              <a:srgbClr val="6FBECD">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7" name="Freeform 72">
              <a:extLst>
                <a:ext uri="{FF2B5EF4-FFF2-40B4-BE49-F238E27FC236}">
                  <a16:creationId xmlns:a16="http://schemas.microsoft.com/office/drawing/2014/main" id="{CA02A256-25BF-402A-A030-A4AA778B7D53}"/>
                </a:ext>
              </a:extLst>
            </p:cNvPr>
            <p:cNvSpPr>
              <a:spLocks/>
            </p:cNvSpPr>
            <p:nvPr/>
          </p:nvSpPr>
          <p:spPr bwMode="auto">
            <a:xfrm>
              <a:off x="3885" y="1849"/>
              <a:ext cx="224" cy="152"/>
            </a:xfrm>
            <a:custGeom>
              <a:avLst/>
              <a:gdLst>
                <a:gd name="T0" fmla="*/ 0 w 94"/>
                <a:gd name="T1" fmla="*/ 30 h 64"/>
                <a:gd name="T2" fmla="*/ 66 w 94"/>
                <a:gd name="T3" fmla="*/ 17 h 64"/>
                <a:gd name="T4" fmla="*/ 94 w 94"/>
                <a:gd name="T5" fmla="*/ 41 h 64"/>
                <a:gd name="T6" fmla="*/ 48 w 94"/>
                <a:gd name="T7" fmla="*/ 62 h 64"/>
                <a:gd name="T8" fmla="*/ 0 w 94"/>
                <a:gd name="T9" fmla="*/ 30 h 64"/>
              </a:gdLst>
              <a:ahLst/>
              <a:cxnLst>
                <a:cxn ang="0">
                  <a:pos x="T0" y="T1"/>
                </a:cxn>
                <a:cxn ang="0">
                  <a:pos x="T2" y="T3"/>
                </a:cxn>
                <a:cxn ang="0">
                  <a:pos x="T4" y="T5"/>
                </a:cxn>
                <a:cxn ang="0">
                  <a:pos x="T6" y="T7"/>
                </a:cxn>
                <a:cxn ang="0">
                  <a:pos x="T8" y="T9"/>
                </a:cxn>
              </a:cxnLst>
              <a:rect l="0" t="0" r="r" b="b"/>
              <a:pathLst>
                <a:path w="94" h="64">
                  <a:moveTo>
                    <a:pt x="0" y="30"/>
                  </a:moveTo>
                  <a:cubicBezTo>
                    <a:pt x="18" y="23"/>
                    <a:pt x="47" y="0"/>
                    <a:pt x="66" y="17"/>
                  </a:cubicBezTo>
                  <a:cubicBezTo>
                    <a:pt x="86" y="34"/>
                    <a:pt x="86" y="38"/>
                    <a:pt x="94" y="41"/>
                  </a:cubicBezTo>
                  <a:cubicBezTo>
                    <a:pt x="94" y="41"/>
                    <a:pt x="73" y="64"/>
                    <a:pt x="48" y="62"/>
                  </a:cubicBezTo>
                  <a:cubicBezTo>
                    <a:pt x="26" y="61"/>
                    <a:pt x="21" y="35"/>
                    <a:pt x="0" y="30"/>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8" name="Freeform 73">
              <a:extLst>
                <a:ext uri="{FF2B5EF4-FFF2-40B4-BE49-F238E27FC236}">
                  <a16:creationId xmlns:a16="http://schemas.microsoft.com/office/drawing/2014/main" id="{320B2A61-8E65-4B5F-AD4E-F62623F889D3}"/>
                </a:ext>
              </a:extLst>
            </p:cNvPr>
            <p:cNvSpPr>
              <a:spLocks/>
            </p:cNvSpPr>
            <p:nvPr/>
          </p:nvSpPr>
          <p:spPr bwMode="auto">
            <a:xfrm>
              <a:off x="3861" y="2063"/>
              <a:ext cx="126" cy="147"/>
            </a:xfrm>
            <a:custGeom>
              <a:avLst/>
              <a:gdLst>
                <a:gd name="T0" fmla="*/ 2 w 53"/>
                <a:gd name="T1" fmla="*/ 0 h 62"/>
                <a:gd name="T2" fmla="*/ 50 w 53"/>
                <a:gd name="T3" fmla="*/ 30 h 62"/>
                <a:gd name="T4" fmla="*/ 53 w 53"/>
                <a:gd name="T5" fmla="*/ 60 h 62"/>
                <a:gd name="T6" fmla="*/ 12 w 53"/>
                <a:gd name="T7" fmla="*/ 47 h 62"/>
                <a:gd name="T8" fmla="*/ 2 w 53"/>
                <a:gd name="T9" fmla="*/ 0 h 62"/>
              </a:gdLst>
              <a:ahLst/>
              <a:cxnLst>
                <a:cxn ang="0">
                  <a:pos x="T0" y="T1"/>
                </a:cxn>
                <a:cxn ang="0">
                  <a:pos x="T2" y="T3"/>
                </a:cxn>
                <a:cxn ang="0">
                  <a:pos x="T4" y="T5"/>
                </a:cxn>
                <a:cxn ang="0">
                  <a:pos x="T6" y="T7"/>
                </a:cxn>
                <a:cxn ang="0">
                  <a:pos x="T8" y="T9"/>
                </a:cxn>
              </a:cxnLst>
              <a:rect l="0" t="0" r="r" b="b"/>
              <a:pathLst>
                <a:path w="53" h="62">
                  <a:moveTo>
                    <a:pt x="2" y="0"/>
                  </a:moveTo>
                  <a:cubicBezTo>
                    <a:pt x="17" y="6"/>
                    <a:pt x="48" y="8"/>
                    <a:pt x="50" y="30"/>
                  </a:cubicBezTo>
                  <a:cubicBezTo>
                    <a:pt x="52" y="51"/>
                    <a:pt x="50" y="53"/>
                    <a:pt x="53" y="60"/>
                  </a:cubicBezTo>
                  <a:cubicBezTo>
                    <a:pt x="53" y="60"/>
                    <a:pt x="27" y="62"/>
                    <a:pt x="12" y="47"/>
                  </a:cubicBezTo>
                  <a:cubicBezTo>
                    <a:pt x="0" y="33"/>
                    <a:pt x="12" y="15"/>
                    <a:pt x="2" y="0"/>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39" name="Freeform 74">
              <a:extLst>
                <a:ext uri="{FF2B5EF4-FFF2-40B4-BE49-F238E27FC236}">
                  <a16:creationId xmlns:a16="http://schemas.microsoft.com/office/drawing/2014/main" id="{DDAAA3F4-B6CE-4369-AF55-39695CB66647}"/>
                </a:ext>
              </a:extLst>
            </p:cNvPr>
            <p:cNvSpPr>
              <a:spLocks/>
            </p:cNvSpPr>
            <p:nvPr/>
          </p:nvSpPr>
          <p:spPr bwMode="auto">
            <a:xfrm>
              <a:off x="4085" y="2367"/>
              <a:ext cx="81" cy="71"/>
            </a:xfrm>
            <a:custGeom>
              <a:avLst/>
              <a:gdLst>
                <a:gd name="T0" fmla="*/ 0 w 34"/>
                <a:gd name="T1" fmla="*/ 2 h 30"/>
                <a:gd name="T2" fmla="*/ 28 w 34"/>
                <a:gd name="T3" fmla="*/ 10 h 30"/>
                <a:gd name="T4" fmla="*/ 34 w 34"/>
                <a:gd name="T5" fmla="*/ 25 h 30"/>
                <a:gd name="T6" fmla="*/ 12 w 34"/>
                <a:gd name="T7" fmla="*/ 24 h 30"/>
                <a:gd name="T8" fmla="*/ 0 w 34"/>
                <a:gd name="T9" fmla="*/ 2 h 30"/>
              </a:gdLst>
              <a:ahLst/>
              <a:cxnLst>
                <a:cxn ang="0">
                  <a:pos x="T0" y="T1"/>
                </a:cxn>
                <a:cxn ang="0">
                  <a:pos x="T2" y="T3"/>
                </a:cxn>
                <a:cxn ang="0">
                  <a:pos x="T4" y="T5"/>
                </a:cxn>
                <a:cxn ang="0">
                  <a:pos x="T6" y="T7"/>
                </a:cxn>
                <a:cxn ang="0">
                  <a:pos x="T8" y="T9"/>
                </a:cxn>
              </a:cxnLst>
              <a:rect l="0" t="0" r="r" b="b"/>
              <a:pathLst>
                <a:path w="34" h="30">
                  <a:moveTo>
                    <a:pt x="0" y="2"/>
                  </a:moveTo>
                  <a:cubicBezTo>
                    <a:pt x="9" y="3"/>
                    <a:pt x="24" y="0"/>
                    <a:pt x="28" y="10"/>
                  </a:cubicBezTo>
                  <a:cubicBezTo>
                    <a:pt x="32" y="21"/>
                    <a:pt x="32" y="22"/>
                    <a:pt x="34" y="25"/>
                  </a:cubicBezTo>
                  <a:cubicBezTo>
                    <a:pt x="34" y="25"/>
                    <a:pt x="22" y="30"/>
                    <a:pt x="12" y="24"/>
                  </a:cubicBezTo>
                  <a:cubicBezTo>
                    <a:pt x="4" y="19"/>
                    <a:pt x="8" y="8"/>
                    <a:pt x="0" y="2"/>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40" name="Freeform 75">
              <a:extLst>
                <a:ext uri="{FF2B5EF4-FFF2-40B4-BE49-F238E27FC236}">
                  <a16:creationId xmlns:a16="http://schemas.microsoft.com/office/drawing/2014/main" id="{1EDE5F44-1332-4385-9E3E-6E9E57AF88DD}"/>
                </a:ext>
              </a:extLst>
            </p:cNvPr>
            <p:cNvSpPr>
              <a:spLocks/>
            </p:cNvSpPr>
            <p:nvPr/>
          </p:nvSpPr>
          <p:spPr bwMode="auto">
            <a:xfrm>
              <a:off x="4246" y="2293"/>
              <a:ext cx="91" cy="69"/>
            </a:xfrm>
            <a:custGeom>
              <a:avLst/>
              <a:gdLst>
                <a:gd name="T0" fmla="*/ 0 w 38"/>
                <a:gd name="T1" fmla="*/ 8 h 29"/>
                <a:gd name="T2" fmla="*/ 29 w 38"/>
                <a:gd name="T3" fmla="*/ 9 h 29"/>
                <a:gd name="T4" fmla="*/ 38 w 38"/>
                <a:gd name="T5" fmla="*/ 22 h 29"/>
                <a:gd name="T6" fmla="*/ 17 w 38"/>
                <a:gd name="T7" fmla="*/ 26 h 29"/>
                <a:gd name="T8" fmla="*/ 0 w 38"/>
                <a:gd name="T9" fmla="*/ 8 h 29"/>
              </a:gdLst>
              <a:ahLst/>
              <a:cxnLst>
                <a:cxn ang="0">
                  <a:pos x="T0" y="T1"/>
                </a:cxn>
                <a:cxn ang="0">
                  <a:pos x="T2" y="T3"/>
                </a:cxn>
                <a:cxn ang="0">
                  <a:pos x="T4" y="T5"/>
                </a:cxn>
                <a:cxn ang="0">
                  <a:pos x="T6" y="T7"/>
                </a:cxn>
                <a:cxn ang="0">
                  <a:pos x="T8" y="T9"/>
                </a:cxn>
              </a:cxnLst>
              <a:rect l="0" t="0" r="r" b="b"/>
              <a:pathLst>
                <a:path w="38" h="29">
                  <a:moveTo>
                    <a:pt x="0" y="8"/>
                  </a:moveTo>
                  <a:cubicBezTo>
                    <a:pt x="8" y="7"/>
                    <a:pt x="22" y="0"/>
                    <a:pt x="29" y="9"/>
                  </a:cubicBezTo>
                  <a:cubicBezTo>
                    <a:pt x="35" y="18"/>
                    <a:pt x="35" y="20"/>
                    <a:pt x="38" y="22"/>
                  </a:cubicBezTo>
                  <a:cubicBezTo>
                    <a:pt x="38" y="22"/>
                    <a:pt x="27" y="29"/>
                    <a:pt x="17" y="26"/>
                  </a:cubicBezTo>
                  <a:cubicBezTo>
                    <a:pt x="8" y="23"/>
                    <a:pt x="9" y="12"/>
                    <a:pt x="0" y="8"/>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41" name="Freeform 76">
              <a:extLst>
                <a:ext uri="{FF2B5EF4-FFF2-40B4-BE49-F238E27FC236}">
                  <a16:creationId xmlns:a16="http://schemas.microsoft.com/office/drawing/2014/main" id="{E383E275-82D0-45D3-B562-548EB8A313B4}"/>
                </a:ext>
              </a:extLst>
            </p:cNvPr>
            <p:cNvSpPr>
              <a:spLocks/>
            </p:cNvSpPr>
            <p:nvPr/>
          </p:nvSpPr>
          <p:spPr bwMode="auto">
            <a:xfrm>
              <a:off x="3550" y="2312"/>
              <a:ext cx="43" cy="55"/>
            </a:xfrm>
            <a:custGeom>
              <a:avLst/>
              <a:gdLst>
                <a:gd name="T0" fmla="*/ 3 w 18"/>
                <a:gd name="T1" fmla="*/ 0 h 23"/>
                <a:gd name="T2" fmla="*/ 18 w 18"/>
                <a:gd name="T3" fmla="*/ 13 h 23"/>
                <a:gd name="T4" fmla="*/ 17 w 18"/>
                <a:gd name="T5" fmla="*/ 23 h 23"/>
                <a:gd name="T6" fmla="*/ 4 w 18"/>
                <a:gd name="T7" fmla="*/ 17 h 23"/>
                <a:gd name="T8" fmla="*/ 3 w 18"/>
                <a:gd name="T9" fmla="*/ 0 h 23"/>
              </a:gdLst>
              <a:ahLst/>
              <a:cxnLst>
                <a:cxn ang="0">
                  <a:pos x="T0" y="T1"/>
                </a:cxn>
                <a:cxn ang="0">
                  <a:pos x="T2" y="T3"/>
                </a:cxn>
                <a:cxn ang="0">
                  <a:pos x="T4" y="T5"/>
                </a:cxn>
                <a:cxn ang="0">
                  <a:pos x="T6" y="T7"/>
                </a:cxn>
                <a:cxn ang="0">
                  <a:pos x="T8" y="T9"/>
                </a:cxn>
              </a:cxnLst>
              <a:rect l="0" t="0" r="r" b="b"/>
              <a:pathLst>
                <a:path w="18" h="23">
                  <a:moveTo>
                    <a:pt x="3" y="0"/>
                  </a:moveTo>
                  <a:cubicBezTo>
                    <a:pt x="8" y="3"/>
                    <a:pt x="18" y="5"/>
                    <a:pt x="18" y="13"/>
                  </a:cubicBezTo>
                  <a:cubicBezTo>
                    <a:pt x="17" y="20"/>
                    <a:pt x="16" y="21"/>
                    <a:pt x="17" y="23"/>
                  </a:cubicBezTo>
                  <a:cubicBezTo>
                    <a:pt x="17" y="23"/>
                    <a:pt x="8" y="23"/>
                    <a:pt x="4" y="17"/>
                  </a:cubicBezTo>
                  <a:cubicBezTo>
                    <a:pt x="0" y="11"/>
                    <a:pt x="6" y="6"/>
                    <a:pt x="3" y="0"/>
                  </a:cubicBezTo>
                  <a:close/>
                </a:path>
              </a:pathLst>
            </a:custGeom>
            <a:solidFill>
              <a:srgbClr val="6FBECD">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42" name="Freeform 77">
              <a:extLst>
                <a:ext uri="{FF2B5EF4-FFF2-40B4-BE49-F238E27FC236}">
                  <a16:creationId xmlns:a16="http://schemas.microsoft.com/office/drawing/2014/main" id="{B37BB49E-C971-4264-AF6B-FAD904D53F4C}"/>
                </a:ext>
              </a:extLst>
            </p:cNvPr>
            <p:cNvSpPr>
              <a:spLocks/>
            </p:cNvSpPr>
            <p:nvPr/>
          </p:nvSpPr>
          <p:spPr bwMode="auto">
            <a:xfrm>
              <a:off x="3350" y="2105"/>
              <a:ext cx="224" cy="152"/>
            </a:xfrm>
            <a:custGeom>
              <a:avLst/>
              <a:gdLst>
                <a:gd name="T0" fmla="*/ 94 w 94"/>
                <a:gd name="T1" fmla="*/ 25 h 64"/>
                <a:gd name="T2" fmla="*/ 31 w 94"/>
                <a:gd name="T3" fmla="*/ 50 h 64"/>
                <a:gd name="T4" fmla="*/ 0 w 94"/>
                <a:gd name="T5" fmla="*/ 32 h 64"/>
                <a:gd name="T6" fmla="*/ 41 w 94"/>
                <a:gd name="T7" fmla="*/ 3 h 64"/>
                <a:gd name="T8" fmla="*/ 94 w 94"/>
                <a:gd name="T9" fmla="*/ 25 h 64"/>
              </a:gdLst>
              <a:ahLst/>
              <a:cxnLst>
                <a:cxn ang="0">
                  <a:pos x="T0" y="T1"/>
                </a:cxn>
                <a:cxn ang="0">
                  <a:pos x="T2" y="T3"/>
                </a:cxn>
                <a:cxn ang="0">
                  <a:pos x="T4" y="T5"/>
                </a:cxn>
                <a:cxn ang="0">
                  <a:pos x="T6" y="T7"/>
                </a:cxn>
                <a:cxn ang="0">
                  <a:pos x="T8" y="T9"/>
                </a:cxn>
              </a:cxnLst>
              <a:rect l="0" t="0" r="r" b="b"/>
              <a:pathLst>
                <a:path w="94" h="64">
                  <a:moveTo>
                    <a:pt x="94" y="25"/>
                  </a:moveTo>
                  <a:cubicBezTo>
                    <a:pt x="77" y="36"/>
                    <a:pt x="53" y="64"/>
                    <a:pt x="31" y="50"/>
                  </a:cubicBezTo>
                  <a:cubicBezTo>
                    <a:pt x="9" y="37"/>
                    <a:pt x="8" y="34"/>
                    <a:pt x="0" y="32"/>
                  </a:cubicBezTo>
                  <a:cubicBezTo>
                    <a:pt x="0" y="32"/>
                    <a:pt x="16" y="6"/>
                    <a:pt x="41" y="3"/>
                  </a:cubicBezTo>
                  <a:cubicBezTo>
                    <a:pt x="63" y="0"/>
                    <a:pt x="72" y="25"/>
                    <a:pt x="94" y="25"/>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43" name="Freeform 78">
              <a:extLst>
                <a:ext uri="{FF2B5EF4-FFF2-40B4-BE49-F238E27FC236}">
                  <a16:creationId xmlns:a16="http://schemas.microsoft.com/office/drawing/2014/main" id="{B78035AC-6F93-45B1-847D-156B3CFC2227}"/>
                </a:ext>
              </a:extLst>
            </p:cNvPr>
            <p:cNvSpPr>
              <a:spLocks/>
            </p:cNvSpPr>
            <p:nvPr/>
          </p:nvSpPr>
          <p:spPr bwMode="auto">
            <a:xfrm>
              <a:off x="3980" y="2048"/>
              <a:ext cx="162" cy="169"/>
            </a:xfrm>
            <a:custGeom>
              <a:avLst/>
              <a:gdLst>
                <a:gd name="T0" fmla="*/ 0 w 68"/>
                <a:gd name="T1" fmla="*/ 0 h 71"/>
                <a:gd name="T2" fmla="*/ 61 w 68"/>
                <a:gd name="T3" fmla="*/ 30 h 71"/>
                <a:gd name="T4" fmla="*/ 68 w 68"/>
                <a:gd name="T5" fmla="*/ 65 h 71"/>
                <a:gd name="T6" fmla="*/ 19 w 68"/>
                <a:gd name="T7" fmla="*/ 54 h 71"/>
                <a:gd name="T8" fmla="*/ 0 w 68"/>
                <a:gd name="T9" fmla="*/ 0 h 71"/>
              </a:gdLst>
              <a:ahLst/>
              <a:cxnLst>
                <a:cxn ang="0">
                  <a:pos x="T0" y="T1"/>
                </a:cxn>
                <a:cxn ang="0">
                  <a:pos x="T2" y="T3"/>
                </a:cxn>
                <a:cxn ang="0">
                  <a:pos x="T4" y="T5"/>
                </a:cxn>
                <a:cxn ang="0">
                  <a:pos x="T6" y="T7"/>
                </a:cxn>
                <a:cxn ang="0">
                  <a:pos x="T8" y="T9"/>
                </a:cxn>
              </a:cxnLst>
              <a:rect l="0" t="0" r="r" b="b"/>
              <a:pathLst>
                <a:path w="68" h="71">
                  <a:moveTo>
                    <a:pt x="0" y="0"/>
                  </a:moveTo>
                  <a:cubicBezTo>
                    <a:pt x="19" y="5"/>
                    <a:pt x="56" y="4"/>
                    <a:pt x="61" y="30"/>
                  </a:cubicBezTo>
                  <a:cubicBezTo>
                    <a:pt x="66" y="55"/>
                    <a:pt x="64" y="58"/>
                    <a:pt x="68" y="65"/>
                  </a:cubicBezTo>
                  <a:cubicBezTo>
                    <a:pt x="68" y="65"/>
                    <a:pt x="38" y="71"/>
                    <a:pt x="19" y="54"/>
                  </a:cubicBezTo>
                  <a:cubicBezTo>
                    <a:pt x="2" y="40"/>
                    <a:pt x="14" y="16"/>
                    <a:pt x="0" y="0"/>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44" name="Freeform 79">
              <a:extLst>
                <a:ext uri="{FF2B5EF4-FFF2-40B4-BE49-F238E27FC236}">
                  <a16:creationId xmlns:a16="http://schemas.microsoft.com/office/drawing/2014/main" id="{F68FA51B-1D2B-4048-B9E8-4C97777EB56E}"/>
                </a:ext>
              </a:extLst>
            </p:cNvPr>
            <p:cNvSpPr>
              <a:spLocks/>
            </p:cNvSpPr>
            <p:nvPr/>
          </p:nvSpPr>
          <p:spPr bwMode="auto">
            <a:xfrm>
              <a:off x="3930" y="1697"/>
              <a:ext cx="164" cy="169"/>
            </a:xfrm>
            <a:custGeom>
              <a:avLst/>
              <a:gdLst>
                <a:gd name="T0" fmla="*/ 0 w 69"/>
                <a:gd name="T1" fmla="*/ 71 h 71"/>
                <a:gd name="T2" fmla="*/ 27 w 69"/>
                <a:gd name="T3" fmla="*/ 9 h 71"/>
                <a:gd name="T4" fmla="*/ 62 w 69"/>
                <a:gd name="T5" fmla="*/ 0 h 71"/>
                <a:gd name="T6" fmla="*/ 54 w 69"/>
                <a:gd name="T7" fmla="*/ 50 h 71"/>
                <a:gd name="T8" fmla="*/ 0 w 69"/>
                <a:gd name="T9" fmla="*/ 71 h 71"/>
              </a:gdLst>
              <a:ahLst/>
              <a:cxnLst>
                <a:cxn ang="0">
                  <a:pos x="T0" y="T1"/>
                </a:cxn>
                <a:cxn ang="0">
                  <a:pos x="T2" y="T3"/>
                </a:cxn>
                <a:cxn ang="0">
                  <a:pos x="T4" y="T5"/>
                </a:cxn>
                <a:cxn ang="0">
                  <a:pos x="T6" y="T7"/>
                </a:cxn>
                <a:cxn ang="0">
                  <a:pos x="T8" y="T9"/>
                </a:cxn>
              </a:cxnLst>
              <a:rect l="0" t="0" r="r" b="b"/>
              <a:pathLst>
                <a:path w="69" h="71">
                  <a:moveTo>
                    <a:pt x="0" y="71"/>
                  </a:moveTo>
                  <a:cubicBezTo>
                    <a:pt x="5" y="52"/>
                    <a:pt x="1" y="15"/>
                    <a:pt x="27" y="9"/>
                  </a:cubicBezTo>
                  <a:cubicBezTo>
                    <a:pt x="52" y="2"/>
                    <a:pt x="55" y="4"/>
                    <a:pt x="62" y="0"/>
                  </a:cubicBezTo>
                  <a:cubicBezTo>
                    <a:pt x="62" y="0"/>
                    <a:pt x="69" y="30"/>
                    <a:pt x="54" y="50"/>
                  </a:cubicBezTo>
                  <a:cubicBezTo>
                    <a:pt x="40" y="67"/>
                    <a:pt x="16" y="56"/>
                    <a:pt x="0" y="71"/>
                  </a:cubicBezTo>
                  <a:close/>
                </a:path>
              </a:pathLst>
            </a:custGeom>
            <a:solidFill>
              <a:srgbClr val="6F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grpSp>
      <p:grpSp>
        <p:nvGrpSpPr>
          <p:cNvPr id="170" name="Group 4">
            <a:extLst>
              <a:ext uri="{FF2B5EF4-FFF2-40B4-BE49-F238E27FC236}">
                <a16:creationId xmlns:a16="http://schemas.microsoft.com/office/drawing/2014/main" id="{E67B58C6-B1CF-44BA-BD0C-A43979C823F8}"/>
              </a:ext>
            </a:extLst>
          </p:cNvPr>
          <p:cNvGrpSpPr/>
          <p:nvPr/>
        </p:nvGrpSpPr>
        <p:grpSpPr>
          <a:xfrm>
            <a:off x="8846898" y="339965"/>
            <a:ext cx="2961793" cy="2425703"/>
            <a:chOff x="5646839" y="2060494"/>
            <a:chExt cx="5282932" cy="4326712"/>
          </a:xfrm>
        </p:grpSpPr>
        <p:sp>
          <p:nvSpPr>
            <p:cNvPr id="171" name="Freeform 5">
              <a:extLst>
                <a:ext uri="{FF2B5EF4-FFF2-40B4-BE49-F238E27FC236}">
                  <a16:creationId xmlns:a16="http://schemas.microsoft.com/office/drawing/2014/main" id="{6B710F4E-793C-4D00-82DB-8C7C82FB882F}"/>
                </a:ext>
              </a:extLst>
            </p:cNvPr>
            <p:cNvSpPr>
              <a:spLocks noEditPoints="1"/>
            </p:cNvSpPr>
            <p:nvPr/>
          </p:nvSpPr>
          <p:spPr bwMode="auto">
            <a:xfrm>
              <a:off x="7540059" y="2060494"/>
              <a:ext cx="879810" cy="962903"/>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4" y="500"/>
                    <a:pt x="457" y="388"/>
                    <a:pt x="457" y="250"/>
                  </a:cubicBezTo>
                  <a:cubicBezTo>
                    <a:pt x="457" y="112"/>
                    <a:pt x="354"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2" name="Freeform 6">
              <a:extLst>
                <a:ext uri="{FF2B5EF4-FFF2-40B4-BE49-F238E27FC236}">
                  <a16:creationId xmlns:a16="http://schemas.microsoft.com/office/drawing/2014/main" id="{036CEC8A-9003-4B7F-9912-E476E39B5384}"/>
                </a:ext>
              </a:extLst>
            </p:cNvPr>
            <p:cNvSpPr>
              <a:spLocks/>
            </p:cNvSpPr>
            <p:nvPr/>
          </p:nvSpPr>
          <p:spPr bwMode="auto">
            <a:xfrm>
              <a:off x="7264711" y="2331768"/>
              <a:ext cx="369846" cy="424427"/>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3" name="Freeform 7">
              <a:extLst>
                <a:ext uri="{FF2B5EF4-FFF2-40B4-BE49-F238E27FC236}">
                  <a16:creationId xmlns:a16="http://schemas.microsoft.com/office/drawing/2014/main" id="{CBA5D19B-46F1-4D59-A720-980CB0A92813}"/>
                </a:ext>
              </a:extLst>
            </p:cNvPr>
            <p:cNvSpPr>
              <a:spLocks/>
            </p:cNvSpPr>
            <p:nvPr/>
          </p:nvSpPr>
          <p:spPr bwMode="auto">
            <a:xfrm>
              <a:off x="5646839" y="2502195"/>
              <a:ext cx="1756361" cy="146635"/>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4" name="Freeform 8">
              <a:extLst>
                <a:ext uri="{FF2B5EF4-FFF2-40B4-BE49-F238E27FC236}">
                  <a16:creationId xmlns:a16="http://schemas.microsoft.com/office/drawing/2014/main" id="{44F10253-5AFC-4B33-A436-5BAC62E647E9}"/>
                </a:ext>
              </a:extLst>
            </p:cNvPr>
            <p:cNvSpPr>
              <a:spLocks/>
            </p:cNvSpPr>
            <p:nvPr/>
          </p:nvSpPr>
          <p:spPr bwMode="auto">
            <a:xfrm>
              <a:off x="6224418" y="2455761"/>
              <a:ext cx="92054" cy="262314"/>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5" name="Freeform 9">
              <a:extLst>
                <a:ext uri="{FF2B5EF4-FFF2-40B4-BE49-F238E27FC236}">
                  <a16:creationId xmlns:a16="http://schemas.microsoft.com/office/drawing/2014/main" id="{5F1225D7-404C-464A-B72F-92F5E21AC874}"/>
                </a:ext>
              </a:extLst>
            </p:cNvPr>
            <p:cNvSpPr>
              <a:spLocks/>
            </p:cNvSpPr>
            <p:nvPr/>
          </p:nvSpPr>
          <p:spPr bwMode="auto">
            <a:xfrm>
              <a:off x="5761703" y="2617874"/>
              <a:ext cx="331558" cy="323411"/>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5"/>
                    <a:pt x="0" y="139"/>
                    <a:pt x="0" y="121"/>
                  </a:cubicBezTo>
                  <a:cubicBezTo>
                    <a:pt x="0" y="42"/>
                    <a:pt x="0" y="42"/>
                    <a:pt x="0" y="42"/>
                  </a:cubicBezTo>
                  <a:cubicBezTo>
                    <a:pt x="0" y="17"/>
                    <a:pt x="20" y="0"/>
                    <a:pt x="45" y="0"/>
                  </a:cubicBez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6" name="Freeform 10">
              <a:extLst>
                <a:ext uri="{FF2B5EF4-FFF2-40B4-BE49-F238E27FC236}">
                  <a16:creationId xmlns:a16="http://schemas.microsoft.com/office/drawing/2014/main" id="{720E1EBE-12C0-49E7-84E1-CF210E20BC4A}"/>
                </a:ext>
              </a:extLst>
            </p:cNvPr>
            <p:cNvSpPr>
              <a:spLocks/>
            </p:cNvSpPr>
            <p:nvPr/>
          </p:nvSpPr>
          <p:spPr bwMode="auto">
            <a:xfrm>
              <a:off x="7310331" y="3450434"/>
              <a:ext cx="1186929" cy="2936772"/>
            </a:xfrm>
            <a:custGeom>
              <a:avLst/>
              <a:gdLst>
                <a:gd name="T0" fmla="*/ 191 w 616"/>
                <a:gd name="T1" fmla="*/ 76 h 1524"/>
                <a:gd name="T2" fmla="*/ 287 w 616"/>
                <a:gd name="T3" fmla="*/ 7 h 1524"/>
                <a:gd name="T4" fmla="*/ 538 w 616"/>
                <a:gd name="T5" fmla="*/ 42 h 1524"/>
                <a:gd name="T6" fmla="*/ 610 w 616"/>
                <a:gd name="T7" fmla="*/ 135 h 1524"/>
                <a:gd name="T8" fmla="*/ 425 w 616"/>
                <a:gd name="T9" fmla="*/ 1445 h 1524"/>
                <a:gd name="T10" fmla="*/ 329 w 616"/>
                <a:gd name="T11" fmla="*/ 1517 h 1524"/>
                <a:gd name="T12" fmla="*/ 79 w 616"/>
                <a:gd name="T13" fmla="*/ 1482 h 1524"/>
                <a:gd name="T14" fmla="*/ 6 w 616"/>
                <a:gd name="T15" fmla="*/ 1386 h 1524"/>
                <a:gd name="T16" fmla="*/ 191 w 616"/>
                <a:gd name="T17" fmla="*/ 7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6" h="1524">
                  <a:moveTo>
                    <a:pt x="191" y="76"/>
                  </a:moveTo>
                  <a:cubicBezTo>
                    <a:pt x="198" y="30"/>
                    <a:pt x="240" y="0"/>
                    <a:pt x="287" y="7"/>
                  </a:cubicBezTo>
                  <a:cubicBezTo>
                    <a:pt x="538" y="42"/>
                    <a:pt x="538" y="42"/>
                    <a:pt x="538" y="42"/>
                  </a:cubicBezTo>
                  <a:cubicBezTo>
                    <a:pt x="584" y="49"/>
                    <a:pt x="616" y="89"/>
                    <a:pt x="610" y="135"/>
                  </a:cubicBezTo>
                  <a:cubicBezTo>
                    <a:pt x="425" y="1445"/>
                    <a:pt x="425" y="1445"/>
                    <a:pt x="425" y="1445"/>
                  </a:cubicBezTo>
                  <a:cubicBezTo>
                    <a:pt x="419" y="1492"/>
                    <a:pt x="376" y="1524"/>
                    <a:pt x="329" y="1517"/>
                  </a:cubicBezTo>
                  <a:cubicBezTo>
                    <a:pt x="79" y="1482"/>
                    <a:pt x="79" y="1482"/>
                    <a:pt x="79" y="1482"/>
                  </a:cubicBezTo>
                  <a:cubicBezTo>
                    <a:pt x="32" y="1475"/>
                    <a:pt x="0" y="1433"/>
                    <a:pt x="6" y="1386"/>
                  </a:cubicBezTo>
                  <a:lnTo>
                    <a:pt x="191" y="76"/>
                  </a:ln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7" name="Freeform 11">
              <a:extLst>
                <a:ext uri="{FF2B5EF4-FFF2-40B4-BE49-F238E27FC236}">
                  <a16:creationId xmlns:a16="http://schemas.microsoft.com/office/drawing/2014/main" id="{6B377B61-680A-4027-A131-2549ABB846E6}"/>
                </a:ext>
              </a:extLst>
            </p:cNvPr>
            <p:cNvSpPr>
              <a:spLocks/>
            </p:cNvSpPr>
            <p:nvPr/>
          </p:nvSpPr>
          <p:spPr bwMode="auto">
            <a:xfrm>
              <a:off x="7886281" y="3592996"/>
              <a:ext cx="250909" cy="250094"/>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Lst>
              <a:ahLst/>
              <a:cxnLst>
                <a:cxn ang="0">
                  <a:pos x="T0" y="T1"/>
                </a:cxn>
                <a:cxn ang="0">
                  <a:pos x="T2" y="T3"/>
                </a:cxn>
                <a:cxn ang="0">
                  <a:pos x="T4" y="T5"/>
                </a:cxn>
                <a:cxn ang="0">
                  <a:pos x="T6" y="T7"/>
                </a:cxn>
                <a:cxn ang="0">
                  <a:pos x="T8" y="T9"/>
                </a:cxn>
              </a:cxnLst>
              <a:rect l="0" t="0" r="r" b="b"/>
              <a:pathLst>
                <a:path w="130" h="130">
                  <a:moveTo>
                    <a:pt x="118" y="43"/>
                  </a:moveTo>
                  <a:cubicBezTo>
                    <a:pt x="106" y="14"/>
                    <a:pt x="73" y="0"/>
                    <a:pt x="43" y="12"/>
                  </a:cubicBezTo>
                  <a:cubicBezTo>
                    <a:pt x="14" y="24"/>
                    <a:pt x="0" y="57"/>
                    <a:pt x="12" y="86"/>
                  </a:cubicBezTo>
                  <a:cubicBezTo>
                    <a:pt x="24" y="116"/>
                    <a:pt x="57" y="130"/>
                    <a:pt x="86" y="118"/>
                  </a:cubicBezTo>
                  <a:cubicBezTo>
                    <a:pt x="116" y="106"/>
                    <a:pt x="130" y="73"/>
                    <a:pt x="118" y="43"/>
                  </a:cubicBezTo>
                  <a:close/>
                </a:path>
              </a:pathLst>
            </a:custGeom>
            <a:solidFill>
              <a:srgbClr val="44546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8" name="Freeform 12">
              <a:extLst>
                <a:ext uri="{FF2B5EF4-FFF2-40B4-BE49-F238E27FC236}">
                  <a16:creationId xmlns:a16="http://schemas.microsoft.com/office/drawing/2014/main" id="{8077E7BF-E040-4624-AC3D-533F73ECB8D9}"/>
                </a:ext>
              </a:extLst>
            </p:cNvPr>
            <p:cNvSpPr>
              <a:spLocks/>
            </p:cNvSpPr>
            <p:nvPr/>
          </p:nvSpPr>
          <p:spPr bwMode="auto">
            <a:xfrm>
              <a:off x="7886281" y="3600328"/>
              <a:ext cx="188996" cy="225655"/>
            </a:xfrm>
            <a:custGeom>
              <a:avLst/>
              <a:gdLst>
                <a:gd name="T0" fmla="*/ 66 w 98"/>
                <a:gd name="T1" fmla="*/ 17 h 117"/>
                <a:gd name="T2" fmla="*/ 98 w 98"/>
                <a:gd name="T3" fmla="*/ 14 h 117"/>
                <a:gd name="T4" fmla="*/ 43 w 98"/>
                <a:gd name="T5" fmla="*/ 8 h 117"/>
                <a:gd name="T6" fmla="*/ 12 w 98"/>
                <a:gd name="T7" fmla="*/ 82 h 117"/>
                <a:gd name="T8" fmla="*/ 54 w 98"/>
                <a:gd name="T9" fmla="*/ 117 h 117"/>
                <a:gd name="T10" fmla="*/ 35 w 98"/>
                <a:gd name="T11" fmla="*/ 92 h 117"/>
                <a:gd name="T12" fmla="*/ 66 w 98"/>
                <a:gd name="T13" fmla="*/ 17 h 117"/>
              </a:gdLst>
              <a:ahLst/>
              <a:cxnLst>
                <a:cxn ang="0">
                  <a:pos x="T0" y="T1"/>
                </a:cxn>
                <a:cxn ang="0">
                  <a:pos x="T2" y="T3"/>
                </a:cxn>
                <a:cxn ang="0">
                  <a:pos x="T4" y="T5"/>
                </a:cxn>
                <a:cxn ang="0">
                  <a:pos x="T6" y="T7"/>
                </a:cxn>
                <a:cxn ang="0">
                  <a:pos x="T8" y="T9"/>
                </a:cxn>
                <a:cxn ang="0">
                  <a:pos x="T10" y="T11"/>
                </a:cxn>
                <a:cxn ang="0">
                  <a:pos x="T12" y="T13"/>
                </a:cxn>
              </a:cxnLst>
              <a:rect l="0" t="0" r="r" b="b"/>
              <a:pathLst>
                <a:path w="98" h="117">
                  <a:moveTo>
                    <a:pt x="66" y="17"/>
                  </a:moveTo>
                  <a:cubicBezTo>
                    <a:pt x="77" y="13"/>
                    <a:pt x="88" y="12"/>
                    <a:pt x="98" y="14"/>
                  </a:cubicBezTo>
                  <a:cubicBezTo>
                    <a:pt x="83" y="3"/>
                    <a:pt x="62" y="0"/>
                    <a:pt x="43" y="8"/>
                  </a:cubicBezTo>
                  <a:cubicBezTo>
                    <a:pt x="14" y="20"/>
                    <a:pt x="0" y="53"/>
                    <a:pt x="12" y="82"/>
                  </a:cubicBezTo>
                  <a:cubicBezTo>
                    <a:pt x="19" y="101"/>
                    <a:pt x="36" y="114"/>
                    <a:pt x="54"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79" name="Freeform 13">
              <a:extLst>
                <a:ext uri="{FF2B5EF4-FFF2-40B4-BE49-F238E27FC236}">
                  <a16:creationId xmlns:a16="http://schemas.microsoft.com/office/drawing/2014/main" id="{932E4724-F4DD-4668-9823-312C84867743}"/>
                </a:ext>
              </a:extLst>
            </p:cNvPr>
            <p:cNvSpPr>
              <a:spLocks/>
            </p:cNvSpPr>
            <p:nvPr/>
          </p:nvSpPr>
          <p:spPr bwMode="auto">
            <a:xfrm>
              <a:off x="8165702" y="3361639"/>
              <a:ext cx="1466350" cy="2946547"/>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5 h 1529"/>
                <a:gd name="T12" fmla="*/ 443 w 761"/>
                <a:gd name="T13" fmla="*/ 1518 h 1529"/>
                <a:gd name="T14" fmla="*/ 340 w 761"/>
                <a:gd name="T15" fmla="*/ 1457 h 1529"/>
                <a:gd name="T16" fmla="*/ 12 w 761"/>
                <a:gd name="T17" fmla="*/ 175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5"/>
                  </a:cubicBezTo>
                  <a:cubicBezTo>
                    <a:pt x="443" y="1518"/>
                    <a:pt x="443" y="1518"/>
                    <a:pt x="443" y="1518"/>
                  </a:cubicBezTo>
                  <a:cubicBezTo>
                    <a:pt x="398" y="1529"/>
                    <a:pt x="352" y="1502"/>
                    <a:pt x="340" y="1457"/>
                  </a:cubicBezTo>
                  <a:lnTo>
                    <a:pt x="12" y="175"/>
                  </a:lnTo>
                  <a:close/>
                </a:path>
              </a:pathLst>
            </a:custGeom>
            <a:solidFill>
              <a:srgbClr val="6FBE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0" name="Freeform 14">
              <a:extLst>
                <a:ext uri="{FF2B5EF4-FFF2-40B4-BE49-F238E27FC236}">
                  <a16:creationId xmlns:a16="http://schemas.microsoft.com/office/drawing/2014/main" id="{BEBFB512-FD4F-455C-9E4C-EFD51A5CA1D2}"/>
                </a:ext>
              </a:extLst>
            </p:cNvPr>
            <p:cNvSpPr>
              <a:spLocks/>
            </p:cNvSpPr>
            <p:nvPr/>
          </p:nvSpPr>
          <p:spPr bwMode="auto">
            <a:xfrm>
              <a:off x="8419869" y="3562040"/>
              <a:ext cx="242762" cy="242762"/>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Lst>
              <a:ahLst/>
              <a:cxnLst>
                <a:cxn ang="0">
                  <a:pos x="T0" y="T1"/>
                </a:cxn>
                <a:cxn ang="0">
                  <a:pos x="T2" y="T3"/>
                </a:cxn>
                <a:cxn ang="0">
                  <a:pos x="T4" y="T5"/>
                </a:cxn>
                <a:cxn ang="0">
                  <a:pos x="T6" y="T7"/>
                </a:cxn>
                <a:cxn ang="0">
                  <a:pos x="T8" y="T9"/>
                </a:cxn>
              </a:cxnLst>
              <a:rect l="0" t="0" r="r" b="b"/>
              <a:pathLst>
                <a:path w="126" h="126">
                  <a:moveTo>
                    <a:pt x="104" y="23"/>
                  </a:moveTo>
                  <a:cubicBezTo>
                    <a:pt x="82" y="1"/>
                    <a:pt x="45" y="0"/>
                    <a:pt x="23" y="22"/>
                  </a:cubicBezTo>
                  <a:cubicBezTo>
                    <a:pt x="0" y="44"/>
                    <a:pt x="0" y="81"/>
                    <a:pt x="22" y="103"/>
                  </a:cubicBezTo>
                  <a:cubicBezTo>
                    <a:pt x="44" y="126"/>
                    <a:pt x="80" y="126"/>
                    <a:pt x="103" y="104"/>
                  </a:cubicBezTo>
                  <a:cubicBezTo>
                    <a:pt x="126" y="82"/>
                    <a:pt x="126" y="46"/>
                    <a:pt x="104" y="23"/>
                  </a:cubicBezTo>
                  <a:close/>
                </a:path>
              </a:pathLst>
            </a:custGeom>
            <a:solidFill>
              <a:srgbClr val="44546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1" name="Freeform 15">
              <a:extLst>
                <a:ext uri="{FF2B5EF4-FFF2-40B4-BE49-F238E27FC236}">
                  <a16:creationId xmlns:a16="http://schemas.microsoft.com/office/drawing/2014/main" id="{D9A0E85B-0322-4821-9C71-B0EBD7CB248F}"/>
                </a:ext>
              </a:extLst>
            </p:cNvPr>
            <p:cNvSpPr>
              <a:spLocks/>
            </p:cNvSpPr>
            <p:nvPr/>
          </p:nvSpPr>
          <p:spPr bwMode="auto">
            <a:xfrm>
              <a:off x="8419869" y="3567742"/>
              <a:ext cx="146635" cy="231357"/>
            </a:xfrm>
            <a:custGeom>
              <a:avLst/>
              <a:gdLst>
                <a:gd name="T0" fmla="*/ 48 w 76"/>
                <a:gd name="T1" fmla="*/ 20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20 h 120"/>
              </a:gdLst>
              <a:ahLst/>
              <a:cxnLst>
                <a:cxn ang="0">
                  <a:pos x="T0" y="T1"/>
                </a:cxn>
                <a:cxn ang="0">
                  <a:pos x="T2" y="T3"/>
                </a:cxn>
                <a:cxn ang="0">
                  <a:pos x="T4" y="T5"/>
                </a:cxn>
                <a:cxn ang="0">
                  <a:pos x="T6" y="T7"/>
                </a:cxn>
                <a:cxn ang="0">
                  <a:pos x="T8" y="T9"/>
                </a:cxn>
                <a:cxn ang="0">
                  <a:pos x="T10" y="T11"/>
                </a:cxn>
                <a:cxn ang="0">
                  <a:pos x="T12" y="T13"/>
                </a:cxn>
              </a:cxnLst>
              <a:rect l="0" t="0" r="r" b="b"/>
              <a:pathLst>
                <a:path w="76" h="120">
                  <a:moveTo>
                    <a:pt x="48" y="20"/>
                  </a:moveTo>
                  <a:cubicBezTo>
                    <a:pt x="56" y="12"/>
                    <a:pt x="66" y="7"/>
                    <a:pt x="76" y="4"/>
                  </a:cubicBezTo>
                  <a:cubicBezTo>
                    <a:pt x="58" y="0"/>
                    <a:pt x="37" y="5"/>
                    <a:pt x="23" y="19"/>
                  </a:cubicBezTo>
                  <a:cubicBezTo>
                    <a:pt x="0" y="41"/>
                    <a:pt x="0" y="78"/>
                    <a:pt x="22" y="100"/>
                  </a:cubicBezTo>
                  <a:cubicBezTo>
                    <a:pt x="36" y="115"/>
                    <a:pt x="56" y="120"/>
                    <a:pt x="75" y="116"/>
                  </a:cubicBezTo>
                  <a:cubicBezTo>
                    <a:pt x="65" y="114"/>
                    <a:pt x="55" y="109"/>
                    <a:pt x="47" y="100"/>
                  </a:cubicBezTo>
                  <a:cubicBezTo>
                    <a:pt x="25" y="78"/>
                    <a:pt x="25" y="42"/>
                    <a:pt x="48" y="20"/>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2" name="Freeform 16">
              <a:extLst>
                <a:ext uri="{FF2B5EF4-FFF2-40B4-BE49-F238E27FC236}">
                  <a16:creationId xmlns:a16="http://schemas.microsoft.com/office/drawing/2014/main" id="{AEECDC05-5039-4A72-BD23-7D0D8B93E3D3}"/>
                </a:ext>
              </a:extLst>
            </p:cNvPr>
            <p:cNvSpPr>
              <a:spLocks/>
            </p:cNvSpPr>
            <p:nvPr/>
          </p:nvSpPr>
          <p:spPr bwMode="auto">
            <a:xfrm>
              <a:off x="8643895" y="3028452"/>
              <a:ext cx="2285876" cy="2699712"/>
            </a:xfrm>
            <a:custGeom>
              <a:avLst/>
              <a:gdLst>
                <a:gd name="T0" fmla="*/ 28 w 1187"/>
                <a:gd name="T1" fmla="*/ 296 h 1401"/>
                <a:gd name="T2" fmla="*/ 47 w 1187"/>
                <a:gd name="T3" fmla="*/ 180 h 1401"/>
                <a:gd name="T4" fmla="*/ 250 w 1187"/>
                <a:gd name="T5" fmla="*/ 28 h 1401"/>
                <a:gd name="T6" fmla="*/ 367 w 1187"/>
                <a:gd name="T7" fmla="*/ 43 h 1401"/>
                <a:gd name="T8" fmla="*/ 1159 w 1187"/>
                <a:gd name="T9" fmla="*/ 1103 h 1401"/>
                <a:gd name="T10" fmla="*/ 1142 w 1187"/>
                <a:gd name="T11" fmla="*/ 1221 h 1401"/>
                <a:gd name="T12" fmla="*/ 939 w 1187"/>
                <a:gd name="T13" fmla="*/ 1373 h 1401"/>
                <a:gd name="T14" fmla="*/ 821 w 1187"/>
                <a:gd name="T15" fmla="*/ 1356 h 1401"/>
                <a:gd name="T16" fmla="*/ 28 w 1187"/>
                <a:gd name="T17" fmla="*/ 296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7" h="1401">
                  <a:moveTo>
                    <a:pt x="28" y="296"/>
                  </a:moveTo>
                  <a:cubicBezTo>
                    <a:pt x="0" y="259"/>
                    <a:pt x="10" y="208"/>
                    <a:pt x="47" y="180"/>
                  </a:cubicBezTo>
                  <a:cubicBezTo>
                    <a:pt x="250" y="28"/>
                    <a:pt x="250" y="28"/>
                    <a:pt x="250" y="28"/>
                  </a:cubicBezTo>
                  <a:cubicBezTo>
                    <a:pt x="287" y="0"/>
                    <a:pt x="339" y="6"/>
                    <a:pt x="367" y="43"/>
                  </a:cubicBezTo>
                  <a:cubicBezTo>
                    <a:pt x="1159" y="1103"/>
                    <a:pt x="1159" y="1103"/>
                    <a:pt x="1159" y="1103"/>
                  </a:cubicBezTo>
                  <a:cubicBezTo>
                    <a:pt x="1187" y="1140"/>
                    <a:pt x="1179" y="1193"/>
                    <a:pt x="1142" y="1221"/>
                  </a:cubicBezTo>
                  <a:cubicBezTo>
                    <a:pt x="939" y="1373"/>
                    <a:pt x="939" y="1373"/>
                    <a:pt x="939" y="1373"/>
                  </a:cubicBezTo>
                  <a:cubicBezTo>
                    <a:pt x="902" y="1401"/>
                    <a:pt x="848" y="1393"/>
                    <a:pt x="821" y="1356"/>
                  </a:cubicBezTo>
                  <a:lnTo>
                    <a:pt x="28" y="296"/>
                  </a:ln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3" name="Freeform 17">
              <a:extLst>
                <a:ext uri="{FF2B5EF4-FFF2-40B4-BE49-F238E27FC236}">
                  <a16:creationId xmlns:a16="http://schemas.microsoft.com/office/drawing/2014/main" id="{17504B87-4424-4AED-8FE1-0C083BBBEAFC}"/>
                </a:ext>
              </a:extLst>
            </p:cNvPr>
            <p:cNvSpPr>
              <a:spLocks/>
            </p:cNvSpPr>
            <p:nvPr/>
          </p:nvSpPr>
          <p:spPr bwMode="auto">
            <a:xfrm>
              <a:off x="8893989" y="3324980"/>
              <a:ext cx="250094" cy="250909"/>
            </a:xfrm>
            <a:custGeom>
              <a:avLst/>
              <a:gdLst>
                <a:gd name="T0" fmla="*/ 87 w 130"/>
                <a:gd name="T1" fmla="*/ 12 h 130"/>
                <a:gd name="T2" fmla="*/ 12 w 130"/>
                <a:gd name="T3" fmla="*/ 42 h 130"/>
                <a:gd name="T4" fmla="*/ 42 w 130"/>
                <a:gd name="T5" fmla="*/ 118 h 130"/>
                <a:gd name="T6" fmla="*/ 117 w 130"/>
                <a:gd name="T7" fmla="*/ 88 h 130"/>
                <a:gd name="T8" fmla="*/ 87 w 130"/>
                <a:gd name="T9" fmla="*/ 12 h 130"/>
              </a:gdLst>
              <a:ahLst/>
              <a:cxnLst>
                <a:cxn ang="0">
                  <a:pos x="T0" y="T1"/>
                </a:cxn>
                <a:cxn ang="0">
                  <a:pos x="T2" y="T3"/>
                </a:cxn>
                <a:cxn ang="0">
                  <a:pos x="T4" y="T5"/>
                </a:cxn>
                <a:cxn ang="0">
                  <a:pos x="T6" y="T7"/>
                </a:cxn>
                <a:cxn ang="0">
                  <a:pos x="T8" y="T9"/>
                </a:cxn>
              </a:cxnLst>
              <a:rect l="0" t="0" r="r" b="b"/>
              <a:pathLst>
                <a:path w="130" h="130">
                  <a:moveTo>
                    <a:pt x="87" y="12"/>
                  </a:moveTo>
                  <a:cubicBezTo>
                    <a:pt x="58" y="0"/>
                    <a:pt x="24" y="13"/>
                    <a:pt x="12" y="42"/>
                  </a:cubicBezTo>
                  <a:cubicBezTo>
                    <a:pt x="0" y="71"/>
                    <a:pt x="13" y="105"/>
                    <a:pt x="42" y="118"/>
                  </a:cubicBezTo>
                  <a:cubicBezTo>
                    <a:pt x="71" y="130"/>
                    <a:pt x="105" y="117"/>
                    <a:pt x="117" y="88"/>
                  </a:cubicBezTo>
                  <a:cubicBezTo>
                    <a:pt x="130" y="58"/>
                    <a:pt x="116" y="25"/>
                    <a:pt x="87" y="12"/>
                  </a:cubicBezTo>
                  <a:close/>
                </a:path>
              </a:pathLst>
            </a:custGeom>
            <a:solidFill>
              <a:srgbClr val="44546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4" name="Freeform 18">
              <a:extLst>
                <a:ext uri="{FF2B5EF4-FFF2-40B4-BE49-F238E27FC236}">
                  <a16:creationId xmlns:a16="http://schemas.microsoft.com/office/drawing/2014/main" id="{D07F554A-14F8-47C6-A465-E522745A3821}"/>
                </a:ext>
              </a:extLst>
            </p:cNvPr>
            <p:cNvSpPr>
              <a:spLocks/>
            </p:cNvSpPr>
            <p:nvPr/>
          </p:nvSpPr>
          <p:spPr bwMode="auto">
            <a:xfrm>
              <a:off x="8893989" y="3342087"/>
              <a:ext cx="186552" cy="225655"/>
            </a:xfrm>
            <a:custGeom>
              <a:avLst/>
              <a:gdLst>
                <a:gd name="T0" fmla="*/ 35 w 97"/>
                <a:gd name="T1" fmla="*/ 24 h 117"/>
                <a:gd name="T2" fmla="*/ 55 w 97"/>
                <a:gd name="T3" fmla="*/ 0 h 117"/>
                <a:gd name="T4" fmla="*/ 12 w 97"/>
                <a:gd name="T5" fmla="*/ 33 h 117"/>
                <a:gd name="T6" fmla="*/ 42 w 97"/>
                <a:gd name="T7" fmla="*/ 109 h 117"/>
                <a:gd name="T8" fmla="*/ 97 w 97"/>
                <a:gd name="T9" fmla="*/ 103 h 117"/>
                <a:gd name="T10" fmla="*/ 65 w 97"/>
                <a:gd name="T11" fmla="*/ 99 h 117"/>
                <a:gd name="T12" fmla="*/ 35 w 97"/>
                <a:gd name="T13" fmla="*/ 24 h 117"/>
              </a:gdLst>
              <a:ahLst/>
              <a:cxnLst>
                <a:cxn ang="0">
                  <a:pos x="T0" y="T1"/>
                </a:cxn>
                <a:cxn ang="0">
                  <a:pos x="T2" y="T3"/>
                </a:cxn>
                <a:cxn ang="0">
                  <a:pos x="T4" y="T5"/>
                </a:cxn>
                <a:cxn ang="0">
                  <a:pos x="T6" y="T7"/>
                </a:cxn>
                <a:cxn ang="0">
                  <a:pos x="T8" y="T9"/>
                </a:cxn>
                <a:cxn ang="0">
                  <a:pos x="T10" y="T11"/>
                </a:cxn>
                <a:cxn ang="0">
                  <a:pos x="T12" y="T13"/>
                </a:cxn>
              </a:cxnLst>
              <a:rect l="0" t="0" r="r" b="b"/>
              <a:pathLst>
                <a:path w="97" h="117">
                  <a:moveTo>
                    <a:pt x="35" y="24"/>
                  </a:moveTo>
                  <a:cubicBezTo>
                    <a:pt x="40" y="14"/>
                    <a:pt x="47" y="5"/>
                    <a:pt x="55" y="0"/>
                  </a:cubicBezTo>
                  <a:cubicBezTo>
                    <a:pt x="37" y="3"/>
                    <a:pt x="20" y="15"/>
                    <a:pt x="12" y="33"/>
                  </a:cubicBezTo>
                  <a:cubicBezTo>
                    <a:pt x="0" y="62"/>
                    <a:pt x="13" y="96"/>
                    <a:pt x="42" y="109"/>
                  </a:cubicBezTo>
                  <a:cubicBezTo>
                    <a:pt x="61" y="117"/>
                    <a:pt x="81" y="114"/>
                    <a:pt x="97" y="103"/>
                  </a:cubicBezTo>
                  <a:cubicBezTo>
                    <a:pt x="87" y="105"/>
                    <a:pt x="76" y="104"/>
                    <a:pt x="65" y="99"/>
                  </a:cubicBezTo>
                  <a:cubicBezTo>
                    <a:pt x="36" y="87"/>
                    <a:pt x="23" y="53"/>
                    <a:pt x="35" y="24"/>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5" name="Freeform 19">
              <a:extLst>
                <a:ext uri="{FF2B5EF4-FFF2-40B4-BE49-F238E27FC236}">
                  <a16:creationId xmlns:a16="http://schemas.microsoft.com/office/drawing/2014/main" id="{54EBCF3C-4460-4BE7-985D-E92E5278820B}"/>
                </a:ext>
              </a:extLst>
            </p:cNvPr>
            <p:cNvSpPr>
              <a:spLocks/>
            </p:cNvSpPr>
            <p:nvPr/>
          </p:nvSpPr>
          <p:spPr bwMode="auto">
            <a:xfrm>
              <a:off x="7936788" y="2837826"/>
              <a:ext cx="132786" cy="801604"/>
            </a:xfrm>
            <a:custGeom>
              <a:avLst/>
              <a:gdLst>
                <a:gd name="T0" fmla="*/ 45 w 69"/>
                <a:gd name="T1" fmla="*/ 416 h 416"/>
                <a:gd name="T2" fmla="*/ 31 w 69"/>
                <a:gd name="T3" fmla="*/ 410 h 416"/>
                <a:gd name="T4" fmla="*/ 9 w 69"/>
                <a:gd name="T5" fmla="*/ 306 h 416"/>
                <a:gd name="T6" fmla="*/ 6 w 69"/>
                <a:gd name="T7" fmla="*/ 207 h 416"/>
                <a:gd name="T8" fmla="*/ 32 w 69"/>
                <a:gd name="T9" fmla="*/ 4 h 416"/>
                <a:gd name="T10" fmla="*/ 57 w 69"/>
                <a:gd name="T11" fmla="*/ 6 h 416"/>
                <a:gd name="T12" fmla="*/ 69 w 69"/>
                <a:gd name="T13" fmla="*/ 33 h 416"/>
                <a:gd name="T14" fmla="*/ 63 w 69"/>
                <a:gd name="T15" fmla="*/ 39 h 416"/>
                <a:gd name="T16" fmla="*/ 57 w 69"/>
                <a:gd name="T17" fmla="*/ 33 h 416"/>
                <a:gd name="T18" fmla="*/ 50 w 69"/>
                <a:gd name="T19" fmla="*/ 15 h 416"/>
                <a:gd name="T20" fmla="*/ 35 w 69"/>
                <a:gd name="T21" fmla="*/ 16 h 416"/>
                <a:gd name="T22" fmla="*/ 35 w 69"/>
                <a:gd name="T23" fmla="*/ 16 h 416"/>
                <a:gd name="T24" fmla="*/ 18 w 69"/>
                <a:gd name="T25" fmla="*/ 207 h 416"/>
                <a:gd name="T26" fmla="*/ 21 w 69"/>
                <a:gd name="T27" fmla="*/ 306 h 416"/>
                <a:gd name="T28" fmla="*/ 39 w 69"/>
                <a:gd name="T29" fmla="*/ 401 h 416"/>
                <a:gd name="T30" fmla="*/ 45 w 69"/>
                <a:gd name="T31" fmla="*/ 404 h 416"/>
                <a:gd name="T32" fmla="*/ 45 w 69"/>
                <a:gd name="T33" fmla="*/ 404 h 416"/>
                <a:gd name="T34" fmla="*/ 52 w 69"/>
                <a:gd name="T35" fmla="*/ 410 h 416"/>
                <a:gd name="T36" fmla="*/ 46 w 69"/>
                <a:gd name="T37" fmla="*/ 416 h 416"/>
                <a:gd name="T38" fmla="*/ 45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5" y="416"/>
                  </a:moveTo>
                  <a:cubicBezTo>
                    <a:pt x="43" y="416"/>
                    <a:pt x="38" y="415"/>
                    <a:pt x="31" y="410"/>
                  </a:cubicBezTo>
                  <a:cubicBezTo>
                    <a:pt x="16" y="395"/>
                    <a:pt x="8" y="359"/>
                    <a:pt x="9" y="306"/>
                  </a:cubicBezTo>
                  <a:cubicBezTo>
                    <a:pt x="9" y="277"/>
                    <a:pt x="8" y="243"/>
                    <a:pt x="6" y="207"/>
                  </a:cubicBezTo>
                  <a:cubicBezTo>
                    <a:pt x="1" y="87"/>
                    <a:pt x="0" y="13"/>
                    <a:pt x="32" y="4"/>
                  </a:cubicBezTo>
                  <a:cubicBezTo>
                    <a:pt x="42" y="0"/>
                    <a:pt x="50" y="1"/>
                    <a:pt x="57" y="6"/>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5" y="16"/>
                  </a:cubicBezTo>
                  <a:cubicBezTo>
                    <a:pt x="35" y="16"/>
                    <a:pt x="35" y="16"/>
                    <a:pt x="35" y="16"/>
                  </a:cubicBezTo>
                  <a:cubicBezTo>
                    <a:pt x="11" y="22"/>
                    <a:pt x="15" y="125"/>
                    <a:pt x="18" y="207"/>
                  </a:cubicBezTo>
                  <a:cubicBezTo>
                    <a:pt x="20" y="243"/>
                    <a:pt x="21" y="277"/>
                    <a:pt x="21" y="306"/>
                  </a:cubicBezTo>
                  <a:cubicBezTo>
                    <a:pt x="20" y="372"/>
                    <a:pt x="32" y="394"/>
                    <a:pt x="39" y="401"/>
                  </a:cubicBezTo>
                  <a:cubicBezTo>
                    <a:pt x="43" y="404"/>
                    <a:pt x="45" y="404"/>
                    <a:pt x="45" y="404"/>
                  </a:cubicBezTo>
                  <a:cubicBezTo>
                    <a:pt x="45" y="404"/>
                    <a:pt x="45" y="404"/>
                    <a:pt x="45" y="404"/>
                  </a:cubicBezTo>
                  <a:cubicBezTo>
                    <a:pt x="49" y="404"/>
                    <a:pt x="51" y="406"/>
                    <a:pt x="52" y="410"/>
                  </a:cubicBezTo>
                  <a:cubicBezTo>
                    <a:pt x="52" y="413"/>
                    <a:pt x="49" y="416"/>
                    <a:pt x="46" y="416"/>
                  </a:cubicBezTo>
                  <a:cubicBezTo>
                    <a:pt x="46" y="416"/>
                    <a:pt x="46" y="416"/>
                    <a:pt x="45" y="416"/>
                  </a:cubicBezTo>
                  <a:close/>
                </a:path>
              </a:pathLst>
            </a:custGeom>
            <a:solidFill>
              <a:srgbClr val="6FBE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6" name="Freeform 20">
              <a:extLst>
                <a:ext uri="{FF2B5EF4-FFF2-40B4-BE49-F238E27FC236}">
                  <a16:creationId xmlns:a16="http://schemas.microsoft.com/office/drawing/2014/main" id="{CD309E4F-55A6-42EB-9EDB-AEC632F7AD84}"/>
                </a:ext>
              </a:extLst>
            </p:cNvPr>
            <p:cNvSpPr>
              <a:spLocks/>
            </p:cNvSpPr>
            <p:nvPr/>
          </p:nvSpPr>
          <p:spPr bwMode="auto">
            <a:xfrm>
              <a:off x="8058169" y="3034154"/>
              <a:ext cx="53766" cy="470046"/>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1" y="244"/>
                    <a:pt x="11" y="244"/>
                    <a:pt x="11" y="244"/>
                  </a:cubicBezTo>
                  <a:cubicBezTo>
                    <a:pt x="8" y="244"/>
                    <a:pt x="5" y="241"/>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rgbClr val="6FBE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7" name="Freeform 21">
              <a:extLst>
                <a:ext uri="{FF2B5EF4-FFF2-40B4-BE49-F238E27FC236}">
                  <a16:creationId xmlns:a16="http://schemas.microsoft.com/office/drawing/2014/main" id="{6E634C6E-6698-496D-B305-AA5C870B761A}"/>
                </a:ext>
              </a:extLst>
            </p:cNvPr>
            <p:cNvSpPr>
              <a:spLocks/>
            </p:cNvSpPr>
            <p:nvPr/>
          </p:nvSpPr>
          <p:spPr bwMode="auto">
            <a:xfrm>
              <a:off x="8050023" y="2785689"/>
              <a:ext cx="468417" cy="834190"/>
            </a:xfrm>
            <a:custGeom>
              <a:avLst/>
              <a:gdLst>
                <a:gd name="T0" fmla="*/ 238 w 243"/>
                <a:gd name="T1" fmla="*/ 431 h 433"/>
                <a:gd name="T2" fmla="*/ 222 w 243"/>
                <a:gd name="T3" fmla="*/ 430 h 433"/>
                <a:gd name="T4" fmla="*/ 151 w 243"/>
                <a:gd name="T5" fmla="*/ 333 h 433"/>
                <a:gd name="T6" fmla="*/ 100 w 243"/>
                <a:gd name="T7" fmla="*/ 232 h 433"/>
                <a:gd name="T8" fmla="*/ 23 w 243"/>
                <a:gd name="T9" fmla="*/ 11 h 433"/>
                <a:gd name="T10" fmla="*/ 47 w 243"/>
                <a:gd name="T11" fmla="*/ 1 h 433"/>
                <a:gd name="T12" fmla="*/ 72 w 243"/>
                <a:gd name="T13" fmla="*/ 25 h 433"/>
                <a:gd name="T14" fmla="*/ 69 w 243"/>
                <a:gd name="T15" fmla="*/ 34 h 433"/>
                <a:gd name="T16" fmla="*/ 61 w 243"/>
                <a:gd name="T17" fmla="*/ 30 h 433"/>
                <a:gd name="T18" fmla="*/ 46 w 243"/>
                <a:gd name="T19" fmla="*/ 15 h 433"/>
                <a:gd name="T20" fmla="*/ 33 w 243"/>
                <a:gd name="T21" fmla="*/ 21 h 433"/>
                <a:gd name="T22" fmla="*/ 32 w 243"/>
                <a:gd name="T23" fmla="*/ 22 h 433"/>
                <a:gd name="T24" fmla="*/ 111 w 243"/>
                <a:gd name="T25" fmla="*/ 226 h 433"/>
                <a:gd name="T26" fmla="*/ 162 w 243"/>
                <a:gd name="T27" fmla="*/ 328 h 433"/>
                <a:gd name="T28" fmla="*/ 225 w 243"/>
                <a:gd name="T29" fmla="*/ 417 h 433"/>
                <a:gd name="T30" fmla="*/ 232 w 243"/>
                <a:gd name="T31" fmla="*/ 418 h 433"/>
                <a:gd name="T32" fmla="*/ 232 w 243"/>
                <a:gd name="T33" fmla="*/ 418 h 433"/>
                <a:gd name="T34" fmla="*/ 241 w 243"/>
                <a:gd name="T35" fmla="*/ 421 h 433"/>
                <a:gd name="T36" fmla="*/ 239 w 243"/>
                <a:gd name="T37" fmla="*/ 430 h 433"/>
                <a:gd name="T38" fmla="*/ 238 w 243"/>
                <a:gd name="T39" fmla="*/ 43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3">
                  <a:moveTo>
                    <a:pt x="238" y="431"/>
                  </a:moveTo>
                  <a:cubicBezTo>
                    <a:pt x="236" y="432"/>
                    <a:pt x="231" y="433"/>
                    <a:pt x="222" y="430"/>
                  </a:cubicBezTo>
                  <a:cubicBezTo>
                    <a:pt x="201" y="422"/>
                    <a:pt x="177" y="388"/>
                    <a:pt x="151" y="333"/>
                  </a:cubicBezTo>
                  <a:cubicBezTo>
                    <a:pt x="137" y="302"/>
                    <a:pt x="119" y="268"/>
                    <a:pt x="100" y="232"/>
                  </a:cubicBezTo>
                  <a:cubicBezTo>
                    <a:pt x="37" y="110"/>
                    <a:pt x="0" y="34"/>
                    <a:pt x="23" y="11"/>
                  </a:cubicBezTo>
                  <a:cubicBezTo>
                    <a:pt x="31" y="3"/>
                    <a:pt x="39" y="0"/>
                    <a:pt x="47" y="1"/>
                  </a:cubicBezTo>
                  <a:cubicBezTo>
                    <a:pt x="62" y="5"/>
                    <a:pt x="71" y="23"/>
                    <a:pt x="72" y="25"/>
                  </a:cubicBezTo>
                  <a:cubicBezTo>
                    <a:pt x="73" y="28"/>
                    <a:pt x="72" y="32"/>
                    <a:pt x="69" y="34"/>
                  </a:cubicBezTo>
                  <a:cubicBezTo>
                    <a:pt x="66" y="35"/>
                    <a:pt x="63" y="34"/>
                    <a:pt x="61" y="30"/>
                  </a:cubicBezTo>
                  <a:cubicBezTo>
                    <a:pt x="59" y="26"/>
                    <a:pt x="53" y="16"/>
                    <a:pt x="46" y="15"/>
                  </a:cubicBezTo>
                  <a:cubicBezTo>
                    <a:pt x="42" y="14"/>
                    <a:pt x="37" y="16"/>
                    <a:pt x="33" y="21"/>
                  </a:cubicBezTo>
                  <a:cubicBezTo>
                    <a:pt x="32" y="21"/>
                    <a:pt x="32" y="21"/>
                    <a:pt x="32" y="22"/>
                  </a:cubicBezTo>
                  <a:cubicBezTo>
                    <a:pt x="13" y="39"/>
                    <a:pt x="67" y="143"/>
                    <a:pt x="111" y="226"/>
                  </a:cubicBezTo>
                  <a:cubicBezTo>
                    <a:pt x="130" y="263"/>
                    <a:pt x="148" y="297"/>
                    <a:pt x="162" y="328"/>
                  </a:cubicBezTo>
                  <a:cubicBezTo>
                    <a:pt x="194" y="397"/>
                    <a:pt x="215" y="413"/>
                    <a:pt x="225" y="417"/>
                  </a:cubicBezTo>
                  <a:cubicBezTo>
                    <a:pt x="230" y="419"/>
                    <a:pt x="232" y="418"/>
                    <a:pt x="232" y="418"/>
                  </a:cubicBezTo>
                  <a:cubicBezTo>
                    <a:pt x="232" y="418"/>
                    <a:pt x="232" y="418"/>
                    <a:pt x="232" y="418"/>
                  </a:cubicBezTo>
                  <a:cubicBezTo>
                    <a:pt x="235" y="417"/>
                    <a:pt x="239" y="418"/>
                    <a:pt x="241" y="421"/>
                  </a:cubicBezTo>
                  <a:cubicBezTo>
                    <a:pt x="243" y="425"/>
                    <a:pt x="242" y="429"/>
                    <a:pt x="239" y="430"/>
                  </a:cubicBezTo>
                  <a:cubicBezTo>
                    <a:pt x="239" y="430"/>
                    <a:pt x="239" y="430"/>
                    <a:pt x="238" y="431"/>
                  </a:cubicBez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8" name="Freeform 22">
              <a:extLst>
                <a:ext uri="{FF2B5EF4-FFF2-40B4-BE49-F238E27FC236}">
                  <a16:creationId xmlns:a16="http://schemas.microsoft.com/office/drawing/2014/main" id="{68F31885-EAEB-4350-A466-1FEFDB2B2D2E}"/>
                </a:ext>
              </a:extLst>
            </p:cNvPr>
            <p:cNvSpPr>
              <a:spLocks/>
            </p:cNvSpPr>
            <p:nvPr/>
          </p:nvSpPr>
          <p:spPr bwMode="auto">
            <a:xfrm>
              <a:off x="8503370" y="2972242"/>
              <a:ext cx="265572" cy="50914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3" y="263"/>
                    <a:pt x="133" y="263"/>
                    <a:pt x="133" y="263"/>
                  </a:cubicBezTo>
                  <a:cubicBezTo>
                    <a:pt x="130" y="264"/>
                    <a:pt x="126" y="262"/>
                    <a:pt x="125" y="258"/>
                  </a:cubicBezTo>
                  <a:cubicBezTo>
                    <a:pt x="94" y="171"/>
                    <a:pt x="3" y="12"/>
                    <a:pt x="2" y="11"/>
                  </a:cubicBezTo>
                  <a:cubicBezTo>
                    <a:pt x="0" y="7"/>
                    <a:pt x="0" y="3"/>
                    <a:pt x="3" y="1"/>
                  </a:cubicBezTo>
                  <a:cubicBezTo>
                    <a:pt x="6" y="0"/>
                    <a:pt x="10" y="1"/>
                    <a:pt x="12" y="4"/>
                  </a:cubicBezTo>
                  <a:cubicBezTo>
                    <a:pt x="16" y="11"/>
                    <a:pt x="105" y="166"/>
                    <a:pt x="136" y="254"/>
                  </a:cubicBezTo>
                  <a:cubicBezTo>
                    <a:pt x="138" y="258"/>
                    <a:pt x="136" y="261"/>
                    <a:pt x="134" y="263"/>
                  </a:cubicBezTo>
                  <a:close/>
                </a:path>
              </a:pathLst>
            </a:custGeom>
            <a:solidFill>
              <a:srgbClr val="6FBEC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89" name="Freeform 23">
              <a:extLst>
                <a:ext uri="{FF2B5EF4-FFF2-40B4-BE49-F238E27FC236}">
                  <a16:creationId xmlns:a16="http://schemas.microsoft.com/office/drawing/2014/main" id="{D83AB33C-BD1F-46DB-9571-2F5D08A5A805}"/>
                </a:ext>
              </a:extLst>
            </p:cNvPr>
            <p:cNvSpPr>
              <a:spLocks/>
            </p:cNvSpPr>
            <p:nvPr/>
          </p:nvSpPr>
          <p:spPr bwMode="auto">
            <a:xfrm>
              <a:off x="8133116" y="2670011"/>
              <a:ext cx="859444" cy="745394"/>
            </a:xfrm>
            <a:custGeom>
              <a:avLst/>
              <a:gdLst>
                <a:gd name="T0" fmla="*/ 444 w 446"/>
                <a:gd name="T1" fmla="*/ 382 h 387"/>
                <a:gd name="T2" fmla="*/ 428 w 446"/>
                <a:gd name="T3" fmla="*/ 386 h 387"/>
                <a:gd name="T4" fmla="*/ 306 w 446"/>
                <a:gd name="T5" fmla="*/ 310 h 387"/>
                <a:gd name="T6" fmla="*/ 204 w 446"/>
                <a:gd name="T7" fmla="*/ 222 h 387"/>
                <a:gd name="T8" fmla="*/ 12 w 446"/>
                <a:gd name="T9" fmla="*/ 19 h 387"/>
                <a:gd name="T10" fmla="*/ 30 w 446"/>
                <a:gd name="T11" fmla="*/ 1 h 387"/>
                <a:gd name="T12" fmla="*/ 67 w 446"/>
                <a:gd name="T13" fmla="*/ 17 h 387"/>
                <a:gd name="T14" fmla="*/ 69 w 446"/>
                <a:gd name="T15" fmla="*/ 27 h 387"/>
                <a:gd name="T16" fmla="*/ 59 w 446"/>
                <a:gd name="T17" fmla="*/ 26 h 387"/>
                <a:gd name="T18" fmla="*/ 36 w 446"/>
                <a:gd name="T19" fmla="*/ 15 h 387"/>
                <a:gd name="T20" fmla="*/ 26 w 446"/>
                <a:gd name="T21" fmla="*/ 27 h 387"/>
                <a:gd name="T22" fmla="*/ 26 w 446"/>
                <a:gd name="T23" fmla="*/ 27 h 387"/>
                <a:gd name="T24" fmla="*/ 211 w 446"/>
                <a:gd name="T25" fmla="*/ 213 h 387"/>
                <a:gd name="T26" fmla="*/ 315 w 446"/>
                <a:gd name="T27" fmla="*/ 301 h 387"/>
                <a:gd name="T28" fmla="*/ 424 w 446"/>
                <a:gd name="T29" fmla="*/ 372 h 387"/>
                <a:gd name="T30" fmla="*/ 431 w 446"/>
                <a:gd name="T31" fmla="*/ 371 h 387"/>
                <a:gd name="T32" fmla="*/ 431 w 446"/>
                <a:gd name="T33" fmla="*/ 371 h 387"/>
                <a:gd name="T34" fmla="*/ 441 w 446"/>
                <a:gd name="T35" fmla="*/ 371 h 387"/>
                <a:gd name="T36" fmla="*/ 444 w 446"/>
                <a:gd name="T37" fmla="*/ 381 h 387"/>
                <a:gd name="T38" fmla="*/ 444 w 446"/>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6" h="387">
                  <a:moveTo>
                    <a:pt x="444" y="382"/>
                  </a:moveTo>
                  <a:cubicBezTo>
                    <a:pt x="442" y="383"/>
                    <a:pt x="438" y="387"/>
                    <a:pt x="428" y="386"/>
                  </a:cubicBezTo>
                  <a:cubicBezTo>
                    <a:pt x="403" y="385"/>
                    <a:pt x="361" y="358"/>
                    <a:pt x="306" y="310"/>
                  </a:cubicBezTo>
                  <a:cubicBezTo>
                    <a:pt x="277" y="283"/>
                    <a:pt x="241" y="254"/>
                    <a:pt x="204" y="222"/>
                  </a:cubicBezTo>
                  <a:cubicBezTo>
                    <a:pt x="77" y="117"/>
                    <a:pt x="0" y="51"/>
                    <a:pt x="12" y="19"/>
                  </a:cubicBezTo>
                  <a:cubicBezTo>
                    <a:pt x="15" y="8"/>
                    <a:pt x="21" y="2"/>
                    <a:pt x="30" y="1"/>
                  </a:cubicBezTo>
                  <a:cubicBezTo>
                    <a:pt x="47" y="0"/>
                    <a:pt x="65" y="16"/>
                    <a:pt x="67" y="17"/>
                  </a:cubicBezTo>
                  <a:cubicBezTo>
                    <a:pt x="70" y="20"/>
                    <a:pt x="71" y="25"/>
                    <a:pt x="69" y="27"/>
                  </a:cubicBezTo>
                  <a:cubicBezTo>
                    <a:pt x="67" y="30"/>
                    <a:pt x="62" y="29"/>
                    <a:pt x="59" y="26"/>
                  </a:cubicBezTo>
                  <a:cubicBezTo>
                    <a:pt x="55" y="23"/>
                    <a:pt x="44" y="15"/>
                    <a:pt x="36" y="15"/>
                  </a:cubicBezTo>
                  <a:cubicBezTo>
                    <a:pt x="31" y="16"/>
                    <a:pt x="28" y="20"/>
                    <a:pt x="26" y="27"/>
                  </a:cubicBezTo>
                  <a:cubicBezTo>
                    <a:pt x="26" y="27"/>
                    <a:pt x="26" y="27"/>
                    <a:pt x="26" y="27"/>
                  </a:cubicBezTo>
                  <a:cubicBezTo>
                    <a:pt x="17" y="51"/>
                    <a:pt x="124" y="141"/>
                    <a:pt x="211" y="213"/>
                  </a:cubicBezTo>
                  <a:cubicBezTo>
                    <a:pt x="249" y="244"/>
                    <a:pt x="285" y="274"/>
                    <a:pt x="315" y="301"/>
                  </a:cubicBezTo>
                  <a:cubicBezTo>
                    <a:pt x="382" y="361"/>
                    <a:pt x="412" y="372"/>
                    <a:pt x="424" y="372"/>
                  </a:cubicBezTo>
                  <a:cubicBezTo>
                    <a:pt x="429" y="373"/>
                    <a:pt x="431" y="371"/>
                    <a:pt x="431" y="371"/>
                  </a:cubicBezTo>
                  <a:cubicBezTo>
                    <a:pt x="431" y="371"/>
                    <a:pt x="431" y="371"/>
                    <a:pt x="431" y="371"/>
                  </a:cubicBezTo>
                  <a:cubicBezTo>
                    <a:pt x="433" y="368"/>
                    <a:pt x="438" y="368"/>
                    <a:pt x="441" y="371"/>
                  </a:cubicBezTo>
                  <a:cubicBezTo>
                    <a:pt x="445" y="374"/>
                    <a:pt x="446" y="378"/>
                    <a:pt x="444" y="381"/>
                  </a:cubicBezTo>
                  <a:cubicBezTo>
                    <a:pt x="444" y="381"/>
                    <a:pt x="444" y="381"/>
                    <a:pt x="444" y="382"/>
                  </a:cubicBezTo>
                  <a:close/>
                </a:path>
              </a:pathLst>
            </a:custGeom>
            <a:solidFill>
              <a:srgbClr val="6FBE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sp>
          <p:nvSpPr>
            <p:cNvPr id="190" name="Freeform 24">
              <a:extLst>
                <a:ext uri="{FF2B5EF4-FFF2-40B4-BE49-F238E27FC236}">
                  <a16:creationId xmlns:a16="http://schemas.microsoft.com/office/drawing/2014/main" id="{4DFAACCD-B89A-426F-810E-A1D6F05B72D6}"/>
                </a:ext>
              </a:extLst>
            </p:cNvPr>
            <p:cNvSpPr>
              <a:spLocks/>
            </p:cNvSpPr>
            <p:nvPr/>
          </p:nvSpPr>
          <p:spPr bwMode="auto">
            <a:xfrm>
              <a:off x="8354698" y="2791392"/>
              <a:ext cx="549066" cy="468417"/>
            </a:xfrm>
            <a:custGeom>
              <a:avLst/>
              <a:gdLst>
                <a:gd name="T0" fmla="*/ 283 w 285"/>
                <a:gd name="T1" fmla="*/ 241 h 243"/>
                <a:gd name="T2" fmla="*/ 283 w 285"/>
                <a:gd name="T3" fmla="*/ 241 h 243"/>
                <a:gd name="T4" fmla="*/ 272 w 285"/>
                <a:gd name="T5" fmla="*/ 238 h 243"/>
                <a:gd name="T6" fmla="*/ 6 w 285"/>
                <a:gd name="T7" fmla="*/ 14 h 243"/>
                <a:gd name="T8" fmla="*/ 2 w 285"/>
                <a:gd name="T9" fmla="*/ 3 h 243"/>
                <a:gd name="T10" fmla="*/ 13 w 285"/>
                <a:gd name="T11" fmla="*/ 3 h 243"/>
                <a:gd name="T12" fmla="*/ 281 w 285"/>
                <a:gd name="T13" fmla="*/ 231 h 243"/>
                <a:gd name="T14" fmla="*/ 283 w 285"/>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3">
                  <a:moveTo>
                    <a:pt x="283" y="241"/>
                  </a:moveTo>
                  <a:cubicBezTo>
                    <a:pt x="283" y="241"/>
                    <a:pt x="283" y="241"/>
                    <a:pt x="283" y="241"/>
                  </a:cubicBezTo>
                  <a:cubicBezTo>
                    <a:pt x="280" y="243"/>
                    <a:pt x="275" y="242"/>
                    <a:pt x="272" y="238"/>
                  </a:cubicBezTo>
                  <a:cubicBezTo>
                    <a:pt x="191" y="155"/>
                    <a:pt x="8" y="15"/>
                    <a:pt x="6" y="14"/>
                  </a:cubicBezTo>
                  <a:cubicBezTo>
                    <a:pt x="2" y="11"/>
                    <a:pt x="0" y="6"/>
                    <a:pt x="2" y="3"/>
                  </a:cubicBezTo>
                  <a:cubicBezTo>
                    <a:pt x="4" y="0"/>
                    <a:pt x="9" y="0"/>
                    <a:pt x="13" y="3"/>
                  </a:cubicBezTo>
                  <a:cubicBezTo>
                    <a:pt x="20" y="9"/>
                    <a:pt x="199" y="146"/>
                    <a:pt x="281" y="231"/>
                  </a:cubicBezTo>
                  <a:cubicBezTo>
                    <a:pt x="285" y="234"/>
                    <a:pt x="285" y="238"/>
                    <a:pt x="283" y="241"/>
                  </a:cubicBezTo>
                  <a:close/>
                </a:path>
              </a:pathLst>
            </a:custGeom>
            <a:solidFill>
              <a:srgbClr val="6FBE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40938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8EA35B1-2BE9-451F-9167-15834980A07B}"/>
              </a:ext>
            </a:extLst>
          </p:cNvPr>
          <p:cNvGrpSpPr/>
          <p:nvPr/>
        </p:nvGrpSpPr>
        <p:grpSpPr>
          <a:xfrm rot="18443798">
            <a:off x="4657893" y="829243"/>
            <a:ext cx="2876214" cy="2960302"/>
            <a:chOff x="1479136" y="1653961"/>
            <a:chExt cx="2585737" cy="2661333"/>
          </a:xfrm>
        </p:grpSpPr>
        <p:grpSp>
          <p:nvGrpSpPr>
            <p:cNvPr id="3" name="组合 2">
              <a:extLst>
                <a:ext uri="{FF2B5EF4-FFF2-40B4-BE49-F238E27FC236}">
                  <a16:creationId xmlns:a16="http://schemas.microsoft.com/office/drawing/2014/main" id="{B1383497-1CCA-4065-A370-4EE70A93D8FD}"/>
                </a:ext>
              </a:extLst>
            </p:cNvPr>
            <p:cNvGrpSpPr/>
            <p:nvPr/>
          </p:nvGrpSpPr>
          <p:grpSpPr>
            <a:xfrm>
              <a:off x="1479136" y="1653961"/>
              <a:ext cx="2585737" cy="2661333"/>
              <a:chOff x="1827622" y="1343919"/>
              <a:chExt cx="2304000" cy="2304000"/>
            </a:xfrm>
          </p:grpSpPr>
          <p:sp>
            <p:nvSpPr>
              <p:cNvPr id="5" name="椭圆 4">
                <a:extLst>
                  <a:ext uri="{FF2B5EF4-FFF2-40B4-BE49-F238E27FC236}">
                    <a16:creationId xmlns:a16="http://schemas.microsoft.com/office/drawing/2014/main" id="{F11DE2D9-D511-4A18-B06D-A2CDC6B73754}"/>
                  </a:ext>
                </a:extLst>
              </p:cNvPr>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6" name="椭圆 5">
                <a:extLst>
                  <a:ext uri="{FF2B5EF4-FFF2-40B4-BE49-F238E27FC236}">
                    <a16:creationId xmlns:a16="http://schemas.microsoft.com/office/drawing/2014/main" id="{104B1123-1E29-4009-801B-0B9312DFF9B8}"/>
                  </a:ext>
                </a:extLst>
              </p:cNvPr>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dirty="0"/>
              </a:p>
            </p:txBody>
          </p:sp>
        </p:grpSp>
        <p:sp>
          <p:nvSpPr>
            <p:cNvPr id="4" name="椭圆 3">
              <a:extLst>
                <a:ext uri="{FF2B5EF4-FFF2-40B4-BE49-F238E27FC236}">
                  <a16:creationId xmlns:a16="http://schemas.microsoft.com/office/drawing/2014/main" id="{6C4E7570-B3B6-47A5-AA38-635E0AB92E18}"/>
                </a:ext>
              </a:extLst>
            </p:cNvPr>
            <p:cNvSpPr/>
            <p:nvPr/>
          </p:nvSpPr>
          <p:spPr>
            <a:xfrm rot="3156202">
              <a:off x="1848138" y="2083438"/>
              <a:ext cx="1824046" cy="1877375"/>
            </a:xfrm>
            <a:prstGeom prst="ellipse">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73" rIns="0" bIns="44873" rtlCol="0" anchor="ctr"/>
            <a:lstStyle/>
            <a:p>
              <a:pPr algn="ctr"/>
              <a:r>
                <a:rPr lang="en-US" altLang="zh-CN" sz="6000" b="1" dirty="0">
                  <a:solidFill>
                    <a:schemeClr val="bg1"/>
                  </a:solidFill>
                  <a:latin typeface="DIN Mittelschrift Std" pitchFamily="50" charset="0"/>
                  <a:ea typeface="微软雅黑" pitchFamily="34" charset="-122"/>
                </a:rPr>
                <a:t>02</a:t>
              </a:r>
              <a:endParaRPr lang="zh-CN" altLang="en-US" sz="6000" b="1" dirty="0">
                <a:solidFill>
                  <a:schemeClr val="bg1"/>
                </a:solidFill>
                <a:latin typeface="DIN Mittelschrift Std" pitchFamily="50" charset="0"/>
                <a:ea typeface="微软雅黑" pitchFamily="34" charset="-122"/>
              </a:endParaRPr>
            </a:p>
          </p:txBody>
        </p:sp>
      </p:grpSp>
      <p:grpSp>
        <p:nvGrpSpPr>
          <p:cNvPr id="66" name="组合 65">
            <a:extLst>
              <a:ext uri="{FF2B5EF4-FFF2-40B4-BE49-F238E27FC236}">
                <a16:creationId xmlns:a16="http://schemas.microsoft.com/office/drawing/2014/main" id="{07056AC4-F447-4190-B3CE-D85E3D18C348}"/>
              </a:ext>
            </a:extLst>
          </p:cNvPr>
          <p:cNvGrpSpPr/>
          <p:nvPr/>
        </p:nvGrpSpPr>
        <p:grpSpPr>
          <a:xfrm>
            <a:off x="2663883" y="4264254"/>
            <a:ext cx="6914506" cy="942979"/>
            <a:chOff x="6122728" y="566350"/>
            <a:chExt cx="5829925" cy="942979"/>
          </a:xfrm>
        </p:grpSpPr>
        <p:sp>
          <p:nvSpPr>
            <p:cNvPr id="67" name="文本框 66">
              <a:extLst>
                <a:ext uri="{FF2B5EF4-FFF2-40B4-BE49-F238E27FC236}">
                  <a16:creationId xmlns:a16="http://schemas.microsoft.com/office/drawing/2014/main" id="{EEE6D20E-6791-462F-9E17-0196BA6D2988}"/>
                </a:ext>
              </a:extLst>
            </p:cNvPr>
            <p:cNvSpPr txBox="1"/>
            <p:nvPr/>
          </p:nvSpPr>
          <p:spPr>
            <a:xfrm>
              <a:off x="6122728" y="566350"/>
              <a:ext cx="5829925" cy="461665"/>
            </a:xfrm>
            <a:prstGeom prst="rect">
              <a:avLst/>
            </a:prstGeom>
            <a:noFill/>
          </p:spPr>
          <p:txBody>
            <a:bodyPr wrap="square" rtlCol="0">
              <a:spAutoFit/>
            </a:bodyPr>
            <a:lstStyle/>
            <a:p>
              <a:pPr algn="ctr"/>
              <a:r>
                <a:rPr lang="zh-CN" altLang="en-US" sz="2400" spc="-100" dirty="0">
                  <a:solidFill>
                    <a:srgbClr val="604A7B"/>
                  </a:solidFill>
                  <a:latin typeface="方正黑体简体" panose="02010601030101010101" pitchFamily="2" charset="-122"/>
                  <a:ea typeface="方正黑体简体" panose="02010601030101010101" pitchFamily="2" charset="-122"/>
                </a:rPr>
                <a:t>不应脱离世界贸易组织的互惠互利原则谈论公平贸易</a:t>
              </a:r>
              <a:endParaRPr lang="zh-CN" altLang="en-US" sz="1600" spc="-100" dirty="0">
                <a:solidFill>
                  <a:srgbClr val="604A7B"/>
                </a:solidFill>
                <a:latin typeface="方正黑体简体" panose="02010601030101010101" pitchFamily="2" charset="-122"/>
                <a:ea typeface="方正黑体简体" panose="02010601030101010101" pitchFamily="2" charset="-122"/>
              </a:endParaRPr>
            </a:p>
          </p:txBody>
        </p:sp>
        <p:sp>
          <p:nvSpPr>
            <p:cNvPr id="68" name="文本框 67">
              <a:extLst>
                <a:ext uri="{FF2B5EF4-FFF2-40B4-BE49-F238E27FC236}">
                  <a16:creationId xmlns:a16="http://schemas.microsoft.com/office/drawing/2014/main" id="{88276C09-D11B-4531-ABE0-98C362627230}"/>
                </a:ext>
              </a:extLst>
            </p:cNvPr>
            <p:cNvSpPr txBox="1"/>
            <p:nvPr/>
          </p:nvSpPr>
          <p:spPr>
            <a:xfrm>
              <a:off x="6122728" y="986109"/>
              <a:ext cx="5829925" cy="523220"/>
            </a:xfrm>
            <a:prstGeom prst="rect">
              <a:avLst/>
            </a:prstGeom>
            <a:noFill/>
          </p:spPr>
          <p:txBody>
            <a:bodyPr wrap="square" rtlCol="0">
              <a:spAutoFit/>
            </a:bodyPr>
            <a:lstStyle/>
            <a:p>
              <a:pPr algn="ctr"/>
              <a:r>
                <a:rPr lang="en-US" altLang="zh-CN" sz="1400" dirty="0">
                  <a:solidFill>
                    <a:srgbClr val="604A7B"/>
                  </a:solidFill>
                  <a:latin typeface="方正黑体简体" panose="02010601030101010101" pitchFamily="2" charset="-122"/>
                  <a:ea typeface="方正黑体简体" panose="02010601030101010101" pitchFamily="2" charset="-122"/>
                </a:rPr>
                <a:t>The discussion of fair trade should not be detached from the principle of mutual benefit of the WTO</a:t>
              </a:r>
              <a:endParaRPr lang="zh-CN" altLang="en-US" sz="1050" dirty="0">
                <a:solidFill>
                  <a:srgbClr val="604A7B"/>
                </a:solidFill>
                <a:latin typeface="方正黑体简体" panose="02010601030101010101" pitchFamily="2" charset="-122"/>
                <a:ea typeface="方正黑体简体" panose="02010601030101010101" pitchFamily="2" charset="-122"/>
              </a:endParaRPr>
            </a:p>
          </p:txBody>
        </p:sp>
      </p:grpSp>
    </p:spTree>
    <p:extLst>
      <p:ext uri="{BB962C8B-B14F-4D97-AF65-F5344CB8AC3E}">
        <p14:creationId xmlns:p14="http://schemas.microsoft.com/office/powerpoint/2010/main" val="23945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图片包含 文字, 报纸&#10;&#10;已生成极高可信度的说明">
            <a:extLst>
              <a:ext uri="{FF2B5EF4-FFF2-40B4-BE49-F238E27FC236}">
                <a16:creationId xmlns:a16="http://schemas.microsoft.com/office/drawing/2014/main" id="{66E0A3BB-FC7C-466A-8AD3-DA5DE288C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05" y="1284454"/>
            <a:ext cx="6278245" cy="526641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50E6BA2C-70EF-4201-866C-E59AD10932CB}"/>
              </a:ext>
            </a:extLst>
          </p:cNvPr>
          <p:cNvGrpSpPr/>
          <p:nvPr/>
        </p:nvGrpSpPr>
        <p:grpSpPr>
          <a:xfrm>
            <a:off x="386506" y="307135"/>
            <a:ext cx="4223201" cy="802001"/>
            <a:chOff x="4532701" y="2931616"/>
            <a:chExt cx="5529132" cy="1050002"/>
          </a:xfrm>
        </p:grpSpPr>
        <p:sp>
          <p:nvSpPr>
            <p:cNvPr id="9" name="五边形 31">
              <a:extLst>
                <a:ext uri="{FF2B5EF4-FFF2-40B4-BE49-F238E27FC236}">
                  <a16:creationId xmlns:a16="http://schemas.microsoft.com/office/drawing/2014/main" id="{F6177EE0-4C1F-4BA0-BFE1-B37E3226EFEE}"/>
                </a:ext>
              </a:extLst>
            </p:cNvPr>
            <p:cNvSpPr/>
            <p:nvPr/>
          </p:nvSpPr>
          <p:spPr>
            <a:xfrm>
              <a:off x="5378991" y="3044795"/>
              <a:ext cx="4682842" cy="823643"/>
            </a:xfrm>
            <a:prstGeom prst="homePlate">
              <a:avLst>
                <a:gd name="adj" fmla="val 40279"/>
              </a:avLst>
            </a:prstGeom>
            <a:solidFill>
              <a:srgbClr val="44546A">
                <a:lumMod val="20000"/>
                <a:lumOff val="80000"/>
              </a:srgbClr>
            </a:solidFill>
            <a:ln w="76200" cap="flat" cmpd="sng" algn="ctr">
              <a:noFill/>
              <a:prstDash val="solid"/>
              <a:miter lim="800000"/>
            </a:ln>
            <a:effectLst/>
          </p:spPr>
          <p:txBody>
            <a:bodyPr wrap="none" anchor="ctr">
              <a:normAutofit/>
            </a:bodyPr>
            <a:lstStyle/>
            <a:p>
              <a:pPr defTabSz="1219140">
                <a:defRPr/>
              </a:pPr>
              <a:r>
                <a:rPr lang="zh-CN" altLang="en-US" sz="1600" dirty="0">
                  <a:solidFill>
                    <a:srgbClr val="404040"/>
                  </a:solidFill>
                  <a:latin typeface="微软雅黑" panose="020B0503020204020204" pitchFamily="34" charset="-122"/>
                  <a:ea typeface="微软雅黑" panose="020B0503020204020204" pitchFamily="34" charset="-122"/>
                </a:rPr>
                <a:t>   世界贸易组织提倡互惠互利原则</a:t>
              </a:r>
              <a:endParaRPr lang="zh-CN" altLang="en-US" sz="1600" dirty="0"/>
            </a:p>
          </p:txBody>
        </p:sp>
        <p:sp>
          <p:nvSpPr>
            <p:cNvPr id="10" name="椭圆 9">
              <a:extLst>
                <a:ext uri="{FF2B5EF4-FFF2-40B4-BE49-F238E27FC236}">
                  <a16:creationId xmlns:a16="http://schemas.microsoft.com/office/drawing/2014/main" id="{584CE350-D4EF-4D65-9ADC-675C2B82361B}"/>
                </a:ext>
              </a:extLst>
            </p:cNvPr>
            <p:cNvSpPr/>
            <p:nvPr/>
          </p:nvSpPr>
          <p:spPr>
            <a:xfrm>
              <a:off x="4532701" y="2931616"/>
              <a:ext cx="1050001" cy="1050002"/>
            </a:xfrm>
            <a:prstGeom prst="ellipse">
              <a:avLst/>
            </a:prstGeom>
            <a:solidFill>
              <a:srgbClr val="604A7B"/>
            </a:solidFill>
            <a:ln w="762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33">
              <a:extLst>
                <a:ext uri="{FF2B5EF4-FFF2-40B4-BE49-F238E27FC236}">
                  <a16:creationId xmlns:a16="http://schemas.microsoft.com/office/drawing/2014/main" id="{C5FF28B1-AB76-4C24-BA15-2758DD3F3055}"/>
                </a:ext>
              </a:extLst>
            </p:cNvPr>
            <p:cNvSpPr>
              <a:spLocks noChangeAspect="1"/>
            </p:cNvSpPr>
            <p:nvPr/>
          </p:nvSpPr>
          <p:spPr bwMode="auto">
            <a:xfrm>
              <a:off x="4744435" y="3139671"/>
              <a:ext cx="634556" cy="63389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ysClr val="window" lastClr="FFFFFF"/>
            </a:solidFill>
            <a:ln>
              <a:noFill/>
            </a:ln>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C439F342-95FD-4819-8F61-8A7F0B1D49E7}"/>
              </a:ext>
            </a:extLst>
          </p:cNvPr>
          <p:cNvSpPr txBox="1"/>
          <p:nvPr/>
        </p:nvSpPr>
        <p:spPr>
          <a:xfrm>
            <a:off x="7033865" y="1284454"/>
            <a:ext cx="4771630" cy="5036122"/>
          </a:xfrm>
          <a:prstGeom prst="rect">
            <a:avLst/>
          </a:prstGeom>
          <a:noFill/>
        </p:spPr>
        <p:txBody>
          <a:bodyPr wrap="square" rtlCol="0">
            <a:spAutoFit/>
          </a:bodyPr>
          <a:lstStyle/>
          <a:p>
            <a:pPr indent="468000" algn="just">
              <a:lnSpc>
                <a:spcPct val="150000"/>
              </a:lnSpc>
            </a:pPr>
            <a:r>
              <a:rPr lang="zh-CN" altLang="en-US" dirty="0">
                <a:solidFill>
                  <a:srgbClr val="604A7B"/>
                </a:solidFill>
              </a:rPr>
              <a:t>在世界贸易组织框架下，发展中成员享有差别和更优惠待遇。这种制度安排是在尊重发展中国家和地区发展权的基础上，积极吸纳新的发展中成员加入，以扩大成员数量、增强多边体制的包容性，也体现了以当期优惠换取后期开放的互惠原则。对于发展中成员而言，由于其处于发展初期阶段，需要对产业适度保护以促进良性发展，其市场随经济发展扩大后，也将为发达国家带来更多商业机会。发展中成员享有差别和更优惠待遇，符合包括发达成员在内的各国各地区长期利益，这种制度安排是真正意义上的国际公平。</a:t>
            </a:r>
          </a:p>
        </p:txBody>
      </p:sp>
    </p:spTree>
    <p:extLst>
      <p:ext uri="{BB962C8B-B14F-4D97-AF65-F5344CB8AC3E}">
        <p14:creationId xmlns:p14="http://schemas.microsoft.com/office/powerpoint/2010/main" val="232570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dissolv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cio.gov.cn/37236/38180/Document/1638218/Image/%E8%A1%A82.jpg">
            <a:extLst>
              <a:ext uri="{FF2B5EF4-FFF2-40B4-BE49-F238E27FC236}">
                <a16:creationId xmlns:a16="http://schemas.microsoft.com/office/drawing/2014/main" id="{F7942426-E62D-47BE-8CFF-270F62C91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87" y="385300"/>
            <a:ext cx="5779176" cy="3043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cio.gov.cn/37236/38180/Document/1638218/Image/%E8%A1%A83.jpg">
            <a:extLst>
              <a:ext uri="{FF2B5EF4-FFF2-40B4-BE49-F238E27FC236}">
                <a16:creationId xmlns:a16="http://schemas.microsoft.com/office/drawing/2014/main" id="{7F296BC0-C95A-4481-843A-50AFE32B7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065" y="385302"/>
            <a:ext cx="5002348" cy="304369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F4E0A6A7-6C81-400D-AFF2-953A50F44BDE}"/>
              </a:ext>
            </a:extLst>
          </p:cNvPr>
          <p:cNvGrpSpPr/>
          <p:nvPr/>
        </p:nvGrpSpPr>
        <p:grpSpPr>
          <a:xfrm>
            <a:off x="848443" y="3313474"/>
            <a:ext cx="4159851" cy="1659473"/>
            <a:chOff x="848443" y="3313474"/>
            <a:chExt cx="4159851" cy="1659473"/>
          </a:xfrm>
        </p:grpSpPr>
        <p:grpSp>
          <p:nvGrpSpPr>
            <p:cNvPr id="4" name="Group 38"/>
            <p:cNvGrpSpPr/>
            <p:nvPr/>
          </p:nvGrpSpPr>
          <p:grpSpPr>
            <a:xfrm>
              <a:off x="848443" y="3313474"/>
              <a:ext cx="4159851" cy="1659473"/>
              <a:chOff x="914399" y="1841591"/>
              <a:chExt cx="4114920" cy="1641549"/>
            </a:xfrm>
            <a:effectLst/>
          </p:grpSpPr>
          <p:sp>
            <p:nvSpPr>
              <p:cNvPr id="20" name="Arrow: Right 39"/>
              <p:cNvSpPr/>
              <p:nvPr/>
            </p:nvSpPr>
            <p:spPr>
              <a:xfrm rot="10800000">
                <a:off x="914399" y="1841591"/>
                <a:ext cx="3705726" cy="16415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white"/>
                  </a:solidFill>
                  <a:effectLst/>
                  <a:uLnTx/>
                  <a:uFillTx/>
                  <a:latin typeface="等线" panose="020F0502020204030204"/>
                  <a:ea typeface="+mn-ea"/>
                  <a:cs typeface="+mn-cs"/>
                  <a:sym typeface="+mn-lt"/>
                </a:endParaRPr>
              </a:p>
            </p:txBody>
          </p:sp>
          <p:sp>
            <p:nvSpPr>
              <p:cNvPr id="21" name="Oval 40"/>
              <p:cNvSpPr/>
              <p:nvPr/>
            </p:nvSpPr>
            <p:spPr>
              <a:xfrm>
                <a:off x="4210931" y="2253174"/>
                <a:ext cx="818388" cy="818388"/>
              </a:xfrm>
              <a:prstGeom prst="ellipse">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等线" panose="020F0502020204030204"/>
                  <a:ea typeface="+mn-ea"/>
                  <a:cs typeface="+mn-cs"/>
                  <a:sym typeface="+mn-lt"/>
                </a:endParaRPr>
              </a:p>
            </p:txBody>
          </p:sp>
        </p:grpSp>
        <p:pic>
          <p:nvPicPr>
            <p:cNvPr id="3" name="图形 2" descr="地球亚洲-澳大利亚">
              <a:extLst>
                <a:ext uri="{FF2B5EF4-FFF2-40B4-BE49-F238E27FC236}">
                  <a16:creationId xmlns:a16="http://schemas.microsoft.com/office/drawing/2014/main" id="{084931F8-CF80-480E-A42F-0AD9D3390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5356" y="3779578"/>
              <a:ext cx="721998" cy="721998"/>
            </a:xfrm>
            <a:prstGeom prst="rect">
              <a:avLst/>
            </a:prstGeom>
          </p:spPr>
        </p:pic>
        <p:sp>
          <p:nvSpPr>
            <p:cNvPr id="32" name="文本框 31">
              <a:extLst>
                <a:ext uri="{FF2B5EF4-FFF2-40B4-BE49-F238E27FC236}">
                  <a16:creationId xmlns:a16="http://schemas.microsoft.com/office/drawing/2014/main" id="{091490CE-042C-460F-9D3B-EA12E1F2DCB8}"/>
                </a:ext>
              </a:extLst>
            </p:cNvPr>
            <p:cNvSpPr txBox="1"/>
            <p:nvPr/>
          </p:nvSpPr>
          <p:spPr>
            <a:xfrm>
              <a:off x="3288322" y="3909744"/>
              <a:ext cx="1449691" cy="461665"/>
            </a:xfrm>
            <a:prstGeom prst="rect">
              <a:avLst/>
            </a:prstGeom>
            <a:noFill/>
          </p:spPr>
          <p:txBody>
            <a:bodyPr wrap="square" rtlCol="0">
              <a:spAutoFit/>
            </a:bodyPr>
            <a:lstStyle/>
            <a:p>
              <a:pPr algn="dist"/>
              <a:r>
                <a:rPr lang="zh-CN" altLang="en-US" sz="2400" b="1" dirty="0">
                  <a:solidFill>
                    <a:srgbClr val="FFFFFF"/>
                  </a:solidFill>
                  <a:sym typeface="+mn-lt"/>
                </a:rPr>
                <a:t>互惠互利</a:t>
              </a:r>
              <a:endParaRPr lang="en-US" altLang="zh-CN" sz="2400" b="1" dirty="0">
                <a:solidFill>
                  <a:srgbClr val="FFFFFF"/>
                </a:solidFill>
                <a:sym typeface="+mn-lt"/>
              </a:endParaRPr>
            </a:p>
          </p:txBody>
        </p:sp>
      </p:grpSp>
      <p:grpSp>
        <p:nvGrpSpPr>
          <p:cNvPr id="6" name="组合 5">
            <a:extLst>
              <a:ext uri="{FF2B5EF4-FFF2-40B4-BE49-F238E27FC236}">
                <a16:creationId xmlns:a16="http://schemas.microsoft.com/office/drawing/2014/main" id="{37FF9D3A-80D9-4C99-A08C-806A1D508319}"/>
              </a:ext>
            </a:extLst>
          </p:cNvPr>
          <p:cNvGrpSpPr/>
          <p:nvPr/>
        </p:nvGrpSpPr>
        <p:grpSpPr>
          <a:xfrm>
            <a:off x="6792081" y="3313477"/>
            <a:ext cx="4542100" cy="1659473"/>
            <a:chOff x="6792081" y="3313477"/>
            <a:chExt cx="4542100" cy="1659473"/>
          </a:xfrm>
        </p:grpSpPr>
        <p:grpSp>
          <p:nvGrpSpPr>
            <p:cNvPr id="5" name="Group 41"/>
            <p:cNvGrpSpPr/>
            <p:nvPr/>
          </p:nvGrpSpPr>
          <p:grpSpPr>
            <a:xfrm>
              <a:off x="6792081" y="3313477"/>
              <a:ext cx="4542100" cy="1659473"/>
              <a:chOff x="6784559" y="3825303"/>
              <a:chExt cx="4493041" cy="1641549"/>
            </a:xfrm>
            <a:effectLst/>
          </p:grpSpPr>
          <p:sp>
            <p:nvSpPr>
              <p:cNvPr id="18" name="Arrow: Right 42"/>
              <p:cNvSpPr/>
              <p:nvPr/>
            </p:nvSpPr>
            <p:spPr>
              <a:xfrm>
                <a:off x="7154779" y="3825303"/>
                <a:ext cx="4122821" cy="164154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white"/>
                  </a:solidFill>
                  <a:effectLst/>
                  <a:uLnTx/>
                  <a:uFillTx/>
                  <a:latin typeface="等线" panose="020F0502020204030204"/>
                  <a:ea typeface="+mn-ea"/>
                  <a:cs typeface="+mn-cs"/>
                  <a:sym typeface="+mn-lt"/>
                </a:endParaRPr>
              </a:p>
            </p:txBody>
          </p:sp>
          <p:sp>
            <p:nvSpPr>
              <p:cNvPr id="19" name="Oval 43"/>
              <p:cNvSpPr/>
              <p:nvPr/>
            </p:nvSpPr>
            <p:spPr>
              <a:xfrm>
                <a:off x="6784559" y="4236883"/>
                <a:ext cx="818388" cy="818388"/>
              </a:xfrm>
              <a:prstGeom prst="ellipse">
                <a:avLst/>
              </a:prstGeom>
              <a:solidFill>
                <a:schemeClr val="accent2"/>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等线" panose="020F0502020204030204"/>
                  <a:ea typeface="+mn-ea"/>
                  <a:cs typeface="+mn-cs"/>
                  <a:sym typeface="+mn-lt"/>
                </a:endParaRPr>
              </a:p>
            </p:txBody>
          </p:sp>
        </p:grpSp>
        <p:pic>
          <p:nvPicPr>
            <p:cNvPr id="31" name="图形 30" descr="地球美洲">
              <a:extLst>
                <a:ext uri="{FF2B5EF4-FFF2-40B4-BE49-F238E27FC236}">
                  <a16:creationId xmlns:a16="http://schemas.microsoft.com/office/drawing/2014/main" id="{43A20C79-B446-4767-B891-7531CFB8A8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64646" y="3779578"/>
              <a:ext cx="721998" cy="721998"/>
            </a:xfrm>
            <a:prstGeom prst="rect">
              <a:avLst/>
            </a:prstGeom>
          </p:spPr>
        </p:pic>
        <p:sp>
          <p:nvSpPr>
            <p:cNvPr id="33" name="文本框 32">
              <a:extLst>
                <a:ext uri="{FF2B5EF4-FFF2-40B4-BE49-F238E27FC236}">
                  <a16:creationId xmlns:a16="http://schemas.microsoft.com/office/drawing/2014/main" id="{13A2D196-BC75-4D65-9AF4-22321C9C0953}"/>
                </a:ext>
              </a:extLst>
            </p:cNvPr>
            <p:cNvSpPr txBox="1"/>
            <p:nvPr/>
          </p:nvSpPr>
          <p:spPr>
            <a:xfrm>
              <a:off x="7018328" y="3909744"/>
              <a:ext cx="1449691" cy="461665"/>
            </a:xfrm>
            <a:prstGeom prst="rect">
              <a:avLst/>
            </a:prstGeom>
            <a:noFill/>
          </p:spPr>
          <p:txBody>
            <a:bodyPr wrap="square" rtlCol="0">
              <a:spAutoFit/>
            </a:bodyPr>
            <a:lstStyle/>
            <a:p>
              <a:pPr algn="dist"/>
              <a:r>
                <a:rPr lang="zh-CN" altLang="en-US" sz="2400" b="1" dirty="0">
                  <a:solidFill>
                    <a:srgbClr val="FFFFFF"/>
                  </a:solidFill>
                  <a:sym typeface="+mn-lt"/>
                </a:rPr>
                <a:t>公平贸易</a:t>
              </a:r>
              <a:endParaRPr lang="en-US" altLang="zh-CN" sz="2400" b="1" dirty="0">
                <a:solidFill>
                  <a:srgbClr val="FFFFFF"/>
                </a:solidFill>
                <a:sym typeface="+mn-lt"/>
              </a:endParaRPr>
            </a:p>
          </p:txBody>
        </p:sp>
      </p:grpSp>
      <p:sp>
        <p:nvSpPr>
          <p:cNvPr id="34" name="文本框 33">
            <a:extLst>
              <a:ext uri="{FF2B5EF4-FFF2-40B4-BE49-F238E27FC236}">
                <a16:creationId xmlns:a16="http://schemas.microsoft.com/office/drawing/2014/main" id="{8A145BB5-8720-4D89-AC7D-8ACE2DE1F89F}"/>
              </a:ext>
            </a:extLst>
          </p:cNvPr>
          <p:cNvSpPr txBox="1"/>
          <p:nvPr/>
        </p:nvSpPr>
        <p:spPr>
          <a:xfrm>
            <a:off x="665501" y="5153140"/>
            <a:ext cx="10860998" cy="1477328"/>
          </a:xfrm>
          <a:prstGeom prst="rect">
            <a:avLst/>
          </a:prstGeom>
          <a:noFill/>
        </p:spPr>
        <p:txBody>
          <a:bodyPr wrap="square" rtlCol="0">
            <a:spAutoFit/>
          </a:bodyPr>
          <a:lstStyle/>
          <a:p>
            <a:pPr indent="468000" algn="just"/>
            <a:r>
              <a:rPr lang="zh-CN" altLang="en-US" dirty="0">
                <a:solidFill>
                  <a:srgbClr val="604A7B"/>
                </a:solidFill>
              </a:rPr>
              <a:t>近年来，美国从倡导“自由贸易”转向强调所谓“公平贸易”，并赋予其新解释。现任美国政府强调的所谓“公平贸易”不是基于国际规则，而是以“美国优先”为前提，以维护美国自身利益为目标。其核心是所谓“对等”开放，即各国在每个具体产品的关税水平和每个具体行业的市场准入上都与美国完全一致，寻求绝对对等。在美国政府看来，美国与其他国家市场开放“不对等”使美国处于不公平的贸易地位，并导致双边贸易不平衡。这种对等概念，与世界贸易组织的互惠互利原则并不一致。</a:t>
            </a:r>
          </a:p>
        </p:txBody>
      </p:sp>
    </p:spTree>
    <p:extLst>
      <p:ext uri="{BB962C8B-B14F-4D97-AF65-F5344CB8AC3E}">
        <p14:creationId xmlns:p14="http://schemas.microsoft.com/office/powerpoint/2010/main" val="308323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par>
                                <p:cTn id="15" presetID="22" presetClass="entr" presetSubtype="8"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海量PPT模板www.58pic.com​​">
  <a:themeElements>
    <a:clrScheme name="自定义 111">
      <a:dk1>
        <a:sysClr val="windowText" lastClr="000000"/>
      </a:dk1>
      <a:lt1>
        <a:sysClr val="window" lastClr="FFFFFF"/>
      </a:lt1>
      <a:dk2>
        <a:srgbClr val="44546A"/>
      </a:dk2>
      <a:lt2>
        <a:srgbClr val="E7E6E6"/>
      </a:lt2>
      <a:accent1>
        <a:srgbClr val="604A7B"/>
      </a:accent1>
      <a:accent2>
        <a:srgbClr val="604A7B"/>
      </a:accent2>
      <a:accent3>
        <a:srgbClr val="604A7B"/>
      </a:accent3>
      <a:accent4>
        <a:srgbClr val="604A7B"/>
      </a:accent4>
      <a:accent5>
        <a:srgbClr val="604A7B"/>
      </a:accent5>
      <a:accent6>
        <a:srgbClr val="604A7B"/>
      </a:accent6>
      <a:hlink>
        <a:srgbClr val="604A7B"/>
      </a:hlink>
      <a:folHlink>
        <a:srgbClr val="604A7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1584</Words>
  <Application>Microsoft Office PowerPoint</Application>
  <PresentationFormat>宽屏</PresentationFormat>
  <Paragraphs>76</Paragraphs>
  <Slides>19</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DIN Mittelschrift Std</vt:lpstr>
      <vt:lpstr>等线</vt:lpstr>
      <vt:lpstr>等线 Light</vt:lpstr>
      <vt:lpstr>方正黑体简体</vt:lpstr>
      <vt:lpstr>微软雅黑</vt:lpstr>
      <vt:lpstr>Arial</vt:lpstr>
      <vt:lpstr>Wingdings</vt:lpstr>
      <vt:lpstr>Office 主题​​</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中美经贸摩擦</dc:title>
  <dc:creator>牟 鑫一</dc:creator>
  <cp:lastModifiedBy>牟 鑫一</cp:lastModifiedBy>
  <cp:revision>40</cp:revision>
  <dcterms:created xsi:type="dcterms:W3CDTF">2018-09-26T01:48:17Z</dcterms:created>
  <dcterms:modified xsi:type="dcterms:W3CDTF">2018-09-26T15:18:40Z</dcterms:modified>
</cp:coreProperties>
</file>