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12" r:id="rId3"/>
    <p:sldId id="310" r:id="rId4"/>
    <p:sldId id="313" r:id="rId5"/>
    <p:sldId id="299" r:id="rId6"/>
    <p:sldId id="316" r:id="rId7"/>
    <p:sldId id="314" r:id="rId8"/>
    <p:sldId id="317" r:id="rId9"/>
    <p:sldId id="315" r:id="rId10"/>
    <p:sldId id="257" r:id="rId11"/>
    <p:sldId id="260" r:id="rId12"/>
    <p:sldId id="261" r:id="rId13"/>
    <p:sldId id="262" r:id="rId14"/>
    <p:sldId id="263" r:id="rId15"/>
    <p:sldId id="264" r:id="rId16"/>
    <p:sldId id="301" r:id="rId17"/>
    <p:sldId id="265" r:id="rId18"/>
    <p:sldId id="266" r:id="rId19"/>
    <p:sldId id="302" r:id="rId20"/>
    <p:sldId id="267" r:id="rId21"/>
    <p:sldId id="305" r:id="rId22"/>
    <p:sldId id="268" r:id="rId23"/>
    <p:sldId id="307" r:id="rId24"/>
    <p:sldId id="308" r:id="rId25"/>
    <p:sldId id="319" r:id="rId26"/>
    <p:sldId id="309" r:id="rId27"/>
    <p:sldId id="318" r:id="rId28"/>
    <p:sldId id="288" r:id="rId29"/>
    <p:sldId id="320" r:id="rId30"/>
    <p:sldId id="289" r:id="rId31"/>
    <p:sldId id="321" r:id="rId32"/>
    <p:sldId id="290" r:id="rId33"/>
    <p:sldId id="291" r:id="rId34"/>
    <p:sldId id="292" r:id="rId35"/>
    <p:sldId id="293" r:id="rId36"/>
    <p:sldId id="294" r:id="rId37"/>
    <p:sldId id="271" r:id="rId38"/>
    <p:sldId id="296" r:id="rId39"/>
    <p:sldId id="311" r:id="rId40"/>
    <p:sldId id="297" r:id="rId41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66FFFF"/>
    <a:srgbClr val="FFFF00"/>
    <a:srgbClr val="FF00FF"/>
    <a:srgbClr val="008000"/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5" autoAdjust="0"/>
    <p:restoredTop sz="83378" autoAdjust="0"/>
  </p:normalViewPr>
  <p:slideViewPr>
    <p:cSldViewPr>
      <p:cViewPr varScale="1">
        <p:scale>
          <a:sx n="87" d="100"/>
          <a:sy n="87" d="100"/>
        </p:scale>
        <p:origin x="-11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17A65B-01CF-4CEF-8E77-871C2474FF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839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A7F5C9F-CA71-4E5C-ADFC-91DDF168B1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610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A0F1EF4-823A-42F8-A4B7-1702BD25FD41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9E16BA5-8566-45F7-B025-43A7DFA3D4E4}" type="slidenum">
              <a:rPr lang="en-US" altLang="zh-CN" smtClean="0"/>
              <a:pPr eaLnBrk="1" hangingPunct="1"/>
              <a:t>22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通用阵列逻辑：</a:t>
            </a:r>
            <a:r>
              <a:rPr lang="en-US" altLang="zh-CN" smtClean="0">
                <a:ea typeface="宋体" charset="-122"/>
              </a:rPr>
              <a:t>Generic Array Logic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可编程阵列逻辑：</a:t>
            </a:r>
            <a:r>
              <a:rPr lang="en-US" altLang="zh-CN" smtClean="0">
                <a:ea typeface="宋体" charset="-122"/>
              </a:rPr>
              <a:t>Programmable Array Logic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1.CPU</a:t>
            </a:r>
            <a:r>
              <a:rPr lang="zh-CN" altLang="en-US" dirty="0" smtClean="0">
                <a:ea typeface="宋体" charset="-122"/>
              </a:rPr>
              <a:t>从接口中读状态字，检测状态字的对应位是否满足就绪条件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2.</a:t>
            </a:r>
            <a:r>
              <a:rPr lang="zh-CN" altLang="en-US" dirty="0" smtClean="0">
                <a:ea typeface="宋体" charset="-122"/>
              </a:rPr>
              <a:t>外设已处于就绪状态，则传送数据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DDF087D-E39A-4A9F-9F00-E38E5230138E}" type="slidenum">
              <a:rPr lang="en-US" altLang="zh-CN" smtClean="0"/>
              <a:pPr eaLnBrk="1" hangingPunct="1"/>
              <a:t>25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DDF087D-E39A-4A9F-9F00-E38E5230138E}" type="slidenum">
              <a:rPr lang="en-US" altLang="zh-CN" smtClean="0"/>
              <a:pPr eaLnBrk="1" hangingPunct="1"/>
              <a:t>27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CPU</a:t>
            </a:r>
            <a:r>
              <a:rPr lang="zh-CN" altLang="en-US" dirty="0" smtClean="0">
                <a:ea typeface="宋体" charset="-122"/>
              </a:rPr>
              <a:t>响应中断申请，停止当前程序，保留当前程序指令地址和当前标志，转到中断服务程序去执行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DDF087D-E39A-4A9F-9F00-E38E5230138E}" type="slidenum">
              <a:rPr lang="en-US" altLang="zh-CN" smtClean="0"/>
              <a:pPr eaLnBrk="1" hangingPunct="1"/>
              <a:t>29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DDF087D-E39A-4A9F-9F00-E38E5230138E}" type="slidenum">
              <a:rPr lang="en-US" altLang="zh-CN" smtClean="0"/>
              <a:pPr eaLnBrk="1" hangingPunct="1"/>
              <a:t>31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DF31EC7-D93B-44BD-A931-EF906BD26884}" type="slidenum">
              <a:rPr lang="en-US" altLang="zh-CN" smtClean="0"/>
              <a:pPr eaLnBrk="1" hangingPunct="1"/>
              <a:t>40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现在的机箱内主板上已找不到单个的接口芯片，都已集成到超大规模外围接口芯片中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CB70A74-6EE8-4406-BE43-8676F9C600BD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领导办公室，秘书角色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9D2BF39-971B-4313-88B4-F1D8DC263294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多个开关量可以组成数字量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F5C9F-CA71-4E5C-ADFC-91DDF168B10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96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地址总线和控制总线连接</a:t>
            </a:r>
            <a:r>
              <a:rPr lang="en-US" altLang="zh-CN" dirty="0" smtClean="0">
                <a:ea typeface="宋体" charset="-122"/>
              </a:rPr>
              <a:t>IO</a:t>
            </a:r>
            <a:r>
              <a:rPr lang="zh-CN" altLang="en-US" dirty="0" smtClean="0">
                <a:ea typeface="宋体" charset="-122"/>
              </a:rPr>
              <a:t>接口系统（地址总线确定选择哪一个端口，控制总线确定进行什么操作，但是端口的读写信息来自数据总线），但是不连接控制口和状态口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控制口和状态口的信息来自数据口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DDF087D-E39A-4A9F-9F00-E38E5230138E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495842D-1CA0-4292-AAED-B2FB574B099F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USB 5V</a:t>
            </a:r>
          </a:p>
          <a:p>
            <a:r>
              <a:rPr lang="en-US" altLang="zh-CN" dirty="0" smtClean="0"/>
              <a:t>CPU 2V</a:t>
            </a:r>
            <a:r>
              <a:rPr lang="zh-CN" altLang="en-US" dirty="0" smtClean="0"/>
              <a:t>以内</a:t>
            </a:r>
            <a:endParaRPr lang="en-US" altLang="zh-CN" dirty="0" smtClean="0"/>
          </a:p>
          <a:p>
            <a:r>
              <a:rPr lang="en-US" altLang="zh-CN" dirty="0" smtClean="0"/>
              <a:t>TTL 5V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3.5V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2V</a:t>
            </a:r>
            <a:r>
              <a:rPr lang="zh-CN" altLang="en-US" dirty="0" smtClean="0"/>
              <a:t>）</a:t>
            </a:r>
            <a:r>
              <a:rPr lang="en-US" altLang="zh-CN" dirty="0" smtClean="0"/>
              <a:t>0.2V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0.8V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F5C9F-CA71-4E5C-ADFC-91DDF168B10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702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8A8CCB4-7B02-427E-B4BE-7119EDB16FD9}" type="slidenum">
              <a:rPr lang="en-US" altLang="zh-CN" smtClean="0"/>
              <a:pPr eaLnBrk="1" hangingPunct="1"/>
              <a:t>17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原则上说，一切软件功能都可以通过硬件实现。反之不然。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基本的逻辑电路的应用，例如</a:t>
            </a:r>
            <a:r>
              <a:rPr lang="en-US" altLang="zh-CN" b="1" dirty="0" smtClean="0"/>
              <a:t>A/D/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D/A</a:t>
            </a:r>
            <a:r>
              <a:rPr lang="zh-CN" altLang="en-US" b="1" dirty="0" smtClean="0"/>
              <a:t>接口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F5C9F-CA71-4E5C-ADFC-91DDF168B10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60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D4E4A-A8C3-4E69-BA34-76682204F1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54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19C0A-766A-4F71-8735-933D646551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17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F1E96-D526-44DB-A05D-C6A8B69849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01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8E6A1-8DE2-450E-8482-B2781865B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34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E3713-C66D-445E-8BD9-7C57AB3BD6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56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87456-7E30-454C-B6A7-06160A08A2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51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45411-70B4-4FF5-870F-709BBD49DA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09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73ACB-3E24-4EE0-B8D4-A08AF3D6A6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12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DE632-C1AD-411D-88D2-1994E96668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20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31EE3-FE15-4B1B-996E-9D719DEEE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61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4E735-71BD-4664-8DF7-C6A1E7C384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5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B1CE9AB-4306-4132-829D-94191B1F84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aramond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aramond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aramond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aramond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aramond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aramond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aramond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aramond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"/>
          <p:cNvSpPr>
            <a:spLocks noChangeArrowheads="1"/>
          </p:cNvSpPr>
          <p:nvPr/>
        </p:nvSpPr>
        <p:spPr bwMode="auto">
          <a:xfrm>
            <a:off x="457200" y="2286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000" b="1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计算机接口技术及应用</a:t>
            </a:r>
            <a:br>
              <a:rPr lang="zh-CN" altLang="en-US" sz="4000" b="1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en-US" altLang="zh-CN" sz="28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Computer Interface Techniques &amp; Application</a:t>
            </a:r>
            <a:br>
              <a:rPr lang="en-US" altLang="zh-CN" sz="28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</a:br>
            <a:endParaRPr lang="en-US" altLang="zh-CN" sz="2800" b="1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1.2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接口的功能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接受、解释和执行</a:t>
            </a:r>
            <a:r>
              <a:rPr lang="en-US" altLang="zh-CN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命令的功能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接受命令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对被控对象（外部设备）的控制命令以命令代码的形式传送给接口中的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命令寄存器（命令口）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解释命令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	由接口电路对命令代码进行识别和分析，分解成若干个控制信号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执行命令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	传送到外部设备，从而使其产生相应操作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1.2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接口的功能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 startAt="2"/>
            </a:pP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返回外设状态的功能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为了能让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及时正确了解与其通信的外设的工作状态，接口电路中设置一些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状态寄存器（状态口）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，以状态代码的形式存放外部设备的状态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信息。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通过读状态寄存器，作出判断和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处理</a:t>
            </a:r>
            <a:endParaRPr lang="zh-CN" altLang="en-US" b="1" dirty="0" smtClean="0">
              <a:latin typeface="华文楷体" pitchFamily="2" charset="-122"/>
              <a:ea typeface="华文楷体" pitchFamily="2" charset="-122"/>
            </a:endParaRP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执行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命令之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前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执行命令过程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中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执行命令之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后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忙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闲、准备就绪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未准备就绪、满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空、溢出错、格式错、校验错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1.2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接口的功能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 startAt="3"/>
            </a:pP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数据的缓冲功能</a:t>
            </a:r>
            <a:endParaRPr lang="zh-CN" altLang="en-US" b="1" dirty="0" smtClean="0">
              <a:latin typeface="华文楷体" pitchFamily="2" charset="-122"/>
              <a:ea typeface="华文楷体" pitchFamily="2" charset="-122"/>
            </a:endParaRP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主要解决主机高速与外设低速的矛盾，避免因速度不一致而丢失数据。一般接口电路都设置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数据缓冲寄存器（数据缓存器）或锁存器（</a:t>
            </a:r>
            <a:r>
              <a:rPr lang="en-US" altLang="zh-CN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register /latch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）：数据口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（输入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输出）</a:t>
            </a:r>
            <a:endParaRPr lang="zh-CN" altLang="en-US" b="1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这些锁存器常常有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驱动作用（负载能力）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数据缓冲器直接连在计算机系统数据总线上，因此具有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三态特性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	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	使高速工作的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和慢速工作的外设协调工作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1.2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接口的功能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 startAt="4"/>
            </a:pP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信号的转换功能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由于外设所需的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控制信号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以及它所能提供的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状态信号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往往同微机的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总线信号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不兼容（功能定义、逻辑关系、高低电平、工作时序）， 信号的转换功能在接口电路设计中十分重要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通常遇到的信号转换有：电平转换，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A/D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D/A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转换，串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并和并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串的转换，时序转换，逻辑转换，数据宽度的转换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1.2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接口的功能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 startAt="5"/>
            </a:pP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设备选择（端口寻址）功能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微机系统一般有多种外设，同一种外设也可能有多台，而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一个</a:t>
            </a:r>
            <a:r>
              <a:rPr lang="en-US" altLang="zh-CN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在同一时刻只能与一台外设进行信息的交换，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所以要在接口电路中设置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I/O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端口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地址译码电路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对外设进行寻址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只有被选中的设备才能和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建立真正的连接，进行信息交换，反之则不可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将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I/O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设备的端口地址送到接口的地址译码电路，译码电路将地址代码翻译成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I/O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设备的选择信号（一般高位地址用于接口芯片的选择、低位地址用于芯片内部寄存器的选择）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1.2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接口的功能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 startAt="6"/>
            </a:pP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数据宽度与数据格式转换功能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处理并行数据（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位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/16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位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/32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位），一些外设只能处理串行数据，接口应该具有“并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串”和“串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并”转换功能（移位寄存器）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与有些外设交换数据时，要求按一定的数据格式传送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	例如，串行通讯中的“起止式异步通信数据格式”和“面向字符的同步通信数据格式”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1.2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接口的功能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 startAt="7"/>
            </a:pP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中断管理功能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当外设和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之间用中断方式进行数据传输时，如果有</a:t>
            </a: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多个外设同时向</a:t>
            </a:r>
            <a:r>
              <a:rPr lang="en-US" altLang="zh-CN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提出中断请求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，应该有一个能够进行</a:t>
            </a: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中断优先级判别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提供中断向量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等工作的功能单元</a:t>
            </a: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8259</a:t>
            </a: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b="1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增加微机系统对外界的响应速度，使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和外设并行工作，提高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的效率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1.2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接口的功能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 startAt="8"/>
            </a:pP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可编程功能</a:t>
            </a:r>
          </a:p>
          <a:p>
            <a:pPr marL="990600" lvl="1" indent="-533400" eaLnBrk="1" hangingPunct="1"/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为了增加接口的灵活性、可扩充性、通用性，接口电路中一般提倡使用一些具有可编程功能的芯片</a:t>
            </a:r>
            <a:endParaRPr lang="en-US" altLang="zh-CN" b="1" smtClean="0">
              <a:latin typeface="华文楷体" pitchFamily="2" charset="-122"/>
              <a:ea typeface="华文楷体" pitchFamily="2" charset="-122"/>
            </a:endParaRP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不改动硬件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的情况下，</a:t>
            </a: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只修改驱动程序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就可改变接口的工作方式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1.3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接口的组成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硬件和软件两部分组成</a:t>
            </a:r>
          </a:p>
          <a:p>
            <a:pPr marL="609600" indent="-609600" eaLnBrk="1" hangingPunct="1">
              <a:spcBef>
                <a:spcPts val="600"/>
              </a:spcBef>
            </a:pP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	硬件部分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基本的逻辑电路，包括命令寄存器、状态寄存器和数据寄存器，作用：接收执行命令、返回状态、传送数据</a:t>
            </a:r>
            <a:r>
              <a:rPr lang="zh-CN" altLang="en-US" b="1" dirty="0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（可编程大规模接口芯片）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地址译码电路，作用：设备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寄存器选择</a:t>
            </a:r>
            <a:r>
              <a:rPr lang="zh-CN" altLang="en-US" b="1" dirty="0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（可编程逻辑芯片、译码器芯片，不包含在集成接口芯片中，由用户自行设计，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必不可少</a:t>
            </a:r>
            <a:r>
              <a:rPr lang="zh-CN" altLang="en-US" b="1" dirty="0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b="1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供选电路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1.3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接口的组成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硬件和软件两部分组成</a:t>
            </a:r>
          </a:p>
          <a:p>
            <a:pPr marL="609600" indent="-609600" eaLnBrk="1" hangingPunct="1">
              <a:spcBef>
                <a:spcPts val="600"/>
              </a:spcBef>
            </a:pP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	硬件部分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供选电路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	例如，数据传输方式</a:t>
            </a:r>
            <a:r>
              <a:rPr lang="zh-CN" altLang="en-US" b="1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（中断控制器或</a:t>
            </a:r>
            <a:r>
              <a:rPr lang="en-US" altLang="zh-CN" b="1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DMA</a:t>
            </a:r>
            <a:r>
              <a:rPr lang="zh-CN" altLang="en-US" b="1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控制器）；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速度控制和发声</a:t>
            </a:r>
            <a:r>
              <a:rPr lang="zh-CN" altLang="en-US" b="1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（定时</a:t>
            </a:r>
            <a:r>
              <a:rPr lang="en-US" altLang="zh-CN" b="1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计数器）；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数据宽度转换</a:t>
            </a:r>
            <a:r>
              <a:rPr lang="zh-CN" altLang="en-US" b="1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（移位寄存器）</a:t>
            </a:r>
          </a:p>
          <a:p>
            <a:pPr marL="990600" lvl="1" indent="-533400" eaLnBrk="1" hangingPunct="1"/>
            <a:endParaRPr lang="en-US" altLang="zh-CN" b="1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solidFill>
            <a:srgbClr val="008100"/>
          </a:solidFill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接口概述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1.3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接口的组成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</a:pP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软件部分</a:t>
            </a:r>
            <a:endParaRPr lang="zh-CN" altLang="en-US" sz="2800" b="1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初始化程序段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	对可编程接口芯片（或控制芯片）都需要通过相应的</a:t>
            </a:r>
            <a:r>
              <a:rPr lang="zh-CN" altLang="en-US" b="1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方式命令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或</a:t>
            </a:r>
            <a:r>
              <a:rPr lang="zh-CN" altLang="en-US" b="1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初始化命令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设置</a:t>
            </a: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工作方式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及</a:t>
            </a: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初始条件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传送方式处理程序段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	查询方式：检测外设或接口状态的程序段</a:t>
            </a:r>
            <a:endParaRPr lang="en-US" altLang="zh-CN" b="1" smtClean="0">
              <a:latin typeface="华文楷体" pitchFamily="2" charset="-122"/>
              <a:ea typeface="华文楷体" pitchFamily="2" charset="-122"/>
            </a:endParaRP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     中断方式：中断向量修改、中断源的屏蔽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开放、中断结束等处理的程序段；主程序和中断服务程序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DMA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方式：通道的开放屏蔽等处理的程序段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1.3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接口的组成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软件部分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主控程序段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	完成接口任务的程序段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	例如，数据采集程序段</a:t>
            </a:r>
            <a:r>
              <a:rPr lang="zh-CN" altLang="en-US" b="1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（发转换启动信号、查转换结束信号、读数据、存储数据）；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步进电机控制程序段</a:t>
            </a:r>
            <a:r>
              <a:rPr lang="zh-CN" altLang="en-US" b="1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（运行方式、方向、速度、启</a:t>
            </a:r>
            <a:r>
              <a:rPr lang="en-US" altLang="zh-CN" b="1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停控制）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程序终止与退出程序段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	程序结束退出前对接口电路中硬件的</a:t>
            </a: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保护程序段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（引脚设置为高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低电平，输入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输出状态）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辅助程序段（人机界面）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1.4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接口电路的结构形式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固定式结构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SSI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或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MSI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半固定式结构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GAL/PAL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FPGA/CPLD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可编程结构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大规模接口芯片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（本课程的内容）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智能型结构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专门的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I/O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处理器（例如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I8089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）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通用单片微机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华文楷体" pitchFamily="2" charset="-122"/>
                <a:ea typeface="华文楷体" pitchFamily="2" charset="-122"/>
              </a:rPr>
              <a:t>1.5 CPU与接口数据交换方式</a:t>
            </a:r>
            <a:endParaRPr lang="zh-CN" altLang="en-US" b="1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微机与外部设备之间的数据传输实际上是</a:t>
            </a:r>
            <a:r>
              <a:rPr lang="en-US" altLang="zh-CN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与接口之间的数据传输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查询方式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无条件传送方式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中断方式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DMA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方式</a:t>
            </a:r>
          </a:p>
          <a:p>
            <a:pPr marL="609600" indent="-609600" eaLnBrk="1" hangingPunct="1">
              <a:buFontTx/>
              <a:buAutoNum type="arabicPeriod"/>
            </a:pPr>
            <a:endParaRPr lang="zh-CN" altLang="en-US" b="1" smtClean="0">
              <a:latin typeface="华文楷体" pitchFamily="2" charset="-122"/>
              <a:ea typeface="华文楷体" pitchFamily="2" charset="-122"/>
            </a:endParaRPr>
          </a:p>
          <a:p>
            <a:pPr marL="609600" indent="-609600" eaLnBrk="1" hangingPunct="1">
              <a:buFontTx/>
              <a:buNone/>
            </a:pPr>
            <a:endParaRPr lang="en-US" altLang="zh-CN" b="1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华文楷体" pitchFamily="2" charset="-122"/>
                <a:ea typeface="华文楷体" pitchFamily="2" charset="-122"/>
              </a:rPr>
              <a:t>1.5 CPU与接口数据交换方式</a:t>
            </a:r>
            <a:endParaRPr lang="zh-CN" altLang="en-US" b="1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8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查询方式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在程序中安排一段由</a:t>
            </a:r>
            <a:r>
              <a:rPr lang="zh-CN" altLang="en-US" sz="24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输入</a:t>
            </a:r>
            <a:r>
              <a:rPr lang="en-US" altLang="zh-CN" sz="24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输出指令、测试指令、状态转移指令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组成的程序段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使用</a:t>
            </a:r>
            <a:r>
              <a:rPr lang="zh-CN" altLang="en-US" sz="24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测试指令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条件转移指令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循环检测设备完成准备工作的状态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	例如，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以查询方式给打印机传送数据，先查打印机忙否，不忙则传送数据，忙则继续查询，即等待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	特点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接口电路简单，硬件开销小，效率低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marL="609600" lvl="1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  <a:cs typeface="+mn-cs"/>
              </a:rPr>
              <a:t>	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  <a:cs typeface="+mn-cs"/>
              </a:rPr>
              <a:t>适用</a:t>
            </a:r>
            <a:r>
              <a:rPr lang="zh-CN" altLang="en-US" b="1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  <a:cs typeface="+mn-cs"/>
              </a:rPr>
              <a:t>场合</a:t>
            </a:r>
            <a:endParaRPr lang="en-US" altLang="zh-CN" b="1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  <a:cs typeface="+mn-cs"/>
            </a:endParaRP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不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太忙且传送速度不高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的情形</a:t>
            </a:r>
            <a:endParaRPr lang="en-US" altLang="zh-CN" sz="1400" b="1" dirty="0">
              <a:solidFill>
                <a:schemeClr val="bg2"/>
              </a:solidFill>
              <a:latin typeface="华文楷体" pitchFamily="2" charset="-122"/>
              <a:ea typeface="华文楷体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867400" y="5832475"/>
            <a:ext cx="2847975" cy="7207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marL="609600" indent="-60960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条件传送方式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24359" y="814861"/>
            <a:ext cx="1219200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609600" indent="-60960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读状态字</a:t>
            </a:r>
            <a:endParaRPr lang="en-US" altLang="zh-CN" b="1" dirty="0">
              <a:solidFill>
                <a:schemeClr val="accent2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" name="椭圆 2"/>
          <p:cNvSpPr>
            <a:spLocks noChangeArrowheads="1"/>
          </p:cNvSpPr>
          <p:nvPr/>
        </p:nvSpPr>
        <p:spPr bwMode="auto">
          <a:xfrm>
            <a:off x="1055529" y="1239837"/>
            <a:ext cx="2133600" cy="20923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CPU</a:t>
            </a:r>
            <a:endParaRPr lang="zh-CN" altLang="en-US" b="1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4" name="椭圆 15"/>
          <p:cNvSpPr>
            <a:spLocks noChangeArrowheads="1"/>
          </p:cNvSpPr>
          <p:nvPr/>
        </p:nvSpPr>
        <p:spPr bwMode="auto">
          <a:xfrm>
            <a:off x="4267200" y="2369820"/>
            <a:ext cx="685800" cy="6778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接口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276600" y="3154680"/>
            <a:ext cx="2620962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609600" indent="-60960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传送数据</a:t>
            </a:r>
            <a:endParaRPr lang="en-US" altLang="zh-CN" b="1" dirty="0">
              <a:solidFill>
                <a:schemeClr val="accent2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7" name="椭圆 2"/>
          <p:cNvSpPr>
            <a:spLocks noChangeArrowheads="1"/>
          </p:cNvSpPr>
          <p:nvPr/>
        </p:nvSpPr>
        <p:spPr bwMode="auto">
          <a:xfrm>
            <a:off x="6037897" y="1239836"/>
            <a:ext cx="2133600" cy="20923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外部设备</a:t>
            </a:r>
            <a:endParaRPr lang="zh-CN" altLang="en-US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9" name="椭圆 15"/>
          <p:cNvSpPr>
            <a:spLocks noChangeArrowheads="1"/>
          </p:cNvSpPr>
          <p:nvPr/>
        </p:nvSpPr>
        <p:spPr bwMode="auto">
          <a:xfrm>
            <a:off x="4267200" y="1535586"/>
            <a:ext cx="685800" cy="6778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接口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248025" y="1874517"/>
            <a:ext cx="94297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029200" y="1874517"/>
            <a:ext cx="9144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48025" y="2708751"/>
            <a:ext cx="942975" cy="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076825" y="2701128"/>
            <a:ext cx="942975" cy="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9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华文楷体" pitchFamily="2" charset="-122"/>
                <a:ea typeface="华文楷体" pitchFamily="2" charset="-122"/>
              </a:rPr>
              <a:t>1.5 CPU与接口数据交换方式</a:t>
            </a:r>
            <a:endParaRPr lang="zh-CN" altLang="en-US" b="1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 startAt="2"/>
            </a:pPr>
            <a:r>
              <a:rPr lang="zh-CN" altLang="en-US" sz="2800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无条件传送方式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认为被控对象外部设备总是处于准备好的状态，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不用查状态就可以直接读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写数据，作为一种特殊的查询方式。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例如，</a:t>
            </a:r>
          </a:p>
          <a:p>
            <a:pPr marL="914400" lvl="2" indent="0" eaLnBrk="1" hangingPunct="1">
              <a:spcBef>
                <a:spcPct val="0"/>
              </a:spcBef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电机的启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停</a:t>
            </a:r>
          </a:p>
          <a:p>
            <a:pPr marL="914400" lvl="2" indent="0" eaLnBrk="1" hangingPunct="1">
              <a:spcBef>
                <a:spcPct val="0"/>
              </a:spcBef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继电器的吸合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释放控制</a:t>
            </a:r>
          </a:p>
          <a:p>
            <a:pPr marL="914400" lvl="2" indent="0" eaLnBrk="1" hangingPunct="1">
              <a:spcBef>
                <a:spcPct val="0"/>
              </a:spcBef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定时启动的数据采集（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启动数据采集的时间间隔不小于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A/D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转换器的转换时间）</a:t>
            </a: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	</a:t>
            </a:r>
            <a:endParaRPr lang="zh-CN" altLang="en-US" b="1" smtClean="0">
              <a:latin typeface="华文楷体" pitchFamily="2" charset="-122"/>
              <a:ea typeface="华文楷体" pitchFamily="2" charset="-122"/>
            </a:endParaRPr>
          </a:p>
          <a:p>
            <a:pPr marL="609600" indent="-609600" eaLnBrk="1" hangingPunct="1">
              <a:buFontTx/>
              <a:buNone/>
            </a:pPr>
            <a:endParaRPr lang="en-US" altLang="zh-CN" b="1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867400" y="5832475"/>
            <a:ext cx="2847975" cy="7207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marL="609600" indent="-60960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无条件传送方式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7" y="880057"/>
            <a:ext cx="6541865" cy="369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华文楷体" pitchFamily="2" charset="-122"/>
                <a:ea typeface="华文楷体" pitchFamily="2" charset="-122"/>
              </a:rPr>
              <a:t>1.5 CPU与接口数据交换方式</a:t>
            </a:r>
            <a:endParaRPr lang="zh-CN" altLang="en-US" b="1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3"/>
            </a:pPr>
            <a:r>
              <a:rPr lang="zh-CN" altLang="en-US" sz="28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中断方式</a:t>
            </a:r>
          </a:p>
          <a:p>
            <a:pPr marL="990600" lvl="1" indent="-533400" eaLnBrk="1" hangingPunct="1"/>
            <a:r>
              <a:rPr lang="zh-CN" altLang="en-US" sz="24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24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24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与外设之间设置中断控制器</a:t>
            </a:r>
          </a:p>
          <a:p>
            <a:pPr marL="990600" lvl="1" indent="-533400" eaLnBrk="1" hangingPunct="1">
              <a:buFontTx/>
              <a:buNone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响应中断申请，停止当前程序，保留</a:t>
            </a:r>
            <a:r>
              <a:rPr lang="zh-CN" altLang="en-US" sz="2400" b="1" dirty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当前程</a:t>
            </a:r>
            <a:r>
              <a:rPr lang="zh-CN" altLang="en-US" sz="2400" b="1" dirty="0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序指令地址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zh-CN" altLang="en-US" sz="2400" b="1" dirty="0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当前标志，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转向执行中断子程序</a:t>
            </a:r>
            <a:endParaRPr lang="en-US" altLang="zh-CN" sz="2400" b="1" dirty="0" smtClean="0">
              <a:solidFill>
                <a:schemeClr val="bg2"/>
              </a:solidFill>
              <a:latin typeface="华文楷体" pitchFamily="2" charset="-122"/>
              <a:ea typeface="华文楷体" pitchFamily="2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sz="28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sz="28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特点</a:t>
            </a:r>
          </a:p>
          <a:p>
            <a:pPr marL="990600" lvl="1" indent="-533400" eaLnBrk="1" hangingPunct="1"/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可使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和外设并行工作，提高了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的效率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	适用场合</a:t>
            </a:r>
          </a:p>
          <a:p>
            <a:pPr marL="990600" lvl="1" indent="-533400" eaLnBrk="1" hangingPunct="1"/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适用于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的任务比较忙（多个外设与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交换数据），传送速度不太高的系统，尤其适合实时控制及紧急事件的处理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867400" y="5832475"/>
            <a:ext cx="2847975" cy="7207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marL="609600" indent="-60960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中断传送方式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05400" y="727075"/>
            <a:ext cx="1219200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609600" indent="-60960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中断请求</a:t>
            </a:r>
            <a:endParaRPr lang="en-US" altLang="zh-CN" b="1" dirty="0">
              <a:solidFill>
                <a:schemeClr val="accent2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" name="椭圆 2"/>
          <p:cNvSpPr>
            <a:spLocks noChangeArrowheads="1"/>
          </p:cNvSpPr>
          <p:nvPr/>
        </p:nvSpPr>
        <p:spPr bwMode="auto">
          <a:xfrm>
            <a:off x="1055529" y="1239837"/>
            <a:ext cx="2133600" cy="20923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CPU</a:t>
            </a:r>
            <a:endParaRPr lang="zh-CN" altLang="en-US" b="1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4" name="椭圆 15"/>
          <p:cNvSpPr>
            <a:spLocks noChangeArrowheads="1"/>
          </p:cNvSpPr>
          <p:nvPr/>
        </p:nvSpPr>
        <p:spPr bwMode="auto">
          <a:xfrm>
            <a:off x="4267200" y="2819400"/>
            <a:ext cx="685800" cy="6778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接口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276600" y="1925636"/>
            <a:ext cx="1310481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609600" indent="-60960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中断响应</a:t>
            </a:r>
            <a:endParaRPr lang="en-US" altLang="zh-CN" b="1" dirty="0">
              <a:solidFill>
                <a:schemeClr val="accent2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7" name="椭圆 2"/>
          <p:cNvSpPr>
            <a:spLocks noChangeArrowheads="1"/>
          </p:cNvSpPr>
          <p:nvPr/>
        </p:nvSpPr>
        <p:spPr bwMode="auto">
          <a:xfrm>
            <a:off x="6037897" y="1239836"/>
            <a:ext cx="2133600" cy="20923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外部设备</a:t>
            </a:r>
            <a:endParaRPr lang="zh-CN" altLang="en-US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9" name="椭圆 15"/>
          <p:cNvSpPr>
            <a:spLocks noChangeArrowheads="1"/>
          </p:cNvSpPr>
          <p:nvPr/>
        </p:nvSpPr>
        <p:spPr bwMode="auto">
          <a:xfrm>
            <a:off x="4267200" y="1219200"/>
            <a:ext cx="685800" cy="6778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接口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29200" y="1531623"/>
            <a:ext cx="91440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48025" y="3158331"/>
            <a:ext cx="942975" cy="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076825" y="3150708"/>
            <a:ext cx="942975" cy="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248025" y="1524000"/>
            <a:ext cx="91440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2"/>
          <p:cNvSpPr>
            <a:spLocks noChangeArrowheads="1"/>
          </p:cNvSpPr>
          <p:nvPr/>
        </p:nvSpPr>
        <p:spPr bwMode="auto">
          <a:xfrm>
            <a:off x="1055529" y="1219200"/>
            <a:ext cx="2144871" cy="21129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CPU</a:t>
            </a:r>
            <a:endParaRPr lang="zh-CN" altLang="en-US" b="1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819400" y="3505200"/>
            <a:ext cx="141795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609600" indent="-60960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数据交换</a:t>
            </a:r>
            <a:endParaRPr lang="en-US" altLang="zh-CN" b="1" dirty="0">
              <a:solidFill>
                <a:schemeClr val="accent2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248025" y="1752600"/>
            <a:ext cx="942975" cy="0"/>
          </a:xfrm>
          <a:prstGeom prst="straightConnector1">
            <a:avLst/>
          </a:prstGeom>
          <a:ln w="762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076825" y="1752600"/>
            <a:ext cx="942975" cy="0"/>
          </a:xfrm>
          <a:prstGeom prst="straightConnector1">
            <a:avLst/>
          </a:prstGeom>
          <a:ln w="762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1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5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1.1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微机接口与接口技术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接口（</a:t>
            </a:r>
            <a:r>
              <a:rPr lang="en-US" altLang="zh-CN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interface</a:t>
            </a: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：就是微处理器与“外部世界”的连接电路，是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与外界进行信息交换的中转站</a:t>
            </a:r>
            <a:endParaRPr lang="en-US" altLang="zh-CN" b="1" smtClean="0">
              <a:solidFill>
                <a:schemeClr val="bg2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为什么要在</a:t>
            </a:r>
            <a:r>
              <a:rPr lang="en-US" altLang="zh-CN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和外设之间设置接口电路？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信息类型和信号电平的匹配问题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	（信号线的功能、逻辑、时序）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速度的匹配问题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提高了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的效率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使外设的发展不受限制（硬件结构不依赖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华文楷体" pitchFamily="2" charset="-122"/>
                <a:ea typeface="华文楷体" pitchFamily="2" charset="-122"/>
              </a:rPr>
              <a:t>1.5 CPU与接口数据交换方式</a:t>
            </a:r>
            <a:endParaRPr lang="zh-CN" altLang="en-US" b="1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 startAt="4"/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DMA</a:t>
            </a:r>
            <a:r>
              <a:rPr lang="zh-CN" altLang="en-US" sz="28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方式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条件传送，无条件传送，中断传送都是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执行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IN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指令，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OUT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指令来实现的，不适用于大批量的数据高速传送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DMA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传送是在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DMA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控制器的控制下，</a:t>
            </a:r>
            <a:r>
              <a:rPr lang="zh-CN" altLang="en-US" sz="24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外设与内存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24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内存与内存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24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外设与外设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直接传送，这就减轻了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的负担，提高了传输速率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不参加数据的输入输出，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DMA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实现数据存取，地址刷新、计数、检测传送结束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en-US" sz="28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特点</a:t>
            </a:r>
            <a:endParaRPr lang="en-US" altLang="zh-CN" sz="2800" b="1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  <a:p>
            <a:pPr marL="741600" lvl="1" indent="-284400" eaLnBrk="1" hangingPunct="1">
              <a:lnSpc>
                <a:spcPct val="80000"/>
              </a:lnSpc>
              <a:spcBef>
                <a:spcPts val="576"/>
              </a:spcBef>
              <a:defRPr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速度高，数据量大，电路结构复杂，硬件开销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大</a:t>
            </a:r>
            <a:endParaRPr lang="zh-CN" altLang="en-US" sz="20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8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       适用</a:t>
            </a:r>
            <a:r>
              <a:rPr lang="zh-CN" altLang="en-US" sz="2800" b="1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场合</a:t>
            </a:r>
            <a:endParaRPr lang="en-US" altLang="zh-CN" sz="2800" b="1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  <a:p>
            <a:pPr marL="741600" lvl="1" indent="-284400" eaLnBrk="1" hangingPunct="1">
              <a:lnSpc>
                <a:spcPct val="80000"/>
              </a:lnSpc>
              <a:defRPr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适用于高速大批量的数据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传送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867400" y="5832475"/>
            <a:ext cx="2847975" cy="7207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marL="609600" indent="-60960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DMA</a:t>
            </a:r>
            <a:r>
              <a:rPr lang="zh-CN" altLang="en-US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传送方式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114800" y="457200"/>
            <a:ext cx="1679179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marL="609600" indent="-60960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申请总线控制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9" name="椭圆 15"/>
          <p:cNvSpPr>
            <a:spLocks noChangeArrowheads="1"/>
          </p:cNvSpPr>
          <p:nvPr/>
        </p:nvSpPr>
        <p:spPr bwMode="auto">
          <a:xfrm>
            <a:off x="1371599" y="3622833"/>
            <a:ext cx="1647825" cy="156241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外设接口</a:t>
            </a:r>
            <a:endParaRPr lang="zh-CN" altLang="en-US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800600" y="1350961"/>
            <a:ext cx="1457324" cy="1"/>
          </a:xfrm>
          <a:prstGeom prst="straightConnector1">
            <a:avLst/>
          </a:prstGeom>
          <a:ln w="762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62000" y="2442051"/>
            <a:ext cx="7696200" cy="0"/>
          </a:xfrm>
          <a:prstGeom prst="straightConnector1">
            <a:avLst/>
          </a:prstGeom>
          <a:ln w="1270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971800" y="990599"/>
            <a:ext cx="1781175" cy="72072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pPr marL="180000" lvl="1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DMAC 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6296025" y="990599"/>
            <a:ext cx="1781175" cy="72072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pPr marL="180000" lvl="1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CPU 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856672" y="1752599"/>
            <a:ext cx="0" cy="5334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210425" y="1752599"/>
            <a:ext cx="0" cy="5334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4287837" y="4007326"/>
            <a:ext cx="1781175" cy="72072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pPr marL="180000" lvl="1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存储器  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191703" y="1350962"/>
            <a:ext cx="723902" cy="935037"/>
            <a:chOff x="2191703" y="1350962"/>
            <a:chExt cx="723902" cy="935037"/>
          </a:xfrm>
        </p:grpSpPr>
        <p:cxnSp>
          <p:nvCxnSpPr>
            <p:cNvPr id="24" name="直接箭头连接符 23"/>
            <p:cNvCxnSpPr/>
            <p:nvPr/>
          </p:nvCxnSpPr>
          <p:spPr>
            <a:xfrm flipH="1" flipV="1">
              <a:off x="2191703" y="1350963"/>
              <a:ext cx="3808" cy="935036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>
              <a:off x="2191703" y="1350962"/>
              <a:ext cx="723902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箭头连接符 35"/>
          <p:cNvCxnSpPr/>
          <p:nvPr/>
        </p:nvCxnSpPr>
        <p:spPr>
          <a:xfrm flipV="1">
            <a:off x="2195511" y="2521190"/>
            <a:ext cx="0" cy="1063861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5178425" y="2521191"/>
            <a:ext cx="0" cy="1440574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36372" y="457200"/>
            <a:ext cx="457200" cy="18287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vert270" wrap="none" anchor="ctr"/>
          <a:lstStyle/>
          <a:p>
            <a:pPr marL="609600" indent="-60960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申请</a:t>
            </a: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DMA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操作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5178821" y="1828799"/>
            <a:ext cx="1679179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marL="609600" indent="-60960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响应</a:t>
            </a:r>
            <a:r>
              <a:rPr lang="en-US" altLang="zh-CN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DMA</a:t>
            </a:r>
            <a:r>
              <a:rPr lang="zh-CN" altLang="en-US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申请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2829758" y="2595920"/>
            <a:ext cx="1679179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marL="609600" indent="-60960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数据传输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72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56" grpId="0" animBg="1"/>
      <p:bldP spid="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>
                <a:latin typeface="华文楷体" pitchFamily="2" charset="-122"/>
                <a:ea typeface="华文楷体" pitchFamily="2" charset="-122"/>
              </a:rPr>
              <a:t>1.</a:t>
            </a:r>
            <a:r>
              <a:rPr lang="en-US" altLang="zh-CN" sz="4000" b="1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en-US" altLang="en-US" sz="4000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4000" b="1" smtClean="0">
                <a:latin typeface="华文楷体" pitchFamily="2" charset="-122"/>
                <a:ea typeface="华文楷体" pitchFamily="2" charset="-122"/>
              </a:rPr>
              <a:t>分析和设计接口电路的基本方法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分析接口两侧的情况 </a:t>
            </a:r>
          </a:p>
          <a:p>
            <a:pPr marL="609600" indent="-609600" eaLnBrk="1" hangingPunct="1"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微机系统一侧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需要清楚总线的类型，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的类型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系统总线（数据总线、地址总线）的宽度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控制总线的逻辑定义、时序关系的特点及要求</a:t>
            </a:r>
          </a:p>
          <a:p>
            <a:pPr marL="609600" indent="-609600" eaLnBrk="1" hangingPunct="1"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外设一侧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分析重点应放在搞清有关外设的工作原理，性能特点（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编写接口程序的依据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）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所连接的信号线的定义和时序（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外特性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>
                <a:latin typeface="华文楷体" pitchFamily="2" charset="-122"/>
                <a:ea typeface="华文楷体" pitchFamily="2" charset="-122"/>
              </a:rPr>
              <a:t>1.</a:t>
            </a:r>
            <a:r>
              <a:rPr lang="en-US" altLang="zh-CN" sz="4000" b="1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en-US" altLang="en-US" sz="4000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4000" b="1" smtClean="0">
                <a:latin typeface="华文楷体" pitchFamily="2" charset="-122"/>
                <a:ea typeface="华文楷体" pitchFamily="2" charset="-122"/>
              </a:rPr>
              <a:t>分析和设计接口电路的基本方法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软、硬件结合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以硬件为基础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，软件和硬件相结合是设计接口电路的基本方法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>
                <a:latin typeface="华文楷体" pitchFamily="2" charset="-122"/>
                <a:ea typeface="华文楷体" pitchFamily="2" charset="-122"/>
              </a:rPr>
              <a:t>1.</a:t>
            </a:r>
            <a:r>
              <a:rPr lang="en-US" altLang="zh-CN" sz="4000" b="1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en-US" altLang="en-US" sz="4000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4000" b="1" smtClean="0">
                <a:latin typeface="华文楷体" pitchFamily="2" charset="-122"/>
                <a:ea typeface="华文楷体" pitchFamily="2" charset="-122"/>
              </a:rPr>
              <a:t>分析和设计接口电路的基本方法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硬件设计方法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合理选用接口芯片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利用现有的各种用途的通用或专用的</a:t>
            </a: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可编程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大规模集成电路</a:t>
            </a: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接口芯片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，并结合少量的中、小规模集成电路进行接口设计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利用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FPGA/CPLD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等各类可编程逻辑芯片，并借助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VerilogHDL/VHDL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或众多的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EDA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工具进行接口设计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采用传统的中、小规模的标准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TTL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CMOS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系列集成电路器件及传统的数字逻辑系统的设计方法进行接口设计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>
                <a:latin typeface="华文楷体" pitchFamily="2" charset="-122"/>
                <a:ea typeface="华文楷体" pitchFamily="2" charset="-122"/>
              </a:rPr>
              <a:t>1.</a:t>
            </a:r>
            <a:r>
              <a:rPr lang="en-US" altLang="zh-CN" sz="4000" b="1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en-US" altLang="en-US" sz="4000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4000" b="1" smtClean="0">
                <a:latin typeface="华文楷体" pitchFamily="2" charset="-122"/>
                <a:ea typeface="华文楷体" pitchFamily="2" charset="-122"/>
              </a:rPr>
              <a:t>分析和设计接口电路的基本方法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硬件设计方法</a:t>
            </a:r>
          </a:p>
          <a:p>
            <a:pPr marL="609600" indent="-609600" eaLnBrk="1" hangingPunct="1">
              <a:buFontTx/>
              <a:buAutoNum type="arabicPeriod" startAt="2"/>
            </a:pP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有针对性的设计附加电路	</a:t>
            </a:r>
          </a:p>
          <a:p>
            <a:pPr marL="990600" lvl="1" indent="-533400" eaLnBrk="1" hangingPunct="1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逻辑关系、电平转换、时序配合、驱动能力</a:t>
            </a:r>
          </a:p>
          <a:p>
            <a:pPr marL="990600" lvl="1" indent="-533400" eaLnBrk="1" hangingPunct="1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反相器、三极管、与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或门、缓冲器、锁存器、驱动器芯片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>
                <a:latin typeface="华文楷体" pitchFamily="2" charset="-122"/>
                <a:ea typeface="华文楷体" pitchFamily="2" charset="-122"/>
              </a:rPr>
              <a:t>1.</a:t>
            </a:r>
            <a:r>
              <a:rPr lang="en-US" altLang="zh-CN" sz="4000" b="1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en-US" altLang="en-US" sz="4000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4000" b="1" smtClean="0">
                <a:latin typeface="华文楷体" pitchFamily="2" charset="-122"/>
                <a:ea typeface="华文楷体" pitchFamily="2" charset="-122"/>
              </a:rPr>
              <a:t>分析和设计接口电路的基本方法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软件设计方法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采用汇编语言（或高级语言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C/C++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）直接对硬件编程</a:t>
            </a:r>
          </a:p>
          <a:p>
            <a:pPr marL="990600" lvl="1" indent="-533400" eaLnBrk="1" hangingPunct="1"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接口芯片和被控对象的外特性</a:t>
            </a:r>
          </a:p>
          <a:p>
            <a:pPr marL="990600" lvl="1" indent="-533400" eaLnBrk="1" hangingPunct="1"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接口芯片的编程命令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采用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DOS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系统功能调用和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BIOS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功能调用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涉及到使用系统资源（键盘、显示器、打印机、串口等）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采用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Windows/Linux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的提供的接口函数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1.7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接口技术的发展趋势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早期的计算机系统，没有独立的接口电路，对外设的控制与管理由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直接操作</a:t>
            </a:r>
          </a:p>
          <a:p>
            <a:pPr marL="990600" lvl="1" indent="-533400" eaLnBrk="1" hangingPunct="1"/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主机效率低</a:t>
            </a:r>
          </a:p>
          <a:p>
            <a:pPr marL="990600" lvl="1" indent="-533400" eaLnBrk="1" hangingPunct="1"/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外设种类多（信息格式、电平高低、逻辑关系），主机对外设的控制电路复杂</a:t>
            </a:r>
          </a:p>
          <a:p>
            <a:pPr marL="990600" lvl="1" indent="-533400" eaLnBrk="1" hangingPunct="1"/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固定连接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简单的接口电路，独立的接口和设备控制器</a:t>
            </a:r>
          </a:p>
          <a:p>
            <a:pPr marL="990600" lvl="1" indent="-533400" eaLnBrk="1" hangingPunct="1"/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简化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对外设的管理和控制</a:t>
            </a:r>
          </a:p>
          <a:p>
            <a:pPr marL="990600" lvl="1" indent="-533400" eaLnBrk="1" hangingPunct="1"/>
            <a:r>
              <a:rPr lang="en-US" altLang="zh-CN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和外设按各自规律发展</a:t>
            </a:r>
            <a:r>
              <a:rPr lang="zh-CN" altLang="en-US" b="1" smtClean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（标准化、系列化）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1.7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接口技术的发展趋势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 startAt="3"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微机接口向智能化、标准化、多功能化、高度集成化方向发展</a:t>
            </a:r>
          </a:p>
          <a:p>
            <a:pPr marL="990600" lvl="1" indent="-533400" eaLnBrk="1" hangingPunct="1"/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各种高性能接口</a:t>
            </a:r>
            <a:r>
              <a:rPr lang="zh-CN" altLang="en-US" b="1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标准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的不断推出和使用（向下兼容）</a:t>
            </a:r>
          </a:p>
          <a:p>
            <a:pPr marL="990600" lvl="1" indent="-533400" eaLnBrk="1" hangingPunct="1"/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超大规模接口集成芯片</a:t>
            </a:r>
          </a:p>
          <a:p>
            <a:pPr marL="990600" lvl="1" indent="-533400" eaLnBrk="1" hangingPunct="1"/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接口控制软件固化技术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1.7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接口技术的发展趋势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固定式简单接口</a:t>
            </a:r>
          </a:p>
          <a:p>
            <a:pPr marL="609600" indent="-609600" eaLnBrk="1" hangingPunct="1"/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可编程复杂接口</a:t>
            </a:r>
          </a:p>
          <a:p>
            <a:pPr marL="609600" indent="-609600" eaLnBrk="1" hangingPunct="1"/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功能强大的智能接口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943600" y="2971800"/>
            <a:ext cx="1219200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609600" indent="-60960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中转站</a:t>
            </a:r>
            <a:endParaRPr lang="en-US" altLang="zh-CN" b="1" dirty="0">
              <a:solidFill>
                <a:schemeClr val="accent2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867400" y="5832475"/>
            <a:ext cx="2847975" cy="7207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marL="609600" indent="-60960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接口概念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76950" y="1371600"/>
            <a:ext cx="2619375" cy="72072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pPr marL="180000" lvl="1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显示器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076950" y="3698875"/>
            <a:ext cx="2619375" cy="72072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pPr marL="180000" lvl="1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磁盘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27063" y="1371600"/>
            <a:ext cx="2620962" cy="72072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pPr marL="180000" lvl="1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键盘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27063" y="3698875"/>
            <a:ext cx="2620962" cy="72072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pPr marL="180000" lvl="1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打印机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5128" name="椭圆 2"/>
          <p:cNvSpPr>
            <a:spLocks noChangeArrowheads="1"/>
          </p:cNvSpPr>
          <p:nvPr/>
        </p:nvSpPr>
        <p:spPr bwMode="auto">
          <a:xfrm>
            <a:off x="3581400" y="1849438"/>
            <a:ext cx="2133600" cy="20923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CPU</a:t>
            </a:r>
            <a:endParaRPr lang="zh-CN" altLang="en-US" b="1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5129" name="椭圆 12"/>
          <p:cNvSpPr>
            <a:spLocks noChangeArrowheads="1"/>
          </p:cNvSpPr>
          <p:nvPr/>
        </p:nvSpPr>
        <p:spPr bwMode="auto">
          <a:xfrm>
            <a:off x="3124200" y="1981200"/>
            <a:ext cx="838200" cy="8382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接口</a:t>
            </a:r>
          </a:p>
        </p:txBody>
      </p:sp>
      <p:sp>
        <p:nvSpPr>
          <p:cNvPr id="5130" name="椭圆 14"/>
          <p:cNvSpPr>
            <a:spLocks noChangeArrowheads="1"/>
          </p:cNvSpPr>
          <p:nvPr/>
        </p:nvSpPr>
        <p:spPr bwMode="auto">
          <a:xfrm>
            <a:off x="3352800" y="3505200"/>
            <a:ext cx="457200" cy="4365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131" name="椭圆 15"/>
          <p:cNvSpPr>
            <a:spLocks noChangeArrowheads="1"/>
          </p:cNvSpPr>
          <p:nvPr/>
        </p:nvSpPr>
        <p:spPr bwMode="auto">
          <a:xfrm>
            <a:off x="5334000" y="3352800"/>
            <a:ext cx="685800" cy="6778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接口</a:t>
            </a:r>
          </a:p>
        </p:txBody>
      </p:sp>
      <p:sp>
        <p:nvSpPr>
          <p:cNvPr id="17" name="椭圆 16"/>
          <p:cNvSpPr/>
          <p:nvPr/>
        </p:nvSpPr>
        <p:spPr>
          <a:xfrm>
            <a:off x="5105400" y="1752600"/>
            <a:ext cx="1371600" cy="1295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接口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27063" y="4487863"/>
            <a:ext cx="2620962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609600" indent="-60960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外部设备</a:t>
            </a:r>
            <a:endParaRPr lang="en-US" altLang="zh-CN" b="1" dirty="0">
              <a:solidFill>
                <a:schemeClr val="accent2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129" grpId="0" animBg="1"/>
      <p:bldP spid="5130" grpId="0" animBg="1"/>
      <p:bldP spid="5131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1.7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接口技术的发展趋势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FontTx/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关于接口技术的几点说明</a:t>
            </a:r>
          </a:p>
          <a:p>
            <a:pPr marL="609600" indent="-609600" eaLnBrk="1" hangingPunct="1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在工作速度（数据传输速率）、数据宽度、芯片集成度等方面与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的发展存在巨大差距</a:t>
            </a:r>
          </a:p>
          <a:p>
            <a:pPr marL="990600" lvl="1" indent="-533400" eaLnBrk="1" hangingPunct="1">
              <a:spcBef>
                <a:spcPts val="60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新型外设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先进的总线技术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新的接口标准、芯片组</a:t>
            </a:r>
          </a:p>
          <a:p>
            <a:pPr marL="609600" indent="-609600" eaLnBrk="1" hangingPunct="1"/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和外部设备及接口在计算机系统中的作用不同，目的在于满足实际应用的需要</a:t>
            </a:r>
          </a:p>
          <a:p>
            <a:pPr marL="609600" indent="-609600" eaLnBrk="1" hangingPunct="1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集成度的提高和物理结构的改变，必须保持逻辑兼容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303079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1.1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微机接口与接口技术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48768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CPU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I/O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设备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之间通过接口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交换信息</a:t>
            </a:r>
            <a:endParaRPr lang="en-US" altLang="zh-CN" b="1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数据信息</a:t>
            </a:r>
          </a:p>
          <a:p>
            <a:pPr lvl="1" eaLnBrk="1" hangingPunct="1">
              <a:defRPr/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CPU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与外部设备交换的基本信息是数据（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位、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位、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位、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位 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…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 数据信息分三种类型：数字量、模拟量、开关量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状态信息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lvl="1" eaLnBrk="1" hangingPunct="1">
              <a:defRPr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反映外设当前的工作状态（外部设备通过接口 传送给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控制信息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1.1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微机接口与接口技术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CPU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I/O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设备之间通过接口</a:t>
            </a:r>
            <a:r>
              <a:rPr lang="zh-CN" altLang="en-US" b="1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交换信息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控制信息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lvl="1" eaLnBrk="1" hangingPunct="1">
              <a:defRPr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发送控制信息实现对外部设备的控制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（通过接口传送给外部设备）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867400" y="5832475"/>
            <a:ext cx="2847975" cy="7207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marL="609600" indent="-60960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外设接口框图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14401"/>
            <a:ext cx="7162800" cy="2993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5" y="227527"/>
            <a:ext cx="8543795" cy="5106473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867400" y="5832475"/>
            <a:ext cx="2847975" cy="7207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marL="609600" indent="-60960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微机系统接口框图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1897063"/>
            <a:ext cx="1328738" cy="457200"/>
          </a:xfrm>
          <a:prstGeom prst="rect">
            <a:avLst/>
          </a:prstGeom>
          <a:solidFill>
            <a:srgbClr val="008100"/>
          </a:solidFill>
          <a:ln>
            <a:noFill/>
          </a:ln>
          <a:effectLst/>
        </p:spPr>
        <p:txBody>
          <a:bodyPr wrap="none" anchor="ctr"/>
          <a:lstStyle/>
          <a:p>
            <a:pPr marL="609600" indent="-60960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数据总线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27813" y="2362200"/>
            <a:ext cx="1328737" cy="457200"/>
          </a:xfrm>
          <a:prstGeom prst="rect">
            <a:avLst/>
          </a:prstGeom>
          <a:solidFill>
            <a:srgbClr val="008100"/>
          </a:solidFill>
          <a:ln>
            <a:noFill/>
          </a:ln>
          <a:effectLst/>
        </p:spPr>
        <p:txBody>
          <a:bodyPr wrap="none" anchor="ctr"/>
          <a:lstStyle/>
          <a:p>
            <a:pPr marL="609600" indent="-60960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地址总线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929063" y="2754313"/>
            <a:ext cx="1328737" cy="457200"/>
          </a:xfrm>
          <a:prstGeom prst="rect">
            <a:avLst/>
          </a:prstGeom>
          <a:solidFill>
            <a:srgbClr val="008100"/>
          </a:solidFill>
          <a:ln>
            <a:noFill/>
          </a:ln>
          <a:effectLst/>
        </p:spPr>
        <p:txBody>
          <a:bodyPr wrap="none" anchor="ctr"/>
          <a:lstStyle/>
          <a:p>
            <a:pPr marL="609600" indent="-60960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控制总线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1.1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微机接口与接口技术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接口技术在微机应用中的作用</a:t>
            </a:r>
          </a:p>
          <a:p>
            <a:pPr lvl="1" eaLnBrk="1" hangingPunct="1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导弹、卫星、机器人 、无人机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……</a:t>
            </a:r>
          </a:p>
          <a:p>
            <a:pPr lvl="1" eaLnBrk="1" hangingPunct="1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手机、平板电脑、条码机 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……</a:t>
            </a:r>
          </a:p>
          <a:p>
            <a:pPr eaLnBrk="1" hangingPunct="1"/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计算机的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应用是随着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外部设备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的不断更新和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接口技术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的发展而深入到各个领域的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Garamond"/>
        <a:ea typeface="楷体_GB2312"/>
        <a:cs typeface=""/>
      </a:majorFont>
      <a:minorFont>
        <a:latin typeface="Garamond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Cascade</Template>
  <TotalTime>5823</TotalTime>
  <Words>1587</Words>
  <Application>Microsoft Office PowerPoint</Application>
  <PresentationFormat>全屏显示(4:3)</PresentationFormat>
  <Paragraphs>273</Paragraphs>
  <Slides>40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默认设计模板</vt:lpstr>
      <vt:lpstr>PowerPoint 演示文稿</vt:lpstr>
      <vt:lpstr>接口概述</vt:lpstr>
      <vt:lpstr>1.1 微机接口与接口技术</vt:lpstr>
      <vt:lpstr>PowerPoint 演示文稿</vt:lpstr>
      <vt:lpstr>1.1 微机接口与接口技术</vt:lpstr>
      <vt:lpstr>1.1 微机接口与接口技术</vt:lpstr>
      <vt:lpstr>PowerPoint 演示文稿</vt:lpstr>
      <vt:lpstr>PowerPoint 演示文稿</vt:lpstr>
      <vt:lpstr>1.1 微机接口与接口技术</vt:lpstr>
      <vt:lpstr>1.2 接口的功能</vt:lpstr>
      <vt:lpstr>1.2 接口的功能</vt:lpstr>
      <vt:lpstr>1.2 接口的功能</vt:lpstr>
      <vt:lpstr>1.2 接口的功能</vt:lpstr>
      <vt:lpstr>1.2 接口的功能</vt:lpstr>
      <vt:lpstr>1.2 接口的功能</vt:lpstr>
      <vt:lpstr>1.2 接口的功能</vt:lpstr>
      <vt:lpstr>1.2 接口的功能</vt:lpstr>
      <vt:lpstr>1.3 接口的组成</vt:lpstr>
      <vt:lpstr>1.3 接口的组成</vt:lpstr>
      <vt:lpstr>1.3 接口的组成</vt:lpstr>
      <vt:lpstr>1.3 接口的组成</vt:lpstr>
      <vt:lpstr>1.4 接口电路的结构形式</vt:lpstr>
      <vt:lpstr>1.5 CPU与接口数据交换方式</vt:lpstr>
      <vt:lpstr>1.5 CPU与接口数据交换方式</vt:lpstr>
      <vt:lpstr>PowerPoint 演示文稿</vt:lpstr>
      <vt:lpstr>1.5 CPU与接口数据交换方式</vt:lpstr>
      <vt:lpstr>PowerPoint 演示文稿</vt:lpstr>
      <vt:lpstr>1.5 CPU与接口数据交换方式</vt:lpstr>
      <vt:lpstr>PowerPoint 演示文稿</vt:lpstr>
      <vt:lpstr>1.5 CPU与接口数据交换方式</vt:lpstr>
      <vt:lpstr>PowerPoint 演示文稿</vt:lpstr>
      <vt:lpstr>1.6 分析和设计接口电路的基本方法</vt:lpstr>
      <vt:lpstr>1.6 分析和设计接口电路的基本方法</vt:lpstr>
      <vt:lpstr>1.6 分析和设计接口电路的基本方法</vt:lpstr>
      <vt:lpstr>1.6 分析和设计接口电路的基本方法</vt:lpstr>
      <vt:lpstr>1.6 分析和设计接口电路的基本方法</vt:lpstr>
      <vt:lpstr>1.7 接口技术的发展趋势</vt:lpstr>
      <vt:lpstr>1.7 接口技术的发展趋势</vt:lpstr>
      <vt:lpstr>1.7 接口技术的发展趋势</vt:lpstr>
      <vt:lpstr>1.7 接口技术的发展趋势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WQIANG</cp:lastModifiedBy>
  <cp:revision>340</cp:revision>
  <cp:lastPrinted>1601-01-01T00:00:00Z</cp:lastPrinted>
  <dcterms:created xsi:type="dcterms:W3CDTF">2011-10-21T02:55:37Z</dcterms:created>
  <dcterms:modified xsi:type="dcterms:W3CDTF">2019-10-20T12:34:34Z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