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notesMasterIdLst>
    <p:notesMasterId r:id="rId67"/>
  </p:notesMasterIdLst>
  <p:sldIdLst>
    <p:sldId id="256" r:id="rId2"/>
    <p:sldId id="330" r:id="rId3"/>
    <p:sldId id="324" r:id="rId4"/>
    <p:sldId id="457" r:id="rId5"/>
    <p:sldId id="421" r:id="rId6"/>
    <p:sldId id="419" r:id="rId7"/>
    <p:sldId id="420" r:id="rId8"/>
    <p:sldId id="422" r:id="rId9"/>
    <p:sldId id="424" r:id="rId10"/>
    <p:sldId id="425" r:id="rId11"/>
    <p:sldId id="426" r:id="rId12"/>
    <p:sldId id="458" r:id="rId13"/>
    <p:sldId id="460" r:id="rId14"/>
    <p:sldId id="427" r:id="rId15"/>
    <p:sldId id="428" r:id="rId16"/>
    <p:sldId id="459" r:id="rId17"/>
    <p:sldId id="437" r:id="rId18"/>
    <p:sldId id="434" r:id="rId19"/>
    <p:sldId id="435" r:id="rId20"/>
    <p:sldId id="436" r:id="rId21"/>
    <p:sldId id="399" r:id="rId22"/>
    <p:sldId id="335" r:id="rId23"/>
    <p:sldId id="400" r:id="rId24"/>
    <p:sldId id="401" r:id="rId25"/>
    <p:sldId id="402" r:id="rId26"/>
    <p:sldId id="454" r:id="rId27"/>
    <p:sldId id="409" r:id="rId28"/>
    <p:sldId id="410" r:id="rId29"/>
    <p:sldId id="411" r:id="rId30"/>
    <p:sldId id="412" r:id="rId31"/>
    <p:sldId id="414" r:id="rId32"/>
    <p:sldId id="413" r:id="rId33"/>
    <p:sldId id="449" r:id="rId34"/>
    <p:sldId id="450" r:id="rId35"/>
    <p:sldId id="451" r:id="rId36"/>
    <p:sldId id="448" r:id="rId37"/>
    <p:sldId id="464" r:id="rId38"/>
    <p:sldId id="465" r:id="rId39"/>
    <p:sldId id="455" r:id="rId40"/>
    <p:sldId id="415" r:id="rId41"/>
    <p:sldId id="416" r:id="rId42"/>
    <p:sldId id="417" r:id="rId43"/>
    <p:sldId id="418" r:id="rId44"/>
    <p:sldId id="452" r:id="rId45"/>
    <p:sldId id="403" r:id="rId46"/>
    <p:sldId id="404" r:id="rId47"/>
    <p:sldId id="405" r:id="rId48"/>
    <p:sldId id="406" r:id="rId49"/>
    <p:sldId id="407" r:id="rId50"/>
    <p:sldId id="408" r:id="rId51"/>
    <p:sldId id="456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53" r:id="rId61"/>
    <p:sldId id="271" r:id="rId62"/>
    <p:sldId id="461" r:id="rId63"/>
    <p:sldId id="462" r:id="rId64"/>
    <p:sldId id="463" r:id="rId65"/>
    <p:sldId id="328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55741E-E204-4972-91C8-2FC76E661618}">
          <p14:sldIdLst>
            <p14:sldId id="256"/>
            <p14:sldId id="330"/>
            <p14:sldId id="324"/>
            <p14:sldId id="457"/>
            <p14:sldId id="421"/>
            <p14:sldId id="419"/>
            <p14:sldId id="420"/>
            <p14:sldId id="422"/>
            <p14:sldId id="424"/>
            <p14:sldId id="425"/>
            <p14:sldId id="426"/>
            <p14:sldId id="458"/>
            <p14:sldId id="460"/>
            <p14:sldId id="427"/>
            <p14:sldId id="428"/>
            <p14:sldId id="459"/>
            <p14:sldId id="437"/>
            <p14:sldId id="434"/>
            <p14:sldId id="435"/>
            <p14:sldId id="436"/>
            <p14:sldId id="399"/>
            <p14:sldId id="335"/>
            <p14:sldId id="400"/>
            <p14:sldId id="401"/>
            <p14:sldId id="402"/>
            <p14:sldId id="454"/>
            <p14:sldId id="409"/>
            <p14:sldId id="410"/>
            <p14:sldId id="411"/>
            <p14:sldId id="412"/>
            <p14:sldId id="414"/>
            <p14:sldId id="413"/>
            <p14:sldId id="449"/>
            <p14:sldId id="450"/>
            <p14:sldId id="451"/>
            <p14:sldId id="448"/>
            <p14:sldId id="464"/>
            <p14:sldId id="465"/>
            <p14:sldId id="455"/>
            <p14:sldId id="415"/>
            <p14:sldId id="416"/>
            <p14:sldId id="417"/>
            <p14:sldId id="418"/>
            <p14:sldId id="452"/>
            <p14:sldId id="403"/>
            <p14:sldId id="404"/>
            <p14:sldId id="405"/>
            <p14:sldId id="406"/>
            <p14:sldId id="407"/>
            <p14:sldId id="408"/>
            <p14:sldId id="456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53"/>
            <p14:sldId id="271"/>
            <p14:sldId id="461"/>
            <p14:sldId id="462"/>
            <p14:sldId id="463"/>
          </p14:sldIdLst>
        </p14:section>
        <p14:section name="无标题节" id="{0C030BEA-91F8-452D-8CB4-D5074541D22B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79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5.xml"/><Relationship Id="rId3" Type="http://schemas.openxmlformats.org/officeDocument/2006/relationships/slide" Target="slides/slide46.xml"/><Relationship Id="rId7" Type="http://schemas.openxmlformats.org/officeDocument/2006/relationships/slide" Target="slides/slide61.xml"/><Relationship Id="rId2" Type="http://schemas.openxmlformats.org/officeDocument/2006/relationships/slide" Target="slides/slide45.xml"/><Relationship Id="rId1" Type="http://schemas.openxmlformats.org/officeDocument/2006/relationships/slide" Target="slides/slide1.xml"/><Relationship Id="rId6" Type="http://schemas.openxmlformats.org/officeDocument/2006/relationships/slide" Target="slides/slide49.xml"/><Relationship Id="rId5" Type="http://schemas.openxmlformats.org/officeDocument/2006/relationships/slide" Target="slides/slide48.xml"/><Relationship Id="rId4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DEB19F-4829-4594-866C-D8661AD59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3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A37A-D9CE-4628-9FB3-5E48F8CA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1B7B2-2682-40FE-A073-D1F7CC08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D3EC0-C778-4DB2-810B-56F7A52B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7E2D-31F9-4233-97BE-87AB63F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FDE0-4D0A-4BFC-B41C-3A9CC121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215E4-2C84-4C41-968F-614B716005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83502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9DC3-4384-4418-B8A2-7AA30AF4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59665-35A2-44E5-8D0A-63EC3B29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09281-F34F-413E-9978-9A7D52B9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25017-1255-4AB7-9EF5-08621022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B2BF6-593E-4CF5-9005-C20A684D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EC407-D7D0-4B7F-A054-73F2BE058C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563119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56671D-C038-4358-AFE0-8E30A84F3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ACB5E-4636-4F62-B086-8C0AD16D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A10FD-8DE6-400D-8103-63765D3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324A1-D81C-4970-B95C-F4AB7DFB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2CBFA-1FF2-460D-BA3E-9828E9B7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4223F-153E-4E9D-BAFF-C51C6A9A62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2316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A88D2-F805-4057-81F3-8871767AC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40894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4457-FFDE-4A60-8F89-E8F59BCA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6C60D-0286-4333-ABBB-4AA3CFBF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3FDAB-1AC1-4D50-A0E8-89401B43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939B7-AC65-4902-99E6-68E89C0F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005F4-DF41-4454-A7F4-F6D2964D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799468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B1A7-D503-4220-8DCF-D2137F31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3FB15-DFC9-4D71-8D69-3B1D7742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EC589-AC4D-46A9-8B42-3440591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A4B12-1FB9-498B-8663-CFAD8771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6CB47-3084-4CF6-8D43-1AE21D7A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DA53A-7EE4-47DD-AB0D-C04848C4D56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547022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3FE0-7516-486F-AF02-CDB7ABE7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2FA0D-63F5-485D-A32E-686778B1B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E1B3A-FB3B-47EF-9C93-B4100528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5F2A2-3B6C-4776-B314-D9F0EDCE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BC9EB-45DC-4BBA-95C8-889A1399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1B8C-9799-46DC-9E03-8A607D78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20D65-E87D-4CD2-99C8-F04D045D65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71363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03C9C-AAFF-4802-AFD6-17DD946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8A8E7-5891-4E77-A866-6DC8EB1C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0B2F-6628-449E-9211-CAEA4B21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E4C9CB-0643-4AF8-B97A-10CC57098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9C557E-150B-43B3-82C0-BF8A05AAD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8CA58-E5EA-417B-9F1E-ADF85C39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98AE70-BF87-4730-9C04-C22AE41C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27357F-9751-4ADF-AA30-7FFDAAAA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32709-293E-4409-8236-FAF9227616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527056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347B-831B-456B-9EB6-02F45753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B72CE2-85B3-470A-806D-17D125EB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F9DC88-60D7-4E44-94BC-8FB0072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E7534-A5B9-462C-81C2-8830A950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29F8E-8C6F-44BB-905B-5149D634F0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910911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891E9-4E59-44F3-8A65-11FA754C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A6703-BD17-4BAD-BCA4-7B93F4AB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754D2-2ED7-448A-B814-C10C1AB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71909-2022-49E6-9487-A43DBB5AB9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95408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1C35-E755-4150-A1A8-FB659755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9A7CB-AEAB-49A6-A802-B82DE38D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C40AD-16DC-4EAB-8CD7-54A02F3AC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C3437-E417-4A53-949B-7290C632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FB6FC-ECA7-4A6E-B9B4-99ADE362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8D508-CE2D-4A05-972C-FB922BFF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D8163-850D-46F1-9AD3-76C704048C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76514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1CF5-F3CE-413E-94AE-4E438DDF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04EB4-1E8C-416C-9126-DB59258E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F33CD-75F0-43A4-A52C-6D1B3555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906E-0C85-4F20-AFE0-E61307CE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27392-8A10-4620-8D99-4C50BFF1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39C94-971C-4430-A115-9EDED3A6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FA04E-C551-45FB-A6C0-96C1190120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45538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E535C0-17F6-4D15-B9E8-77F24668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A5A9A-2D3C-4345-AF92-FB07C933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94023-ACAD-45A4-A41C-FE3237F99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B8132-54AE-4AA6-ABF2-AC60816C8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8B733-D70D-4B88-BAEA-077D6F91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A4223F-153E-4E9D-BAFF-C51C6A9A62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0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ransition spd="med">
    <p:pull dir="u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itage.cn/insights/en/node/224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w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b="1" dirty="0">
                <a:latin typeface="微软雅黑" pitchFamily="34" charset="-122"/>
                <a:ea typeface="微软雅黑" pitchFamily="34" charset="-122"/>
              </a:rPr>
              <a:t>软件工程	</a:t>
            </a:r>
          </a:p>
        </p:txBody>
      </p:sp>
      <p:sp>
        <p:nvSpPr>
          <p:cNvPr id="3074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8865951-ACB5-41F3-9F7B-27CD4A9416F1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/>
          </a:p>
        </p:txBody>
      </p:sp>
      <p:sp>
        <p:nvSpPr>
          <p:cNvPr id="7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34AA959-F5A5-461F-8F71-866D08F051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640" y="3626718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 勇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年秋</a:t>
            </a:r>
          </a:p>
        </p:txBody>
      </p:sp>
    </p:spTree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分析与综合</a:t>
            </a:r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19814" cy="4752975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kumimoji="0" lang="zh-CN" altLang="en-US" sz="3200" dirty="0">
                <a:latin typeface="微软雅黑" pitchFamily="34" charset="-122"/>
                <a:ea typeface="微软雅黑" pitchFamily="34" charset="-122"/>
              </a:rPr>
              <a:t>分析是把事物分解为各个部分、侧面、属性，分别加以研究。</a:t>
            </a:r>
            <a:r>
              <a:rPr kumimoji="0"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是认识事物整体的必要阶段</a:t>
            </a:r>
            <a:r>
              <a:rPr kumimoji="0"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kumimoji="0" lang="zh-CN" altLang="en-US" sz="3200" dirty="0">
                <a:latin typeface="微软雅黑" pitchFamily="34" charset="-122"/>
                <a:ea typeface="微软雅黑" pitchFamily="34" charset="-122"/>
              </a:rPr>
              <a:t>综合是把事物各个部分、侧面、属性按内在联系有机地统一为整体，以</a:t>
            </a:r>
            <a:r>
              <a:rPr kumimoji="0"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掌握事物的本质和规律</a:t>
            </a:r>
            <a:r>
              <a:rPr kumimoji="0"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kumimoji="0" lang="zh-CN" altLang="en-US" sz="3200" dirty="0">
                <a:latin typeface="微软雅黑" pitchFamily="34" charset="-122"/>
                <a:ea typeface="微软雅黑" pitchFamily="34" charset="-122"/>
              </a:rPr>
              <a:t>分析与综合是互相渗透和转化的，在分析基础上综合，在综合指导下分析。</a:t>
            </a:r>
            <a:endParaRPr kumimoji="0"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kumimoji="0" lang="zh-CN" altLang="en-US" sz="3200" dirty="0">
                <a:latin typeface="微软雅黑" pitchFamily="34" charset="-122"/>
                <a:ea typeface="微软雅黑" pitchFamily="34" charset="-122"/>
              </a:rPr>
              <a:t>分析与综合，循环往复，推动认识的深化和发展。</a:t>
            </a:r>
            <a:r>
              <a:rPr kumimoji="0"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软件开发迭代的意义所在！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8DC339-FFBB-4D2D-BD1D-204A6D54C068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/>
          </a:p>
        </p:txBody>
      </p:sp>
      <p:pic>
        <p:nvPicPr>
          <p:cNvPr id="11269" name="Picture 5" descr="C:\Program Files (x86)\Microsoft Office\MEDIA\OFFICE12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12875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编写文档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34835" y="2143161"/>
            <a:ext cx="5233309" cy="185387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编制需求分析文档：将所收集的用户需求编写成需求规格说明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66579-47AD-42E8-B4DB-5CCF65AA4CDD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b="0"/>
          </a:p>
        </p:txBody>
      </p:sp>
      <p:pic>
        <p:nvPicPr>
          <p:cNvPr id="12293" name="Picture 4" descr="j02919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1156"/>
            <a:ext cx="278765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619672" y="5661248"/>
            <a:ext cx="5750293" cy="677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例子：需求分析过程文档</a:t>
            </a:r>
          </a:p>
        </p:txBody>
      </p:sp>
    </p:spTree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95938" y="2780928"/>
            <a:ext cx="4608510" cy="13255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需求评审：评审需求规格说明，确保与用户达成共识。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66579-47AD-42E8-B4DB-5CCF65AA4CDD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5B3C6-AC9E-4707-A7BC-9700973A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5576" y="2862712"/>
            <a:ext cx="248427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1895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66218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4055838121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40555" y="1965864"/>
            <a:ext cx="7446962" cy="41767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调查方式</a:t>
            </a:r>
          </a:p>
          <a:p>
            <a:pPr marL="857250" lvl="1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会谈、询问：围绕软件目标提出具体问题</a:t>
            </a:r>
          </a:p>
          <a:p>
            <a:pPr marL="857250" lvl="1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参观</a:t>
            </a:r>
          </a:p>
          <a:p>
            <a:pPr marL="857250" lvl="1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调查表：经过仔细考虑的书面回答可能比会谈中的回答更加准确</a:t>
            </a:r>
          </a:p>
          <a:p>
            <a:pPr marL="857250" lvl="1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收集分析客户使用的各种表格、有关工作责任、工作流程、工作规范、相关数据标准、业务标准的各种文字资料</a:t>
            </a:r>
          </a:p>
          <a:p>
            <a:pPr marL="857250" lvl="1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专题报告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50" lvl="1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软件原型系统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B3D550-E35A-4A31-A640-C296818A244D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/>
          </a:p>
        </p:txBody>
      </p:sp>
      <p:pic>
        <p:nvPicPr>
          <p:cNvPr id="13317" name="Picture 4" descr="j0299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152"/>
            <a:ext cx="1229679" cy="201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44564" y="1916372"/>
            <a:ext cx="7772400" cy="480510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调查内容</a:t>
            </a: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用户类型</a:t>
            </a: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用户范围及其应用期限</a:t>
            </a: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用户应用深度</a:t>
            </a: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用户数量</a:t>
            </a: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用户基本现状</a:t>
            </a: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eaLnBrk="1" hangingPunct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数据：内容、分类和评价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目前有哪些软硬件、分属哪些部门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目前的缺陷，网络功能如何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eaLnBrk="1" hangingPunct="1">
              <a:buFont typeface="+mj-ea"/>
              <a:buAutoNum type="circleNumDbPlain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91BAB1-BCD6-48DB-B648-9BBDC5C60A88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/>
          </a:p>
        </p:txBody>
      </p:sp>
      <p:pic>
        <p:nvPicPr>
          <p:cNvPr id="15365" name="Picture 5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09" y="2055763"/>
            <a:ext cx="2411975" cy="2449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66218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结构化分析建模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3309962892"/>
      </p:ext>
    </p:extLst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13482" y="1808163"/>
            <a:ext cx="7550150" cy="4548188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需求分析是发现、求精、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、规格说明和复审的过程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传统的软件工程方法学使用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结构化分析技术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完成分析用户需求的工作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结构化是把软件系统功能当作一个大模块，根据分析与设计的不同要求，进行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模块分解或者组合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把整个系统开发过程分成若干阶段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，每个阶段进行若干活动，每项活动应用一系列标准、规范、方法和技术，完成一个或多个任务，形成符合需求的软件产品（成果）。</a:t>
            </a:r>
          </a:p>
          <a:p>
            <a:pPr algn="just"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33AC99-3FDD-4A6F-B864-625A55752DB7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298ADB-859F-430E-9CE8-12E023F67148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b="0"/>
          </a:p>
        </p:txBody>
      </p:sp>
      <p:pic>
        <p:nvPicPr>
          <p:cNvPr id="20484" name="Picture 5" descr="结构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574833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049338" y="1671638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采用“自顶向下，逐步求精”的方式</a:t>
            </a:r>
            <a:endPara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A9A9C3-0C8C-4EDD-AC40-B8783E275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</p:spTree>
  </p:cSld>
  <p:clrMapOvr>
    <a:masterClrMapping/>
  </p:clrMapOvr>
  <p:transition spd="med"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584" y="1677342"/>
            <a:ext cx="7772400" cy="4548188"/>
          </a:xfrm>
        </p:spPr>
        <p:txBody>
          <a:bodyPr/>
          <a:lstStyle/>
          <a:p>
            <a:pPr algn="just" eaLnBrk="1" hangingPunct="1"/>
            <a:r>
              <a:rPr lang="zh-CN" altLang="en-US" sz="3200" dirty="0"/>
              <a:t>模型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B869AC-EDCE-4697-82FC-965F9F2D16C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b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92375"/>
            <a:ext cx="25320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565400"/>
            <a:ext cx="26241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28600" y="2305050"/>
            <a:ext cx="520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宋体" pitchFamily="2" charset="-122"/>
              </a:rPr>
              <a:t> 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935832" y="6021388"/>
            <a:ext cx="799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/>
              <a:t>为了更好地理解问题，人们常常采用建立模型的方法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0F273F9-DAD5-4093-A3C8-056308242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</p:spTree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67744" y="2141536"/>
            <a:ext cx="58293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 勇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Tel:	1860273099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	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yongwang@cug.edu.cn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地理信息系统软件开发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网格与分布式系统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地理信息系统网格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0A1C2F-0F9C-430F-A038-BC7AC3C5BDF6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61132"/>
            <a:ext cx="6254750" cy="45481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模型就是为理解事务而对事务做出的一种抽象，是对事物一种无歧义的表示。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模型可以通过一组图形符号和组成符号的规则组成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结构化分析实质是一种建模活动，通常建立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数据模型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功能模型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行为模型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7C0235-9886-4531-BD6E-073734092DCC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 b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E4DB666-6693-4F25-B61A-EA098ACD3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2638E993-C767-48D6-89BF-2EC987C33C9A}"/>
              </a:ext>
            </a:extLst>
          </p:cNvPr>
          <p:cNvGrpSpPr>
            <a:grpSpLocks/>
          </p:cNvGrpSpPr>
          <p:nvPr/>
        </p:nvGrpSpPr>
        <p:grpSpPr bwMode="auto">
          <a:xfrm>
            <a:off x="6767512" y="4000288"/>
            <a:ext cx="2376488" cy="2305050"/>
            <a:chOff x="1008" y="1059"/>
            <a:chExt cx="3768" cy="2733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F488F01B-8A7A-409B-88EB-FCB02163E9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9DFC64C9-6A5B-4E76-8E4F-9FD43762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EB32F5E0-D2C9-4474-80B5-B7A71916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FBCB3A94-1382-4047-95AA-08414DCA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</p:spTree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F5B091-D3F8-49DF-A2A3-E24EFA9379D7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b="0"/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>
            <a:off x="1835150" y="1628775"/>
            <a:ext cx="5184775" cy="482441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2700338" y="2420938"/>
            <a:ext cx="3384550" cy="316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3708400" y="3357563"/>
            <a:ext cx="1368425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数据字典</a:t>
            </a: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 flipH="1">
            <a:off x="2124075" y="4149725"/>
            <a:ext cx="1582738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003800" y="4149725"/>
            <a:ext cx="15843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4356100" y="16287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-2169275">
            <a:off x="2746375" y="3103563"/>
            <a:ext cx="177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实体关系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2581504">
            <a:off x="4427538" y="3179763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数据流图</a:t>
            </a: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3348038" y="4724400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状态转换图</a:t>
            </a:r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3348038" y="57340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控制规格说明</a:t>
            </a:r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 rot="-2914962">
            <a:off x="1481932" y="2632869"/>
            <a:ext cx="2770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数据对象描述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 rot="3651316">
            <a:off x="5069682" y="2967831"/>
            <a:ext cx="252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/>
              <a:t>处理规格说明</a:t>
            </a: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116013" y="1773238"/>
            <a:ext cx="3240087" cy="2735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4500563" y="1773238"/>
            <a:ext cx="3240087" cy="2735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2700338" y="4121150"/>
            <a:ext cx="3240087" cy="27368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11DF4CF-B18D-4B8E-A6F8-7DB8F4BE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60648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8" grpId="0"/>
      <p:bldP spid="27659" grpId="0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2506662"/>
            <a:ext cx="7886700" cy="4351338"/>
          </a:xfrm>
        </p:spPr>
        <p:txBody>
          <a:bodyPr/>
          <a:lstStyle/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通常使用实体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关系图（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）来建立数据模型</a:t>
            </a: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图中包含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三种基本成分</a:t>
            </a: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C9DDE2-F942-439D-895C-FABE7BD65BE1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实体即数据对象用矩形框表示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959E66-874B-41A7-9340-6E22B3D94FE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 b="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403350" y="3860800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5003800" y="3933825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132138" y="5229225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课程</a:t>
            </a:r>
          </a:p>
        </p:txBody>
      </p:sp>
    </p:spTree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数据对象彼此之间的连接方式称为关系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用连接实体的菱形表示关系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CB9116-1D62-409C-8936-11176D39558D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 b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42855" y="3429001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759450" y="3429000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671887" y="5646560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课程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2555875" y="4619449"/>
            <a:ext cx="1366838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5076825" y="4763911"/>
            <a:ext cx="1438275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2699792" y="4149726"/>
            <a:ext cx="432346" cy="469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5795963" y="4187648"/>
            <a:ext cx="432346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3276600" y="5267149"/>
            <a:ext cx="646113" cy="379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5221288" y="5321121"/>
            <a:ext cx="538161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1       1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N      M:N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ABF008-D4E7-4275-8EEC-F4D780FA73C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 b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474788" y="3357563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6443663" y="3140075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706813" y="5229225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课程</a:t>
            </a:r>
          </a:p>
        </p:txBody>
      </p:sp>
      <p:sp>
        <p:nvSpPr>
          <p:cNvPr id="28680" name="AutoShape 7"/>
          <p:cNvSpPr>
            <a:spLocks noChangeArrowheads="1"/>
          </p:cNvSpPr>
          <p:nvPr/>
        </p:nvSpPr>
        <p:spPr bwMode="auto">
          <a:xfrm>
            <a:off x="2484438" y="4437063"/>
            <a:ext cx="1368425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</a:t>
            </a:r>
          </a:p>
        </p:txBody>
      </p:sp>
      <p:sp>
        <p:nvSpPr>
          <p:cNvPr id="28681" name="AutoShape 8"/>
          <p:cNvSpPr>
            <a:spLocks noChangeArrowheads="1"/>
          </p:cNvSpPr>
          <p:nvPr/>
        </p:nvSpPr>
        <p:spPr bwMode="auto">
          <a:xfrm>
            <a:off x="5219700" y="4292600"/>
            <a:ext cx="1943100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2627313" y="4076700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6156325" y="3860800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3203575" y="5013325"/>
            <a:ext cx="12255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4859338" y="5013325"/>
            <a:ext cx="12255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3348038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1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4138613" y="4724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6659563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4670425" y="4775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M</a:t>
            </a:r>
          </a:p>
        </p:txBody>
      </p:sp>
    </p:spTree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594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19"/>
          <p:cNvSpPr txBox="1">
            <a:spLocks noChangeArrowheads="1"/>
          </p:cNvSpPr>
          <p:nvPr/>
        </p:nvSpPr>
        <p:spPr bwMode="auto">
          <a:xfrm>
            <a:off x="755576" y="17637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</p:cSld>
  <p:clrMapOvr>
    <a:masterClrMapping/>
  </p:clrMapOvr>
  <p:transition spd="med">
    <p:pull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396552" y="2241551"/>
            <a:ext cx="8767886" cy="4114800"/>
          </a:xfrm>
        </p:spPr>
        <p:txBody>
          <a:bodyPr>
            <a:normAutofit/>
          </a:bodyPr>
          <a:lstStyle/>
          <a:p>
            <a:pPr marL="1371600" lvl="2" indent="-4572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DFD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）是一种图形化技术，它描绘信息流和数据从输入到输出的过程所经受的变换</a:t>
            </a:r>
          </a:p>
          <a:p>
            <a:pPr marL="1371600" lvl="2" indent="-4572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没有具体的物理元素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，它只是描述信息在软件中流动和被处理的情况</a:t>
            </a:r>
          </a:p>
          <a:p>
            <a:pPr marL="1371600" lvl="2" indent="-4572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数据流图是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系统逻辑功能的图形表示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AD10A8-DD53-4458-9CAF-8ACAE14235AA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254769" y="2132856"/>
            <a:ext cx="8770119" cy="4114800"/>
          </a:xfrm>
        </p:spPr>
        <p:txBody>
          <a:bodyPr>
            <a:normAutofit/>
          </a:bodyPr>
          <a:lstStyle/>
          <a:p>
            <a:pPr marL="1371600" lvl="2" indent="-4572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可以在任何抽象层次上，使用数据流图表示系统或软件</a:t>
            </a:r>
          </a:p>
          <a:p>
            <a:pPr marL="1371600" lvl="2" indent="-4572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层次越低表现出的信息流细节和功能细节就越多</a:t>
            </a:r>
          </a:p>
          <a:p>
            <a:pPr marL="1371600" lvl="2" indent="-4572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数据流图提供了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功能建模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机制，也提供了信息流建模机制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DBD3CB-EE72-4B92-9383-63128C0C70DC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marL="990600" lvl="1" indent="-533400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8377A3-241D-45D3-8E5A-2FACB32BF51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 b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13100"/>
            <a:ext cx="6840537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需求分析</a:t>
            </a:r>
          </a:p>
        </p:txBody>
      </p:sp>
      <p:sp>
        <p:nvSpPr>
          <p:cNvPr id="512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584" y="1556543"/>
            <a:ext cx="7772400" cy="37449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．需求分析的基本概念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．如何获取需求</a:t>
            </a:r>
          </a:p>
          <a:p>
            <a:pPr algn="just"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．结构化需求分析建模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F73A74-80E3-44A0-B6CD-610255A17C3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marL="990600" lvl="1" indent="-533400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9D3547-CF8D-4A0A-8388-FB27BB5923CF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 b="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476375" y="3141663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1547813" y="371633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2627313" y="3141663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3563938" y="35734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1187450" y="27813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1160463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067175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5149850" y="3213100"/>
            <a:ext cx="10795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V="1">
            <a:off x="5221288" y="3787775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>
            <a:off x="6300788" y="3213100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>
            <a:off x="7237413" y="36449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4860925" y="28527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4833938" y="37877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7740650" y="3068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619250" y="32845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*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5292725" y="3357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+</a:t>
            </a: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>
            <a:off x="1692275" y="4941888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3"/>
          <p:cNvSpPr>
            <a:spLocks noChangeShapeType="1"/>
          </p:cNvSpPr>
          <p:nvPr/>
        </p:nvSpPr>
        <p:spPr bwMode="auto">
          <a:xfrm flipV="1">
            <a:off x="1763713" y="5516563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AutoShape 24"/>
          <p:cNvSpPr>
            <a:spLocks noChangeArrowheads="1"/>
          </p:cNvSpPr>
          <p:nvPr/>
        </p:nvSpPr>
        <p:spPr bwMode="auto">
          <a:xfrm>
            <a:off x="2843213" y="4941888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>
            <a:off x="3779838" y="5373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1403350" y="45815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1376363" y="5516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4283075" y="47974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1835150" y="5084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⊕</a:t>
            </a:r>
          </a:p>
        </p:txBody>
      </p:sp>
    </p:spTree>
  </p:cSld>
  <p:clrMapOvr>
    <a:masterClrMapping/>
  </p:clrMapOvr>
  <p:transition spd="med">
    <p:pull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marL="990600" lvl="1" indent="-533400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2544EE-DFEF-4A2E-A4DB-A1D5D4DD1C33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 b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47637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3492500" y="3789363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2627313" y="3141663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V="1">
            <a:off x="3492500" y="3141663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1403350" y="3141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067175" y="40767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3779838" y="35004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*</a:t>
            </a:r>
          </a:p>
        </p:txBody>
      </p:sp>
      <p:sp>
        <p:nvSpPr>
          <p:cNvPr id="34828" name="Text Box 26"/>
          <p:cNvSpPr txBox="1">
            <a:spLocks noChangeArrowheads="1"/>
          </p:cNvSpPr>
          <p:nvPr/>
        </p:nvSpPr>
        <p:spPr bwMode="auto">
          <a:xfrm>
            <a:off x="4643438" y="44370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29" name="Text Box 27"/>
          <p:cNvSpPr txBox="1">
            <a:spLocks noChangeArrowheads="1"/>
          </p:cNvSpPr>
          <p:nvPr/>
        </p:nvSpPr>
        <p:spPr bwMode="auto">
          <a:xfrm>
            <a:off x="4356100" y="505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⊕</a:t>
            </a:r>
          </a:p>
        </p:txBody>
      </p:sp>
      <p:sp>
        <p:nvSpPr>
          <p:cNvPr id="34830" name="Text Box 28"/>
          <p:cNvSpPr txBox="1">
            <a:spLocks noChangeArrowheads="1"/>
          </p:cNvSpPr>
          <p:nvPr/>
        </p:nvSpPr>
        <p:spPr bwMode="auto">
          <a:xfrm>
            <a:off x="4067175" y="27082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31" name="Line 29"/>
          <p:cNvSpPr>
            <a:spLocks noChangeShapeType="1"/>
          </p:cNvSpPr>
          <p:nvPr/>
        </p:nvSpPr>
        <p:spPr bwMode="auto">
          <a:xfrm>
            <a:off x="507682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2" name="Line 30"/>
          <p:cNvSpPr>
            <a:spLocks noChangeShapeType="1"/>
          </p:cNvSpPr>
          <p:nvPr/>
        </p:nvSpPr>
        <p:spPr bwMode="auto">
          <a:xfrm>
            <a:off x="7092950" y="3789363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3" name="AutoShape 31"/>
          <p:cNvSpPr>
            <a:spLocks noChangeArrowheads="1"/>
          </p:cNvSpPr>
          <p:nvPr/>
        </p:nvSpPr>
        <p:spPr bwMode="auto">
          <a:xfrm>
            <a:off x="6227763" y="3141663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34" name="Line 32"/>
          <p:cNvSpPr>
            <a:spLocks noChangeShapeType="1"/>
          </p:cNvSpPr>
          <p:nvPr/>
        </p:nvSpPr>
        <p:spPr bwMode="auto">
          <a:xfrm flipV="1">
            <a:off x="7092950" y="3141663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Text Box 33"/>
          <p:cNvSpPr txBox="1">
            <a:spLocks noChangeArrowheads="1"/>
          </p:cNvSpPr>
          <p:nvPr/>
        </p:nvSpPr>
        <p:spPr bwMode="auto">
          <a:xfrm>
            <a:off x="5003800" y="3141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36" name="Text Box 34"/>
          <p:cNvSpPr txBox="1">
            <a:spLocks noChangeArrowheads="1"/>
          </p:cNvSpPr>
          <p:nvPr/>
        </p:nvSpPr>
        <p:spPr bwMode="auto">
          <a:xfrm>
            <a:off x="7667625" y="40767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37" name="Text Box 35"/>
          <p:cNvSpPr txBox="1">
            <a:spLocks noChangeArrowheads="1"/>
          </p:cNvSpPr>
          <p:nvPr/>
        </p:nvSpPr>
        <p:spPr bwMode="auto">
          <a:xfrm>
            <a:off x="7380288" y="3357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+</a:t>
            </a:r>
          </a:p>
        </p:txBody>
      </p:sp>
      <p:sp>
        <p:nvSpPr>
          <p:cNvPr id="34838" name="Text Box 37"/>
          <p:cNvSpPr txBox="1">
            <a:spLocks noChangeArrowheads="1"/>
          </p:cNvSpPr>
          <p:nvPr/>
        </p:nvSpPr>
        <p:spPr bwMode="auto">
          <a:xfrm>
            <a:off x="7667625" y="27082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39" name="Line 38"/>
          <p:cNvSpPr>
            <a:spLocks noChangeShapeType="1"/>
          </p:cNvSpPr>
          <p:nvPr/>
        </p:nvSpPr>
        <p:spPr bwMode="auto">
          <a:xfrm>
            <a:off x="2051050" y="52038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0" name="Line 39"/>
          <p:cNvSpPr>
            <a:spLocks noChangeShapeType="1"/>
          </p:cNvSpPr>
          <p:nvPr/>
        </p:nvSpPr>
        <p:spPr bwMode="auto">
          <a:xfrm>
            <a:off x="3995738" y="5419725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1" name="AutoShape 40"/>
          <p:cNvSpPr>
            <a:spLocks noChangeArrowheads="1"/>
          </p:cNvSpPr>
          <p:nvPr/>
        </p:nvSpPr>
        <p:spPr bwMode="auto">
          <a:xfrm>
            <a:off x="3132138" y="4772025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42" name="Line 41"/>
          <p:cNvSpPr>
            <a:spLocks noChangeShapeType="1"/>
          </p:cNvSpPr>
          <p:nvPr/>
        </p:nvSpPr>
        <p:spPr bwMode="auto">
          <a:xfrm flipV="1">
            <a:off x="3995738" y="4914900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Text Box 42"/>
          <p:cNvSpPr txBox="1">
            <a:spLocks noChangeArrowheads="1"/>
          </p:cNvSpPr>
          <p:nvPr/>
        </p:nvSpPr>
        <p:spPr bwMode="auto">
          <a:xfrm>
            <a:off x="1331913" y="52752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44" name="Text Box 43"/>
          <p:cNvSpPr txBox="1">
            <a:spLocks noChangeArrowheads="1"/>
          </p:cNvSpPr>
          <p:nvPr/>
        </p:nvSpPr>
        <p:spPr bwMode="auto">
          <a:xfrm>
            <a:off x="4716463" y="58515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45" name="Text Box 46"/>
          <p:cNvSpPr txBox="1">
            <a:spLocks noChangeArrowheads="1"/>
          </p:cNvSpPr>
          <p:nvPr/>
        </p:nvSpPr>
        <p:spPr bwMode="auto">
          <a:xfrm>
            <a:off x="6804025" y="40036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</p:spTree>
  </p:cSld>
  <p:clrMapOvr>
    <a:masterClrMapping/>
  </p:clrMapOvr>
  <p:transition spd="med">
    <p:pull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252536" y="1985483"/>
            <a:ext cx="8964488" cy="4114800"/>
          </a:xfrm>
        </p:spPr>
        <p:txBody>
          <a:bodyPr>
            <a:noAutofit/>
          </a:bodyPr>
          <a:lstStyle/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一家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工厂采购部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每天需要一张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定货报表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对于每个需要定货的零件，应该列出下述数据：零件编号、零件名称、定货数量、目前价格和供应者。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当某种零件的库存数量少于库存临界值时，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仓库管理员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采购员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定货</a:t>
            </a: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4E5301-2965-438D-AEAC-5590EF9FDAE7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060575"/>
            <a:ext cx="7858125" cy="1800225"/>
          </a:xfrm>
          <a:noFill/>
        </p:spPr>
      </p:pic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82CE98-201F-4B3E-A26F-249276DEAF2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 b="0"/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547813" y="4365625"/>
            <a:ext cx="4103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确定数据流的起点和终点</a:t>
            </a:r>
          </a:p>
        </p:txBody>
      </p:sp>
      <p:pic>
        <p:nvPicPr>
          <p:cNvPr id="36870" name="图片 5" descr="12N91L95360-32GZ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941888"/>
            <a:ext cx="1074738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4024" y="2668850"/>
            <a:ext cx="8278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数据流图例子</a:t>
            </a:r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1773238"/>
            <a:ext cx="8429625" cy="3455987"/>
          </a:xfrm>
          <a:noFill/>
        </p:spPr>
      </p:pic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57BD5-F2F3-4CDF-9C92-AE0BF75173C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 b="0"/>
          </a:p>
        </p:txBody>
      </p:sp>
      <p:sp>
        <p:nvSpPr>
          <p:cNvPr id="37892" name="TextBox 6"/>
          <p:cNvSpPr txBox="1">
            <a:spLocks noChangeArrowheads="1"/>
          </p:cNvSpPr>
          <p:nvPr/>
        </p:nvSpPr>
        <p:spPr bwMode="auto">
          <a:xfrm>
            <a:off x="1763713" y="5426075"/>
            <a:ext cx="6408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将定货系统分解：事物处理和产生报表</a:t>
            </a:r>
            <a:endParaRPr lang="en-US" altLang="zh-CN" sz="28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6168" y="3501008"/>
            <a:ext cx="647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事务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8952" y="3414144"/>
            <a:ext cx="647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389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773659"/>
            <a:ext cx="8604250" cy="3311525"/>
          </a:xfrm>
          <a:noFill/>
        </p:spPr>
      </p:pic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F90D60-C961-4508-8FC3-B51F8FB5FDA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 b="0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1763713" y="5300663"/>
            <a:ext cx="684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将事物处理分解：更新库存和处理定货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800" y="3356424"/>
            <a:ext cx="4673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1520" y="2217041"/>
            <a:ext cx="8263830" cy="4114800"/>
          </a:xfrm>
        </p:spPr>
        <p:txBody>
          <a:bodyPr>
            <a:normAutofit/>
          </a:bodyPr>
          <a:lstStyle/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通常数据流图忽略出错处理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不绘制出现某个数据流的条件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数据流图考虑“做什么”，而不考虑“如何去做”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请记住分层绘制数据流图</a:t>
            </a: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951ADF-64FB-4B6A-8D37-9BDBA0AEF54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5285B7-0B86-4E77-9928-D318942C4C8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b="0"/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827088" y="1628775"/>
            <a:ext cx="79930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为方便储户，某银行拟开发计算机储蓄系统。储户填写存款单或取款单由业务人员键入系统。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如果是存款，系统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存款人姓名、住址、身份证号、存款类型、存款日期、到期日期、利率及密码等信息，并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打印出存款单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给储户。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如果是取款，系统首先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核对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储户密码，若密码正确，则系统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计算利息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打印出利息清单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给用户。</a:t>
            </a:r>
          </a:p>
        </p:txBody>
      </p:sp>
    </p:spTree>
    <p:extLst>
      <p:ext uri="{BB962C8B-B14F-4D97-AF65-F5344CB8AC3E}">
        <p14:creationId xmlns:p14="http://schemas.microsoft.com/office/powerpoint/2010/main" val="1359339503"/>
      </p:ext>
    </p:extLst>
  </p:cSld>
  <p:clrMapOvr>
    <a:masterClrMapping/>
  </p:clrMapOvr>
  <p:transition spd="med">
    <p:pull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68313" y="1792288"/>
          <a:ext cx="81375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Image" r:id="rId3" imgW="7466667" imgH="3530159" progId="Photoshop.Image.8">
                  <p:embed/>
                </p:oleObj>
              </mc:Choice>
              <mc:Fallback>
                <p:oleObj name="Image" r:id="rId3" imgW="7466667" imgH="3530159" progId="Photoshop.Image.8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92288"/>
                        <a:ext cx="8137525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E887E9-C422-4368-A68C-D8DBD91A4515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1360090246"/>
      </p:ext>
    </p:extLst>
  </p:cSld>
  <p:clrMapOvr>
    <a:masterClrMapping/>
  </p:clrMapOvr>
  <p:transition spd="med">
    <p:pull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0850" y="1844824"/>
            <a:ext cx="8064500" cy="4114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⑴由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企业或个人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基金会提出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捐助请求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，经身份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后被接受，对捐助人进行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授予捐助证书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，捐款存入银行。</a:t>
            </a:r>
          </a:p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⑵由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中小学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教育单位提出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用款申请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，在进行相应的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合法性校验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后做出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⑶每月给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基金会的理事会一份财政状况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，列出本月的收入和支出情况和资金余额。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3A6B5C-B1DB-4291-8B99-24A5DC95AF40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 b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0E06EA-5D1C-4CB0-914C-8AD428D8C904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8640"/>
            <a:ext cx="7886700" cy="13255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66218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软件需求分析概念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2493943788"/>
      </p:ext>
    </p:extLst>
  </p:cSld>
  <p:clrMapOvr>
    <a:masterClrMapping/>
  </p:clrMapOvr>
  <p:transition spd="med"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80528" y="2276872"/>
            <a:ext cx="8640960" cy="4114800"/>
          </a:xfrm>
        </p:spPr>
        <p:txBody>
          <a:bodyPr>
            <a:normAutofit/>
          </a:bodyPr>
          <a:lstStyle/>
          <a:p>
            <a:pPr marL="1485900" lvl="2" indent="-5715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状态转换图通过描绘系统的状态以及引起系统状态的事件，来表示系统的行为</a:t>
            </a:r>
          </a:p>
          <a:p>
            <a:pPr marL="1485900" lvl="2" indent="-5715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状态转换图提供了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行为建模机制</a:t>
            </a:r>
          </a:p>
          <a:p>
            <a:pPr marL="1028700" lvl="1" indent="-5715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84A357-CD51-4BCF-BDFF-40EE57BE9DE8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3641" y="2132856"/>
            <a:ext cx="7772400" cy="4114800"/>
          </a:xfrm>
        </p:spPr>
        <p:txBody>
          <a:bodyPr>
            <a:normAutofit/>
          </a:bodyPr>
          <a:lstStyle/>
          <a:p>
            <a:pPr marL="990600" lvl="1" indent="-533400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marL="1485900" lvl="2" indent="-571500" algn="just" eaLnBrk="1" hangingPunct="1"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一个状态代表系统的一种行为模式</a:t>
            </a:r>
          </a:p>
          <a:p>
            <a:pPr marL="1485900" lvl="2" indent="-571500" algn="just" eaLnBrk="1" hangingPunct="1"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在状态转换图中，包括：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中间状态</a:t>
            </a: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AF84C6-FF20-42C5-A10C-7A16E4F4ED2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528" y="1916113"/>
            <a:ext cx="8275960" cy="4114800"/>
          </a:xfrm>
        </p:spPr>
        <p:txBody>
          <a:bodyPr>
            <a:normAutofit/>
          </a:bodyPr>
          <a:lstStyle/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事件</a:t>
            </a:r>
          </a:p>
          <a:p>
            <a:pPr marL="1485900" lvl="2" indent="-5715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事件是某个特定时刻发生的事情</a:t>
            </a:r>
          </a:p>
          <a:p>
            <a:pPr marL="1485900" lvl="2" indent="-571500" algn="just" eaLnBrk="1" hangingPunct="1">
              <a:lnSpc>
                <a:spcPct val="100000"/>
              </a:lnSpc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他是引起系统从一个状态转换成另一个状态的外界事件的抽象</a:t>
            </a: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lnSpc>
                <a:spcPct val="100000"/>
              </a:lnSpc>
              <a:buSzPct val="110000"/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970683E-8EF6-422E-ABFF-0ECD60048A5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720725"/>
          </a:xfrm>
        </p:spPr>
        <p:txBody>
          <a:bodyPr/>
          <a:lstStyle/>
          <a:p>
            <a:pPr marL="990600" lvl="1" indent="-533400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符号</a:t>
            </a: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hangingPunct="1">
              <a:buSzPct val="110000"/>
              <a:buFont typeface="Wingdings" pitchFamily="2" charset="2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8E2CF9-F8DF-4BBA-8ACC-BD7974784B6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 b="0"/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547813" y="37893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763713" y="39052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3348038" y="3141663"/>
            <a:ext cx="1079500" cy="16557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3348038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3419475" y="316865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  <a:r>
              <a:rPr lang="en-US" altLang="zh-CN" sz="2400" b="0"/>
              <a:t>1</a:t>
            </a:r>
          </a:p>
        </p:txBody>
      </p:sp>
      <p:sp>
        <p:nvSpPr>
          <p:cNvPr id="45066" name="AutoShape 9"/>
          <p:cNvSpPr>
            <a:spLocks noChangeArrowheads="1"/>
          </p:cNvSpPr>
          <p:nvPr/>
        </p:nvSpPr>
        <p:spPr bwMode="auto">
          <a:xfrm>
            <a:off x="5508625" y="3141663"/>
            <a:ext cx="1079500" cy="16557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550862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5580063" y="31686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  <a:r>
              <a:rPr lang="en-US" altLang="zh-CN" sz="2400" b="0"/>
              <a:t>2</a:t>
            </a:r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4427538" y="39338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>
            <a:off x="6588125" y="39338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667625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7839075" y="383381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2122488" y="3357563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1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4500563" y="3357563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2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/>
        </p:nvSpPr>
        <p:spPr bwMode="auto">
          <a:xfrm>
            <a:off x="6732588" y="3357563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3</a:t>
            </a:r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1403350" y="4868863"/>
            <a:ext cx="590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1">
                <a:latin typeface="微软雅黑" pitchFamily="34" charset="-122"/>
                <a:ea typeface="微软雅黑" pitchFamily="34" charset="-122"/>
              </a:rPr>
              <a:t>电梯状态例子</a:t>
            </a:r>
          </a:p>
        </p:txBody>
      </p:sp>
    </p:spTree>
  </p:cSld>
  <p:clrMapOvr>
    <a:masterClrMapping/>
  </p:clrMapOvr>
  <p:transition spd="med">
    <p:pull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内容占位符 4" descr="elevat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700213"/>
            <a:ext cx="7192962" cy="4371975"/>
          </a:xfrm>
        </p:spPr>
      </p:pic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B23C28-0675-4C6C-809C-D55123BD82AB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 b="0"/>
          </a:p>
        </p:txBody>
      </p:sp>
      <p:pic>
        <p:nvPicPr>
          <p:cNvPr id="74754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7647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1D10BF5-F06C-4899-ACFF-6BA3D728D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3386E-6 L 0.30729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00023 L 0.30729 0.283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3 0.30181 L 0.36233 -0.031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0.02081 L 0.30729 0.312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3358 L 0.05729 0.3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252536" y="1844824"/>
            <a:ext cx="9001000" cy="3971925"/>
          </a:xfrm>
        </p:spPr>
        <p:txBody>
          <a:bodyPr>
            <a:noAutofit/>
          </a:bodyPr>
          <a:lstStyle/>
          <a:p>
            <a:pPr marL="1028700" lvl="1" indent="-571500" algn="just" eaLnBrk="1" hangingPunct="1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数据字典是关于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数据信息的集合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，为描述结构化分析过程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定义对象的内容</a:t>
            </a:r>
          </a:p>
          <a:p>
            <a:pPr marL="1028700" lvl="1" indent="-571500" algn="just" eaLnBrk="1" hangingPunct="1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是所有与系统相关的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数据元素的有组织的列表</a:t>
            </a:r>
          </a:p>
          <a:p>
            <a:pPr marL="1028700" lvl="1" indent="-571500" algn="just" eaLnBrk="1" hangingPunct="1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数据字典描述在数据模型、功能模型和行为模型中出现的数据对象和控制信息的特性，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给出这些对象的精确定义</a:t>
            </a:r>
          </a:p>
          <a:p>
            <a:pPr algn="just" eaLnBrk="1" hangingPunct="1">
              <a:lnSpc>
                <a:spcPct val="100000"/>
              </a:lnSpc>
              <a:buClr>
                <a:srgbClr val="0000FF"/>
              </a:buClr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buClr>
                <a:srgbClr val="0000FF"/>
              </a:buClr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algn="just" eaLnBrk="1" hangingPunct="1">
              <a:lnSpc>
                <a:spcPct val="10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9E9B2B-7749-42D9-9C1B-FF8D1C404B31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861834"/>
            <a:ext cx="8054975" cy="41878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数据字典与其他描述方法一起构成了系统的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 eaLnBrk="1" hangingPunct="1">
              <a:lnSpc>
                <a:spcPct val="9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字典最重要的用途都是供人查询对不了解的条目的解释；</a:t>
            </a:r>
          </a:p>
          <a:p>
            <a:pPr marL="514350" indent="-514350" algn="just" eaLnBrk="1" hangingPunct="1">
              <a:lnSpc>
                <a:spcPct val="9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有助于改进不同的开发人员或不同的开发小组之间的通信；</a:t>
            </a:r>
          </a:p>
          <a:p>
            <a:pPr marL="514350" indent="-514350" algn="just" eaLnBrk="1" hangingPunct="1">
              <a:lnSpc>
                <a:spcPct val="9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是存储文件或数据库设计的基础 ；</a:t>
            </a:r>
          </a:p>
          <a:p>
            <a:pPr marL="514350" indent="-514350" algn="just" eaLnBrk="1" hangingPunct="1">
              <a:lnSpc>
                <a:spcPct val="9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在实施阶段，还可参照数据字典描述数据；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 eaLnBrk="1" hangingPunct="1">
              <a:lnSpc>
                <a:spcPct val="9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数据字典可以引导分析员细化系统需求。</a:t>
            </a:r>
          </a:p>
          <a:p>
            <a:pPr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ü"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9D3F00-0FDE-4E97-B799-5EC3B6118105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7772400" cy="4114801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由。。。组成（定义为。。。）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和（顺序关系的连接）例，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x=a+b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重复  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x={a+b}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是由零次或多次重复的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[/]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可选择（选一个）例，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x=[a/b]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中选择一个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可选（也可不选）例，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是任选的，可在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中出现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C09345-2BD7-450F-AABB-4866D552EAB8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7772400" cy="4548187"/>
          </a:xfrm>
        </p:spPr>
        <p:txBody>
          <a:bodyPr/>
          <a:lstStyle/>
          <a:p>
            <a:pPr marL="533400" indent="-533400" algn="just"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数据流条目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533400" indent="-533400"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533400" indent="-533400" eaLnBrk="1" hangingPunct="1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E2BC9C-5E46-4602-8E5B-2DE92F4D315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 b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55650" y="2349500"/>
            <a:ext cx="8064500" cy="395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数据流名：注册申请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简述：每学期开学需要学生注册登记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组成：注册申请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入学日期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注册日期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数据量：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开学一周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峰值：第一周每天下午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点有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次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89621"/>
            <a:ext cx="7772400" cy="803275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文件条目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C466D0-C191-4F41-B7F2-388ED2294B2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 b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79388" y="2276475"/>
            <a:ext cx="8856662" cy="32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文件名：成绩档案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简述：包括所有在册学生各门课程的考试成绩和学分信息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组成：成绩档案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考试成绩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学分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数据量：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2000*6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次考试结束一周内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峰值：学期最后一周每天下午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点有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2000*6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次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软件需求分析定义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536" y="1909594"/>
            <a:ext cx="8424936" cy="4583280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需求分析是系统研发的基础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是对用户进行深入细致的调查基础上进行的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是通过与系统潜在用户进行书面或口头交流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将收集的信息根据系统软件设计的要求归纳整理后，得到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对系统概略的描述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7772400" cy="876300"/>
          </a:xfrm>
        </p:spPr>
        <p:txBody>
          <a:bodyPr/>
          <a:lstStyle/>
          <a:p>
            <a:pPr algn="just" eaLnBrk="1" hangingPunct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数据项条目</a:t>
            </a:r>
          </a:p>
          <a:p>
            <a:pPr lvl="1" eaLnBrk="1" hangingPunct="1">
              <a:spcBef>
                <a:spcPct val="0"/>
              </a:spcBef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E851C3-0BDF-466E-B948-78DB63DC6BC7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 b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065213" y="2276475"/>
            <a:ext cx="7035179" cy="3673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名称：学号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简述：每个在校学生的学生编号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组成：学号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0"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 + XX + </a:t>
            </a:r>
            <a:r>
              <a:rPr kumimoji="0"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kumimoji="0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年级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专业 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序号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值类型：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位数字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取值范围：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76" y="260648"/>
            <a:ext cx="8714928" cy="1143000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延伸</a:t>
            </a: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——Oracle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876300"/>
          </a:xfrm>
        </p:spPr>
        <p:txBody>
          <a:bodyPr>
            <a:normAutofit fontScale="25000" lnSpcReduction="20000"/>
          </a:bodyPr>
          <a:lstStyle/>
          <a:p>
            <a:pPr algn="just"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数据字典是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存放有关数据库信息的地方，其用途是用来描述数据的。</a:t>
            </a:r>
          </a:p>
          <a:p>
            <a:pPr algn="just"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比如一个表的创建者信息，创建时间信息，所属表空间信息，用户访问权限信息等。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数据库中的静态数据字典和动态数据字典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4257F8-3661-490F-9CC3-C37E3BE0B15F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 b="0"/>
          </a:p>
        </p:txBody>
      </p:sp>
      <p:pic>
        <p:nvPicPr>
          <p:cNvPr id="78849" name="Picture 1" descr="C:\Users\sony\AppData\Roaming\Tencent\Users\344626782\QQ\WinTemp\RichOle\{%SDS)NVM%HNM3FC$Y@FD$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675"/>
            <a:ext cx="6192838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68313" y="1792288"/>
          <a:ext cx="81375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Image" r:id="rId3" imgW="7466667" imgH="3530159" progId="Photoshop.Image.8">
                  <p:embed/>
                </p:oleObj>
              </mc:Choice>
              <mc:Fallback>
                <p:oleObj name="Image" r:id="rId3" imgW="7466667" imgH="3530159" progId="Photoshop.Imag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92288"/>
                        <a:ext cx="8137525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E887E9-C422-4368-A68C-D8DBD91A4515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2097088"/>
          <a:ext cx="8228012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Image" r:id="rId3" imgW="7479365" imgH="2552381" progId="Photoshop.Image.8">
                  <p:embed/>
                </p:oleObj>
              </mc:Choice>
              <mc:Fallback>
                <p:oleObj name="Image" r:id="rId3" imgW="7479365" imgH="2552381" progId="Photoshop.Imag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97088"/>
                        <a:ext cx="8228012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0CA048-08FC-4900-B638-EF09113335E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262260" y="332656"/>
            <a:ext cx="9002960" cy="1143000"/>
          </a:xfrm>
        </p:spPr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6600" dirty="0"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：图书管理系统</a:t>
            </a:r>
          </a:p>
        </p:txBody>
      </p:sp>
      <p:sp>
        <p:nvSpPr>
          <p:cNvPr id="5734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668463"/>
          </a:xfrm>
        </p:spPr>
        <p:txBody>
          <a:bodyPr/>
          <a:lstStyle/>
          <a:p>
            <a:pPr eaLnBrk="1" hangingPunct="1"/>
            <a:r>
              <a:rPr lang="zh-CN" altLang="en-US"/>
              <a:t>通过计算机化实现图书馆的图书流通和图书服务管理信息化</a:t>
            </a: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5A4D16-052D-47E7-90BB-B13818F77359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 b="0"/>
          </a:p>
        </p:txBody>
      </p:sp>
      <p:pic>
        <p:nvPicPr>
          <p:cNvPr id="57348" name="图片 4" descr="3651700_125715794619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57567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图书管理系统</a:t>
            </a:r>
          </a:p>
        </p:txBody>
      </p:sp>
      <p:sp>
        <p:nvSpPr>
          <p:cNvPr id="58372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28650" y="1802839"/>
            <a:ext cx="8054280" cy="44767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借书者、普通管理员、系统管理员和一般浏览者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一般浏览者是非图书馆会员，只能通过网络浏览图书馆的基本信息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借书者是图书馆的会员，拥有自己的账户，可以借阅图书。预约、续借、查询自己借书情况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普通管理员协助借书者完成借书、还书和续借服务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系统管理员负责图书管理、借书者管理和普通管理员管理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0A5E5D-D157-4823-B59A-DEA4AB1CE12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图书管理系统</a:t>
            </a:r>
          </a:p>
        </p:txBody>
      </p:sp>
      <p:sp>
        <p:nvSpPr>
          <p:cNvPr id="59396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767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普通管理员协助借书者完成借书、还书和续借服务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系统管理员负责图书管理、借书者管理和普通管理员管理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藏书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万册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万会员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本系统要求每次处理图书流通的时间小于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4B0DE7-8EF5-4695-8C78-38E39076F1F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图书管理系统</a:t>
            </a:r>
          </a:p>
        </p:txBody>
      </p:sp>
      <p:sp>
        <p:nvSpPr>
          <p:cNvPr id="60420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1636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实体：图书、借书者、管理员、借书记录、预约记录和书目。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DC8353-86F0-49AE-94C9-D9FCC354AD02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400" b="0"/>
          </a:p>
        </p:txBody>
      </p:sp>
      <p:sp>
        <p:nvSpPr>
          <p:cNvPr id="5" name="矩形 4"/>
          <p:cNvSpPr/>
          <p:nvPr/>
        </p:nvSpPr>
        <p:spPr>
          <a:xfrm>
            <a:off x="5220072" y="476672"/>
            <a:ext cx="296748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数据建模</a:t>
            </a:r>
          </a:p>
        </p:txBody>
      </p:sp>
      <p:sp>
        <p:nvSpPr>
          <p:cNvPr id="60422" name="圆角矩形 5"/>
          <p:cNvSpPr>
            <a:spLocks noChangeArrowheads="1"/>
          </p:cNvSpPr>
          <p:nvPr/>
        </p:nvSpPr>
        <p:spPr bwMode="auto">
          <a:xfrm>
            <a:off x="1187450" y="3141663"/>
            <a:ext cx="1584325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  借书者</a:t>
            </a:r>
          </a:p>
        </p:txBody>
      </p:sp>
      <p:sp>
        <p:nvSpPr>
          <p:cNvPr id="60423" name="圆角矩形 6"/>
          <p:cNvSpPr>
            <a:spLocks noChangeArrowheads="1"/>
          </p:cNvSpPr>
          <p:nvPr/>
        </p:nvSpPr>
        <p:spPr bwMode="auto">
          <a:xfrm>
            <a:off x="6659563" y="3141663"/>
            <a:ext cx="1584325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   图书</a:t>
            </a:r>
          </a:p>
        </p:txBody>
      </p:sp>
      <p:sp>
        <p:nvSpPr>
          <p:cNvPr id="60424" name="圆角矩形 7"/>
          <p:cNvSpPr>
            <a:spLocks noChangeArrowheads="1"/>
          </p:cNvSpPr>
          <p:nvPr/>
        </p:nvSpPr>
        <p:spPr bwMode="auto">
          <a:xfrm>
            <a:off x="6659563" y="5229225"/>
            <a:ext cx="1584325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    书目</a:t>
            </a:r>
          </a:p>
        </p:txBody>
      </p:sp>
      <p:sp>
        <p:nvSpPr>
          <p:cNvPr id="60425" name="菱形 8"/>
          <p:cNvSpPr>
            <a:spLocks noChangeArrowheads="1"/>
          </p:cNvSpPr>
          <p:nvPr/>
        </p:nvSpPr>
        <p:spPr bwMode="auto">
          <a:xfrm>
            <a:off x="3419475" y="3068638"/>
            <a:ext cx="2160588" cy="7207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借</a:t>
            </a:r>
            <a:r>
              <a:rPr lang="en-US" altLang="zh-CN" sz="2400" b="0"/>
              <a:t>/</a:t>
            </a:r>
            <a:r>
              <a:rPr lang="zh-CN" altLang="en-US" sz="2400" b="0"/>
              <a:t>还</a:t>
            </a:r>
            <a:r>
              <a:rPr lang="en-US" altLang="zh-CN" sz="2400" b="0"/>
              <a:t>/</a:t>
            </a:r>
            <a:r>
              <a:rPr lang="zh-CN" altLang="en-US" sz="2400" b="0"/>
              <a:t>续借</a:t>
            </a:r>
          </a:p>
        </p:txBody>
      </p:sp>
      <p:sp>
        <p:nvSpPr>
          <p:cNvPr id="60426" name="矩形 9"/>
          <p:cNvSpPr>
            <a:spLocks noChangeArrowheads="1"/>
          </p:cNvSpPr>
          <p:nvPr/>
        </p:nvSpPr>
        <p:spPr bwMode="auto">
          <a:xfrm>
            <a:off x="3679825" y="4292600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  借书记录</a:t>
            </a:r>
          </a:p>
        </p:txBody>
      </p:sp>
      <p:sp>
        <p:nvSpPr>
          <p:cNvPr id="60427" name="矩形 10"/>
          <p:cNvSpPr>
            <a:spLocks noChangeArrowheads="1"/>
          </p:cNvSpPr>
          <p:nvPr/>
        </p:nvSpPr>
        <p:spPr bwMode="auto">
          <a:xfrm>
            <a:off x="3851275" y="6165850"/>
            <a:ext cx="16573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  预约记录</a:t>
            </a:r>
          </a:p>
        </p:txBody>
      </p:sp>
      <p:sp>
        <p:nvSpPr>
          <p:cNvPr id="60428" name="菱形 11"/>
          <p:cNvSpPr>
            <a:spLocks noChangeArrowheads="1"/>
          </p:cNvSpPr>
          <p:nvPr/>
        </p:nvSpPr>
        <p:spPr bwMode="auto">
          <a:xfrm>
            <a:off x="3708400" y="5157788"/>
            <a:ext cx="1727200" cy="719137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预约</a:t>
            </a:r>
          </a:p>
        </p:txBody>
      </p:sp>
      <p:sp>
        <p:nvSpPr>
          <p:cNvPr id="60429" name="菱形 12"/>
          <p:cNvSpPr>
            <a:spLocks noChangeArrowheads="1"/>
          </p:cNvSpPr>
          <p:nvPr/>
        </p:nvSpPr>
        <p:spPr bwMode="auto">
          <a:xfrm>
            <a:off x="6588125" y="4149725"/>
            <a:ext cx="1728788" cy="719138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包含</a:t>
            </a:r>
          </a:p>
        </p:txBody>
      </p:sp>
      <p:cxnSp>
        <p:nvCxnSpPr>
          <p:cNvPr id="60430" name="直接连接符 14"/>
          <p:cNvCxnSpPr>
            <a:cxnSpLocks noChangeShapeType="1"/>
            <a:stCxn id="60423" idx="2"/>
            <a:endCxn id="60429" idx="0"/>
          </p:cNvCxnSpPr>
          <p:nvPr/>
        </p:nvCxnSpPr>
        <p:spPr bwMode="auto">
          <a:xfrm>
            <a:off x="7451725" y="3716338"/>
            <a:ext cx="0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直接连接符 16"/>
          <p:cNvCxnSpPr>
            <a:cxnSpLocks noChangeShapeType="1"/>
            <a:stCxn id="60429" idx="2"/>
            <a:endCxn id="60424" idx="0"/>
          </p:cNvCxnSpPr>
          <p:nvPr/>
        </p:nvCxnSpPr>
        <p:spPr bwMode="auto">
          <a:xfrm>
            <a:off x="7451725" y="4868863"/>
            <a:ext cx="0" cy="360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直接连接符 18"/>
          <p:cNvCxnSpPr>
            <a:cxnSpLocks noChangeShapeType="1"/>
            <a:stCxn id="60422" idx="3"/>
            <a:endCxn id="60425" idx="1"/>
          </p:cNvCxnSpPr>
          <p:nvPr/>
        </p:nvCxnSpPr>
        <p:spPr bwMode="auto">
          <a:xfrm>
            <a:off x="2771775" y="3429000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直接连接符 21"/>
          <p:cNvCxnSpPr>
            <a:cxnSpLocks noChangeShapeType="1"/>
            <a:stCxn id="60425" idx="3"/>
            <a:endCxn id="60423" idx="1"/>
          </p:cNvCxnSpPr>
          <p:nvPr/>
        </p:nvCxnSpPr>
        <p:spPr bwMode="auto">
          <a:xfrm>
            <a:off x="5580063" y="3429000"/>
            <a:ext cx="10795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直接连接符 23"/>
          <p:cNvCxnSpPr>
            <a:cxnSpLocks noChangeShapeType="1"/>
            <a:stCxn id="60422" idx="2"/>
            <a:endCxn id="60428" idx="1"/>
          </p:cNvCxnSpPr>
          <p:nvPr/>
        </p:nvCxnSpPr>
        <p:spPr bwMode="auto">
          <a:xfrm>
            <a:off x="1979613" y="3716338"/>
            <a:ext cx="1728787" cy="180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直接连接符 25"/>
          <p:cNvCxnSpPr>
            <a:cxnSpLocks noChangeShapeType="1"/>
            <a:stCxn id="60428" idx="3"/>
            <a:endCxn id="60424" idx="1"/>
          </p:cNvCxnSpPr>
          <p:nvPr/>
        </p:nvCxnSpPr>
        <p:spPr bwMode="auto">
          <a:xfrm>
            <a:off x="5435600" y="5516563"/>
            <a:ext cx="12239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直接连接符 27"/>
          <p:cNvCxnSpPr>
            <a:cxnSpLocks noChangeShapeType="1"/>
          </p:cNvCxnSpPr>
          <p:nvPr/>
        </p:nvCxnSpPr>
        <p:spPr bwMode="auto">
          <a:xfrm>
            <a:off x="2700338" y="3716338"/>
            <a:ext cx="1008062" cy="6492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直接连接符 29"/>
          <p:cNvCxnSpPr>
            <a:cxnSpLocks noChangeShapeType="1"/>
            <a:stCxn id="60425" idx="2"/>
            <a:endCxn id="60426" idx="0"/>
          </p:cNvCxnSpPr>
          <p:nvPr/>
        </p:nvCxnSpPr>
        <p:spPr bwMode="auto">
          <a:xfrm>
            <a:off x="4500563" y="3789363"/>
            <a:ext cx="6350" cy="5032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8" name="直接连接符 31"/>
          <p:cNvCxnSpPr>
            <a:cxnSpLocks noChangeShapeType="1"/>
          </p:cNvCxnSpPr>
          <p:nvPr/>
        </p:nvCxnSpPr>
        <p:spPr bwMode="auto">
          <a:xfrm flipH="1">
            <a:off x="5292725" y="3716338"/>
            <a:ext cx="1511300" cy="57626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肘形连接符 36"/>
          <p:cNvCxnSpPr>
            <a:cxnSpLocks noChangeShapeType="1"/>
            <a:stCxn id="60422" idx="2"/>
            <a:endCxn id="60427" idx="1"/>
          </p:cNvCxnSpPr>
          <p:nvPr/>
        </p:nvCxnSpPr>
        <p:spPr bwMode="auto">
          <a:xfrm rot="16200000" flipH="1">
            <a:off x="1565275" y="4130676"/>
            <a:ext cx="2700337" cy="18716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肘形连接符 39"/>
          <p:cNvCxnSpPr>
            <a:cxnSpLocks noChangeShapeType="1"/>
            <a:stCxn id="60424" idx="2"/>
            <a:endCxn id="60427" idx="3"/>
          </p:cNvCxnSpPr>
          <p:nvPr/>
        </p:nvCxnSpPr>
        <p:spPr bwMode="auto">
          <a:xfrm rot="5400000">
            <a:off x="6174581" y="5139532"/>
            <a:ext cx="611187" cy="19431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直接连接符 42"/>
          <p:cNvCxnSpPr>
            <a:cxnSpLocks noChangeShapeType="1"/>
            <a:stCxn id="60428" idx="2"/>
          </p:cNvCxnSpPr>
          <p:nvPr/>
        </p:nvCxnSpPr>
        <p:spPr bwMode="auto">
          <a:xfrm>
            <a:off x="4572000" y="5876925"/>
            <a:ext cx="0" cy="36036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pull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图书管理系统</a:t>
            </a:r>
          </a:p>
        </p:txBody>
      </p:sp>
      <p:sp>
        <p:nvSpPr>
          <p:cNvPr id="6144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692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实体：图书、借书者、管理员、借书记录、预约记录和书目。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图书：图书号、书名、作者、出版社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借书者：借书者编号、姓名、性别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书目：书目号、书名、作者、收藏数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借书记录：图书号、借书者编号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….</a:t>
            </a:r>
          </a:p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预约记录：书目号、借书者编号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….</a:t>
            </a:r>
          </a:p>
        </p:txBody>
      </p:sp>
      <p:sp>
        <p:nvSpPr>
          <p:cNvPr id="5" name="矩形 4"/>
          <p:cNvSpPr/>
          <p:nvPr/>
        </p:nvSpPr>
        <p:spPr>
          <a:xfrm>
            <a:off x="5220072" y="476672"/>
            <a:ext cx="296748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数据建模</a:t>
            </a:r>
          </a:p>
        </p:txBody>
      </p:sp>
    </p:spTree>
  </p:cSld>
  <p:clrMapOvr>
    <a:masterClrMapping/>
  </p:clrMapOvr>
  <p:transition spd="med">
    <p:pull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图书管理系统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5220072" y="476672"/>
            <a:ext cx="296748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功能建模</a:t>
            </a:r>
          </a:p>
        </p:txBody>
      </p:sp>
      <p:pic>
        <p:nvPicPr>
          <p:cNvPr id="62468" name="图片 8" descr="绘图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81486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软件需求目标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512" y="2411056"/>
            <a:ext cx="6552728" cy="5013176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软件需求分析的目标是深入描述软件的①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和②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确定软件的③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确定与其他系统④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细节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607E2D-5FA4-4F79-A4C9-A4CD6782515D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/>
          </a:p>
        </p:txBody>
      </p:sp>
      <p:pic>
        <p:nvPicPr>
          <p:cNvPr id="7173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66" y="2492896"/>
            <a:ext cx="1656184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755576" y="15777"/>
            <a:ext cx="7418388" cy="1143000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8D05B5-48F9-43F8-9FA4-30279BA061F0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 b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169E9E-92FA-4E58-831B-A2516BFE7B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3" y="1158777"/>
            <a:ext cx="8002813" cy="5814044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 &amp; Answer</a:t>
            </a:r>
          </a:p>
        </p:txBody>
      </p:sp>
      <p:sp>
        <p:nvSpPr>
          <p:cNvPr id="645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Thank you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6E917B-6EDA-4CEE-B087-B9C3A04D3EBC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 b="0"/>
          </a:p>
        </p:txBody>
      </p:sp>
      <p:pic>
        <p:nvPicPr>
          <p:cNvPr id="64517" name="Picture 4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4583113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D9540-0A9A-4E51-8D80-171F98C7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F87685-E79D-41E3-9E0A-3ABDC6F4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EC98053-5371-4B49-AE60-E1FE115FF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54865"/>
              </p:ext>
            </p:extLst>
          </p:nvPr>
        </p:nvGraphicFramePr>
        <p:xfrm>
          <a:off x="755576" y="188640"/>
          <a:ext cx="5544616" cy="65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Visio" r:id="rId3" imgW="6019888" imgH="7134196" progId="Visio.Drawing.15">
                  <p:embed/>
                </p:oleObj>
              </mc:Choice>
              <mc:Fallback>
                <p:oleObj name="Visio" r:id="rId3" imgW="6019888" imgH="71341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640"/>
                        <a:ext cx="5544616" cy="6589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959520"/>
      </p:ext>
    </p:extLst>
  </p:cSld>
  <p:clrMapOvr>
    <a:masterClrMapping/>
  </p:clrMapOvr>
  <p:transition spd="med">
    <p:pull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FAB89-EEAA-4650-8F4D-E2A517AB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0D0242-F424-4BB8-9AEB-0EA915B3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3159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A6E9782-C730-4830-877E-FE59807FF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008309"/>
              </p:ext>
            </p:extLst>
          </p:nvPr>
        </p:nvGraphicFramePr>
        <p:xfrm>
          <a:off x="0" y="-1"/>
          <a:ext cx="9540552" cy="689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Visio" r:id="rId3" imgW="7334155" imgH="5296017" progId="Visio.Drawing.15">
                  <p:embed/>
                </p:oleObj>
              </mc:Choice>
              <mc:Fallback>
                <p:oleObj name="Visio" r:id="rId3" imgW="7334155" imgH="52960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9540552" cy="6892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902210"/>
      </p:ext>
    </p:extLst>
  </p:cSld>
  <p:clrMapOvr>
    <a:masterClrMapping/>
  </p:clrMapOvr>
  <p:transition spd="med">
    <p:pull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68E55-1ACE-42C7-91BF-5740DCF5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59394" name="图片 1">
            <a:extLst>
              <a:ext uri="{FF2B5EF4-FFF2-40B4-BE49-F238E27FC236}">
                <a16:creationId xmlns:a16="http://schemas.microsoft.com/office/drawing/2014/main" id="{504A5AE9-841F-4A44-AFEA-AA9DB87A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2"/>
            <a:ext cx="9176245" cy="60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529715"/>
      </p:ext>
    </p:extLst>
  </p:cSld>
  <p:clrMapOvr>
    <a:masterClrMapping/>
  </p:clrMapOvr>
  <p:transition spd="med">
    <p:pull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655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张海藩</a:t>
            </a:r>
            <a:r>
              <a:rPr lang="en-US" altLang="zh-CN" sz="3200" dirty="0"/>
              <a:t>, </a:t>
            </a:r>
            <a:r>
              <a:rPr lang="zh-CN" altLang="en-US" sz="3200" dirty="0"/>
              <a:t>软件工程</a:t>
            </a:r>
            <a:r>
              <a:rPr lang="en-US" altLang="zh-CN" sz="3200" dirty="0"/>
              <a:t>,</a:t>
            </a:r>
            <a:r>
              <a:rPr lang="zh-CN" altLang="en-US" sz="3200" dirty="0"/>
              <a:t>人民邮电出版社</a:t>
            </a:r>
          </a:p>
          <a:p>
            <a:pPr eaLnBrk="1" hangingPunct="1"/>
            <a:r>
              <a:rPr lang="zh-CN" altLang="en-US" sz="3200" dirty="0"/>
              <a:t>软件过程改进</a:t>
            </a:r>
          </a:p>
          <a:p>
            <a:pPr eaLnBrk="1" hangingPunct="1"/>
            <a:r>
              <a:rPr lang="en-US" altLang="zh-CN" sz="3200" dirty="0"/>
              <a:t>CMM</a:t>
            </a:r>
          </a:p>
          <a:p>
            <a:pPr eaLnBrk="1" hangingPunct="1"/>
            <a:r>
              <a:rPr lang="zh-CN" altLang="en-US" sz="3200" dirty="0"/>
              <a:t>面向对象的软件工程</a:t>
            </a:r>
          </a:p>
          <a:p>
            <a:pPr eaLnBrk="1" hangingPunct="1"/>
            <a:r>
              <a:rPr lang="zh-CN" altLang="en-US" sz="3200" dirty="0"/>
              <a:t>软件配置管理</a:t>
            </a:r>
          </a:p>
          <a:p>
            <a:pPr eaLnBrk="1" hangingPunct="1"/>
            <a:r>
              <a:rPr lang="en-US" altLang="zh-CN" sz="3200" dirty="0"/>
              <a:t>Internet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FA45F-1502-451B-9879-A25FB233EFEB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FBE3FC-EB59-4F91-AE4D-A11D15F1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564904"/>
            <a:ext cx="2476190" cy="3314286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软件需求分析任务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AA03ED-C631-43AB-97D4-0542B4A35717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b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908175" y="3213100"/>
            <a:ext cx="1752600" cy="9906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50000">
                <a:srgbClr val="475E00"/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当前系统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979613" y="4868863"/>
            <a:ext cx="1752600" cy="9906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50000">
                <a:srgbClr val="475E00"/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目标系统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3779838" y="3284538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模型化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779838" y="3789363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抽象化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5148263" y="3429000"/>
            <a:ext cx="12954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00"/>
              </a:gs>
              <a:gs pos="50000">
                <a:srgbClr val="3B3B00"/>
              </a:gs>
              <a:gs pos="100000">
                <a:srgbClr val="8080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逻辑模型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5219700" y="4940300"/>
            <a:ext cx="12954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00"/>
              </a:gs>
              <a:gs pos="50000">
                <a:srgbClr val="3B3B00"/>
              </a:gs>
              <a:gs pos="100000">
                <a:srgbClr val="8080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逻辑模型</a:t>
            </a:r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3779838" y="5373688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具体化</a:t>
            </a:r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3779838" y="4868863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实例化</a:t>
            </a:r>
          </a:p>
        </p:txBody>
      </p:sp>
      <p:sp>
        <p:nvSpPr>
          <p:cNvPr id="8205" name="AutoShape 14"/>
          <p:cNvSpPr>
            <a:spLocks noChangeArrowheads="1"/>
          </p:cNvSpPr>
          <p:nvPr/>
        </p:nvSpPr>
        <p:spPr bwMode="auto">
          <a:xfrm>
            <a:off x="3779838" y="2276475"/>
            <a:ext cx="4876800" cy="396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206" name="AutoShape 15"/>
          <p:cNvSpPr>
            <a:spLocks noChangeArrowheads="1"/>
          </p:cNvSpPr>
          <p:nvPr/>
        </p:nvSpPr>
        <p:spPr bwMode="auto">
          <a:xfrm>
            <a:off x="6480175" y="3717925"/>
            <a:ext cx="685800" cy="1752600"/>
          </a:xfrm>
          <a:prstGeom prst="curvedLeftArrow">
            <a:avLst>
              <a:gd name="adj1" fmla="val 51111"/>
              <a:gd name="adj2" fmla="val 10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导出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0">
              <a:latin typeface="Arial" charset="0"/>
            </a:endParaRP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3810000" y="4484688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5257800" y="2579688"/>
            <a:ext cx="190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kumimoji="0" lang="zh-CN" altLang="en-US" sz="2400">
                <a:solidFill>
                  <a:srgbClr val="FF0000"/>
                </a:solidFill>
                <a:latin typeface="Arial" charset="0"/>
              </a:rPr>
              <a:t>理解需求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5334000" y="5703888"/>
            <a:ext cx="1901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kumimoji="0" lang="zh-CN" altLang="en-US" sz="2400">
                <a:solidFill>
                  <a:srgbClr val="FF0000"/>
                </a:solidFill>
                <a:latin typeface="Arial" charset="0"/>
              </a:rPr>
              <a:t>表达需求</a:t>
            </a: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3419475" y="4581525"/>
            <a:ext cx="1728788" cy="1584325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3571875" y="3221038"/>
            <a:ext cx="1728788" cy="1584325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pic>
        <p:nvPicPr>
          <p:cNvPr id="8212" name="Picture 18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3350"/>
            <a:ext cx="1619250" cy="1644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软件需求分析过程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913565"/>
            <a:ext cx="7772400" cy="4176713"/>
          </a:xfrm>
        </p:spPr>
        <p:txBody>
          <a:bodyPr>
            <a:normAutofit/>
          </a:bodyPr>
          <a:lstStyle/>
          <a:p>
            <a:pPr marL="857250" lvl="1" indent="-514350" eaLnBrk="1" hangingPunct="1">
              <a:buFont typeface="+mj-ea"/>
              <a:buAutoNum type="circleNumDbPlain"/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问题识别</a:t>
            </a:r>
          </a:p>
          <a:p>
            <a:pPr marL="857250" lvl="1" indent="-514350" eaLnBrk="1" hangingPunct="1">
              <a:buFont typeface="+mj-ea"/>
              <a:buAutoNum type="circleNumDbPlain"/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分析与综合</a:t>
            </a:r>
          </a:p>
          <a:p>
            <a:pPr marL="857250" lvl="1" indent="-514350" eaLnBrk="1" hangingPunct="1">
              <a:buFont typeface="+mj-ea"/>
              <a:buAutoNum type="circleNumDbPlain"/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编制需求分析文档</a:t>
            </a:r>
          </a:p>
          <a:p>
            <a:pPr marL="857250" lvl="1" indent="-514350" eaLnBrk="1" hangingPunct="1">
              <a:buFont typeface="+mj-ea"/>
              <a:buAutoNum type="circleNumDbPlain"/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需求评审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F13F39-FD98-4735-8EDD-2F7E70EE68CD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/>
          </a:p>
        </p:txBody>
      </p:sp>
      <p:pic>
        <p:nvPicPr>
          <p:cNvPr id="9221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2"/>
            <a:ext cx="256922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7772400" cy="3240584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确定用户所期望的</a:t>
            </a:r>
            <a:r>
              <a:rPr kumimoji="0"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软件类型</a:t>
            </a:r>
            <a:endParaRPr kumimoji="0"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获取每个</a:t>
            </a:r>
            <a:r>
              <a:rPr kumimoji="0"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用户的需求</a:t>
            </a:r>
            <a:endParaRPr kumimoji="0"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了解实际</a:t>
            </a:r>
            <a:r>
              <a:rPr kumimoji="0"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用户任务和目标</a:t>
            </a:r>
            <a:endParaRPr kumimoji="0"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kumimoji="0" lang="zh-CN" altLang="en-US" sz="3600" dirty="0">
                <a:latin typeface="微软雅黑" pitchFamily="34" charset="-122"/>
                <a:ea typeface="微软雅黑" pitchFamily="34" charset="-122"/>
              </a:rPr>
              <a:t>以及这些任务所</a:t>
            </a:r>
            <a:r>
              <a:rPr kumimoji="0"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支持的业务需求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257AC9-7F6D-4020-AEE7-6700319D7AEE}" type="slidenum">
              <a:rPr kumimoji="0" lang="en-US" altLang="zh-CN" sz="1400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7C08B3-CC1B-493F-98C5-D9C84F350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问题识别</a:t>
            </a:r>
          </a:p>
        </p:txBody>
      </p:sp>
    </p:spTree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2164</Words>
  <Application>Microsoft Office PowerPoint</Application>
  <PresentationFormat>全屏显示(4:3)</PresentationFormat>
  <Paragraphs>403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等线</vt:lpstr>
      <vt:lpstr>等线 Light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主题​​</vt:lpstr>
      <vt:lpstr>Image</vt:lpstr>
      <vt:lpstr>Visio</vt:lpstr>
      <vt:lpstr>软件工程 </vt:lpstr>
      <vt:lpstr>个人介绍</vt:lpstr>
      <vt:lpstr>第3章 需求分析</vt:lpstr>
      <vt:lpstr>3.1软件需求分析概念</vt:lpstr>
      <vt:lpstr>3.1.1软件需求分析定义</vt:lpstr>
      <vt:lpstr>3.1.2软件需求目标</vt:lpstr>
      <vt:lpstr>3.1.3软件需求分析任务</vt:lpstr>
      <vt:lpstr>3.1.4软件需求分析过程</vt:lpstr>
      <vt:lpstr>3.1.4.1问题识别</vt:lpstr>
      <vt:lpstr>3.1.4.2分析与综合</vt:lpstr>
      <vt:lpstr>3.1.4.3编写文档</vt:lpstr>
      <vt:lpstr>3.1.4.4需求评审</vt:lpstr>
      <vt:lpstr>3.2软件需求分析调查</vt:lpstr>
      <vt:lpstr>3.2软件需求分析调查</vt:lpstr>
      <vt:lpstr>3.2软件需求分析调查</vt:lpstr>
      <vt:lpstr>3.3结构化分析建模</vt:lpstr>
      <vt:lpstr>3.3.1结构化的分析建模概念</vt:lpstr>
      <vt:lpstr>3.3.1结构化的分析建模概念</vt:lpstr>
      <vt:lpstr>3.3.1结构化的分析建模概念</vt:lpstr>
      <vt:lpstr>3.3.1结构化的分析建模概念</vt:lpstr>
      <vt:lpstr>3.3.1结构化的分析建模概念</vt:lpstr>
      <vt:lpstr>3.3.2实体-关系图</vt:lpstr>
      <vt:lpstr>3.3.2实体-关系图</vt:lpstr>
      <vt:lpstr>3.3.2实体-关系图</vt:lpstr>
      <vt:lpstr>3.3.2实体-关系图</vt:lpstr>
      <vt:lpstr>3.3.2实体-关系图</vt:lpstr>
      <vt:lpstr>3.3.3数据流图</vt:lpstr>
      <vt:lpstr>3.3.3数据流图</vt:lpstr>
      <vt:lpstr>3.3.3数据流图</vt:lpstr>
      <vt:lpstr>3.3.3数据流图</vt:lpstr>
      <vt:lpstr>3.3.3数据流图</vt:lpstr>
      <vt:lpstr>3.3.3 数据流图</vt:lpstr>
      <vt:lpstr>3.3.3数据流图</vt:lpstr>
      <vt:lpstr>3.3.3数据流图例子</vt:lpstr>
      <vt:lpstr>3.3.3数据流图</vt:lpstr>
      <vt:lpstr>3.3.3数据流图</vt:lpstr>
      <vt:lpstr>案例-1</vt:lpstr>
      <vt:lpstr>例子</vt:lpstr>
      <vt:lpstr>PowerPoint 演示文稿</vt:lpstr>
      <vt:lpstr>3.3.4状态转换图</vt:lpstr>
      <vt:lpstr>3.3.4状态转换图</vt:lpstr>
      <vt:lpstr>3.3.4状态转换图</vt:lpstr>
      <vt:lpstr>3.3.4状态转换图</vt:lpstr>
      <vt:lpstr>3.3.4状态转换图</vt:lpstr>
      <vt:lpstr>3.3.5数据字典</vt:lpstr>
      <vt:lpstr>3.3.5数据字典</vt:lpstr>
      <vt:lpstr>3.3.5数据字典</vt:lpstr>
      <vt:lpstr>3.3.5数据字典</vt:lpstr>
      <vt:lpstr>3.3.5数据字典</vt:lpstr>
      <vt:lpstr>3.3.5数据字典</vt:lpstr>
      <vt:lpstr>延伸思考——Oracle数据字典</vt:lpstr>
      <vt:lpstr>例子</vt:lpstr>
      <vt:lpstr>例子</vt:lpstr>
      <vt:lpstr>案例-2：图书管理系统</vt:lpstr>
      <vt:lpstr>图书管理系统</vt:lpstr>
      <vt:lpstr>图书管理系统</vt:lpstr>
      <vt:lpstr>图书管理系统</vt:lpstr>
      <vt:lpstr>图书管理系统</vt:lpstr>
      <vt:lpstr>图书管理系统</vt:lpstr>
      <vt:lpstr>案例-3</vt:lpstr>
      <vt:lpstr>Question &amp; Answer</vt:lpstr>
      <vt:lpstr>PowerPoint 演示文稿</vt:lpstr>
      <vt:lpstr>PowerPoint 演示文稿</vt:lpstr>
      <vt:lpstr>PowerPoint 演示文稿</vt:lpstr>
      <vt:lpstr>参考资料</vt:lpstr>
    </vt:vector>
  </TitlesOfParts>
  <Company>cug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Jeffrey wang</dc:creator>
  <cp:lastModifiedBy>jeffreyi7</cp:lastModifiedBy>
  <cp:revision>748</cp:revision>
  <dcterms:created xsi:type="dcterms:W3CDTF">2003-10-08T08:19:31Z</dcterms:created>
  <dcterms:modified xsi:type="dcterms:W3CDTF">2019-11-26T06:46:08Z</dcterms:modified>
</cp:coreProperties>
</file>