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59" r:id="rId3"/>
    <p:sldId id="260" r:id="rId4"/>
    <p:sldId id="261" r:id="rId5"/>
    <p:sldId id="283" r:id="rId6"/>
    <p:sldId id="263" r:id="rId7"/>
    <p:sldId id="264" r:id="rId8"/>
    <p:sldId id="265" r:id="rId9"/>
    <p:sldId id="267" r:id="rId10"/>
    <p:sldId id="268" r:id="rId11"/>
    <p:sldId id="269" r:id="rId12"/>
    <p:sldId id="270" r:id="rId13"/>
    <p:sldId id="271" r:id="rId14"/>
    <p:sldId id="272" r:id="rId15"/>
    <p:sldId id="273" r:id="rId16"/>
    <p:sldId id="284" r:id="rId17"/>
    <p:sldId id="285" r:id="rId18"/>
    <p:sldId id="286" r:id="rId19"/>
    <p:sldId id="287" r:id="rId20"/>
    <p:sldId id="275" r:id="rId21"/>
    <p:sldId id="276" r:id="rId22"/>
    <p:sldId id="277" r:id="rId23"/>
    <p:sldId id="282" r:id="rId24"/>
    <p:sldId id="28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3480" y="-9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2F2FE-B025-4FDD-82BC-411D92AF2801}"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8D85C-AEE2-406A-A1C3-5D069C5CE662}" type="slidenum">
              <a:rPr lang="zh-CN" altLang="en-US" smtClean="0"/>
              <a:t>‹#›</a:t>
            </a:fld>
            <a:endParaRPr lang="zh-CN" altLang="en-US"/>
          </a:p>
        </p:txBody>
      </p:sp>
    </p:spTree>
    <p:extLst>
      <p:ext uri="{BB962C8B-B14F-4D97-AF65-F5344CB8AC3E}">
        <p14:creationId xmlns:p14="http://schemas.microsoft.com/office/powerpoint/2010/main" val="41844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标题 1"/>
          <p:cNvSpPr txBox="1">
            <a:spLocks/>
          </p:cNvSpPr>
          <p:nvPr userDrawn="1"/>
        </p:nvSpPr>
        <p:spPr bwMode="auto">
          <a:xfrm>
            <a:off x="1143000" y="76200"/>
            <a:ext cx="8001000" cy="914400"/>
          </a:xfrm>
          <a:prstGeom prst="rect">
            <a:avLst/>
          </a:prstGeom>
          <a:noFill/>
          <a:ln w="9525">
            <a:noFill/>
            <a:miter lim="800000"/>
            <a:headEnd/>
            <a:tailEnd/>
          </a:ln>
        </p:spPr>
        <p:txBody>
          <a:bodyPr anchor="ctr"/>
          <a:lstStyle/>
          <a:p>
            <a:pPr eaLnBrk="0" fontAlgn="base" hangingPunct="0">
              <a:spcBef>
                <a:spcPct val="0"/>
              </a:spcBef>
              <a:spcAft>
                <a:spcPct val="0"/>
              </a:spcAft>
              <a:defRPr/>
            </a:pPr>
            <a:r>
              <a:rPr lang="zh-CN" altLang="en-US" sz="3200" kern="0" dirty="0">
                <a:solidFill>
                  <a:srgbClr val="FFFFFF"/>
                </a:solidFill>
                <a:ea typeface="黑体"/>
              </a:rPr>
              <a:t>单击此处编辑母版标题样式</a:t>
            </a: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868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957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0663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F590ABB3-BAC1-4EB3-9113-DCD048D9A0EB}" type="datetimeFigureOut">
              <a:rPr lang="zh-CN" altLang="en-US" smtClean="0"/>
              <a:t>2019/9/10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12B41B2-DA8D-4E8D-9BD6-E5249495808C}" type="slidenum">
              <a:rPr lang="zh-CN" altLang="en-US" smtClean="0"/>
              <a:t>‹#›</a:t>
            </a:fld>
            <a:endParaRPr lang="zh-CN" altLang="en-US"/>
          </a:p>
        </p:txBody>
      </p:sp>
    </p:spTree>
    <p:extLst>
      <p:ext uri="{BB962C8B-B14F-4D97-AF65-F5344CB8AC3E}">
        <p14:creationId xmlns:p14="http://schemas.microsoft.com/office/powerpoint/2010/main" val="37803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3413" y="76200"/>
            <a:ext cx="77724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35000" y="1371600"/>
            <a:ext cx="3810000" cy="4724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371600"/>
            <a:ext cx="3810000" cy="4724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buFontTx/>
              <a:buNone/>
              <a:defRPr>
                <a:latin typeface="Arial" charset="0"/>
              </a:defRPr>
            </a:lvl1pPr>
          </a:lstStyle>
          <a:p>
            <a:pPr>
              <a:defRPr/>
            </a:pPr>
            <a:endParaRPr lang="en-US" altLang="ko-K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buFontTx/>
              <a:buNone/>
              <a:defRPr>
                <a:latin typeface="Arial" charset="0"/>
              </a:defRPr>
            </a:lvl1pPr>
          </a:lstStyle>
          <a:p>
            <a:pPr>
              <a:defRPr/>
            </a:pPr>
            <a:endParaRPr lang="en-US" altLang="ko-KR"/>
          </a:p>
        </p:txBody>
      </p:sp>
      <p:sp>
        <p:nvSpPr>
          <p:cNvPr id="7" name="灯片编号占位符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fld id="{93B19153-474A-4556-9DBB-12D3CBC29305}" type="slidenum">
              <a:rPr lang="en-US" altLang="ko-KR"/>
              <a:pPr/>
              <a:t>‹#›</a:t>
            </a:fld>
            <a:endParaRPr lang="en-US" altLang="ko-KR"/>
          </a:p>
        </p:txBody>
      </p:sp>
    </p:spTree>
    <p:extLst>
      <p:ext uri="{BB962C8B-B14F-4D97-AF65-F5344CB8AC3E}">
        <p14:creationId xmlns:p14="http://schemas.microsoft.com/office/powerpoint/2010/main" val="149238071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F590ABB3-BAC1-4EB3-9113-DCD048D9A0EB}" type="datetimeFigureOut">
              <a:rPr lang="zh-CN" altLang="en-US" smtClean="0"/>
              <a:t>2019/9/10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2B41B2-DA8D-4E8D-9BD6-E5249495808C}" type="slidenum">
              <a:rPr lang="zh-CN" altLang="en-US" smtClean="0"/>
              <a:t>‹#›</a:t>
            </a:fld>
            <a:endParaRPr lang="zh-CN" altLang="en-US"/>
          </a:p>
        </p:txBody>
      </p:sp>
    </p:spTree>
    <p:extLst>
      <p:ext uri="{BB962C8B-B14F-4D97-AF65-F5344CB8AC3E}">
        <p14:creationId xmlns:p14="http://schemas.microsoft.com/office/powerpoint/2010/main" val="4019512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p>
            <a:pPr fontAlgn="base">
              <a:spcBef>
                <a:spcPct val="0"/>
              </a:spcBef>
              <a:spcAft>
                <a:spcPct val="0"/>
              </a:spcAft>
              <a:buFont typeface="Arial" pitchFamily="34" charset="0"/>
              <a:buNone/>
              <a:defRPr/>
            </a:pPr>
            <a:endParaRPr lang="zh-CN" altLang="en-US">
              <a:solidFill>
                <a:srgbClr val="000000"/>
              </a:solidFill>
            </a:endParaRPr>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headEnd/>
            <a:tailEnd/>
          </a:ln>
        </p:spPr>
        <p:txBody>
          <a:bodyPr wrap="none" anchor="ctr"/>
          <a:lstStyle/>
          <a:p>
            <a:pPr algn="ctr" fontAlgn="base">
              <a:spcBef>
                <a:spcPct val="0"/>
              </a:spcBef>
              <a:spcAft>
                <a:spcPct val="0"/>
              </a:spcAft>
              <a:buFont typeface="Arial" pitchFamily="34" charset="0"/>
              <a:buNone/>
              <a:defRPr/>
            </a:pPr>
            <a:r>
              <a:rPr lang="en-US" altLang="zh-CN" sz="1200" dirty="0">
                <a:solidFill>
                  <a:srgbClr val="FFFFFF"/>
                </a:solidFill>
              </a:rPr>
              <a:t>Linux</a:t>
            </a:r>
            <a:r>
              <a:rPr lang="zh-CN" altLang="en-US" sz="1200" dirty="0">
                <a:solidFill>
                  <a:srgbClr val="FFFFFF"/>
                </a:solidFill>
              </a:rPr>
              <a:t>系统应用与开发                         中国地质大学（武汉）计算机学院                  李小燕               </a:t>
            </a:r>
            <a:r>
              <a:rPr lang="en-US" altLang="zh-CN" sz="1200" dirty="0">
                <a:solidFill>
                  <a:srgbClr val="FFFFFF"/>
                </a:solidFill>
              </a:rPr>
              <a:t>lixy</a:t>
            </a:r>
            <a:r>
              <a:rPr lang="en-US" sz="1200" dirty="0">
                <a:solidFill>
                  <a:srgbClr val="FFFFFF"/>
                </a:solidFill>
              </a:rPr>
              <a:t>@cug.edu.cn</a:t>
            </a:r>
          </a:p>
        </p:txBody>
      </p:sp>
      <p:sp>
        <p:nvSpPr>
          <p:cNvPr id="2" name="矩形 1"/>
          <p:cNvSpPr/>
          <p:nvPr userDrawn="1"/>
        </p:nvSpPr>
        <p:spPr bwMode="auto">
          <a:xfrm>
            <a:off x="6172158" y="6629400"/>
            <a:ext cx="2971842" cy="228600"/>
          </a:xfrm>
          <a:prstGeom prst="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itchFamily="34" charset="0"/>
              <a:buNone/>
            </a:pPr>
            <a:endParaRPr lang="zh-CN" altLang="en-US">
              <a:solidFill>
                <a:srgbClr val="000000"/>
              </a:solidFill>
            </a:endParaRPr>
          </a:p>
        </p:txBody>
      </p:sp>
    </p:spTree>
    <p:extLst>
      <p:ext uri="{BB962C8B-B14F-4D97-AF65-F5344CB8AC3E}">
        <p14:creationId xmlns:p14="http://schemas.microsoft.com/office/powerpoint/2010/main" val="3122574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idx="4294967295"/>
          </p:nvPr>
        </p:nvSpPr>
        <p:spPr>
          <a:xfrm>
            <a:off x="533400" y="914400"/>
            <a:ext cx="8077200" cy="5638800"/>
          </a:xfrm>
        </p:spPr>
        <p:txBody>
          <a:bodyPr/>
          <a:lstStyle/>
          <a:p>
            <a:pPr eaLnBrk="1" hangingPunct="1"/>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sz="3600" b="0" dirty="0" smtClean="0">
                <a:solidFill>
                  <a:schemeClr val="accent2"/>
                </a:solidFill>
                <a:latin typeface="华文新魏" pitchFamily="2" charset="-122"/>
                <a:ea typeface="华文新魏" pitchFamily="2" charset="-122"/>
              </a:rPr>
              <a:t>第</a:t>
            </a:r>
            <a:r>
              <a:rPr lang="en-US" altLang="zh-CN" sz="3600" b="0" dirty="0" smtClean="0">
                <a:solidFill>
                  <a:schemeClr val="accent2"/>
                </a:solidFill>
                <a:latin typeface="华文新魏" pitchFamily="2" charset="-122"/>
                <a:ea typeface="华文新魏" pitchFamily="2" charset="-122"/>
              </a:rPr>
              <a:t>3</a:t>
            </a:r>
            <a:r>
              <a:rPr lang="zh-CN" altLang="en-US" sz="3600" b="0" dirty="0" smtClean="0">
                <a:solidFill>
                  <a:schemeClr val="accent2"/>
                </a:solidFill>
                <a:latin typeface="华文新魏" pitchFamily="2" charset="-122"/>
                <a:ea typeface="华文新魏" pitchFamily="2" charset="-122"/>
              </a:rPr>
              <a:t>章  文本编辑器</a:t>
            </a:r>
            <a:r>
              <a:rPr lang="en-US" altLang="zh-CN" sz="3600" b="0" dirty="0" smtClean="0">
                <a:solidFill>
                  <a:schemeClr val="accent2"/>
                </a:solidFill>
                <a:latin typeface="华文新魏" pitchFamily="2" charset="-122"/>
                <a:ea typeface="华文新魏" pitchFamily="2" charset="-122"/>
              </a:rPr>
              <a:t>vi</a:t>
            </a:r>
            <a:r>
              <a:rPr lang="zh-CN" altLang="en-US" sz="3600" b="0" dirty="0" smtClean="0">
                <a:solidFill>
                  <a:schemeClr val="accent2"/>
                </a:solidFill>
                <a:latin typeface="华文新魏" pitchFamily="2" charset="-122"/>
                <a:ea typeface="华文新魏" pitchFamily="2" charset="-122"/>
              </a:rPr>
              <a:t>的使用</a:t>
            </a: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endParaRPr lang="zh-CN" altLang="en-US" b="0" dirty="0" smtClean="0"/>
          </a:p>
        </p:txBody>
      </p:sp>
    </p:spTree>
    <p:extLst>
      <p:ext uri="{BB962C8B-B14F-4D97-AF65-F5344CB8AC3E}">
        <p14:creationId xmlns:p14="http://schemas.microsoft.com/office/powerpoint/2010/main" val="155327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51625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847975"/>
            <a:ext cx="60007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70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95288" y="692150"/>
            <a:ext cx="8566150" cy="4968875"/>
          </a:xfrm>
        </p:spPr>
        <p:txBody>
          <a:bodyPr/>
          <a:lstStyle/>
          <a:p>
            <a:pPr algn="just" eaLnBrk="1" hangingPunct="1"/>
            <a:r>
              <a:rPr lang="en-US" altLang="zh-CN" sz="2200" b="1" dirty="0" smtClean="0">
                <a:solidFill>
                  <a:schemeClr val="bg1"/>
                </a:solidFill>
                <a:latin typeface="仿宋_GB2312" pitchFamily="49" charset="-122"/>
                <a:ea typeface="仿宋_GB2312" pitchFamily="49" charset="-122"/>
              </a:rPr>
              <a:t>2.打开一个文件</a:t>
            </a:r>
          </a:p>
          <a:p>
            <a:pPr algn="just" eaLnBrk="1" hangingPunct="1">
              <a:lnSpc>
                <a:spcPct val="160000"/>
              </a:lnSpc>
              <a:spcBef>
                <a:spcPct val="0"/>
              </a:spcBef>
            </a:pPr>
            <a:r>
              <a:rPr lang="en-US" altLang="zh-CN" sz="2200" dirty="0" smtClean="0">
                <a:latin typeface="仿宋_GB2312" pitchFamily="49" charset="-122"/>
                <a:ea typeface="仿宋_GB2312" pitchFamily="49" charset="-122"/>
              </a:rPr>
              <a:t>     </a:t>
            </a:r>
            <a:r>
              <a:rPr lang="en-US" altLang="zh-CN" sz="2200" dirty="0" err="1" smtClean="0">
                <a:latin typeface="仿宋_GB2312" pitchFamily="49" charset="-122"/>
                <a:ea typeface="仿宋_GB2312" pitchFamily="49" charset="-122"/>
              </a:rPr>
              <a:t>使用vi打开文件的方法很简单，在vi命令后面跟上文件名，然后按Enter键即可，如</a:t>
            </a:r>
            <a:r>
              <a:rPr lang="en-US" altLang="zh-CN" sz="2200" dirty="0" smtClean="0">
                <a:latin typeface="仿宋_GB2312" pitchFamily="49" charset="-122"/>
                <a:ea typeface="仿宋_GB2312" pitchFamily="49" charset="-122"/>
              </a:rPr>
              <a:t>：</a:t>
            </a:r>
          </a:p>
          <a:p>
            <a:pPr algn="just" eaLnBrk="1" hangingPunct="1">
              <a:lnSpc>
                <a:spcPct val="160000"/>
              </a:lnSpc>
              <a:spcBef>
                <a:spcPct val="0"/>
              </a:spcBef>
            </a:pP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root@myhost</a:t>
            </a:r>
            <a:r>
              <a:rPr lang="en-US" altLang="zh-CN" sz="2200" dirty="0" smtClean="0">
                <a:latin typeface="仿宋_GB2312" pitchFamily="49" charset="-122"/>
                <a:ea typeface="仿宋_GB2312" pitchFamily="49" charset="-122"/>
              </a:rPr>
              <a:t> root]# </a:t>
            </a:r>
            <a:r>
              <a:rPr lang="en-US" altLang="zh-CN" sz="2200" b="1" dirty="0" smtClean="0">
                <a:solidFill>
                  <a:srgbClr val="800000"/>
                </a:solidFill>
                <a:latin typeface="仿宋_GB2312" pitchFamily="49" charset="-122"/>
                <a:ea typeface="仿宋_GB2312" pitchFamily="49" charset="-122"/>
              </a:rPr>
              <a:t>vi </a:t>
            </a:r>
            <a:r>
              <a:rPr lang="en-US" altLang="zh-CN" sz="2200" b="1" dirty="0" err="1" smtClean="0">
                <a:solidFill>
                  <a:srgbClr val="000099"/>
                </a:solidFill>
                <a:latin typeface="仿宋_GB2312" pitchFamily="49" charset="-122"/>
                <a:ea typeface="仿宋_GB2312" pitchFamily="49" charset="-122"/>
              </a:rPr>
              <a:t>vi_test</a:t>
            </a:r>
            <a:endParaRPr lang="en-US" altLang="zh-CN" sz="2200" b="1" dirty="0" smtClean="0">
              <a:solidFill>
                <a:srgbClr val="000099"/>
              </a:solidFill>
              <a:latin typeface="仿宋_GB2312" pitchFamily="49" charset="-122"/>
              <a:ea typeface="仿宋_GB2312" pitchFamily="49" charset="-122"/>
            </a:endParaRPr>
          </a:p>
          <a:p>
            <a:pPr algn="just" eaLnBrk="1" hangingPunct="1">
              <a:lnSpc>
                <a:spcPct val="160000"/>
              </a:lnSpc>
              <a:spcBef>
                <a:spcPct val="0"/>
              </a:spcBef>
            </a:pPr>
            <a:r>
              <a:rPr lang="en-US" altLang="zh-CN" sz="2200" dirty="0" smtClean="0">
                <a:latin typeface="仿宋_GB2312" pitchFamily="49" charset="-122"/>
                <a:ea typeface="仿宋_GB2312" pitchFamily="49" charset="-122"/>
              </a:rPr>
              <a:t>     由于没有指定路径，vi程序在默认的路径，即当前目录中查找vi_test，用户也可以为其指定路径。如果vi_test文件不存在，此时会新建一个vi_test文件。如果vi_test确实存在，就会被读入缓冲区，并在屏幕上显示出来，如图。</a:t>
            </a:r>
          </a:p>
        </p:txBody>
      </p:sp>
    </p:spTree>
    <p:extLst>
      <p:ext uri="{BB962C8B-B14F-4D97-AF65-F5344CB8AC3E}">
        <p14:creationId xmlns:p14="http://schemas.microsoft.com/office/powerpoint/2010/main" val="2642813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3" dur="500"/>
                                        <p:tgtEl>
                                          <p:spTgt spid="1638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16" dur="500"/>
                                        <p:tgtEl>
                                          <p:spTgt spid="16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5" y="596900"/>
            <a:ext cx="6138863"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88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322263" y="1125538"/>
            <a:ext cx="8281987" cy="1149350"/>
          </a:xfrm>
        </p:spPr>
        <p:txBody>
          <a:bodyPr>
            <a:normAutofit fontScale="70000" lnSpcReduction="20000"/>
          </a:bodyPr>
          <a:lstStyle/>
          <a:p>
            <a:pPr algn="just" eaLnBrk="1" hangingPunct="1"/>
            <a:r>
              <a:rPr lang="zh-CN" altLang="en-US" dirty="0" smtClean="0">
                <a:latin typeface="仿宋_GB2312" pitchFamily="49" charset="-122"/>
                <a:ea typeface="仿宋_GB2312" pitchFamily="49" charset="-122"/>
              </a:rPr>
              <a:t>      此时，会在底部的状态行显示“‘</a:t>
            </a:r>
            <a:r>
              <a:rPr lang="en-US" altLang="zh-CN" dirty="0" err="1" smtClean="0">
                <a:latin typeface="仿宋_GB2312" pitchFamily="49" charset="-122"/>
                <a:ea typeface="仿宋_GB2312" pitchFamily="49" charset="-122"/>
              </a:rPr>
              <a:t>vi_test</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已转换</a:t>
            </a:r>
            <a:r>
              <a:rPr lang="en-US" altLang="zh-CN" dirty="0" smtClean="0">
                <a:latin typeface="仿宋_GB2312" pitchFamily="49" charset="-122"/>
                <a:ea typeface="仿宋_GB2312" pitchFamily="49" charset="-122"/>
              </a:rPr>
              <a:t>] 3L</a:t>
            </a:r>
            <a:r>
              <a:rPr lang="zh-CN" altLang="en-US" dirty="0" smtClean="0">
                <a:latin typeface="仿宋_GB2312" pitchFamily="49" charset="-122"/>
                <a:ea typeface="仿宋_GB2312" pitchFamily="49" charset="-122"/>
              </a:rPr>
              <a:t>，</a:t>
            </a:r>
            <a:r>
              <a:rPr lang="en-US" altLang="zh-CN" dirty="0" smtClean="0">
                <a:latin typeface="仿宋_GB2312" pitchFamily="49" charset="-122"/>
                <a:ea typeface="仿宋_GB2312" pitchFamily="49" charset="-122"/>
              </a:rPr>
              <a:t>105C”</a:t>
            </a:r>
            <a:r>
              <a:rPr lang="zh-CN" altLang="en-US" dirty="0" smtClean="0">
                <a:latin typeface="仿宋_GB2312" pitchFamily="49" charset="-122"/>
                <a:ea typeface="仿宋_GB2312" pitchFamily="49" charset="-122"/>
              </a:rPr>
              <a:t>，表示</a:t>
            </a:r>
            <a:r>
              <a:rPr lang="en-US" altLang="zh-CN" dirty="0" err="1" smtClean="0">
                <a:latin typeface="仿宋_GB2312" pitchFamily="49" charset="-122"/>
                <a:ea typeface="仿宋_GB2312" pitchFamily="49" charset="-122"/>
              </a:rPr>
              <a:t>vi_test</a:t>
            </a:r>
            <a:r>
              <a:rPr lang="zh-CN" altLang="en-US" dirty="0" smtClean="0">
                <a:latin typeface="仿宋_GB2312" pitchFamily="49" charset="-122"/>
                <a:ea typeface="仿宋_GB2312" pitchFamily="49" charset="-122"/>
              </a:rPr>
              <a:t>已被读入缓冲区，共</a:t>
            </a:r>
            <a:r>
              <a:rPr lang="en-US" altLang="zh-CN" dirty="0" smtClean="0">
                <a:latin typeface="仿宋_GB2312" pitchFamily="49" charset="-122"/>
                <a:ea typeface="仿宋_GB2312" pitchFamily="49" charset="-122"/>
              </a:rPr>
              <a:t>3</a:t>
            </a:r>
            <a:r>
              <a:rPr lang="zh-CN" altLang="en-US" dirty="0" smtClean="0">
                <a:latin typeface="仿宋_GB2312" pitchFamily="49" charset="-122"/>
                <a:ea typeface="仿宋_GB2312" pitchFamily="49" charset="-122"/>
              </a:rPr>
              <a:t>行</a:t>
            </a:r>
            <a:r>
              <a:rPr lang="en-US" altLang="zh-CN" dirty="0" smtClean="0">
                <a:latin typeface="仿宋_GB2312" pitchFamily="49" charset="-122"/>
                <a:ea typeface="仿宋_GB2312" pitchFamily="49" charset="-122"/>
              </a:rPr>
              <a:t>105</a:t>
            </a:r>
            <a:r>
              <a:rPr lang="zh-CN" altLang="en-US" dirty="0" smtClean="0">
                <a:latin typeface="仿宋_GB2312" pitchFamily="49" charset="-122"/>
                <a:ea typeface="仿宋_GB2312" pitchFamily="49" charset="-122"/>
              </a:rPr>
              <a:t>个字符。按下“</a:t>
            </a:r>
            <a:r>
              <a:rPr lang="en-US" altLang="zh-CN" dirty="0" smtClean="0">
                <a:latin typeface="仿宋_GB2312" pitchFamily="49" charset="-122"/>
                <a:ea typeface="仿宋_GB2312" pitchFamily="49" charset="-122"/>
              </a:rPr>
              <a:t>a”</a:t>
            </a:r>
            <a:r>
              <a:rPr lang="zh-CN" altLang="en-US" dirty="0" smtClean="0">
                <a:latin typeface="仿宋_GB2312" pitchFamily="49" charset="-122"/>
                <a:ea typeface="仿宋_GB2312" pitchFamily="49" charset="-122"/>
              </a:rPr>
              <a:t>键进入输入模式，底部的状态行显示如图所示。</a:t>
            </a:r>
            <a:endParaRPr lang="en-US" altLang="zh-CN" dirty="0" smtClean="0">
              <a:latin typeface="仿宋_GB2312" pitchFamily="49" charset="-122"/>
              <a:ea typeface="仿宋_GB2312" pitchFamily="49" charset="-122"/>
            </a:endParaRPr>
          </a:p>
        </p:txBody>
      </p:sp>
      <p:pic>
        <p:nvPicPr>
          <p:cNvPr id="19458" name="Picture 4" descr="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429000"/>
            <a:ext cx="5545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5"/>
          <p:cNvSpPr>
            <a:spLocks noChangeArrowheads="1"/>
          </p:cNvSpPr>
          <p:nvPr/>
        </p:nvSpPr>
        <p:spPr bwMode="auto">
          <a:xfrm>
            <a:off x="3563938" y="4437063"/>
            <a:ext cx="2017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en-US" altLang="zh-CN" sz="2000">
                <a:latin typeface="Arial" pitchFamily="34" charset="0"/>
              </a:rPr>
              <a:t>vi</a:t>
            </a:r>
            <a:r>
              <a:rPr lang="zh-CN" altLang="en-US" sz="2000">
                <a:latin typeface="Arial" pitchFamily="34" charset="0"/>
              </a:rPr>
              <a:t>底部的状态行 </a:t>
            </a:r>
          </a:p>
        </p:txBody>
      </p:sp>
      <p:sp>
        <p:nvSpPr>
          <p:cNvPr id="19460" name="Rectangle 6"/>
          <p:cNvSpPr>
            <a:spLocks noChangeArrowheads="1"/>
          </p:cNvSpPr>
          <p:nvPr/>
        </p:nvSpPr>
        <p:spPr bwMode="auto">
          <a:xfrm>
            <a:off x="395288" y="5211653"/>
            <a:ext cx="8207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p>
            <a:r>
              <a:rPr lang="zh-CN" altLang="sv-SE" dirty="0">
                <a:latin typeface="仿宋_GB2312" pitchFamily="49" charset="-122"/>
                <a:ea typeface="仿宋_GB2312" pitchFamily="49" charset="-122"/>
              </a:rPr>
              <a:t>   如果用户此时按下的是“</a:t>
            </a:r>
            <a:r>
              <a:rPr lang="sv-SE" altLang="zh-CN" dirty="0">
                <a:latin typeface="仿宋_GB2312" pitchFamily="49" charset="-122"/>
                <a:ea typeface="仿宋_GB2312" pitchFamily="49" charset="-122"/>
              </a:rPr>
              <a:t>i”</a:t>
            </a:r>
            <a:r>
              <a:rPr lang="zh-CN" altLang="sv-SE" dirty="0">
                <a:latin typeface="仿宋_GB2312" pitchFamily="49" charset="-122"/>
                <a:ea typeface="仿宋_GB2312" pitchFamily="49" charset="-122"/>
              </a:rPr>
              <a:t>键，也会进入输入模式，但是这两种方式是有区别的：“</a:t>
            </a:r>
            <a:r>
              <a:rPr lang="sv-SE" altLang="zh-CN" dirty="0">
                <a:latin typeface="仿宋_GB2312" pitchFamily="49" charset="-122"/>
                <a:ea typeface="仿宋_GB2312" pitchFamily="49" charset="-122"/>
              </a:rPr>
              <a:t>a”</a:t>
            </a:r>
            <a:r>
              <a:rPr lang="zh-CN" altLang="sv-SE" dirty="0">
                <a:latin typeface="仿宋_GB2312" pitchFamily="49" charset="-122"/>
                <a:ea typeface="仿宋_GB2312" pitchFamily="49" charset="-122"/>
              </a:rPr>
              <a:t>表示在当前光标后面插入文字；“</a:t>
            </a:r>
            <a:r>
              <a:rPr lang="sv-SE" altLang="zh-CN" dirty="0">
                <a:latin typeface="仿宋_GB2312" pitchFamily="49" charset="-122"/>
                <a:ea typeface="仿宋_GB2312" pitchFamily="49" charset="-122"/>
              </a:rPr>
              <a:t>i”</a:t>
            </a:r>
            <a:r>
              <a:rPr lang="zh-CN" altLang="sv-SE" dirty="0">
                <a:latin typeface="仿宋_GB2312" pitchFamily="49" charset="-122"/>
                <a:ea typeface="仿宋_GB2312" pitchFamily="49" charset="-122"/>
              </a:rPr>
              <a:t>表示在当前光标</a:t>
            </a:r>
            <a:r>
              <a:rPr lang="zh-CN" altLang="sv-SE" dirty="0" smtClean="0">
                <a:latin typeface="仿宋_GB2312" pitchFamily="49" charset="-122"/>
                <a:ea typeface="仿宋_GB2312" pitchFamily="49" charset="-122"/>
              </a:rPr>
              <a:t>前面</a:t>
            </a:r>
            <a:r>
              <a:rPr lang="zh-CN" altLang="en-US" dirty="0" smtClean="0">
                <a:latin typeface="仿宋_GB2312" pitchFamily="49" charset="-122"/>
                <a:ea typeface="仿宋_GB2312" pitchFamily="49" charset="-122"/>
              </a:rPr>
              <a:t>插入</a:t>
            </a:r>
            <a:r>
              <a:rPr lang="zh-CN" altLang="sv-SE" dirty="0" smtClean="0">
                <a:latin typeface="仿宋_GB2312" pitchFamily="49" charset="-122"/>
                <a:ea typeface="仿宋_GB2312" pitchFamily="49" charset="-122"/>
              </a:rPr>
              <a:t>文字</a:t>
            </a:r>
            <a:r>
              <a:rPr lang="zh-CN" altLang="sv-SE" dirty="0">
                <a:latin typeface="仿宋_GB2312" pitchFamily="49" charset="-122"/>
                <a:ea typeface="仿宋_GB2312" pitchFamily="49" charset="-122"/>
              </a:rPr>
              <a:t>。 </a:t>
            </a:r>
          </a:p>
        </p:txBody>
      </p:sp>
    </p:spTree>
    <p:extLst>
      <p:ext uri="{BB962C8B-B14F-4D97-AF65-F5344CB8AC3E}">
        <p14:creationId xmlns:p14="http://schemas.microsoft.com/office/powerpoint/2010/main" val="238548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539552" y="620688"/>
            <a:ext cx="7848600" cy="4967288"/>
          </a:xfrm>
        </p:spPr>
        <p:txBody>
          <a:bodyPr>
            <a:normAutofit fontScale="85000" lnSpcReduction="10000"/>
          </a:bodyPr>
          <a:lstStyle/>
          <a:p>
            <a:pPr algn="just" eaLnBrk="1" hangingPunct="1"/>
            <a:r>
              <a:rPr lang="en-US" altLang="zh-CN" b="1" dirty="0" smtClean="0">
                <a:solidFill>
                  <a:schemeClr val="bg1"/>
                </a:solidFill>
                <a:latin typeface="仿宋_GB2312" pitchFamily="49" charset="-122"/>
                <a:ea typeface="仿宋_GB2312" pitchFamily="49" charset="-122"/>
              </a:rPr>
              <a:t>3.</a:t>
            </a:r>
            <a:r>
              <a:rPr lang="zh-CN" altLang="en-US" b="1" dirty="0" smtClean="0">
                <a:solidFill>
                  <a:schemeClr val="bg1"/>
                </a:solidFill>
                <a:latin typeface="仿宋_GB2312" pitchFamily="49" charset="-122"/>
                <a:ea typeface="仿宋_GB2312" pitchFamily="49" charset="-122"/>
              </a:rPr>
              <a:t>打开多个文件</a:t>
            </a:r>
          </a:p>
          <a:p>
            <a:pPr algn="just" eaLnBrk="1" hangingPunct="1"/>
            <a:r>
              <a:rPr lang="en-US" altLang="zh-CN" dirty="0" smtClean="0">
                <a:latin typeface="仿宋_GB2312" pitchFamily="49" charset="-122"/>
                <a:ea typeface="仿宋_GB2312" pitchFamily="49" charset="-122"/>
              </a:rPr>
              <a:t>     vi</a:t>
            </a:r>
            <a:r>
              <a:rPr lang="zh-CN" altLang="en-US" dirty="0" smtClean="0">
                <a:latin typeface="仿宋_GB2312" pitchFamily="49" charset="-122"/>
                <a:ea typeface="仿宋_GB2312" pitchFamily="49" charset="-122"/>
              </a:rPr>
              <a:t>能够在同一个窗口中一次打开多个文件，打开多个文件的方法是在终端的命令主提示符下输入：</a:t>
            </a:r>
          </a:p>
          <a:p>
            <a:pPr algn="just" eaLnBrk="1" hangingPunct="1"/>
            <a:r>
              <a:rPr lang="en-US" altLang="zh-CN" dirty="0" smtClean="0">
                <a:latin typeface="仿宋_GB2312" pitchFamily="49" charset="-122"/>
                <a:ea typeface="仿宋_GB2312" pitchFamily="49" charset="-122"/>
              </a:rPr>
              <a:t>[</a:t>
            </a:r>
            <a:r>
              <a:rPr lang="en-US" altLang="zh-CN" dirty="0" err="1" smtClean="0">
                <a:latin typeface="仿宋_GB2312" pitchFamily="49" charset="-122"/>
                <a:ea typeface="仿宋_GB2312" pitchFamily="49" charset="-122"/>
              </a:rPr>
              <a:t>root@myhost</a:t>
            </a:r>
            <a:r>
              <a:rPr lang="en-US" altLang="zh-CN" dirty="0" smtClean="0">
                <a:latin typeface="仿宋_GB2312" pitchFamily="49" charset="-122"/>
                <a:ea typeface="仿宋_GB2312" pitchFamily="49" charset="-122"/>
              </a:rPr>
              <a:t> root]# </a:t>
            </a:r>
            <a:r>
              <a:rPr lang="en-US" altLang="zh-CN" dirty="0" smtClean="0">
                <a:solidFill>
                  <a:srgbClr val="800000"/>
                </a:solidFill>
                <a:latin typeface="仿宋_GB2312" pitchFamily="49" charset="-122"/>
                <a:ea typeface="仿宋_GB2312" pitchFamily="49" charset="-122"/>
              </a:rPr>
              <a:t>vi  </a:t>
            </a:r>
            <a:r>
              <a:rPr lang="en-US" altLang="zh-CN" dirty="0" err="1" smtClean="0">
                <a:solidFill>
                  <a:srgbClr val="800000"/>
                </a:solidFill>
                <a:latin typeface="仿宋_GB2312" pitchFamily="49" charset="-122"/>
                <a:ea typeface="仿宋_GB2312" pitchFamily="49" charset="-122"/>
              </a:rPr>
              <a:t>vi_file</a:t>
            </a:r>
            <a:r>
              <a:rPr lang="en-US" altLang="zh-CN" dirty="0" smtClean="0">
                <a:solidFill>
                  <a:srgbClr val="800000"/>
                </a:solidFill>
                <a:latin typeface="仿宋_GB2312" pitchFamily="49" charset="-122"/>
                <a:ea typeface="仿宋_GB2312" pitchFamily="49" charset="-122"/>
              </a:rPr>
              <a:t>  </a:t>
            </a:r>
            <a:r>
              <a:rPr lang="en-US" altLang="zh-CN" dirty="0" err="1" smtClean="0">
                <a:solidFill>
                  <a:srgbClr val="800000"/>
                </a:solidFill>
                <a:latin typeface="仿宋_GB2312" pitchFamily="49" charset="-122"/>
                <a:ea typeface="仿宋_GB2312" pitchFamily="49" charset="-122"/>
              </a:rPr>
              <a:t>vi_test</a:t>
            </a:r>
            <a:endParaRPr lang="en-US" altLang="zh-CN" dirty="0" smtClean="0">
              <a:solidFill>
                <a:srgbClr val="800000"/>
              </a:solidFill>
              <a:latin typeface="仿宋_GB2312" pitchFamily="49" charset="-122"/>
              <a:ea typeface="仿宋_GB2312" pitchFamily="49" charset="-122"/>
            </a:endParaRPr>
          </a:p>
          <a:p>
            <a:pPr algn="just" eaLnBrk="1" hangingPunct="1"/>
            <a:r>
              <a:rPr lang="zh-CN" altLang="en-US" dirty="0" smtClean="0">
                <a:latin typeface="仿宋_GB2312" pitchFamily="49" charset="-122"/>
                <a:ea typeface="仿宋_GB2312" pitchFamily="49" charset="-122"/>
              </a:rPr>
              <a:t>     在输入上述命令后按</a:t>
            </a:r>
            <a:r>
              <a:rPr lang="en-US" altLang="zh-CN" dirty="0" smtClean="0">
                <a:latin typeface="仿宋_GB2312" pitchFamily="49" charset="-122"/>
                <a:ea typeface="仿宋_GB2312" pitchFamily="49" charset="-122"/>
              </a:rPr>
              <a:t>Enter</a:t>
            </a:r>
            <a:r>
              <a:rPr lang="zh-CN" altLang="en-US" dirty="0" smtClean="0">
                <a:latin typeface="仿宋_GB2312" pitchFamily="49" charset="-122"/>
                <a:ea typeface="仿宋_GB2312" pitchFamily="49" charset="-122"/>
              </a:rPr>
              <a:t>键，</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将第一个文件</a:t>
            </a:r>
            <a:r>
              <a:rPr lang="en-US" altLang="zh-CN" dirty="0" err="1" smtClean="0">
                <a:latin typeface="仿宋_GB2312" pitchFamily="49" charset="-122"/>
                <a:ea typeface="仿宋_GB2312" pitchFamily="49" charset="-122"/>
              </a:rPr>
              <a:t>vi_file</a:t>
            </a:r>
            <a:r>
              <a:rPr lang="zh-CN" altLang="en-US" dirty="0" smtClean="0">
                <a:latin typeface="仿宋_GB2312" pitchFamily="49" charset="-122"/>
                <a:ea typeface="仿宋_GB2312" pitchFamily="49" charset="-122"/>
              </a:rPr>
              <a:t>读入缓冲区，用户可以在终端中输入“</a:t>
            </a:r>
            <a:r>
              <a:rPr lang="en-US" altLang="zh-CN" dirty="0" smtClean="0">
                <a:solidFill>
                  <a:srgbClr val="FF0000"/>
                </a:solidFill>
                <a:latin typeface="仿宋_GB2312" pitchFamily="49" charset="-122"/>
                <a:ea typeface="仿宋_GB2312" pitchFamily="49" charset="-122"/>
              </a:rPr>
              <a:t>:next</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以编辑下一个文件，这里是</a:t>
            </a:r>
            <a:r>
              <a:rPr lang="en-US" altLang="zh-CN" dirty="0" err="1" smtClean="0">
                <a:latin typeface="仿宋_GB2312" pitchFamily="49" charset="-122"/>
                <a:ea typeface="仿宋_GB2312" pitchFamily="49" charset="-122"/>
              </a:rPr>
              <a:t>vi_test</a:t>
            </a:r>
            <a:r>
              <a:rPr lang="zh-CN" altLang="en-US" dirty="0" smtClean="0">
                <a:latin typeface="仿宋_GB2312" pitchFamily="49" charset="-122"/>
                <a:ea typeface="仿宋_GB2312" pitchFamily="49" charset="-122"/>
              </a:rPr>
              <a:t>。此时</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虽然同时打开了多个文件，但是某一时刻却只能编辑一个文件。在命令模式下输入“</a:t>
            </a:r>
            <a:r>
              <a:rPr lang="en-US" altLang="zh-CN" dirty="0" smtClean="0">
                <a:solidFill>
                  <a:srgbClr val="FF0000"/>
                </a:solidFill>
                <a:latin typeface="仿宋_GB2312" pitchFamily="49" charset="-122"/>
                <a:ea typeface="仿宋_GB2312" pitchFamily="49" charset="-122"/>
              </a:rPr>
              <a:t>:previous</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或“</a:t>
            </a:r>
            <a:r>
              <a:rPr lang="en-US" altLang="zh-CN" dirty="0" smtClean="0">
                <a:solidFill>
                  <a:srgbClr val="FF0000"/>
                </a:solidFill>
                <a:latin typeface="仿宋_GB2312" pitchFamily="49" charset="-122"/>
                <a:ea typeface="仿宋_GB2312" pitchFamily="49" charset="-122"/>
              </a:rPr>
              <a:t>:</a:t>
            </a:r>
            <a:r>
              <a:rPr lang="en-US" altLang="zh-CN" dirty="0" err="1" smtClean="0">
                <a:solidFill>
                  <a:srgbClr val="FF0000"/>
                </a:solidFill>
                <a:latin typeface="仿宋_GB2312" pitchFamily="49" charset="-122"/>
                <a:ea typeface="仿宋_GB2312" pitchFamily="49" charset="-122"/>
              </a:rPr>
              <a:t>prev</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可以切换到前一个文件</a:t>
            </a:r>
            <a:r>
              <a:rPr lang="zh-CN" altLang="en-US" dirty="0" smtClean="0">
                <a:latin typeface="-보람B" pitchFamily="18" charset="-127"/>
                <a:ea typeface="-보람B" pitchFamily="18" charset="-127"/>
              </a:rPr>
              <a:t>。</a:t>
            </a:r>
            <a:endParaRPr lang="en-US" altLang="zh-CN" dirty="0" smtClean="0">
              <a:latin typeface="-보람B" pitchFamily="18" charset="-127"/>
              <a:ea typeface="-보람B" pitchFamily="18" charset="-127"/>
            </a:endParaRPr>
          </a:p>
        </p:txBody>
      </p:sp>
    </p:spTree>
    <p:extLst>
      <p:ext uri="{BB962C8B-B14F-4D97-AF65-F5344CB8AC3E}">
        <p14:creationId xmlns:p14="http://schemas.microsoft.com/office/powerpoint/2010/main" val="341208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95536" y="308587"/>
            <a:ext cx="7920037" cy="1655763"/>
          </a:xfrm>
        </p:spPr>
        <p:txBody>
          <a:bodyPr>
            <a:normAutofit fontScale="85000" lnSpcReduction="10000"/>
          </a:bodyPr>
          <a:lstStyle/>
          <a:p>
            <a:pPr algn="just" eaLnBrk="1" hangingPunct="1"/>
            <a:r>
              <a:rPr lang="en-US" altLang="zh-CN" dirty="0" smtClean="0">
                <a:latin typeface="仿宋_GB2312" pitchFamily="49" charset="-122"/>
                <a:ea typeface="仿宋_GB2312" pitchFamily="49" charset="-122"/>
              </a:rPr>
              <a:t>     vi</a:t>
            </a:r>
            <a:r>
              <a:rPr lang="zh-CN" altLang="en-US" dirty="0" smtClean="0">
                <a:latin typeface="仿宋_GB2312" pitchFamily="49" charset="-122"/>
                <a:ea typeface="仿宋_GB2312" pitchFamily="49" charset="-122"/>
              </a:rPr>
              <a:t>还可以在多个窗口中打开多个文件，如在终端命令主提示符下输入如下命令，打开如图所示的文本，不过需要给</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程序传递一个参数</a:t>
            </a:r>
            <a:r>
              <a:rPr lang="en-US" altLang="zh-CN" dirty="0" smtClean="0">
                <a:latin typeface="仿宋_GB2312" pitchFamily="49" charset="-122"/>
                <a:ea typeface="仿宋_GB2312" pitchFamily="49" charset="-122"/>
              </a:rPr>
              <a:t>-o</a:t>
            </a:r>
            <a:r>
              <a:rPr lang="zh-CN" altLang="en-US" dirty="0" smtClean="0">
                <a:latin typeface="仿宋_GB2312" pitchFamily="49" charset="-122"/>
                <a:ea typeface="仿宋_GB2312" pitchFamily="49" charset="-122"/>
              </a:rPr>
              <a:t>。 </a:t>
            </a:r>
          </a:p>
          <a:p>
            <a:pPr algn="just" eaLnBrk="1" hangingPunct="1"/>
            <a:r>
              <a:rPr lang="en-US" altLang="zh-CN" dirty="0" smtClean="0">
                <a:latin typeface="-보람B" pitchFamily="18" charset="-127"/>
                <a:ea typeface="-보람B" pitchFamily="18" charset="-127"/>
              </a:rPr>
              <a:t>[</a:t>
            </a:r>
            <a:r>
              <a:rPr lang="en-US" altLang="zh-CN" dirty="0" err="1" smtClean="0">
                <a:latin typeface="-보람B" pitchFamily="18" charset="-127"/>
                <a:ea typeface="-보람B" pitchFamily="18" charset="-127"/>
              </a:rPr>
              <a:t>root@myhost</a:t>
            </a:r>
            <a:r>
              <a:rPr lang="en-US" altLang="zh-CN" dirty="0" smtClean="0">
                <a:latin typeface="-보람B" pitchFamily="18" charset="-127"/>
                <a:ea typeface="-보람B" pitchFamily="18" charset="-127"/>
              </a:rPr>
              <a:t> root]# </a:t>
            </a:r>
            <a:r>
              <a:rPr lang="en-US" altLang="zh-CN" dirty="0" smtClean="0">
                <a:solidFill>
                  <a:srgbClr val="800000"/>
                </a:solidFill>
                <a:latin typeface="-보람B" pitchFamily="18" charset="-127"/>
                <a:ea typeface="-보람B" pitchFamily="18" charset="-127"/>
              </a:rPr>
              <a:t>vi  -o  </a:t>
            </a:r>
            <a:r>
              <a:rPr lang="en-US" altLang="zh-CN" dirty="0" err="1" smtClean="0">
                <a:solidFill>
                  <a:srgbClr val="800000"/>
                </a:solidFill>
                <a:latin typeface="-보람B" pitchFamily="18" charset="-127"/>
                <a:ea typeface="-보람B" pitchFamily="18" charset="-127"/>
              </a:rPr>
              <a:t>vi</a:t>
            </a:r>
            <a:r>
              <a:rPr lang="en-US" altLang="zh-CN" dirty="0" err="1" smtClean="0">
                <a:solidFill>
                  <a:srgbClr val="800000"/>
                </a:solidFill>
                <a:ea typeface="-보람B" pitchFamily="18" charset="-127"/>
              </a:rPr>
              <a:t>_</a:t>
            </a:r>
            <a:r>
              <a:rPr lang="en-US" altLang="zh-CN" dirty="0" err="1" smtClean="0">
                <a:solidFill>
                  <a:srgbClr val="800000"/>
                </a:solidFill>
                <a:latin typeface="-보람B" pitchFamily="18" charset="-127"/>
                <a:ea typeface="-보람B" pitchFamily="18" charset="-127"/>
              </a:rPr>
              <a:t>file</a:t>
            </a:r>
            <a:r>
              <a:rPr lang="en-US" altLang="zh-CN" dirty="0" smtClean="0">
                <a:solidFill>
                  <a:srgbClr val="800000"/>
                </a:solidFill>
                <a:latin typeface="-보람B" pitchFamily="18" charset="-127"/>
                <a:ea typeface="-보람B" pitchFamily="18" charset="-127"/>
              </a:rPr>
              <a:t>  </a:t>
            </a:r>
            <a:r>
              <a:rPr lang="en-US" altLang="zh-CN" dirty="0" err="1" smtClean="0">
                <a:solidFill>
                  <a:srgbClr val="800000"/>
                </a:solidFill>
                <a:latin typeface="-보람B" pitchFamily="18" charset="-127"/>
                <a:ea typeface="-보람B" pitchFamily="18" charset="-127"/>
              </a:rPr>
              <a:t>vi</a:t>
            </a:r>
            <a:r>
              <a:rPr lang="en-US" altLang="zh-CN" dirty="0" err="1" smtClean="0">
                <a:solidFill>
                  <a:srgbClr val="800000"/>
                </a:solidFill>
                <a:ea typeface="-보람B" pitchFamily="18" charset="-127"/>
              </a:rPr>
              <a:t>_</a:t>
            </a:r>
            <a:r>
              <a:rPr lang="en-US" altLang="zh-CN" dirty="0" err="1" smtClean="0">
                <a:solidFill>
                  <a:srgbClr val="800000"/>
                </a:solidFill>
                <a:latin typeface="-보람B" pitchFamily="18" charset="-127"/>
                <a:ea typeface="-보람B" pitchFamily="18" charset="-127"/>
              </a:rPr>
              <a:t>test</a:t>
            </a:r>
            <a:endParaRPr lang="en-US" altLang="zh-CN" dirty="0" smtClean="0">
              <a:solidFill>
                <a:srgbClr val="800000"/>
              </a:solidFill>
              <a:latin typeface="-보람B" pitchFamily="18" charset="-127"/>
              <a:ea typeface="-보람B" pitchFamily="18" charset="-127"/>
            </a:endParaRPr>
          </a:p>
          <a:p>
            <a:pPr algn="just" eaLnBrk="1" hangingPunct="1"/>
            <a:endParaRPr lang="en-US" altLang="zh-CN" dirty="0" smtClean="0">
              <a:latin typeface="-보람B" pitchFamily="18" charset="-127"/>
              <a:ea typeface="-보람B" pitchFamily="18" charset="-127"/>
            </a:endParaRPr>
          </a:p>
        </p:txBody>
      </p:sp>
      <p:sp>
        <p:nvSpPr>
          <p:cNvPr id="21506" name="Rectangle 4"/>
          <p:cNvSpPr>
            <a:spLocks noChangeArrowheads="1"/>
          </p:cNvSpPr>
          <p:nvPr/>
        </p:nvSpPr>
        <p:spPr bwMode="auto">
          <a:xfrm>
            <a:off x="683568" y="5805264"/>
            <a:ext cx="8132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p>
            <a:r>
              <a:rPr lang="zh-CN" altLang="en-US" dirty="0">
                <a:latin typeface="仿宋_GB2312" pitchFamily="49" charset="-122"/>
                <a:ea typeface="仿宋_GB2312" pitchFamily="49" charset="-122"/>
              </a:rPr>
              <a:t>   在这种模式下，有两个两条将屏幕分成上下两个部分，上半部分是</a:t>
            </a:r>
            <a:r>
              <a:rPr lang="en-US" altLang="zh-CN" dirty="0" err="1">
                <a:latin typeface="仿宋_GB2312" pitchFamily="49" charset="-122"/>
                <a:ea typeface="仿宋_GB2312" pitchFamily="49" charset="-122"/>
              </a:rPr>
              <a:t>vi_file</a:t>
            </a:r>
            <a:r>
              <a:rPr lang="zh-CN" altLang="en-US" dirty="0">
                <a:latin typeface="仿宋_GB2312" pitchFamily="49" charset="-122"/>
                <a:ea typeface="仿宋_GB2312" pitchFamily="49" charset="-122"/>
              </a:rPr>
              <a:t>文件，下半部分是</a:t>
            </a:r>
            <a:r>
              <a:rPr lang="en-US" altLang="zh-CN" dirty="0" err="1">
                <a:latin typeface="仿宋_GB2312" pitchFamily="49" charset="-122"/>
                <a:ea typeface="仿宋_GB2312" pitchFamily="49" charset="-122"/>
              </a:rPr>
              <a:t>vi_test</a:t>
            </a:r>
            <a:r>
              <a:rPr lang="zh-CN" altLang="en-US" dirty="0">
                <a:latin typeface="仿宋_GB2312" pitchFamily="49" charset="-122"/>
                <a:ea typeface="仿宋_GB2312" pitchFamily="49" charset="-122"/>
              </a:rPr>
              <a:t>文件，两条上显示对应的文件名。前面所讲的对于文件的操作对于打开多个文件同样适用。</a:t>
            </a:r>
          </a:p>
        </p:txBody>
      </p:sp>
      <p:pic>
        <p:nvPicPr>
          <p:cNvPr id="21507" name="Picture 5" descr="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88840"/>
            <a:ext cx="4968130" cy="367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4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定位命令</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54790029"/>
              </p:ext>
            </p:extLst>
          </p:nvPr>
        </p:nvGraphicFramePr>
        <p:xfrm>
          <a:off x="1835696" y="1628800"/>
          <a:ext cx="5915000" cy="3134360"/>
        </p:xfrm>
        <a:graphic>
          <a:graphicData uri="http://schemas.openxmlformats.org/drawingml/2006/table">
            <a:tbl>
              <a:tblPr firstRow="1" bandRow="1">
                <a:tableStyleId>{21E4AEA4-8DFA-4A89-87EB-49C32662AFE0}</a:tableStyleId>
              </a:tblPr>
              <a:tblGrid>
                <a:gridCol w="1800200"/>
                <a:gridCol w="4114800"/>
              </a:tblGrid>
              <a:tr h="370840">
                <a:tc>
                  <a:txBody>
                    <a:bodyPr/>
                    <a:lstStyle/>
                    <a:p>
                      <a:pPr algn="ctr"/>
                      <a:r>
                        <a:rPr lang="zh-CN" altLang="en-US" dirty="0" smtClean="0"/>
                        <a:t>命令</a:t>
                      </a:r>
                      <a:endParaRPr lang="zh-CN" altLang="en-US" dirty="0"/>
                    </a:p>
                  </a:txBody>
                  <a:tcPr/>
                </a:tc>
                <a:tc>
                  <a:txBody>
                    <a:bodyPr/>
                    <a:lstStyle/>
                    <a:p>
                      <a:r>
                        <a:rPr lang="zh-CN" altLang="en-US" dirty="0" smtClean="0"/>
                        <a:t>作用</a:t>
                      </a:r>
                      <a:endParaRPr lang="zh-CN" altLang="en-US" dirty="0"/>
                    </a:p>
                  </a:txBody>
                  <a:tcPr/>
                </a:tc>
              </a:tr>
              <a:tr h="370840">
                <a:tc>
                  <a:txBody>
                    <a:bodyPr/>
                    <a:lstStyle/>
                    <a:p>
                      <a:pPr algn="ctr"/>
                      <a:r>
                        <a:rPr lang="en-US" altLang="zh-CN" dirty="0" smtClean="0"/>
                        <a:t>:set nu</a:t>
                      </a:r>
                      <a:endParaRPr lang="zh-CN" altLang="en-US" dirty="0"/>
                    </a:p>
                  </a:txBody>
                  <a:tcPr/>
                </a:tc>
                <a:tc>
                  <a:txBody>
                    <a:bodyPr/>
                    <a:lstStyle/>
                    <a:p>
                      <a:r>
                        <a:rPr lang="zh-CN" altLang="en-US" dirty="0" smtClean="0"/>
                        <a:t>设置行号</a:t>
                      </a:r>
                      <a:endParaRPr lang="zh-CN" altLang="en-US" dirty="0"/>
                    </a:p>
                  </a:txBody>
                  <a:tcPr/>
                </a:tc>
              </a:tr>
              <a:tr h="370840">
                <a:tc>
                  <a:txBody>
                    <a:bodyPr/>
                    <a:lstStyle/>
                    <a:p>
                      <a:pPr algn="ctr"/>
                      <a:r>
                        <a:rPr lang="en-US" altLang="zh-CN" dirty="0" smtClean="0"/>
                        <a:t>:set</a:t>
                      </a:r>
                      <a:r>
                        <a:rPr lang="en-US" altLang="zh-CN" baseline="0" dirty="0" smtClean="0"/>
                        <a:t> </a:t>
                      </a:r>
                      <a:r>
                        <a:rPr lang="en-US" altLang="zh-CN" baseline="0" dirty="0" err="1" smtClean="0"/>
                        <a:t>nonu</a:t>
                      </a:r>
                      <a:endParaRPr lang="zh-CN" altLang="en-US" dirty="0"/>
                    </a:p>
                  </a:txBody>
                  <a:tcPr/>
                </a:tc>
                <a:tc>
                  <a:txBody>
                    <a:bodyPr/>
                    <a:lstStyle/>
                    <a:p>
                      <a:r>
                        <a:rPr lang="zh-CN" altLang="en-US" dirty="0" smtClean="0"/>
                        <a:t>取消行号</a:t>
                      </a:r>
                      <a:endParaRPr lang="zh-CN" altLang="en-US" dirty="0"/>
                    </a:p>
                  </a:txBody>
                  <a:tcPr/>
                </a:tc>
              </a:tr>
              <a:tr h="370840">
                <a:tc>
                  <a:txBody>
                    <a:bodyPr/>
                    <a:lstStyle/>
                    <a:p>
                      <a:pPr algn="ctr"/>
                      <a:r>
                        <a:rPr lang="en-US" altLang="zh-CN" dirty="0" err="1" smtClean="0"/>
                        <a:t>gg</a:t>
                      </a:r>
                      <a:endParaRPr lang="en-US" altLang="zh-CN" dirty="0" smtClean="0"/>
                    </a:p>
                    <a:p>
                      <a:pPr algn="ctr"/>
                      <a:r>
                        <a:rPr lang="en-US" altLang="zh-CN" dirty="0" smtClean="0"/>
                        <a:t>G</a:t>
                      </a:r>
                      <a:endParaRPr lang="zh-CN" altLang="en-US" dirty="0"/>
                    </a:p>
                  </a:txBody>
                  <a:tcPr/>
                </a:tc>
                <a:tc>
                  <a:txBody>
                    <a:bodyPr/>
                    <a:lstStyle/>
                    <a:p>
                      <a:r>
                        <a:rPr lang="zh-CN" altLang="en-US" dirty="0" smtClean="0"/>
                        <a:t>光标移动到第一行</a:t>
                      </a:r>
                      <a:endParaRPr lang="en-US" altLang="zh-CN" dirty="0" smtClean="0"/>
                    </a:p>
                    <a:p>
                      <a:r>
                        <a:rPr lang="zh-CN" altLang="en-US" dirty="0" smtClean="0"/>
                        <a:t>光标移动到文件最后一行</a:t>
                      </a:r>
                      <a:endParaRPr lang="zh-CN" altLang="en-US" dirty="0"/>
                    </a:p>
                  </a:txBody>
                  <a:tcPr/>
                </a:tc>
              </a:tr>
              <a:tr h="370840">
                <a:tc>
                  <a:txBody>
                    <a:bodyPr/>
                    <a:lstStyle/>
                    <a:p>
                      <a:pPr algn="ctr"/>
                      <a:r>
                        <a:rPr lang="en-US" altLang="zh-CN" dirty="0" err="1" smtClean="0"/>
                        <a:t>nG</a:t>
                      </a:r>
                      <a:endParaRPr lang="en-US" altLang="zh-CN" dirty="0" smtClean="0"/>
                    </a:p>
                    <a:p>
                      <a:pPr algn="ctr"/>
                      <a:r>
                        <a:rPr lang="en-US" altLang="zh-CN" dirty="0" smtClean="0"/>
                        <a:t>:n</a:t>
                      </a:r>
                      <a:endParaRPr lang="zh-CN" altLang="en-US" dirty="0"/>
                    </a:p>
                  </a:txBody>
                  <a:tcPr/>
                </a:tc>
                <a:tc>
                  <a:txBody>
                    <a:bodyPr/>
                    <a:lstStyle/>
                    <a:p>
                      <a:r>
                        <a:rPr lang="zh-CN" altLang="en-US" dirty="0" smtClean="0"/>
                        <a:t>到第</a:t>
                      </a:r>
                      <a:r>
                        <a:rPr lang="en-US" altLang="zh-CN" dirty="0" smtClean="0"/>
                        <a:t>n</a:t>
                      </a:r>
                      <a:r>
                        <a:rPr lang="zh-CN" altLang="en-US" dirty="0" smtClean="0"/>
                        <a:t>行</a:t>
                      </a:r>
                      <a:endParaRPr lang="en-US" altLang="zh-CN" dirty="0" smtClean="0"/>
                    </a:p>
                    <a:p>
                      <a:r>
                        <a:rPr lang="zh-CN" altLang="en-US" dirty="0" smtClean="0"/>
                        <a:t>（编辑模式）</a:t>
                      </a:r>
                      <a:endParaRPr lang="zh-CN" altLang="en-US" dirty="0"/>
                    </a:p>
                  </a:txBody>
                  <a:tcPr/>
                </a:tc>
              </a:tr>
              <a:tr h="370840">
                <a:tc>
                  <a:txBody>
                    <a:bodyPr/>
                    <a:lstStyle/>
                    <a:p>
                      <a:pPr algn="ctr"/>
                      <a:r>
                        <a:rPr lang="en-US" altLang="zh-CN" dirty="0" smtClean="0"/>
                        <a:t>$</a:t>
                      </a:r>
                      <a:endParaRPr lang="zh-CN" altLang="en-US" dirty="0"/>
                    </a:p>
                  </a:txBody>
                  <a:tcPr/>
                </a:tc>
                <a:tc>
                  <a:txBody>
                    <a:bodyPr/>
                    <a:lstStyle/>
                    <a:p>
                      <a:r>
                        <a:rPr lang="zh-CN" altLang="en-US" dirty="0" smtClean="0"/>
                        <a:t>光标移至行首</a:t>
                      </a:r>
                      <a:endParaRPr lang="zh-CN" altLang="en-US" dirty="0"/>
                    </a:p>
                  </a:txBody>
                  <a:tcPr/>
                </a:tc>
              </a:tr>
              <a:tr h="370840">
                <a:tc>
                  <a:txBody>
                    <a:bodyPr/>
                    <a:lstStyle/>
                    <a:p>
                      <a:pPr algn="ctr"/>
                      <a:r>
                        <a:rPr lang="en-US" altLang="zh-CN" dirty="0" smtClean="0"/>
                        <a:t>0</a:t>
                      </a:r>
                      <a:endParaRPr lang="zh-CN" altLang="en-US" dirty="0"/>
                    </a:p>
                  </a:txBody>
                  <a:tcPr/>
                </a:tc>
                <a:tc>
                  <a:txBody>
                    <a:bodyPr/>
                    <a:lstStyle/>
                    <a:p>
                      <a:r>
                        <a:rPr lang="zh-CN" altLang="en-US" dirty="0" smtClean="0"/>
                        <a:t>光标移至行尾</a:t>
                      </a:r>
                      <a:endParaRPr lang="zh-CN" altLang="en-US" dirty="0"/>
                    </a:p>
                  </a:txBody>
                  <a:tcPr/>
                </a:tc>
              </a:tr>
            </a:tbl>
          </a:graphicData>
        </a:graphic>
      </p:graphicFrame>
    </p:spTree>
    <p:extLst>
      <p:ext uri="{BB962C8B-B14F-4D97-AF65-F5344CB8AC3E}">
        <p14:creationId xmlns:p14="http://schemas.microsoft.com/office/powerpoint/2010/main" val="244534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删除命令</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918809257"/>
              </p:ext>
            </p:extLst>
          </p:nvPr>
        </p:nvGraphicFramePr>
        <p:xfrm>
          <a:off x="1403648" y="1628800"/>
          <a:ext cx="6491064" cy="2908528"/>
        </p:xfrm>
        <a:graphic>
          <a:graphicData uri="http://schemas.openxmlformats.org/drawingml/2006/table">
            <a:tbl>
              <a:tblPr firstRow="1" bandRow="1">
                <a:tableStyleId>{21E4AEA4-8DFA-4A89-87EB-49C32662AFE0}</a:tableStyleId>
              </a:tblPr>
              <a:tblGrid>
                <a:gridCol w="2304256"/>
                <a:gridCol w="4186808"/>
              </a:tblGrid>
              <a:tr h="414248">
                <a:tc>
                  <a:txBody>
                    <a:bodyPr/>
                    <a:lstStyle/>
                    <a:p>
                      <a:pPr algn="ctr"/>
                      <a:r>
                        <a:rPr lang="zh-CN" altLang="en-US" dirty="0" smtClean="0"/>
                        <a:t>命令</a:t>
                      </a:r>
                      <a:endParaRPr lang="zh-CN" altLang="en-US" dirty="0"/>
                    </a:p>
                  </a:txBody>
                  <a:tcPr/>
                </a:tc>
                <a:tc>
                  <a:txBody>
                    <a:bodyPr/>
                    <a:lstStyle/>
                    <a:p>
                      <a:r>
                        <a:rPr lang="zh-CN" altLang="en-US" dirty="0" smtClean="0"/>
                        <a:t>作用</a:t>
                      </a:r>
                      <a:endParaRPr lang="zh-CN" altLang="en-US" dirty="0"/>
                    </a:p>
                  </a:txBody>
                  <a:tcPr/>
                </a:tc>
              </a:tr>
              <a:tr h="370840">
                <a:tc>
                  <a:txBody>
                    <a:bodyPr/>
                    <a:lstStyle/>
                    <a:p>
                      <a:pPr algn="ctr"/>
                      <a:r>
                        <a:rPr lang="en-US" altLang="zh-CN" dirty="0" smtClean="0"/>
                        <a:t>x</a:t>
                      </a:r>
                      <a:endParaRPr lang="zh-CN" altLang="en-US" dirty="0"/>
                    </a:p>
                  </a:txBody>
                  <a:tcPr/>
                </a:tc>
                <a:tc>
                  <a:txBody>
                    <a:bodyPr/>
                    <a:lstStyle/>
                    <a:p>
                      <a:r>
                        <a:rPr lang="zh-CN" altLang="en-US" dirty="0" smtClean="0"/>
                        <a:t>删除光标所在单个字符</a:t>
                      </a:r>
                      <a:endParaRPr lang="zh-CN" altLang="en-US" dirty="0"/>
                    </a:p>
                  </a:txBody>
                  <a:tcPr/>
                </a:tc>
              </a:tr>
              <a:tr h="370840">
                <a:tc>
                  <a:txBody>
                    <a:bodyPr/>
                    <a:lstStyle/>
                    <a:p>
                      <a:pPr algn="ctr"/>
                      <a:r>
                        <a:rPr lang="en-US" altLang="zh-CN" dirty="0" err="1" smtClean="0"/>
                        <a:t>nx</a:t>
                      </a:r>
                      <a:endParaRPr lang="zh-CN" altLang="en-US" dirty="0"/>
                    </a:p>
                  </a:txBody>
                  <a:tcPr/>
                </a:tc>
                <a:tc>
                  <a:txBody>
                    <a:bodyPr/>
                    <a:lstStyle/>
                    <a:p>
                      <a:r>
                        <a:rPr lang="zh-CN" altLang="en-US" dirty="0" smtClean="0"/>
                        <a:t>删除光标后面</a:t>
                      </a:r>
                      <a:r>
                        <a:rPr lang="en-US" altLang="zh-CN" dirty="0" smtClean="0"/>
                        <a:t>n</a:t>
                      </a:r>
                      <a:r>
                        <a:rPr lang="zh-CN" altLang="en-US" dirty="0" smtClean="0"/>
                        <a:t>个字符</a:t>
                      </a:r>
                      <a:endParaRPr lang="zh-CN" altLang="en-US" dirty="0"/>
                    </a:p>
                  </a:txBody>
                  <a:tcPr/>
                </a:tc>
              </a:tr>
              <a:tr h="370840">
                <a:tc>
                  <a:txBody>
                    <a:bodyPr/>
                    <a:lstStyle/>
                    <a:p>
                      <a:pPr algn="ctr"/>
                      <a:r>
                        <a:rPr lang="en-US" altLang="zh-CN" dirty="0" err="1" smtClean="0"/>
                        <a:t>dd</a:t>
                      </a:r>
                      <a:endParaRPr lang="en-US" altLang="zh-CN" dirty="0" smtClean="0"/>
                    </a:p>
                    <a:p>
                      <a:pPr algn="ctr"/>
                      <a:r>
                        <a:rPr lang="en-US" altLang="zh-CN" dirty="0" err="1" smtClean="0"/>
                        <a:t>ndd</a:t>
                      </a:r>
                      <a:endParaRPr lang="zh-CN" altLang="en-US" dirty="0"/>
                    </a:p>
                  </a:txBody>
                  <a:tcPr/>
                </a:tc>
                <a:tc>
                  <a:txBody>
                    <a:bodyPr/>
                    <a:lstStyle/>
                    <a:p>
                      <a:r>
                        <a:rPr lang="zh-CN" altLang="en-US" dirty="0" smtClean="0"/>
                        <a:t>删除光标所在行</a:t>
                      </a:r>
                      <a:endParaRPr lang="en-US" altLang="zh-CN" dirty="0" smtClean="0"/>
                    </a:p>
                    <a:p>
                      <a:r>
                        <a:rPr lang="zh-CN" altLang="en-US" dirty="0" smtClean="0"/>
                        <a:t>删除</a:t>
                      </a:r>
                      <a:r>
                        <a:rPr lang="en-US" altLang="zh-CN" dirty="0" smtClean="0"/>
                        <a:t>n</a:t>
                      </a:r>
                      <a:r>
                        <a:rPr lang="zh-CN" altLang="en-US" dirty="0" smtClean="0"/>
                        <a:t>行</a:t>
                      </a:r>
                      <a:endParaRPr lang="zh-CN" altLang="en-US" dirty="0"/>
                    </a:p>
                  </a:txBody>
                  <a:tcPr/>
                </a:tc>
              </a:tr>
              <a:tr h="370840">
                <a:tc>
                  <a:txBody>
                    <a:bodyPr/>
                    <a:lstStyle/>
                    <a:p>
                      <a:pPr algn="ctr"/>
                      <a:r>
                        <a:rPr lang="en-US" altLang="zh-CN" dirty="0" err="1" smtClean="0"/>
                        <a:t>dG</a:t>
                      </a:r>
                      <a:endParaRPr lang="zh-CN" altLang="en-US" dirty="0"/>
                    </a:p>
                  </a:txBody>
                  <a:tcPr/>
                </a:tc>
                <a:tc>
                  <a:txBody>
                    <a:bodyPr/>
                    <a:lstStyle/>
                    <a:p>
                      <a:r>
                        <a:rPr lang="zh-CN" altLang="en-US" dirty="0" smtClean="0"/>
                        <a:t>删除光标所在行至文件尾内容</a:t>
                      </a:r>
                      <a:endParaRPr lang="zh-CN" altLang="en-US" dirty="0"/>
                    </a:p>
                  </a:txBody>
                  <a:tcPr/>
                </a:tc>
              </a:tr>
              <a:tr h="370840">
                <a:tc>
                  <a:txBody>
                    <a:bodyPr/>
                    <a:lstStyle/>
                    <a:p>
                      <a:pPr algn="ctr"/>
                      <a:r>
                        <a:rPr lang="en-US" altLang="zh-CN" dirty="0" smtClean="0"/>
                        <a:t>D</a:t>
                      </a:r>
                      <a:endParaRPr lang="zh-CN" altLang="en-US" dirty="0"/>
                    </a:p>
                  </a:txBody>
                  <a:tcPr/>
                </a:tc>
                <a:tc>
                  <a:txBody>
                    <a:bodyPr/>
                    <a:lstStyle/>
                    <a:p>
                      <a:r>
                        <a:rPr lang="zh-CN" altLang="en-US" dirty="0" smtClean="0"/>
                        <a:t>删除光标至行尾的内容</a:t>
                      </a:r>
                      <a:endParaRPr lang="zh-CN" altLang="en-US" dirty="0"/>
                    </a:p>
                  </a:txBody>
                  <a:tcPr/>
                </a:tc>
              </a:tr>
              <a:tr h="370840">
                <a:tc>
                  <a:txBody>
                    <a:bodyPr/>
                    <a:lstStyle/>
                    <a:p>
                      <a:pPr algn="ctr"/>
                      <a:r>
                        <a:rPr lang="en-US" altLang="zh-CN" dirty="0" smtClean="0"/>
                        <a:t>:n1, n2d</a:t>
                      </a:r>
                      <a:endParaRPr lang="zh-CN" altLang="en-US" dirty="0"/>
                    </a:p>
                  </a:txBody>
                  <a:tcPr/>
                </a:tc>
                <a:tc>
                  <a:txBody>
                    <a:bodyPr/>
                    <a:lstStyle/>
                    <a:p>
                      <a:r>
                        <a:rPr lang="zh-CN" altLang="en-US" dirty="0" smtClean="0"/>
                        <a:t>删除指定行号范围的行（编辑模式）</a:t>
                      </a:r>
                      <a:endParaRPr lang="zh-CN" altLang="en-US" dirty="0"/>
                    </a:p>
                  </a:txBody>
                  <a:tcPr/>
                </a:tc>
              </a:tr>
            </a:tbl>
          </a:graphicData>
        </a:graphic>
      </p:graphicFrame>
    </p:spTree>
    <p:extLst>
      <p:ext uri="{BB962C8B-B14F-4D97-AF65-F5344CB8AC3E}">
        <p14:creationId xmlns:p14="http://schemas.microsoft.com/office/powerpoint/2010/main" val="336241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复制粘贴命令</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488766073"/>
              </p:ext>
            </p:extLst>
          </p:nvPr>
        </p:nvGraphicFramePr>
        <p:xfrm>
          <a:off x="1907704" y="1628800"/>
          <a:ext cx="5112568" cy="2595880"/>
        </p:xfrm>
        <a:graphic>
          <a:graphicData uri="http://schemas.openxmlformats.org/drawingml/2006/table">
            <a:tbl>
              <a:tblPr firstRow="1" bandRow="1">
                <a:tableStyleId>{21E4AEA4-8DFA-4A89-87EB-49C32662AFE0}</a:tableStyleId>
              </a:tblPr>
              <a:tblGrid>
                <a:gridCol w="2016224"/>
                <a:gridCol w="3096344"/>
              </a:tblGrid>
              <a:tr h="370840">
                <a:tc>
                  <a:txBody>
                    <a:bodyPr/>
                    <a:lstStyle/>
                    <a:p>
                      <a:pPr algn="ctr"/>
                      <a:r>
                        <a:rPr lang="zh-CN" altLang="en-US" dirty="0" smtClean="0"/>
                        <a:t>命令</a:t>
                      </a:r>
                      <a:endParaRPr lang="zh-CN" altLang="en-US" dirty="0"/>
                    </a:p>
                  </a:txBody>
                  <a:tcPr/>
                </a:tc>
                <a:tc>
                  <a:txBody>
                    <a:bodyPr/>
                    <a:lstStyle/>
                    <a:p>
                      <a:r>
                        <a:rPr lang="zh-CN" altLang="en-US" dirty="0" smtClean="0"/>
                        <a:t>作用</a:t>
                      </a:r>
                      <a:endParaRPr lang="zh-CN" altLang="en-US" dirty="0"/>
                    </a:p>
                  </a:txBody>
                  <a:tcPr/>
                </a:tc>
              </a:tr>
              <a:tr h="370840">
                <a:tc>
                  <a:txBody>
                    <a:bodyPr/>
                    <a:lstStyle/>
                    <a:p>
                      <a:pPr algn="ctr"/>
                      <a:r>
                        <a:rPr lang="en-US" altLang="zh-CN" dirty="0" err="1" smtClean="0"/>
                        <a:t>yy</a:t>
                      </a:r>
                      <a:endParaRPr lang="zh-CN" altLang="en-US" dirty="0"/>
                    </a:p>
                  </a:txBody>
                  <a:tcPr/>
                </a:tc>
                <a:tc>
                  <a:txBody>
                    <a:bodyPr/>
                    <a:lstStyle/>
                    <a:p>
                      <a:r>
                        <a:rPr lang="zh-CN" altLang="en-US" dirty="0" smtClean="0"/>
                        <a:t>复制当前行</a:t>
                      </a:r>
                      <a:endParaRPr lang="zh-CN" altLang="en-US" dirty="0"/>
                    </a:p>
                  </a:txBody>
                  <a:tcPr/>
                </a:tc>
              </a:tr>
              <a:tr h="370840">
                <a:tc>
                  <a:txBody>
                    <a:bodyPr/>
                    <a:lstStyle/>
                    <a:p>
                      <a:pPr algn="ctr"/>
                      <a:r>
                        <a:rPr lang="en-US" altLang="zh-CN" dirty="0" err="1" smtClean="0"/>
                        <a:t>nyy</a:t>
                      </a:r>
                      <a:endParaRPr lang="zh-CN" altLang="en-US" dirty="0"/>
                    </a:p>
                  </a:txBody>
                  <a:tcPr/>
                </a:tc>
                <a:tc>
                  <a:txBody>
                    <a:bodyPr/>
                    <a:lstStyle/>
                    <a:p>
                      <a:r>
                        <a:rPr lang="zh-CN" altLang="en-US" dirty="0" smtClean="0"/>
                        <a:t>复制当前行以下</a:t>
                      </a:r>
                      <a:r>
                        <a:rPr lang="en-US" altLang="zh-CN" dirty="0" smtClean="0"/>
                        <a:t>n</a:t>
                      </a:r>
                      <a:r>
                        <a:rPr lang="zh-CN" altLang="en-US" dirty="0" smtClean="0"/>
                        <a:t>行</a:t>
                      </a:r>
                      <a:endParaRPr lang="zh-CN" altLang="en-US" dirty="0"/>
                    </a:p>
                  </a:txBody>
                  <a:tcPr/>
                </a:tc>
              </a:tr>
              <a:tr h="370840">
                <a:tc>
                  <a:txBody>
                    <a:bodyPr/>
                    <a:lstStyle/>
                    <a:p>
                      <a:pPr algn="ctr"/>
                      <a:r>
                        <a:rPr lang="en-US" altLang="zh-CN" dirty="0" err="1" smtClean="0"/>
                        <a:t>dd</a:t>
                      </a:r>
                      <a:endParaRPr lang="zh-CN" altLang="en-US" dirty="0"/>
                    </a:p>
                  </a:txBody>
                  <a:tcPr/>
                </a:tc>
                <a:tc>
                  <a:txBody>
                    <a:bodyPr/>
                    <a:lstStyle/>
                    <a:p>
                      <a:r>
                        <a:rPr lang="zh-CN" altLang="en-US" dirty="0" smtClean="0"/>
                        <a:t>剪切当前行</a:t>
                      </a:r>
                      <a:endParaRPr lang="zh-CN" altLang="en-US" dirty="0"/>
                    </a:p>
                  </a:txBody>
                  <a:tcPr/>
                </a:tc>
              </a:tr>
              <a:tr h="370840">
                <a:tc>
                  <a:txBody>
                    <a:bodyPr/>
                    <a:lstStyle/>
                    <a:p>
                      <a:pPr algn="ctr"/>
                      <a:r>
                        <a:rPr lang="en-US" altLang="zh-CN" dirty="0" err="1" smtClean="0"/>
                        <a:t>ndd</a:t>
                      </a:r>
                      <a:endParaRPr lang="zh-CN" altLang="en-US" dirty="0"/>
                    </a:p>
                  </a:txBody>
                  <a:tcPr/>
                </a:tc>
                <a:tc>
                  <a:txBody>
                    <a:bodyPr/>
                    <a:lstStyle/>
                    <a:p>
                      <a:r>
                        <a:rPr lang="zh-CN" altLang="en-US" dirty="0" smtClean="0"/>
                        <a:t>剪切当前行以下</a:t>
                      </a:r>
                      <a:r>
                        <a:rPr lang="en-US" altLang="zh-CN" dirty="0" smtClean="0"/>
                        <a:t>n</a:t>
                      </a:r>
                      <a:r>
                        <a:rPr lang="zh-CN" altLang="en-US" dirty="0" smtClean="0"/>
                        <a:t>行</a:t>
                      </a:r>
                      <a:endParaRPr lang="zh-CN" altLang="en-US" dirty="0"/>
                    </a:p>
                  </a:txBody>
                  <a:tcPr/>
                </a:tc>
              </a:tr>
              <a:tr h="370840">
                <a:tc>
                  <a:txBody>
                    <a:bodyPr/>
                    <a:lstStyle/>
                    <a:p>
                      <a:pPr algn="ctr"/>
                      <a:r>
                        <a:rPr lang="en-US" altLang="zh-CN" dirty="0" smtClean="0"/>
                        <a:t>p</a:t>
                      </a:r>
                      <a:endParaRPr lang="zh-CN" altLang="en-US" dirty="0"/>
                    </a:p>
                  </a:txBody>
                  <a:tcPr/>
                </a:tc>
                <a:tc>
                  <a:txBody>
                    <a:bodyPr/>
                    <a:lstStyle/>
                    <a:p>
                      <a:r>
                        <a:rPr lang="zh-CN" altLang="en-US" dirty="0" smtClean="0"/>
                        <a:t>粘贴在当前行下一行</a:t>
                      </a:r>
                      <a:endParaRPr lang="en-US" altLang="zh-CN" dirty="0" smtClean="0"/>
                    </a:p>
                  </a:txBody>
                  <a:tcPr/>
                </a:tc>
              </a:tr>
              <a:tr h="370840">
                <a:tc>
                  <a:txBody>
                    <a:bodyPr/>
                    <a:lstStyle/>
                    <a:p>
                      <a:pPr algn="ctr"/>
                      <a:r>
                        <a:rPr lang="en-US" altLang="zh-CN" dirty="0" smtClean="0"/>
                        <a:t>P</a:t>
                      </a:r>
                      <a:endParaRPr lang="zh-CN" altLang="en-US" dirty="0"/>
                    </a:p>
                  </a:txBody>
                  <a:tcPr/>
                </a:tc>
                <a:tc>
                  <a:txBody>
                    <a:bodyPr/>
                    <a:lstStyle/>
                    <a:p>
                      <a:r>
                        <a:rPr lang="zh-CN" altLang="en-US" dirty="0" smtClean="0"/>
                        <a:t>粘贴在当前行上一行</a:t>
                      </a:r>
                      <a:endParaRPr lang="zh-CN" altLang="en-US" dirty="0"/>
                    </a:p>
                  </a:txBody>
                  <a:tcPr/>
                </a:tc>
              </a:tr>
            </a:tbl>
          </a:graphicData>
        </a:graphic>
      </p:graphicFrame>
      <p:sp>
        <p:nvSpPr>
          <p:cNvPr id="5" name="TextBox 4"/>
          <p:cNvSpPr txBox="1"/>
          <p:nvPr/>
        </p:nvSpPr>
        <p:spPr>
          <a:xfrm>
            <a:off x="1331640" y="4725144"/>
            <a:ext cx="4824536" cy="369332"/>
          </a:xfrm>
          <a:prstGeom prst="rect">
            <a:avLst/>
          </a:prstGeom>
          <a:noFill/>
        </p:spPr>
        <p:txBody>
          <a:bodyPr wrap="square" rtlCol="0">
            <a:spAutoFit/>
          </a:bodyPr>
          <a:lstStyle/>
          <a:p>
            <a:r>
              <a:rPr lang="zh-CN" altLang="en-US" b="1" dirty="0" smtClean="0"/>
              <a:t>撤销命令：</a:t>
            </a:r>
            <a:r>
              <a:rPr lang="en-US" altLang="zh-CN" dirty="0" smtClean="0"/>
              <a:t>u </a:t>
            </a:r>
            <a:r>
              <a:rPr lang="zh-CN" altLang="en-US" dirty="0" smtClean="0"/>
              <a:t>取消上一步的操作</a:t>
            </a:r>
            <a:endParaRPr lang="zh-CN" altLang="en-US" dirty="0"/>
          </a:p>
        </p:txBody>
      </p:sp>
    </p:spTree>
    <p:extLst>
      <p:ext uri="{BB962C8B-B14F-4D97-AF65-F5344CB8AC3E}">
        <p14:creationId xmlns:p14="http://schemas.microsoft.com/office/powerpoint/2010/main" val="417057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查找和替换</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134639648"/>
              </p:ext>
            </p:extLst>
          </p:nvPr>
        </p:nvGraphicFramePr>
        <p:xfrm>
          <a:off x="611560" y="1844824"/>
          <a:ext cx="7776864" cy="2392680"/>
        </p:xfrm>
        <a:graphic>
          <a:graphicData uri="http://schemas.openxmlformats.org/drawingml/2006/table">
            <a:tbl>
              <a:tblPr firstRow="1" bandRow="1">
                <a:tableStyleId>{21E4AEA4-8DFA-4A89-87EB-49C32662AFE0}</a:tableStyleId>
              </a:tblPr>
              <a:tblGrid>
                <a:gridCol w="4102082"/>
                <a:gridCol w="3674782"/>
              </a:tblGrid>
              <a:tr h="370840">
                <a:tc>
                  <a:txBody>
                    <a:bodyPr/>
                    <a:lstStyle/>
                    <a:p>
                      <a:pPr algn="ctr"/>
                      <a:r>
                        <a:rPr lang="zh-CN" altLang="en-US" dirty="0" smtClean="0"/>
                        <a:t>命令</a:t>
                      </a:r>
                      <a:endParaRPr lang="zh-CN" altLang="en-US" dirty="0"/>
                    </a:p>
                  </a:txBody>
                  <a:tcPr/>
                </a:tc>
                <a:tc>
                  <a:txBody>
                    <a:bodyPr/>
                    <a:lstStyle/>
                    <a:p>
                      <a:r>
                        <a:rPr lang="zh-CN" altLang="en-US" dirty="0" smtClean="0"/>
                        <a:t>作用</a:t>
                      </a:r>
                      <a:endParaRPr lang="zh-CN" altLang="en-US" dirty="0"/>
                    </a:p>
                  </a:txBody>
                  <a:tcPr/>
                </a:tc>
              </a:tr>
              <a:tr h="370840">
                <a:tc>
                  <a:txBody>
                    <a:bodyPr/>
                    <a:lstStyle/>
                    <a:p>
                      <a:pPr algn="ctr"/>
                      <a:r>
                        <a:rPr lang="en-US" altLang="zh-CN" dirty="0" smtClean="0"/>
                        <a:t>/string</a:t>
                      </a:r>
                      <a:endParaRPr lang="zh-CN" altLang="en-US" dirty="0"/>
                    </a:p>
                  </a:txBody>
                  <a:tcPr/>
                </a:tc>
                <a:tc>
                  <a:txBody>
                    <a:bodyPr/>
                    <a:lstStyle/>
                    <a:p>
                      <a:r>
                        <a:rPr lang="zh-CN" altLang="en-US" dirty="0" smtClean="0"/>
                        <a:t>搜索指定字符串</a:t>
                      </a:r>
                      <a:endParaRPr lang="en-US" altLang="zh-CN" dirty="0" smtClean="0"/>
                    </a:p>
                    <a:p>
                      <a:r>
                        <a:rPr lang="zh-CN" altLang="en-US" dirty="0" smtClean="0"/>
                        <a:t>搜索时忽略大小写</a:t>
                      </a:r>
                      <a:r>
                        <a:rPr lang="en-US" altLang="zh-CN" dirty="0" smtClean="0"/>
                        <a:t>:set </a:t>
                      </a:r>
                      <a:r>
                        <a:rPr lang="en-US" altLang="zh-CN" dirty="0" err="1" smtClean="0"/>
                        <a:t>ic</a:t>
                      </a:r>
                      <a:endParaRPr lang="zh-CN" altLang="en-US" dirty="0"/>
                    </a:p>
                  </a:txBody>
                  <a:tcPr/>
                </a:tc>
              </a:tr>
              <a:tr h="370840">
                <a:tc>
                  <a:txBody>
                    <a:bodyPr/>
                    <a:lstStyle/>
                    <a:p>
                      <a:pPr algn="ctr"/>
                      <a:r>
                        <a:rPr lang="en-US" altLang="zh-CN" dirty="0" smtClean="0"/>
                        <a:t>n</a:t>
                      </a:r>
                      <a:endParaRPr lang="zh-CN" altLang="en-US" dirty="0"/>
                    </a:p>
                  </a:txBody>
                  <a:tcPr/>
                </a:tc>
                <a:tc>
                  <a:txBody>
                    <a:bodyPr/>
                    <a:lstStyle/>
                    <a:p>
                      <a:r>
                        <a:rPr lang="zh-CN" altLang="en-US" dirty="0" smtClean="0"/>
                        <a:t>搜索指定字符串的下一个</a:t>
                      </a:r>
                      <a:endParaRPr lang="zh-CN" altLang="en-US" dirty="0"/>
                    </a:p>
                  </a:txBody>
                  <a:tcPr/>
                </a:tc>
              </a:tr>
              <a:tr h="370840">
                <a:tc>
                  <a:txBody>
                    <a:bodyPr/>
                    <a:lstStyle/>
                    <a:p>
                      <a:pPr algn="ctr"/>
                      <a:r>
                        <a:rPr lang="en-US" altLang="zh-CN" dirty="0" smtClean="0"/>
                        <a:t>:%</a:t>
                      </a:r>
                      <a:r>
                        <a:rPr lang="en-US" altLang="zh-CN" dirty="0" smtClean="0"/>
                        <a:t>s/</a:t>
                      </a:r>
                      <a:r>
                        <a:rPr lang="zh-CN" altLang="en-US" dirty="0" smtClean="0"/>
                        <a:t>原字符串</a:t>
                      </a:r>
                      <a:r>
                        <a:rPr lang="en-US" altLang="zh-CN" dirty="0" smtClean="0"/>
                        <a:t>/</a:t>
                      </a:r>
                      <a:r>
                        <a:rPr lang="zh-CN" altLang="en-US" dirty="0" smtClean="0"/>
                        <a:t>新字符串</a:t>
                      </a:r>
                      <a:r>
                        <a:rPr lang="en-US" altLang="zh-CN" dirty="0" smtClean="0"/>
                        <a:t>/g</a:t>
                      </a:r>
                      <a:endParaRPr lang="zh-CN" altLang="en-US" dirty="0"/>
                    </a:p>
                  </a:txBody>
                  <a:tcPr/>
                </a:tc>
                <a:tc>
                  <a:txBody>
                    <a:bodyPr/>
                    <a:lstStyle/>
                    <a:p>
                      <a:r>
                        <a:rPr lang="zh-CN" altLang="en-US" dirty="0" smtClean="0"/>
                        <a:t>全文用新字符串替换（编辑模式）</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开始行</a:t>
                      </a:r>
                      <a:r>
                        <a:rPr lang="en-US" altLang="zh-CN" dirty="0" smtClean="0"/>
                        <a:t>,</a:t>
                      </a:r>
                      <a:r>
                        <a:rPr lang="zh-CN" altLang="en-US" dirty="0" smtClean="0"/>
                        <a:t>结束</a:t>
                      </a:r>
                      <a:r>
                        <a:rPr lang="zh-CN" altLang="en-US" dirty="0" smtClean="0"/>
                        <a:t>行</a:t>
                      </a:r>
                      <a:r>
                        <a:rPr lang="en-US" altLang="zh-CN" dirty="0" smtClean="0"/>
                        <a:t>s/</a:t>
                      </a:r>
                      <a:r>
                        <a:rPr lang="zh-CN" altLang="en-US" dirty="0" smtClean="0"/>
                        <a:t>原字符串</a:t>
                      </a:r>
                      <a:r>
                        <a:rPr lang="en-US" altLang="zh-CN" dirty="0" smtClean="0"/>
                        <a:t>/</a:t>
                      </a:r>
                      <a:r>
                        <a:rPr lang="zh-CN" altLang="en-US" dirty="0" smtClean="0"/>
                        <a:t>新字符串</a:t>
                      </a:r>
                      <a:r>
                        <a:rPr lang="en-US" altLang="zh-CN" dirty="0" smtClean="0"/>
                        <a:t>/g</a:t>
                      </a:r>
                      <a:endParaRPr lang="zh-CN" altLang="en-US" dirty="0" smtClean="0"/>
                    </a:p>
                    <a:p>
                      <a:pPr algn="ctr"/>
                      <a:endParaRPr lang="zh-CN" altLang="en-US" dirty="0"/>
                    </a:p>
                  </a:txBody>
                  <a:tcPr/>
                </a:tc>
                <a:tc>
                  <a:txBody>
                    <a:bodyPr/>
                    <a:lstStyle/>
                    <a:p>
                      <a:r>
                        <a:rPr lang="zh-CN" altLang="en-US" dirty="0" smtClean="0"/>
                        <a:t>在指定行范围内替换（编辑模式）</a:t>
                      </a:r>
                      <a:endParaRPr lang="zh-CN" altLang="en-US" dirty="0"/>
                    </a:p>
                  </a:txBody>
                  <a:tcPr/>
                </a:tc>
              </a:tr>
            </a:tbl>
          </a:graphicData>
        </a:graphic>
      </p:graphicFrame>
    </p:spTree>
    <p:extLst>
      <p:ext uri="{BB962C8B-B14F-4D97-AF65-F5344CB8AC3E}">
        <p14:creationId xmlns:p14="http://schemas.microsoft.com/office/powerpoint/2010/main" val="179596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idx="1"/>
          </p:nvPr>
        </p:nvSpPr>
        <p:spPr>
          <a:xfrm>
            <a:off x="250825" y="1268413"/>
            <a:ext cx="8569325" cy="4967287"/>
          </a:xfrm>
        </p:spPr>
        <p:txBody>
          <a:bodyPr/>
          <a:lstStyle/>
          <a:p>
            <a:pPr algn="just" eaLnBrk="1" hangingPunct="1"/>
            <a:r>
              <a:rPr lang="en-US" altLang="zh-CN" sz="2200" dirty="0" smtClean="0">
                <a:latin typeface="仿宋_GB2312" pitchFamily="49" charset="-122"/>
                <a:ea typeface="仿宋_GB2312" pitchFamily="49" charset="-122"/>
              </a:rPr>
              <a:t>      </a:t>
            </a:r>
            <a:r>
              <a:rPr lang="zh-CN" altLang="en-US" sz="2200" dirty="0" smtClean="0">
                <a:latin typeface="仿宋_GB2312" pitchFamily="49" charset="-122"/>
                <a:ea typeface="仿宋_GB2312" pitchFamily="49" charset="-122"/>
              </a:rPr>
              <a:t>编辑器是使用计算机的重要工具之一，</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为了方便各种用户在不同的环境下使用，提供了一系列的编辑器，包括</a:t>
            </a:r>
            <a:r>
              <a:rPr lang="en-US" altLang="zh-CN" sz="2200" dirty="0" err="1" smtClean="0">
                <a:solidFill>
                  <a:srgbClr val="FF0000"/>
                </a:solidFill>
                <a:latin typeface="仿宋_GB2312" pitchFamily="49" charset="-122"/>
                <a:ea typeface="仿宋_GB2312" pitchFamily="49" charset="-122"/>
              </a:rPr>
              <a:t>gedit</a:t>
            </a:r>
            <a:r>
              <a:rPr lang="zh-CN" altLang="en-US" sz="2200" dirty="0" smtClean="0">
                <a:latin typeface="仿宋_GB2312" pitchFamily="49" charset="-122"/>
                <a:ea typeface="仿宋_GB2312" pitchFamily="49" charset="-122"/>
              </a:rPr>
              <a:t>、</a:t>
            </a:r>
            <a:r>
              <a:rPr lang="en-US" altLang="zh-CN" sz="2200" dirty="0" err="1" smtClean="0">
                <a:solidFill>
                  <a:srgbClr val="FF0000"/>
                </a:solidFill>
                <a:latin typeface="仿宋_GB2312" pitchFamily="49" charset="-122"/>
                <a:ea typeface="仿宋_GB2312" pitchFamily="49" charset="-122"/>
              </a:rPr>
              <a:t>emacs</a:t>
            </a:r>
            <a:r>
              <a:rPr lang="zh-CN" altLang="en-US" sz="2200" dirty="0" smtClean="0">
                <a:latin typeface="仿宋_GB2312" pitchFamily="49" charset="-122"/>
                <a:ea typeface="仿宋_GB2312" pitchFamily="49" charset="-122"/>
              </a:rPr>
              <a:t>和</a:t>
            </a:r>
            <a:r>
              <a:rPr lang="en-US" altLang="zh-CN" sz="2200" dirty="0" smtClean="0">
                <a:solidFill>
                  <a:srgbClr val="FF0000"/>
                </a:solidFill>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等，其中</a:t>
            </a:r>
            <a:r>
              <a:rPr lang="en-US" altLang="zh-CN" sz="2200" dirty="0" err="1" smtClean="0">
                <a:latin typeface="仿宋_GB2312" pitchFamily="49" charset="-122"/>
                <a:ea typeface="仿宋_GB2312" pitchFamily="49" charset="-122"/>
              </a:rPr>
              <a:t>gedit</a:t>
            </a:r>
            <a:r>
              <a:rPr lang="zh-CN" altLang="en-US" sz="2200" dirty="0" smtClean="0">
                <a:latin typeface="仿宋_GB2312" pitchFamily="49" charset="-122"/>
                <a:ea typeface="仿宋_GB2312" pitchFamily="49" charset="-122"/>
              </a:rPr>
              <a:t>和</a:t>
            </a:r>
            <a:r>
              <a:rPr lang="en-US" altLang="zh-CN" sz="2200" dirty="0" err="1" smtClean="0">
                <a:latin typeface="仿宋_GB2312" pitchFamily="49" charset="-122"/>
                <a:ea typeface="仿宋_GB2312" pitchFamily="49" charset="-122"/>
              </a:rPr>
              <a:t>emacs</a:t>
            </a:r>
            <a:r>
              <a:rPr lang="zh-CN" altLang="en-US" sz="2200" dirty="0" smtClean="0">
                <a:latin typeface="仿宋_GB2312" pitchFamily="49" charset="-122"/>
                <a:ea typeface="仿宋_GB2312" pitchFamily="49" charset="-122"/>
              </a:rPr>
              <a:t>是</a:t>
            </a:r>
            <a:r>
              <a:rPr lang="en-US" altLang="zh-CN" sz="2200" dirty="0" smtClean="0">
                <a:latin typeface="仿宋_GB2312" pitchFamily="49" charset="-122"/>
                <a:ea typeface="仿宋_GB2312" pitchFamily="49" charset="-122"/>
              </a:rPr>
              <a:t>X Window</a:t>
            </a:r>
            <a:r>
              <a:rPr lang="zh-CN" altLang="en-US" sz="2200" dirty="0" smtClean="0">
                <a:latin typeface="仿宋_GB2312" pitchFamily="49" charset="-122"/>
                <a:ea typeface="仿宋_GB2312" pitchFamily="49" charset="-122"/>
              </a:rPr>
              <a:t>下的编辑器，</a:t>
            </a:r>
            <a:r>
              <a:rPr lang="en-US" altLang="zh-CN" sz="2200" dirty="0" smtClean="0">
                <a:latin typeface="仿宋_GB2312" pitchFamily="49" charset="-122"/>
                <a:ea typeface="仿宋_GB2312" pitchFamily="49" charset="-122"/>
              </a:rPr>
              <a:t>vi </a:t>
            </a:r>
            <a:r>
              <a:rPr lang="zh-CN" altLang="en-US" sz="2200" dirty="0" smtClean="0">
                <a:latin typeface="仿宋_GB2312" pitchFamily="49" charset="-122"/>
                <a:ea typeface="仿宋_GB2312" pitchFamily="49" charset="-122"/>
              </a:rPr>
              <a:t>可以运行于命令行模式。目前使用人数最多的就是</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a:t>
            </a:r>
            <a:r>
              <a:rPr lang="zh-CN" altLang="en-US" sz="2200" b="1" dirty="0" smtClean="0">
                <a:latin typeface="仿宋_GB2312" pitchFamily="49" charset="-122"/>
                <a:ea typeface="仿宋_GB2312" pitchFamily="49" charset="-122"/>
              </a:rPr>
              <a:t>。</a:t>
            </a:r>
          </a:p>
          <a:p>
            <a:pPr algn="just" eaLnBrk="1" hangingPunct="1"/>
            <a:endParaRPr lang="zh-CN" altLang="en-US" sz="2200" b="1" dirty="0" smtClean="0">
              <a:latin typeface="仿宋_GB2312" pitchFamily="49" charset="-122"/>
              <a:ea typeface="仿宋_GB2312" pitchFamily="49" charset="-122"/>
            </a:endParaRPr>
          </a:p>
          <a:p>
            <a:pPr algn="just" eaLnBrk="1" hangingPunct="1"/>
            <a:r>
              <a:rPr lang="zh-CN" altLang="en-US" sz="2200" dirty="0" smtClean="0">
                <a:latin typeface="仿宋_GB2312" pitchFamily="49" charset="-122"/>
                <a:ea typeface="仿宋_GB2312" pitchFamily="49" charset="-122"/>
              </a:rPr>
              <a:t>     </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提供的全屏编辑器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启动快，能够胜任所有的文本操作，使得用户的文本编辑更加轻松。在</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操作系统中使用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编辑器来处理文件的时候，会先将文件复制一份到内存缓冲区（</a:t>
            </a:r>
            <a:r>
              <a:rPr lang="en-US" altLang="zh-CN" sz="2200" dirty="0" smtClean="0">
                <a:latin typeface="仿宋_GB2312" pitchFamily="49" charset="-122"/>
                <a:ea typeface="仿宋_GB2312" pitchFamily="49" charset="-122"/>
              </a:rPr>
              <a:t>buffer</a:t>
            </a:r>
            <a:r>
              <a:rPr lang="zh-CN" altLang="en-US" sz="2200" dirty="0" smtClean="0">
                <a:latin typeface="仿宋_GB2312" pitchFamily="49" charset="-122"/>
                <a:ea typeface="仿宋_GB2312" pitchFamily="49" charset="-122"/>
              </a:rPr>
              <a:t>）。</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对文本文件的编辑都会首先直接修改缓冲区的内容，再使用</a:t>
            </a:r>
            <a:r>
              <a:rPr lang="en-US" altLang="zh-CN" sz="2200" dirty="0" smtClean="0">
                <a:latin typeface="仿宋_GB2312" pitchFamily="49" charset="-122"/>
                <a:ea typeface="仿宋_GB2312" pitchFamily="49" charset="-122"/>
              </a:rPr>
              <a:t>w</a:t>
            </a:r>
            <a:r>
              <a:rPr lang="zh-CN" altLang="en-US" sz="2200" dirty="0" smtClean="0">
                <a:latin typeface="仿宋_GB2312" pitchFamily="49" charset="-122"/>
                <a:ea typeface="仿宋_GB2312" pitchFamily="49" charset="-122"/>
              </a:rPr>
              <a:t>命令后，才将</a:t>
            </a:r>
            <a:r>
              <a:rPr lang="en-US" altLang="zh-CN" sz="2200" dirty="0" smtClean="0">
                <a:latin typeface="仿宋_GB2312" pitchFamily="49" charset="-122"/>
                <a:ea typeface="仿宋_GB2312" pitchFamily="49" charset="-122"/>
              </a:rPr>
              <a:t>buffer</a:t>
            </a:r>
            <a:r>
              <a:rPr lang="zh-CN" altLang="en-US" sz="2200" dirty="0" smtClean="0">
                <a:latin typeface="仿宋_GB2312" pitchFamily="49" charset="-122"/>
                <a:ea typeface="仿宋_GB2312" pitchFamily="49" charset="-122"/>
              </a:rPr>
              <a:t>中的内容回写到磁盘文件。</a:t>
            </a:r>
          </a:p>
        </p:txBody>
      </p:sp>
      <p:sp>
        <p:nvSpPr>
          <p:cNvPr id="7170" name="Rectangle 5"/>
          <p:cNvSpPr>
            <a:spLocks noGrp="1" noChangeArrowheads="1"/>
          </p:cNvSpPr>
          <p:nvPr>
            <p:ph type="title"/>
          </p:nvPr>
        </p:nvSpPr>
        <p:spPr>
          <a:xfrm>
            <a:off x="685800" y="333375"/>
            <a:ext cx="7772400" cy="874713"/>
          </a:xfrm>
        </p:spPr>
        <p:txBody>
          <a:bodyPr/>
          <a:lstStyle/>
          <a:p>
            <a:pPr eaLnBrk="1" hangingPunct="1"/>
            <a:r>
              <a:rPr lang="en-US" altLang="zh-CN" sz="2800" b="1" dirty="0" smtClean="0">
                <a:latin typeface="仿宋_GB2312" pitchFamily="49" charset="-122"/>
                <a:ea typeface="仿宋_GB2312" pitchFamily="49" charset="-122"/>
              </a:rPr>
              <a:t>Vi(visual interface</a:t>
            </a:r>
            <a:r>
              <a:rPr lang="zh-CN" altLang="en-US" sz="2800" b="1" dirty="0" smtClean="0">
                <a:latin typeface="仿宋_GB2312" pitchFamily="49" charset="-122"/>
                <a:ea typeface="仿宋_GB2312" pitchFamily="49" charset="-122"/>
              </a:rPr>
              <a:t>，可视化编辑器</a:t>
            </a:r>
            <a:r>
              <a:rPr lang="en-US" altLang="zh-CN" sz="2800" b="1" dirty="0" smtClean="0">
                <a:latin typeface="仿宋_GB2312" pitchFamily="49" charset="-122"/>
                <a:ea typeface="仿宋_GB2312" pitchFamily="49" charset="-122"/>
              </a:rPr>
              <a:t>)</a:t>
            </a:r>
            <a:r>
              <a:rPr lang="zh-CN" altLang="en-US" sz="2800" b="1" dirty="0" smtClean="0">
                <a:latin typeface="仿宋_GB2312" pitchFamily="49" charset="-122"/>
                <a:ea typeface="仿宋_GB2312" pitchFamily="49" charset="-122"/>
              </a:rPr>
              <a:t> </a:t>
            </a:r>
          </a:p>
        </p:txBody>
      </p:sp>
    </p:spTree>
    <p:extLst>
      <p:ext uri="{BB962C8B-B14F-4D97-AF65-F5344CB8AC3E}">
        <p14:creationId xmlns:p14="http://schemas.microsoft.com/office/powerpoint/2010/main" val="96818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idx="1"/>
          </p:nvPr>
        </p:nvSpPr>
        <p:spPr>
          <a:xfrm>
            <a:off x="611560" y="1096962"/>
            <a:ext cx="8281987" cy="5761038"/>
          </a:xfrm>
        </p:spPr>
        <p:txBody>
          <a:bodyPr/>
          <a:lstStyle/>
          <a:p>
            <a:pPr algn="just" eaLnBrk="1" hangingPunct="1"/>
            <a:r>
              <a:rPr lang="en-US" altLang="zh-CN" b="1" dirty="0" err="1" smtClean="0">
                <a:latin typeface="仿宋_GB2312" pitchFamily="49" charset="-122"/>
                <a:ea typeface="仿宋_GB2312" pitchFamily="49" charset="-122"/>
              </a:rPr>
              <a:t>移动光标</a:t>
            </a:r>
            <a:endParaRPr lang="en-US" altLang="zh-CN" b="1" dirty="0" smtClean="0">
              <a:latin typeface="仿宋_GB2312" pitchFamily="49" charset="-122"/>
              <a:ea typeface="仿宋_GB2312" pitchFamily="49" charset="-122"/>
            </a:endParaRPr>
          </a:p>
          <a:p>
            <a:pPr algn="just" eaLnBrk="1" hangingPunct="1"/>
            <a:r>
              <a:rPr lang="en-US" altLang="zh-CN" sz="2200" dirty="0" smtClean="0">
                <a:latin typeface="仿宋_GB2312" pitchFamily="49" charset="-122"/>
                <a:ea typeface="仿宋_GB2312" pitchFamily="49" charset="-122"/>
              </a:rPr>
              <a:t>      光标所在的位置就是用户输入或删除时的位置。在vi中提供了多种移动光标的方法，主要利用方向键，也可使用键盘上vi定义的一些普通键。</a:t>
            </a:r>
          </a:p>
          <a:p>
            <a:pPr algn="just" eaLnBrk="1" hangingPunct="1"/>
            <a:r>
              <a:rPr lang="en-US" altLang="zh-CN" sz="2200" dirty="0" smtClean="0">
                <a:latin typeface="仿宋_GB2312" pitchFamily="49" charset="-122"/>
                <a:ea typeface="仿宋_GB2312" pitchFamily="49" charset="-122"/>
              </a:rPr>
              <a:t>1)</a:t>
            </a:r>
            <a:r>
              <a:rPr lang="en-US" altLang="zh-CN" sz="2200" dirty="0" err="1" smtClean="0">
                <a:latin typeface="仿宋_GB2312" pitchFamily="49" charset="-122"/>
                <a:ea typeface="仿宋_GB2312" pitchFamily="49" charset="-122"/>
              </a:rPr>
              <a:t>方向键</a:t>
            </a:r>
            <a:endParaRPr lang="en-US" altLang="zh-CN" sz="2200" dirty="0" smtClean="0">
              <a:latin typeface="仿宋_GB2312" pitchFamily="49" charset="-122"/>
              <a:ea typeface="仿宋_GB2312" pitchFamily="49" charset="-122"/>
            </a:endParaRPr>
          </a:p>
          <a:p>
            <a:pPr algn="just" eaLnBrk="1" hangingPunct="1"/>
            <a:r>
              <a:rPr lang="en-US" altLang="zh-CN" sz="2200" dirty="0" smtClean="0">
                <a:latin typeface="仿宋_GB2312" pitchFamily="49" charset="-122"/>
                <a:ea typeface="仿宋_GB2312" pitchFamily="49" charset="-122"/>
              </a:rPr>
              <a:t>     使用方向键是最基本的光标移动方法，大多数系统都支持光方向键。如果光标已经移动到了屏幕的尽头，用户再按下方向键时，就会听到系统的警告声，而光标在原地不动。</a:t>
            </a:r>
          </a:p>
          <a:p>
            <a:pPr algn="just" eaLnBrk="1" hangingPunct="1"/>
            <a:r>
              <a:rPr lang="en-US" altLang="zh-CN" sz="2200" dirty="0" smtClean="0">
                <a:latin typeface="仿宋_GB2312" pitchFamily="49" charset="-122"/>
                <a:ea typeface="仿宋_GB2312" pitchFamily="49" charset="-122"/>
              </a:rPr>
              <a:t>2)</a:t>
            </a:r>
            <a:r>
              <a:rPr lang="en-US" altLang="zh-CN" sz="2200" dirty="0" err="1" smtClean="0">
                <a:latin typeface="仿宋_GB2312" pitchFamily="49" charset="-122"/>
                <a:ea typeface="仿宋_GB2312" pitchFamily="49" charset="-122"/>
              </a:rPr>
              <a:t>其他键</a:t>
            </a:r>
            <a:endParaRPr lang="en-US" altLang="zh-CN" sz="2200" dirty="0" smtClean="0">
              <a:latin typeface="仿宋_GB2312" pitchFamily="49" charset="-122"/>
              <a:ea typeface="仿宋_GB2312" pitchFamily="49" charset="-122"/>
            </a:endParaRPr>
          </a:p>
          <a:p>
            <a:pPr algn="just" eaLnBrk="1" hangingPunct="1"/>
            <a:r>
              <a:rPr lang="en-US" altLang="zh-CN" sz="2200" dirty="0" smtClean="0">
                <a:latin typeface="仿宋_GB2312" pitchFamily="49" charset="-122"/>
                <a:ea typeface="仿宋_GB2312" pitchFamily="49" charset="-122"/>
              </a:rPr>
              <a:t>      </a:t>
            </a:r>
            <a:r>
              <a:rPr lang="en-US" altLang="zh-CN" sz="2200" dirty="0" err="1" smtClean="0">
                <a:latin typeface="仿宋_GB2312" pitchFamily="49" charset="-122"/>
                <a:ea typeface="仿宋_GB2312" pitchFamily="49" charset="-122"/>
              </a:rPr>
              <a:t>在命令模式下，vi还支持使用其他键来移动光标。在早期很多终端还没有方向键，因此，vi提供了一些普通按键来移动光标</a:t>
            </a:r>
            <a:r>
              <a:rPr lang="en-US" altLang="zh-CN" sz="2200" dirty="0" smtClean="0">
                <a:latin typeface="仿宋_GB2312" pitchFamily="49" charset="-122"/>
                <a:ea typeface="仿宋_GB2312" pitchFamily="49" charset="-122"/>
              </a:rPr>
              <a:t>。</a:t>
            </a:r>
          </a:p>
        </p:txBody>
      </p:sp>
    </p:spTree>
    <p:extLst>
      <p:ext uri="{BB962C8B-B14F-4D97-AF65-F5344CB8AC3E}">
        <p14:creationId xmlns:p14="http://schemas.microsoft.com/office/powerpoint/2010/main" val="142755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sz="half" idx="1"/>
          </p:nvPr>
        </p:nvSpPr>
        <p:spPr>
          <a:xfrm>
            <a:off x="468313" y="476250"/>
            <a:ext cx="7753350" cy="473075"/>
          </a:xfrm>
        </p:spPr>
        <p:txBody>
          <a:bodyPr>
            <a:normAutofit fontScale="77500" lnSpcReduction="20000"/>
          </a:bodyPr>
          <a:lstStyle/>
          <a:p>
            <a:pPr marL="0" indent="0" algn="just" eaLnBrk="1" hangingPunct="1"/>
            <a:r>
              <a:rPr lang="zh-CN" altLang="en-US" smtClean="0">
                <a:latin typeface="仿宋_GB2312" pitchFamily="49" charset="-122"/>
                <a:ea typeface="仿宋_GB2312" pitchFamily="49" charset="-122"/>
              </a:rPr>
              <a:t>如表所示，其中列出了移动光标所用的按键及其作用。</a:t>
            </a:r>
            <a:endParaRPr lang="en-US" altLang="zh-CN" smtClean="0">
              <a:latin typeface="仿宋_GB2312" pitchFamily="49" charset="-122"/>
              <a:ea typeface="仿宋_GB2312" pitchFamily="49" charset="-122"/>
            </a:endParaRPr>
          </a:p>
        </p:txBody>
      </p:sp>
      <p:graphicFrame>
        <p:nvGraphicFramePr>
          <p:cNvPr id="223236" name="Group 4"/>
          <p:cNvGraphicFramePr>
            <a:graphicFrameLocks noGrp="1"/>
          </p:cNvGraphicFramePr>
          <p:nvPr>
            <p:ph sz="half" idx="1"/>
          </p:nvPr>
        </p:nvGraphicFramePr>
        <p:xfrm>
          <a:off x="755650" y="1557338"/>
          <a:ext cx="7488238" cy="4359278"/>
        </p:xfrm>
        <a:graphic>
          <a:graphicData uri="http://schemas.openxmlformats.org/drawingml/2006/table">
            <a:tbl>
              <a:tblPr/>
              <a:tblGrid>
                <a:gridCol w="2520950"/>
                <a:gridCol w="4967288"/>
              </a:tblGrid>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按 键</a:t>
                      </a:r>
                      <a:endParaRPr kumimoji="1" lang="zh-CN" altLang="en-US" sz="2000" b="0" i="0" u="none" strike="noStrike" cap="none" normalizeH="0" baseline="0" dirty="0" smtClean="0">
                        <a:ln>
                          <a:noFill/>
                        </a:ln>
                        <a:solidFill>
                          <a:schemeClr val="tx1"/>
                        </a:solidFill>
                        <a:effectLst/>
                        <a:latin typeface="굴림" pitchFamily="34" charset="-127"/>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h</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向左移动一个字符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l</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向右移动一个字符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j</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向下移动一行</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k</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向上移动一行</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b</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将光标移动到当前单词的第一个字母</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将光标移动到当前单词的最后一个字母</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空格</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光标向右移动一个字符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Backspace</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（退格键）</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光标向左移动一个字符并删除字符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Enter</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或</a:t>
                      </a: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将光标移动到下一行行首</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（减号）</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将光标移动到上一行行首</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616" name="Rectangle 42"/>
          <p:cNvSpPr>
            <a:spLocks noChangeArrowheads="1"/>
          </p:cNvSpPr>
          <p:nvPr/>
        </p:nvSpPr>
        <p:spPr bwMode="auto">
          <a:xfrm>
            <a:off x="3059113" y="1052513"/>
            <a:ext cx="313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en-US" altLang="zh-CN" sz="2000">
                <a:latin typeface="仿宋_GB2312" pitchFamily="49" charset="-122"/>
                <a:ea typeface="仿宋_GB2312" pitchFamily="49" charset="-122"/>
              </a:rPr>
              <a:t>vi</a:t>
            </a:r>
            <a:r>
              <a:rPr lang="zh-CN" altLang="en-US" sz="2000">
                <a:latin typeface="仿宋_GB2312" pitchFamily="49" charset="-122"/>
                <a:ea typeface="仿宋_GB2312" pitchFamily="49" charset="-122"/>
              </a:rPr>
              <a:t>提供的移动光标的按键 </a:t>
            </a:r>
          </a:p>
        </p:txBody>
      </p:sp>
      <p:sp>
        <p:nvSpPr>
          <p:cNvPr id="24617" name="Text Box 43"/>
          <p:cNvSpPr txBox="1">
            <a:spLocks noChangeArrowheads="1"/>
          </p:cNvSpPr>
          <p:nvPr/>
        </p:nvSpPr>
        <p:spPr bwMode="auto">
          <a:xfrm>
            <a:off x="8388350" y="5876925"/>
            <a:ext cx="504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p>
            <a:pPr>
              <a:spcBef>
                <a:spcPct val="50000"/>
              </a:spcBef>
            </a:pPr>
            <a:r>
              <a:rPr lang="zh-CN" altLang="en-US" sz="2000">
                <a:latin typeface="Arial" pitchFamily="34" charset="0"/>
              </a:rPr>
              <a:t>续表</a:t>
            </a:r>
          </a:p>
        </p:txBody>
      </p:sp>
    </p:spTree>
    <p:extLst>
      <p:ext uri="{BB962C8B-B14F-4D97-AF65-F5344CB8AC3E}">
        <p14:creationId xmlns:p14="http://schemas.microsoft.com/office/powerpoint/2010/main" val="3646570534"/>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9" name="Group 3"/>
          <p:cNvGraphicFramePr>
            <a:graphicFrameLocks noGrp="1"/>
          </p:cNvGraphicFramePr>
          <p:nvPr>
            <p:ph sz="half" idx="1"/>
          </p:nvPr>
        </p:nvGraphicFramePr>
        <p:xfrm>
          <a:off x="1258888" y="1885950"/>
          <a:ext cx="6337300" cy="2773610"/>
        </p:xfrm>
        <a:graphic>
          <a:graphicData uri="http://schemas.openxmlformats.org/drawingml/2006/table">
            <a:tbl>
              <a:tblPr/>
              <a:tblGrid>
                <a:gridCol w="1655762"/>
                <a:gridCol w="4681538"/>
              </a:tblGrid>
              <a:tr h="396195">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按 键</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将光标移动到当前行的行尾</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Shift+h</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将光标移动到屏幕的第一行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Shift+m</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将光标移动到屏幕上中间的一行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Shift+l</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将光标移动到屏幕上最后一行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Ctrl+b</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将光标向下移动一屏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Ctrl+f</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将光标向上移动一屏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27" name="Rectangle 29"/>
          <p:cNvSpPr>
            <a:spLocks noChangeArrowheads="1"/>
          </p:cNvSpPr>
          <p:nvPr/>
        </p:nvSpPr>
        <p:spPr bwMode="auto">
          <a:xfrm>
            <a:off x="2555875" y="981075"/>
            <a:ext cx="3887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p>
            <a:r>
              <a:rPr lang="en-US" altLang="zh-CN" sz="2000">
                <a:latin typeface="仿宋_GB2312" pitchFamily="49" charset="-122"/>
                <a:ea typeface="仿宋_GB2312" pitchFamily="49" charset="-122"/>
              </a:rPr>
              <a:t>vi</a:t>
            </a:r>
            <a:r>
              <a:rPr lang="zh-CN" altLang="en-US" sz="2000">
                <a:latin typeface="仿宋_GB2312" pitchFamily="49" charset="-122"/>
                <a:ea typeface="仿宋_GB2312" pitchFamily="49" charset="-122"/>
              </a:rPr>
              <a:t>提供的移动光标的按键 </a:t>
            </a:r>
            <a:r>
              <a:rPr lang="en-US" altLang="zh-CN" sz="2000">
                <a:latin typeface="仿宋_GB2312" pitchFamily="49" charset="-122"/>
                <a:ea typeface="仿宋_GB2312" pitchFamily="49" charset="-122"/>
              </a:rPr>
              <a:t>(</a:t>
            </a:r>
            <a:r>
              <a:rPr lang="zh-CN" altLang="en-US" sz="2000">
                <a:latin typeface="仿宋_GB2312" pitchFamily="49" charset="-122"/>
                <a:ea typeface="仿宋_GB2312" pitchFamily="49" charset="-122"/>
              </a:rPr>
              <a:t>续表</a:t>
            </a:r>
            <a:r>
              <a:rPr lang="en-US" altLang="zh-CN" sz="2000">
                <a:latin typeface="仿宋_GB2312" pitchFamily="49" charset="-122"/>
                <a:ea typeface="仿宋_GB2312" pitchFamily="49" charset="-122"/>
              </a:rPr>
              <a:t>)</a:t>
            </a:r>
          </a:p>
        </p:txBody>
      </p:sp>
    </p:spTree>
    <p:extLst>
      <p:ext uri="{BB962C8B-B14F-4D97-AF65-F5344CB8AC3E}">
        <p14:creationId xmlns:p14="http://schemas.microsoft.com/office/powerpoint/2010/main" val="188734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sz="half" idx="1"/>
          </p:nvPr>
        </p:nvSpPr>
        <p:spPr>
          <a:xfrm>
            <a:off x="539552" y="1196752"/>
            <a:ext cx="7897813" cy="4937125"/>
          </a:xfrm>
        </p:spPr>
        <p:txBody>
          <a:bodyPr>
            <a:normAutofit lnSpcReduction="10000"/>
          </a:bodyPr>
          <a:lstStyle/>
          <a:p>
            <a:pPr marL="0" indent="0" algn="just" eaLnBrk="1" hangingPunct="1"/>
            <a:r>
              <a:rPr lang="en-US" altLang="en-US" sz="2200" b="1" dirty="0" err="1" smtClean="0">
                <a:latin typeface="仿宋_GB2312" pitchFamily="49" charset="-122"/>
                <a:ea typeface="仿宋_GB2312" pitchFamily="49" charset="-122"/>
              </a:rPr>
              <a:t>vi的环境设置</a:t>
            </a:r>
            <a:endParaRPr lang="en-US" altLang="zh-CN" sz="2200" dirty="0" smtClean="0">
              <a:latin typeface="仿宋_GB2312" pitchFamily="49" charset="-122"/>
              <a:ea typeface="仿宋_GB2312" pitchFamily="49" charset="-122"/>
            </a:endParaRPr>
          </a:p>
          <a:p>
            <a:pPr marL="0" indent="0" algn="just" eaLnBrk="1" hangingPunct="1"/>
            <a:r>
              <a:rPr lang="zh-CN" altLang="en-US" sz="2200" dirty="0" smtClean="0">
                <a:latin typeface="仿宋_GB2312" pitchFamily="49" charset="-122"/>
                <a:ea typeface="仿宋_GB2312" pitchFamily="49" charset="-122"/>
              </a:rPr>
              <a:t>      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编辑器中有很多环境参数可以设置，通过环境参数的设置，可以增加</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的功能。这里仅介绍</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常用的参数，这些参数可以在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的命令模式下使用，或在</a:t>
            </a: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etc</a:t>
            </a:r>
            <a:r>
              <a:rPr lang="en-US" altLang="zh-CN" sz="2200" dirty="0" smtClean="0">
                <a:latin typeface="仿宋_GB2312" pitchFamily="49" charset="-122"/>
                <a:ea typeface="仿宋_GB2312" pitchFamily="49" charset="-122"/>
              </a:rPr>
              <a:t>/vim/</a:t>
            </a:r>
            <a:r>
              <a:rPr lang="en-US" altLang="zh-CN" sz="2200" dirty="0" err="1" smtClean="0">
                <a:latin typeface="仿宋_GB2312" pitchFamily="49" charset="-122"/>
                <a:ea typeface="仿宋_GB2312" pitchFamily="49" charset="-122"/>
              </a:rPr>
              <a:t>vimrc</a:t>
            </a:r>
            <a:r>
              <a:rPr lang="zh-CN" altLang="en-US" sz="2200" dirty="0" smtClean="0">
                <a:latin typeface="仿宋_GB2312" pitchFamily="49" charset="-122"/>
                <a:ea typeface="仿宋_GB2312" pitchFamily="49" charset="-122"/>
              </a:rPr>
              <a:t>中设置，</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启动时就会使用</a:t>
            </a:r>
            <a:r>
              <a:rPr lang="en-US" altLang="zh-CN" sz="2200" dirty="0" err="1" smtClean="0">
                <a:latin typeface="仿宋_GB2312" pitchFamily="49" charset="-122"/>
                <a:ea typeface="仿宋_GB2312" pitchFamily="49" charset="-122"/>
              </a:rPr>
              <a:t>vimrc</a:t>
            </a:r>
            <a:r>
              <a:rPr lang="zh-CN" altLang="en-US" sz="2200" dirty="0" smtClean="0">
                <a:latin typeface="仿宋_GB2312" pitchFamily="49" charset="-122"/>
                <a:ea typeface="仿宋_GB2312" pitchFamily="49" charset="-122"/>
              </a:rPr>
              <a:t>中的参数来初始化</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程序。</a:t>
            </a:r>
          </a:p>
          <a:p>
            <a:pPr marL="0" indent="0" algn="just" eaLnBrk="1" hangingPunct="1"/>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程序的常用参数及设置方法如下：</a:t>
            </a: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ai</a:t>
            </a:r>
            <a:r>
              <a:rPr lang="zh-CN" altLang="en-US" sz="2200" dirty="0" smtClean="0">
                <a:latin typeface="仿宋_GB2312" pitchFamily="49" charset="-122"/>
                <a:ea typeface="仿宋_GB2312" pitchFamily="49" charset="-122"/>
              </a:rPr>
              <a:t>或</a:t>
            </a: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autoindent</a:t>
            </a:r>
            <a:r>
              <a:rPr lang="zh-CN" altLang="en-US" sz="2200" dirty="0" smtClean="0">
                <a:latin typeface="仿宋_GB2312" pitchFamily="49" charset="-122"/>
                <a:ea typeface="仿宋_GB2312" pitchFamily="49" charset="-122"/>
              </a:rPr>
              <a:t>：每一行的开头都与上一行的开头对齐。</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nu</a:t>
            </a:r>
            <a:r>
              <a:rPr lang="zh-CN" altLang="en-US" sz="2200" dirty="0" smtClean="0">
                <a:latin typeface="仿宋_GB2312" pitchFamily="49" charset="-122"/>
                <a:ea typeface="仿宋_GB2312" pitchFamily="49" charset="-122"/>
              </a:rPr>
              <a:t>或</a:t>
            </a:r>
            <a:r>
              <a:rPr lang="en-US" altLang="zh-CN" sz="2200" dirty="0" smtClean="0">
                <a:latin typeface="仿宋_GB2312" pitchFamily="49" charset="-122"/>
                <a:ea typeface="仿宋_GB2312" pitchFamily="49" charset="-122"/>
              </a:rPr>
              <a:t>set number</a:t>
            </a:r>
            <a:r>
              <a:rPr lang="zh-CN" altLang="en-US" sz="2200" dirty="0" smtClean="0">
                <a:latin typeface="仿宋_GB2312" pitchFamily="49" charset="-122"/>
                <a:ea typeface="仿宋_GB2312" pitchFamily="49" charset="-122"/>
              </a:rPr>
              <a:t>：在编辑时显示行号。</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dir</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：将交换文件</a:t>
            </a: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swp</a:t>
            </a:r>
            <a:r>
              <a:rPr lang="zh-CN" altLang="en-US" sz="2200" dirty="0" smtClean="0">
                <a:latin typeface="仿宋_GB2312" pitchFamily="49" charset="-122"/>
                <a:ea typeface="仿宋_GB2312" pitchFamily="49" charset="-122"/>
              </a:rPr>
              <a:t>保存在当前目录。</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solidFill>
                  <a:srgbClr val="FF0000"/>
                </a:solidFill>
                <a:latin typeface="仿宋_GB2312" pitchFamily="49" charset="-122"/>
                <a:ea typeface="仿宋_GB2312" pitchFamily="49" charset="-122"/>
              </a:rPr>
              <a:t>set </a:t>
            </a:r>
            <a:r>
              <a:rPr lang="en-US" altLang="zh-CN" sz="2200" dirty="0" err="1" smtClean="0">
                <a:solidFill>
                  <a:srgbClr val="FF0000"/>
                </a:solidFill>
                <a:latin typeface="仿宋_GB2312" pitchFamily="49" charset="-122"/>
                <a:ea typeface="仿宋_GB2312" pitchFamily="49" charset="-122"/>
              </a:rPr>
              <a:t>sw</a:t>
            </a:r>
            <a:r>
              <a:rPr lang="en-US" altLang="zh-CN" sz="2200" dirty="0" smtClean="0">
                <a:solidFill>
                  <a:srgbClr val="FF0000"/>
                </a:solidFill>
                <a:latin typeface="仿宋_GB2312" pitchFamily="49" charset="-122"/>
                <a:ea typeface="仿宋_GB2312" pitchFamily="49" charset="-122"/>
              </a:rPr>
              <a:t>=4</a:t>
            </a:r>
            <a:r>
              <a:rPr lang="zh-CN" altLang="en-US" sz="2200" dirty="0" smtClean="0">
                <a:solidFill>
                  <a:srgbClr val="FF0000"/>
                </a:solidFill>
                <a:latin typeface="仿宋_GB2312" pitchFamily="49" charset="-122"/>
                <a:ea typeface="仿宋_GB2312" pitchFamily="49" charset="-122"/>
              </a:rPr>
              <a:t>或</a:t>
            </a:r>
            <a:r>
              <a:rPr lang="en-US" altLang="zh-CN" sz="2200" dirty="0" smtClean="0">
                <a:solidFill>
                  <a:srgbClr val="FF0000"/>
                </a:solidFill>
                <a:latin typeface="仿宋_GB2312" pitchFamily="49" charset="-122"/>
                <a:ea typeface="仿宋_GB2312" pitchFamily="49" charset="-122"/>
              </a:rPr>
              <a:t>set </a:t>
            </a:r>
            <a:r>
              <a:rPr lang="en-US" altLang="zh-CN" sz="2200" dirty="0" err="1" smtClean="0">
                <a:solidFill>
                  <a:srgbClr val="FF0000"/>
                </a:solidFill>
                <a:latin typeface="仿宋_GB2312" pitchFamily="49" charset="-122"/>
                <a:ea typeface="仿宋_GB2312" pitchFamily="49" charset="-122"/>
              </a:rPr>
              <a:t>shiftwidth</a:t>
            </a:r>
            <a:r>
              <a:rPr lang="en-US" altLang="zh-CN" sz="2200" dirty="0" smtClean="0">
                <a:solidFill>
                  <a:srgbClr val="FF0000"/>
                </a:solidFill>
                <a:latin typeface="仿宋_GB2312" pitchFamily="49" charset="-122"/>
                <a:ea typeface="仿宋_GB2312" pitchFamily="49" charset="-122"/>
              </a:rPr>
              <a:t>=4</a:t>
            </a:r>
            <a:r>
              <a:rPr lang="zh-CN" altLang="en-US" sz="2200" dirty="0" smtClean="0">
                <a:latin typeface="仿宋_GB2312" pitchFamily="49" charset="-122"/>
                <a:ea typeface="仿宋_GB2312" pitchFamily="49" charset="-122"/>
              </a:rPr>
              <a:t>：设置缩进的字符数为</a:t>
            </a:r>
            <a:r>
              <a:rPr lang="en-US" altLang="zh-CN" sz="2200" dirty="0" smtClean="0">
                <a:latin typeface="仿宋_GB2312" pitchFamily="49" charset="-122"/>
                <a:ea typeface="仿宋_GB2312" pitchFamily="49" charset="-122"/>
              </a:rPr>
              <a:t>4</a:t>
            </a:r>
            <a:r>
              <a:rPr lang="zh-CN" altLang="en-US" sz="2200" dirty="0" smtClean="0">
                <a:latin typeface="仿宋_GB2312" pitchFamily="49" charset="-122"/>
                <a:ea typeface="仿宋_GB2312" pitchFamily="49" charset="-122"/>
              </a:rPr>
              <a:t>。</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syntax on</a:t>
            </a:r>
            <a:r>
              <a:rPr lang="zh-CN" altLang="en-US" sz="2200" dirty="0" smtClean="0">
                <a:latin typeface="仿宋_GB2312" pitchFamily="49" charset="-122"/>
                <a:ea typeface="仿宋_GB2312" pitchFamily="49" charset="-122"/>
              </a:rPr>
              <a:t>：开启语法着色。</a:t>
            </a:r>
          </a:p>
          <a:p>
            <a:pPr marL="0" indent="0" algn="just" eaLnBrk="1" hangingPunct="1"/>
            <a:r>
              <a:rPr lang="zh-CN" altLang="en-US" sz="2200" dirty="0" smtClean="0">
                <a:latin typeface="仿宋_GB2312" pitchFamily="49" charset="-122"/>
                <a:ea typeface="仿宋_GB2312" pitchFamily="49" charset="-122"/>
              </a:rPr>
              <a:t>说明：其中</a:t>
            </a:r>
            <a:r>
              <a:rPr lang="en-US" altLang="zh-CN" sz="2200" dirty="0" smtClean="0">
                <a:latin typeface="仿宋_GB2312" pitchFamily="49" charset="-122"/>
                <a:ea typeface="仿宋_GB2312" pitchFamily="49" charset="-122"/>
              </a:rPr>
              <a:t>set</a:t>
            </a:r>
            <a:r>
              <a:rPr lang="zh-CN" altLang="en-US" sz="2200" dirty="0" smtClean="0">
                <a:latin typeface="仿宋_GB2312" pitchFamily="49" charset="-122"/>
                <a:ea typeface="仿宋_GB2312" pitchFamily="49" charset="-122"/>
              </a:rPr>
              <a:t>命令是用来设置这些参数的。</a:t>
            </a:r>
          </a:p>
        </p:txBody>
      </p:sp>
    </p:spTree>
    <p:extLst>
      <p:ext uri="{BB962C8B-B14F-4D97-AF65-F5344CB8AC3E}">
        <p14:creationId xmlns:p14="http://schemas.microsoft.com/office/powerpoint/2010/main" val="1239624790"/>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Vim</a:t>
            </a:r>
            <a:r>
              <a:rPr lang="zh-CN" altLang="en-US" dirty="0" smtClean="0"/>
              <a:t>高级</a:t>
            </a:r>
            <a:r>
              <a:rPr lang="en-US" altLang="zh-CN" dirty="0" smtClean="0"/>
              <a:t>	</a:t>
            </a:r>
            <a:endParaRPr lang="zh-CN" altLang="en-US" dirty="0"/>
          </a:p>
        </p:txBody>
      </p:sp>
      <p:sp>
        <p:nvSpPr>
          <p:cNvPr id="3" name="文本占位符 2"/>
          <p:cNvSpPr>
            <a:spLocks noGrp="1"/>
          </p:cNvSpPr>
          <p:nvPr>
            <p:ph type="body" sz="half" idx="1"/>
          </p:nvPr>
        </p:nvSpPr>
        <p:spPr>
          <a:xfrm>
            <a:off x="635000" y="1371600"/>
            <a:ext cx="7825432" cy="4724400"/>
          </a:xfrm>
        </p:spPr>
        <p:txBody>
          <a:bodyPr/>
          <a:lstStyle/>
          <a:p>
            <a:r>
              <a:rPr lang="zh-CN" altLang="en-US" dirty="0" smtClean="0"/>
              <a:t>导入文件</a:t>
            </a:r>
            <a:r>
              <a:rPr lang="en-US" altLang="zh-CN" dirty="0" smtClean="0"/>
              <a:t>: </a:t>
            </a:r>
            <a:r>
              <a:rPr lang="zh-CN" altLang="en-US" dirty="0" smtClean="0"/>
              <a:t>编辑模式</a:t>
            </a:r>
            <a:r>
              <a:rPr lang="en-US" altLang="zh-CN" dirty="0" smtClean="0"/>
              <a:t>:r </a:t>
            </a:r>
            <a:r>
              <a:rPr lang="zh-CN" altLang="en-US" dirty="0" smtClean="0"/>
              <a:t>文件名</a:t>
            </a:r>
            <a:endParaRPr lang="en-US" altLang="zh-CN" dirty="0" smtClean="0"/>
          </a:p>
          <a:p>
            <a:r>
              <a:rPr lang="zh-CN" altLang="en-US" dirty="0" smtClean="0"/>
              <a:t>执行命令：编辑模式</a:t>
            </a:r>
            <a:r>
              <a:rPr lang="en-US" altLang="zh-CN" dirty="0" smtClean="0"/>
              <a:t>!</a:t>
            </a:r>
            <a:r>
              <a:rPr lang="zh-CN" altLang="en-US" dirty="0" smtClean="0"/>
              <a:t>系统命令名</a:t>
            </a:r>
            <a:endParaRPr lang="en-US" altLang="zh-CN" dirty="0" smtClean="0"/>
          </a:p>
          <a:p>
            <a:endParaRPr lang="en-US" altLang="zh-CN" dirty="0"/>
          </a:p>
          <a:p>
            <a:r>
              <a:rPr lang="zh-CN" altLang="en-US" dirty="0" smtClean="0"/>
              <a:t>例：</a:t>
            </a:r>
            <a:endParaRPr lang="en-US" altLang="zh-CN" dirty="0" smtClean="0"/>
          </a:p>
          <a:p>
            <a:pPr marL="0" indent="0">
              <a:buNone/>
            </a:pPr>
            <a:r>
              <a:rPr lang="en-US" altLang="zh-CN" dirty="0" smtClean="0"/>
              <a:t>		        :r ! date </a:t>
            </a:r>
            <a:endParaRPr lang="zh-CN" altLang="en-US" dirty="0"/>
          </a:p>
        </p:txBody>
      </p:sp>
    </p:spTree>
    <p:extLst>
      <p:ext uri="{BB962C8B-B14F-4D97-AF65-F5344CB8AC3E}">
        <p14:creationId xmlns:p14="http://schemas.microsoft.com/office/powerpoint/2010/main" val="2155663128"/>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4" descr="3-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327025"/>
            <a:ext cx="55626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TextBox 4"/>
          <p:cNvSpPr txBox="1">
            <a:spLocks noChangeArrowheads="1"/>
          </p:cNvSpPr>
          <p:nvPr/>
        </p:nvSpPr>
        <p:spPr bwMode="auto">
          <a:xfrm>
            <a:off x="514350" y="4832350"/>
            <a:ext cx="83391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仿宋_GB2312" pitchFamily="49" charset="-122"/>
                <a:ea typeface="仿宋_GB2312" pitchFamily="49" charset="-122"/>
              </a:rPr>
              <a:t>   在屏幕的左上方的是光标，在它下面是“～</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符号，这些符号中的内容是不会被存入文件的。整个“～</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符号标志的区域就是文本的输入区域，最底下的一行显示了在命令模式下输入的命令或是当前编辑的文本的信息。图中还显示了</a:t>
            </a:r>
            <a:r>
              <a:rPr lang="en-US" altLang="zh-CN" dirty="0">
                <a:latin typeface="仿宋_GB2312" pitchFamily="49" charset="-122"/>
                <a:ea typeface="仿宋_GB2312" pitchFamily="49" charset="-122"/>
              </a:rPr>
              <a:t>vi</a:t>
            </a:r>
            <a:r>
              <a:rPr lang="zh-CN" altLang="en-US" dirty="0">
                <a:latin typeface="仿宋_GB2312" pitchFamily="49" charset="-122"/>
                <a:ea typeface="仿宋_GB2312" pitchFamily="49" charset="-122"/>
              </a:rPr>
              <a:t>版本的信息，并说明</a:t>
            </a:r>
            <a:r>
              <a:rPr lang="en-US" altLang="zh-CN" dirty="0">
                <a:latin typeface="仿宋_GB2312" pitchFamily="49" charset="-122"/>
                <a:ea typeface="仿宋_GB2312" pitchFamily="49" charset="-122"/>
              </a:rPr>
              <a:t>vi</a:t>
            </a:r>
            <a:r>
              <a:rPr lang="zh-CN" altLang="en-US" dirty="0">
                <a:latin typeface="仿宋_GB2312" pitchFamily="49" charset="-122"/>
                <a:ea typeface="仿宋_GB2312" pitchFamily="49" charset="-122"/>
              </a:rPr>
              <a:t>是免费的。</a:t>
            </a:r>
          </a:p>
          <a:p>
            <a:endParaRPr lang="zh-CN" altLang="en-US" dirty="0">
              <a:latin typeface="Arial" pitchFamily="34" charset="0"/>
            </a:endParaRPr>
          </a:p>
        </p:txBody>
      </p:sp>
    </p:spTree>
    <p:extLst>
      <p:ext uri="{BB962C8B-B14F-4D97-AF65-F5344CB8AC3E}">
        <p14:creationId xmlns:p14="http://schemas.microsoft.com/office/powerpoint/2010/main" val="56655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idx="1"/>
          </p:nvPr>
        </p:nvSpPr>
        <p:spPr>
          <a:xfrm>
            <a:off x="539750" y="1125538"/>
            <a:ext cx="8064500" cy="4967287"/>
          </a:xfrm>
        </p:spPr>
        <p:txBody>
          <a:bodyPr/>
          <a:lstStyle/>
          <a:p>
            <a:pPr eaLnBrk="1" hangingPunct="1">
              <a:buClr>
                <a:srgbClr val="FF0000"/>
              </a:buClr>
              <a:buFont typeface="Wingdings" pitchFamily="2" charset="2"/>
              <a:buChar char="Ø"/>
            </a:pPr>
            <a:r>
              <a:rPr lang="en-US" altLang="zh-CN" sz="2600" dirty="0" smtClean="0">
                <a:latin typeface="仿宋_GB2312" pitchFamily="49" charset="-122"/>
                <a:ea typeface="仿宋_GB2312" pitchFamily="49" charset="-122"/>
              </a:rPr>
              <a:t>vi</a:t>
            </a:r>
            <a:r>
              <a:rPr lang="zh-CN" altLang="en-US" sz="2600" dirty="0" smtClean="0">
                <a:latin typeface="仿宋_GB2312" pitchFamily="49" charset="-122"/>
                <a:ea typeface="仿宋_GB2312" pitchFamily="49" charset="-122"/>
              </a:rPr>
              <a:t>可以执行输出、删除、查找、替换、块操作等众多文本操作，而且用户可以根据自己的需要对其进行定制</a:t>
            </a:r>
            <a:r>
              <a:rPr lang="en-US" altLang="zh-CN" sz="2600" dirty="0" smtClean="0">
                <a:latin typeface="仿宋_GB2312" pitchFamily="49" charset="-122"/>
                <a:ea typeface="仿宋_GB2312" pitchFamily="49" charset="-122"/>
              </a:rPr>
              <a:t>.</a:t>
            </a:r>
          </a:p>
          <a:p>
            <a:pPr eaLnBrk="1" hangingPunct="1">
              <a:buClr>
                <a:srgbClr val="FF0000"/>
              </a:buClr>
              <a:buFont typeface="Wingdings" pitchFamily="2" charset="2"/>
              <a:buChar char="Ø"/>
            </a:pPr>
            <a:r>
              <a:rPr lang="zh-CN" altLang="en-US" sz="2600" dirty="0" smtClean="0">
                <a:latin typeface="仿宋_GB2312" pitchFamily="49" charset="-122"/>
                <a:ea typeface="仿宋_GB2312" pitchFamily="49" charset="-122"/>
              </a:rPr>
              <a:t>只是一个文本编辑器，不能排版</a:t>
            </a:r>
            <a:endParaRPr lang="en-US" altLang="zh-CN" sz="2600" dirty="0" smtClean="0">
              <a:latin typeface="仿宋_GB2312" pitchFamily="49" charset="-122"/>
              <a:ea typeface="仿宋_GB2312" pitchFamily="49" charset="-122"/>
            </a:endParaRPr>
          </a:p>
          <a:p>
            <a:pPr eaLnBrk="1" hangingPunct="1">
              <a:buClr>
                <a:srgbClr val="FF0000"/>
              </a:buClr>
              <a:buFont typeface="Wingdings" pitchFamily="2" charset="2"/>
              <a:buChar char="Ø"/>
            </a:pPr>
            <a:r>
              <a:rPr lang="en-US" altLang="zh-CN" sz="2600" dirty="0" smtClean="0">
                <a:latin typeface="仿宋_GB2312" pitchFamily="49" charset="-122"/>
                <a:ea typeface="仿宋_GB2312" pitchFamily="49" charset="-122"/>
              </a:rPr>
              <a:t>vi</a:t>
            </a:r>
            <a:r>
              <a:rPr lang="zh-CN" altLang="en-US" sz="2600" dirty="0" smtClean="0">
                <a:latin typeface="仿宋_GB2312" pitchFamily="49" charset="-122"/>
                <a:ea typeface="仿宋_GB2312" pitchFamily="49" charset="-122"/>
              </a:rPr>
              <a:t>没有菜单，只有命令 </a:t>
            </a:r>
            <a:endParaRPr lang="en-US" altLang="zh-CN" sz="2600" dirty="0" smtClean="0">
              <a:latin typeface="仿宋_GB2312" pitchFamily="49" charset="-122"/>
              <a:ea typeface="仿宋_GB2312" pitchFamily="49" charset="-122"/>
            </a:endParaRPr>
          </a:p>
          <a:p>
            <a:pPr eaLnBrk="1" hangingPunct="1">
              <a:buClr>
                <a:srgbClr val="FF0000"/>
              </a:buClr>
              <a:buFont typeface="Wingdings" pitchFamily="2" charset="2"/>
              <a:buChar char="Ø"/>
            </a:pPr>
            <a:r>
              <a:rPr lang="en-US" altLang="zh-CN" sz="2600" dirty="0" smtClean="0">
                <a:latin typeface="仿宋_GB2312" pitchFamily="49" charset="-122"/>
                <a:ea typeface="仿宋_GB2312" pitchFamily="49" charset="-122"/>
              </a:rPr>
              <a:t>vi</a:t>
            </a:r>
            <a:r>
              <a:rPr lang="zh-CN" altLang="en-US" sz="2600" dirty="0" smtClean="0">
                <a:latin typeface="仿宋_GB2312" pitchFamily="49" charset="-122"/>
                <a:ea typeface="仿宋_GB2312" pitchFamily="49" charset="-122"/>
              </a:rPr>
              <a:t>有三种基本工作模式，分别是：命令模式（</a:t>
            </a:r>
            <a:r>
              <a:rPr lang="en-US" altLang="zh-CN" sz="2600" b="1" dirty="0" smtClean="0">
                <a:solidFill>
                  <a:srgbClr val="000099"/>
                </a:solidFill>
                <a:latin typeface="仿宋_GB2312" pitchFamily="49" charset="-122"/>
                <a:ea typeface="仿宋_GB2312" pitchFamily="49" charset="-122"/>
              </a:rPr>
              <a:t>command mode</a:t>
            </a:r>
            <a:r>
              <a:rPr lang="zh-CN" altLang="en-US" sz="2600" dirty="0" smtClean="0">
                <a:latin typeface="仿宋_GB2312" pitchFamily="49" charset="-122"/>
                <a:ea typeface="仿宋_GB2312" pitchFamily="49" charset="-122"/>
              </a:rPr>
              <a:t>）、插入模式（</a:t>
            </a:r>
            <a:r>
              <a:rPr lang="en-US" altLang="zh-CN" sz="2600" b="1" dirty="0" smtClean="0">
                <a:solidFill>
                  <a:srgbClr val="000099"/>
                </a:solidFill>
                <a:latin typeface="仿宋_GB2312" pitchFamily="49" charset="-122"/>
                <a:ea typeface="仿宋_GB2312" pitchFamily="49" charset="-122"/>
              </a:rPr>
              <a:t>insert mode</a:t>
            </a:r>
            <a:r>
              <a:rPr lang="zh-CN" altLang="en-US" sz="2600" dirty="0" smtClean="0">
                <a:latin typeface="仿宋_GB2312" pitchFamily="49" charset="-122"/>
                <a:ea typeface="仿宋_GB2312" pitchFamily="49" charset="-122"/>
              </a:rPr>
              <a:t>）和</a:t>
            </a:r>
            <a:r>
              <a:rPr lang="zh-CN" altLang="en-US" sz="2600" dirty="0">
                <a:latin typeface="仿宋_GB2312" pitchFamily="49" charset="-122"/>
                <a:ea typeface="仿宋_GB2312" pitchFamily="49" charset="-122"/>
              </a:rPr>
              <a:t>末</a:t>
            </a:r>
            <a:r>
              <a:rPr lang="zh-CN" altLang="en-US" sz="2600" dirty="0" smtClean="0">
                <a:latin typeface="仿宋_GB2312" pitchFamily="49" charset="-122"/>
                <a:ea typeface="仿宋_GB2312" pitchFamily="49" charset="-122"/>
              </a:rPr>
              <a:t>行模式（</a:t>
            </a:r>
            <a:r>
              <a:rPr lang="en-US" altLang="zh-CN" sz="2600" dirty="0" smtClean="0">
                <a:latin typeface="仿宋_GB2312" pitchFamily="49" charset="-122"/>
                <a:ea typeface="仿宋_GB2312" pitchFamily="49" charset="-122"/>
              </a:rPr>
              <a:t>last line mode</a:t>
            </a:r>
            <a:r>
              <a:rPr lang="zh-CN" altLang="en-US" sz="2600" dirty="0" smtClean="0">
                <a:latin typeface="仿宋_GB2312" pitchFamily="49" charset="-122"/>
                <a:ea typeface="仿宋_GB2312" pitchFamily="49" charset="-122"/>
              </a:rPr>
              <a:t>）</a:t>
            </a:r>
          </a:p>
        </p:txBody>
      </p:sp>
    </p:spTree>
    <p:extLst>
      <p:ext uri="{BB962C8B-B14F-4D97-AF65-F5344CB8AC3E}">
        <p14:creationId xmlns:p14="http://schemas.microsoft.com/office/powerpoint/2010/main" val="24807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Vim</a:t>
            </a:r>
            <a:r>
              <a:rPr lang="zh-CN" altLang="en-US" dirty="0" smtClean="0"/>
              <a:t>工作模式</a:t>
            </a:r>
            <a:endParaRPr lang="zh-CN" altLang="en-US" dirty="0"/>
          </a:p>
        </p:txBody>
      </p:sp>
      <p:sp>
        <p:nvSpPr>
          <p:cNvPr id="4" name="矩形 3"/>
          <p:cNvSpPr/>
          <p:nvPr/>
        </p:nvSpPr>
        <p:spPr bwMode="auto">
          <a:xfrm>
            <a:off x="3419872" y="2492896"/>
            <a:ext cx="1800200"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命令模式</a:t>
            </a:r>
          </a:p>
        </p:txBody>
      </p:sp>
      <p:sp>
        <p:nvSpPr>
          <p:cNvPr id="5" name="TextBox 4"/>
          <p:cNvSpPr txBox="1"/>
          <p:nvPr/>
        </p:nvSpPr>
        <p:spPr>
          <a:xfrm>
            <a:off x="1547664" y="1556792"/>
            <a:ext cx="1296144" cy="369332"/>
          </a:xfrm>
          <a:prstGeom prst="rect">
            <a:avLst/>
          </a:prstGeom>
          <a:noFill/>
        </p:spPr>
        <p:txBody>
          <a:bodyPr wrap="square" rtlCol="0">
            <a:spAutoFit/>
          </a:bodyPr>
          <a:lstStyle/>
          <a:p>
            <a:r>
              <a:rPr lang="zh-CN" altLang="en-US" dirty="0" smtClean="0"/>
              <a:t>进入</a:t>
            </a:r>
            <a:endParaRPr lang="zh-CN" altLang="en-US" dirty="0"/>
          </a:p>
        </p:txBody>
      </p:sp>
      <p:sp>
        <p:nvSpPr>
          <p:cNvPr id="6" name="TextBox 5"/>
          <p:cNvSpPr txBox="1"/>
          <p:nvPr/>
        </p:nvSpPr>
        <p:spPr>
          <a:xfrm>
            <a:off x="6012160" y="1556792"/>
            <a:ext cx="1296144" cy="369332"/>
          </a:xfrm>
          <a:prstGeom prst="rect">
            <a:avLst/>
          </a:prstGeom>
          <a:noFill/>
        </p:spPr>
        <p:txBody>
          <a:bodyPr wrap="square" rtlCol="0">
            <a:spAutoFit/>
          </a:bodyPr>
          <a:lstStyle/>
          <a:p>
            <a:r>
              <a:rPr lang="zh-CN" altLang="en-US" dirty="0" smtClean="0"/>
              <a:t>退出</a:t>
            </a:r>
            <a:endParaRPr lang="zh-CN" altLang="en-US" dirty="0"/>
          </a:p>
        </p:txBody>
      </p:sp>
      <p:cxnSp>
        <p:nvCxnSpPr>
          <p:cNvPr id="8" name="肘形连接符 7"/>
          <p:cNvCxnSpPr/>
          <p:nvPr/>
        </p:nvCxnSpPr>
        <p:spPr bwMode="auto">
          <a:xfrm>
            <a:off x="966209" y="1926124"/>
            <a:ext cx="2988332" cy="566772"/>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0" name="肘形连接符 9"/>
          <p:cNvCxnSpPr/>
          <p:nvPr/>
        </p:nvCxnSpPr>
        <p:spPr bwMode="auto">
          <a:xfrm flipV="1">
            <a:off x="4716016" y="1915110"/>
            <a:ext cx="2160240" cy="576064"/>
          </a:xfrm>
          <a:prstGeom prst="bentConnector3">
            <a:avLst>
              <a:gd name="adj1" fmla="val -2545"/>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1572888" y="2017145"/>
            <a:ext cx="1774975" cy="369332"/>
          </a:xfrm>
          <a:prstGeom prst="rect">
            <a:avLst/>
          </a:prstGeom>
          <a:noFill/>
        </p:spPr>
        <p:txBody>
          <a:bodyPr wrap="square" rtlCol="0">
            <a:spAutoFit/>
          </a:bodyPr>
          <a:lstStyle/>
          <a:p>
            <a:r>
              <a:rPr lang="en-US" altLang="zh-CN" dirty="0" smtClean="0"/>
              <a:t>Vim  filename</a:t>
            </a:r>
            <a:endParaRPr lang="zh-CN" altLang="en-US" dirty="0"/>
          </a:p>
        </p:txBody>
      </p:sp>
      <p:sp>
        <p:nvSpPr>
          <p:cNvPr id="14" name="TextBox 13"/>
          <p:cNvSpPr txBox="1"/>
          <p:nvPr/>
        </p:nvSpPr>
        <p:spPr>
          <a:xfrm>
            <a:off x="5772744" y="2024844"/>
            <a:ext cx="1774975" cy="369332"/>
          </a:xfrm>
          <a:prstGeom prst="rect">
            <a:avLst/>
          </a:prstGeom>
          <a:noFill/>
        </p:spPr>
        <p:txBody>
          <a:bodyPr wrap="square" rtlCol="0">
            <a:spAutoFit/>
          </a:bodyPr>
          <a:lstStyle/>
          <a:p>
            <a:r>
              <a:rPr lang="zh-CN" altLang="en-US" dirty="0" smtClean="0"/>
              <a:t>输入：</a:t>
            </a:r>
            <a:r>
              <a:rPr lang="en-US" altLang="zh-CN" dirty="0" err="1" smtClean="0"/>
              <a:t>wq</a:t>
            </a:r>
            <a:endParaRPr lang="zh-CN" altLang="en-US" dirty="0"/>
          </a:p>
        </p:txBody>
      </p:sp>
      <p:sp>
        <p:nvSpPr>
          <p:cNvPr id="15" name="矩形 14"/>
          <p:cNvSpPr/>
          <p:nvPr/>
        </p:nvSpPr>
        <p:spPr bwMode="auto">
          <a:xfrm>
            <a:off x="1331640" y="4509120"/>
            <a:ext cx="1800200"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latin typeface="Arial" pitchFamily="34" charset="0"/>
                <a:ea typeface="宋体" pitchFamily="2" charset="-122"/>
              </a:rPr>
              <a:t>插入</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模式</a:t>
            </a:r>
          </a:p>
        </p:txBody>
      </p:sp>
      <p:sp>
        <p:nvSpPr>
          <p:cNvPr id="17" name="矩形 16"/>
          <p:cNvSpPr/>
          <p:nvPr/>
        </p:nvSpPr>
        <p:spPr bwMode="auto">
          <a:xfrm>
            <a:off x="5076056" y="4509120"/>
            <a:ext cx="1800200"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末行模式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1" name="直接箭头连接符 20"/>
          <p:cNvCxnSpPr/>
          <p:nvPr/>
        </p:nvCxnSpPr>
        <p:spPr bwMode="auto">
          <a:xfrm flipV="1">
            <a:off x="2339752" y="2996952"/>
            <a:ext cx="1872208" cy="15121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接箭头连接符 22"/>
          <p:cNvCxnSpPr/>
          <p:nvPr/>
        </p:nvCxnSpPr>
        <p:spPr bwMode="auto">
          <a:xfrm flipH="1">
            <a:off x="1691680" y="2996952"/>
            <a:ext cx="1728192" cy="15121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4499992" y="2996952"/>
            <a:ext cx="1272752" cy="15121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直接箭头连接符 29"/>
          <p:cNvCxnSpPr/>
          <p:nvPr/>
        </p:nvCxnSpPr>
        <p:spPr bwMode="auto">
          <a:xfrm flipH="1" flipV="1">
            <a:off x="5220072" y="2996952"/>
            <a:ext cx="1296144" cy="15121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TextBox 30"/>
          <p:cNvSpPr txBox="1"/>
          <p:nvPr/>
        </p:nvSpPr>
        <p:spPr>
          <a:xfrm>
            <a:off x="1115616" y="3501008"/>
            <a:ext cx="1512793" cy="369332"/>
          </a:xfrm>
          <a:prstGeom prst="rect">
            <a:avLst/>
          </a:prstGeom>
          <a:noFill/>
        </p:spPr>
        <p:txBody>
          <a:bodyPr wrap="square" rtlCol="0">
            <a:spAutoFit/>
          </a:bodyPr>
          <a:lstStyle/>
          <a:p>
            <a:r>
              <a:rPr lang="zh-CN" altLang="en-US" dirty="0" smtClean="0"/>
              <a:t>输入：</a:t>
            </a:r>
            <a:r>
              <a:rPr lang="en-US" altLang="zh-CN" dirty="0" smtClean="0"/>
              <a:t>i a o</a:t>
            </a:r>
            <a:endParaRPr lang="zh-CN" altLang="en-US" dirty="0"/>
          </a:p>
        </p:txBody>
      </p:sp>
      <p:sp>
        <p:nvSpPr>
          <p:cNvPr id="33" name="TextBox 32"/>
          <p:cNvSpPr txBox="1"/>
          <p:nvPr/>
        </p:nvSpPr>
        <p:spPr>
          <a:xfrm>
            <a:off x="2996208" y="4005064"/>
            <a:ext cx="1296144" cy="369332"/>
          </a:xfrm>
          <a:prstGeom prst="rect">
            <a:avLst/>
          </a:prstGeom>
          <a:noFill/>
        </p:spPr>
        <p:txBody>
          <a:bodyPr wrap="square" rtlCol="0">
            <a:spAutoFit/>
          </a:bodyPr>
          <a:lstStyle/>
          <a:p>
            <a:r>
              <a:rPr lang="en-US" altLang="zh-CN" dirty="0" smtClean="0"/>
              <a:t>ESC</a:t>
            </a:r>
            <a:endParaRPr lang="zh-CN" altLang="en-US" dirty="0"/>
          </a:p>
        </p:txBody>
      </p:sp>
      <p:sp>
        <p:nvSpPr>
          <p:cNvPr id="34" name="TextBox 33"/>
          <p:cNvSpPr txBox="1"/>
          <p:nvPr/>
        </p:nvSpPr>
        <p:spPr>
          <a:xfrm>
            <a:off x="5883104" y="3383704"/>
            <a:ext cx="1929255" cy="369332"/>
          </a:xfrm>
          <a:prstGeom prst="rect">
            <a:avLst/>
          </a:prstGeom>
          <a:noFill/>
        </p:spPr>
        <p:txBody>
          <a:bodyPr wrap="square" rtlCol="0">
            <a:spAutoFit/>
          </a:bodyPr>
          <a:lstStyle/>
          <a:p>
            <a:r>
              <a:rPr lang="zh-CN" altLang="en-US" dirty="0" smtClean="0"/>
              <a:t>回车，执行命令</a:t>
            </a:r>
            <a:endParaRPr lang="zh-CN" altLang="en-US" dirty="0"/>
          </a:p>
        </p:txBody>
      </p:sp>
      <p:sp>
        <p:nvSpPr>
          <p:cNvPr id="36" name="TextBox 35"/>
          <p:cNvSpPr txBox="1"/>
          <p:nvPr/>
        </p:nvSpPr>
        <p:spPr>
          <a:xfrm>
            <a:off x="4319972" y="3820398"/>
            <a:ext cx="875424" cy="369332"/>
          </a:xfrm>
          <a:prstGeom prst="rect">
            <a:avLst/>
          </a:prstGeom>
          <a:noFill/>
        </p:spPr>
        <p:txBody>
          <a:bodyPr wrap="square" rtlCol="0">
            <a:spAutoFit/>
          </a:bodyPr>
          <a:lstStyle/>
          <a:p>
            <a:r>
              <a:rPr lang="zh-CN" altLang="en-US" dirty="0" smtClean="0"/>
              <a:t>输入</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20459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idx="1"/>
          </p:nvPr>
        </p:nvSpPr>
        <p:spPr>
          <a:xfrm>
            <a:off x="395536" y="1196752"/>
            <a:ext cx="8493125" cy="4967287"/>
          </a:xfrm>
        </p:spPr>
        <p:txBody>
          <a:bodyPr>
            <a:normAutofit fontScale="85000" lnSpcReduction="20000"/>
          </a:bodyPr>
          <a:lstStyle/>
          <a:p>
            <a:pPr algn="just" eaLnBrk="1" hangingPunct="1"/>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在命令模式下，可以使用如下的两个键进入文本输入模式：</a:t>
            </a:r>
          </a:p>
          <a:p>
            <a:pPr algn="just" eaLnBrk="1" hangingPunct="1"/>
            <a:r>
              <a:rPr lang="en-US" altLang="zh-CN" b="1" dirty="0" smtClean="0">
                <a:solidFill>
                  <a:srgbClr val="000099"/>
                </a:solidFill>
                <a:latin typeface="仿宋_GB2312" pitchFamily="49" charset="-122"/>
                <a:ea typeface="仿宋_GB2312" pitchFamily="49" charset="-122"/>
              </a:rPr>
              <a:t>a</a:t>
            </a:r>
            <a:r>
              <a:rPr lang="zh-CN" altLang="en-US" dirty="0" smtClean="0">
                <a:latin typeface="仿宋_GB2312" pitchFamily="49" charset="-122"/>
                <a:ea typeface="仿宋_GB2312" pitchFamily="49" charset="-122"/>
              </a:rPr>
              <a:t>：在当前的光标后面添加文本。</a:t>
            </a:r>
          </a:p>
          <a:p>
            <a:pPr algn="just" eaLnBrk="1" hangingPunct="1"/>
            <a:r>
              <a:rPr lang="en-US" altLang="zh-CN" b="1" dirty="0" smtClean="0">
                <a:solidFill>
                  <a:srgbClr val="000099"/>
                </a:solidFill>
                <a:latin typeface="仿宋_GB2312" pitchFamily="49" charset="-122"/>
                <a:ea typeface="仿宋_GB2312" pitchFamily="49" charset="-122"/>
              </a:rPr>
              <a:t>A</a:t>
            </a:r>
            <a:r>
              <a:rPr lang="zh-CN" altLang="en-US" dirty="0" smtClean="0">
                <a:latin typeface="仿宋_GB2312" pitchFamily="49" charset="-122"/>
                <a:ea typeface="仿宋_GB2312" pitchFamily="49" charset="-122"/>
              </a:rPr>
              <a:t>：在当前光标所在行的行尾添加文本。</a:t>
            </a:r>
          </a:p>
          <a:p>
            <a:pPr algn="just" eaLnBrk="1" hangingPunct="1"/>
            <a:r>
              <a:rPr lang="en-US" altLang="zh-CN" b="1" dirty="0" smtClean="0">
                <a:solidFill>
                  <a:srgbClr val="000099"/>
                </a:solidFill>
                <a:latin typeface="仿宋_GB2312" pitchFamily="49" charset="-122"/>
                <a:ea typeface="仿宋_GB2312" pitchFamily="49" charset="-122"/>
              </a:rPr>
              <a:t>i</a:t>
            </a:r>
            <a:r>
              <a:rPr lang="zh-CN" altLang="en-US" dirty="0" smtClean="0">
                <a:latin typeface="仿宋_GB2312" pitchFamily="49" charset="-122"/>
                <a:ea typeface="仿宋_GB2312" pitchFamily="49" charset="-122"/>
              </a:rPr>
              <a:t>：在当前的光标前面添加文本。</a:t>
            </a:r>
          </a:p>
          <a:p>
            <a:pPr algn="just" eaLnBrk="1" hangingPunct="1"/>
            <a:r>
              <a:rPr lang="en-US" altLang="zh-CN" b="1" dirty="0" smtClean="0">
                <a:solidFill>
                  <a:srgbClr val="000099"/>
                </a:solidFill>
                <a:latin typeface="仿宋_GB2312" pitchFamily="49" charset="-122"/>
                <a:ea typeface="仿宋_GB2312" pitchFamily="49" charset="-122"/>
              </a:rPr>
              <a:t>I</a:t>
            </a:r>
            <a:r>
              <a:rPr lang="zh-CN" altLang="en-US" dirty="0" smtClean="0">
                <a:latin typeface="仿宋_GB2312" pitchFamily="49" charset="-122"/>
                <a:ea typeface="仿宋_GB2312" pitchFamily="49" charset="-122"/>
              </a:rPr>
              <a:t>：在当前光标所在行的行首添加文本。</a:t>
            </a:r>
          </a:p>
          <a:p>
            <a:pPr algn="just" eaLnBrk="1" hangingPunct="1"/>
            <a:r>
              <a:rPr lang="en-US" altLang="zh-CN" b="1" dirty="0" smtClean="0">
                <a:solidFill>
                  <a:srgbClr val="000099"/>
                </a:solidFill>
                <a:latin typeface="仿宋_GB2312" pitchFamily="49" charset="-122"/>
                <a:ea typeface="仿宋_GB2312" pitchFamily="49" charset="-122"/>
              </a:rPr>
              <a:t>o</a:t>
            </a:r>
            <a:r>
              <a:rPr lang="zh-CN" altLang="en-US" dirty="0" smtClean="0">
                <a:latin typeface="仿宋_GB2312" pitchFamily="49" charset="-122"/>
                <a:ea typeface="仿宋_GB2312" pitchFamily="49" charset="-122"/>
              </a:rPr>
              <a:t>：在当前光标所在行的下方添加一行，并且在新加行的行首添加文本。</a:t>
            </a:r>
            <a:endParaRPr lang="en-US" altLang="zh-CN" dirty="0" smtClean="0">
              <a:latin typeface="仿宋_GB2312" pitchFamily="49" charset="-122"/>
              <a:ea typeface="仿宋_GB2312" pitchFamily="49" charset="-122"/>
            </a:endParaRPr>
          </a:p>
          <a:p>
            <a:pPr algn="just" eaLnBrk="1" hangingPunct="1"/>
            <a:r>
              <a:rPr lang="en-US" altLang="zh-CN" b="1" dirty="0" smtClean="0">
                <a:solidFill>
                  <a:srgbClr val="000099"/>
                </a:solidFill>
                <a:latin typeface="仿宋_GB2312" pitchFamily="49" charset="-122"/>
                <a:ea typeface="仿宋_GB2312" pitchFamily="49" charset="-122"/>
              </a:rPr>
              <a:t>O</a:t>
            </a:r>
            <a:r>
              <a:rPr lang="zh-CN" altLang="en-US" dirty="0" smtClean="0">
                <a:latin typeface="仿宋_GB2312" pitchFamily="49" charset="-122"/>
                <a:ea typeface="仿宋_GB2312" pitchFamily="49" charset="-122"/>
              </a:rPr>
              <a:t>：</a:t>
            </a:r>
            <a:r>
              <a:rPr lang="zh-CN" altLang="en-US" dirty="0">
                <a:latin typeface="仿宋_GB2312" pitchFamily="49" charset="-122"/>
                <a:ea typeface="仿宋_GB2312" pitchFamily="49" charset="-122"/>
              </a:rPr>
              <a:t>在当前光标所在行</a:t>
            </a:r>
            <a:r>
              <a:rPr lang="zh-CN" altLang="en-US" dirty="0" smtClean="0">
                <a:latin typeface="仿宋_GB2312" pitchFamily="49" charset="-122"/>
                <a:ea typeface="仿宋_GB2312" pitchFamily="49" charset="-122"/>
              </a:rPr>
              <a:t>的</a:t>
            </a:r>
            <a:r>
              <a:rPr lang="zh-CN" altLang="en-US" dirty="0">
                <a:latin typeface="仿宋_GB2312" pitchFamily="49" charset="-122"/>
                <a:ea typeface="仿宋_GB2312" pitchFamily="49" charset="-122"/>
              </a:rPr>
              <a:t>上</a:t>
            </a:r>
            <a:r>
              <a:rPr lang="zh-CN" altLang="en-US" dirty="0" smtClean="0">
                <a:latin typeface="仿宋_GB2312" pitchFamily="49" charset="-122"/>
                <a:ea typeface="仿宋_GB2312" pitchFamily="49" charset="-122"/>
              </a:rPr>
              <a:t>方</a:t>
            </a:r>
            <a:r>
              <a:rPr lang="zh-CN" altLang="en-US" dirty="0">
                <a:latin typeface="仿宋_GB2312" pitchFamily="49" charset="-122"/>
                <a:ea typeface="仿宋_GB2312" pitchFamily="49" charset="-122"/>
              </a:rPr>
              <a:t>添加一行，并且在新加行的行首添加文本。</a:t>
            </a:r>
            <a:endParaRPr lang="en-US" altLang="zh-CN" dirty="0">
              <a:latin typeface="仿宋_GB2312" pitchFamily="49" charset="-122"/>
              <a:ea typeface="仿宋_GB2312" pitchFamily="49" charset="-122"/>
            </a:endParaRPr>
          </a:p>
          <a:p>
            <a:pPr algn="just" eaLnBrk="1" hangingPunct="1"/>
            <a:r>
              <a:rPr lang="zh-CN" altLang="en-US" dirty="0" smtClean="0">
                <a:latin typeface="仿宋_GB2312" pitchFamily="49" charset="-122"/>
                <a:ea typeface="仿宋_GB2312" pitchFamily="49" charset="-122"/>
              </a:rPr>
              <a:t>在输入模式下如果用户希望回到命令模式的时候，只能在输入模式下使用</a:t>
            </a:r>
            <a:r>
              <a:rPr lang="en-US" altLang="zh-CN" b="1" dirty="0" smtClean="0">
                <a:solidFill>
                  <a:srgbClr val="FF0000"/>
                </a:solidFill>
                <a:latin typeface="仿宋_GB2312" pitchFamily="49" charset="-122"/>
                <a:ea typeface="仿宋_GB2312" pitchFamily="49" charset="-122"/>
              </a:rPr>
              <a:t>Esc</a:t>
            </a:r>
            <a:r>
              <a:rPr lang="zh-CN" altLang="en-US" dirty="0" smtClean="0">
                <a:latin typeface="仿宋_GB2312" pitchFamily="49" charset="-122"/>
                <a:ea typeface="仿宋_GB2312" pitchFamily="49" charset="-122"/>
              </a:rPr>
              <a:t>键切换到命令模式，之后会在屏幕底部出现光标等待输入命令。</a:t>
            </a:r>
          </a:p>
        </p:txBody>
      </p:sp>
    </p:spTree>
    <p:extLst>
      <p:ext uri="{BB962C8B-B14F-4D97-AF65-F5344CB8AC3E}">
        <p14:creationId xmlns:p14="http://schemas.microsoft.com/office/powerpoint/2010/main" val="1715447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altLang="zh-CN" sz="2800" dirty="0" smtClean="0">
                <a:latin typeface="仿宋_GB2312" pitchFamily="49" charset="-122"/>
                <a:ea typeface="仿宋_GB2312" pitchFamily="49" charset="-122"/>
              </a:rPr>
              <a:t> </a:t>
            </a:r>
            <a:r>
              <a:rPr lang="en-US" altLang="zh-CN" sz="2800" b="0" dirty="0" smtClean="0">
                <a:latin typeface="仿宋_GB2312" pitchFamily="49" charset="-122"/>
                <a:ea typeface="仿宋_GB2312" pitchFamily="49" charset="-122"/>
              </a:rPr>
              <a:t>vi</a:t>
            </a:r>
            <a:r>
              <a:rPr lang="zh-CN" altLang="en-US" sz="2800" b="0" dirty="0" smtClean="0">
                <a:latin typeface="仿宋_GB2312" pitchFamily="49" charset="-122"/>
                <a:ea typeface="仿宋_GB2312" pitchFamily="49" charset="-122"/>
              </a:rPr>
              <a:t>的进入与退出</a:t>
            </a:r>
            <a:r>
              <a:rPr lang="zh-CN" altLang="en-US" sz="2800" dirty="0" smtClean="0">
                <a:latin typeface="仿宋_GB2312" pitchFamily="49" charset="-122"/>
                <a:ea typeface="仿宋_GB2312" pitchFamily="49" charset="-122"/>
              </a:rPr>
              <a:t> </a:t>
            </a:r>
          </a:p>
        </p:txBody>
      </p:sp>
      <p:sp>
        <p:nvSpPr>
          <p:cNvPr id="12290" name="Rectangle 3"/>
          <p:cNvSpPr>
            <a:spLocks noGrp="1" noChangeArrowheads="1"/>
          </p:cNvSpPr>
          <p:nvPr>
            <p:ph idx="1"/>
          </p:nvPr>
        </p:nvSpPr>
        <p:spPr/>
        <p:txBody>
          <a:bodyPr/>
          <a:lstStyle/>
          <a:p>
            <a:pPr eaLnBrk="1" hangingPunct="1"/>
            <a:r>
              <a:rPr lang="zh-CN" altLang="en-US" smtClean="0">
                <a:latin typeface="仿宋_GB2312" pitchFamily="49" charset="-122"/>
                <a:ea typeface="仿宋_GB2312" pitchFamily="49" charset="-122"/>
              </a:rPr>
              <a:t>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a:t>
            </a:r>
          </a:p>
          <a:p>
            <a:pPr marL="457200" lvl="1" indent="0" eaLnBrk="1" hangingPunct="1">
              <a:buFontTx/>
              <a:buNone/>
            </a:pPr>
            <a:r>
              <a:rPr lang="en-US" altLang="zh-CN" b="1" smtClean="0">
                <a:solidFill>
                  <a:srgbClr val="000099"/>
                </a:solidFill>
                <a:latin typeface="仿宋_GB2312" pitchFamily="49" charset="-122"/>
                <a:ea typeface="仿宋_GB2312" pitchFamily="49" charset="-122"/>
              </a:rPr>
              <a:t>(1)</a:t>
            </a:r>
            <a:r>
              <a:rPr lang="zh-CN" altLang="en-US" b="1" smtClean="0">
                <a:solidFill>
                  <a:srgbClr val="000099"/>
                </a:solidFill>
                <a:latin typeface="仿宋_GB2312" pitchFamily="49" charset="-122"/>
                <a:ea typeface="仿宋_GB2312" pitchFamily="49" charset="-122"/>
              </a:rPr>
              <a:t>命令“</a:t>
            </a:r>
            <a:r>
              <a:rPr lang="en-US" altLang="zh-CN" b="1" smtClean="0">
                <a:solidFill>
                  <a:srgbClr val="000099"/>
                </a:solidFill>
                <a:latin typeface="仿宋_GB2312" pitchFamily="49" charset="-122"/>
                <a:ea typeface="仿宋_GB2312" pitchFamily="49" charset="-122"/>
              </a:rPr>
              <a:t>vi </a:t>
            </a:r>
            <a:r>
              <a:rPr lang="zh-CN" altLang="en-US" b="1" smtClean="0">
                <a:solidFill>
                  <a:srgbClr val="000099"/>
                </a:solidFill>
                <a:latin typeface="仿宋_GB2312" pitchFamily="49" charset="-122"/>
                <a:ea typeface="仿宋_GB2312" pitchFamily="49" charset="-122"/>
              </a:rPr>
              <a:t>文件名”</a:t>
            </a:r>
          </a:p>
          <a:p>
            <a:pPr marL="457200" lvl="1" indent="0" eaLnBrk="1" hangingPunct="1">
              <a:buFontTx/>
              <a:buNone/>
            </a:pPr>
            <a:r>
              <a:rPr lang="en-US" altLang="zh-CN" b="1" smtClean="0">
                <a:solidFill>
                  <a:srgbClr val="FF0000"/>
                </a:solidFill>
                <a:latin typeface="仿宋_GB2312" pitchFamily="49" charset="-122"/>
                <a:ea typeface="仿宋_GB2312" pitchFamily="49" charset="-122"/>
              </a:rPr>
              <a:t>(2)</a:t>
            </a:r>
            <a:r>
              <a:rPr lang="zh-CN" altLang="en-US" b="1" smtClean="0">
                <a:solidFill>
                  <a:srgbClr val="FF0000"/>
                </a:solidFill>
                <a:latin typeface="仿宋_GB2312" pitchFamily="49" charset="-122"/>
                <a:ea typeface="仿宋_GB2312" pitchFamily="49" charset="-122"/>
              </a:rPr>
              <a:t>命令“</a:t>
            </a:r>
            <a:r>
              <a:rPr lang="en-US" altLang="zh-CN" b="1" smtClean="0">
                <a:solidFill>
                  <a:srgbClr val="FF0000"/>
                </a:solidFill>
                <a:latin typeface="仿宋_GB2312" pitchFamily="49" charset="-122"/>
                <a:ea typeface="仿宋_GB2312" pitchFamily="49" charset="-122"/>
              </a:rPr>
              <a:t>vi”</a:t>
            </a:r>
            <a:r>
              <a:rPr lang="zh-CN" altLang="en-US" b="1" smtClean="0">
                <a:solidFill>
                  <a:srgbClr val="FF0000"/>
                </a:solidFill>
                <a:latin typeface="仿宋_GB2312" pitchFamily="49" charset="-122"/>
                <a:ea typeface="仿宋_GB2312" pitchFamily="49" charset="-122"/>
              </a:rPr>
              <a:t>，在退出</a:t>
            </a:r>
            <a:r>
              <a:rPr lang="en-US" altLang="zh-CN" b="1" smtClean="0">
                <a:solidFill>
                  <a:srgbClr val="FF0000"/>
                </a:solidFill>
                <a:latin typeface="仿宋_GB2312" pitchFamily="49" charset="-122"/>
                <a:ea typeface="仿宋_GB2312" pitchFamily="49" charset="-122"/>
              </a:rPr>
              <a:t>vi</a:t>
            </a:r>
            <a:r>
              <a:rPr lang="zh-CN" altLang="en-US" b="1" smtClean="0">
                <a:solidFill>
                  <a:srgbClr val="FF0000"/>
                </a:solidFill>
                <a:latin typeface="仿宋_GB2312" pitchFamily="49" charset="-122"/>
                <a:ea typeface="仿宋_GB2312" pitchFamily="49" charset="-122"/>
              </a:rPr>
              <a:t>时再指定文件名</a:t>
            </a:r>
            <a:r>
              <a:rPr lang="zh-CN" altLang="en-US" smtClean="0">
                <a:latin typeface="仿宋_GB2312" pitchFamily="49" charset="-122"/>
                <a:ea typeface="仿宋_GB2312" pitchFamily="49" charset="-122"/>
              </a:rPr>
              <a:t> </a:t>
            </a:r>
          </a:p>
          <a:p>
            <a:pPr eaLnBrk="1" hangingPunct="1"/>
            <a:r>
              <a:rPr lang="zh-CN" altLang="en-US" smtClean="0">
                <a:latin typeface="仿宋_GB2312" pitchFamily="49" charset="-122"/>
                <a:ea typeface="仿宋_GB2312" pitchFamily="49" charset="-122"/>
              </a:rPr>
              <a:t>选项“</a:t>
            </a:r>
            <a:r>
              <a:rPr lang="en-US" altLang="zh-CN" smtClean="0">
                <a:latin typeface="仿宋_GB2312" pitchFamily="49" charset="-122"/>
                <a:ea typeface="仿宋_GB2312" pitchFamily="49" charset="-122"/>
              </a:rPr>
              <a:t>+n”</a:t>
            </a:r>
            <a:r>
              <a:rPr lang="zh-CN" altLang="en-US" smtClean="0">
                <a:latin typeface="仿宋_GB2312" pitchFamily="49" charset="-122"/>
                <a:ea typeface="仿宋_GB2312" pitchFamily="49" charset="-122"/>
              </a:rPr>
              <a:t>，表示希望在进入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之后，光标处于文件中第</a:t>
            </a:r>
            <a:r>
              <a:rPr lang="en-US" altLang="zh-CN" smtClean="0">
                <a:latin typeface="仿宋_GB2312" pitchFamily="49" charset="-122"/>
                <a:ea typeface="仿宋_GB2312" pitchFamily="49" charset="-122"/>
              </a:rPr>
              <a:t>n</a:t>
            </a:r>
            <a:r>
              <a:rPr lang="zh-CN" altLang="en-US" smtClean="0">
                <a:latin typeface="仿宋_GB2312" pitchFamily="49" charset="-122"/>
                <a:ea typeface="仿宋_GB2312" pitchFamily="49" charset="-122"/>
              </a:rPr>
              <a:t>行上，</a:t>
            </a:r>
          </a:p>
          <a:p>
            <a:pPr eaLnBrk="1" hangingPunct="1"/>
            <a:r>
              <a:rPr lang="zh-CN" altLang="en-US" smtClean="0">
                <a:latin typeface="仿宋_GB2312" pitchFamily="49" charset="-122"/>
                <a:ea typeface="仿宋_GB2312" pitchFamily="49" charset="-122"/>
              </a:rPr>
              <a:t>选项“</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表示希望在进入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之后光标处于文件最末行。 </a:t>
            </a:r>
          </a:p>
        </p:txBody>
      </p:sp>
    </p:spTree>
    <p:extLst>
      <p:ext uri="{BB962C8B-B14F-4D97-AF65-F5344CB8AC3E}">
        <p14:creationId xmlns:p14="http://schemas.microsoft.com/office/powerpoint/2010/main" val="2968309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1497981879"/>
              </p:ext>
            </p:extLst>
          </p:nvPr>
        </p:nvGraphicFramePr>
        <p:xfrm>
          <a:off x="1835696" y="1628800"/>
          <a:ext cx="5915000" cy="2865120"/>
        </p:xfrm>
        <a:graphic>
          <a:graphicData uri="http://schemas.openxmlformats.org/drawingml/2006/table">
            <a:tbl>
              <a:tblPr firstRow="1" bandRow="1">
                <a:tableStyleId>{21E4AEA4-8DFA-4A89-87EB-49C32662AFE0}</a:tableStyleId>
              </a:tblPr>
              <a:tblGrid>
                <a:gridCol w="2376264"/>
                <a:gridCol w="3538736"/>
              </a:tblGrid>
              <a:tr h="370840">
                <a:tc>
                  <a:txBody>
                    <a:bodyPr/>
                    <a:lstStyle/>
                    <a:p>
                      <a:pPr algn="ctr"/>
                      <a:r>
                        <a:rPr lang="zh-CN" altLang="en-US" dirty="0" smtClean="0"/>
                        <a:t>命令</a:t>
                      </a:r>
                      <a:endParaRPr lang="zh-CN" altLang="en-US" dirty="0"/>
                    </a:p>
                  </a:txBody>
                  <a:tcPr/>
                </a:tc>
                <a:tc>
                  <a:txBody>
                    <a:bodyPr/>
                    <a:lstStyle/>
                    <a:p>
                      <a:r>
                        <a:rPr lang="zh-CN" altLang="en-US" dirty="0" smtClean="0"/>
                        <a:t>作用</a:t>
                      </a:r>
                      <a:endParaRPr lang="zh-CN" altLang="en-US" dirty="0"/>
                    </a:p>
                  </a:txBody>
                  <a:tcPr/>
                </a:tc>
              </a:tr>
              <a:tr h="370840">
                <a:tc>
                  <a:txBody>
                    <a:bodyPr/>
                    <a:lstStyle/>
                    <a:p>
                      <a:pPr algn="ctr"/>
                      <a:r>
                        <a:rPr lang="en-US" altLang="zh-CN" dirty="0" smtClean="0"/>
                        <a:t>:w</a:t>
                      </a:r>
                      <a:endParaRPr lang="zh-CN" altLang="en-US" dirty="0"/>
                    </a:p>
                  </a:txBody>
                  <a:tcPr/>
                </a:tc>
                <a:tc>
                  <a:txBody>
                    <a:bodyPr/>
                    <a:lstStyle/>
                    <a:p>
                      <a:r>
                        <a:rPr lang="zh-CN" altLang="en-US" dirty="0" smtClean="0"/>
                        <a:t>保存修改</a:t>
                      </a:r>
                      <a:endParaRPr lang="zh-CN" altLang="en-US" dirty="0"/>
                    </a:p>
                  </a:txBody>
                  <a:tcPr/>
                </a:tc>
              </a:tr>
              <a:tr h="370840">
                <a:tc>
                  <a:txBody>
                    <a:bodyPr/>
                    <a:lstStyle/>
                    <a:p>
                      <a:pPr algn="ctr"/>
                      <a:r>
                        <a:rPr lang="en-US" altLang="zh-CN" dirty="0" smtClean="0"/>
                        <a:t>:w </a:t>
                      </a:r>
                      <a:r>
                        <a:rPr lang="en-US" altLang="zh-CN" dirty="0" err="1" smtClean="0"/>
                        <a:t>new_filename</a:t>
                      </a:r>
                      <a:endParaRPr lang="zh-CN" altLang="en-US" dirty="0"/>
                    </a:p>
                  </a:txBody>
                  <a:tcPr/>
                </a:tc>
                <a:tc>
                  <a:txBody>
                    <a:bodyPr/>
                    <a:lstStyle/>
                    <a:p>
                      <a:r>
                        <a:rPr lang="zh-CN" altLang="en-US" dirty="0" smtClean="0"/>
                        <a:t>另存为新文件</a:t>
                      </a:r>
                      <a:endParaRPr lang="zh-CN" altLang="en-US" dirty="0"/>
                    </a:p>
                  </a:txBody>
                  <a:tcPr/>
                </a:tc>
              </a:tr>
              <a:tr h="370840">
                <a:tc>
                  <a:txBody>
                    <a:bodyPr/>
                    <a:lstStyle/>
                    <a:p>
                      <a:pPr algn="ctr"/>
                      <a:r>
                        <a:rPr lang="en-US" altLang="zh-CN" dirty="0" smtClean="0"/>
                        <a:t>:</a:t>
                      </a:r>
                      <a:r>
                        <a:rPr lang="en-US" altLang="zh-CN" dirty="0" err="1" smtClean="0"/>
                        <a:t>wq</a:t>
                      </a:r>
                      <a:endParaRPr lang="zh-CN" altLang="en-US" dirty="0"/>
                    </a:p>
                  </a:txBody>
                  <a:tcPr/>
                </a:tc>
                <a:tc>
                  <a:txBody>
                    <a:bodyPr/>
                    <a:lstStyle/>
                    <a:p>
                      <a:r>
                        <a:rPr lang="zh-CN" altLang="en-US" dirty="0" smtClean="0"/>
                        <a:t>保存修改并退出</a:t>
                      </a:r>
                      <a:endParaRPr lang="zh-CN" altLang="en-US" dirty="0"/>
                    </a:p>
                  </a:txBody>
                  <a:tcPr/>
                </a:tc>
              </a:tr>
              <a:tr h="370840">
                <a:tc>
                  <a:txBody>
                    <a:bodyPr/>
                    <a:lstStyle/>
                    <a:p>
                      <a:pPr algn="ctr"/>
                      <a:r>
                        <a:rPr lang="en-US" altLang="zh-CN" dirty="0" smtClean="0"/>
                        <a:t>ZZ</a:t>
                      </a:r>
                      <a:endParaRPr lang="zh-CN" altLang="en-US" dirty="0"/>
                    </a:p>
                  </a:txBody>
                  <a:tcPr/>
                </a:tc>
                <a:tc>
                  <a:txBody>
                    <a:bodyPr/>
                    <a:lstStyle/>
                    <a:p>
                      <a:r>
                        <a:rPr lang="zh-CN" altLang="en-US" dirty="0" smtClean="0"/>
                        <a:t>保存修改并退出（命令模式）</a:t>
                      </a:r>
                      <a:endParaRPr lang="zh-CN" altLang="en-US" dirty="0"/>
                    </a:p>
                  </a:txBody>
                  <a:tcPr/>
                </a:tc>
              </a:tr>
              <a:tr h="370840">
                <a:tc>
                  <a:txBody>
                    <a:bodyPr/>
                    <a:lstStyle/>
                    <a:p>
                      <a:pPr algn="ctr"/>
                      <a:r>
                        <a:rPr lang="en-US" altLang="zh-CN" dirty="0" smtClean="0"/>
                        <a:t>:q!</a:t>
                      </a:r>
                      <a:endParaRPr lang="zh-CN" altLang="en-US" dirty="0"/>
                    </a:p>
                  </a:txBody>
                  <a:tcPr/>
                </a:tc>
                <a:tc>
                  <a:txBody>
                    <a:bodyPr/>
                    <a:lstStyle/>
                    <a:p>
                      <a:r>
                        <a:rPr lang="zh-CN" altLang="en-US" dirty="0" smtClean="0"/>
                        <a:t>不保存修改，退出</a:t>
                      </a:r>
                      <a:endParaRPr lang="zh-CN" altLang="en-US" dirty="0"/>
                    </a:p>
                  </a:txBody>
                  <a:tcPr/>
                </a:tc>
              </a:tr>
              <a:tr h="370840">
                <a:tc>
                  <a:txBody>
                    <a:bodyPr/>
                    <a:lstStyle/>
                    <a:p>
                      <a:pPr algn="ctr"/>
                      <a:r>
                        <a:rPr lang="zh-CN" altLang="en-US" dirty="0" smtClean="0"/>
                        <a:t>：</a:t>
                      </a:r>
                      <a:r>
                        <a:rPr lang="en-US" altLang="zh-CN" dirty="0" err="1" smtClean="0"/>
                        <a:t>wq</a:t>
                      </a:r>
                      <a:r>
                        <a:rPr lang="zh-CN" altLang="en-US" dirty="0" smtClean="0"/>
                        <a:t>！</a:t>
                      </a:r>
                      <a:endParaRPr lang="zh-CN" altLang="en-US" dirty="0"/>
                    </a:p>
                  </a:txBody>
                  <a:tcPr/>
                </a:tc>
                <a:tc>
                  <a:txBody>
                    <a:bodyPr/>
                    <a:lstStyle/>
                    <a:p>
                      <a:r>
                        <a:rPr lang="zh-CN" altLang="en-US" dirty="0" smtClean="0"/>
                        <a:t>保存修改，退出（只所有者和</a:t>
                      </a:r>
                      <a:r>
                        <a:rPr lang="en-US" altLang="zh-CN" dirty="0" smtClean="0"/>
                        <a:t>root</a:t>
                      </a:r>
                      <a:r>
                        <a:rPr lang="zh-CN" altLang="en-US" dirty="0" smtClean="0"/>
                        <a:t>可用）</a:t>
                      </a:r>
                      <a:endParaRPr lang="zh-CN" altLang="en-US" dirty="0"/>
                    </a:p>
                  </a:txBody>
                  <a:tcPr/>
                </a:tc>
              </a:tr>
            </a:tbl>
          </a:graphicData>
        </a:graphic>
      </p:graphicFrame>
      <p:sp>
        <p:nvSpPr>
          <p:cNvPr id="5" name="Rectangle 2"/>
          <p:cNvSpPr>
            <a:spLocks noGrp="1" noChangeArrowheads="1"/>
          </p:cNvSpPr>
          <p:nvPr>
            <p:ph type="title"/>
          </p:nvPr>
        </p:nvSpPr>
        <p:spPr>
          <a:xfrm>
            <a:off x="1143000" y="76200"/>
            <a:ext cx="8001000" cy="914400"/>
          </a:xfrm>
        </p:spPr>
        <p:txBody>
          <a:bodyPr/>
          <a:lstStyle/>
          <a:p>
            <a:pPr eaLnBrk="1" hangingPunct="1"/>
            <a:r>
              <a:rPr lang="en-US" altLang="zh-CN" sz="2800" dirty="0" smtClean="0">
                <a:latin typeface="仿宋_GB2312" pitchFamily="49" charset="-122"/>
                <a:ea typeface="仿宋_GB2312" pitchFamily="49" charset="-122"/>
              </a:rPr>
              <a:t> </a:t>
            </a:r>
            <a:r>
              <a:rPr lang="en-US" altLang="zh-CN" sz="2800" b="0" dirty="0" smtClean="0">
                <a:latin typeface="仿宋_GB2312" pitchFamily="49" charset="-122"/>
                <a:ea typeface="仿宋_GB2312" pitchFamily="49" charset="-122"/>
              </a:rPr>
              <a:t>vi</a:t>
            </a:r>
            <a:r>
              <a:rPr lang="zh-CN" altLang="en-US" sz="2800" b="0" dirty="0" smtClean="0">
                <a:latin typeface="仿宋_GB2312" pitchFamily="49" charset="-122"/>
                <a:ea typeface="仿宋_GB2312" pitchFamily="49" charset="-122"/>
              </a:rPr>
              <a:t>的进入与退出</a:t>
            </a:r>
            <a:r>
              <a:rPr lang="zh-CN" altLang="en-US" sz="2800" dirty="0" smtClean="0">
                <a:latin typeface="仿宋_GB2312" pitchFamily="49" charset="-122"/>
                <a:ea typeface="仿宋_GB2312" pitchFamily="49" charset="-122"/>
              </a:rPr>
              <a:t> </a:t>
            </a:r>
          </a:p>
        </p:txBody>
      </p:sp>
    </p:spTree>
    <p:extLst>
      <p:ext uri="{BB962C8B-B14F-4D97-AF65-F5344CB8AC3E}">
        <p14:creationId xmlns:p14="http://schemas.microsoft.com/office/powerpoint/2010/main" val="155430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323850" y="479425"/>
            <a:ext cx="8582025" cy="5832475"/>
          </a:xfrm>
        </p:spPr>
        <p:txBody>
          <a:bodyPr>
            <a:normAutofit fontScale="92500" lnSpcReduction="10000"/>
          </a:bodyPr>
          <a:lstStyle/>
          <a:p>
            <a:pPr algn="just" eaLnBrk="1" hangingPunct="1"/>
            <a:r>
              <a:rPr lang="zh-CN" altLang="en-US" b="1" dirty="0" smtClean="0">
                <a:solidFill>
                  <a:schemeClr val="bg1"/>
                </a:solidFill>
                <a:latin typeface="仿宋_GB2312" pitchFamily="49" charset="-122"/>
                <a:ea typeface="仿宋_GB2312" pitchFamily="49" charset="-122"/>
              </a:rPr>
              <a:t>使用</a:t>
            </a:r>
            <a:r>
              <a:rPr lang="en-US" altLang="zh-CN" b="1" dirty="0" smtClean="0">
                <a:solidFill>
                  <a:schemeClr val="bg1"/>
                </a:solidFill>
                <a:latin typeface="仿宋_GB2312" pitchFamily="49" charset="-122"/>
                <a:ea typeface="仿宋_GB2312" pitchFamily="49" charset="-122"/>
              </a:rPr>
              <a:t>vi</a:t>
            </a:r>
            <a:r>
              <a:rPr lang="zh-CN" altLang="en-US" b="1" dirty="0" smtClean="0">
                <a:solidFill>
                  <a:schemeClr val="bg1"/>
                </a:solidFill>
                <a:latin typeface="仿宋_GB2312" pitchFamily="49" charset="-122"/>
                <a:ea typeface="仿宋_GB2312" pitchFamily="49" charset="-122"/>
              </a:rPr>
              <a:t>编辑文档</a:t>
            </a:r>
          </a:p>
          <a:p>
            <a:pPr algn="just" eaLnBrk="1" hangingPunct="1"/>
            <a:r>
              <a:rPr lang="en-US" altLang="zh-CN" b="1" dirty="0" smtClean="0">
                <a:latin typeface="仿宋_GB2312" pitchFamily="49" charset="-122"/>
                <a:ea typeface="仿宋_GB2312" pitchFamily="49" charset="-122"/>
              </a:rPr>
              <a:t>1.</a:t>
            </a:r>
            <a:r>
              <a:rPr lang="zh-CN" altLang="en-US" b="1" dirty="0" smtClean="0">
                <a:latin typeface="仿宋_GB2312" pitchFamily="49" charset="-122"/>
                <a:ea typeface="仿宋_GB2312" pitchFamily="49" charset="-122"/>
              </a:rPr>
              <a:t>新建一个文档</a:t>
            </a:r>
          </a:p>
          <a:p>
            <a:pPr algn="just" eaLnBrk="1" hangingPunct="1">
              <a:lnSpc>
                <a:spcPts val="4200"/>
              </a:lnSpc>
              <a:spcBef>
                <a:spcPct val="0"/>
              </a:spcBef>
            </a:pPr>
            <a:r>
              <a:rPr lang="zh-CN" altLang="en-US" sz="2200" dirty="0" smtClean="0">
                <a:latin typeface="仿宋_GB2312" pitchFamily="49" charset="-122"/>
                <a:ea typeface="仿宋_GB2312" pitchFamily="49" charset="-122"/>
              </a:rPr>
              <a:t>      在</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的终端命令主提示符下输入</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后可以打开其主界面，然后按下“</a:t>
            </a:r>
            <a:r>
              <a:rPr lang="en-US" altLang="zh-CN" sz="2200" b="1" dirty="0" smtClean="0">
                <a:solidFill>
                  <a:srgbClr val="FF0000"/>
                </a:solidFill>
                <a:latin typeface="仿宋_GB2312" pitchFamily="49" charset="-122"/>
                <a:ea typeface="仿宋_GB2312" pitchFamily="49" charset="-122"/>
              </a:rPr>
              <a:t>i</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键，进入输入模式，然后输入文本，如图所示。可以使用</a:t>
            </a:r>
            <a:r>
              <a:rPr lang="en-US" altLang="zh-CN" sz="2200" b="1" dirty="0" smtClean="0">
                <a:solidFill>
                  <a:srgbClr val="FF0000"/>
                </a:solidFill>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键来换行，使用</a:t>
            </a:r>
            <a:r>
              <a:rPr lang="en-US" altLang="zh-CN" sz="2200" b="1" dirty="0" smtClean="0">
                <a:solidFill>
                  <a:srgbClr val="FF0000"/>
                </a:solidFill>
                <a:latin typeface="仿宋_GB2312" pitchFamily="49" charset="-122"/>
                <a:ea typeface="仿宋_GB2312" pitchFamily="49" charset="-122"/>
              </a:rPr>
              <a:t>Backspace</a:t>
            </a:r>
            <a:r>
              <a:rPr lang="zh-CN" altLang="en-US" sz="2200" dirty="0" smtClean="0">
                <a:latin typeface="仿宋_GB2312" pitchFamily="49" charset="-122"/>
                <a:ea typeface="仿宋_GB2312" pitchFamily="49" charset="-122"/>
              </a:rPr>
              <a:t>键删除前面的文字。文本输入完成以后，按下“</a:t>
            </a:r>
            <a:r>
              <a:rPr lang="en-US" altLang="zh-CN" sz="2200" b="1" dirty="0" smtClean="0">
                <a:solidFill>
                  <a:srgbClr val="FF0000"/>
                </a:solidFill>
                <a:latin typeface="仿宋_GB2312" pitchFamily="49" charset="-122"/>
                <a:ea typeface="仿宋_GB2312" pitchFamily="49" charset="-122"/>
              </a:rPr>
              <a:t>Esc</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键切换到命令模式。</a:t>
            </a:r>
          </a:p>
          <a:p>
            <a:pPr algn="just" eaLnBrk="1" hangingPunct="1">
              <a:lnSpc>
                <a:spcPts val="4200"/>
              </a:lnSpc>
              <a:spcBef>
                <a:spcPct val="0"/>
              </a:spcBef>
            </a:pPr>
            <a:r>
              <a:rPr lang="zh-CN" altLang="en-US" sz="2200" dirty="0" smtClean="0">
                <a:latin typeface="仿宋_GB2312" pitchFamily="49" charset="-122"/>
                <a:ea typeface="仿宋_GB2312" pitchFamily="49" charset="-122"/>
              </a:rPr>
              <a:t>     为了保存输入的内容，在命令模式下输入“</a:t>
            </a:r>
            <a:r>
              <a:rPr lang="en-US" altLang="zh-CN" sz="2200" b="1" dirty="0" smtClean="0">
                <a:solidFill>
                  <a:srgbClr val="FF0000"/>
                </a:solidFill>
                <a:latin typeface="仿宋_GB2312" pitchFamily="49" charset="-122"/>
                <a:ea typeface="仿宋_GB2312" pitchFamily="49" charset="-122"/>
              </a:rPr>
              <a:t>:w </a:t>
            </a:r>
            <a:r>
              <a:rPr lang="en-US" altLang="zh-CN" sz="2200" b="1" dirty="0" err="1" smtClean="0">
                <a:solidFill>
                  <a:srgbClr val="000099"/>
                </a:solidFill>
                <a:latin typeface="仿宋_GB2312" pitchFamily="49" charset="-122"/>
                <a:ea typeface="仿宋_GB2312" pitchFamily="49" charset="-122"/>
              </a:rPr>
              <a:t>vi_test</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，然后按</a:t>
            </a:r>
            <a:r>
              <a:rPr lang="en-US" altLang="zh-CN" sz="2200" dirty="0" smtClean="0">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键，此时</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会新建一个</a:t>
            </a:r>
            <a:r>
              <a:rPr lang="en-US" altLang="zh-CN" sz="2200" dirty="0" err="1" smtClean="0">
                <a:latin typeface="仿宋_GB2312" pitchFamily="49" charset="-122"/>
                <a:ea typeface="仿宋_GB2312" pitchFamily="49" charset="-122"/>
              </a:rPr>
              <a:t>vi_test</a:t>
            </a:r>
            <a:r>
              <a:rPr lang="zh-CN" altLang="en-US" sz="2200" dirty="0" smtClean="0">
                <a:latin typeface="仿宋_GB2312" pitchFamily="49" charset="-122"/>
                <a:ea typeface="仿宋_GB2312" pitchFamily="49" charset="-122"/>
              </a:rPr>
              <a:t>文件，将文本区输入的内容写入该文件。</a:t>
            </a:r>
          </a:p>
          <a:p>
            <a:pPr algn="just" eaLnBrk="1" hangingPunct="1">
              <a:lnSpc>
                <a:spcPts val="4200"/>
              </a:lnSpc>
              <a:spcBef>
                <a:spcPct val="0"/>
              </a:spcBef>
            </a:pPr>
            <a:r>
              <a:rPr lang="zh-CN" altLang="en-US" sz="2200" dirty="0" smtClean="0">
                <a:latin typeface="仿宋_GB2312" pitchFamily="49" charset="-122"/>
                <a:ea typeface="仿宋_GB2312" pitchFamily="49" charset="-122"/>
              </a:rPr>
              <a:t>      在命令行模式下输入“</a:t>
            </a:r>
            <a:r>
              <a:rPr lang="en-US" altLang="zh-CN" sz="2200" b="1" dirty="0" smtClean="0">
                <a:solidFill>
                  <a:srgbClr val="FF0000"/>
                </a:solidFill>
                <a:latin typeface="仿宋_GB2312" pitchFamily="49" charset="-122"/>
                <a:ea typeface="仿宋_GB2312" pitchFamily="49" charset="-122"/>
              </a:rPr>
              <a:t>:q</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（引号内的部分）并按</a:t>
            </a:r>
            <a:r>
              <a:rPr lang="en-US" altLang="zh-CN" sz="2200" dirty="0" smtClean="0">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键，退出</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，并回到</a:t>
            </a:r>
            <a:r>
              <a:rPr lang="en-US" altLang="zh-CN" sz="2200" dirty="0" smtClean="0">
                <a:latin typeface="仿宋_GB2312" pitchFamily="49" charset="-122"/>
                <a:ea typeface="仿宋_GB2312" pitchFamily="49" charset="-122"/>
              </a:rPr>
              <a:t>shell</a:t>
            </a:r>
            <a:r>
              <a:rPr lang="zh-CN" altLang="en-US" sz="2200" dirty="0" smtClean="0">
                <a:latin typeface="仿宋_GB2312" pitchFamily="49" charset="-122"/>
                <a:ea typeface="仿宋_GB2312" pitchFamily="49" charset="-122"/>
              </a:rPr>
              <a:t>命令提示符。</a:t>
            </a:r>
          </a:p>
        </p:txBody>
      </p:sp>
    </p:spTree>
    <p:extLst>
      <p:ext uri="{BB962C8B-B14F-4D97-AF65-F5344CB8AC3E}">
        <p14:creationId xmlns:p14="http://schemas.microsoft.com/office/powerpoint/2010/main" val="1625415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1744</Words>
  <Application>Microsoft Office PowerPoint</Application>
  <PresentationFormat>全屏显示(4:3)</PresentationFormat>
  <Paragraphs>195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默认设计模板</vt:lpstr>
      <vt:lpstr>  第3章  文本编辑器vi的使用   </vt:lpstr>
      <vt:lpstr>Vi(visual interface，可视化编辑器) </vt:lpstr>
      <vt:lpstr>PowerPoint 演示文稿</vt:lpstr>
      <vt:lpstr>PowerPoint 演示文稿</vt:lpstr>
      <vt:lpstr>Vim工作模式</vt:lpstr>
      <vt:lpstr>PowerPoint 演示文稿</vt:lpstr>
      <vt:lpstr> vi的进入与退出 </vt:lpstr>
      <vt:lpstr> vi的进入与退出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定位命令</vt:lpstr>
      <vt:lpstr>删除命令</vt:lpstr>
      <vt:lpstr>复制粘贴命令</vt:lpstr>
      <vt:lpstr>查找和替换</vt:lpstr>
      <vt:lpstr>PowerPoint 演示文稿</vt:lpstr>
      <vt:lpstr>PowerPoint 演示文稿</vt:lpstr>
      <vt:lpstr>PowerPoint 演示文稿</vt:lpstr>
      <vt:lpstr>PowerPoint 演示文稿</vt:lpstr>
      <vt:lpstr>Vim高级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第3章  文本编辑器vi的使用   </dc:title>
  <dc:creator>Kang</dc:creator>
  <cp:lastModifiedBy>康晓军</cp:lastModifiedBy>
  <cp:revision>31</cp:revision>
  <dcterms:created xsi:type="dcterms:W3CDTF">2018-09-06T08:13:44Z</dcterms:created>
  <dcterms:modified xsi:type="dcterms:W3CDTF">2019-09-10T02:05:39Z</dcterms:modified>
</cp:coreProperties>
</file>