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1"/>
  </p:notesMasterIdLst>
  <p:handoutMasterIdLst>
    <p:handoutMasterId r:id="rId152"/>
  </p:handoutMasterIdLst>
  <p:sldIdLst>
    <p:sldId id="257" r:id="rId2"/>
    <p:sldId id="259" r:id="rId3"/>
    <p:sldId id="261" r:id="rId4"/>
    <p:sldId id="262" r:id="rId5"/>
    <p:sldId id="263" r:id="rId6"/>
    <p:sldId id="42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430" r:id="rId16"/>
    <p:sldId id="431" r:id="rId17"/>
    <p:sldId id="272" r:id="rId18"/>
    <p:sldId id="273" r:id="rId19"/>
    <p:sldId id="432" r:id="rId20"/>
    <p:sldId id="274" r:id="rId21"/>
    <p:sldId id="275" r:id="rId22"/>
    <p:sldId id="424" r:id="rId23"/>
    <p:sldId id="42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449" r:id="rId35"/>
    <p:sldId id="286" r:id="rId36"/>
    <p:sldId id="287" r:id="rId37"/>
    <p:sldId id="288" r:id="rId38"/>
    <p:sldId id="289" r:id="rId39"/>
    <p:sldId id="290" r:id="rId40"/>
    <p:sldId id="433" r:id="rId41"/>
    <p:sldId id="291" r:id="rId42"/>
    <p:sldId id="292" r:id="rId43"/>
    <p:sldId id="293" r:id="rId44"/>
    <p:sldId id="294" r:id="rId45"/>
    <p:sldId id="434" r:id="rId46"/>
    <p:sldId id="435" r:id="rId47"/>
    <p:sldId id="295" r:id="rId48"/>
    <p:sldId id="296" r:id="rId49"/>
    <p:sldId id="297" r:id="rId50"/>
    <p:sldId id="448" r:id="rId51"/>
    <p:sldId id="298" r:id="rId52"/>
    <p:sldId id="299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450" r:id="rId76"/>
    <p:sldId id="451" r:id="rId77"/>
    <p:sldId id="426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31" r:id="rId86"/>
    <p:sldId id="332" r:id="rId87"/>
    <p:sldId id="408" r:id="rId88"/>
    <p:sldId id="333" r:id="rId89"/>
    <p:sldId id="409" r:id="rId90"/>
    <p:sldId id="334" r:id="rId91"/>
    <p:sldId id="410" r:id="rId92"/>
    <p:sldId id="335" r:id="rId93"/>
    <p:sldId id="411" r:id="rId94"/>
    <p:sldId id="337" r:id="rId95"/>
    <p:sldId id="412" r:id="rId96"/>
    <p:sldId id="338" r:id="rId97"/>
    <p:sldId id="341" r:id="rId98"/>
    <p:sldId id="342" r:id="rId99"/>
    <p:sldId id="413" r:id="rId100"/>
    <p:sldId id="343" r:id="rId101"/>
    <p:sldId id="416" r:id="rId102"/>
    <p:sldId id="417" r:id="rId103"/>
    <p:sldId id="344" r:id="rId104"/>
    <p:sldId id="345" r:id="rId105"/>
    <p:sldId id="346" r:id="rId106"/>
    <p:sldId id="414" r:id="rId107"/>
    <p:sldId id="347" r:id="rId108"/>
    <p:sldId id="415" r:id="rId109"/>
    <p:sldId id="348" r:id="rId110"/>
    <p:sldId id="349" r:id="rId111"/>
    <p:sldId id="350" r:id="rId112"/>
    <p:sldId id="418" r:id="rId113"/>
    <p:sldId id="352" r:id="rId114"/>
    <p:sldId id="419" r:id="rId115"/>
    <p:sldId id="354" r:id="rId116"/>
    <p:sldId id="357" r:id="rId117"/>
    <p:sldId id="358" r:id="rId118"/>
    <p:sldId id="359" r:id="rId119"/>
    <p:sldId id="361" r:id="rId120"/>
    <p:sldId id="362" r:id="rId121"/>
    <p:sldId id="420" r:id="rId122"/>
    <p:sldId id="363" r:id="rId123"/>
    <p:sldId id="364" r:id="rId124"/>
    <p:sldId id="421" r:id="rId125"/>
    <p:sldId id="365" r:id="rId126"/>
    <p:sldId id="422" r:id="rId127"/>
    <p:sldId id="386" r:id="rId128"/>
    <p:sldId id="387" r:id="rId129"/>
    <p:sldId id="389" r:id="rId130"/>
    <p:sldId id="390" r:id="rId131"/>
    <p:sldId id="391" r:id="rId132"/>
    <p:sldId id="392" r:id="rId133"/>
    <p:sldId id="393" r:id="rId134"/>
    <p:sldId id="394" r:id="rId135"/>
    <p:sldId id="427" r:id="rId136"/>
    <p:sldId id="396" r:id="rId137"/>
    <p:sldId id="397" r:id="rId138"/>
    <p:sldId id="428" r:id="rId139"/>
    <p:sldId id="436" r:id="rId140"/>
    <p:sldId id="439" r:id="rId141"/>
    <p:sldId id="437" r:id="rId142"/>
    <p:sldId id="438" r:id="rId143"/>
    <p:sldId id="440" r:id="rId144"/>
    <p:sldId id="441" r:id="rId145"/>
    <p:sldId id="442" r:id="rId146"/>
    <p:sldId id="443" r:id="rId147"/>
    <p:sldId id="444" r:id="rId148"/>
    <p:sldId id="445" r:id="rId149"/>
    <p:sldId id="446" r:id="rId1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84" y="-1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notesMaster" Target="notesMasters/notesMaster1.xml"/><Relationship Id="rId15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46F6D-478D-46BC-A9BD-70DE2CADC57E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F87F3-ACE4-49D9-950F-B0C0205FD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53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2B2E7-9C78-4FDA-99A9-778528F7C80F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4A7CF-E008-4DE8-8937-BB71A27624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备注占位符 7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2023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Rectangle 3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Shell</a:t>
            </a:r>
            <a:r>
              <a:rPr lang="zh-CN" altLang="en-US"/>
              <a:t>的函数在其他语言中也被称为：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zh-CN" altLang="en-US"/>
              <a:t>过程（</a:t>
            </a:r>
            <a:r>
              <a:rPr lang="en-US" altLang="zh-CN"/>
              <a:t>procedure</a:t>
            </a:r>
            <a:r>
              <a:rPr lang="zh-CN" altLang="en-US"/>
              <a:t>）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zh-CN" altLang="en-US"/>
              <a:t>方法（</a:t>
            </a:r>
            <a:r>
              <a:rPr lang="en-US" altLang="zh-CN"/>
              <a:t>method</a:t>
            </a:r>
            <a:r>
              <a:rPr lang="zh-CN" altLang="en-US"/>
              <a:t>）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zh-CN"/>
              <a:t>subroutine</a:t>
            </a:r>
            <a:r>
              <a:rPr lang="zh-CN" altLang="en-US"/>
              <a:t>（子程序）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zh-CN"/>
              <a:t>routine</a:t>
            </a:r>
            <a:r>
              <a:rPr lang="zh-CN" altLang="en-US"/>
              <a:t>（例行程序）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3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00C0C5F-E169-451C-862D-A1BF7D3FD75E}" type="slidenum">
              <a:rPr lang="zh-CN" altLang="en-US" smtClean="0"/>
              <a:pPr eaLnBrk="1" hangingPunct="1"/>
              <a:t>128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/>
              <a:t> http://mail.linux.ie/pipermail/ilug/2008-March/097416.html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/>
              <a:t> http://www.linuxjournal.com/content/return-values-bash-functions</a:t>
            </a:r>
            <a:endParaRPr lang="zh-CN" altLang="en-US"/>
          </a:p>
        </p:txBody>
      </p:sp>
      <p:sp>
        <p:nvSpPr>
          <p:cNvPr id="174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5100FA3-68E5-44B8-B055-2F4ED2E9EC43}" type="slidenum">
              <a:rPr lang="zh-CN" altLang="en-US" smtClean="0"/>
              <a:pPr eaLnBrk="1" hangingPunct="1"/>
              <a:t>136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0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927872E-4087-42F9-AE29-E0298A12D9C3}" type="slidenum">
              <a:rPr lang="zh-CN" altLang="en-US" smtClean="0"/>
              <a:pPr eaLnBrk="1" hangingPunct="1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00"/>
                </a:solidFill>
                <a:latin typeface="Arial Unicode MS" pitchFamily="34" charset="-122"/>
              </a:rPr>
              <a:t>#!/</a:t>
            </a:r>
            <a:r>
              <a:rPr lang="en-US" altLang="zh-CN">
                <a:solidFill>
                  <a:srgbClr val="000000"/>
                </a:solidFill>
                <a:latin typeface="Arial Unicode MS" pitchFamily="34" charset="-122"/>
              </a:rPr>
              <a:t>bin/sh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  <a:latin typeface="Arial Unicode MS" pitchFamily="34" charset="-122"/>
              </a:rPr>
              <a:t>#!/bin/bash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  <a:latin typeface="Arial Unicode MS" pitchFamily="34" charset="-122"/>
              </a:rPr>
              <a:t>#!/usr/bin/perl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  <a:latin typeface="Arial Unicode MS" pitchFamily="34" charset="-122"/>
              </a:rPr>
              <a:t>#!/usr/bin/tcl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  <a:latin typeface="Arial Unicode MS" pitchFamily="34" charset="-122"/>
              </a:rPr>
              <a:t>#!/bin/sed -f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  <a:latin typeface="Arial Unicode MS" pitchFamily="34" charset="-122"/>
              </a:rPr>
              <a:t>#!/usr/awk -f</a:t>
            </a:r>
            <a:r>
              <a:rPr lang="en-US" altLang="zh-CN"/>
              <a:t> 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1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E3AB806-1FE1-4EA7-925F-F623C01F82F7}" type="slidenum">
              <a:rPr lang="zh-CN" altLang="en-US" smtClean="0"/>
              <a:pPr eaLnBrk="1" hangingPunct="1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2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0A692BB-E069-4712-9F6A-85102E826DE9}" type="slidenum">
              <a:rPr lang="zh-CN" altLang="en-US" smtClean="0"/>
              <a:pPr eaLnBrk="1" hangingPunct="1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67379B9-1F59-4512-B06C-E61D755EA100}" type="slidenum">
              <a:rPr lang="zh-CN" altLang="en-US" smtClean="0"/>
              <a:pPr eaLnBrk="1" hangingPunct="1"/>
              <a:t>63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/>
              <a:t> http://www.cyberciti.biz/faq/bash-for-loop/</a:t>
            </a:r>
          </a:p>
        </p:txBody>
      </p:sp>
      <p:sp>
        <p:nvSpPr>
          <p:cNvPr id="164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5FB194A-432D-4BCA-8EF9-BC27E79CCC16}" type="slidenum">
              <a:rPr lang="zh-CN" altLang="en-US" smtClean="0"/>
              <a:pPr eaLnBrk="1" hangingPunct="1"/>
              <a:t>85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#!/bin/bash</a:t>
            </a:r>
            <a:endParaRPr lang="zh-CN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# filename: change_file_SUFFIX.sh</a:t>
            </a:r>
            <a:endParaRPr lang="zh-CN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# </a:t>
            </a:r>
            <a:r>
              <a:rPr lang="zh-CN" altLang="zh-CN"/>
              <a:t>将当前目录下所有以（</a:t>
            </a:r>
            <a:r>
              <a:rPr lang="en-US" altLang="zh-CN"/>
              <a:t>$1</a:t>
            </a:r>
            <a:r>
              <a:rPr lang="zh-CN" altLang="zh-CN"/>
              <a:t>）为后缀的文件改为以（</a:t>
            </a:r>
            <a:r>
              <a:rPr lang="en-US" altLang="zh-CN"/>
              <a:t>$2</a:t>
            </a:r>
            <a:r>
              <a:rPr lang="zh-CN" altLang="zh-CN"/>
              <a:t>）为后缀的文件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if [ "$#" -eq "2" ]; then</a:t>
            </a:r>
            <a:endParaRPr lang="zh-CN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for f in *.$1; do mv $f `basename $f .$1`.$2; done</a:t>
            </a:r>
            <a:endParaRPr lang="zh-CN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else</a:t>
            </a:r>
            <a:endParaRPr lang="zh-CN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echo "Usage: $0 &lt;SUFFIX1&gt; &lt;SUFFIX2&gt;"</a:t>
            </a:r>
            <a:endParaRPr lang="zh-CN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echo "Exmaple: $0 txt doc"</a:t>
            </a:r>
            <a:endParaRPr lang="zh-CN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fi</a:t>
            </a:r>
            <a:endParaRPr lang="zh-CN" altLang="zh-CN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5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F51F9C4-F26F-4336-90D3-D3D0D11174CF}" type="slidenum">
              <a:rPr lang="zh-CN" altLang="en-US" smtClean="0"/>
              <a:pPr eaLnBrk="1" hangingPunct="1"/>
              <a:t>92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/>
              <a:t> http://www.cyberciti.biz/faq/bash-while-loop/</a:t>
            </a:r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2C8CD4A-7421-4FAD-A9B9-E23DF276C6F6}" type="slidenum">
              <a:rPr lang="zh-CN" altLang="en-US" smtClean="0"/>
              <a:pPr eaLnBrk="1" hangingPunct="1"/>
              <a:t>110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/>
              <a:t> http://bash.cyberciti.biz/decision-making/menu-driven-shell-script/</a:t>
            </a:r>
            <a:endParaRPr lang="zh-CN" altLang="en-US"/>
          </a:p>
        </p:txBody>
      </p:sp>
      <p:sp>
        <p:nvSpPr>
          <p:cNvPr id="168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CD92B07-61C3-4E60-AFCC-DBE4409B8D0D}" type="slidenum">
              <a:rPr lang="zh-CN" altLang="en-US" smtClean="0"/>
              <a:pPr eaLnBrk="1" hangingPunct="1"/>
              <a:t>120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kern="0" dirty="0">
                <a:solidFill>
                  <a:srgbClr val="FFFFFF"/>
                </a:solidFill>
                <a:ea typeface="黑体"/>
              </a:rPr>
              <a:t>单击此处编辑母版标题样式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8879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061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5530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10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413" y="76200"/>
            <a:ext cx="77724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35000" y="1371600"/>
            <a:ext cx="3810000" cy="4724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7400" y="1371600"/>
            <a:ext cx="3810000" cy="4724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3184244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8120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700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2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0056AC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1200" dirty="0">
                <a:solidFill>
                  <a:srgbClr val="FFFFFF"/>
                </a:solidFill>
              </a:rPr>
              <a:t>Linux</a:t>
            </a:r>
            <a:r>
              <a:rPr lang="zh-CN" altLang="en-US" sz="1200" dirty="0">
                <a:solidFill>
                  <a:srgbClr val="FFFFFF"/>
                </a:solidFill>
              </a:rPr>
              <a:t>系统应用与开发                         中国地质大学（武汉）计算机学院                  李小燕               </a:t>
            </a:r>
            <a:r>
              <a:rPr lang="en-US" altLang="zh-CN" sz="1200" dirty="0">
                <a:solidFill>
                  <a:srgbClr val="FFFFFF"/>
                </a:solidFill>
              </a:rPr>
              <a:t>lixy</a:t>
            </a:r>
            <a:r>
              <a:rPr lang="en-US" sz="1200" dirty="0">
                <a:solidFill>
                  <a:srgbClr val="FFFFFF"/>
                </a:solidFill>
              </a:rPr>
              <a:t>@cug.edu.cn</a:t>
            </a:r>
          </a:p>
        </p:txBody>
      </p:sp>
      <p:sp>
        <p:nvSpPr>
          <p:cNvPr id="2" name="矩形 1"/>
          <p:cNvSpPr/>
          <p:nvPr userDrawn="1"/>
        </p:nvSpPr>
        <p:spPr bwMode="auto">
          <a:xfrm>
            <a:off x="6172158" y="6629400"/>
            <a:ext cx="2971842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31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914400"/>
            <a:ext cx="8077200" cy="5638800"/>
          </a:xfrm>
        </p:spPr>
        <p:txBody>
          <a:bodyPr/>
          <a:lstStyle/>
          <a:p>
            <a:pPr eaLnBrk="1" hangingPunct="1"/>
            <a:r>
              <a:rPr lang="zh-CN" altLang="en-US" b="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zh-CN" altLang="en-US" b="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b="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zh-CN" altLang="en-US" b="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3600" dirty="0">
                <a:solidFill>
                  <a:schemeClr val="tx1"/>
                </a:solidFill>
              </a:rPr>
              <a:t>第四章    </a:t>
            </a:r>
            <a:r>
              <a:rPr lang="en-US" altLang="zh-CN" sz="3600">
                <a:solidFill>
                  <a:schemeClr val="tx1"/>
                </a:solidFill>
              </a:rPr>
              <a:t>shell </a:t>
            </a:r>
            <a:r>
              <a:rPr lang="zh-CN" altLang="en-US" sz="3600" dirty="0">
                <a:solidFill>
                  <a:schemeClr val="tx1"/>
                </a:solidFill>
              </a:rPr>
              <a:t>脚本编程</a:t>
            </a:r>
            <a:r>
              <a:rPr lang="zh-CN" altLang="en-US" b="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zh-CN" altLang="en-US" b="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b="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zh-CN" altLang="en-US" b="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b="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zh-CN" altLang="en-US" b="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</a:br>
            <a:endParaRPr lang="zh-CN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722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10274300" cy="683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8428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 err="1"/>
              <a:t>foreach</a:t>
            </a:r>
            <a:r>
              <a:rPr lang="zh-CN" altLang="en-US" dirty="0"/>
              <a:t>型）举例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8313" y="1084263"/>
            <a:ext cx="7991475" cy="32932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## filename: for-loop_and_continue.sh</a:t>
            </a:r>
          </a:p>
          <a:p>
            <a:pPr>
              <a:defRPr/>
            </a:pP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=1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day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in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</a:rPr>
              <a:t>Mon Tue Wed Thu Fri Sat Sun</a:t>
            </a:r>
            <a:endParaRPr lang="en-US" altLang="zh-CN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echo -n "Day $((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++)) : $day"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if [ 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-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eq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7 -o 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-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eq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8 ]; then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   echo " (WEEKEND)" 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continue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fi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echo " (weekday)"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  <a:p>
            <a:pPr>
              <a:defRPr/>
            </a:pPr>
            <a:endParaRPr lang="en-US" altLang="zh-CN" sz="16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03112"/>
            <a:ext cx="4536504" cy="2124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37852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 err="1"/>
              <a:t>foreach</a:t>
            </a:r>
            <a:r>
              <a:rPr lang="zh-CN" altLang="en-US" dirty="0"/>
              <a:t>型）举例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259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## filename: for8.sh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</a:rPr>
              <a:t>mydir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in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</a:rPr>
              <a:t>A B C E H</a:t>
            </a:r>
            <a:endParaRPr lang="en-US" altLang="zh-CN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 marL="457200" lvl="1" indent="0">
              <a:buNone/>
              <a:defRPr/>
            </a:pPr>
            <a:r>
              <a:rPr lang="en-US" altLang="zh-CN" sz="1200" b="1" dirty="0" err="1">
                <a:solidFill>
                  <a:srgbClr val="FF0000"/>
                </a:solidFill>
                <a:latin typeface="Courier New" pitchFamily="49" charset="0"/>
              </a:rPr>
              <a:t>mkdir</a:t>
            </a:r>
            <a:r>
              <a:rPr lang="en-US" altLang="zh-CN" sz="1200" b="1" dirty="0">
                <a:solidFill>
                  <a:srgbClr val="FF0000"/>
                </a:solidFill>
                <a:latin typeface="Courier New" pitchFamily="49" charset="0"/>
              </a:rPr>
              <a:t> $</a:t>
            </a:r>
            <a:r>
              <a:rPr lang="en-US" altLang="zh-CN" sz="1200" b="1" dirty="0" err="1">
                <a:solidFill>
                  <a:srgbClr val="FF0000"/>
                </a:solidFill>
                <a:latin typeface="Courier New" pitchFamily="49" charset="0"/>
              </a:rPr>
              <a:t>mydir</a:t>
            </a:r>
            <a:endParaRPr lang="en-US" altLang="zh-CN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en-US" altLang="zh-CN" sz="1200" b="1" dirty="0" err="1">
                <a:solidFill>
                  <a:srgbClr val="FF0000"/>
                </a:solidFill>
                <a:latin typeface="Courier New" pitchFamily="49" charset="0"/>
              </a:rPr>
              <a:t>chmod</a:t>
            </a:r>
            <a:r>
              <a:rPr lang="en-US" altLang="zh-CN" sz="1200" b="1" dirty="0">
                <a:solidFill>
                  <a:srgbClr val="FF0000"/>
                </a:solidFill>
                <a:latin typeface="Courier New" pitchFamily="49" charset="0"/>
              </a:rPr>
              <a:t> 755 $</a:t>
            </a:r>
            <a:r>
              <a:rPr lang="en-US" altLang="zh-CN" sz="1200" b="1" dirty="0" err="1">
                <a:solidFill>
                  <a:srgbClr val="FF0000"/>
                </a:solidFill>
                <a:latin typeface="Courier New" pitchFamily="49" charset="0"/>
              </a:rPr>
              <a:t>mydir</a:t>
            </a:r>
            <a:endParaRPr lang="en-US" altLang="zh-CN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  <a:p>
            <a:pPr>
              <a:defRPr/>
            </a:pPr>
            <a:endParaRPr lang="en-US" altLang="zh-CN" sz="16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62785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31898"/>
            <a:ext cx="8136904" cy="5777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12672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/>
              <a:t>for</a:t>
            </a:r>
            <a:r>
              <a:rPr lang="zh-CN" altLang="en-US"/>
              <a:t>循环（</a:t>
            </a:r>
            <a:r>
              <a:rPr lang="en-US" altLang="zh-CN"/>
              <a:t>C</a:t>
            </a:r>
            <a:r>
              <a:rPr lang="zh-CN" altLang="en-US"/>
              <a:t>语言型）语法</a:t>
            </a:r>
          </a:p>
        </p:txBody>
      </p:sp>
      <p:sp>
        <p:nvSpPr>
          <p:cNvPr id="93187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pPr eaLnBrk="1" hangingPunct="1"/>
            <a:r>
              <a:rPr lang="zh-CN" altLang="en-US" sz="2800"/>
              <a:t>语法</a:t>
            </a:r>
            <a:endParaRPr lang="en-US" altLang="zh-CN" sz="2800"/>
          </a:p>
          <a:p>
            <a:pPr eaLnBrk="1" hangingPunct="1"/>
            <a:endParaRPr lang="en-US" altLang="zh-CN" sz="2800"/>
          </a:p>
          <a:p>
            <a:pPr eaLnBrk="1" hangingPunct="1"/>
            <a:endParaRPr lang="en-US" altLang="zh-CN" sz="2800"/>
          </a:p>
          <a:p>
            <a:pPr eaLnBrk="1" hangingPunct="1"/>
            <a:endParaRPr lang="en-US" altLang="zh-CN" sz="2800"/>
          </a:p>
          <a:p>
            <a:pPr eaLnBrk="1" hangingPunct="1"/>
            <a:endParaRPr lang="en-US" altLang="zh-CN" sz="2800"/>
          </a:p>
          <a:p>
            <a:pPr eaLnBrk="1" hangingPunct="1"/>
            <a:r>
              <a:rPr lang="zh-CN" altLang="en-US" sz="2800"/>
              <a:t>说明</a:t>
            </a:r>
            <a:endParaRPr lang="en-US" altLang="zh-CN" sz="2800"/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</a:pPr>
            <a:r>
              <a:rPr lang="zh-CN" altLang="en-US" sz="2000">
                <a:ea typeface="黑体" pitchFamily="49" charset="-122"/>
              </a:rPr>
              <a:t>通常 </a:t>
            </a:r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expr1</a:t>
            </a:r>
            <a:r>
              <a:rPr lang="zh-CN" altLang="en-US" sz="2000" b="1">
                <a:latin typeface="Courier New" pitchFamily="49" charset="0"/>
                <a:ea typeface="楷体_GB2312" pitchFamily="49" charset="-122"/>
              </a:rPr>
              <a:t>和</a:t>
            </a:r>
            <a:r>
              <a:rPr lang="en-US" altLang="zh-CN" sz="2000">
                <a:ea typeface="黑体" pitchFamily="49" charset="-122"/>
              </a:rPr>
              <a:t> </a:t>
            </a:r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expr3</a:t>
            </a:r>
            <a:r>
              <a:rPr lang="zh-CN" altLang="en-US" sz="2000">
                <a:ea typeface="黑体" pitchFamily="49" charset="-122"/>
              </a:rPr>
              <a:t>是</a:t>
            </a:r>
            <a:r>
              <a:rPr lang="zh-CN" altLang="en-US" sz="2000">
                <a:solidFill>
                  <a:srgbClr val="0000CC"/>
                </a:solidFill>
                <a:ea typeface="黑体" pitchFamily="49" charset="-122"/>
              </a:rPr>
              <a:t>算数表达式；</a:t>
            </a:r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 expr2</a:t>
            </a:r>
            <a:r>
              <a:rPr lang="zh-CN" altLang="en-US" sz="2000">
                <a:ea typeface="黑体" pitchFamily="49" charset="-122"/>
              </a:rPr>
              <a:t>是</a:t>
            </a:r>
            <a:r>
              <a:rPr lang="zh-CN" altLang="en-US" sz="2000">
                <a:solidFill>
                  <a:srgbClr val="0000CC"/>
                </a:solidFill>
                <a:ea typeface="黑体" pitchFamily="49" charset="-122"/>
              </a:rPr>
              <a:t>逻辑表达式</a:t>
            </a:r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zh-CN" sz="2000">
                <a:ea typeface="黑体" pitchFamily="49" charset="-122"/>
              </a:rPr>
              <a:t> </a:t>
            </a:r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expr1</a:t>
            </a:r>
            <a:r>
              <a:rPr lang="en-US" altLang="zh-CN" sz="2000">
                <a:ea typeface="黑体" pitchFamily="49" charset="-122"/>
              </a:rPr>
              <a:t> </a:t>
            </a:r>
            <a:r>
              <a:rPr lang="zh-CN" altLang="en-US" sz="2000">
                <a:ea typeface="黑体" pitchFamily="49" charset="-122"/>
              </a:rPr>
              <a:t>仅在循环开始之初执行一次</a:t>
            </a:r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zh-CN" sz="2000">
                <a:ea typeface="黑体" pitchFamily="49" charset="-122"/>
              </a:rPr>
              <a:t> </a:t>
            </a:r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expr2</a:t>
            </a:r>
            <a:r>
              <a:rPr lang="en-US" altLang="zh-CN" sz="2000">
                <a:ea typeface="黑体" pitchFamily="49" charset="-122"/>
              </a:rPr>
              <a:t> </a:t>
            </a:r>
            <a:r>
              <a:rPr lang="zh-CN" altLang="en-US" sz="2000">
                <a:ea typeface="黑体" pitchFamily="49" charset="-122"/>
              </a:rPr>
              <a:t>在每次执行循环体之前执行一次</a:t>
            </a:r>
            <a:endParaRPr lang="en-US" altLang="zh-CN" sz="2000">
              <a:ea typeface="黑体" pitchFamily="49" charset="-122"/>
            </a:endParaRPr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</a:pPr>
            <a:r>
              <a:rPr lang="zh-CN" altLang="en-US" sz="2000">
                <a:ea typeface="黑体" pitchFamily="49" charset="-122"/>
              </a:rPr>
              <a:t> </a:t>
            </a:r>
            <a:r>
              <a:rPr lang="en-US" altLang="zh-CN" sz="2000" b="1">
                <a:latin typeface="Courier New" pitchFamily="49" charset="0"/>
                <a:ea typeface="楷体_GB2312" pitchFamily="49" charset="-122"/>
              </a:rPr>
              <a:t>expr3 </a:t>
            </a:r>
            <a:r>
              <a:rPr lang="zh-CN" altLang="en-US" sz="2000" b="1">
                <a:latin typeface="Courier New" pitchFamily="49" charset="0"/>
                <a:ea typeface="楷体_GB2312" pitchFamily="49" charset="-122"/>
              </a:rPr>
              <a:t>在</a:t>
            </a:r>
            <a:r>
              <a:rPr lang="zh-CN" altLang="en-US" sz="2000">
                <a:ea typeface="黑体" pitchFamily="49" charset="-122"/>
              </a:rPr>
              <a:t>每次执行循环体之后执行一次</a:t>
            </a:r>
          </a:p>
          <a:p>
            <a:pPr lvl="1" eaLnBrk="1" hangingPunct="1"/>
            <a:endParaRPr lang="zh-CN" altLang="en-US"/>
          </a:p>
        </p:txBody>
      </p:sp>
      <p:sp>
        <p:nvSpPr>
          <p:cNvPr id="93190" name="Rectangle 4"/>
          <p:cNvSpPr>
            <a:spLocks noChangeArrowheads="1"/>
          </p:cNvSpPr>
          <p:nvPr/>
        </p:nvSpPr>
        <p:spPr bwMode="auto">
          <a:xfrm>
            <a:off x="539750" y="1855788"/>
            <a:ext cx="8135938" cy="1717675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for </a:t>
            </a:r>
            <a:r>
              <a:rPr lang="en-US" altLang="zh-CN" sz="2400" b="1">
                <a:solidFill>
                  <a:srgbClr val="002060"/>
                </a:solidFill>
                <a:latin typeface="Courier New" pitchFamily="49" charset="0"/>
                <a:ea typeface="楷体_GB2312" pitchFamily="49" charset="-122"/>
              </a:rPr>
              <a:t>((</a:t>
            </a:r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expr1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;</a:t>
            </a:r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expr2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;</a:t>
            </a:r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expr3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))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kumimoji="1"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expr1</a:t>
            </a:r>
            <a:endParaRPr lang="en-US" altLang="zh-CN" sz="2400" b="1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 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kumimoji="1"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expr2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的值为真时</a:t>
            </a:r>
            <a:r>
              <a:rPr kumimoji="1"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进入循环，否则退出</a:t>
            </a:r>
            <a:r>
              <a:rPr kumimoji="1"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for</a:t>
            </a:r>
            <a:r>
              <a:rPr kumimoji="1"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</a:t>
            </a:r>
            <a:endParaRPr lang="zh-CN" altLang="en-US" sz="2400" b="1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commands  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执行循环体，之后</a:t>
            </a:r>
            <a:r>
              <a:rPr kumimoji="1"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expr3</a:t>
            </a:r>
            <a:endParaRPr lang="en-US" altLang="zh-CN" sz="2400" b="1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done        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循环结束的标志</a:t>
            </a:r>
            <a:r>
              <a:rPr kumimoji="1"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，返回循环顶部</a:t>
            </a:r>
            <a:endParaRPr lang="en-US" altLang="zh-CN" sz="2400" b="1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52234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/>
              <a:t>for</a:t>
            </a:r>
            <a:r>
              <a:rPr lang="zh-CN" altLang="en-US"/>
              <a:t>循环（</a:t>
            </a:r>
            <a:r>
              <a:rPr lang="en-US" altLang="zh-CN"/>
              <a:t>C</a:t>
            </a:r>
            <a:r>
              <a:rPr lang="zh-CN" altLang="en-US"/>
              <a:t>语言型）流程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24479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首先执行 </a:t>
            </a:r>
            <a:r>
              <a:rPr lang="en-US" altLang="zh-CN" sz="2800" dirty="0"/>
              <a:t>expr1</a:t>
            </a:r>
          </a:p>
          <a:p>
            <a:pPr eaLnBrk="1" hangingPunct="1">
              <a:defRPr/>
            </a:pPr>
            <a:r>
              <a:rPr lang="zh-CN" altLang="en-US" sz="2800" dirty="0"/>
              <a:t>执行 </a:t>
            </a:r>
            <a:r>
              <a:rPr lang="en-US" altLang="zh-CN" sz="2800" dirty="0"/>
              <a:t>expr2</a:t>
            </a:r>
          </a:p>
          <a:p>
            <a:pPr lvl="1" eaLnBrk="1" hangingPunct="1">
              <a:defRPr/>
            </a:pPr>
            <a:r>
              <a:rPr lang="zh-CN" altLang="en-US" sz="2400" dirty="0"/>
              <a:t>其值为假时，终止循环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其值为真时，执行</a:t>
            </a:r>
            <a:r>
              <a:rPr lang="en-US" altLang="zh-CN" sz="2400" dirty="0"/>
              <a:t>do</a:t>
            </a:r>
            <a:r>
              <a:rPr lang="zh-CN" altLang="en-US" sz="2400" dirty="0"/>
              <a:t>和</a:t>
            </a:r>
            <a:r>
              <a:rPr lang="en-US" altLang="zh-CN" sz="2400" dirty="0"/>
              <a:t>done</a:t>
            </a:r>
            <a:r>
              <a:rPr lang="zh-CN" altLang="en-US" sz="2400" dirty="0"/>
              <a:t>之间的 </a:t>
            </a:r>
            <a:r>
              <a:rPr lang="en-US" altLang="zh-CN" sz="2400" dirty="0">
                <a:solidFill>
                  <a:srgbClr val="002060"/>
                </a:solidFill>
              </a:rPr>
              <a:t>commands</a:t>
            </a:r>
          </a:p>
          <a:p>
            <a:pPr lvl="1" eaLnBrk="1" hangingPunct="1">
              <a:defRPr/>
            </a:pPr>
            <a:r>
              <a:rPr lang="zh-CN" altLang="en-US" sz="2400" dirty="0"/>
              <a:t>执行</a:t>
            </a:r>
            <a:r>
              <a:rPr lang="en-US" altLang="zh-CN" sz="2400" dirty="0"/>
              <a:t>expr3</a:t>
            </a:r>
            <a:r>
              <a:rPr lang="zh-CN" altLang="en-US" sz="2400" dirty="0"/>
              <a:t>，进入下一次循环</a:t>
            </a:r>
          </a:p>
        </p:txBody>
      </p:sp>
      <p:sp>
        <p:nvSpPr>
          <p:cNvPr id="94213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Garamond" pitchFamily="18" charset="0"/>
              </a:rPr>
              <a:t> </a:t>
            </a:r>
            <a:endParaRPr lang="en-US" altLang="zh-CN">
              <a:latin typeface="Garamond" pitchFamily="18" charset="0"/>
            </a:endParaRPr>
          </a:p>
          <a:p>
            <a:pPr eaLnBrk="1" hangingPunct="1"/>
            <a:r>
              <a:rPr lang="en-US" altLang="zh-CN">
                <a:latin typeface="Garamond" pitchFamily="18" charset="0"/>
              </a:rPr>
              <a:t> </a:t>
            </a:r>
          </a:p>
        </p:txBody>
      </p:sp>
      <p:sp>
        <p:nvSpPr>
          <p:cNvPr id="45" name="菱形 44"/>
          <p:cNvSpPr/>
          <p:nvPr/>
        </p:nvSpPr>
        <p:spPr>
          <a:xfrm>
            <a:off x="2627313" y="4716463"/>
            <a:ext cx="1873250" cy="9350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94216" name="TextBox 45"/>
          <p:cNvSpPr txBox="1">
            <a:spLocks noChangeArrowheads="1"/>
          </p:cNvSpPr>
          <p:nvPr/>
        </p:nvSpPr>
        <p:spPr bwMode="auto">
          <a:xfrm>
            <a:off x="3059113" y="4859338"/>
            <a:ext cx="1152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expr2 </a:t>
            </a:r>
            <a:r>
              <a:rPr lang="zh-CN" altLang="en-US"/>
              <a:t>的值为真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4932363" y="4076700"/>
            <a:ext cx="1655762" cy="431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/>
              <a:t>   </a:t>
            </a:r>
            <a:r>
              <a:rPr lang="zh-CN" altLang="en-US" dirty="0"/>
              <a:t>执行 </a:t>
            </a:r>
            <a:r>
              <a:rPr lang="en-US" altLang="zh-CN" dirty="0"/>
              <a:t>expr3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971550" y="4932363"/>
            <a:ext cx="1439863" cy="431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/>
              <a:t> </a:t>
            </a:r>
            <a:r>
              <a:rPr lang="zh-CN" altLang="en-US" dirty="0"/>
              <a:t>执行 </a:t>
            </a:r>
            <a:r>
              <a:rPr lang="en-US" altLang="zh-CN" dirty="0"/>
              <a:t>expr1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875463" y="4716463"/>
            <a:ext cx="936625" cy="935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4220" name="TextBox 53"/>
          <p:cNvSpPr txBox="1">
            <a:spLocks noChangeArrowheads="1"/>
          </p:cNvSpPr>
          <p:nvPr/>
        </p:nvSpPr>
        <p:spPr bwMode="auto">
          <a:xfrm>
            <a:off x="7019925" y="4716463"/>
            <a:ext cx="86518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done</a:t>
            </a:r>
            <a:r>
              <a:rPr lang="zh-CN" altLang="en-US" b="1">
                <a:ea typeface="楷体_GB2312" pitchFamily="49" charset="-122"/>
              </a:rPr>
              <a:t>结束循环</a:t>
            </a:r>
            <a:endParaRPr lang="zh-CN" altLang="en-US"/>
          </a:p>
        </p:txBody>
      </p:sp>
      <p:sp>
        <p:nvSpPr>
          <p:cNvPr id="94221" name="TextBox 60"/>
          <p:cNvSpPr txBox="1">
            <a:spLocks noChangeArrowheads="1"/>
          </p:cNvSpPr>
          <p:nvPr/>
        </p:nvSpPr>
        <p:spPr bwMode="auto">
          <a:xfrm>
            <a:off x="4500563" y="4797425"/>
            <a:ext cx="35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  <p:cxnSp>
        <p:nvCxnSpPr>
          <p:cNvPr id="66" name="肘形连接符 65"/>
          <p:cNvCxnSpPr>
            <a:stCxn id="45" idx="2"/>
            <a:endCxn id="53" idx="2"/>
          </p:cNvCxnSpPr>
          <p:nvPr/>
        </p:nvCxnSpPr>
        <p:spPr>
          <a:xfrm rot="16200000" flipH="1">
            <a:off x="5453857" y="3761581"/>
            <a:ext cx="1588" cy="3781425"/>
          </a:xfrm>
          <a:prstGeom prst="bentConnector3">
            <a:avLst>
              <a:gd name="adj1" fmla="val 2298980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223" name="TextBox 67"/>
          <p:cNvSpPr txBox="1">
            <a:spLocks noChangeArrowheads="1"/>
          </p:cNvSpPr>
          <p:nvPr/>
        </p:nvSpPr>
        <p:spPr bwMode="auto">
          <a:xfrm>
            <a:off x="3132138" y="5724525"/>
            <a:ext cx="360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N</a:t>
            </a: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395288" y="5148263"/>
            <a:ext cx="611187" cy="34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3" idx="3"/>
          </p:cNvCxnSpPr>
          <p:nvPr/>
        </p:nvCxnSpPr>
        <p:spPr>
          <a:xfrm flipV="1">
            <a:off x="7812088" y="5148263"/>
            <a:ext cx="576262" cy="34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4932363" y="4941888"/>
            <a:ext cx="1727200" cy="503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do</a:t>
            </a:r>
            <a:r>
              <a:rPr lang="en-US" altLang="zh-CN" dirty="0"/>
              <a:t> Commands</a:t>
            </a:r>
            <a:endParaRPr lang="zh-CN" altLang="en-US" dirty="0"/>
          </a:p>
        </p:txBody>
      </p:sp>
      <p:sp>
        <p:nvSpPr>
          <p:cNvPr id="94227" name="TextBox 97"/>
          <p:cNvSpPr txBox="1">
            <a:spLocks noChangeArrowheads="1"/>
          </p:cNvSpPr>
          <p:nvPr/>
        </p:nvSpPr>
        <p:spPr bwMode="auto">
          <a:xfrm>
            <a:off x="395288" y="4716463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for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2411413" y="5148263"/>
            <a:ext cx="2889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5" idx="3"/>
            <a:endCxn id="79" idx="1"/>
          </p:cNvCxnSpPr>
          <p:nvPr/>
        </p:nvCxnSpPr>
        <p:spPr>
          <a:xfrm>
            <a:off x="4500563" y="5183188"/>
            <a:ext cx="4318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79" idx="0"/>
            <a:endCxn id="49" idx="2"/>
          </p:cNvCxnSpPr>
          <p:nvPr/>
        </p:nvCxnSpPr>
        <p:spPr>
          <a:xfrm rot="16200000" flipV="1">
            <a:off x="5561013" y="4706937"/>
            <a:ext cx="433388" cy="36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9" idx="1"/>
            <a:endCxn id="45" idx="0"/>
          </p:cNvCxnSpPr>
          <p:nvPr/>
        </p:nvCxnSpPr>
        <p:spPr>
          <a:xfrm rot="10800000" flipV="1">
            <a:off x="3563938" y="4292600"/>
            <a:ext cx="1368425" cy="4238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8061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/>
              <a:t>for</a:t>
            </a:r>
            <a:r>
              <a:rPr lang="zh-CN" altLang="en-US"/>
              <a:t>循环（</a:t>
            </a:r>
            <a:r>
              <a:rPr lang="en-US" altLang="zh-CN"/>
              <a:t>C</a:t>
            </a:r>
            <a:r>
              <a:rPr lang="zh-CN" altLang="en-US"/>
              <a:t>语言型）举例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95236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Garamond" pitchFamily="18" charset="0"/>
              </a:rPr>
              <a:t> </a:t>
            </a:r>
            <a:endParaRPr lang="en-US" altLang="zh-CN">
              <a:latin typeface="Garamond" pitchFamily="18" charset="0"/>
            </a:endParaRPr>
          </a:p>
          <a:p>
            <a:pPr eaLnBrk="1" hangingPunct="1"/>
            <a:r>
              <a:rPr lang="en-US" altLang="zh-CN">
                <a:latin typeface="Garamond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750" y="1268413"/>
            <a:ext cx="7993063" cy="40941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for--C-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style.sh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pl-PL" altLang="zh-CN" sz="2000" b="1" dirty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pl-PL" altLang="zh-CN" sz="2000" b="1" dirty="0">
                <a:solidFill>
                  <a:srgbClr val="002060"/>
                </a:solidFill>
                <a:latin typeface="Courier New" pitchFamily="49" charset="0"/>
              </a:rPr>
              <a:t>((i=0</a:t>
            </a:r>
            <a:r>
              <a:rPr lang="pl-PL" altLang="zh-CN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pl-PL" altLang="zh-CN" sz="2000" b="1" dirty="0">
                <a:solidFill>
                  <a:srgbClr val="002060"/>
                </a:solidFill>
                <a:latin typeface="Courier New" pitchFamily="49" charset="0"/>
              </a:rPr>
              <a:t>i&lt;10</a:t>
            </a:r>
            <a:r>
              <a:rPr lang="pl-PL" altLang="zh-CN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pl-PL" altLang="zh-CN" sz="2000" b="1" dirty="0">
                <a:solidFill>
                  <a:srgbClr val="002060"/>
                </a:solidFill>
                <a:latin typeface="Courier New" pitchFamily="49" charset="0"/>
              </a:rPr>
              <a:t>i++))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l-PL" altLang="zh-CN" sz="2000" b="1" dirty="0">
                <a:solidFill>
                  <a:srgbClr val="FF0000"/>
                </a:solidFill>
                <a:latin typeface="Courier New" pitchFamily="49" charset="0"/>
              </a:rPr>
              <a:t>; do </a:t>
            </a:r>
            <a:r>
              <a:rPr lang="pl-PL" altLang="zh-CN" sz="2000" b="1" dirty="0">
                <a:solidFill>
                  <a:srgbClr val="002060"/>
                </a:solidFill>
                <a:latin typeface="Courier New" pitchFamily="49" charset="0"/>
              </a:rPr>
              <a:t>echo $i</a:t>
            </a:r>
            <a:r>
              <a:rPr lang="pl-PL" altLang="zh-CN" sz="2000" b="1" dirty="0">
                <a:solidFill>
                  <a:srgbClr val="FF0000"/>
                </a:solidFill>
                <a:latin typeface="Courier New" pitchFamily="49" charset="0"/>
              </a:rPr>
              <a:t>; done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endParaRPr lang="en-US" altLang="zh-CN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((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=1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&lt;= 10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++ )) 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 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"Random number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: $RANDOM" 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done </a:t>
            </a:r>
          </a:p>
          <a:p>
            <a:pPr>
              <a:defRPr/>
            </a:pPr>
            <a:endParaRPr lang="en-US" altLang="zh-CN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=1, j=10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&lt;= 5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++, j=j+5))</a:t>
            </a:r>
            <a:r>
              <a:rPr lang="pl-PL" altLang="zh-CN" sz="2000" b="1" dirty="0">
                <a:solidFill>
                  <a:srgbClr val="FF0000"/>
                </a:solidFill>
                <a:latin typeface="Courier New" pitchFamily="49" charset="0"/>
              </a:rPr>
              <a:t> ; do 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echo "Number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: $j"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6375" y="5589588"/>
            <a:ext cx="5759450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C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语言风格的 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for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语句通常用于实现计数型循环</a:t>
            </a:r>
          </a:p>
        </p:txBody>
      </p:sp>
    </p:spTree>
    <p:extLst>
      <p:ext uri="{BB962C8B-B14F-4D97-AF65-F5344CB8AC3E}">
        <p14:creationId xmlns:p14="http://schemas.microsoft.com/office/powerpoint/2010/main" val="337289885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8640"/>
            <a:ext cx="4896544" cy="6275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57485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/>
              <a:t>for</a:t>
            </a:r>
            <a:r>
              <a:rPr lang="zh-CN" altLang="en-US"/>
              <a:t>循环（</a:t>
            </a:r>
            <a:r>
              <a:rPr lang="en-US" altLang="zh-CN"/>
              <a:t>C</a:t>
            </a:r>
            <a:r>
              <a:rPr lang="zh-CN" altLang="en-US"/>
              <a:t>语言型）举例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6260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Garamond" pitchFamily="18" charset="0"/>
              </a:rPr>
              <a:t> </a:t>
            </a:r>
            <a:endParaRPr lang="en-US" altLang="zh-CN">
              <a:latin typeface="Garamond" pitchFamily="18" charset="0"/>
            </a:endParaRPr>
          </a:p>
          <a:p>
            <a:pPr eaLnBrk="1" hangingPunct="1"/>
            <a:r>
              <a:rPr lang="en-US" altLang="zh-CN">
                <a:latin typeface="Garamond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1124744"/>
            <a:ext cx="7993063" cy="47089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for--C-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style_sum.sh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s=0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=1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i&lt;=100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i++))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 do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let s=$s+$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 done</a:t>
            </a:r>
          </a:p>
          <a:p>
            <a:pPr>
              <a:defRPr/>
            </a:pP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</a:rPr>
              <a:t>echo sum\(1..100\)=$s</a:t>
            </a:r>
          </a:p>
          <a:p>
            <a:pPr>
              <a:defRPr/>
            </a:pPr>
            <a:endParaRPr lang="pt-BR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((s=0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,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i=1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i&lt;=100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i++))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 do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((s+=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))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 done</a:t>
            </a:r>
          </a:p>
          <a:p>
            <a:pPr>
              <a:defRPr/>
            </a:pP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</a:rPr>
              <a:t>echo sum\(1..100\)=$s</a:t>
            </a:r>
          </a:p>
          <a:p>
            <a:pPr>
              <a:defRPr/>
            </a:pPr>
            <a:endParaRPr lang="pt-BR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((s=0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,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i=1;i&lt;=100;s+=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itchFamily="49" charset="0"/>
              </a:rPr>
              <a:t>,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++))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:  # </a:t>
            </a:r>
            <a:r>
              <a:rPr lang="zh-CN" altLang="en-US" sz="2000" b="1" dirty="0">
                <a:solidFill>
                  <a:srgbClr val="002060"/>
                </a:solidFill>
                <a:latin typeface="Courier New" pitchFamily="49" charset="0"/>
              </a:rPr>
              <a:t>空语句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</a:rPr>
              <a:t>echo sum\(1..100\)=$s</a:t>
            </a:r>
          </a:p>
        </p:txBody>
      </p:sp>
    </p:spTree>
    <p:extLst>
      <p:ext uri="{BB962C8B-B14F-4D97-AF65-F5344CB8AC3E}">
        <p14:creationId xmlns:p14="http://schemas.microsoft.com/office/powerpoint/2010/main" val="235692437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8"/>
            <a:ext cx="8696847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56536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/>
              <a:t>for</a:t>
            </a:r>
            <a:r>
              <a:rPr lang="zh-CN" altLang="en-US"/>
              <a:t>循环（</a:t>
            </a:r>
            <a:r>
              <a:rPr lang="en-US" altLang="zh-CN"/>
              <a:t>C</a:t>
            </a:r>
            <a:r>
              <a:rPr lang="zh-CN" altLang="en-US"/>
              <a:t>语言型）举例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728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Garamond" pitchFamily="18" charset="0"/>
              </a:rPr>
              <a:t> </a:t>
            </a:r>
            <a:endParaRPr lang="en-US" altLang="zh-CN">
              <a:latin typeface="Garamond" pitchFamily="18" charset="0"/>
            </a:endParaRPr>
          </a:p>
          <a:p>
            <a:pPr eaLnBrk="1" hangingPunct="1"/>
            <a:r>
              <a:rPr lang="en-US" altLang="zh-CN">
                <a:latin typeface="Garamond" pitchFamily="18" charset="0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750" y="1331913"/>
            <a:ext cx="7993063" cy="44021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addusers_for_C-style.sh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成批添加</a:t>
            </a: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50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个用户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(( n=1; n&lt;=50; n++ ))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   if 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((n&lt;10))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   then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st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="st0${n}" 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   else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st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="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st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${n}"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fi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useradd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st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echo "centos"|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passwd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--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stdin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st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chage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-d 0 $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st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945039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530725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/>
              <a:t>#!bash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/>
              <a:t>#this is the first Shell script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/>
              <a:t>function welcome()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/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/>
              <a:t>  echo -n "input your name:"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/>
              <a:t>  read name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/>
              <a:t>  echo "Welcome $name"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/>
              <a:t>echo "Program starts here."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/>
              <a:t>welcome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/>
              <a:t>echo "Program end."</a:t>
            </a:r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95044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/>
              <a:t>while </a:t>
            </a:r>
            <a:r>
              <a:rPr lang="zh-CN" altLang="en-US"/>
              <a:t>循环语句</a:t>
            </a:r>
          </a:p>
        </p:txBody>
      </p:sp>
      <p:sp>
        <p:nvSpPr>
          <p:cNvPr id="98308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Garamond" pitchFamily="18" charset="0"/>
              </a:rPr>
              <a:t> </a:t>
            </a:r>
            <a:endParaRPr lang="en-US" altLang="zh-CN">
              <a:latin typeface="Garamond" pitchFamily="18" charset="0"/>
            </a:endParaRPr>
          </a:p>
          <a:p>
            <a:pPr eaLnBrk="1" hangingPunct="1"/>
            <a:r>
              <a:rPr lang="en-US" altLang="zh-CN">
                <a:latin typeface="Garamond" pitchFamily="18" charset="0"/>
              </a:rPr>
              <a:t> </a:t>
            </a:r>
          </a:p>
        </p:txBody>
      </p:sp>
      <p:sp>
        <p:nvSpPr>
          <p:cNvPr id="98310" name="Rectangle 4"/>
          <p:cNvSpPr>
            <a:spLocks noChangeArrowheads="1"/>
          </p:cNvSpPr>
          <p:nvPr/>
        </p:nvSpPr>
        <p:spPr bwMode="auto">
          <a:xfrm>
            <a:off x="468313" y="1412875"/>
            <a:ext cx="8135937" cy="170815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while </a:t>
            </a:r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expr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 # 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</a:t>
            </a: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expr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 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</a:t>
            </a:r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expr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的退出状态为</a:t>
            </a:r>
            <a:r>
              <a:rPr lang="zh-CN" altLang="en-US" sz="2400" b="1">
                <a:latin typeface="Courier New" pitchFamily="49" charset="0"/>
                <a:ea typeface="楷体_GB2312" pitchFamily="49" charset="-122"/>
              </a:rPr>
              <a:t>0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，进入循环，否则退出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while</a:t>
            </a:r>
            <a:endParaRPr lang="en-US" altLang="zh-CN" sz="2400" b="1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commands  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循环体</a:t>
            </a:r>
            <a:endParaRPr lang="en-US" altLang="zh-CN" sz="2400" b="1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done        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循环结束标志，返回循环顶部</a:t>
            </a:r>
            <a:endParaRPr lang="en-US" altLang="zh-CN" sz="2400" b="1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1331913" y="3573463"/>
            <a:ext cx="6486525" cy="2230437"/>
            <a:chOff x="881" y="2625"/>
            <a:chExt cx="4086" cy="1405"/>
          </a:xfrm>
        </p:grpSpPr>
        <p:sp>
          <p:nvSpPr>
            <p:cNvPr id="98312" name="AutoShape 28"/>
            <p:cNvSpPr>
              <a:spLocks noChangeArrowheads="1"/>
            </p:cNvSpPr>
            <p:nvPr/>
          </p:nvSpPr>
          <p:spPr bwMode="auto">
            <a:xfrm>
              <a:off x="2780" y="2695"/>
              <a:ext cx="1066" cy="297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3" name="Line 29"/>
            <p:cNvSpPr>
              <a:spLocks noChangeShapeType="1"/>
            </p:cNvSpPr>
            <p:nvPr/>
          </p:nvSpPr>
          <p:spPr bwMode="auto">
            <a:xfrm>
              <a:off x="1892" y="2845"/>
              <a:ext cx="0" cy="1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98314" name="AutoShape 30"/>
            <p:cNvSpPr>
              <a:spLocks noChangeArrowheads="1"/>
            </p:cNvSpPr>
            <p:nvPr/>
          </p:nvSpPr>
          <p:spPr bwMode="auto">
            <a:xfrm>
              <a:off x="1122" y="3170"/>
              <a:ext cx="1539" cy="533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5" name="Text Box 31"/>
            <p:cNvSpPr txBox="1">
              <a:spLocks noChangeArrowheads="1"/>
            </p:cNvSpPr>
            <p:nvPr/>
          </p:nvSpPr>
          <p:spPr bwMode="auto">
            <a:xfrm>
              <a:off x="1175" y="3319"/>
              <a:ext cx="148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while</a:t>
              </a:r>
              <a:r>
                <a:rPr lang="en-US" altLang="zh-CN" sz="1600" b="1">
                  <a:ea typeface="楷体_GB2312" pitchFamily="49" charset="-122"/>
                </a:rPr>
                <a:t> 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98316" name="Line 32"/>
            <p:cNvSpPr>
              <a:spLocks noChangeShapeType="1"/>
            </p:cNvSpPr>
            <p:nvPr/>
          </p:nvSpPr>
          <p:spPr bwMode="auto">
            <a:xfrm>
              <a:off x="1892" y="2845"/>
              <a:ext cx="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98317" name="Line 33"/>
            <p:cNvSpPr>
              <a:spLocks noChangeShapeType="1"/>
            </p:cNvSpPr>
            <p:nvPr/>
          </p:nvSpPr>
          <p:spPr bwMode="auto">
            <a:xfrm>
              <a:off x="2673" y="3438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98318" name="Line 34"/>
            <p:cNvSpPr>
              <a:spLocks noChangeShapeType="1"/>
            </p:cNvSpPr>
            <p:nvPr/>
          </p:nvSpPr>
          <p:spPr bwMode="auto">
            <a:xfrm>
              <a:off x="3306" y="2995"/>
              <a:ext cx="0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98319" name="Line 35"/>
            <p:cNvSpPr>
              <a:spLocks noChangeShapeType="1"/>
            </p:cNvSpPr>
            <p:nvPr/>
          </p:nvSpPr>
          <p:spPr bwMode="auto">
            <a:xfrm flipV="1">
              <a:off x="4205" y="3615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98320" name="Text Box 36"/>
            <p:cNvSpPr txBox="1">
              <a:spLocks noChangeArrowheads="1"/>
            </p:cNvSpPr>
            <p:nvPr/>
          </p:nvSpPr>
          <p:spPr bwMode="auto">
            <a:xfrm>
              <a:off x="1892" y="2625"/>
              <a:ext cx="7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solidFill>
                    <a:srgbClr val="FF0000"/>
                  </a:solidFill>
                  <a:ea typeface="楷体_GB2312" pitchFamily="49" charset="-122"/>
                </a:rPr>
                <a:t>条件为真</a:t>
              </a:r>
            </a:p>
          </p:txBody>
        </p:sp>
        <p:sp>
          <p:nvSpPr>
            <p:cNvPr id="98321" name="Line 37"/>
            <p:cNvSpPr>
              <a:spLocks noChangeShapeType="1"/>
            </p:cNvSpPr>
            <p:nvPr/>
          </p:nvSpPr>
          <p:spPr bwMode="auto">
            <a:xfrm>
              <a:off x="1892" y="4029"/>
              <a:ext cx="2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98322" name="Text Box 38"/>
            <p:cNvSpPr txBox="1">
              <a:spLocks noChangeArrowheads="1"/>
            </p:cNvSpPr>
            <p:nvPr/>
          </p:nvSpPr>
          <p:spPr bwMode="auto">
            <a:xfrm>
              <a:off x="1967" y="3800"/>
              <a:ext cx="6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2060"/>
                  </a:solidFill>
                  <a:ea typeface="楷体_GB2312" pitchFamily="49" charset="-122"/>
                </a:rPr>
                <a:t>条件为假</a:t>
              </a:r>
            </a:p>
          </p:txBody>
        </p:sp>
        <p:sp>
          <p:nvSpPr>
            <p:cNvPr id="98323" name="Line 39"/>
            <p:cNvSpPr>
              <a:spLocks noChangeShapeType="1"/>
            </p:cNvSpPr>
            <p:nvPr/>
          </p:nvSpPr>
          <p:spPr bwMode="auto">
            <a:xfrm>
              <a:off x="881" y="3438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98324" name="AutoShape 40"/>
            <p:cNvSpPr>
              <a:spLocks noChangeArrowheads="1"/>
            </p:cNvSpPr>
            <p:nvPr/>
          </p:nvSpPr>
          <p:spPr bwMode="auto">
            <a:xfrm>
              <a:off x="3712" y="3303"/>
              <a:ext cx="1006" cy="29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25" name="Text Box 41"/>
            <p:cNvSpPr txBox="1">
              <a:spLocks noChangeArrowheads="1"/>
            </p:cNvSpPr>
            <p:nvPr/>
          </p:nvSpPr>
          <p:spPr bwMode="auto">
            <a:xfrm>
              <a:off x="3696" y="3327"/>
              <a:ext cx="10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done</a:t>
              </a:r>
              <a:r>
                <a:rPr lang="en-US" altLang="zh-CN" sz="1600" b="1">
                  <a:ea typeface="楷体_GB2312" pitchFamily="49" charset="-122"/>
                </a:rPr>
                <a:t>  </a:t>
              </a:r>
              <a:r>
                <a:rPr lang="zh-CN" altLang="en-US" sz="1600" b="1">
                  <a:ea typeface="楷体_GB2312" pitchFamily="49" charset="-122"/>
                </a:rPr>
                <a:t>结束循环</a:t>
              </a:r>
            </a:p>
          </p:txBody>
        </p:sp>
        <p:sp>
          <p:nvSpPr>
            <p:cNvPr id="98326" name="Line 42"/>
            <p:cNvSpPr>
              <a:spLocks noChangeShapeType="1"/>
            </p:cNvSpPr>
            <p:nvPr/>
          </p:nvSpPr>
          <p:spPr bwMode="auto">
            <a:xfrm>
              <a:off x="4731" y="3438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98327" name="Text Box 43"/>
            <p:cNvSpPr txBox="1">
              <a:spLocks noChangeArrowheads="1"/>
            </p:cNvSpPr>
            <p:nvPr/>
          </p:nvSpPr>
          <p:spPr bwMode="auto">
            <a:xfrm>
              <a:off x="2781" y="2731"/>
              <a:ext cx="10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do</a:t>
              </a:r>
              <a:r>
                <a:rPr lang="en-US" altLang="zh-CN" sz="1600" b="1">
                  <a:ea typeface="楷体_GB2312" pitchFamily="49" charset="-122"/>
                </a:rPr>
                <a:t>  </a:t>
              </a: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34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/>
              <a:t>while </a:t>
            </a:r>
            <a:r>
              <a:rPr lang="zh-CN" altLang="en-US"/>
              <a:t>循环语句举例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99332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Garamond" pitchFamily="18" charset="0"/>
              </a:rPr>
              <a:t> </a:t>
            </a:r>
            <a:endParaRPr lang="en-US" altLang="zh-CN">
              <a:latin typeface="Garamond" pitchFamily="18" charset="0"/>
            </a:endParaRPr>
          </a:p>
          <a:p>
            <a:pPr eaLnBrk="1" hangingPunct="1"/>
            <a:r>
              <a:rPr lang="en-US" altLang="zh-CN">
                <a:latin typeface="Garamond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363" y="1485900"/>
            <a:ext cx="8388350" cy="4030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## filename: while--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guess_number.sh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 $RANDOM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是一个系统随机数的环境变量，模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100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运算用于生成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1-100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的随机整数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num=$((RANDOM%100)) 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 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使用永真循环、条件退出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(break)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的方式接收用户的猜测并进行判断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while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: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read  -p  "Please guess my number [0-99]: "  answer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if   [ $answer -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lt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$num ]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then echo "The number you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inputed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is less then my NUMBER."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elif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[[ $answer -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gt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$num ]]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then echo "The number you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inputed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is greater then my NUMBER."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elif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((answer==num))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then echo "Bingo! Congratulate: my NUMBER is $num."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; break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fi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86086298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57" y="1916832"/>
            <a:ext cx="8700529" cy="277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3015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dirty="0"/>
              <a:t>while </a:t>
            </a:r>
            <a:r>
              <a:rPr lang="zh-CN" altLang="en-US" dirty="0"/>
              <a:t>循环语句举例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1380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Garamond" pitchFamily="18" charset="0"/>
              </a:rPr>
              <a:t> </a:t>
            </a:r>
            <a:endParaRPr lang="en-US" altLang="zh-CN">
              <a:latin typeface="Garamond" pitchFamily="18" charset="0"/>
            </a:endParaRPr>
          </a:p>
          <a:p>
            <a:pPr eaLnBrk="1" hangingPunct="1"/>
            <a:r>
              <a:rPr lang="en-US" altLang="zh-CN">
                <a:latin typeface="Garamond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363" y="2541588"/>
            <a:ext cx="8388350" cy="30469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## filename: while-rename_filename.sh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 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找出当前目录下包含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5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的文件名，将空格替换为下划线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endParaRPr lang="en-US" altLang="zh-CN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DIR="."</a:t>
            </a:r>
            <a:endParaRPr lang="zh-CN" altLang="en-US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find $DIR -type f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|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while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read file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; do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echo $file</a:t>
            </a:r>
            <a:endParaRPr lang="zh-CN" altLang="en-US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</a:rPr>
              <a:t>if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[[ "$file" = *5* ]]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</a:rPr>
              <a:t>; then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 # substitute 5 with "_" character (rename the filename)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mv "$file" $(echo $file |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tr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‘5' '_')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itchFamily="49" charset="0"/>
              </a:rPr>
              <a:t>fi</a:t>
            </a:r>
            <a:endParaRPr lang="en-US" altLang="zh-CN" sz="1600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</p:txBody>
      </p:sp>
      <p:sp>
        <p:nvSpPr>
          <p:cNvPr id="10138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6275"/>
          </a:xfrm>
        </p:spPr>
        <p:txBody>
          <a:bodyPr/>
          <a:lstStyle/>
          <a:p>
            <a:pPr eaLnBrk="1" hangingPunct="1"/>
            <a:r>
              <a:rPr lang="zh-CN" altLang="en-US"/>
              <a:t>使用管道为 </a:t>
            </a:r>
            <a:r>
              <a:rPr lang="en-US" altLang="zh-CN"/>
              <a:t>while </a:t>
            </a:r>
            <a:r>
              <a:rPr lang="zh-CN" altLang="en-US"/>
              <a:t>传递输入</a:t>
            </a:r>
          </a:p>
        </p:txBody>
      </p:sp>
    </p:spTree>
    <p:extLst>
      <p:ext uri="{BB962C8B-B14F-4D97-AF65-F5344CB8AC3E}">
        <p14:creationId xmlns:p14="http://schemas.microsoft.com/office/powerpoint/2010/main" val="199232391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8788107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4899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/>
              <a:t>until </a:t>
            </a:r>
            <a:r>
              <a:rPr lang="zh-CN" altLang="en-US"/>
              <a:t>循环语句</a:t>
            </a:r>
          </a:p>
        </p:txBody>
      </p:sp>
      <p:sp>
        <p:nvSpPr>
          <p:cNvPr id="103428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Garamond" pitchFamily="18" charset="0"/>
              </a:rPr>
              <a:t> </a:t>
            </a:r>
            <a:endParaRPr lang="en-US" altLang="zh-CN">
              <a:latin typeface="Garamond" pitchFamily="18" charset="0"/>
            </a:endParaRPr>
          </a:p>
          <a:p>
            <a:pPr eaLnBrk="1" hangingPunct="1"/>
            <a:r>
              <a:rPr lang="en-US" altLang="zh-CN">
                <a:latin typeface="Garamond" pitchFamily="18" charset="0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03430" name="Rectangle 3"/>
          <p:cNvSpPr>
            <a:spLocks noChangeArrowheads="1"/>
          </p:cNvSpPr>
          <p:nvPr/>
        </p:nvSpPr>
        <p:spPr bwMode="auto">
          <a:xfrm>
            <a:off x="468313" y="1412875"/>
            <a:ext cx="8280400" cy="170815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until </a:t>
            </a:r>
            <a:r>
              <a:rPr kumimoji="1" lang="en-US" altLang="zh-CN" sz="2400" b="1">
                <a:latin typeface="Courier New" pitchFamily="49" charset="0"/>
                <a:ea typeface="楷体_GB2312" pitchFamily="49" charset="-122"/>
              </a:rPr>
              <a:t>expr</a:t>
            </a:r>
            <a:r>
              <a:rPr kumimoji="1"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 # </a:t>
            </a:r>
            <a:r>
              <a:rPr kumimoji="1"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 </a:t>
            </a:r>
            <a:r>
              <a:rPr kumimoji="1"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expr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 </a:t>
            </a:r>
            <a:r>
              <a:rPr kumimoji="1"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kumimoji="1"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</a:t>
            </a:r>
            <a:r>
              <a:rPr kumimoji="1"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expr</a:t>
            </a:r>
            <a:r>
              <a:rPr kumimoji="1"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的退出状态</a:t>
            </a:r>
            <a:r>
              <a:rPr kumimoji="1" lang="zh-CN" altLang="en-US" sz="2400" b="1">
                <a:latin typeface="Courier New" pitchFamily="49" charset="0"/>
                <a:ea typeface="楷体_GB2312" pitchFamily="49" charset="-122"/>
              </a:rPr>
              <a:t>非</a:t>
            </a:r>
            <a:r>
              <a:rPr kumimoji="1" lang="en-US" altLang="zh-CN" sz="2400" b="1">
                <a:latin typeface="Courier New" pitchFamily="49" charset="0"/>
                <a:ea typeface="楷体_GB2312" pitchFamily="49" charset="-122"/>
              </a:rPr>
              <a:t>0</a:t>
            </a:r>
            <a:r>
              <a:rPr kumimoji="1"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，进入循环，否则退出</a:t>
            </a:r>
            <a:r>
              <a:rPr kumimoji="1"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until</a:t>
            </a:r>
            <a:endParaRPr kumimoji="1" lang="en-US" altLang="zh-CN" sz="2400" b="1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commands  </a:t>
            </a:r>
            <a:r>
              <a:rPr kumimoji="1"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kumimoji="1"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循环体</a:t>
            </a:r>
            <a:endParaRPr kumimoji="1" lang="zh-CN" altLang="en-US" sz="2400" b="1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done        </a:t>
            </a:r>
            <a:r>
              <a:rPr kumimoji="1"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kumimoji="1"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循环结束标志，返回循环顶部</a:t>
            </a: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1258888" y="3670300"/>
            <a:ext cx="6911975" cy="2263775"/>
            <a:chOff x="567" y="2564"/>
            <a:chExt cx="4354" cy="1426"/>
          </a:xfrm>
        </p:grpSpPr>
        <p:sp>
          <p:nvSpPr>
            <p:cNvPr id="103432" name="Line 39"/>
            <p:cNvSpPr>
              <a:spLocks noChangeShapeType="1"/>
            </p:cNvSpPr>
            <p:nvPr/>
          </p:nvSpPr>
          <p:spPr bwMode="auto">
            <a:xfrm>
              <a:off x="1645" y="2564"/>
              <a:ext cx="0" cy="1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03433" name="AutoShape 40"/>
            <p:cNvSpPr>
              <a:spLocks noChangeArrowheads="1"/>
            </p:cNvSpPr>
            <p:nvPr/>
          </p:nvSpPr>
          <p:spPr bwMode="auto">
            <a:xfrm>
              <a:off x="824" y="2911"/>
              <a:ext cx="1640" cy="567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4" name="Text Box 41"/>
            <p:cNvSpPr txBox="1">
              <a:spLocks noChangeArrowheads="1"/>
            </p:cNvSpPr>
            <p:nvPr/>
          </p:nvSpPr>
          <p:spPr bwMode="auto">
            <a:xfrm>
              <a:off x="880" y="3069"/>
              <a:ext cx="15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until</a:t>
              </a:r>
              <a:r>
                <a:rPr lang="en-US" altLang="zh-CN" sz="1600" b="1">
                  <a:ea typeface="楷体_GB2312" pitchFamily="49" charset="-122"/>
                </a:rPr>
                <a:t> 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103435" name="Line 42"/>
            <p:cNvSpPr>
              <a:spLocks noChangeShapeType="1"/>
            </p:cNvSpPr>
            <p:nvPr/>
          </p:nvSpPr>
          <p:spPr bwMode="auto">
            <a:xfrm>
              <a:off x="1645" y="3826"/>
              <a:ext cx="9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03436" name="Line 43"/>
            <p:cNvSpPr>
              <a:spLocks noChangeShapeType="1"/>
            </p:cNvSpPr>
            <p:nvPr/>
          </p:nvSpPr>
          <p:spPr bwMode="auto">
            <a:xfrm>
              <a:off x="2476" y="3196"/>
              <a:ext cx="6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03437" name="Line 44"/>
            <p:cNvSpPr>
              <a:spLocks noChangeShapeType="1"/>
            </p:cNvSpPr>
            <p:nvPr/>
          </p:nvSpPr>
          <p:spPr bwMode="auto">
            <a:xfrm>
              <a:off x="3159" y="3199"/>
              <a:ext cx="0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03438" name="Line 45"/>
            <p:cNvSpPr>
              <a:spLocks noChangeShapeType="1"/>
            </p:cNvSpPr>
            <p:nvPr/>
          </p:nvSpPr>
          <p:spPr bwMode="auto">
            <a:xfrm flipV="1">
              <a:off x="4109" y="2564"/>
              <a:ext cx="0" cy="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03439" name="Text Box 46"/>
            <p:cNvSpPr txBox="1">
              <a:spLocks noChangeArrowheads="1"/>
            </p:cNvSpPr>
            <p:nvPr/>
          </p:nvSpPr>
          <p:spPr bwMode="auto">
            <a:xfrm>
              <a:off x="1645" y="3587"/>
              <a:ext cx="8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2060"/>
                  </a:solidFill>
                  <a:ea typeface="楷体_GB2312" pitchFamily="49" charset="-122"/>
                </a:rPr>
                <a:t>条件为假</a:t>
              </a:r>
            </a:p>
          </p:txBody>
        </p:sp>
        <p:sp>
          <p:nvSpPr>
            <p:cNvPr id="103440" name="Line 47"/>
            <p:cNvSpPr>
              <a:spLocks noChangeShapeType="1"/>
            </p:cNvSpPr>
            <p:nvPr/>
          </p:nvSpPr>
          <p:spPr bwMode="auto">
            <a:xfrm>
              <a:off x="1645" y="2564"/>
              <a:ext cx="24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03441" name="Text Box 48"/>
            <p:cNvSpPr txBox="1">
              <a:spLocks noChangeArrowheads="1"/>
            </p:cNvSpPr>
            <p:nvPr/>
          </p:nvSpPr>
          <p:spPr bwMode="auto">
            <a:xfrm>
              <a:off x="1746" y="2639"/>
              <a:ext cx="6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solidFill>
                    <a:srgbClr val="FF0000"/>
                  </a:solidFill>
                  <a:ea typeface="楷体_GB2312" pitchFamily="49" charset="-122"/>
                </a:rPr>
                <a:t>条件为真</a:t>
              </a:r>
            </a:p>
          </p:txBody>
        </p:sp>
        <p:sp>
          <p:nvSpPr>
            <p:cNvPr id="103442" name="Line 49"/>
            <p:cNvSpPr>
              <a:spLocks noChangeShapeType="1"/>
            </p:cNvSpPr>
            <p:nvPr/>
          </p:nvSpPr>
          <p:spPr bwMode="auto">
            <a:xfrm>
              <a:off x="567" y="3196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03443" name="AutoShape 50"/>
            <p:cNvSpPr>
              <a:spLocks noChangeArrowheads="1"/>
            </p:cNvSpPr>
            <p:nvPr/>
          </p:nvSpPr>
          <p:spPr bwMode="auto">
            <a:xfrm>
              <a:off x="3583" y="3053"/>
              <a:ext cx="1072" cy="315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4" name="Text Box 51"/>
            <p:cNvSpPr txBox="1">
              <a:spLocks noChangeArrowheads="1"/>
            </p:cNvSpPr>
            <p:nvPr/>
          </p:nvSpPr>
          <p:spPr bwMode="auto">
            <a:xfrm>
              <a:off x="3612" y="3105"/>
              <a:ext cx="10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done </a:t>
              </a:r>
              <a:r>
                <a:rPr lang="en-US" altLang="zh-CN" sz="1600" b="1">
                  <a:ea typeface="楷体_GB2312" pitchFamily="49" charset="-122"/>
                </a:rPr>
                <a:t> </a:t>
              </a:r>
              <a:r>
                <a:rPr lang="zh-CN" altLang="en-US" sz="1600" b="1">
                  <a:ea typeface="楷体_GB2312" pitchFamily="49" charset="-122"/>
                </a:rPr>
                <a:t>结束循环</a:t>
              </a:r>
            </a:p>
          </p:txBody>
        </p:sp>
        <p:sp>
          <p:nvSpPr>
            <p:cNvPr id="103445" name="Line 52"/>
            <p:cNvSpPr>
              <a:spLocks noChangeShapeType="1"/>
            </p:cNvSpPr>
            <p:nvPr/>
          </p:nvSpPr>
          <p:spPr bwMode="auto">
            <a:xfrm>
              <a:off x="4669" y="3196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03446" name="AutoShape 53"/>
            <p:cNvSpPr>
              <a:spLocks noChangeArrowheads="1"/>
            </p:cNvSpPr>
            <p:nvPr/>
          </p:nvSpPr>
          <p:spPr bwMode="auto">
            <a:xfrm>
              <a:off x="2590" y="3674"/>
              <a:ext cx="1136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7" name="Text Box 54"/>
            <p:cNvSpPr txBox="1">
              <a:spLocks noChangeArrowheads="1"/>
            </p:cNvSpPr>
            <p:nvPr/>
          </p:nvSpPr>
          <p:spPr bwMode="auto">
            <a:xfrm>
              <a:off x="2592" y="3699"/>
              <a:ext cx="11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do </a:t>
              </a:r>
              <a:r>
                <a:rPr lang="en-US" altLang="zh-CN" sz="1600" b="1">
                  <a:ea typeface="楷体_GB2312" pitchFamily="49" charset="-122"/>
                </a:rPr>
                <a:t> </a:t>
              </a: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105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/>
              <a:t>while/until/for </a:t>
            </a:r>
            <a:r>
              <a:rPr lang="zh-CN" altLang="en-US"/>
              <a:t>循环举例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06500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Garamond" pitchFamily="18" charset="0"/>
              </a:rPr>
              <a:t> </a:t>
            </a:r>
            <a:endParaRPr lang="en-US" altLang="zh-CN">
              <a:latin typeface="Garamond" pitchFamily="18" charset="0"/>
            </a:endParaRPr>
          </a:p>
          <a:p>
            <a:pPr eaLnBrk="1" hangingPunct="1"/>
            <a:r>
              <a:rPr lang="en-US" altLang="zh-CN">
                <a:latin typeface="Garamond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750" y="1052513"/>
            <a:ext cx="7993063" cy="4978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while-until-for_sum.sh</a:t>
            </a:r>
          </a:p>
          <a:p>
            <a:pPr>
              <a:defRPr/>
            </a:pP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Courier New" pitchFamily="49" charset="0"/>
              </a:rPr>
              <a:t>使用当型循环求 </a:t>
            </a: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</a:rPr>
              <a:t>sum(1..100)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=0,s=0))        #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=0 ; s=0</a:t>
            </a:r>
            <a:endParaRPr lang="zh-CN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while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&lt;100))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 do </a:t>
            </a: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</a:rPr>
              <a:t>((i++,s+=i))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 done</a:t>
            </a:r>
          </a:p>
          <a:p>
            <a:pPr>
              <a:defRPr/>
            </a:pP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</a:rPr>
              <a:t>echo sum\(1..100\)=$s</a:t>
            </a:r>
          </a:p>
          <a:p>
            <a:pPr>
              <a:defRPr/>
            </a:pPr>
            <a:endParaRPr lang="pt-BR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Courier New" pitchFamily="49" charset="0"/>
              </a:rPr>
              <a:t>使用直到型循环求 </a:t>
            </a: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</a:rPr>
              <a:t>sum(1..100)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=0,s=0))</a:t>
            </a:r>
            <a:endParaRPr lang="zh-CN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until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==100))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 do </a:t>
            </a: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</a:rPr>
              <a:t>((i++,s+=i))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 done</a:t>
            </a:r>
          </a:p>
          <a:p>
            <a:pPr>
              <a:defRPr/>
            </a:pP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</a:rPr>
              <a:t>echo sum\(1..100\)=$s</a:t>
            </a:r>
          </a:p>
          <a:p>
            <a:pPr>
              <a:defRPr/>
            </a:pP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Courier New" pitchFamily="49" charset="0"/>
              </a:rPr>
              <a:t>使用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C</a:t>
            </a:r>
            <a:r>
              <a:rPr lang="zh-CN" altLang="en-US" sz="2000" b="1" dirty="0">
                <a:solidFill>
                  <a:srgbClr val="002060"/>
                </a:solidFill>
                <a:latin typeface="Courier New" pitchFamily="49" charset="0"/>
              </a:rPr>
              <a:t>风格的 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Courier New" pitchFamily="49" charset="0"/>
              </a:rPr>
              <a:t>循环求 </a:t>
            </a: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</a:rPr>
              <a:t>sum(1..100)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((s=0,i=1;i&lt;=100;s+=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i,i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++))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 do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: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 done</a:t>
            </a:r>
          </a:p>
          <a:p>
            <a:pPr>
              <a:defRPr/>
            </a:pP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</a:rPr>
              <a:t>echo sum\(1..100\)=$s</a:t>
            </a:r>
          </a:p>
        </p:txBody>
      </p:sp>
    </p:spTree>
    <p:extLst>
      <p:ext uri="{BB962C8B-B14F-4D97-AF65-F5344CB8AC3E}">
        <p14:creationId xmlns:p14="http://schemas.microsoft.com/office/powerpoint/2010/main" val="65665745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/>
              <a:t>while/until/for </a:t>
            </a:r>
            <a:r>
              <a:rPr lang="zh-CN" altLang="en-US"/>
              <a:t>循环举例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0752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Garamond" pitchFamily="18" charset="0"/>
              </a:rPr>
              <a:t> </a:t>
            </a:r>
            <a:endParaRPr lang="en-US" altLang="zh-CN">
              <a:latin typeface="Garamond" pitchFamily="18" charset="0"/>
            </a:endParaRPr>
          </a:p>
          <a:p>
            <a:pPr eaLnBrk="1" hangingPunct="1"/>
            <a:r>
              <a:rPr lang="en-US" altLang="zh-CN">
                <a:latin typeface="Garamond" pitchFamily="18" charset="0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750" y="1052513"/>
            <a:ext cx="6408738" cy="15700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## filename: while-infinite_loops.sh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while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true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; do 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sleep 5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echo "infinite loops [ hit CTRL+C to stop]" 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750" y="2795588"/>
            <a:ext cx="6408738" cy="15700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## filename: until-infinite_loops.sh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until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false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; do 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sleep 5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echo "infinite loops [ hit CTRL+C to stop]" 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750" y="4524375"/>
            <a:ext cx="6408738" cy="15684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## filename: for-infinite_loops.sh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(( ; ; ))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; do 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sleep 5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echo "infinite loops [ hit CTRL+C to stop]" 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4713" y="1125538"/>
            <a:ext cx="1304925" cy="4895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>
            <a:spAutoFit/>
          </a:bodyPr>
          <a:lstStyle/>
          <a:p>
            <a:pPr>
              <a:defRPr/>
            </a:pPr>
            <a:r>
              <a:rPr lang="zh-CN" altLang="en-US" dirty="0"/>
              <a:t>　　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在循环体内使用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带有条件判断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的 </a:t>
            </a:r>
            <a:r>
              <a:rPr lang="en-US" altLang="zh-CN" sz="2400" b="1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break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语句，可以实现“永真循环，条件退出”。</a:t>
            </a:r>
          </a:p>
        </p:txBody>
      </p:sp>
    </p:spTree>
    <p:extLst>
      <p:ext uri="{BB962C8B-B14F-4D97-AF65-F5344CB8AC3E}">
        <p14:creationId xmlns:p14="http://schemas.microsoft.com/office/powerpoint/2010/main" val="309509355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/>
          <p:cNvSpPr>
            <a:spLocks noGrp="1"/>
          </p:cNvSpPr>
          <p:nvPr>
            <p:ph type="title"/>
          </p:nvPr>
        </p:nvSpPr>
        <p:spPr>
          <a:xfrm>
            <a:off x="421481" y="44624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dirty="0"/>
              <a:t>将循环结果通过管道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传递给其他命令处理（</a:t>
            </a:r>
            <a:r>
              <a:rPr lang="en-US" altLang="zh-CN" dirty="0"/>
              <a:t>done |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08548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Garamond" pitchFamily="18" charset="0"/>
              </a:rPr>
              <a:t> </a:t>
            </a:r>
            <a:endParaRPr lang="en-US" altLang="zh-CN">
              <a:latin typeface="Garamond" pitchFamily="18" charset="0"/>
            </a:endParaRPr>
          </a:p>
          <a:p>
            <a:pPr eaLnBrk="1" hangingPunct="1"/>
            <a:r>
              <a:rPr lang="en-US" altLang="zh-CN">
                <a:latin typeface="Garamond" pitchFamily="18" charset="0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628800"/>
            <a:ext cx="4896346" cy="25545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loop--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to_pipe.sh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pt-BR" altLang="zh-CN" sz="2000" b="1" dirty="0">
                <a:solidFill>
                  <a:srgbClr val="C00000"/>
                </a:solidFill>
                <a:latin typeface="Courier New" pitchFamily="49" charset="0"/>
              </a:rPr>
              <a:t>for </a:t>
            </a: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pt-BR" altLang="zh-CN" sz="2000" b="1" dirty="0">
                <a:solidFill>
                  <a:srgbClr val="C00000"/>
                </a:solidFill>
                <a:latin typeface="Courier New" pitchFamily="49" charset="0"/>
              </a:rPr>
              <a:t> in </a:t>
            </a: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</a:rPr>
              <a:t>7 8 9 2 3 4 5 11</a:t>
            </a:r>
            <a:r>
              <a:rPr lang="pt-BR" altLang="zh-CN" sz="2000" b="1" dirty="0">
                <a:solidFill>
                  <a:srgbClr val="C00000"/>
                </a:solidFill>
                <a:latin typeface="Courier New" pitchFamily="49" charset="0"/>
              </a:rPr>
              <a:t>;</a:t>
            </a: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zh-CN" sz="2000" b="1" dirty="0">
                <a:solidFill>
                  <a:srgbClr val="C0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pt-BR" altLang="zh-CN" sz="2000" b="1" dirty="0">
                <a:solidFill>
                  <a:srgbClr val="C00000"/>
                </a:solidFill>
                <a:latin typeface="Courier New" pitchFamily="49" charset="0"/>
              </a:rPr>
              <a:t>	echo $i</a:t>
            </a:r>
          </a:p>
          <a:p>
            <a:pPr>
              <a:defRPr/>
            </a:pPr>
            <a:r>
              <a:rPr lang="pt-BR" altLang="zh-CN" sz="2000" b="1" dirty="0">
                <a:solidFill>
                  <a:srgbClr val="C00000"/>
                </a:solidFill>
                <a:latin typeface="Courier New" pitchFamily="49" charset="0"/>
              </a:rPr>
              <a:t>done </a:t>
            </a:r>
            <a:r>
              <a:rPr lang="pt-BR" altLang="zh-CN" sz="2000" b="1" dirty="0">
                <a:solidFill>
                  <a:srgbClr val="FF0000"/>
                </a:solidFill>
                <a:latin typeface="Courier New" pitchFamily="49" charset="0"/>
              </a:rPr>
              <a:t>| sort -n</a:t>
            </a:r>
          </a:p>
          <a:p>
            <a:pPr>
              <a:defRPr/>
            </a:pPr>
            <a:endParaRPr lang="pt-BR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endParaRPr lang="pt-BR" altLang="zh-CN" sz="2000" b="1" dirty="0">
              <a:solidFill>
                <a:srgbClr val="002060"/>
              </a:solidFill>
              <a:latin typeface="Courier New" pitchFamily="49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72816"/>
            <a:ext cx="5067599" cy="301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22754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dirty="0"/>
              <a:t>循环与菜单</a:t>
            </a:r>
          </a:p>
        </p:txBody>
      </p:sp>
      <p:sp>
        <p:nvSpPr>
          <p:cNvPr id="110595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一般地，使用 </a:t>
            </a:r>
            <a:r>
              <a:rPr lang="en-US" altLang="zh-CN" sz="3200" dirty="0"/>
              <a:t>while </a:t>
            </a:r>
            <a:r>
              <a:rPr lang="zh-CN" altLang="en-US" sz="3200" dirty="0"/>
              <a:t>循环配合 </a:t>
            </a:r>
            <a:r>
              <a:rPr lang="en-US" altLang="zh-CN" sz="3200" dirty="0"/>
              <a:t>case</a:t>
            </a:r>
            <a:r>
              <a:rPr lang="zh-CN" altLang="en-US" sz="3200" dirty="0"/>
              <a:t>实现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Bash </a:t>
            </a:r>
            <a:r>
              <a:rPr lang="zh-CN" altLang="en-US" sz="3200" dirty="0"/>
              <a:t>提供了专门的 </a:t>
            </a:r>
            <a:r>
              <a:rPr lang="en-US" altLang="zh-CN" sz="3200" dirty="0"/>
              <a:t>select </a:t>
            </a:r>
            <a:r>
              <a:rPr lang="zh-CN" altLang="en-US" sz="3200" dirty="0"/>
              <a:t>循环</a:t>
            </a:r>
            <a:endParaRPr lang="en-US" altLang="zh-CN" sz="3200" dirty="0"/>
          </a:p>
          <a:p>
            <a:pPr lvl="1" eaLnBrk="1" hangingPunct="1"/>
            <a:r>
              <a:rPr lang="en-US" altLang="zh-CN" sz="2800" dirty="0"/>
              <a:t>select </a:t>
            </a:r>
            <a:r>
              <a:rPr lang="zh-CN" altLang="en-US" sz="2800" dirty="0"/>
              <a:t>循环主要用于创建菜单</a:t>
            </a:r>
            <a:endParaRPr lang="en-US" altLang="zh-CN" sz="2800" dirty="0"/>
          </a:p>
          <a:p>
            <a:pPr lvl="1" eaLnBrk="1" hangingPunct="1"/>
            <a:r>
              <a:rPr lang="en-US" altLang="zh-CN" sz="2800" dirty="0"/>
              <a:t>select </a:t>
            </a:r>
            <a:r>
              <a:rPr lang="zh-CN" altLang="en-US" sz="2800" dirty="0"/>
              <a:t>是个无限循环</a:t>
            </a:r>
            <a:endParaRPr lang="en-US" altLang="zh-CN" sz="2800" dirty="0"/>
          </a:p>
          <a:p>
            <a:pPr lvl="2" eaLnBrk="1" hangingPunct="1"/>
            <a:r>
              <a:rPr lang="zh-CN" altLang="en-US" sz="2400" dirty="0">
                <a:ea typeface="黑体" pitchFamily="49" charset="-122"/>
              </a:rPr>
              <a:t>通常要配合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case </a:t>
            </a:r>
            <a:r>
              <a:rPr lang="zh-CN" altLang="en-US" sz="2400" dirty="0">
                <a:ea typeface="黑体" pitchFamily="49" charset="-122"/>
              </a:rPr>
              <a:t>语句处理不同的选单及退出</a:t>
            </a:r>
            <a:endParaRPr lang="en-US" altLang="zh-CN" sz="2400" dirty="0">
              <a:ea typeface="黑体" pitchFamily="49" charset="-122"/>
            </a:endParaRPr>
          </a:p>
          <a:p>
            <a:pPr lvl="2" eaLnBrk="1" hangingPunct="1"/>
            <a:r>
              <a:rPr lang="en-US" altLang="zh-CN" sz="2400" dirty="0"/>
              <a:t>select </a:t>
            </a:r>
            <a:r>
              <a:rPr lang="zh-CN" altLang="en-US" sz="2400" dirty="0">
                <a:ea typeface="黑体" pitchFamily="49" charset="-122"/>
              </a:rPr>
              <a:t>循环的退出</a:t>
            </a:r>
            <a:endParaRPr lang="en-US" altLang="zh-CN" sz="2400" dirty="0">
              <a:ea typeface="黑体" pitchFamily="49" charset="-122"/>
            </a:endParaRPr>
          </a:p>
          <a:p>
            <a:pPr lvl="3" eaLnBrk="1" hangingPunct="1"/>
            <a:r>
              <a:rPr lang="zh-CN" altLang="en-US" dirty="0">
                <a:ea typeface="黑体" pitchFamily="49" charset="-122"/>
              </a:rPr>
              <a:t>按 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ctrl+c</a:t>
            </a:r>
            <a:r>
              <a:rPr lang="en-US" altLang="zh-CN" dirty="0">
                <a:ea typeface="黑体" pitchFamily="49" charset="-122"/>
              </a:rPr>
              <a:t>  </a:t>
            </a:r>
            <a:r>
              <a:rPr lang="zh-CN" altLang="en-US" dirty="0">
                <a:ea typeface="黑体" pitchFamily="49" charset="-122"/>
              </a:rPr>
              <a:t>退出循环</a:t>
            </a:r>
            <a:endParaRPr lang="en-US" altLang="zh-CN" dirty="0">
              <a:ea typeface="黑体" pitchFamily="49" charset="-122"/>
            </a:endParaRPr>
          </a:p>
          <a:p>
            <a:pPr lvl="3" eaLnBrk="1" hangingPunct="1"/>
            <a:r>
              <a:rPr lang="zh-CN" altLang="en-US" dirty="0">
                <a:ea typeface="黑体" pitchFamily="49" charset="-122"/>
              </a:rPr>
              <a:t>在循环体内用 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黑体" pitchFamily="49" charset="-122"/>
              </a:rPr>
              <a:t>break</a:t>
            </a:r>
            <a:r>
              <a:rPr lang="en-US" altLang="zh-CN" dirty="0">
                <a:ea typeface="黑体" pitchFamily="49" charset="-122"/>
              </a:rPr>
              <a:t> </a:t>
            </a:r>
            <a:r>
              <a:rPr lang="zh-CN" altLang="en-US" dirty="0">
                <a:ea typeface="黑体" pitchFamily="49" charset="-122"/>
              </a:rPr>
              <a:t>命令退出循环</a:t>
            </a:r>
            <a:endParaRPr lang="en-US" altLang="zh-CN" dirty="0">
              <a:ea typeface="黑体" pitchFamily="49" charset="-122"/>
            </a:endParaRPr>
          </a:p>
          <a:p>
            <a:pPr lvl="3" eaLnBrk="1" hangingPunct="1"/>
            <a:r>
              <a:rPr lang="zh-CN" altLang="en-US" dirty="0">
                <a:ea typeface="黑体" pitchFamily="49" charset="-122"/>
              </a:rPr>
              <a:t>或用</a:t>
            </a:r>
            <a:r>
              <a:rPr lang="zh-CN" altLang="en-US" b="1" dirty="0">
                <a:ea typeface="黑体" pitchFamily="49" charset="-122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exit</a:t>
            </a:r>
            <a:r>
              <a:rPr lang="en-US" altLang="zh-CN" b="1" dirty="0">
                <a:ea typeface="黑体" pitchFamily="49" charset="-122"/>
              </a:rPr>
              <a:t> </a:t>
            </a:r>
            <a:r>
              <a:rPr lang="zh-CN" altLang="en-US" dirty="0">
                <a:ea typeface="黑体" pitchFamily="49" charset="-122"/>
              </a:rPr>
              <a:t>命令终止脚本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10597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Garamond" pitchFamily="18" charset="0"/>
              </a:rPr>
              <a:t> </a:t>
            </a:r>
            <a:endParaRPr lang="en-US" altLang="zh-CN">
              <a:latin typeface="Garamond" pitchFamily="18" charset="0"/>
            </a:endParaRPr>
          </a:p>
          <a:p>
            <a:pPr eaLnBrk="1" hangingPunct="1"/>
            <a:r>
              <a:rPr lang="en-US" altLang="zh-CN">
                <a:latin typeface="Garamond" pitchFamily="18" charset="0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6302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484313"/>
            <a:ext cx="9491663" cy="247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37455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dirty="0"/>
              <a:t>使用</a:t>
            </a:r>
            <a:r>
              <a:rPr lang="en-US" altLang="zh-CN" dirty="0"/>
              <a:t>while</a:t>
            </a:r>
            <a:r>
              <a:rPr lang="zh-CN" altLang="en-US" dirty="0"/>
              <a:t>循环实现菜单</a:t>
            </a:r>
          </a:p>
        </p:txBody>
      </p:sp>
      <p:sp>
        <p:nvSpPr>
          <p:cNvPr id="111620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Garamond" pitchFamily="18" charset="0"/>
              </a:rPr>
              <a:t> </a:t>
            </a:r>
            <a:endParaRPr lang="en-US" altLang="zh-CN">
              <a:latin typeface="Garamond" pitchFamily="18" charset="0"/>
            </a:endParaRPr>
          </a:p>
          <a:p>
            <a:pPr eaLnBrk="1" hangingPunct="1"/>
            <a:r>
              <a:rPr lang="en-US" altLang="zh-CN">
                <a:latin typeface="Garamond" pitchFamily="18" charset="0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288" y="1250950"/>
            <a:ext cx="8280400" cy="5016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  <a:endParaRPr lang="zh-CN" altLang="zh-CN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## filename: menu.sh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while true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  <a:endParaRPr lang="zh-CN" alt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echo "====== Scripting Language ======"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echo "1) bash"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echo "2)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perl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"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echo "3) python"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echo "4) ruby"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echo "5) I do not know ! (Quit) “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echo "What is your preferred scripting language?  " 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read 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lang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 case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lang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in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altLang="zh-CN" sz="1600" b="1" dirty="0">
                <a:solidFill>
                  <a:srgbClr val="7030A0"/>
                </a:solidFill>
                <a:latin typeface="Courier New" pitchFamily="49" charset="0"/>
              </a:rPr>
              <a:t>1)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echo "You selected bash" 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;;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altLang="zh-CN" sz="1600" b="1" dirty="0">
                <a:solidFill>
                  <a:srgbClr val="7030A0"/>
                </a:solidFill>
                <a:latin typeface="Courier New" pitchFamily="49" charset="0"/>
              </a:rPr>
              <a:t>2)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echo "You selected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perl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" 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;;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altLang="zh-CN" sz="1600" b="1" dirty="0">
                <a:solidFill>
                  <a:srgbClr val="7030A0"/>
                </a:solidFill>
                <a:latin typeface="Courier New" pitchFamily="49" charset="0"/>
              </a:rPr>
              <a:t>3)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echo "You selected python"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;;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</a:t>
            </a:r>
            <a:r>
              <a:rPr lang="en-US" altLang="zh-CN" sz="1600" b="1" dirty="0">
                <a:solidFill>
                  <a:srgbClr val="7030A0"/>
                </a:solidFill>
                <a:latin typeface="Courier New" pitchFamily="49" charset="0"/>
              </a:rPr>
              <a:t> 4)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echo "You selected ruby"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;;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</a:t>
            </a:r>
            <a:r>
              <a:rPr lang="en-US" altLang="zh-CN" sz="1600" b="1" dirty="0">
                <a:solidFill>
                  <a:srgbClr val="7030A0"/>
                </a:solidFill>
                <a:latin typeface="Courier New" pitchFamily="49" charset="0"/>
              </a:rPr>
              <a:t> 5)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exit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</a:rPr>
              <a:t>esac</a:t>
            </a:r>
            <a:endParaRPr lang="en-US" altLang="zh-CN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  <a:endParaRPr lang="zh-CN" altLang="en-US" sz="16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5930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8640"/>
            <a:ext cx="5832648" cy="63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8355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循环结构</a:t>
            </a:r>
            <a:r>
              <a:rPr lang="en-US" altLang="zh-CN"/>
              <a:t>——select </a:t>
            </a:r>
            <a:r>
              <a:rPr lang="zh-CN" altLang="en-US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429000"/>
            <a:ext cx="8362950" cy="27019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>
                <a:ea typeface="黑体" pitchFamily="2" charset="-122"/>
              </a:rPr>
              <a:t>菜单项的间隔符由环境变量 </a:t>
            </a:r>
            <a:r>
              <a:rPr lang="en-US" altLang="zh-CN" sz="2400" dirty="0">
                <a:solidFill>
                  <a:srgbClr val="002060"/>
                </a:solidFill>
                <a:ea typeface="黑体" pitchFamily="2" charset="-122"/>
              </a:rPr>
              <a:t>IFS </a:t>
            </a:r>
            <a:r>
              <a:rPr lang="zh-CN" altLang="en-US" sz="2400" dirty="0">
                <a:ea typeface="黑体" pitchFamily="2" charset="-122"/>
              </a:rPr>
              <a:t>决定</a:t>
            </a:r>
            <a:endParaRPr lang="en-US" altLang="zh-CN" sz="2400" dirty="0">
              <a:ea typeface="黑体" pitchFamily="2" charset="-122"/>
            </a:endParaRPr>
          </a:p>
          <a:p>
            <a:pPr eaLnBrk="1" hangingPunct="1">
              <a:defRPr/>
            </a:pPr>
            <a:r>
              <a:rPr lang="zh-CN" altLang="en-US" sz="2400" dirty="0">
                <a:ea typeface="黑体" pitchFamily="2" charset="-122"/>
              </a:rPr>
              <a:t>用于引导用户输入的提示信息存放在环境变量 </a:t>
            </a:r>
            <a:r>
              <a:rPr lang="en-US" altLang="zh-CN" sz="2400" kern="1200" dirty="0">
                <a:solidFill>
                  <a:srgbClr val="002060"/>
                </a:solidFill>
              </a:rPr>
              <a:t>PS3</a:t>
            </a:r>
            <a:r>
              <a:rPr lang="en-US" altLang="zh-CN" sz="2400" kern="1200" dirty="0"/>
              <a:t> </a:t>
            </a:r>
            <a:r>
              <a:rPr lang="zh-CN" altLang="en-US" sz="2400" dirty="0">
                <a:ea typeface="黑体" pitchFamily="2" charset="-122"/>
              </a:rPr>
              <a:t>中</a:t>
            </a:r>
          </a:p>
          <a:p>
            <a:pPr eaLnBrk="1" hangingPunct="1">
              <a:defRPr/>
            </a:pPr>
            <a:r>
              <a:rPr lang="zh-CN" altLang="en-US" sz="2400" dirty="0">
                <a:ea typeface="黑体" pitchFamily="2" charset="-122"/>
              </a:rPr>
              <a:t>用户输入的值会被存储在内置变量 </a:t>
            </a:r>
            <a:r>
              <a:rPr lang="en-US" altLang="zh-CN" sz="2400" kern="1200" dirty="0">
                <a:solidFill>
                  <a:srgbClr val="002060"/>
                </a:solidFill>
              </a:rPr>
              <a:t>RELAY</a:t>
            </a:r>
            <a:r>
              <a:rPr lang="en-US" altLang="zh-CN" sz="2400" kern="1200" dirty="0"/>
              <a:t> </a:t>
            </a:r>
            <a:r>
              <a:rPr lang="zh-CN" altLang="en-US" sz="2400" dirty="0">
                <a:ea typeface="黑体" pitchFamily="2" charset="-122"/>
              </a:rPr>
              <a:t>中</a:t>
            </a:r>
            <a:endParaRPr lang="en-US" altLang="zh-CN" sz="2400" dirty="0">
              <a:ea typeface="黑体" pitchFamily="2" charset="-122"/>
            </a:endParaRPr>
          </a:p>
          <a:p>
            <a:pPr eaLnBrk="1" hangingPunct="1">
              <a:defRPr/>
            </a:pPr>
            <a:r>
              <a:rPr lang="zh-CN" altLang="en-US" sz="2400" dirty="0">
                <a:ea typeface="黑体" pitchFamily="2" charset="-122"/>
              </a:rPr>
              <a:t>用户直接输入回车将重新显示菜单</a:t>
            </a:r>
          </a:p>
          <a:p>
            <a:pPr eaLnBrk="1" hangingPunct="1">
              <a:defRPr/>
            </a:pPr>
            <a:r>
              <a:rPr lang="zh-CN" altLang="en-US" sz="2400" dirty="0">
                <a:ea typeface="黑体" pitchFamily="2" charset="-122"/>
              </a:rPr>
              <a:t>与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for</a:t>
            </a:r>
            <a:r>
              <a:rPr lang="en-US" altLang="zh-CN" sz="2400" dirty="0">
                <a:ea typeface="黑体" pitchFamily="2" charset="-122"/>
              </a:rPr>
              <a:t> </a:t>
            </a:r>
            <a:r>
              <a:rPr lang="zh-CN" altLang="en-US" sz="2400" dirty="0">
                <a:ea typeface="黑体" pitchFamily="2" charset="-122"/>
              </a:rPr>
              <a:t>循环类似，省略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in list</a:t>
            </a:r>
            <a:r>
              <a:rPr lang="en-US" altLang="zh-CN" sz="2400" b="1" dirty="0">
                <a:ea typeface="黑体" pitchFamily="2" charset="-122"/>
              </a:rPr>
              <a:t> </a:t>
            </a:r>
            <a:r>
              <a:rPr lang="zh-CN" altLang="en-US" sz="2400" dirty="0">
                <a:ea typeface="黑体" pitchFamily="2" charset="-122"/>
              </a:rPr>
              <a:t>时等价于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in “$*”</a:t>
            </a:r>
            <a:endParaRPr lang="zh-CN" altLang="en-US" sz="2400" dirty="0"/>
          </a:p>
        </p:txBody>
      </p:sp>
      <p:sp>
        <p:nvSpPr>
          <p:cNvPr id="11264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Garamond" pitchFamily="18" charset="0"/>
              </a:rPr>
              <a:t> </a:t>
            </a:r>
            <a:endParaRPr lang="en-US" altLang="zh-CN">
              <a:latin typeface="Garamond" pitchFamily="18" charset="0"/>
            </a:endParaRPr>
          </a:p>
          <a:p>
            <a:pPr eaLnBrk="1" hangingPunct="1"/>
            <a:r>
              <a:rPr lang="en-US" altLang="zh-CN">
                <a:latin typeface="Garamond" pitchFamily="18" charset="0"/>
              </a:rPr>
              <a:t> </a:t>
            </a:r>
          </a:p>
        </p:txBody>
      </p:sp>
      <p:sp>
        <p:nvSpPr>
          <p:cNvPr id="112647" name="Rectangle 6"/>
          <p:cNvSpPr>
            <a:spLocks noChangeArrowheads="1"/>
          </p:cNvSpPr>
          <p:nvPr/>
        </p:nvSpPr>
        <p:spPr bwMode="auto">
          <a:xfrm>
            <a:off x="395288" y="1576388"/>
            <a:ext cx="8382000" cy="170815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select </a:t>
            </a:r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variable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in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list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          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循环开始的标志</a:t>
            </a:r>
            <a:endParaRPr lang="zh-CN" altLang="en-US" sz="2400" b="1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commands  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循环变量每取一次值，循环体就执行一遍</a:t>
            </a:r>
            <a:endParaRPr lang="en-US" altLang="zh-CN" sz="2400" b="1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done        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循环结束的标志</a:t>
            </a:r>
            <a:endParaRPr lang="en-US" altLang="zh-CN" sz="2400" b="1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92346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循环结构</a:t>
            </a:r>
            <a:r>
              <a:rPr lang="en-US" altLang="zh-CN"/>
              <a:t>——select </a:t>
            </a:r>
            <a:r>
              <a:rPr lang="zh-CN" altLang="en-US"/>
              <a:t>举例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13668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Garamond" pitchFamily="18" charset="0"/>
              </a:rPr>
              <a:t> </a:t>
            </a:r>
            <a:endParaRPr lang="en-US" altLang="zh-CN">
              <a:latin typeface="Garamond" pitchFamily="18" charset="0"/>
            </a:endParaRPr>
          </a:p>
          <a:p>
            <a:pPr eaLnBrk="1" hangingPunct="1"/>
            <a:r>
              <a:rPr lang="en-US" altLang="zh-CN">
                <a:latin typeface="Garamond" pitchFamily="18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288" y="1568450"/>
            <a:ext cx="8280400" cy="4064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  <a:endParaRPr lang="zh-CN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what-lang-do-you-like_select.sh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clear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PS3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="What is your preferred scripting language?  "</a:t>
            </a:r>
          </a:p>
          <a:p>
            <a:pPr>
              <a:defRPr/>
            </a:pP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select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s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in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bash 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itchFamily="49" charset="0"/>
              </a:rPr>
              <a:t>perl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 python ruby quit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case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$s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in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itchFamily="49" charset="0"/>
              </a:rPr>
              <a:t>bash|perl|python|ruby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) echo "You selected $s"  ;;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   quit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) exit  ;; 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   *) echo "You selected error , retry …" ;;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esac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75847074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8294567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44264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循环结构</a:t>
            </a:r>
            <a:r>
              <a:rPr lang="en-US" altLang="zh-CN"/>
              <a:t>——select </a:t>
            </a:r>
            <a:r>
              <a:rPr lang="zh-CN" altLang="en-US"/>
              <a:t>举例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14692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Garamond" pitchFamily="18" charset="0"/>
              </a:rPr>
              <a:t> </a:t>
            </a:r>
            <a:endParaRPr lang="en-US" altLang="zh-CN">
              <a:latin typeface="Garamond" pitchFamily="18" charset="0"/>
            </a:endParaRPr>
          </a:p>
          <a:p>
            <a:pPr eaLnBrk="1" hangingPunct="1"/>
            <a:r>
              <a:rPr lang="en-US" altLang="zh-CN">
                <a:latin typeface="Garamond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288" y="1568450"/>
            <a:ext cx="8280400" cy="4064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  <a:endParaRPr lang="zh-CN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what-os-do-you-like_select.sh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clear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PS3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="What is your preferred OS? 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IFS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='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|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'</a:t>
            </a:r>
          </a:p>
          <a:p>
            <a:pPr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os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="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Linux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itchFamily="49" charset="0"/>
              </a:rPr>
              <a:t>|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Gnu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Hurd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itchFamily="49" charset="0"/>
              </a:rPr>
              <a:t>|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FreeBSD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itchFamily="49" charset="0"/>
              </a:rPr>
              <a:t>|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Mac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OS X"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select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s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in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$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itchFamily="49" charset="0"/>
              </a:rPr>
              <a:t>os</a:t>
            </a:r>
            <a:endParaRPr lang="en-US" altLang="zh-CN" sz="2000" b="1" dirty="0">
              <a:solidFill>
                <a:srgbClr val="7030A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case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$REPLY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in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1|2|3|4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) echo "You selected $s"  ;;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      *) exit ;;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esac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82424911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6632"/>
            <a:ext cx="7344816" cy="651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61800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函数</a:t>
            </a:r>
          </a:p>
        </p:txBody>
      </p:sp>
      <p:sp>
        <p:nvSpPr>
          <p:cNvPr id="136195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471001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/>
              <a:t>Shell</a:t>
            </a:r>
            <a:r>
              <a:rPr lang="zh-CN" altLang="en-US"/>
              <a:t>函数简介</a:t>
            </a:r>
          </a:p>
        </p:txBody>
      </p:sp>
      <p:sp>
        <p:nvSpPr>
          <p:cNvPr id="137219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为了避免大型脚本变得复杂、晦涩而使用函数</a:t>
            </a:r>
          </a:p>
          <a:p>
            <a:pPr eaLnBrk="1" hangingPunct="1"/>
            <a:r>
              <a:rPr lang="zh-CN" altLang="en-US" sz="2400" dirty="0"/>
              <a:t>将大型脚本代码分割成小块，将这些被命名的代码块称为函数</a:t>
            </a:r>
          </a:p>
          <a:p>
            <a:pPr lvl="1" eaLnBrk="1" hangingPunct="1"/>
            <a:r>
              <a:rPr lang="zh-CN" altLang="en-US" sz="2400" dirty="0"/>
              <a:t>一个函数就是一个子程序，用于完成特定的任务</a:t>
            </a:r>
            <a:endParaRPr lang="en-US" altLang="zh-CN" sz="2400" dirty="0"/>
          </a:p>
          <a:p>
            <a:pPr lvl="2" eaLnBrk="1" hangingPunct="1"/>
            <a:r>
              <a:rPr lang="zh-CN" altLang="en-US" sz="2000" dirty="0"/>
              <a:t>如：添加一个用户、判断用户是否为管理员 等</a:t>
            </a:r>
          </a:p>
          <a:p>
            <a:pPr eaLnBrk="1" hangingPunct="1"/>
            <a:r>
              <a:rPr lang="zh-CN" altLang="en-US" sz="2800" dirty="0"/>
              <a:t>函数定义之后可以被使用它的主程序调用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调用函数的方法与执行</a:t>
            </a:r>
            <a:r>
              <a:rPr lang="en-US" altLang="zh-CN" sz="2400" dirty="0"/>
              <a:t>Shell</a:t>
            </a:r>
            <a:r>
              <a:rPr lang="zh-CN" altLang="en-US" sz="2400" dirty="0"/>
              <a:t>命令无异</a:t>
            </a:r>
          </a:p>
          <a:p>
            <a:pPr lvl="1" eaLnBrk="1" hangingPunct="1"/>
            <a:r>
              <a:rPr lang="zh-CN" altLang="en-US" sz="2400" dirty="0"/>
              <a:t>可以在</a:t>
            </a:r>
            <a:r>
              <a:rPr lang="en-US" altLang="zh-CN" sz="2400" dirty="0"/>
              <a:t>Shell</a:t>
            </a:r>
            <a:r>
              <a:rPr lang="zh-CN" altLang="en-US" sz="2400" dirty="0"/>
              <a:t>脚本中调用（函数需先定义而后调用）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在命令行上直接调用（定义函数的文件需先加载）</a:t>
            </a:r>
            <a:endParaRPr lang="en-US" altLang="zh-CN" sz="2400" dirty="0"/>
          </a:p>
        </p:txBody>
      </p:sp>
      <p:sp>
        <p:nvSpPr>
          <p:cNvPr id="137221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Garamond" pitchFamily="18" charset="0"/>
              </a:rPr>
              <a:t> </a:t>
            </a:r>
            <a:endParaRPr lang="en-US" altLang="zh-CN">
              <a:latin typeface="Garamond" pitchFamily="18" charset="0"/>
            </a:endParaRPr>
          </a:p>
          <a:p>
            <a:pPr eaLnBrk="1" hangingPunct="1"/>
            <a:r>
              <a:rPr lang="en-US" altLang="zh-CN">
                <a:latin typeface="Garamond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411648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函数的定义和调用</a:t>
            </a:r>
          </a:p>
        </p:txBody>
      </p:sp>
      <p:sp>
        <p:nvSpPr>
          <p:cNvPr id="139267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pPr eaLnBrk="1" hangingPunct="1"/>
            <a:r>
              <a:rPr lang="zh-CN" altLang="en-US" dirty="0"/>
              <a:t>函数定义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函数调用</a:t>
            </a:r>
            <a:endParaRPr lang="en-US" altLang="zh-CN" dirty="0"/>
          </a:p>
          <a:p>
            <a:pPr marL="742950" lvl="1" indent="-285750" eaLnBrk="1" hangingPunct="1">
              <a:buSzPct val="80000"/>
              <a:buFont typeface="Wingdings" pitchFamily="2" charset="2"/>
              <a:buChar char="¨"/>
            </a:pPr>
            <a:r>
              <a:rPr kumimoji="1" lang="zh-CN" altLang="en-US" sz="2400" dirty="0"/>
              <a:t>只需输入函数名即可调用</a:t>
            </a:r>
            <a:r>
              <a:rPr kumimoji="1" lang="zh-CN" altLang="zh-CN" sz="2400" dirty="0"/>
              <a:t>函数</a:t>
            </a:r>
            <a:endParaRPr kumimoji="1" lang="en-US" altLang="zh-CN" sz="2400" dirty="0"/>
          </a:p>
          <a:p>
            <a:pPr marL="742950" lvl="1" indent="-285750" eaLnBrk="1" hangingPunct="1">
              <a:buSzPct val="80000"/>
              <a:buFont typeface="Wingdings" pitchFamily="2" charset="2"/>
              <a:buChar char="¨"/>
            </a:pPr>
            <a:endParaRPr kumimoji="1" lang="en-US" altLang="zh-CN" sz="2400" b="1" dirty="0"/>
          </a:p>
          <a:p>
            <a:pPr marL="742950" lvl="1" indent="-285750" eaLnBrk="1" hangingPunct="1">
              <a:buSzPct val="80000"/>
              <a:buFont typeface="Wingdings" pitchFamily="2" charset="2"/>
              <a:buChar char="¨"/>
            </a:pPr>
            <a:endParaRPr kumimoji="1" lang="en-US" altLang="zh-CN" sz="2400" b="1" dirty="0"/>
          </a:p>
          <a:p>
            <a:pPr marL="742950" lvl="1" indent="-285750" eaLnBrk="1" hangingPunct="1">
              <a:buSzPct val="80000"/>
              <a:buFont typeface="Wingdings" pitchFamily="2" charset="2"/>
              <a:buChar char="¨"/>
            </a:pPr>
            <a:endParaRPr kumimoji="1" lang="zh-CN" altLang="en-US" sz="2400" b="1" dirty="0"/>
          </a:p>
          <a:p>
            <a:pPr marL="742950" lvl="1" indent="-285750" eaLnBrk="1" hangingPunct="1">
              <a:buSzPct val="80000"/>
              <a:buFont typeface="Wingdings" pitchFamily="2" charset="2"/>
              <a:buChar char="¨"/>
            </a:pPr>
            <a:r>
              <a:rPr kumimoji="1" lang="zh-CN" altLang="zh-CN" sz="2400" dirty="0"/>
              <a:t>函数必须在调用</a:t>
            </a:r>
            <a:r>
              <a:rPr kumimoji="1" lang="zh-CN" altLang="en-US" sz="2400" dirty="0"/>
              <a:t>之</a:t>
            </a:r>
            <a:r>
              <a:rPr kumimoji="1" lang="zh-CN" altLang="zh-CN" sz="2400" dirty="0"/>
              <a:t>前</a:t>
            </a:r>
            <a:r>
              <a:rPr kumimoji="1" lang="zh-CN" altLang="en-US" sz="2400" dirty="0"/>
              <a:t>定义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3926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Garamond" pitchFamily="18" charset="0"/>
              </a:rPr>
              <a:t> </a:t>
            </a:r>
            <a:endParaRPr lang="en-US" altLang="zh-CN">
              <a:latin typeface="Garamond" pitchFamily="18" charset="0"/>
            </a:endParaRPr>
          </a:p>
          <a:p>
            <a:pPr eaLnBrk="1" hangingPunct="1"/>
            <a:r>
              <a:rPr lang="en-US" altLang="zh-CN">
                <a:latin typeface="Garamond" pitchFamily="18" charset="0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39271" name="Rectangle 4"/>
          <p:cNvSpPr>
            <a:spLocks noChangeArrowheads="1"/>
          </p:cNvSpPr>
          <p:nvPr/>
        </p:nvSpPr>
        <p:spPr bwMode="auto">
          <a:xfrm>
            <a:off x="539750" y="1989138"/>
            <a:ext cx="3671888" cy="12160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buClr>
                <a:srgbClr val="FF3300"/>
              </a:buClr>
            </a:pPr>
            <a:r>
              <a:rPr kumimoji="1"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function 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函数名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{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  commands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39272" name="Rectangle 5"/>
          <p:cNvSpPr>
            <a:spLocks noChangeArrowheads="1"/>
          </p:cNvSpPr>
          <p:nvPr/>
        </p:nvSpPr>
        <p:spPr bwMode="auto">
          <a:xfrm>
            <a:off x="4572000" y="1989138"/>
            <a:ext cx="3671888" cy="12160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buClr>
                <a:srgbClr val="FF3300"/>
              </a:buClr>
            </a:pP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函数名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kumimoji="1"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()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{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  commands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39273" name="AutoShape 23"/>
          <p:cNvSpPr>
            <a:spLocks noChangeArrowheads="1"/>
          </p:cNvSpPr>
          <p:nvPr/>
        </p:nvSpPr>
        <p:spPr bwMode="auto">
          <a:xfrm>
            <a:off x="1331913" y="4438650"/>
            <a:ext cx="6154737" cy="574675"/>
          </a:xfrm>
          <a:prstGeom prst="roundRect">
            <a:avLst>
              <a:gd name="adj" fmla="val 2541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函数名</a:t>
            </a:r>
            <a:endParaRPr lang="zh-CN" altLang="en-US" b="1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39274" name="AutoShape 25"/>
          <p:cNvSpPr>
            <a:spLocks noChangeArrowheads="1"/>
          </p:cNvSpPr>
          <p:nvPr/>
        </p:nvSpPr>
        <p:spPr bwMode="auto">
          <a:xfrm>
            <a:off x="1331913" y="5084763"/>
            <a:ext cx="6154737" cy="574675"/>
          </a:xfrm>
          <a:prstGeom prst="roundRect">
            <a:avLst>
              <a:gd name="adj" fmla="val 2541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函数名  参数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1  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参数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2  ...</a:t>
            </a:r>
            <a:endParaRPr lang="en-US" altLang="zh-CN" b="1">
              <a:solidFill>
                <a:schemeClr val="tx2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805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/>
              <a:t>Shell</a:t>
            </a:r>
            <a:r>
              <a:rPr lang="zh-CN" altLang="en-US"/>
              <a:t>脚本的类型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435975" cy="4718050"/>
          </a:xfrm>
        </p:spPr>
        <p:txBody>
          <a:bodyPr/>
          <a:lstStyle/>
          <a:p>
            <a:pPr eaLnBrk="1" hangingPunct="1"/>
            <a:r>
              <a:rPr lang="zh-CN" altLang="en-US"/>
              <a:t>非交互式脚本</a:t>
            </a:r>
            <a:endParaRPr lang="en-US" altLang="zh-CN"/>
          </a:p>
          <a:p>
            <a:pPr lvl="1" eaLnBrk="1" hangingPunct="1"/>
            <a:r>
              <a:rPr lang="zh-CN" altLang="en-US" sz="2400"/>
              <a:t>不需要读取用户的输入</a:t>
            </a:r>
            <a:r>
              <a:rPr lang="en-US" altLang="zh-CN" sz="2400"/>
              <a:t>, </a:t>
            </a:r>
            <a:r>
              <a:rPr lang="zh-CN" altLang="en-US" sz="2400"/>
              <a:t>也不用向用户反馈某些信息</a:t>
            </a:r>
          </a:p>
          <a:p>
            <a:pPr lvl="1" eaLnBrk="1" hangingPunct="1"/>
            <a:r>
              <a:rPr lang="zh-CN" altLang="en-US" sz="2400"/>
              <a:t>每次执行都是可预见的</a:t>
            </a:r>
            <a:r>
              <a:rPr lang="en-US" altLang="zh-CN" sz="2400"/>
              <a:t>, </a:t>
            </a:r>
            <a:r>
              <a:rPr lang="zh-CN" altLang="en-US" sz="2400"/>
              <a:t>因为它不读取用户输入</a:t>
            </a:r>
            <a:r>
              <a:rPr lang="en-US" altLang="zh-CN" sz="2400"/>
              <a:t>, </a:t>
            </a:r>
            <a:r>
              <a:rPr lang="zh-CN" altLang="en-US" sz="2400"/>
              <a:t>参数是固定的</a:t>
            </a:r>
          </a:p>
          <a:p>
            <a:pPr lvl="1" eaLnBrk="1" hangingPunct="1"/>
            <a:r>
              <a:rPr lang="zh-CN" altLang="en-US" sz="2400"/>
              <a:t>可以在后台执行</a:t>
            </a:r>
            <a:endParaRPr lang="en-US" altLang="zh-CN" sz="2400"/>
          </a:p>
          <a:p>
            <a:pPr eaLnBrk="1" hangingPunct="1"/>
            <a:r>
              <a:rPr lang="zh-CN" altLang="en-US"/>
              <a:t>交互式脚本</a:t>
            </a:r>
            <a:endParaRPr lang="en-US" altLang="zh-CN"/>
          </a:p>
          <a:p>
            <a:pPr lvl="1" eaLnBrk="1" hangingPunct="1"/>
            <a:r>
              <a:rPr lang="zh-CN" altLang="en-US" sz="2400"/>
              <a:t>脚本可以读取用户的输入</a:t>
            </a:r>
            <a:r>
              <a:rPr lang="en-US" altLang="zh-CN" sz="2400"/>
              <a:t>, </a:t>
            </a:r>
            <a:r>
              <a:rPr lang="zh-CN" altLang="en-US" sz="2400"/>
              <a:t>实时向用户反馈信息（输出某些信息）</a:t>
            </a:r>
          </a:p>
          <a:p>
            <a:pPr lvl="1" eaLnBrk="1" hangingPunct="1"/>
            <a:r>
              <a:rPr lang="zh-CN" altLang="en-US" sz="2400"/>
              <a:t>这样的脚本更灵活</a:t>
            </a:r>
            <a:r>
              <a:rPr lang="en-US" altLang="zh-CN" sz="2400"/>
              <a:t>, </a:t>
            </a:r>
            <a:r>
              <a:rPr lang="zh-CN" altLang="en-US" sz="2400"/>
              <a:t>每次执行时的参数可由用户动态设定</a:t>
            </a:r>
          </a:p>
          <a:p>
            <a:pPr lvl="1" eaLnBrk="1" hangingPunct="1"/>
            <a:r>
              <a:rPr lang="zh-CN" altLang="en-US" sz="2400"/>
              <a:t>用户界面更友好，但不适用于自动化任务</a:t>
            </a:r>
          </a:p>
        </p:txBody>
      </p:sp>
    </p:spTree>
    <p:extLst>
      <p:ext uri="{BB962C8B-B14F-4D97-AF65-F5344CB8AC3E}">
        <p14:creationId xmlns:p14="http://schemas.microsoft.com/office/powerpoint/2010/main" val="309005397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函数的存储和显示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22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函数的存储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函数和调用它的主程序保存在同一个文件中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函数的定义必须出现在调用之前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函数和调用它的主程序保存在不同的文件中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保存函数的文件必须先使用</a:t>
            </a:r>
            <a:r>
              <a:rPr lang="zh-CN" altLang="en-US" b="1" kern="1200" dirty="0">
                <a:solidFill>
                  <a:srgbClr val="002060"/>
                </a:solidFill>
                <a:latin typeface="Courier New" pitchFamily="49" charset="0"/>
                <a:cs typeface="+mn-cs"/>
              </a:rPr>
              <a:t> </a:t>
            </a:r>
            <a:r>
              <a:rPr lang="en-US" altLang="zh-CN" b="1" kern="1200" dirty="0">
                <a:solidFill>
                  <a:srgbClr val="002060"/>
                </a:solidFill>
                <a:latin typeface="Courier New" pitchFamily="49" charset="0"/>
                <a:cs typeface="+mn-cs"/>
              </a:rPr>
              <a:t>source </a:t>
            </a:r>
            <a:r>
              <a:rPr lang="zh-CN" altLang="en-US" sz="2000" dirty="0"/>
              <a:t>命令执行，</a:t>
            </a:r>
            <a:r>
              <a:rPr lang="zh-CN" altLang="en-US" dirty="0"/>
              <a:t>之后才能调用其中的函数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函数的显示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显示当前</a:t>
            </a:r>
            <a:r>
              <a:rPr lang="en-US" altLang="zh-CN" dirty="0"/>
              <a:t>Shell</a:t>
            </a:r>
            <a:r>
              <a:rPr lang="zh-CN" altLang="en-US" dirty="0"/>
              <a:t>可见的所有函数名</a:t>
            </a:r>
            <a:endParaRPr lang="en-US" altLang="zh-CN" dirty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b="1" kern="1200" dirty="0">
                <a:solidFill>
                  <a:srgbClr val="002060"/>
                </a:solidFill>
                <a:latin typeface="Courier New" pitchFamily="49" charset="0"/>
                <a:cs typeface="+mn-cs"/>
              </a:rPr>
              <a:t>$ declare -F</a:t>
            </a:r>
          </a:p>
          <a:p>
            <a:pPr lvl="1" eaLnBrk="1" hangingPunct="1">
              <a:defRPr/>
            </a:pPr>
            <a:r>
              <a:rPr lang="zh-CN" altLang="en-US" dirty="0"/>
              <a:t>显示当前</a:t>
            </a:r>
            <a:r>
              <a:rPr lang="en-US" altLang="zh-CN" dirty="0"/>
              <a:t>Shell</a:t>
            </a:r>
            <a:r>
              <a:rPr lang="zh-CN" altLang="en-US" dirty="0"/>
              <a:t>可见的所有（指定）的函数定义</a:t>
            </a:r>
            <a:endParaRPr lang="en-US" altLang="zh-CN" dirty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b="1" kern="1200" dirty="0">
                <a:solidFill>
                  <a:srgbClr val="002060"/>
                </a:solidFill>
                <a:latin typeface="Courier New" pitchFamily="49" charset="0"/>
                <a:cs typeface="+mn-cs"/>
              </a:rPr>
              <a:t>$ declare -f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b="1" kern="1200" dirty="0">
                <a:solidFill>
                  <a:srgbClr val="002060"/>
                </a:solidFill>
                <a:latin typeface="Courier New" pitchFamily="49" charset="0"/>
                <a:cs typeface="+mn-cs"/>
              </a:rPr>
              <a:t>$ declare -f  &lt;</a:t>
            </a:r>
            <a:r>
              <a:rPr lang="en-US" altLang="zh-CN" b="1" kern="1200" dirty="0" err="1">
                <a:solidFill>
                  <a:srgbClr val="002060"/>
                </a:solidFill>
                <a:latin typeface="Courier New" pitchFamily="49" charset="0"/>
                <a:cs typeface="+mn-cs"/>
              </a:rPr>
              <a:t>functionName</a:t>
            </a:r>
            <a:r>
              <a:rPr lang="en-US" altLang="zh-CN" b="1" kern="1200" dirty="0">
                <a:solidFill>
                  <a:srgbClr val="002060"/>
                </a:solidFill>
                <a:latin typeface="Courier New" pitchFamily="49" charset="0"/>
                <a:cs typeface="+mn-cs"/>
              </a:rPr>
              <a:t>&gt;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40293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Garamond" pitchFamily="18" charset="0"/>
              </a:rPr>
              <a:t> </a:t>
            </a:r>
            <a:endParaRPr lang="en-US" altLang="zh-CN" dirty="0">
              <a:latin typeface="Garamond" pitchFamily="18" charset="0"/>
            </a:endParaRPr>
          </a:p>
          <a:p>
            <a:pPr eaLnBrk="1" hangingPunct="1"/>
            <a:r>
              <a:rPr lang="en-US" altLang="zh-CN" dirty="0">
                <a:latin typeface="Garamond" pitchFamily="18" charset="0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753011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dirty="0"/>
              <a:t>函数的定义和调用举例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41316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Garamond" pitchFamily="18" charset="0"/>
              </a:rPr>
              <a:t> </a:t>
            </a:r>
            <a:endParaRPr lang="en-US" altLang="zh-CN">
              <a:latin typeface="Garamond" pitchFamily="18" charset="0"/>
            </a:endParaRPr>
          </a:p>
          <a:p>
            <a:pPr eaLnBrk="1" hangingPunct="1"/>
            <a:r>
              <a:rPr lang="en-US" altLang="zh-CN">
                <a:latin typeface="Garamond" pitchFamily="18" charset="0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288" y="1052513"/>
            <a:ext cx="8280400" cy="50450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## filename: all_in_one_backup_select.sh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### User define Function (UDF) ###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</a:rPr>
              <a:t>sql_bak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() { echo "Running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mysqldump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tool..."; }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</a:rPr>
              <a:t>sync_bak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() { echo "Running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rsync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tool..."; }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</a:rPr>
              <a:t>git_bak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() { echo "Running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gistore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tool..."; }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</a:rPr>
              <a:t>tar_bak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() { echo "Running tar tool..."; }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### Main script starts here ###</a:t>
            </a:r>
          </a:p>
          <a:p>
            <a:pPr>
              <a:defRPr/>
            </a:pP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PS3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="Please choose a backup tools : "</a:t>
            </a:r>
          </a:p>
          <a:p>
            <a:pPr>
              <a:defRPr/>
            </a:pP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select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s 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in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mysqldump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rsync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gistore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tar quit 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; do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b="1" dirty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$REPLY </a:t>
            </a:r>
            <a:r>
              <a:rPr lang="en-US" altLang="zh-CN" b="1" dirty="0">
                <a:solidFill>
                  <a:srgbClr val="7030A0"/>
                </a:solidFill>
                <a:latin typeface="Courier New" pitchFamily="49" charset="0"/>
              </a:rPr>
              <a:t>in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     1)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</a:rPr>
              <a:t>sql_bak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;;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     2)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</a:rPr>
              <a:t>sync_bak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;;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     3)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</a:rPr>
              <a:t>git_bak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;;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     4)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</a:rPr>
              <a:t>tar_bak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;;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     5) exit     ;;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7030A0"/>
                </a:solidFill>
                <a:latin typeface="Courier New" pitchFamily="49" charset="0"/>
              </a:rPr>
              <a:t>esac</a:t>
            </a:r>
            <a:endParaRPr lang="en-US" altLang="zh-CN" b="1" dirty="0">
              <a:solidFill>
                <a:srgbClr val="7030A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87411084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函数的定义和调用举例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2019年9月23日</a:t>
            </a:fld>
            <a:endParaRPr lang="en-US" altLang="zh-CN" dirty="0"/>
          </a:p>
        </p:txBody>
      </p:sp>
      <p:sp>
        <p:nvSpPr>
          <p:cNvPr id="142340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Garamond" pitchFamily="18" charset="0"/>
              </a:rPr>
              <a:t> </a:t>
            </a:r>
            <a:endParaRPr lang="en-US" altLang="zh-CN">
              <a:latin typeface="Garamond" pitchFamily="18" charset="0"/>
            </a:endParaRPr>
          </a:p>
          <a:p>
            <a:pPr eaLnBrk="1" hangingPunct="1"/>
            <a:r>
              <a:rPr lang="en-US" altLang="zh-CN">
                <a:latin typeface="Garamond" pitchFamily="18" charset="0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D03444-5359-4AB0-B9C9-843E238EEAC9}" type="slidenum">
              <a:rPr lang="en-US" altLang="zh-CN" smtClean="0"/>
              <a:pPr>
                <a:defRPr/>
              </a:pPr>
              <a:t>132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288" y="1181100"/>
            <a:ext cx="8280400" cy="18129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## filename: /root/bin/my_backup_functions.sh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### User define Function (UDF) ###</a:t>
            </a:r>
          </a:p>
          <a:p>
            <a:pPr>
              <a:defRPr/>
            </a:pP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</a:rPr>
              <a:t>sql_bak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() { echo "Running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mysqldump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tool..."; }</a:t>
            </a:r>
          </a:p>
          <a:p>
            <a:pPr>
              <a:defRPr/>
            </a:pP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</a:rPr>
              <a:t>sync_bak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() { echo "Running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rsync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tool..."; }</a:t>
            </a:r>
          </a:p>
          <a:p>
            <a:pPr>
              <a:defRPr/>
            </a:pP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</a:rPr>
              <a:t>git_bak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() { echo "Running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gistore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tool..."; }</a:t>
            </a:r>
          </a:p>
          <a:p>
            <a:pPr>
              <a:defRPr/>
            </a:pP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</a:rPr>
              <a:t>tar_bak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() { echo "Running tar tool...";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288" y="3130550"/>
            <a:ext cx="8280400" cy="35385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## filename: all_in_one_backup_select.sourcefunc.sh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</a:rPr>
              <a:t>source /root/bin/my_backup_functions.sh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### Main script starts here ###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</a:rPr>
              <a:t>PS3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="Please choose a backup tools : "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</a:rPr>
              <a:t>select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s 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</a:rPr>
              <a:t>in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mysqldump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rsync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gistore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tar quit 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</a:rPr>
              <a:t>; do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1600" b="1" dirty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$REPLY </a:t>
            </a:r>
            <a:r>
              <a:rPr lang="en-US" altLang="zh-CN" sz="1600" b="1" dirty="0">
                <a:solidFill>
                  <a:srgbClr val="7030A0"/>
                </a:solidFill>
                <a:latin typeface="Courier New" pitchFamily="49" charset="0"/>
              </a:rPr>
              <a:t>in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   1|[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mM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]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ysqldump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)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</a:rPr>
              <a:t>sql_bak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;;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   2|[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rR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]sync) 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</a:rPr>
              <a:t>sync_bak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;;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   3|[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gG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]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istore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)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</a:rPr>
              <a:t>git_bak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;;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   4|[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tT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]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ar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)   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</a:rPr>
              <a:t>tar_bak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;;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   5) exit     ;;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zh-CN" sz="1600" b="1" dirty="0" err="1">
                <a:solidFill>
                  <a:srgbClr val="7030A0"/>
                </a:solidFill>
                <a:latin typeface="Courier New" pitchFamily="49" charset="0"/>
              </a:rPr>
              <a:t>esac</a:t>
            </a:r>
            <a:endParaRPr lang="en-US" altLang="zh-CN" sz="1600" b="1" dirty="0">
              <a:solidFill>
                <a:srgbClr val="7030A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84806392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dirty="0"/>
              <a:t>函数参数</a:t>
            </a:r>
          </a:p>
        </p:txBody>
      </p:sp>
      <p:sp>
        <p:nvSpPr>
          <p:cNvPr id="14336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078412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参数</a:t>
            </a:r>
            <a:r>
              <a:rPr lang="en-US" altLang="zh-CN" sz="2800" dirty="0"/>
              <a:t>(Arguments)</a:t>
            </a:r>
          </a:p>
          <a:p>
            <a:pPr lvl="1" eaLnBrk="1" hangingPunct="1"/>
            <a:r>
              <a:rPr lang="zh-CN" altLang="en-US" sz="2400" dirty="0"/>
              <a:t>调用函数时，使用位置参数的形式为函数传递参数</a:t>
            </a:r>
          </a:p>
          <a:p>
            <a:pPr lvl="1" eaLnBrk="1" hangingPunct="1"/>
            <a:r>
              <a:rPr lang="zh-CN" altLang="en-US" sz="2400" dirty="0"/>
              <a:t>函数内的</a:t>
            </a:r>
            <a:r>
              <a:rPr lang="en-US" altLang="zh-CN" sz="2400" b="1" dirty="0">
                <a:solidFill>
                  <a:srgbClr val="002060"/>
                </a:solidFill>
              </a:rPr>
              <a:t>$1</a:t>
            </a:r>
            <a:r>
              <a:rPr lang="en-US" altLang="zh-CN" sz="2400" dirty="0"/>
              <a:t>-</a:t>
            </a:r>
            <a:r>
              <a:rPr lang="en-US" altLang="zh-CN" sz="2400" b="1" dirty="0">
                <a:solidFill>
                  <a:srgbClr val="002060"/>
                </a:solidFill>
              </a:rPr>
              <a:t>${n}</a:t>
            </a:r>
            <a:r>
              <a:rPr lang="en-US" altLang="zh-CN" sz="2400" dirty="0"/>
              <a:t> </a:t>
            </a:r>
            <a:r>
              <a:rPr lang="zh-CN" altLang="en-US" sz="2400" i="1" dirty="0"/>
              <a:t>、</a:t>
            </a:r>
            <a:r>
              <a:rPr lang="en-US" altLang="zh-CN" sz="2400" b="1" i="1" dirty="0">
                <a:solidFill>
                  <a:srgbClr val="002060"/>
                </a:solidFill>
              </a:rPr>
              <a:t>$* </a:t>
            </a:r>
            <a:r>
              <a:rPr lang="zh-CN" altLang="en-US" sz="2400" b="1" dirty="0"/>
              <a:t>和</a:t>
            </a:r>
            <a:r>
              <a:rPr lang="en-US" altLang="zh-CN" sz="2400" b="1" i="1" dirty="0">
                <a:solidFill>
                  <a:srgbClr val="002060"/>
                </a:solidFill>
              </a:rPr>
              <a:t> $@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dirty="0"/>
              <a:t>表示其接收的参数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函数调用结束后位置参数 </a:t>
            </a:r>
            <a:r>
              <a:rPr lang="en-US" altLang="zh-CN" sz="2400" dirty="0">
                <a:solidFill>
                  <a:srgbClr val="002060"/>
                </a:solidFill>
              </a:rPr>
              <a:t>$1-${n}</a:t>
            </a:r>
            <a:r>
              <a:rPr lang="zh-CN" altLang="en-US" sz="2400" i="1" dirty="0"/>
              <a:t> 、</a:t>
            </a:r>
            <a:r>
              <a:rPr lang="en-US" altLang="zh-CN" sz="2400" b="1" i="1" dirty="0">
                <a:solidFill>
                  <a:srgbClr val="002060"/>
                </a:solidFill>
              </a:rPr>
              <a:t>$* </a:t>
            </a:r>
            <a:r>
              <a:rPr lang="zh-CN" altLang="en-US" sz="2400" b="1" dirty="0"/>
              <a:t>和</a:t>
            </a:r>
            <a:r>
              <a:rPr lang="en-US" altLang="zh-CN" sz="2400" b="1" i="1" dirty="0">
                <a:solidFill>
                  <a:srgbClr val="002060"/>
                </a:solidFill>
              </a:rPr>
              <a:t> $@</a:t>
            </a:r>
            <a:r>
              <a:rPr lang="en-US" altLang="zh-CN" sz="2400" dirty="0">
                <a:solidFill>
                  <a:srgbClr val="002060"/>
                </a:solidFill>
              </a:rPr>
              <a:t> </a:t>
            </a:r>
            <a:r>
              <a:rPr lang="zh-CN" altLang="en-US" sz="2400" dirty="0"/>
              <a:t>将被重置为调用函数之前的值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在主程序和函数中，</a:t>
            </a:r>
            <a:r>
              <a:rPr lang="en-US" altLang="zh-CN" sz="2400" b="1" dirty="0">
                <a:solidFill>
                  <a:srgbClr val="002060"/>
                </a:solidFill>
              </a:rPr>
              <a:t>$0</a:t>
            </a:r>
            <a:r>
              <a:rPr lang="zh-CN" altLang="en-US" sz="2400" dirty="0"/>
              <a:t>始终代表脚本名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4336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Garamond" pitchFamily="18" charset="0"/>
              </a:rPr>
              <a:t> </a:t>
            </a:r>
            <a:endParaRPr lang="en-US" altLang="zh-CN">
              <a:latin typeface="Garamond" pitchFamily="18" charset="0"/>
            </a:endParaRPr>
          </a:p>
          <a:p>
            <a:pPr eaLnBrk="1" hangingPunct="1"/>
            <a:r>
              <a:rPr lang="en-US" altLang="zh-CN">
                <a:latin typeface="Garamond" pitchFamily="18" charset="0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320639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dirty="0"/>
              <a:t>函数与位置参数举例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44388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Garamond" pitchFamily="18" charset="0"/>
              </a:rPr>
              <a:t> </a:t>
            </a:r>
            <a:endParaRPr lang="en-US" altLang="zh-CN">
              <a:latin typeface="Garamond" pitchFamily="18" charset="0"/>
            </a:endParaRPr>
          </a:p>
          <a:p>
            <a:pPr eaLnBrk="1" hangingPunct="1"/>
            <a:r>
              <a:rPr lang="en-US" altLang="zh-CN">
                <a:latin typeface="Garamond" pitchFamily="18" charset="0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288" y="981075"/>
            <a:ext cx="8280400" cy="449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## filename: pp_and_function.sh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echo "===Print positional parameters in main :"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echo "$0: $*"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pp1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(){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echo 'f1--Print $* parameters in fun1 :' ; echo "$0: $*"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pp2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(){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echo 'f2--Print $* parameters in fun1 :' ; echo "$0: $*"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pp1 1st 2nd 3th 4th 5th 6th 7th 8th 9th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echo 'f2--Print $* parameters in fun1 :' ; echo "$0: $*"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pp1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1 2 3 4 5 6 7 8 9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echo "===Print positional parameters in main :"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echo "$0: $*"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pp2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I II III IV V VI VII VIII IX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475" y="5661025"/>
            <a:ext cx="7669213" cy="40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./pp_and_function.sh  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a b c d e f g h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6065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620688"/>
            <a:ext cx="8921791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17748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函数的结束与返回值</a:t>
            </a:r>
          </a:p>
        </p:txBody>
      </p:sp>
      <p:sp>
        <p:nvSpPr>
          <p:cNvPr id="146435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805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当函数的最后一条命令执行结束函数即结束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函数的返回值就是最后一条命令的退出码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其返回值被保存在系统变量</a:t>
            </a:r>
            <a:r>
              <a:rPr lang="en-US" altLang="zh-CN" sz="2400" b="1" dirty="0">
                <a:solidFill>
                  <a:srgbClr val="002060"/>
                </a:solidFill>
              </a:rPr>
              <a:t>$?</a:t>
            </a:r>
            <a:r>
              <a:rPr lang="zh-CN" altLang="en-US" sz="2400" dirty="0"/>
              <a:t>中</a:t>
            </a:r>
            <a:endParaRPr lang="en-US" altLang="zh-CN" sz="2400" dirty="0"/>
          </a:p>
          <a:p>
            <a:pPr eaLnBrk="1" hangingPunct="1"/>
            <a:r>
              <a:rPr lang="zh-CN" altLang="en-US" sz="2800" dirty="0"/>
              <a:t>可以使用 </a:t>
            </a:r>
            <a:r>
              <a:rPr lang="en-US" altLang="zh-CN" sz="2800" b="1" dirty="0">
                <a:solidFill>
                  <a:srgbClr val="002060"/>
                </a:solidFill>
              </a:rPr>
              <a:t>return</a:t>
            </a:r>
            <a:r>
              <a:rPr lang="en-US" altLang="zh-CN" sz="2800" dirty="0"/>
              <a:t> </a:t>
            </a:r>
            <a:r>
              <a:rPr lang="zh-CN" altLang="en-US" sz="2800" dirty="0"/>
              <a:t>或 </a:t>
            </a:r>
            <a:r>
              <a:rPr lang="en-US" altLang="zh-CN" sz="2800" b="1" dirty="0">
                <a:solidFill>
                  <a:srgbClr val="002060"/>
                </a:solidFill>
              </a:rPr>
              <a:t>exit</a:t>
            </a:r>
            <a:r>
              <a:rPr lang="en-US" altLang="zh-CN" sz="2800" dirty="0"/>
              <a:t> </a:t>
            </a:r>
            <a:r>
              <a:rPr lang="zh-CN" altLang="en-US" sz="2800" dirty="0"/>
              <a:t>显式地结束函数</a:t>
            </a:r>
            <a:endParaRPr lang="en-US" altLang="zh-CN" sz="2800" dirty="0"/>
          </a:p>
          <a:p>
            <a:pPr lvl="1" eaLnBrk="1" hangingPunct="1"/>
            <a:r>
              <a:rPr lang="en-US" altLang="zh-CN" sz="2400" b="1" dirty="0">
                <a:solidFill>
                  <a:srgbClr val="002060"/>
                </a:solidFill>
              </a:rPr>
              <a:t>return [N]</a:t>
            </a:r>
          </a:p>
          <a:p>
            <a:pPr lvl="2" eaLnBrk="1" hangingPunct="1"/>
            <a:r>
              <a:rPr lang="en-US" altLang="zh-CN" sz="2000" dirty="0"/>
              <a:t>return </a:t>
            </a:r>
            <a:r>
              <a:rPr lang="zh-CN" altLang="en-US" sz="2000" dirty="0"/>
              <a:t>将</a:t>
            </a:r>
            <a:r>
              <a:rPr lang="zh-CN" altLang="en-US" sz="2000" b="1" dirty="0">
                <a:solidFill>
                  <a:srgbClr val="002060"/>
                </a:solidFill>
              </a:rPr>
              <a:t>结束函数的执行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lvl="2" eaLnBrk="1" hangingPunct="1"/>
            <a:r>
              <a:rPr lang="zh-CN" altLang="en-US" sz="2000" dirty="0"/>
              <a:t>可以使用 </a:t>
            </a:r>
            <a:r>
              <a:rPr lang="en-US" altLang="zh-CN" sz="2000" dirty="0"/>
              <a:t>N </a:t>
            </a:r>
            <a:r>
              <a:rPr lang="zh-CN" altLang="en-US" sz="2000" dirty="0"/>
              <a:t>指定函数返回值</a:t>
            </a:r>
            <a:endParaRPr lang="en-US" altLang="zh-CN" sz="2000" dirty="0"/>
          </a:p>
          <a:p>
            <a:pPr lvl="1" eaLnBrk="1" hangingPunct="1"/>
            <a:r>
              <a:rPr lang="en-US" altLang="zh-CN" sz="2400" b="1" dirty="0">
                <a:solidFill>
                  <a:srgbClr val="002060"/>
                </a:solidFill>
              </a:rPr>
              <a:t>exit  [N]</a:t>
            </a:r>
          </a:p>
          <a:p>
            <a:pPr lvl="2" eaLnBrk="1" hangingPunct="1"/>
            <a:r>
              <a:rPr lang="en-US" altLang="zh-CN" sz="2000" dirty="0"/>
              <a:t>exit </a:t>
            </a:r>
            <a:r>
              <a:rPr lang="zh-CN" altLang="en-US" sz="2000" dirty="0"/>
              <a:t>将</a:t>
            </a:r>
            <a:r>
              <a:rPr lang="zh-CN" altLang="en-US" sz="2000" b="1" dirty="0">
                <a:solidFill>
                  <a:srgbClr val="002060"/>
                </a:solidFill>
              </a:rPr>
              <a:t>中断当前函数及当前</a:t>
            </a:r>
            <a:r>
              <a:rPr lang="en-US" altLang="zh-CN" sz="2000" b="1" dirty="0">
                <a:solidFill>
                  <a:srgbClr val="002060"/>
                </a:solidFill>
              </a:rPr>
              <a:t>Shell</a:t>
            </a:r>
            <a:r>
              <a:rPr lang="zh-CN" altLang="en-US" sz="2000" b="1" dirty="0">
                <a:solidFill>
                  <a:srgbClr val="002060"/>
                </a:solidFill>
              </a:rPr>
              <a:t>的执行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lvl="2" eaLnBrk="1" hangingPunct="1"/>
            <a:r>
              <a:rPr lang="zh-CN" altLang="en-US" sz="2000" dirty="0"/>
              <a:t>可以使用 </a:t>
            </a:r>
            <a:r>
              <a:rPr lang="en-US" altLang="zh-CN" sz="2000" dirty="0"/>
              <a:t>N </a:t>
            </a:r>
            <a:r>
              <a:rPr lang="zh-CN" altLang="en-US" sz="2000" dirty="0"/>
              <a:t>指定返回值</a:t>
            </a:r>
            <a:endParaRPr lang="en-US" altLang="zh-CN" sz="2000" dirty="0"/>
          </a:p>
          <a:p>
            <a:pPr lvl="2" eaLnBrk="1" hangingPunct="1"/>
            <a:endParaRPr lang="en-US" altLang="zh-CN" sz="2000" dirty="0"/>
          </a:p>
          <a:p>
            <a:pPr lvl="1" eaLnBrk="1" hangingPunct="1"/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46437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Garamond" pitchFamily="18" charset="0"/>
              </a:rPr>
              <a:t> </a:t>
            </a:r>
            <a:endParaRPr lang="en-US" altLang="zh-CN">
              <a:latin typeface="Garamond" pitchFamily="18" charset="0"/>
            </a:endParaRPr>
          </a:p>
          <a:p>
            <a:pPr eaLnBrk="1" hangingPunct="1"/>
            <a:r>
              <a:rPr lang="en-US" altLang="zh-CN">
                <a:latin typeface="Garamond" pitchFamily="18" charset="0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568802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函数的结束与返回值举例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47460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Garamond" pitchFamily="18" charset="0"/>
              </a:rPr>
              <a:t> </a:t>
            </a:r>
            <a:endParaRPr lang="en-US" altLang="zh-CN">
              <a:latin typeface="Garamond" pitchFamily="18" charset="0"/>
            </a:endParaRPr>
          </a:p>
          <a:p>
            <a:pPr eaLnBrk="1" hangingPunct="1"/>
            <a:r>
              <a:rPr lang="en-US" altLang="zh-CN">
                <a:latin typeface="Garamond" pitchFamily="18" charset="0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288" y="1209675"/>
            <a:ext cx="8280400" cy="47704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## filename: function_max2.sh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 User define Function (UDF)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max2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() {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if 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[[ -z $1 || -z $2 ]] 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; then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  echo  "Need 2 parameters to the function." ; exit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fi</a:t>
            </a:r>
            <a:endParaRPr lang="en-US" altLang="zh-CN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[ $1 -</a:t>
            </a:r>
            <a:r>
              <a:rPr lang="en-US" altLang="zh-CN" b="1" dirty="0" err="1">
                <a:solidFill>
                  <a:srgbClr val="C00000"/>
                </a:solidFill>
                <a:latin typeface="Courier New" pitchFamily="49" charset="0"/>
              </a:rPr>
              <a:t>eq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 $2 ] 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&amp;&amp;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     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{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echo "The two numbers are equal." ; exit 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; }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(($1&gt;$2)) 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&amp;&amp;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return $1 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||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return $2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### Main script starts here ###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read -p "Please input two integer numbers  : " n1 n2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echo "n1=$n1 , n2=$n2“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max2 $n1 $n2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C00000"/>
                </a:solidFill>
                <a:latin typeface="Courier New" pitchFamily="49" charset="0"/>
              </a:rPr>
              <a:t>return_val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=$?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echo "The larger of the two numbers is 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$</a:t>
            </a:r>
            <a:r>
              <a:rPr lang="en-US" altLang="zh-CN" b="1" dirty="0" err="1">
                <a:solidFill>
                  <a:srgbClr val="C00000"/>
                </a:solidFill>
                <a:latin typeface="Courier New" pitchFamily="49" charset="0"/>
              </a:rPr>
              <a:t>return_val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81164999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9" y="836712"/>
            <a:ext cx="9040135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90939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环境变量进阶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环境变量配置文件：</a:t>
            </a:r>
            <a:endParaRPr lang="en-US" altLang="zh-CN" dirty="0"/>
          </a:p>
          <a:p>
            <a:r>
              <a:rPr lang="zh-CN" altLang="en-US" dirty="0"/>
              <a:t>主要定义对系统的操作环境生效的系统默认的环境变量。如</a:t>
            </a:r>
            <a:r>
              <a:rPr lang="en-US" altLang="zh-CN" dirty="0"/>
              <a:t>PATH</a:t>
            </a:r>
            <a:r>
              <a:rPr lang="zh-CN" altLang="en-US" dirty="0"/>
              <a:t>、</a:t>
            </a:r>
            <a:r>
              <a:rPr lang="en-US" altLang="zh-CN" dirty="0"/>
              <a:t>HISTSIZE</a:t>
            </a:r>
            <a:r>
              <a:rPr lang="zh-CN" altLang="en-US" dirty="0"/>
              <a:t>、</a:t>
            </a:r>
            <a:r>
              <a:rPr lang="en-US" altLang="zh-CN" dirty="0"/>
              <a:t>PS1</a:t>
            </a:r>
            <a:r>
              <a:rPr lang="zh-CN" altLang="en-US" dirty="0"/>
              <a:t>等默认的环境变量。</a:t>
            </a:r>
            <a:endParaRPr lang="en-US" altLang="zh-CN" dirty="0"/>
          </a:p>
          <a:p>
            <a:r>
              <a:rPr lang="en-US" altLang="zh-CN" dirty="0"/>
              <a:t>source </a:t>
            </a:r>
            <a:r>
              <a:rPr lang="zh-CN" altLang="en-US" dirty="0"/>
              <a:t>命令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source		</a:t>
            </a:r>
            <a:r>
              <a:rPr lang="zh-CN" altLang="en-US" dirty="0"/>
              <a:t>配置文件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.			</a:t>
            </a:r>
            <a:r>
              <a:rPr lang="zh-CN" altLang="en-US" dirty="0"/>
              <a:t>配置文件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（作用，使得配置文件即刻生效，而不必重启、重新登录）</a:t>
            </a:r>
          </a:p>
        </p:txBody>
      </p:sp>
    </p:spTree>
    <p:extLst>
      <p:ext uri="{BB962C8B-B14F-4D97-AF65-F5344CB8AC3E}">
        <p14:creationId xmlns:p14="http://schemas.microsoft.com/office/powerpoint/2010/main" val="1391271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学习</a:t>
            </a:r>
            <a:r>
              <a:rPr lang="en-US" altLang="zh-CN"/>
              <a:t>Shell</a:t>
            </a:r>
            <a:r>
              <a:rPr lang="zh-CN" altLang="en-US"/>
              <a:t>编程的前提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pPr eaLnBrk="1" hangingPunct="1"/>
            <a:r>
              <a:rPr lang="zh-CN" altLang="en-US" dirty="0"/>
              <a:t>掌握一种文本编辑器的使用（</a:t>
            </a:r>
            <a:r>
              <a:rPr lang="en-US" altLang="zh-CN" dirty="0"/>
              <a:t>Vi</a:t>
            </a:r>
            <a:r>
              <a:rPr lang="zh-CN" altLang="en-US" dirty="0"/>
              <a:t>）</a:t>
            </a:r>
            <a:endParaRPr lang="en-US" altLang="zh-CN" dirty="0"/>
          </a:p>
          <a:p>
            <a:pPr eaLnBrk="1" hangingPunct="1"/>
            <a:r>
              <a:rPr lang="zh-CN" altLang="en-US" dirty="0"/>
              <a:t>熟悉 </a:t>
            </a:r>
            <a:r>
              <a:rPr lang="en-US" altLang="zh-CN" dirty="0"/>
              <a:t>Linux </a:t>
            </a:r>
            <a:r>
              <a:rPr lang="zh-CN" altLang="en-US" dirty="0"/>
              <a:t>文件系统的布局</a:t>
            </a:r>
            <a:endParaRPr lang="en-US" altLang="zh-CN" dirty="0"/>
          </a:p>
          <a:p>
            <a:pPr eaLnBrk="1" hangingPunct="1"/>
            <a:r>
              <a:rPr lang="zh-CN" altLang="en-US" dirty="0"/>
              <a:t>学习 </a:t>
            </a:r>
            <a:r>
              <a:rPr lang="en-US" altLang="zh-CN" dirty="0"/>
              <a:t>Shell </a:t>
            </a:r>
            <a:r>
              <a:rPr lang="zh-CN" altLang="en-US" dirty="0"/>
              <a:t>的各种功能</a:t>
            </a:r>
            <a:endParaRPr lang="en-US" altLang="zh-CN" dirty="0"/>
          </a:p>
          <a:p>
            <a:pPr lvl="1" eaLnBrk="1" hangingPunct="1"/>
            <a:r>
              <a:rPr lang="zh-CN" altLang="en-US" sz="2400" dirty="0"/>
              <a:t>重定向、管道。。。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了解各种命令的使用</a:t>
            </a:r>
            <a:r>
              <a:rPr lang="en-US" altLang="zh-CN" sz="2400" dirty="0"/>
              <a:t>…</a:t>
            </a:r>
          </a:p>
          <a:p>
            <a:pPr eaLnBrk="1" hangingPunct="1"/>
            <a:r>
              <a:rPr lang="zh-CN" altLang="en-US" dirty="0"/>
              <a:t>学习各种文本文件工具的使用</a:t>
            </a:r>
            <a:endParaRPr lang="en-US" altLang="zh-CN" dirty="0"/>
          </a:p>
          <a:p>
            <a:pPr lvl="1" eaLnBrk="1" hangingPunct="1"/>
            <a:r>
              <a:rPr lang="en-US" altLang="zh-CN" sz="2400" dirty="0"/>
              <a:t>cat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grep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tr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sed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awk</a:t>
            </a:r>
            <a:r>
              <a:rPr lang="en-US" altLang="zh-CN" sz="2400" dirty="0"/>
              <a:t> ……</a:t>
            </a:r>
          </a:p>
          <a:p>
            <a:pPr lvl="1" eaLnBrk="1" hangingPunct="1"/>
            <a:r>
              <a:rPr lang="zh-CN" altLang="en-US" sz="2400" dirty="0"/>
              <a:t>正则表达式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5229225"/>
            <a:ext cx="2736850" cy="8302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/>
              <a:t>系统的配置文件几乎都是纯文本文件</a:t>
            </a:r>
          </a:p>
        </p:txBody>
      </p:sp>
    </p:spTree>
    <p:extLst>
      <p:ext uri="{BB962C8B-B14F-4D97-AF65-F5344CB8AC3E}">
        <p14:creationId xmlns:p14="http://schemas.microsoft.com/office/powerpoint/2010/main" val="152825256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设置环境变量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85" y="1589749"/>
            <a:ext cx="9121159" cy="171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98248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set</a:t>
            </a:r>
            <a:r>
              <a:rPr lang="zh-CN" altLang="en-US" dirty="0"/>
              <a:t>查看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6408712" cy="513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686865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系统中的环境变量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/profile</a:t>
            </a:r>
          </a:p>
          <a:p>
            <a:r>
              <a:rPr lang="en-US" altLang="zh-CN" dirty="0"/>
              <a:t>/etc/profile.d/*.sh</a:t>
            </a:r>
          </a:p>
          <a:p>
            <a:r>
              <a:rPr lang="en-US" altLang="zh-CN" dirty="0"/>
              <a:t>~/.</a:t>
            </a:r>
            <a:r>
              <a:rPr lang="en-US" altLang="zh-CN" dirty="0" err="1"/>
              <a:t>bash_profile</a:t>
            </a:r>
            <a:r>
              <a:rPr lang="en-US" altLang="zh-CN" dirty="0"/>
              <a:t>	</a:t>
            </a:r>
            <a:r>
              <a:rPr lang="zh-CN" altLang="en-US" sz="2400" dirty="0"/>
              <a:t>（家目录</a:t>
            </a:r>
            <a:r>
              <a:rPr lang="en-US" altLang="zh-CN" sz="2400" dirty="0"/>
              <a:t>	.</a:t>
            </a:r>
            <a:r>
              <a:rPr lang="zh-CN" altLang="en-US" sz="2400" dirty="0"/>
              <a:t>代表隐含文件）</a:t>
            </a:r>
            <a:endParaRPr lang="en-US" altLang="zh-CN" dirty="0"/>
          </a:p>
          <a:p>
            <a:r>
              <a:rPr lang="en-US" altLang="zh-CN" dirty="0"/>
              <a:t>~/.</a:t>
            </a:r>
            <a:r>
              <a:rPr lang="en-US" altLang="zh-CN" dirty="0" err="1"/>
              <a:t>bashrc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bashrc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zh-CN" altLang="en-US" dirty="0"/>
              <a:t>下面的环境变量文件对所有登录的用户都生效，</a:t>
            </a:r>
            <a:r>
              <a:rPr lang="en-US" altLang="zh-CN" dirty="0"/>
              <a:t>~</a:t>
            </a:r>
            <a:r>
              <a:rPr lang="zh-CN" altLang="en-US" dirty="0"/>
              <a:t>下面的环境变量配置文件只对登录的用户生效</a:t>
            </a:r>
          </a:p>
        </p:txBody>
      </p:sp>
    </p:spTree>
    <p:extLst>
      <p:ext uri="{BB962C8B-B14F-4D97-AF65-F5344CB8AC3E}">
        <p14:creationId xmlns:p14="http://schemas.microsoft.com/office/powerpoint/2010/main" val="229757473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环境变量配置文件调用顺序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9" y="1484784"/>
            <a:ext cx="9036531" cy="449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88024" y="530120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中文编码字符集</a:t>
            </a:r>
          </a:p>
        </p:txBody>
      </p:sp>
    </p:spTree>
    <p:extLst>
      <p:ext uri="{BB962C8B-B14F-4D97-AF65-F5344CB8AC3E}">
        <p14:creationId xmlns:p14="http://schemas.microsoft.com/office/powerpoint/2010/main" val="104659813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/profile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7234294" cy="5539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42309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看到对于</a:t>
            </a:r>
            <a:r>
              <a:rPr lang="en-US" altLang="zh-CN" dirty="0"/>
              <a:t>PATH</a:t>
            </a:r>
            <a:r>
              <a:rPr lang="zh-CN" altLang="en-US" dirty="0"/>
              <a:t>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5744299" cy="5460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07306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profile.d</a:t>
            </a:r>
            <a:r>
              <a:rPr lang="en-US" altLang="zh-CN" dirty="0"/>
              <a:t>/</a:t>
            </a:r>
            <a:r>
              <a:rPr lang="zh-CN" altLang="en-US" dirty="0"/>
              <a:t>下所有</a:t>
            </a:r>
            <a:r>
              <a:rPr lang="en-US" altLang="zh-CN" dirty="0" err="1"/>
              <a:t>sh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7355136" cy="5563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86192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271713"/>
            <a:ext cx="86677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028490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/>
              <a:t>~/.</a:t>
            </a:r>
            <a:r>
              <a:rPr lang="en-US" altLang="zh-CN" dirty="0" err="1"/>
              <a:t>bash_profile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844824"/>
            <a:ext cx="8796781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82571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其他环境变量配置文件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、注销时生效的环境变量配置文件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~/.</a:t>
            </a:r>
            <a:r>
              <a:rPr lang="en-US" altLang="zh-CN" sz="2000" dirty="0" err="1"/>
              <a:t>bash_logout</a:t>
            </a:r>
            <a:r>
              <a:rPr lang="en-US" altLang="zh-CN" sz="2000" dirty="0"/>
              <a:t>	</a:t>
            </a:r>
            <a:r>
              <a:rPr lang="zh-CN" altLang="en-US" sz="2000" dirty="0"/>
              <a:t>（如可以写入清空历史命令）</a:t>
            </a:r>
            <a:endParaRPr lang="en-US" altLang="zh-CN" sz="2000" dirty="0"/>
          </a:p>
          <a:p>
            <a:r>
              <a:rPr lang="en-US" altLang="zh-CN" dirty="0"/>
              <a:t>2</a:t>
            </a:r>
            <a:r>
              <a:rPr lang="zh-CN" altLang="en-US" dirty="0"/>
              <a:t>、历史命令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~/</a:t>
            </a:r>
            <a:r>
              <a:rPr lang="en-US" altLang="zh-CN" sz="2000" dirty="0" err="1"/>
              <a:t>bash_history</a:t>
            </a:r>
            <a:r>
              <a:rPr lang="en-US" altLang="zh-CN" sz="2000" dirty="0"/>
              <a:t>	</a:t>
            </a:r>
            <a:r>
              <a:rPr lang="zh-CN" altLang="en-US" sz="2000" dirty="0"/>
              <a:t>（非实时更新，当前敲入的历史命令在内存中）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Shell</a:t>
            </a:r>
            <a:r>
              <a:rPr lang="zh-CN" altLang="en-US" dirty="0"/>
              <a:t>登录的欢迎信息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/issue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37112"/>
            <a:ext cx="66675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505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758689"/>
              </p:ext>
            </p:extLst>
          </p:nvPr>
        </p:nvGraphicFramePr>
        <p:xfrm>
          <a:off x="1115616" y="1340768"/>
          <a:ext cx="7080448" cy="46962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02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802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425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通配符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425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匹配任意一个字符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425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匹配任意多个字符（匹配任何内容）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911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匹配括号内任意一个字符，或者是选择其一。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如</a:t>
                      </a:r>
                      <a:r>
                        <a:rPr lang="en-US" altLang="zh-CN" dirty="0"/>
                        <a:t>[</a:t>
                      </a:r>
                      <a:r>
                        <a:rPr lang="en-US" altLang="zh-CN" dirty="0" err="1"/>
                        <a:t>abc</a:t>
                      </a:r>
                      <a:r>
                        <a:rPr lang="en-US" altLang="zh-CN" dirty="0"/>
                        <a:t>]</a:t>
                      </a:r>
                      <a:r>
                        <a:rPr lang="zh-CN" altLang="en-US" dirty="0"/>
                        <a:t>表示</a:t>
                      </a:r>
                      <a:r>
                        <a:rPr lang="en-US" altLang="zh-CN" dirty="0"/>
                        <a:t>a,</a:t>
                      </a:r>
                      <a:r>
                        <a:rPr lang="zh-CN" altLang="en-US" dirty="0"/>
                        <a:t>或者</a:t>
                      </a: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，或者</a:t>
                      </a:r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911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[-]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匹配括号中任意一个字符，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— </a:t>
                      </a:r>
                      <a:r>
                        <a:rPr lang="zh-CN" altLang="en-US" dirty="0"/>
                        <a:t>代表范围</a:t>
                      </a:r>
                      <a:r>
                        <a:rPr lang="en-US" altLang="zh-CN" dirty="0"/>
                        <a:t>.</a:t>
                      </a:r>
                    </a:p>
                    <a:p>
                      <a:r>
                        <a:rPr lang="zh-CN" altLang="en-US" dirty="0"/>
                        <a:t>如</a:t>
                      </a:r>
                      <a:r>
                        <a:rPr lang="en-US" altLang="zh-CN" dirty="0"/>
                        <a:t>[a-z]</a:t>
                      </a:r>
                      <a:r>
                        <a:rPr lang="zh-CN" altLang="en-US" dirty="0"/>
                        <a:t>代表匹配</a:t>
                      </a:r>
                      <a:r>
                        <a:rPr lang="en-US" altLang="zh-CN" dirty="0"/>
                        <a:t>26</a:t>
                      </a:r>
                      <a:r>
                        <a:rPr lang="zh-CN" altLang="en-US" dirty="0"/>
                        <a:t>个小写字母中的一个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911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[^]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逻辑非，表示不匹配括号中的字符。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如</a:t>
                      </a:r>
                      <a:r>
                        <a:rPr lang="en-US" altLang="zh-CN" dirty="0"/>
                        <a:t>[^0-9]</a:t>
                      </a:r>
                      <a:r>
                        <a:rPr lang="zh-CN" altLang="en-US" dirty="0"/>
                        <a:t>表示匹配不是数字的一个字符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404664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通配符</a:t>
            </a:r>
          </a:p>
        </p:txBody>
      </p:sp>
    </p:spTree>
    <p:extLst>
      <p:ext uri="{BB962C8B-B14F-4D97-AF65-F5344CB8AC3E}">
        <p14:creationId xmlns:p14="http://schemas.microsoft.com/office/powerpoint/2010/main" val="3917036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96074"/>
              </p:ext>
            </p:extLst>
          </p:nvPr>
        </p:nvGraphicFramePr>
        <p:xfrm>
          <a:off x="1115616" y="1127471"/>
          <a:ext cx="7080448" cy="42788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02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802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232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2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调用变量的值，如</a:t>
                      </a:r>
                      <a:r>
                        <a:rPr lang="en-US" altLang="zh-CN" dirty="0" err="1"/>
                        <a:t>str</a:t>
                      </a:r>
                      <a:r>
                        <a:rPr lang="en-US" altLang="zh-CN" dirty="0"/>
                        <a:t>=‘</a:t>
                      </a:r>
                      <a:r>
                        <a:rPr lang="en-US" altLang="zh-CN" dirty="0" err="1"/>
                        <a:t>abc</a:t>
                      </a:r>
                      <a:r>
                        <a:rPr lang="en-US" altLang="zh-CN" dirty="0"/>
                        <a:t>’,</a:t>
                      </a:r>
                      <a:r>
                        <a:rPr lang="en-US" altLang="zh-CN" baseline="0" dirty="0"/>
                        <a:t> $</a:t>
                      </a:r>
                      <a:r>
                        <a:rPr lang="en-US" altLang="zh-CN" baseline="0" dirty="0" err="1"/>
                        <a:t>str</a:t>
                      </a:r>
                      <a:r>
                        <a:rPr lang="zh-CN" altLang="en-US" baseline="0" dirty="0"/>
                        <a:t>表示得到字符串</a:t>
                      </a:r>
                      <a:r>
                        <a:rPr lang="en-US" altLang="zh-CN" baseline="0" dirty="0" err="1"/>
                        <a:t>abc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2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转义字符，其后所跟的特殊符号失去其意义，变为普通字符。如</a:t>
                      </a:r>
                      <a:r>
                        <a:rPr lang="en-US" altLang="zh-CN" dirty="0"/>
                        <a:t>\$</a:t>
                      </a:r>
                      <a:r>
                        <a:rPr lang="zh-CN" altLang="en-US" dirty="0"/>
                        <a:t>将输出</a:t>
                      </a:r>
                      <a:r>
                        <a:rPr lang="en-US" altLang="zh-CN" dirty="0"/>
                        <a:t>$</a:t>
                      </a:r>
                      <a:r>
                        <a:rPr lang="zh-CN" altLang="en-US" dirty="0"/>
                        <a:t>符号。而不是变量引用。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1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 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单引号，表示一个整体，单引号中的所有特殊字符如</a:t>
                      </a:r>
                      <a:r>
                        <a:rPr lang="en-US" altLang="zh-CN" dirty="0"/>
                        <a:t>’$’</a:t>
                      </a:r>
                      <a:r>
                        <a:rPr lang="zh-CN" altLang="en-US" dirty="0"/>
                        <a:t>等都没有特殊含义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2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“ 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双引号，表示一个整体，其中</a:t>
                      </a:r>
                      <a:r>
                        <a:rPr lang="en-US" altLang="zh-CN" dirty="0"/>
                        <a:t>$</a:t>
                      </a:r>
                      <a:r>
                        <a:rPr lang="zh-CN" altLang="en-US" dirty="0"/>
                        <a:t>符号代表变量值，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\</a:t>
                      </a:r>
                      <a:r>
                        <a:rPr lang="zh-CN" altLang="en-US" dirty="0"/>
                        <a:t>代表转义字符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96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表示调用系统命令，如</a:t>
                      </a:r>
                      <a:r>
                        <a:rPr lang="en-US" altLang="zh-CN" dirty="0"/>
                        <a:t>$(date)</a:t>
                      </a:r>
                      <a:r>
                        <a:rPr lang="zh-CN" altLang="en-US" dirty="0"/>
                        <a:t>将显示系统日期。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84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404664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特殊符号</a:t>
            </a:r>
          </a:p>
        </p:txBody>
      </p:sp>
    </p:spTree>
    <p:extLst>
      <p:ext uri="{BB962C8B-B14F-4D97-AF65-F5344CB8AC3E}">
        <p14:creationId xmlns:p14="http://schemas.microsoft.com/office/powerpoint/2010/main" val="876669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变量和表达式</a:t>
            </a:r>
          </a:p>
        </p:txBody>
      </p:sp>
      <p:sp>
        <p:nvSpPr>
          <p:cNvPr id="19459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05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228012" cy="452596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/>
              <a:t>Shell</a:t>
            </a:r>
            <a:r>
              <a:rPr lang="zh-CN" altLang="en-US" dirty="0"/>
              <a:t>支持具有整形及字符串值的变量。 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/>
              <a:t>Shell</a:t>
            </a:r>
            <a:r>
              <a:rPr lang="zh-CN" altLang="en-US" dirty="0"/>
              <a:t>变量不需要专门的说明语句，通过赋值语句完成变量说明并予以赋值。 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/>
              <a:t>在命令行或</a:t>
            </a:r>
            <a:r>
              <a:rPr lang="en-US" altLang="zh-CN" dirty="0"/>
              <a:t>Shell</a:t>
            </a:r>
            <a:r>
              <a:rPr lang="zh-CN" altLang="en-US" dirty="0"/>
              <a:t>脚本文件中使用</a:t>
            </a:r>
            <a:r>
              <a:rPr lang="en-US" altLang="zh-CN" dirty="0"/>
              <a:t>$name</a:t>
            </a:r>
            <a:r>
              <a:rPr lang="zh-CN" altLang="en-US" dirty="0"/>
              <a:t>的形式引用变量</a:t>
            </a:r>
            <a:r>
              <a:rPr lang="en-US" altLang="zh-CN" dirty="0"/>
              <a:t>name</a:t>
            </a:r>
            <a:r>
              <a:rPr lang="zh-CN" altLang="en-US" dirty="0"/>
              <a:t>的值。 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/>
              <a:t>SHELL</a:t>
            </a:r>
            <a:r>
              <a:rPr lang="zh-CN" altLang="en-US" dirty="0"/>
              <a:t>变量有</a:t>
            </a:r>
            <a:r>
              <a:rPr lang="zh-CN" altLang="en-US" dirty="0">
                <a:solidFill>
                  <a:srgbClr val="FF0000"/>
                </a:solidFill>
              </a:rPr>
              <a:t>“用户自定义变量”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“位置变量”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“环境变量”</a:t>
            </a:r>
            <a:r>
              <a:rPr lang="zh-CN" altLang="en-US" dirty="0"/>
              <a:t>等</a:t>
            </a:r>
          </a:p>
        </p:txBody>
      </p:sp>
      <p:sp>
        <p:nvSpPr>
          <p:cNvPr id="204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SHELL</a:t>
            </a:r>
            <a:r>
              <a:rPr lang="zh-CN" altLang="en-US"/>
              <a:t>的变量</a:t>
            </a:r>
          </a:p>
        </p:txBody>
      </p:sp>
    </p:spTree>
    <p:extLst>
      <p:ext uri="{BB962C8B-B14F-4D97-AF65-F5344CB8AC3E}">
        <p14:creationId xmlns:p14="http://schemas.microsoft.com/office/powerpoint/2010/main" val="3253301983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变量分类</a:t>
            </a:r>
            <a:r>
              <a:rPr lang="en-US" altLang="zh-CN" dirty="0"/>
              <a:t>	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170655"/>
              </p:ext>
            </p:extLst>
          </p:nvPr>
        </p:nvGraphicFramePr>
        <p:xfrm>
          <a:off x="457200" y="1600200"/>
          <a:ext cx="8229600" cy="2392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66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29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用户自定义变量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用户自己定义，自由访问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环境变量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保存和操作系统环境相关的数据，变量名通常大写（非强制），用户可以自由定义及修改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位置参数变量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通常用于向脚本当中传递参数和数据，变量名不能自己定义，值可以修改，变量的作用是固定的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预定义变量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Bash</a:t>
                      </a:r>
                      <a:r>
                        <a:rPr lang="zh-CN" altLang="en-US" dirty="0"/>
                        <a:t>中已经定义好的，变量名不能定义，作用固定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4509120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set</a:t>
            </a:r>
            <a:r>
              <a:rPr lang="zh-CN" altLang="en-US" dirty="0"/>
              <a:t>命令可以查看系统中所有变量，使用</a:t>
            </a:r>
            <a:r>
              <a:rPr lang="en-US" altLang="zh-CN" dirty="0"/>
              <a:t>unset</a:t>
            </a:r>
            <a:r>
              <a:rPr lang="zh-CN" altLang="en-US" dirty="0"/>
              <a:t>命令可以删除变量</a:t>
            </a:r>
          </a:p>
        </p:txBody>
      </p:sp>
    </p:spTree>
    <p:extLst>
      <p:ext uri="{BB962C8B-B14F-4D97-AF65-F5344CB8AC3E}">
        <p14:creationId xmlns:p14="http://schemas.microsoft.com/office/powerpoint/2010/main" val="15991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本章内容要点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8050"/>
          </a:xfrm>
        </p:spPr>
        <p:txBody>
          <a:bodyPr/>
          <a:lstStyle/>
          <a:p>
            <a:pPr eaLnBrk="1" hangingPunct="1"/>
            <a:r>
              <a:rPr lang="en-US" altLang="zh-CN" sz="2800"/>
              <a:t>Shell </a:t>
            </a:r>
            <a:r>
              <a:rPr lang="zh-CN" altLang="en-US" sz="2800"/>
              <a:t>脚本的编制、执行和调试</a:t>
            </a:r>
            <a:endParaRPr lang="en-US" altLang="zh-CN" sz="2800"/>
          </a:p>
          <a:p>
            <a:pPr eaLnBrk="1" hangingPunct="1"/>
            <a:r>
              <a:rPr lang="en-US" altLang="zh-CN" sz="2800"/>
              <a:t>Shell </a:t>
            </a:r>
            <a:r>
              <a:rPr lang="zh-CN" altLang="en-US" sz="2800"/>
              <a:t>脚本的成分和编码规范</a:t>
            </a:r>
            <a:endParaRPr lang="en-US" altLang="zh-CN" sz="2800"/>
          </a:p>
          <a:p>
            <a:pPr eaLnBrk="1" hangingPunct="1"/>
            <a:r>
              <a:rPr lang="en-US" altLang="zh-CN" sz="2800"/>
              <a:t>Shell </a:t>
            </a:r>
            <a:r>
              <a:rPr lang="zh-CN" altLang="en-US" sz="2800"/>
              <a:t>变量</a:t>
            </a:r>
            <a:endParaRPr lang="en-US" altLang="zh-CN" sz="2800"/>
          </a:p>
          <a:p>
            <a:pPr eaLnBrk="1" hangingPunct="1"/>
            <a:r>
              <a:rPr lang="zh-CN" altLang="en-US" sz="2800"/>
              <a:t>条件测试（文件测试、字符串测试、整数测试）</a:t>
            </a:r>
          </a:p>
          <a:p>
            <a:pPr eaLnBrk="1" hangingPunct="1"/>
            <a:r>
              <a:rPr lang="zh-CN" altLang="en-US" sz="2800"/>
              <a:t>分支流程控制（</a:t>
            </a:r>
            <a:r>
              <a:rPr lang="en-US" altLang="zh-CN" sz="2800"/>
              <a:t>if</a:t>
            </a:r>
            <a:r>
              <a:rPr lang="zh-CN" altLang="en-US" sz="2800"/>
              <a:t>、</a:t>
            </a:r>
            <a:r>
              <a:rPr lang="en-US" altLang="zh-CN" sz="2800"/>
              <a:t>case</a:t>
            </a:r>
            <a:r>
              <a:rPr lang="zh-CN" altLang="en-US" sz="2800"/>
              <a:t>）</a:t>
            </a:r>
          </a:p>
          <a:p>
            <a:pPr eaLnBrk="1" hangingPunct="1"/>
            <a:r>
              <a:rPr lang="zh-CN" altLang="en-US" sz="2800"/>
              <a:t>循环流程控制（</a:t>
            </a:r>
            <a:r>
              <a:rPr lang="en-US" altLang="zh-CN" sz="2800"/>
              <a:t>for</a:t>
            </a:r>
            <a:r>
              <a:rPr lang="zh-CN" altLang="en-US" sz="2800"/>
              <a:t>、</a:t>
            </a:r>
            <a:r>
              <a:rPr lang="en-US" altLang="zh-CN" sz="2800"/>
              <a:t>while</a:t>
            </a:r>
            <a:r>
              <a:rPr lang="zh-CN" altLang="en-US" sz="2800"/>
              <a:t>、</a:t>
            </a:r>
            <a:r>
              <a:rPr lang="en-US" altLang="zh-CN" sz="2800"/>
              <a:t>until</a:t>
            </a:r>
            <a:r>
              <a:rPr lang="zh-CN" altLang="en-US" sz="2800"/>
              <a:t>、</a:t>
            </a:r>
            <a:r>
              <a:rPr lang="en-US" altLang="zh-CN" sz="2800"/>
              <a:t>select</a:t>
            </a:r>
            <a:r>
              <a:rPr lang="zh-CN" altLang="en-US" sz="2800"/>
              <a:t>）</a:t>
            </a:r>
          </a:p>
          <a:p>
            <a:pPr eaLnBrk="1" hangingPunct="1"/>
            <a:r>
              <a:rPr lang="zh-CN" altLang="en-US" sz="2800"/>
              <a:t>函数的定义和调用、返回值</a:t>
            </a:r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81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476672"/>
            <a:ext cx="8218487" cy="5748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在</a:t>
            </a:r>
            <a:r>
              <a:rPr lang="en-US" altLang="zh-CN" sz="2400" dirty="0">
                <a:solidFill>
                  <a:schemeClr val="bg1"/>
                </a:solidFill>
              </a:rPr>
              <a:t>Shell</a:t>
            </a:r>
            <a:r>
              <a:rPr lang="zh-CN" altLang="en-US" sz="2400" dirty="0">
                <a:solidFill>
                  <a:schemeClr val="bg1"/>
                </a:solidFill>
              </a:rPr>
              <a:t>中，变量的赋值有下列句法格式： </a:t>
            </a:r>
            <a:r>
              <a:rPr lang="en-US" altLang="zh-CN" sz="2400" dirty="0">
                <a:solidFill>
                  <a:schemeClr val="bg1"/>
                </a:solidFill>
              </a:rPr>
              <a:t>name=string 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/>
              <a:t>name</a:t>
            </a:r>
            <a:r>
              <a:rPr lang="zh-CN" altLang="en-US" sz="2400" dirty="0"/>
              <a:t>是变量名，它的值就是</a:t>
            </a:r>
            <a:r>
              <a:rPr lang="en-US" altLang="zh-CN" sz="2400" dirty="0"/>
              <a:t>string</a:t>
            </a:r>
            <a:r>
              <a:rPr lang="zh-CN" altLang="en-US" sz="2400" dirty="0"/>
              <a:t>，“</a:t>
            </a:r>
            <a:r>
              <a:rPr lang="en-US" altLang="zh-CN" sz="2400" dirty="0"/>
              <a:t>=”</a:t>
            </a:r>
            <a:r>
              <a:rPr lang="zh-CN" altLang="en-US" sz="2400" dirty="0"/>
              <a:t>是赋值符号。变量名是以</a:t>
            </a:r>
            <a:r>
              <a:rPr lang="zh-CN" altLang="en-US" sz="2400" dirty="0">
                <a:solidFill>
                  <a:srgbClr val="FF0000"/>
                </a:solidFill>
              </a:rPr>
              <a:t>字母或下划线开头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字母、数字和下划线</a:t>
            </a:r>
            <a:r>
              <a:rPr lang="zh-CN" altLang="en-US" sz="2400" dirty="0"/>
              <a:t>字符序列。 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通过在变量名（</a:t>
            </a:r>
            <a:r>
              <a:rPr lang="en-US" altLang="zh-CN" sz="2400" dirty="0"/>
              <a:t>name</a:t>
            </a:r>
            <a:r>
              <a:rPr lang="zh-CN" altLang="en-US" sz="2400" dirty="0"/>
              <a:t>）前加</a:t>
            </a:r>
            <a:r>
              <a:rPr lang="en-US" altLang="zh-CN" sz="2400" dirty="0"/>
              <a:t>$</a:t>
            </a:r>
            <a:r>
              <a:rPr lang="zh-CN" altLang="en-US" sz="2400" dirty="0"/>
              <a:t>字符（如</a:t>
            </a:r>
            <a:r>
              <a:rPr lang="en-US" altLang="zh-CN" sz="2400" dirty="0"/>
              <a:t>$name</a:t>
            </a:r>
            <a:r>
              <a:rPr lang="zh-CN" altLang="en-US" sz="2400" dirty="0"/>
              <a:t>）引用变量的值，引用的结果就是用字符串</a:t>
            </a:r>
            <a:r>
              <a:rPr lang="en-US" altLang="zh-CN" sz="2400" dirty="0"/>
              <a:t>string</a:t>
            </a:r>
            <a:r>
              <a:rPr lang="zh-CN" altLang="en-US" sz="2400" dirty="0"/>
              <a:t>代替</a:t>
            </a:r>
            <a:r>
              <a:rPr lang="en-US" altLang="zh-CN" sz="2400" dirty="0"/>
              <a:t>$name</a:t>
            </a:r>
            <a:r>
              <a:rPr lang="zh-CN" altLang="en-US" sz="2400" dirty="0"/>
              <a:t>。 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在定义变量时，若</a:t>
            </a:r>
            <a:r>
              <a:rPr lang="en-US" altLang="zh-CN" sz="2400" dirty="0"/>
              <a:t>string</a:t>
            </a:r>
            <a:r>
              <a:rPr lang="zh-CN" altLang="en-US" sz="2400" dirty="0"/>
              <a:t>中包含空格、制表符和换行符，则</a:t>
            </a:r>
            <a:r>
              <a:rPr lang="en-US" altLang="zh-CN" sz="2400" dirty="0"/>
              <a:t>string</a:t>
            </a:r>
            <a:r>
              <a:rPr lang="zh-CN" altLang="en-US" sz="2400" dirty="0"/>
              <a:t>必须用’</a:t>
            </a:r>
            <a:r>
              <a:rPr lang="en-US" altLang="zh-CN" sz="2400" dirty="0"/>
              <a:t>string’</a:t>
            </a:r>
            <a:r>
              <a:rPr lang="zh-CN" altLang="en-US" sz="2400" dirty="0"/>
              <a:t>或者”</a:t>
            </a:r>
            <a:r>
              <a:rPr lang="en-US" altLang="zh-CN" sz="2400" dirty="0"/>
              <a:t>sting”</a:t>
            </a:r>
            <a:r>
              <a:rPr lang="zh-CN" altLang="en-US" sz="2400" dirty="0"/>
              <a:t>的形式，即用单（双）引号将其括起来。</a:t>
            </a:r>
            <a:r>
              <a:rPr lang="zh-CN" altLang="en-US" sz="2400" dirty="0">
                <a:solidFill>
                  <a:srgbClr val="FF0000"/>
                </a:solidFill>
              </a:rPr>
              <a:t>双引号内允许变量替换，而单引号内则不可以。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Char char="l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13188535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3063"/>
            <a:ext cx="8229600" cy="1143000"/>
          </a:xfrm>
        </p:spPr>
        <p:txBody>
          <a:bodyPr/>
          <a:lstStyle/>
          <a:p>
            <a:r>
              <a:rPr lang="en-US" altLang="zh-CN" sz="3600">
                <a:solidFill>
                  <a:schemeClr val="bg1"/>
                </a:solidFill>
              </a:rPr>
              <a:t>shell</a:t>
            </a:r>
            <a:r>
              <a:rPr lang="zh-CN" altLang="en-US" sz="3600">
                <a:solidFill>
                  <a:schemeClr val="bg1"/>
                </a:solidFill>
              </a:rPr>
              <a:t>变量的定义和引用 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883"/>
            <a:ext cx="9138026" cy="6697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831319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001000" cy="504056"/>
          </a:xfrm>
        </p:spPr>
        <p:txBody>
          <a:bodyPr/>
          <a:lstStyle/>
          <a:p>
            <a:r>
              <a:rPr lang="zh-CN" altLang="en-US" dirty="0"/>
              <a:t>变量定义中的引号：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64704"/>
            <a:ext cx="8507288" cy="5361459"/>
          </a:xfrm>
        </p:spPr>
        <p:txBody>
          <a:bodyPr/>
          <a:lstStyle/>
          <a:p>
            <a:endParaRPr lang="en-US" altLang="zh-CN" dirty="0"/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有空格等的情况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36" y="1340768"/>
            <a:ext cx="420592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42" y="1346221"/>
            <a:ext cx="3874866" cy="71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6" y="3501008"/>
            <a:ext cx="5189417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9426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19256" cy="5073427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变量替换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字符串中的转义字符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980728"/>
            <a:ext cx="5256584" cy="2890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09120"/>
            <a:ext cx="4752528" cy="2231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656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468313" y="1052513"/>
            <a:ext cx="8228012" cy="45275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/>
              <a:t>与程序设计语言中的变量一样，</a:t>
            </a:r>
            <a:r>
              <a:rPr lang="en-US" altLang="zh-CN" dirty="0"/>
              <a:t>Shell</a:t>
            </a:r>
            <a:r>
              <a:rPr lang="zh-CN" altLang="en-US" dirty="0"/>
              <a:t>变量有其规定的作用范围。 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/>
              <a:t>Shell</a:t>
            </a:r>
            <a:r>
              <a:rPr lang="zh-CN" altLang="en-US" dirty="0"/>
              <a:t>变量分为局部变量和全局变量：</a:t>
            </a:r>
          </a:p>
          <a:p>
            <a:pPr lvl="1"/>
            <a:r>
              <a:rPr lang="zh-CN" altLang="en-US" dirty="0"/>
              <a:t>局部变量的作用范围仅仅限制在</a:t>
            </a:r>
            <a:r>
              <a:rPr lang="zh-CN" altLang="en-US" dirty="0">
                <a:solidFill>
                  <a:srgbClr val="FF0000"/>
                </a:solidFill>
              </a:rPr>
              <a:t>其命令行所在</a:t>
            </a:r>
            <a:r>
              <a:rPr lang="zh-CN" altLang="en-US" dirty="0"/>
              <a:t>的</a:t>
            </a:r>
            <a:r>
              <a:rPr lang="en-US" altLang="zh-CN" dirty="0"/>
              <a:t>Shell</a:t>
            </a:r>
            <a:r>
              <a:rPr lang="zh-CN" altLang="en-US" dirty="0"/>
              <a:t>或</a:t>
            </a:r>
            <a:r>
              <a:rPr lang="en-US" altLang="zh-CN" dirty="0"/>
              <a:t>Shell</a:t>
            </a:r>
            <a:r>
              <a:rPr lang="zh-CN" altLang="en-US" dirty="0"/>
              <a:t>脚本文件中 </a:t>
            </a:r>
          </a:p>
          <a:p>
            <a:pPr lvl="1"/>
            <a:r>
              <a:rPr lang="zh-CN" altLang="en-US" dirty="0"/>
              <a:t>全局变量的作用范围则包括</a:t>
            </a:r>
            <a:r>
              <a:rPr lang="zh-CN" altLang="en-US" dirty="0">
                <a:solidFill>
                  <a:srgbClr val="FF0000"/>
                </a:solidFill>
              </a:rPr>
              <a:t>本</a:t>
            </a:r>
            <a:r>
              <a:rPr lang="en-US" altLang="zh-CN" dirty="0">
                <a:solidFill>
                  <a:srgbClr val="FF0000"/>
                </a:solidFill>
              </a:rPr>
              <a:t>Shell</a:t>
            </a:r>
            <a:r>
              <a:rPr lang="zh-CN" altLang="en-US" dirty="0">
                <a:solidFill>
                  <a:srgbClr val="FF0000"/>
                </a:solidFill>
              </a:rPr>
              <a:t>进程及其所有子进程 </a:t>
            </a:r>
          </a:p>
          <a:p>
            <a:pPr lvl="1"/>
            <a:r>
              <a:rPr lang="zh-CN" altLang="en-US" dirty="0"/>
              <a:t>可以使用</a:t>
            </a:r>
            <a:r>
              <a:rPr lang="en-US" altLang="zh-CN" dirty="0"/>
              <a:t>export</a:t>
            </a:r>
            <a:r>
              <a:rPr lang="zh-CN" altLang="en-US" dirty="0"/>
              <a:t>内置命令将局部变量设置为全局变量 （即自定义的环境变量）</a:t>
            </a:r>
          </a:p>
          <a:p>
            <a:pPr>
              <a:buFont typeface="Wingdings" pitchFamily="2" charset="2"/>
              <a:buChar char="l"/>
            </a:pPr>
            <a:endParaRPr lang="zh-CN" altLang="en-US" dirty="0"/>
          </a:p>
          <a:p>
            <a:pPr lvl="1"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2355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618262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419225"/>
            <a:ext cx="8228012" cy="45275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800"/>
              <a:t>在当前</a:t>
            </a:r>
            <a:r>
              <a:rPr lang="en-US" altLang="zh-CN" sz="2800"/>
              <a:t>Shell</a:t>
            </a:r>
            <a:r>
              <a:rPr lang="zh-CN" altLang="en-US" sz="2800"/>
              <a:t>中定义变量</a:t>
            </a:r>
            <a:r>
              <a:rPr lang="en-US" altLang="zh-CN" sz="2800"/>
              <a:t>var1</a:t>
            </a:r>
          </a:p>
          <a:p>
            <a:pPr lvl="1">
              <a:buFont typeface="Wingdings" pitchFamily="2" charset="2"/>
              <a:buBlip>
                <a:blip r:embed="rId2"/>
              </a:buBlip>
            </a:pPr>
            <a:endParaRPr lang="en-US" altLang="zh-CN"/>
          </a:p>
          <a:p>
            <a:pPr>
              <a:buFont typeface="Wingdings" pitchFamily="2" charset="2"/>
              <a:buChar char="l"/>
            </a:pPr>
            <a:r>
              <a:rPr lang="zh-CN" altLang="en-US" sz="2800"/>
              <a:t>在当前</a:t>
            </a:r>
            <a:r>
              <a:rPr lang="en-US" altLang="zh-CN" sz="2800"/>
              <a:t>Shell</a:t>
            </a:r>
            <a:r>
              <a:rPr lang="zh-CN" altLang="en-US" sz="2800"/>
              <a:t>中定义变量</a:t>
            </a:r>
            <a:r>
              <a:rPr lang="en-US" altLang="zh-CN" sz="2800"/>
              <a:t>var2</a:t>
            </a:r>
            <a:r>
              <a:rPr lang="zh-CN" altLang="en-US" sz="2800"/>
              <a:t>并将设为全局</a:t>
            </a:r>
          </a:p>
          <a:p>
            <a:pPr lvl="1">
              <a:buFont typeface="Wingdings" pitchFamily="2" charset="2"/>
              <a:buBlip>
                <a:blip r:embed="rId2"/>
              </a:buBlip>
            </a:pPr>
            <a:endParaRPr lang="zh-CN" altLang="en-US"/>
          </a:p>
          <a:p>
            <a:pPr>
              <a:buFont typeface="Wingdings" pitchFamily="2" charset="2"/>
              <a:buChar char="l"/>
            </a:pPr>
            <a:r>
              <a:rPr lang="zh-CN" altLang="en-US" sz="2800"/>
              <a:t>引用变量的值 </a:t>
            </a:r>
            <a:endParaRPr lang="en-US" altLang="zh-CN" sz="2800"/>
          </a:p>
          <a:p>
            <a:pPr>
              <a:buFont typeface="Wingdings" pitchFamily="2" charset="2"/>
              <a:buChar char="l"/>
            </a:pPr>
            <a:endParaRPr lang="zh-CN" altLang="en-US" sz="2800"/>
          </a:p>
          <a:p>
            <a:pPr lvl="1">
              <a:buFont typeface="Wingdings" pitchFamily="2" charset="2"/>
              <a:buBlip>
                <a:blip r:embed="rId2"/>
              </a:buBlip>
            </a:pPr>
            <a:endParaRPr lang="zh-CN" altLang="en-US"/>
          </a:p>
          <a:p>
            <a:pPr>
              <a:buFont typeface="Wingdings" pitchFamily="2" charset="2"/>
              <a:buChar char="l"/>
            </a:pPr>
            <a:r>
              <a:rPr lang="zh-CN" altLang="en-US" sz="2800"/>
              <a:t>显示当前</a:t>
            </a:r>
            <a:r>
              <a:rPr lang="en-US" altLang="zh-CN" sz="2800"/>
              <a:t>Shell</a:t>
            </a:r>
            <a:r>
              <a:rPr lang="zh-CN" altLang="en-US" sz="2800"/>
              <a:t>的</a:t>
            </a:r>
            <a:r>
              <a:rPr lang="en-US" altLang="zh-CN" sz="2800"/>
              <a:t>PID </a:t>
            </a:r>
          </a:p>
          <a:p>
            <a:pPr>
              <a:buFont typeface="Wingdings" pitchFamily="2" charset="2"/>
              <a:buChar char="l"/>
            </a:pPr>
            <a:endParaRPr lang="en-US" altLang="zh-CN" sz="2800"/>
          </a:p>
        </p:txBody>
      </p:sp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69" y="2057400"/>
            <a:ext cx="58324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2930525"/>
            <a:ext cx="5830887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114800"/>
            <a:ext cx="7229475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2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5589588"/>
            <a:ext cx="58324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723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-99392"/>
            <a:ext cx="8001000" cy="914400"/>
          </a:xfrm>
        </p:spPr>
        <p:txBody>
          <a:bodyPr/>
          <a:lstStyle/>
          <a:p>
            <a:r>
              <a:rPr lang="en-US" altLang="zh-CN" sz="1800" dirty="0">
                <a:solidFill>
                  <a:schemeClr val="bg1"/>
                </a:solidFill>
              </a:rPr>
              <a:t>Shell</a:t>
            </a:r>
            <a:r>
              <a:rPr lang="zh-CN" altLang="en-US" sz="1800" dirty="0">
                <a:solidFill>
                  <a:schemeClr val="bg1"/>
                </a:solidFill>
              </a:rPr>
              <a:t>变量作用域举例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435975" cy="5235575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800" dirty="0">
                <a:solidFill>
                  <a:schemeClr val="bg1"/>
                </a:solidFill>
              </a:rPr>
              <a:t>调用子</a:t>
            </a:r>
            <a:r>
              <a:rPr lang="en-US" altLang="zh-CN" sz="2800" dirty="0">
                <a:solidFill>
                  <a:schemeClr val="bg1"/>
                </a:solidFill>
              </a:rPr>
              <a:t>Shell </a:t>
            </a:r>
            <a:r>
              <a:rPr lang="zh-CN" altLang="en-US" sz="2800" dirty="0">
                <a:solidFill>
                  <a:schemeClr val="bg1"/>
                </a:solidFill>
              </a:rPr>
              <a:t>，并显示子</a:t>
            </a:r>
            <a:r>
              <a:rPr lang="en-US" altLang="zh-CN" sz="2800" dirty="0">
                <a:solidFill>
                  <a:schemeClr val="bg1"/>
                </a:solidFill>
              </a:rPr>
              <a:t>Shell</a:t>
            </a:r>
            <a:r>
              <a:rPr lang="zh-CN" altLang="en-US" sz="2800" dirty="0">
                <a:solidFill>
                  <a:schemeClr val="bg1"/>
                </a:solidFill>
              </a:rPr>
              <a:t>的</a:t>
            </a:r>
            <a:r>
              <a:rPr lang="en-US" altLang="zh-CN" sz="2800" dirty="0">
                <a:solidFill>
                  <a:schemeClr val="bg1"/>
                </a:solidFill>
              </a:rPr>
              <a:t>PID </a:t>
            </a:r>
          </a:p>
          <a:p>
            <a:pPr>
              <a:buFont typeface="Wingdings" pitchFamily="2" charset="2"/>
              <a:buChar char="l"/>
            </a:pPr>
            <a:endParaRPr lang="en-US" altLang="zh-CN" sz="2800" dirty="0"/>
          </a:p>
          <a:p>
            <a:pPr>
              <a:buFont typeface="Wingdings" pitchFamily="2" charset="2"/>
              <a:buChar char="l"/>
            </a:pPr>
            <a:endParaRPr lang="en-US" altLang="zh-CN" sz="2800" dirty="0"/>
          </a:p>
          <a:p>
            <a:pPr>
              <a:buFont typeface="Wingdings" pitchFamily="2" charset="2"/>
              <a:buChar char="l"/>
            </a:pPr>
            <a:r>
              <a:rPr lang="zh-CN" altLang="en-US" sz="2800" dirty="0"/>
              <a:t>由于</a:t>
            </a:r>
            <a:r>
              <a:rPr lang="en-US" altLang="zh-CN" sz="2800" dirty="0"/>
              <a:t>var1</a:t>
            </a:r>
            <a:r>
              <a:rPr lang="zh-CN" altLang="en-US" sz="2800" dirty="0"/>
              <a:t>没有被</a:t>
            </a:r>
            <a:r>
              <a:rPr lang="en-US" altLang="zh-CN" sz="2800" dirty="0"/>
              <a:t>export</a:t>
            </a:r>
            <a:r>
              <a:rPr lang="zh-CN" altLang="en-US" sz="2800" dirty="0"/>
              <a:t>，在子</a:t>
            </a:r>
            <a:r>
              <a:rPr lang="en-US" altLang="zh-CN" sz="2800" dirty="0"/>
              <a:t>Shell</a:t>
            </a:r>
            <a:r>
              <a:rPr lang="zh-CN" altLang="en-US" sz="2800" dirty="0"/>
              <a:t>中已无值</a:t>
            </a:r>
          </a:p>
          <a:p>
            <a:pPr lvl="1">
              <a:buFont typeface="Wingdings" pitchFamily="2" charset="2"/>
              <a:buBlip>
                <a:blip r:embed="rId2"/>
              </a:buBlip>
            </a:pPr>
            <a:endParaRPr lang="zh-CN" altLang="en-US" dirty="0"/>
          </a:p>
          <a:p>
            <a:pPr>
              <a:buFont typeface="Wingdings" pitchFamily="2" charset="2"/>
              <a:buChar char="l"/>
            </a:pPr>
            <a:r>
              <a:rPr lang="zh-CN" altLang="en-US" sz="2800" dirty="0"/>
              <a:t>由于</a:t>
            </a:r>
            <a:r>
              <a:rPr lang="en-US" altLang="zh-CN" sz="2800" dirty="0"/>
              <a:t>var2</a:t>
            </a:r>
            <a:r>
              <a:rPr lang="zh-CN" altLang="en-US" sz="2800" dirty="0"/>
              <a:t>被</a:t>
            </a:r>
            <a:r>
              <a:rPr lang="en-US" altLang="zh-CN" sz="2800" dirty="0"/>
              <a:t>export</a:t>
            </a:r>
            <a:r>
              <a:rPr lang="zh-CN" altLang="en-US" sz="2800" dirty="0"/>
              <a:t>，所以在子</a:t>
            </a:r>
            <a:r>
              <a:rPr lang="en-US" altLang="zh-CN" sz="2800" dirty="0"/>
              <a:t>Shell</a:t>
            </a:r>
            <a:r>
              <a:rPr lang="zh-CN" altLang="en-US" sz="2800" dirty="0"/>
              <a:t>中仍有值</a:t>
            </a:r>
          </a:p>
          <a:p>
            <a:pPr lvl="1">
              <a:buFont typeface="Wingdings" pitchFamily="2" charset="2"/>
              <a:buBlip>
                <a:blip r:embed="rId2"/>
              </a:buBlip>
            </a:pPr>
            <a:endParaRPr lang="en-US" altLang="zh-CN" dirty="0"/>
          </a:p>
          <a:p>
            <a:pPr lvl="1">
              <a:buFont typeface="Wingdings" pitchFamily="2" charset="2"/>
              <a:buBlip>
                <a:blip r:embed="rId2"/>
              </a:buBlip>
            </a:pPr>
            <a:endParaRPr lang="zh-CN" altLang="en-US" dirty="0"/>
          </a:p>
          <a:p>
            <a:pPr>
              <a:buFont typeface="Wingdings" pitchFamily="2" charset="2"/>
              <a:buChar char="l"/>
            </a:pPr>
            <a:r>
              <a:rPr lang="zh-CN" altLang="en-US" sz="2800" dirty="0"/>
              <a:t>返回主</a:t>
            </a:r>
            <a:r>
              <a:rPr lang="en-US" altLang="zh-CN" sz="2800" dirty="0"/>
              <a:t>Shell</a:t>
            </a:r>
            <a:r>
              <a:rPr lang="zh-CN" altLang="en-US" sz="2800" dirty="0"/>
              <a:t>，并显示变量的值   </a:t>
            </a:r>
          </a:p>
          <a:p>
            <a:pPr>
              <a:buFont typeface="Wingdings" pitchFamily="2" charset="2"/>
              <a:buChar char="l"/>
            </a:pPr>
            <a:endParaRPr lang="zh-CN" altLang="en-US" sz="2800" dirty="0"/>
          </a:p>
          <a:p>
            <a:pPr>
              <a:buFont typeface="Wingdings" pitchFamily="2" charset="2"/>
              <a:buChar char="l"/>
            </a:pPr>
            <a:endParaRPr lang="zh-CN" altLang="en-US" sz="2800" dirty="0"/>
          </a:p>
          <a:p>
            <a:endParaRPr lang="en-US" altLang="zh-CN" sz="2800" dirty="0"/>
          </a:p>
        </p:txBody>
      </p:sp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903595"/>
            <a:ext cx="8053388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8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2420938"/>
            <a:ext cx="682625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8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3500438"/>
            <a:ext cx="7793038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88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5013325"/>
            <a:ext cx="85471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00160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环境变量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Shell</a:t>
            </a:r>
            <a:r>
              <a:rPr lang="zh-CN" altLang="en-US" dirty="0"/>
              <a:t>运行时系统自动设置的一些变量。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变量命名通常用大写字母或数字组成，以区分于用户自定义变量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通常由</a:t>
            </a:r>
            <a:r>
              <a:rPr lang="en-US" altLang="zh-CN" dirty="0"/>
              <a:t>shell</a:t>
            </a:r>
            <a:r>
              <a:rPr lang="zh-CN" altLang="en-US" dirty="0"/>
              <a:t>或维护及管理，较为重要。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所有环境变量都是全局变量，并可以由用户重新设置。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743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425575"/>
          <a:ext cx="8229600" cy="2494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03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793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环境变量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说明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79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$HOME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用户主目录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79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$PS1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主命令提示符，默认为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altLang="zh-CN" sz="1800" baseline="0" dirty="0"/>
                        <a:t>$</a:t>
                      </a:r>
                      <a:endParaRPr lang="zh-CN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79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$PS2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从命令提示符，默认为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altLang="zh-CN" sz="1800" baseline="0" dirty="0"/>
                        <a:t>&gt;</a:t>
                      </a:r>
                      <a:endParaRPr lang="zh-CN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7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$TERM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使用的终端类型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9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$PATH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寻找命令或可执行文件的搜索路径列表，路径以冒号分隔</a:t>
                      </a:r>
                    </a:p>
                    <a:p>
                      <a:endParaRPr lang="zh-CN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698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476250"/>
            <a:ext cx="15251113" cy="214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3068960"/>
            <a:ext cx="3456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</a:t>
            </a:r>
            <a:r>
              <a:rPr lang="zh-CN" altLang="en-US" dirty="0"/>
              <a:t>环境变量的修改：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echo	$PATH</a:t>
            </a:r>
          </a:p>
          <a:p>
            <a:endParaRPr lang="en-US" altLang="zh-CN" dirty="0"/>
          </a:p>
          <a:p>
            <a:r>
              <a:rPr lang="en-US" altLang="zh-CN" dirty="0"/>
              <a:t>PATH=“$PATH”:/</a:t>
            </a:r>
            <a:r>
              <a:rPr lang="en-US" altLang="zh-CN" dirty="0" err="1"/>
              <a:t>yournewdir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40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/>
              <a:t>Shell</a:t>
            </a:r>
            <a:r>
              <a:rPr lang="zh-CN" altLang="en-US"/>
              <a:t>脚本和</a:t>
            </a:r>
            <a:r>
              <a:rPr lang="en-US" altLang="zh-CN"/>
              <a:t>Shell</a:t>
            </a:r>
            <a:r>
              <a:rPr lang="zh-CN" altLang="en-US"/>
              <a:t>编程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当命令不在命令行中执行，而是从一个文件中执行时，该文件就称为 </a:t>
            </a:r>
            <a:r>
              <a:rPr lang="en-US" altLang="zh-CN" dirty="0"/>
              <a:t>Shell </a:t>
            </a:r>
            <a:r>
              <a:rPr lang="zh-CN" altLang="en-US" dirty="0"/>
              <a:t>脚本。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Shell </a:t>
            </a:r>
            <a:r>
              <a:rPr lang="zh-CN" altLang="en-US" dirty="0"/>
              <a:t>脚本是纯文本文件。</a:t>
            </a:r>
          </a:p>
          <a:p>
            <a:pPr lvl="1" eaLnBrk="1" hangingPunct="1"/>
            <a:r>
              <a:rPr lang="en-US" altLang="zh-CN" dirty="0"/>
              <a:t>Shell </a:t>
            </a:r>
            <a:r>
              <a:rPr lang="zh-CN" altLang="en-US" dirty="0"/>
              <a:t>脚本通常以 </a:t>
            </a:r>
            <a:r>
              <a:rPr lang="en-US" altLang="zh-CN" dirty="0"/>
              <a:t>.</a:t>
            </a:r>
            <a:r>
              <a:rPr lang="en-US" altLang="zh-CN" dirty="0" err="1"/>
              <a:t>sh</a:t>
            </a:r>
            <a:r>
              <a:rPr lang="en-US" altLang="zh-CN" dirty="0"/>
              <a:t> </a:t>
            </a:r>
            <a:r>
              <a:rPr lang="zh-CN" altLang="en-US" dirty="0"/>
              <a:t>作为后缀名，但不是必须。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Shell </a:t>
            </a:r>
            <a:r>
              <a:rPr lang="zh-CN" altLang="en-US" dirty="0"/>
              <a:t>脚本是以行为单位的，在执行脚本的时候会分解成一行一行依次执行。</a:t>
            </a:r>
            <a:endParaRPr lang="en-US" altLang="zh-CN" dirty="0"/>
          </a:p>
          <a:p>
            <a:pPr eaLnBrk="1" hangingPunct="1"/>
            <a:r>
              <a:rPr lang="en-US" altLang="zh-CN" dirty="0"/>
              <a:t>Shell </a:t>
            </a:r>
            <a:r>
              <a:rPr lang="zh-CN" altLang="en-US" dirty="0"/>
              <a:t>是一种功能强大的</a:t>
            </a:r>
            <a:r>
              <a:rPr lang="zh-CN" altLang="en-US" sz="3200" dirty="0">
                <a:latin typeface="宋体" pitchFamily="2" charset="-122"/>
              </a:rPr>
              <a:t>解释型</a:t>
            </a:r>
            <a:r>
              <a:rPr lang="zh-CN" altLang="en-US" dirty="0"/>
              <a:t>编程语言</a:t>
            </a:r>
          </a:p>
          <a:p>
            <a:pPr lvl="1" eaLnBrk="1" hangingPunct="1"/>
            <a:r>
              <a:rPr lang="zh-CN" altLang="en-US" dirty="0"/>
              <a:t>通常用于完成特定的、较复杂的系统管理任务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Shell </a:t>
            </a:r>
            <a:r>
              <a:rPr lang="zh-CN" altLang="en-US" dirty="0"/>
              <a:t>脚本语言非常擅长处理</a:t>
            </a:r>
            <a:r>
              <a:rPr lang="zh-CN" altLang="en-US" dirty="0">
                <a:solidFill>
                  <a:srgbClr val="FF0000"/>
                </a:solidFill>
              </a:rPr>
              <a:t>文本类型</a:t>
            </a:r>
            <a:r>
              <a:rPr lang="zh-CN" altLang="en-US" dirty="0"/>
              <a:t>的数据</a:t>
            </a:r>
          </a:p>
        </p:txBody>
      </p:sp>
    </p:spTree>
    <p:extLst>
      <p:ext uri="{BB962C8B-B14F-4D97-AF65-F5344CB8AC3E}">
        <p14:creationId xmlns:p14="http://schemas.microsoft.com/office/powerpoint/2010/main" val="1049465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位置变量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accent4"/>
                </a:solidFill>
              </a:rPr>
              <a:t>也称为参数变量</a:t>
            </a:r>
            <a:endParaRPr lang="en-US" altLang="zh-CN" sz="2800" dirty="0">
              <a:solidFill>
                <a:schemeClr val="accent4"/>
              </a:solidFill>
            </a:endParaRPr>
          </a:p>
          <a:p>
            <a:pPr eaLnBrk="1" hangingPunct="1">
              <a:defRPr/>
            </a:pPr>
            <a:r>
              <a:rPr lang="zh-CN" altLang="en-US" sz="2800" dirty="0">
                <a:solidFill>
                  <a:schemeClr val="accent4"/>
                </a:solidFill>
              </a:rPr>
              <a:t>是一组特殊的内置变量</a:t>
            </a:r>
            <a:endParaRPr lang="en-US" altLang="zh-CN" sz="2800" dirty="0">
              <a:solidFill>
                <a:schemeClr val="accent4"/>
              </a:solidFill>
            </a:endParaRPr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chemeClr val="accent4"/>
                </a:solidFill>
              </a:rPr>
              <a:t>跟在脚本名后面的用空格隔开的每个字符串</a:t>
            </a:r>
            <a:endParaRPr lang="en-US" altLang="zh-CN" sz="2400" dirty="0">
              <a:solidFill>
                <a:schemeClr val="accent4"/>
              </a:solidFill>
            </a:endParaRPr>
          </a:p>
          <a:p>
            <a:pPr lvl="1"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</a:rPr>
              <a:t>$1 </a:t>
            </a:r>
            <a:r>
              <a:rPr lang="zh-CN" altLang="en-US" sz="2400" dirty="0">
                <a:solidFill>
                  <a:schemeClr val="accent4"/>
                </a:solidFill>
              </a:rPr>
              <a:t>表示第</a:t>
            </a:r>
            <a:r>
              <a:rPr lang="en-US" altLang="zh-CN" sz="2400" dirty="0">
                <a:solidFill>
                  <a:schemeClr val="accent4"/>
                </a:solidFill>
              </a:rPr>
              <a:t>1</a:t>
            </a:r>
            <a:r>
              <a:rPr lang="zh-CN" altLang="en-US" sz="2400" dirty="0">
                <a:solidFill>
                  <a:schemeClr val="accent4"/>
                </a:solidFill>
              </a:rPr>
              <a:t>个参数值，</a:t>
            </a:r>
            <a:r>
              <a:rPr lang="en-US" altLang="zh-CN" sz="2400" dirty="0">
                <a:solidFill>
                  <a:schemeClr val="accent4"/>
                </a:solidFill>
              </a:rPr>
              <a:t>……</a:t>
            </a:r>
            <a:r>
              <a:rPr lang="zh-CN" altLang="en-US" sz="2400" dirty="0">
                <a:solidFill>
                  <a:schemeClr val="accent4"/>
                </a:solidFill>
              </a:rPr>
              <a:t>，</a:t>
            </a:r>
            <a:r>
              <a:rPr lang="en-US" altLang="zh-CN" sz="2400" b="1" dirty="0">
                <a:solidFill>
                  <a:srgbClr val="002060"/>
                </a:solidFill>
              </a:rPr>
              <a:t>$9 </a:t>
            </a:r>
            <a:r>
              <a:rPr lang="zh-CN" altLang="en-US" sz="2400" dirty="0">
                <a:solidFill>
                  <a:schemeClr val="accent4"/>
                </a:solidFill>
              </a:rPr>
              <a:t>表示第</a:t>
            </a:r>
            <a:r>
              <a:rPr lang="en-US" altLang="zh-CN" sz="2400" dirty="0">
                <a:solidFill>
                  <a:schemeClr val="accent4"/>
                </a:solidFill>
              </a:rPr>
              <a:t>9</a:t>
            </a:r>
            <a:r>
              <a:rPr lang="zh-CN" altLang="en-US" sz="2400" dirty="0">
                <a:solidFill>
                  <a:schemeClr val="accent4"/>
                </a:solidFill>
              </a:rPr>
              <a:t>个参数值</a:t>
            </a:r>
          </a:p>
          <a:p>
            <a:pPr lvl="1"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</a:rPr>
              <a:t>${10} </a:t>
            </a:r>
            <a:r>
              <a:rPr lang="zh-CN" altLang="en-US" sz="2400" dirty="0">
                <a:solidFill>
                  <a:schemeClr val="accent4"/>
                </a:solidFill>
              </a:rPr>
              <a:t>表示第</a:t>
            </a:r>
            <a:r>
              <a:rPr lang="en-US" altLang="zh-CN" sz="2400" dirty="0">
                <a:solidFill>
                  <a:schemeClr val="accent4"/>
                </a:solidFill>
              </a:rPr>
              <a:t>10</a:t>
            </a:r>
            <a:r>
              <a:rPr lang="zh-CN" altLang="en-US" sz="2400" dirty="0">
                <a:solidFill>
                  <a:schemeClr val="accent4"/>
                </a:solidFill>
              </a:rPr>
              <a:t>个参数值，</a:t>
            </a:r>
            <a:r>
              <a:rPr lang="en-US" altLang="zh-CN" sz="2400" b="1" dirty="0">
                <a:solidFill>
                  <a:srgbClr val="002060"/>
                </a:solidFill>
              </a:rPr>
              <a:t> ${11} </a:t>
            </a:r>
            <a:r>
              <a:rPr lang="zh-CN" altLang="en-US" sz="2400" dirty="0">
                <a:solidFill>
                  <a:schemeClr val="accent4"/>
                </a:solidFill>
              </a:rPr>
              <a:t>表示第</a:t>
            </a:r>
            <a:r>
              <a:rPr lang="en-US" altLang="zh-CN" sz="2400" dirty="0">
                <a:solidFill>
                  <a:schemeClr val="accent4"/>
                </a:solidFill>
              </a:rPr>
              <a:t>11</a:t>
            </a:r>
            <a:r>
              <a:rPr lang="zh-CN" altLang="en-US" sz="2400" dirty="0">
                <a:solidFill>
                  <a:schemeClr val="accent4"/>
                </a:solidFill>
              </a:rPr>
              <a:t>个参数值， </a:t>
            </a:r>
            <a:r>
              <a:rPr lang="en-US" altLang="zh-CN" sz="2400" dirty="0">
                <a:solidFill>
                  <a:schemeClr val="accent4"/>
                </a:solidFill>
              </a:rPr>
              <a:t>……</a:t>
            </a:r>
          </a:p>
          <a:p>
            <a:pPr eaLnBrk="1" hangingPunct="1">
              <a:defRPr/>
            </a:pPr>
            <a:r>
              <a:rPr lang="zh-CN" altLang="en-US" sz="2800" dirty="0">
                <a:solidFill>
                  <a:schemeClr val="accent4"/>
                </a:solidFill>
              </a:rPr>
              <a:t>位置参数的用途</a:t>
            </a:r>
            <a:endParaRPr lang="en-US" altLang="zh-CN" sz="2800" dirty="0">
              <a:solidFill>
                <a:schemeClr val="accent4"/>
              </a:solidFill>
            </a:endParaRPr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chemeClr val="accent4"/>
                </a:solidFill>
              </a:rPr>
              <a:t>从 </a:t>
            </a:r>
            <a:r>
              <a:rPr lang="en-US" altLang="zh-CN" sz="2400" dirty="0">
                <a:solidFill>
                  <a:schemeClr val="accent4"/>
                </a:solidFill>
              </a:rPr>
              <a:t>shell </a:t>
            </a:r>
            <a:r>
              <a:rPr lang="zh-CN" altLang="en-US" sz="2400" dirty="0">
                <a:solidFill>
                  <a:schemeClr val="accent4"/>
                </a:solidFill>
              </a:rPr>
              <a:t>命令</a:t>
            </a:r>
            <a:r>
              <a:rPr lang="en-US" altLang="zh-CN" sz="2400" dirty="0">
                <a:solidFill>
                  <a:schemeClr val="accent4"/>
                </a:solidFill>
              </a:rPr>
              <a:t>/</a:t>
            </a:r>
            <a:r>
              <a:rPr lang="zh-CN" altLang="en-US" sz="2400" dirty="0">
                <a:solidFill>
                  <a:schemeClr val="accent4"/>
                </a:solidFill>
              </a:rPr>
              <a:t>脚本 的命令行接收参数</a:t>
            </a:r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chemeClr val="accent4"/>
                </a:solidFill>
              </a:rPr>
              <a:t>在调用 </a:t>
            </a:r>
            <a:r>
              <a:rPr lang="en-US" altLang="zh-CN" sz="2400" dirty="0">
                <a:solidFill>
                  <a:schemeClr val="accent4"/>
                </a:solidFill>
              </a:rPr>
              <a:t>shell </a:t>
            </a:r>
            <a:r>
              <a:rPr lang="zh-CN" altLang="en-US" sz="2400" dirty="0">
                <a:solidFill>
                  <a:schemeClr val="accent4"/>
                </a:solidFill>
              </a:rPr>
              <a:t>函数时为其传递参数</a:t>
            </a:r>
            <a:endParaRPr lang="en-US" altLang="zh-CN" sz="2400" dirty="0">
              <a:solidFill>
                <a:schemeClr val="accent4"/>
              </a:solidFill>
            </a:endParaRPr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chemeClr val="accent4"/>
                </a:solidFill>
              </a:rPr>
              <a:t>特殊位置变量</a:t>
            </a:r>
            <a:endParaRPr lang="en-US" altLang="zh-CN" sz="2400" dirty="0">
              <a:solidFill>
                <a:schemeClr val="accent4"/>
              </a:solidFill>
            </a:endParaRPr>
          </a:p>
          <a:p>
            <a:pPr lvl="1" eaLnBrk="1" hangingPunct="1">
              <a:defRPr/>
            </a:pPr>
            <a:r>
              <a:rPr lang="en-US" altLang="zh-CN" sz="2400" dirty="0">
                <a:solidFill>
                  <a:schemeClr val="accent4"/>
                </a:solidFill>
              </a:rPr>
              <a:t>$*</a:t>
            </a:r>
            <a:r>
              <a:rPr lang="zh-CN" altLang="en-US" sz="2400" dirty="0">
                <a:solidFill>
                  <a:schemeClr val="accent4"/>
                </a:solidFill>
              </a:rPr>
              <a:t>或者</a:t>
            </a:r>
            <a:r>
              <a:rPr lang="en-US" altLang="zh-CN" sz="2400" dirty="0">
                <a:solidFill>
                  <a:schemeClr val="accent4"/>
                </a:solidFill>
              </a:rPr>
              <a:t> $@  </a:t>
            </a:r>
            <a:r>
              <a:rPr lang="zh-CN" altLang="en-US" sz="2400" dirty="0">
                <a:solidFill>
                  <a:schemeClr val="accent4"/>
                </a:solidFill>
              </a:rPr>
              <a:t>包含参数列表</a:t>
            </a:r>
            <a:endParaRPr lang="en-US" altLang="zh-CN" sz="2400" dirty="0">
              <a:solidFill>
                <a:schemeClr val="accent4"/>
              </a:solidFill>
            </a:endParaRPr>
          </a:p>
          <a:p>
            <a:pPr lvl="1" eaLnBrk="1" hangingPunct="1">
              <a:defRPr/>
            </a:pPr>
            <a:r>
              <a:rPr lang="en-US" altLang="zh-CN" sz="2400" dirty="0">
                <a:solidFill>
                  <a:schemeClr val="accent4"/>
                </a:solidFill>
              </a:rPr>
              <a:t>$#  </a:t>
            </a:r>
            <a:r>
              <a:rPr lang="zh-CN" altLang="en-US" sz="2400" dirty="0">
                <a:solidFill>
                  <a:schemeClr val="accent4"/>
                </a:solidFill>
              </a:rPr>
              <a:t>包含参数个数</a:t>
            </a:r>
            <a:endParaRPr lang="en-US" altLang="zh-CN" sz="2400" dirty="0">
              <a:solidFill>
                <a:schemeClr val="accent4"/>
              </a:solidFill>
            </a:endParaRPr>
          </a:p>
          <a:p>
            <a:pPr>
              <a:defRPr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5216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/>
              <a:t>位置参数举例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84763"/>
            <a:ext cx="8229600" cy="1081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执行脚本</a:t>
            </a:r>
            <a:endParaRPr lang="en-US" altLang="zh-CN" dirty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./</a:t>
            </a:r>
            <a:r>
              <a:rPr lang="pt-BR" altLang="zh-CN" b="1" dirty="0">
                <a:solidFill>
                  <a:schemeClr val="accent6">
                    <a:lumMod val="75000"/>
                  </a:schemeClr>
                </a:solidFill>
              </a:rPr>
              <a:t>vartest.sh 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p1 p2 p3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0825" y="1268413"/>
            <a:ext cx="8713788" cy="3140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#!/bin/bash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ScriptName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: vartest.sh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# To test Positional Parameters &amp; Special Parameters.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echo "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Hello,$USER,the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output of this script are as follows:"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echo "The script name is                    : $(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basename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$0)"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echo "The first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param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of the script is      : $1"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echo "The second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param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of the script is     : $2"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echo "The tenth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param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of the script is      : $3"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echo "All the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params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you input are          : $@"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echo "All the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params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you input are          : $*"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echo "The number of the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params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you input are: $#"</a:t>
            </a:r>
          </a:p>
        </p:txBody>
      </p:sp>
    </p:spTree>
    <p:extLst>
      <p:ext uri="{BB962C8B-B14F-4D97-AF65-F5344CB8AC3E}">
        <p14:creationId xmlns:p14="http://schemas.microsoft.com/office/powerpoint/2010/main" val="265114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53"/>
          <a:stretch>
            <a:fillRect/>
          </a:stretch>
        </p:blipFill>
        <p:spPr bwMode="auto">
          <a:xfrm>
            <a:off x="-17463" y="188913"/>
            <a:ext cx="8956676" cy="652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915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位置变量 </a:t>
            </a:r>
            <a:r>
              <a:rPr lang="en-US" altLang="zh-CN" dirty="0"/>
              <a:t>&amp; </a:t>
            </a:r>
            <a:r>
              <a:rPr lang="zh-CN" altLang="en-US" dirty="0"/>
              <a:t>系统变量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$0   </a:t>
            </a:r>
            <a:r>
              <a:rPr lang="zh-CN" altLang="en-US" sz="2800" dirty="0"/>
              <a:t>当前程序的名称 </a:t>
            </a:r>
            <a:br>
              <a:rPr lang="zh-CN" altLang="en-US" sz="2800" dirty="0"/>
            </a:br>
            <a:r>
              <a:rPr lang="en-US" altLang="zh-CN" sz="2800" dirty="0"/>
              <a:t>$n   </a:t>
            </a:r>
            <a:r>
              <a:rPr lang="zh-CN" altLang="en-US" sz="2800" dirty="0"/>
              <a:t>当前程序的第 </a:t>
            </a:r>
            <a:r>
              <a:rPr lang="en-US" altLang="zh-CN" sz="2800" dirty="0"/>
              <a:t>n </a:t>
            </a:r>
            <a:r>
              <a:rPr lang="zh-CN" altLang="en-US" sz="2800" dirty="0"/>
              <a:t>个参数</a:t>
            </a:r>
            <a:r>
              <a:rPr lang="en-US" altLang="zh-CN" sz="2800" dirty="0"/>
              <a:t>,n=1,2,3,...9 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en-US" altLang="zh-CN" sz="2800" dirty="0"/>
              <a:t>$*   </a:t>
            </a:r>
            <a:r>
              <a:rPr lang="zh-CN" altLang="en-US" sz="2800" dirty="0"/>
              <a:t>当前程序的所有参数 </a:t>
            </a:r>
            <a:r>
              <a:rPr lang="en-US" altLang="zh-CN" sz="2800" dirty="0"/>
              <a:t>( </a:t>
            </a:r>
            <a:r>
              <a:rPr lang="zh-CN" altLang="en-US" sz="2800" dirty="0"/>
              <a:t>不包括程序本身 </a:t>
            </a:r>
            <a:r>
              <a:rPr lang="en-US" altLang="zh-CN" sz="2800" dirty="0"/>
              <a:t>)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en-US" altLang="zh-CN" sz="2800" dirty="0"/>
              <a:t>$#   </a:t>
            </a:r>
            <a:r>
              <a:rPr lang="zh-CN" altLang="en-US" sz="2800" dirty="0"/>
              <a:t>当前程序的参数个数 </a:t>
            </a:r>
            <a:r>
              <a:rPr lang="en-US" altLang="zh-CN" sz="2800" dirty="0"/>
              <a:t>( </a:t>
            </a:r>
            <a:r>
              <a:rPr lang="zh-CN" altLang="en-US" sz="2800" dirty="0"/>
              <a:t>不包括程序本身 </a:t>
            </a:r>
            <a:r>
              <a:rPr lang="en-US" altLang="zh-CN" sz="2800" dirty="0"/>
              <a:t>) 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en-US" altLang="zh-CN" sz="2800" dirty="0"/>
              <a:t>$?   </a:t>
            </a:r>
            <a:r>
              <a:rPr lang="zh-CN" altLang="en-US" sz="2800" dirty="0"/>
              <a:t>紧邻的前驱命令返回值</a:t>
            </a:r>
            <a:br>
              <a:rPr lang="zh-CN" altLang="en-US" sz="2800" dirty="0"/>
            </a:br>
            <a:r>
              <a:rPr lang="en-US" altLang="zh-CN" sz="2800" dirty="0"/>
              <a:t>$UID   </a:t>
            </a:r>
            <a:r>
              <a:rPr lang="zh-CN" altLang="en-US" sz="2800" dirty="0"/>
              <a:t>当前用户的 </a:t>
            </a:r>
            <a:r>
              <a:rPr lang="en-US" altLang="zh-CN" sz="2800" dirty="0"/>
              <a:t>ID 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en-US" altLang="zh-CN" sz="2800" dirty="0"/>
              <a:t>$PWD </a:t>
            </a:r>
            <a:r>
              <a:rPr lang="zh-CN" altLang="en-US" sz="2800" dirty="0"/>
              <a:t>当前所在的目录 </a:t>
            </a:r>
            <a:br>
              <a:rPr lang="zh-CN" altLang="en-US" sz="2800" dirty="0"/>
            </a:br>
            <a:r>
              <a:rPr lang="en-US" altLang="zh-CN" sz="2800" dirty="0"/>
              <a:t>$$  Shell</a:t>
            </a:r>
            <a:r>
              <a:rPr lang="zh-CN" altLang="en-US" sz="2800" dirty="0"/>
              <a:t>脚本进程号</a:t>
            </a:r>
          </a:p>
        </p:txBody>
      </p:sp>
    </p:spTree>
    <p:extLst>
      <p:ext uri="{BB962C8B-B14F-4D97-AF65-F5344CB8AC3E}">
        <p14:creationId xmlns:p14="http://schemas.microsoft.com/office/powerpoint/2010/main" val="1234414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E5FED8-2874-4DB3-9A89-C1A46159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$*</a:t>
            </a:r>
            <a:r>
              <a:rPr lang="zh-CN" altLang="en-US" dirty="0"/>
              <a:t>与</a:t>
            </a:r>
            <a:r>
              <a:rPr lang="en-US" altLang="zh-CN" dirty="0"/>
              <a:t>$@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579FE22-C740-4FFD-91AC-CD418A7A4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2746648" cy="4857403"/>
          </a:xfrm>
        </p:spPr>
        <p:txBody>
          <a:bodyPr/>
          <a:lstStyle/>
          <a:p>
            <a:pPr marL="0" indent="0">
              <a:buNone/>
            </a:pPr>
            <a:r>
              <a:rPr lang="pt-BR" altLang="zh-CN" sz="2400" dirty="0"/>
              <a:t>for N in "$*"</a:t>
            </a:r>
          </a:p>
          <a:p>
            <a:pPr marL="0" indent="0">
              <a:buNone/>
            </a:pPr>
            <a:r>
              <a:rPr lang="pt-BR" altLang="zh-CN" sz="2400" dirty="0"/>
              <a:t>  do</a:t>
            </a:r>
          </a:p>
          <a:p>
            <a:pPr marL="0" indent="0">
              <a:buNone/>
            </a:pPr>
            <a:r>
              <a:rPr lang="pt-BR" altLang="zh-CN" sz="2400" dirty="0"/>
              <a:t>  echo $N</a:t>
            </a:r>
          </a:p>
          <a:p>
            <a:pPr marL="0" indent="0">
              <a:buNone/>
            </a:pPr>
            <a:r>
              <a:rPr lang="pt-BR" altLang="zh-CN" sz="2400" dirty="0"/>
              <a:t>  done</a:t>
            </a:r>
            <a:endParaRPr lang="zh-CN" altLang="en-US" sz="24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534D31A0-6016-47F1-BA8C-32853B7A1D19}"/>
              </a:ext>
            </a:extLst>
          </p:cNvPr>
          <p:cNvSpPr txBox="1">
            <a:spLocks/>
          </p:cNvSpPr>
          <p:nvPr/>
        </p:nvSpPr>
        <p:spPr bwMode="auto">
          <a:xfrm>
            <a:off x="4658814" y="1250258"/>
            <a:ext cx="2746648" cy="485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pt-BR" altLang="zh-CN" sz="2400" kern="0" dirty="0"/>
              <a:t>for N in "$@"</a:t>
            </a:r>
          </a:p>
          <a:p>
            <a:pPr marL="0" indent="0">
              <a:buFontTx/>
              <a:buNone/>
            </a:pPr>
            <a:r>
              <a:rPr lang="pt-BR" altLang="zh-CN" sz="2400" kern="0" dirty="0"/>
              <a:t>  do</a:t>
            </a:r>
          </a:p>
          <a:p>
            <a:pPr marL="0" indent="0">
              <a:buFontTx/>
              <a:buNone/>
            </a:pPr>
            <a:r>
              <a:rPr lang="pt-BR" altLang="zh-CN" sz="2400" kern="0" dirty="0"/>
              <a:t>  echo $N</a:t>
            </a:r>
          </a:p>
          <a:p>
            <a:pPr marL="0" indent="0">
              <a:buFontTx/>
              <a:buNone/>
            </a:pPr>
            <a:r>
              <a:rPr lang="pt-BR" altLang="zh-CN" sz="2400" kern="0" dirty="0"/>
              <a:t>  done</a:t>
            </a:r>
            <a:endParaRPr lang="zh-CN" altLang="en-US" sz="2400" kern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9E18CFE-1CA5-427B-8503-D56D51229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810" y="3697460"/>
            <a:ext cx="3857625" cy="16287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A09AC2A-9790-474F-A9F1-6D94E1C1CD16}"/>
              </a:ext>
            </a:extLst>
          </p:cNvPr>
          <p:cNvSpPr txBox="1"/>
          <p:nvPr/>
        </p:nvSpPr>
        <p:spPr>
          <a:xfrm>
            <a:off x="545476" y="416387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   12 123  3424 546 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AD6B9ECA-17BB-4950-9E65-093B850E4330}"/>
              </a:ext>
            </a:extLst>
          </p:cNvPr>
          <p:cNvSpPr/>
          <p:nvPr/>
        </p:nvSpPr>
        <p:spPr>
          <a:xfrm>
            <a:off x="545476" y="5556629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加了引号后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此时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$*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把参数作为一个字符串整体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单字符串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返回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,$@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把每个参数作为一个字符串返回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465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退出/返回状态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002060"/>
                </a:solidFill>
              </a:rPr>
              <a:t>$?</a:t>
            </a:r>
            <a:r>
              <a:rPr lang="en-US" altLang="zh-CN"/>
              <a:t>：</a:t>
            </a:r>
            <a:r>
              <a:rPr lang="zh-CN" altLang="en-US" b="1"/>
              <a:t>返回上一条语句或脚本执行的状态</a:t>
            </a:r>
          </a:p>
          <a:p>
            <a:pPr lvl="1" eaLnBrk="1" hangingPunct="1"/>
            <a:r>
              <a:rPr lang="zh-CN" altLang="en-US"/>
              <a:t>0：成功</a:t>
            </a:r>
          </a:p>
          <a:p>
            <a:pPr lvl="1" eaLnBrk="1" hangingPunct="1"/>
            <a:r>
              <a:rPr lang="zh-CN" altLang="en-US"/>
              <a:t>1－255：不成功</a:t>
            </a:r>
            <a:endParaRPr lang="en-US" altLang="zh-CN"/>
          </a:p>
          <a:p>
            <a:pPr eaLnBrk="1" hangingPunct="1"/>
            <a:r>
              <a:rPr lang="en-US" altLang="zh-CN" b="1">
                <a:solidFill>
                  <a:srgbClr val="002060"/>
                </a:solidFill>
              </a:rPr>
              <a:t>exit</a:t>
            </a:r>
            <a:r>
              <a:rPr lang="en-US" altLang="zh-CN" b="1"/>
              <a:t> </a:t>
            </a:r>
            <a:r>
              <a:rPr lang="zh-CN" altLang="en-US" b="1"/>
              <a:t>命令</a:t>
            </a:r>
          </a:p>
          <a:p>
            <a:pPr lvl="1" eaLnBrk="1" hangingPunct="1"/>
            <a:r>
              <a:rPr lang="en-US" altLang="zh-CN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exit</a:t>
            </a:r>
            <a:r>
              <a:rPr lang="en-US" altLang="zh-CN">
                <a:ea typeface="黑体" pitchFamily="49" charset="-122"/>
              </a:rPr>
              <a:t> </a:t>
            </a:r>
            <a:r>
              <a:rPr lang="zh-CN" altLang="en-US">
                <a:ea typeface="黑体" pitchFamily="49" charset="-122"/>
              </a:rPr>
              <a:t>命令用于退出脚本或当前</a:t>
            </a:r>
            <a:r>
              <a:rPr lang="en-US" altLang="zh-CN">
                <a:ea typeface="黑体" pitchFamily="49" charset="-122"/>
              </a:rPr>
              <a:t>Shell</a:t>
            </a:r>
            <a:r>
              <a:rPr lang="zh-CN" altLang="en-US">
                <a:ea typeface="黑体" pitchFamily="49" charset="-122"/>
              </a:rPr>
              <a:t> </a:t>
            </a:r>
            <a:endParaRPr lang="en-US" altLang="zh-CN">
              <a:ea typeface="黑体" pitchFamily="49" charset="-122"/>
            </a:endParaRPr>
          </a:p>
          <a:p>
            <a:pPr lvl="1" eaLnBrk="1" hangingPunct="1"/>
            <a:endParaRPr lang="en-US" altLang="zh-CN">
              <a:ea typeface="黑体" pitchFamily="49" charset="-122"/>
            </a:endParaRPr>
          </a:p>
          <a:p>
            <a:pPr lvl="2" eaLnBrk="1" hangingPunct="1"/>
            <a:endParaRPr lang="en-US" altLang="zh-CN">
              <a:solidFill>
                <a:srgbClr val="0000CC"/>
              </a:solidFill>
              <a:latin typeface="Courier New" pitchFamily="49" charset="0"/>
              <a:ea typeface="黑体" pitchFamily="49" charset="-122"/>
            </a:endParaRPr>
          </a:p>
          <a:p>
            <a:pPr lvl="2" eaLnBrk="1" hangingPunct="1"/>
            <a:r>
              <a:rPr lang="en-US" altLang="zh-CN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n</a:t>
            </a:r>
            <a:r>
              <a:rPr lang="en-US" altLang="zh-CN">
                <a:ea typeface="黑体" pitchFamily="49" charset="-122"/>
              </a:rPr>
              <a:t> </a:t>
            </a:r>
            <a:r>
              <a:rPr lang="zh-CN" altLang="en-US">
                <a:ea typeface="黑体" pitchFamily="49" charset="-122"/>
              </a:rPr>
              <a:t>是一个从 </a:t>
            </a:r>
            <a:r>
              <a:rPr lang="zh-CN" altLang="en-US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0</a:t>
            </a:r>
            <a:r>
              <a:rPr lang="zh-CN" altLang="en-US">
                <a:ea typeface="黑体" pitchFamily="49" charset="-122"/>
              </a:rPr>
              <a:t> 到 </a:t>
            </a:r>
            <a:r>
              <a:rPr lang="zh-CN" altLang="en-US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255</a:t>
            </a:r>
            <a:r>
              <a:rPr lang="zh-CN" altLang="en-US">
                <a:ea typeface="黑体" pitchFamily="49" charset="-122"/>
              </a:rPr>
              <a:t> 的整数</a:t>
            </a:r>
            <a:endParaRPr lang="en-US" altLang="zh-CN">
              <a:ea typeface="黑体" pitchFamily="49" charset="-122"/>
            </a:endParaRPr>
          </a:p>
          <a:p>
            <a:pPr lvl="2" eaLnBrk="1" hangingPunct="1"/>
            <a:r>
              <a:rPr lang="zh-CN" altLang="en-US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0</a:t>
            </a:r>
            <a:r>
              <a:rPr lang="zh-CN" altLang="en-US">
                <a:ea typeface="黑体" pitchFamily="49" charset="-122"/>
              </a:rPr>
              <a:t> 表示成功退出，非零表示遇到某种失败</a:t>
            </a:r>
            <a:endParaRPr lang="en-US" altLang="zh-CN">
              <a:ea typeface="黑体" pitchFamily="49" charset="-122"/>
            </a:endParaRPr>
          </a:p>
          <a:p>
            <a:pPr lvl="2" eaLnBrk="1" hangingPunct="1"/>
            <a:r>
              <a:rPr lang="zh-CN" altLang="en-US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返回值 </a:t>
            </a:r>
            <a:r>
              <a:rPr lang="zh-CN" altLang="en-US">
                <a:ea typeface="黑体" pitchFamily="49" charset="-122"/>
              </a:rPr>
              <a:t>被保存在状态变量 </a:t>
            </a:r>
            <a:r>
              <a:rPr lang="zh-CN" altLang="en-US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$?</a:t>
            </a:r>
            <a:r>
              <a:rPr lang="zh-CN" altLang="en-US" b="1">
                <a:ea typeface="黑体" pitchFamily="49" charset="-122"/>
              </a:rPr>
              <a:t> </a:t>
            </a:r>
            <a:r>
              <a:rPr lang="zh-CN" altLang="en-US">
                <a:ea typeface="黑体" pitchFamily="49" charset="-122"/>
              </a:rPr>
              <a:t>中</a:t>
            </a:r>
            <a:endParaRPr lang="zh-CN" altLang="en-US"/>
          </a:p>
        </p:txBody>
      </p:sp>
      <p:sp>
        <p:nvSpPr>
          <p:cNvPr id="33798" name="Rectangle 9"/>
          <p:cNvSpPr>
            <a:spLocks noChangeArrowheads="1"/>
          </p:cNvSpPr>
          <p:nvPr/>
        </p:nvSpPr>
        <p:spPr bwMode="auto">
          <a:xfrm>
            <a:off x="1187450" y="4005263"/>
            <a:ext cx="7345363" cy="566737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990000"/>
                </a:solidFill>
                <a:latin typeface="Courier New" pitchFamily="49" charset="0"/>
              </a:rPr>
              <a:t>exit</a:t>
            </a:r>
            <a:r>
              <a:rPr lang="en-US" altLang="zh-CN" sz="2800" b="1">
                <a:solidFill>
                  <a:srgbClr val="0000CC"/>
                </a:solidFill>
                <a:latin typeface="Courier New" pitchFamily="49" charset="0"/>
              </a:rPr>
              <a:t> n</a:t>
            </a:r>
            <a:endParaRPr lang="en-US" altLang="zh-CN" sz="2800" b="1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4315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zh-CN"/>
              <a:t>常</a:t>
            </a:r>
            <a:r>
              <a:rPr lang="zh-CN" altLang="en-US"/>
              <a:t>见</a:t>
            </a:r>
            <a:r>
              <a:rPr lang="zh-CN" altLang="zh-CN"/>
              <a:t>的</a:t>
            </a:r>
            <a:r>
              <a:rPr lang="zh-CN" altLang="en-US"/>
              <a:t>返回状态</a:t>
            </a:r>
            <a:r>
              <a:rPr lang="zh-CN" altLang="zh-CN"/>
              <a:t>码</a:t>
            </a:r>
            <a:endParaRPr lang="zh-CN" altLang="en-US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468313" y="1557338"/>
            <a:ext cx="2303462" cy="4248150"/>
          </a:xfrm>
        </p:spPr>
        <p:txBody>
          <a:bodyPr/>
          <a:lstStyle/>
          <a:p>
            <a:pPr marL="342900" lvl="1" indent="-342900" eaLnBrk="1" hangingPunct="1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dirty="0"/>
              <a:t>0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695325" lvl="2" indent="-342900" eaLnBrk="1" hangingPunct="1"/>
            <a:r>
              <a:rPr lang="zh-CN" altLang="en-US" sz="2000" dirty="0"/>
              <a:t>执行正确</a:t>
            </a:r>
            <a:endParaRPr lang="en-US" altLang="zh-CN" sz="2000" dirty="0"/>
          </a:p>
          <a:p>
            <a:pPr marL="342900" lvl="1" indent="-342900" eaLnBrk="1" hangingPunct="1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695325" lvl="2" indent="-342900" eaLnBrk="1" hangingPunct="1"/>
            <a:r>
              <a:rPr lang="zh-CN" altLang="zh-CN" sz="2000" dirty="0"/>
              <a:t>通用错误</a:t>
            </a:r>
            <a:endParaRPr lang="en-US" altLang="zh-CN" sz="2000" dirty="0"/>
          </a:p>
          <a:p>
            <a:pPr marL="342900" lvl="1" indent="-342900" eaLnBrk="1" hangingPunct="1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dirty="0"/>
              <a:t>126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695325" lvl="2" indent="-342900" eaLnBrk="1" hangingPunct="1"/>
            <a:r>
              <a:rPr lang="zh-CN" altLang="zh-CN" sz="2000" dirty="0"/>
              <a:t>命令或脚本没有执行权限</a:t>
            </a:r>
            <a:endParaRPr lang="en-US" altLang="zh-CN" sz="2000" dirty="0"/>
          </a:p>
          <a:p>
            <a:pPr marL="342900" lvl="1" indent="-342900" eaLnBrk="1" hangingPunct="1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dirty="0"/>
              <a:t>127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695325" lvl="2" indent="-342900" eaLnBrk="1" hangingPunct="1"/>
            <a:r>
              <a:rPr lang="zh-CN" altLang="zh-CN" sz="2000" dirty="0"/>
              <a:t>命令没找到</a:t>
            </a:r>
            <a:endParaRPr lang="zh-CN" altLang="en-US" sz="2000" dirty="0"/>
          </a:p>
          <a:p>
            <a:pPr eaLnBrk="1" hangingPunct="1"/>
            <a:endParaRPr lang="zh-CN" altLang="en-US" sz="28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03848" y="1484784"/>
            <a:ext cx="5832475" cy="4770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echo $$   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zh-CN" altLang="en-US" sz="1600" b="1" dirty="0">
                <a:solidFill>
                  <a:srgbClr val="0000CC"/>
                </a:solidFill>
                <a:latin typeface="Courier New" pitchFamily="49" charset="0"/>
              </a:rPr>
              <a:t>显示当前进程的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PID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9245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echo $?   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zh-CN" altLang="en-US" sz="1600" b="1" dirty="0">
                <a:solidFill>
                  <a:srgbClr val="0000CC"/>
                </a:solidFill>
                <a:latin typeface="Courier New" pitchFamily="49" charset="0"/>
              </a:rPr>
              <a:t>显示在此之前执行的命令的返回值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0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bash  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    # </a:t>
            </a:r>
            <a:r>
              <a:rPr lang="zh-CN" altLang="en-US" sz="1600" b="1" dirty="0">
                <a:solidFill>
                  <a:srgbClr val="0000CC"/>
                </a:solidFill>
                <a:latin typeface="Courier New" pitchFamily="49" charset="0"/>
              </a:rPr>
              <a:t>调用子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Shell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echo $$   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zh-CN" altLang="en-US" sz="1600" b="1" dirty="0">
                <a:solidFill>
                  <a:srgbClr val="0000CC"/>
                </a:solidFill>
                <a:latin typeface="Courier New" pitchFamily="49" charset="0"/>
              </a:rPr>
              <a:t>显示当前进程的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PID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9474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exit 1    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zh-CN" altLang="en-US" sz="1600" b="1" dirty="0">
                <a:solidFill>
                  <a:srgbClr val="0000CC"/>
                </a:solidFill>
                <a:latin typeface="Courier New" pitchFamily="49" charset="0"/>
              </a:rPr>
              <a:t>指定返回值并返回父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Shell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echo $?   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zh-CN" altLang="en-US" sz="1600" b="1" dirty="0">
                <a:solidFill>
                  <a:srgbClr val="0000CC"/>
                </a:solidFill>
                <a:latin typeface="Courier New" pitchFamily="49" charset="0"/>
              </a:rPr>
              <a:t>显示上一个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Shell/</a:t>
            </a:r>
            <a:r>
              <a:rPr lang="zh-CN" altLang="en-US" sz="1600" b="1" dirty="0">
                <a:solidFill>
                  <a:srgbClr val="0000CC"/>
                </a:solidFill>
                <a:latin typeface="Courier New" pitchFamily="49" charset="0"/>
              </a:rPr>
              <a:t>脚本的返回值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list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       # </a:t>
            </a:r>
            <a:r>
              <a:rPr lang="zh-CN" altLang="en-US" sz="1600" b="1" dirty="0">
                <a:solidFill>
                  <a:srgbClr val="0000CC"/>
                </a:solidFill>
                <a:latin typeface="Courier New" pitchFamily="49" charset="0"/>
              </a:rPr>
              <a:t>执行不存在的命令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bash: list: command not found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127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touch bbb.sh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./bbb.sh  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zh-CN" altLang="en-US" sz="1600" b="1" dirty="0">
                <a:solidFill>
                  <a:srgbClr val="0000CC"/>
                </a:solidFill>
                <a:latin typeface="Courier New" pitchFamily="49" charset="0"/>
              </a:rPr>
              <a:t>执行不具有执行权限的命令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bash: ./bbb.sh: Permission denied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126</a:t>
            </a:r>
          </a:p>
        </p:txBody>
      </p:sp>
    </p:spTree>
    <p:extLst>
      <p:ext uri="{BB962C8B-B14F-4D97-AF65-F5344CB8AC3E}">
        <p14:creationId xmlns:p14="http://schemas.microsoft.com/office/powerpoint/2010/main" val="357109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dirty="0"/>
              <a:t>基本输入输出</a:t>
            </a:r>
            <a:r>
              <a:rPr lang="en-US" altLang="zh-CN" dirty="0"/>
              <a:t>read </a:t>
            </a:r>
            <a:r>
              <a:rPr lang="en-US" altLang="zh-CN" dirty="0" err="1"/>
              <a:t>printf</a:t>
            </a:r>
            <a:endParaRPr lang="zh-CN" altLang="en-US" dirty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 eaLnBrk="1" hangingPunct="1"/>
            <a:r>
              <a:rPr lang="en-US" altLang="zh-CN"/>
              <a:t>Read </a:t>
            </a:r>
            <a:r>
              <a:rPr lang="zh-CN" altLang="en-US"/>
              <a:t>从键盘输入内容为变量赋值</a:t>
            </a:r>
          </a:p>
          <a:p>
            <a:pPr lvl="1" eaLnBrk="1" hangingPunct="1"/>
            <a:r>
              <a:rPr lang="en-US" altLang="zh-CN" b="1">
                <a:solidFill>
                  <a:srgbClr val="FF0000"/>
                </a:solidFill>
              </a:rPr>
              <a:t>read  [-p</a:t>
            </a:r>
            <a:r>
              <a:rPr lang="en-US" altLang="en-US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en-US" altLang="en-US" b="1">
                <a:solidFill>
                  <a:srgbClr val="FF0000"/>
                </a:solidFill>
              </a:rPr>
              <a:t>"</a:t>
            </a:r>
            <a:r>
              <a:rPr lang="zh-CN" altLang="en-US" b="1">
                <a:solidFill>
                  <a:srgbClr val="FF0000"/>
                </a:solidFill>
              </a:rPr>
              <a:t>信息</a:t>
            </a:r>
            <a:r>
              <a:rPr lang="en-US" altLang="zh-CN" b="1">
                <a:solidFill>
                  <a:srgbClr val="FF0000"/>
                </a:solidFill>
              </a:rPr>
              <a:t>"]  </a:t>
            </a:r>
            <a:r>
              <a:rPr lang="en-US" altLang="zh-CN" b="1">
                <a:solidFill>
                  <a:srgbClr val="0000CC"/>
                </a:solidFill>
                <a:latin typeface="Courier New" pitchFamily="49" charset="0"/>
              </a:rPr>
              <a:t>[var1 var2 ...]</a:t>
            </a:r>
          </a:p>
          <a:p>
            <a:pPr lvl="1" eaLnBrk="1" hangingPunct="1"/>
            <a:r>
              <a:rPr lang="zh-CN" altLang="en-US"/>
              <a:t>若省略变量名，则将输入的内容存入</a:t>
            </a:r>
            <a:r>
              <a:rPr lang="en-US" altLang="zh-CN" b="1">
                <a:solidFill>
                  <a:srgbClr val="0000CC"/>
                </a:solidFill>
                <a:latin typeface="Courier New" pitchFamily="49" charset="0"/>
                <a:sym typeface="Wingdings" pitchFamily="2" charset="2"/>
              </a:rPr>
              <a:t>REPLY</a:t>
            </a:r>
            <a:r>
              <a:rPr lang="zh-CN" altLang="en-US">
                <a:sym typeface="Wingdings" pitchFamily="2" charset="2"/>
              </a:rPr>
              <a:t>变量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995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/>
              <a:t>read </a:t>
            </a:r>
            <a:r>
              <a:rPr lang="zh-CN" altLang="en-US"/>
              <a:t>举例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468313" y="1125538"/>
            <a:ext cx="8207375" cy="4967514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#!/bin/bash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chemeClr val="hlink"/>
                </a:solidFill>
                <a:latin typeface="Courier New" pitchFamily="49" charset="0"/>
              </a:rPr>
              <a:t># This script is to test the usage of read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en-US" altLang="zh-CN" sz="2200" b="1" dirty="0" err="1">
                <a:solidFill>
                  <a:schemeClr val="hlink"/>
                </a:solidFill>
                <a:latin typeface="Courier New" pitchFamily="49" charset="0"/>
              </a:rPr>
              <a:t>Scriptname</a:t>
            </a:r>
            <a:r>
              <a:rPr lang="en-US" altLang="zh-CN" sz="2200" b="1" dirty="0">
                <a:solidFill>
                  <a:schemeClr val="hlink"/>
                </a:solidFill>
                <a:latin typeface="Courier New" pitchFamily="49" charset="0"/>
              </a:rPr>
              <a:t>: </a:t>
            </a:r>
            <a:r>
              <a:rPr lang="en-US" altLang="zh-CN" sz="2200" b="1" dirty="0">
                <a:latin typeface="Courier New" pitchFamily="49" charset="0"/>
              </a:rPr>
              <a:t>ex4read.sh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"=== examples for testing read ==="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latin typeface="Courier New" pitchFamily="49" charset="0"/>
              </a:rPr>
              <a:t>-e</a:t>
            </a: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“What is your name? \c“ </a:t>
            </a:r>
            <a:r>
              <a:rPr lang="zh-CN" altLang="en-US" sz="2200" b="1" dirty="0">
                <a:solidFill>
                  <a:srgbClr val="FF0000"/>
                </a:solidFill>
                <a:latin typeface="Courier New" pitchFamily="49" charset="0"/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  <a:latin typeface="Courier New" pitchFamily="49" charset="0"/>
              </a:rPr>
              <a:t>-e</a:t>
            </a:r>
            <a:r>
              <a:rPr lang="zh-CN" altLang="en-US" sz="2200" b="1" dirty="0">
                <a:solidFill>
                  <a:srgbClr val="FF0000"/>
                </a:solidFill>
                <a:latin typeface="Courier New" pitchFamily="49" charset="0"/>
              </a:rPr>
              <a:t>激活转义字符）</a:t>
            </a:r>
            <a:endParaRPr lang="en-US" altLang="zh-CN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read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name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"Hello $name"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latin typeface="Courier New" pitchFamily="49" charset="0"/>
              </a:rPr>
              <a:t>-n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 “Where do you work? “  </a:t>
            </a:r>
            <a:r>
              <a:rPr lang="zh-CN" altLang="en-US" sz="2200" b="1" dirty="0">
                <a:solidFill>
                  <a:srgbClr val="FF0000"/>
                </a:solidFill>
                <a:latin typeface="Courier New" pitchFamily="49" charset="0"/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  <a:latin typeface="Courier New" pitchFamily="49" charset="0"/>
              </a:rPr>
              <a:t>-n</a:t>
            </a:r>
            <a:r>
              <a:rPr lang="zh-CN" altLang="en-US" sz="2200" b="1" dirty="0">
                <a:solidFill>
                  <a:srgbClr val="FF0000"/>
                </a:solidFill>
                <a:latin typeface="Courier New" pitchFamily="49" charset="0"/>
              </a:rPr>
              <a:t>不换行输出）</a:t>
            </a:r>
            <a:endParaRPr lang="en-US" altLang="zh-CN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read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"I guess </a:t>
            </a:r>
            <a:r>
              <a:rPr lang="en-US" altLang="zh-CN" sz="2200" b="1" dirty="0">
                <a:solidFill>
                  <a:srgbClr val="FF0000"/>
                </a:solidFill>
                <a:latin typeface="Courier New" pitchFamily="49" charset="0"/>
              </a:rPr>
              <a:t>$REPLY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 keeps you busy!"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read </a:t>
            </a:r>
            <a:r>
              <a:rPr lang="en-US" altLang="zh-CN" sz="2200" b="1" dirty="0">
                <a:latin typeface="Courier New" pitchFamily="49" charset="0"/>
              </a:rPr>
              <a:t>-p</a:t>
            </a: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"Enter your job title: 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"I thought you might be an $REPLY."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"=== End of the script ==="</a:t>
            </a:r>
          </a:p>
        </p:txBody>
      </p:sp>
    </p:spTree>
    <p:extLst>
      <p:ext uri="{BB962C8B-B14F-4D97-AF65-F5344CB8AC3E}">
        <p14:creationId xmlns:p14="http://schemas.microsoft.com/office/powerpoint/2010/main" val="2582841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88913"/>
            <a:ext cx="8902700" cy="619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4284663" y="1557338"/>
            <a:ext cx="1295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84663" y="2924175"/>
            <a:ext cx="1295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932363" y="4149725"/>
            <a:ext cx="1295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06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/>
              <a:t>Shell</a:t>
            </a:r>
            <a:r>
              <a:rPr lang="zh-CN" altLang="en-US"/>
              <a:t>脚本的成分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宋体" pitchFamily="2" charset="-122"/>
              </a:rPr>
              <a:t>程序元素</a:t>
            </a:r>
            <a:endParaRPr lang="en-US" altLang="zh-CN" sz="3200" dirty="0">
              <a:latin typeface="宋体" pitchFamily="2" charset="-122"/>
            </a:endParaRPr>
          </a:p>
          <a:p>
            <a:pPr lvl="1" eaLnBrk="1" hangingPunct="1"/>
            <a:r>
              <a:rPr lang="zh-CN" altLang="en-US" sz="2800" dirty="0">
                <a:latin typeface="宋体" pitchFamily="2" charset="-122"/>
              </a:rPr>
              <a:t>保留字、运算符、表达式</a:t>
            </a:r>
          </a:p>
          <a:p>
            <a:pPr lvl="1" eaLnBrk="1" hangingPunct="1"/>
            <a:r>
              <a:rPr lang="zh-CN" altLang="en-US" sz="2800" dirty="0">
                <a:latin typeface="宋体" pitchFamily="2" charset="-122"/>
              </a:rPr>
              <a:t>变量、数组、输入输出</a:t>
            </a:r>
          </a:p>
          <a:p>
            <a:pPr lvl="1" eaLnBrk="1" hangingPunct="1"/>
            <a:r>
              <a:rPr lang="zh-CN" altLang="en-US" sz="2800" dirty="0">
                <a:latin typeface="宋体" pitchFamily="2" charset="-122"/>
              </a:rPr>
              <a:t>控制结构（顺序、分支、循环、子程序调用）</a:t>
            </a:r>
            <a:endParaRPr lang="en-US" altLang="zh-CN" sz="2800" dirty="0">
              <a:latin typeface="宋体" pitchFamily="2" charset="-122"/>
            </a:endParaRPr>
          </a:p>
          <a:p>
            <a:pPr eaLnBrk="1" hangingPunct="1"/>
            <a:r>
              <a:rPr lang="en-US" altLang="zh-CN" dirty="0"/>
              <a:t>Shell</a:t>
            </a:r>
            <a:r>
              <a:rPr lang="zh-CN" altLang="en-US" dirty="0"/>
              <a:t>功能</a:t>
            </a:r>
            <a:r>
              <a:rPr lang="en-US" altLang="zh-CN" dirty="0"/>
              <a:t> </a:t>
            </a:r>
          </a:p>
          <a:p>
            <a:pPr lvl="1" eaLnBrk="1" hangingPunct="1"/>
            <a:r>
              <a:rPr lang="zh-CN" altLang="en-US" sz="2800" b="1" dirty="0"/>
              <a:t>重定向、管道、命令替换、命令聚合</a:t>
            </a:r>
            <a:endParaRPr lang="en-US" altLang="zh-CN" sz="2800" b="1" dirty="0"/>
          </a:p>
          <a:p>
            <a:pPr lvl="1" eaLnBrk="1" hangingPunct="1"/>
            <a:r>
              <a:rPr lang="zh-CN" altLang="en-US" sz="2800" dirty="0"/>
              <a:t>通配符、注释符、</a:t>
            </a:r>
            <a:r>
              <a:rPr lang="en-US" altLang="zh-CN" sz="2800" dirty="0"/>
              <a:t>……</a:t>
            </a:r>
          </a:p>
          <a:p>
            <a:pPr lvl="1" eaLnBrk="1" hangingPunct="1"/>
            <a:r>
              <a:rPr lang="zh-CN" altLang="en-US" sz="2400" dirty="0"/>
              <a:t>执行命令（内置命令、外部命令、自编程序）</a:t>
            </a:r>
            <a:endParaRPr lang="en-US" altLang="zh-CN" sz="2400" dirty="0"/>
          </a:p>
          <a:p>
            <a:pPr lvl="1" eaLnBrk="1" hangingPunct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3788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	-p	</a:t>
            </a:r>
            <a:r>
              <a:rPr lang="zh-CN" altLang="en-US" dirty="0"/>
              <a:t>输出说明文字</a:t>
            </a:r>
            <a:endParaRPr lang="en-US" altLang="zh-CN" dirty="0"/>
          </a:p>
          <a:p>
            <a:r>
              <a:rPr lang="en-US" altLang="zh-CN" dirty="0"/>
              <a:t>read	-s	</a:t>
            </a:r>
            <a:r>
              <a:rPr lang="zh-CN" altLang="en-US" dirty="0"/>
              <a:t>屏蔽用户输入</a:t>
            </a:r>
            <a:endParaRPr lang="en-US" altLang="zh-CN" dirty="0"/>
          </a:p>
          <a:p>
            <a:r>
              <a:rPr lang="en-US" altLang="zh-CN"/>
              <a:t>read</a:t>
            </a:r>
            <a:r>
              <a:rPr lang="en-US" altLang="zh-CN" dirty="0"/>
              <a:t>	-t	</a:t>
            </a:r>
            <a:r>
              <a:rPr lang="zh-CN" altLang="en-US" dirty="0"/>
              <a:t>指定输入的时间，单位秒</a:t>
            </a:r>
            <a:endParaRPr lang="en-US" altLang="zh-CN" dirty="0"/>
          </a:p>
          <a:p>
            <a:r>
              <a:rPr lang="en-US" altLang="zh-CN" dirty="0"/>
              <a:t>read	-n	</a:t>
            </a:r>
            <a:r>
              <a:rPr lang="zh-CN" altLang="en-US" dirty="0"/>
              <a:t>读入</a:t>
            </a:r>
            <a:r>
              <a:rPr lang="en-US" altLang="zh-CN" dirty="0"/>
              <a:t>x</a:t>
            </a:r>
            <a:r>
              <a:rPr lang="zh-CN" altLang="en-US" dirty="0"/>
              <a:t>个字符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read  -n 1 –p “please input your sex[M/F]”  sex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067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/>
              <a:t>printf </a:t>
            </a:r>
            <a:r>
              <a:rPr lang="zh-CN" altLang="en-US"/>
              <a:t>命令</a:t>
            </a:r>
          </a:p>
        </p:txBody>
      </p:sp>
      <p:sp>
        <p:nvSpPr>
          <p:cNvPr id="38917" name="Text Box 2"/>
          <p:cNvSpPr txBox="1">
            <a:spLocks noChangeArrowheads="1"/>
          </p:cNvSpPr>
          <p:nvPr/>
        </p:nvSpPr>
        <p:spPr bwMode="auto">
          <a:xfrm>
            <a:off x="381000" y="1143000"/>
            <a:ext cx="80772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en-US" sz="2800">
                <a:ea typeface="黑体" pitchFamily="49" charset="-122"/>
              </a:rPr>
              <a:t> </a:t>
            </a:r>
            <a:r>
              <a:rPr lang="en-US" altLang="zh-CN" sz="2800">
                <a:latin typeface="Courier New" pitchFamily="49" charset="0"/>
                <a:ea typeface="黑体" pitchFamily="49" charset="-122"/>
              </a:rPr>
              <a:t>printf</a:t>
            </a:r>
            <a:r>
              <a:rPr lang="en-US" altLang="zh-CN" sz="2800">
                <a:ea typeface="黑体" pitchFamily="49" charset="-122"/>
              </a:rPr>
              <a:t> </a:t>
            </a:r>
            <a:r>
              <a:rPr lang="zh-CN" altLang="en-US" sz="2800">
                <a:ea typeface="黑体" pitchFamily="49" charset="-122"/>
              </a:rPr>
              <a:t>可用来按指定的格式输出变量</a:t>
            </a:r>
          </a:p>
        </p:txBody>
      </p:sp>
      <p:sp>
        <p:nvSpPr>
          <p:cNvPr id="38918" name="Rectangle 4"/>
          <p:cNvSpPr>
            <a:spLocks noChangeArrowheads="1"/>
          </p:cNvSpPr>
          <p:nvPr/>
        </p:nvSpPr>
        <p:spPr bwMode="auto">
          <a:xfrm>
            <a:off x="900113" y="1773238"/>
            <a:ext cx="7010400" cy="511175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</a:rPr>
              <a:t>printf format</a:t>
            </a:r>
            <a:r>
              <a:rPr lang="zh-CN" altLang="en-US" sz="2400" b="1">
                <a:solidFill>
                  <a:srgbClr val="0000CC"/>
                </a:solidFill>
                <a:latin typeface="Courier New" pitchFamily="49" charset="0"/>
              </a:rPr>
              <a:t> 输出参数列表</a:t>
            </a:r>
            <a:endParaRPr lang="en-US" altLang="zh-CN" sz="2400" b="1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1346200" y="2492375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3300"/>
                </a:solidFill>
                <a:latin typeface="Courier New" pitchFamily="49" charset="0"/>
              </a:rPr>
              <a:t>printf "%-12.5f\n"  123.456</a:t>
            </a:r>
          </a:p>
        </p:txBody>
      </p:sp>
      <p:sp>
        <p:nvSpPr>
          <p:cNvPr id="38920" name="Line 7"/>
          <p:cNvSpPr>
            <a:spLocks noChangeShapeType="1"/>
          </p:cNvSpPr>
          <p:nvPr/>
        </p:nvSpPr>
        <p:spPr bwMode="auto">
          <a:xfrm flipH="1">
            <a:off x="2108200" y="3482975"/>
            <a:ext cx="8382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1" name="Line 8"/>
          <p:cNvSpPr>
            <a:spLocks noChangeShapeType="1"/>
          </p:cNvSpPr>
          <p:nvPr/>
        </p:nvSpPr>
        <p:spPr bwMode="auto">
          <a:xfrm>
            <a:off x="2946400" y="2873375"/>
            <a:ext cx="0" cy="6096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660400" y="3025775"/>
            <a:ext cx="1390650" cy="9779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format</a:t>
            </a:r>
            <a:r>
              <a:rPr lang="en-US" altLang="zh-CN" sz="2400">
                <a:latin typeface="Courier New" pitchFamily="49" charset="0"/>
              </a:rPr>
              <a:t/>
            </a:r>
            <a:br>
              <a:rPr lang="en-US" altLang="zh-CN" sz="2400">
                <a:latin typeface="Courier New" pitchFamily="49" charset="0"/>
              </a:rPr>
            </a:br>
            <a:r>
              <a:rPr lang="zh-CN" altLang="en-US" sz="2400">
                <a:ea typeface="黑体" pitchFamily="49" charset="-122"/>
              </a:rPr>
              <a:t>以</a:t>
            </a:r>
            <a:r>
              <a:rPr lang="zh-CN" altLang="en-US" sz="240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%</a:t>
            </a:r>
            <a:r>
              <a:rPr lang="zh-CN" altLang="en-US" sz="2400">
                <a:ea typeface="黑体" pitchFamily="49" charset="-122"/>
              </a:rPr>
              <a:t>开头</a:t>
            </a:r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 flipH="1">
            <a:off x="3175000" y="2873375"/>
            <a:ext cx="0" cy="914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4" name="Text Box 11"/>
          <p:cNvSpPr txBox="1">
            <a:spLocks noChangeArrowheads="1"/>
          </p:cNvSpPr>
          <p:nvPr/>
        </p:nvSpPr>
        <p:spPr bwMode="auto">
          <a:xfrm>
            <a:off x="2413000" y="3863975"/>
            <a:ext cx="914400" cy="5127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rIns="5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flag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25" name="Line 12"/>
          <p:cNvSpPr>
            <a:spLocks noChangeShapeType="1"/>
          </p:cNvSpPr>
          <p:nvPr/>
        </p:nvSpPr>
        <p:spPr bwMode="auto">
          <a:xfrm>
            <a:off x="3479800" y="2873375"/>
            <a:ext cx="152400" cy="914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6" name="Text Box 13"/>
          <p:cNvSpPr txBox="1">
            <a:spLocks noChangeArrowheads="1"/>
          </p:cNvSpPr>
          <p:nvPr/>
        </p:nvSpPr>
        <p:spPr bwMode="auto">
          <a:xfrm>
            <a:off x="3556000" y="3863975"/>
            <a:ext cx="2133600" cy="5127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rIns="5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field width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27" name="Line 14"/>
          <p:cNvSpPr>
            <a:spLocks noChangeShapeType="1"/>
          </p:cNvSpPr>
          <p:nvPr/>
        </p:nvSpPr>
        <p:spPr bwMode="auto">
          <a:xfrm>
            <a:off x="3937000" y="2873375"/>
            <a:ext cx="0" cy="533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8" name="Line 15"/>
          <p:cNvSpPr>
            <a:spLocks noChangeShapeType="1"/>
          </p:cNvSpPr>
          <p:nvPr/>
        </p:nvSpPr>
        <p:spPr bwMode="auto">
          <a:xfrm>
            <a:off x="6299200" y="3406775"/>
            <a:ext cx="0" cy="4572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9" name="Text Box 16"/>
          <p:cNvSpPr txBox="1">
            <a:spLocks noChangeArrowheads="1"/>
          </p:cNvSpPr>
          <p:nvPr/>
        </p:nvSpPr>
        <p:spPr bwMode="auto">
          <a:xfrm>
            <a:off x="5918200" y="3863975"/>
            <a:ext cx="1905000" cy="5127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rIns="5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precision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30" name="Line 17"/>
          <p:cNvSpPr>
            <a:spLocks noChangeShapeType="1"/>
          </p:cNvSpPr>
          <p:nvPr/>
        </p:nvSpPr>
        <p:spPr bwMode="auto">
          <a:xfrm>
            <a:off x="3937000" y="3406775"/>
            <a:ext cx="23622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1" name="Line 18"/>
          <p:cNvSpPr>
            <a:spLocks noChangeShapeType="1"/>
          </p:cNvSpPr>
          <p:nvPr/>
        </p:nvSpPr>
        <p:spPr bwMode="auto">
          <a:xfrm>
            <a:off x="4089400" y="2873375"/>
            <a:ext cx="0" cy="304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2" name="Line 19"/>
          <p:cNvSpPr>
            <a:spLocks noChangeShapeType="1"/>
          </p:cNvSpPr>
          <p:nvPr/>
        </p:nvSpPr>
        <p:spPr bwMode="auto">
          <a:xfrm>
            <a:off x="4089400" y="3178175"/>
            <a:ext cx="31242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3" name="Text Box 20"/>
          <p:cNvSpPr txBox="1">
            <a:spLocks noChangeArrowheads="1"/>
          </p:cNvSpPr>
          <p:nvPr/>
        </p:nvSpPr>
        <p:spPr bwMode="auto">
          <a:xfrm>
            <a:off x="7289800" y="3025775"/>
            <a:ext cx="1169988" cy="4921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rIns="5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>
                <a:ea typeface="黑体" pitchFamily="49" charset="-122"/>
                <a:sym typeface="Wingdings" pitchFamily="2" charset="2"/>
              </a:rPr>
              <a:t>格式符</a:t>
            </a:r>
          </a:p>
        </p:txBody>
      </p:sp>
      <p:sp>
        <p:nvSpPr>
          <p:cNvPr id="38934" name="Line 21"/>
          <p:cNvSpPr>
            <a:spLocks noChangeShapeType="1"/>
          </p:cNvSpPr>
          <p:nvPr/>
        </p:nvSpPr>
        <p:spPr bwMode="auto">
          <a:xfrm flipH="1">
            <a:off x="1801813" y="4076700"/>
            <a:ext cx="609600" cy="3810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5" name="Text Box 22"/>
          <p:cNvSpPr txBox="1">
            <a:spLocks noChangeArrowheads="1"/>
          </p:cNvSpPr>
          <p:nvPr/>
        </p:nvSpPr>
        <p:spPr bwMode="auto">
          <a:xfrm>
            <a:off x="736600" y="4508500"/>
            <a:ext cx="2900363" cy="15700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rIns="5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-</a:t>
            </a:r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:</a:t>
            </a:r>
            <a:r>
              <a:rPr lang="zh-CN" altLang="en-US" sz="2400" b="1">
                <a:ea typeface="黑体" pitchFamily="49" charset="-122"/>
              </a:rPr>
              <a:t>左对齐</a:t>
            </a: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+</a:t>
            </a:r>
            <a:r>
              <a:rPr lang="zh-CN" altLang="en-US" sz="2400" b="1">
                <a:latin typeface="Courier New" pitchFamily="49" charset="0"/>
                <a:ea typeface="楷体_GB2312" pitchFamily="49" charset="-122"/>
              </a:rPr>
              <a:t>:</a:t>
            </a:r>
            <a:r>
              <a:rPr lang="zh-CN" altLang="en-US" sz="2400" b="1">
                <a:ea typeface="黑体" pitchFamily="49" charset="-122"/>
              </a:rPr>
              <a:t>输出符号</a:t>
            </a: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0</a:t>
            </a:r>
            <a:r>
              <a:rPr lang="zh-CN" altLang="en-US" sz="2400" b="1">
                <a:latin typeface="Courier New" pitchFamily="49" charset="0"/>
                <a:ea typeface="楷体_GB2312" pitchFamily="49" charset="-122"/>
              </a:rPr>
              <a:t>:</a:t>
            </a:r>
            <a:r>
              <a:rPr lang="zh-CN" altLang="en-US" sz="2400" b="1">
                <a:ea typeface="黑体" pitchFamily="49" charset="-122"/>
              </a:rPr>
              <a:t>空白处添</a:t>
            </a:r>
            <a:r>
              <a:rPr lang="zh-CN" altLang="en-US" sz="2400" b="1">
                <a:latin typeface="Courier New" pitchFamily="49" charset="0"/>
                <a:ea typeface="楷体_GB2312" pitchFamily="49" charset="-122"/>
              </a:rPr>
              <a:t>0</a:t>
            </a: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  <a:ea typeface="黑体" pitchFamily="49" charset="-122"/>
              </a:rPr>
              <a:t>空格</a:t>
            </a:r>
            <a:r>
              <a:rPr lang="zh-CN" altLang="en-US" sz="2400" b="1">
                <a:latin typeface="Courier New" pitchFamily="49" charset="0"/>
                <a:ea typeface="楷体_GB2312" pitchFamily="49" charset="-122"/>
              </a:rPr>
              <a:t>:</a:t>
            </a:r>
            <a:r>
              <a:rPr lang="zh-CN" altLang="en-US" sz="2400" b="1">
                <a:ea typeface="黑体" pitchFamily="49" charset="-122"/>
              </a:rPr>
              <a:t>前面加一空格</a:t>
            </a:r>
          </a:p>
        </p:txBody>
      </p:sp>
      <p:sp>
        <p:nvSpPr>
          <p:cNvPr id="38936" name="Line 23"/>
          <p:cNvSpPr>
            <a:spLocks noChangeShapeType="1"/>
          </p:cNvSpPr>
          <p:nvPr/>
        </p:nvSpPr>
        <p:spPr bwMode="auto">
          <a:xfrm flipH="1">
            <a:off x="4470400" y="4397375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7" name="Text Box 24"/>
          <p:cNvSpPr txBox="1">
            <a:spLocks noChangeArrowheads="1"/>
          </p:cNvSpPr>
          <p:nvPr/>
        </p:nvSpPr>
        <p:spPr bwMode="auto">
          <a:xfrm>
            <a:off x="3860800" y="4854575"/>
            <a:ext cx="1503363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rIns="5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>
                <a:ea typeface="黑体" pitchFamily="49" charset="-122"/>
              </a:rPr>
              <a:t>字段宽度</a:t>
            </a:r>
          </a:p>
        </p:txBody>
      </p:sp>
      <p:sp>
        <p:nvSpPr>
          <p:cNvPr id="38938" name="Line 25"/>
          <p:cNvSpPr>
            <a:spLocks noChangeShapeType="1"/>
          </p:cNvSpPr>
          <p:nvPr/>
        </p:nvSpPr>
        <p:spPr bwMode="auto">
          <a:xfrm flipH="1">
            <a:off x="6604000" y="4397375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9" name="Text Box 26"/>
          <p:cNvSpPr txBox="1">
            <a:spLocks noChangeArrowheads="1"/>
          </p:cNvSpPr>
          <p:nvPr/>
        </p:nvSpPr>
        <p:spPr bwMode="auto">
          <a:xfrm>
            <a:off x="5994400" y="4854575"/>
            <a:ext cx="1530350" cy="8318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rIns="5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>
                <a:ea typeface="黑体" pitchFamily="49" charset="-122"/>
              </a:rPr>
              <a:t>小数点后输出位数</a:t>
            </a:r>
          </a:p>
        </p:txBody>
      </p:sp>
    </p:spTree>
    <p:extLst>
      <p:ext uri="{BB962C8B-B14F-4D97-AF65-F5344CB8AC3E}">
        <p14:creationId xmlns:p14="http://schemas.microsoft.com/office/powerpoint/2010/main" val="103503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/>
              <a:t>printf </a:t>
            </a:r>
            <a:r>
              <a:rPr lang="zh-CN" altLang="en-US"/>
              <a:t>命令（续）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3400" y="1052513"/>
            <a:ext cx="792480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printf</a:t>
            </a:r>
            <a:r>
              <a:rPr lang="en-US" altLang="zh-CN" sz="2400">
                <a:ea typeface="黑体" pitchFamily="49" charset="-122"/>
              </a:rPr>
              <a:t> </a:t>
            </a:r>
            <a:r>
              <a:rPr lang="zh-CN" altLang="en-US" sz="2400">
                <a:ea typeface="黑体" pitchFamily="49" charset="-122"/>
              </a:rPr>
              <a:t>命令的格式说明符</a:t>
            </a:r>
          </a:p>
        </p:txBody>
      </p:sp>
      <p:graphicFrame>
        <p:nvGraphicFramePr>
          <p:cNvPr id="8" name="Group 4"/>
          <p:cNvGraphicFramePr>
            <a:graphicFrameLocks noGrp="1"/>
          </p:cNvGraphicFramePr>
          <p:nvPr/>
        </p:nvGraphicFramePr>
        <p:xfrm>
          <a:off x="696913" y="1652588"/>
          <a:ext cx="7620000" cy="1706712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字符型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g/G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浮点数（自动）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十进制整数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八进制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e/E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浮点数（科学计数法）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字符串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浮点数（小数形式）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x/X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十六进制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533400" y="3440113"/>
            <a:ext cx="7848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format</a:t>
            </a:r>
            <a:r>
              <a:rPr lang="en-US" altLang="zh-CN" sz="2400">
                <a:ea typeface="黑体" pitchFamily="49" charset="-122"/>
              </a:rPr>
              <a:t> </a:t>
            </a:r>
            <a:r>
              <a:rPr lang="zh-CN" altLang="en-US" sz="2400">
                <a:ea typeface="黑体" pitchFamily="49" charset="-122"/>
              </a:rPr>
              <a:t>中还可以使用</a:t>
            </a:r>
          </a:p>
        </p:txBody>
      </p:sp>
      <p:graphicFrame>
        <p:nvGraphicFramePr>
          <p:cNvPr id="10" name="Group 32"/>
          <p:cNvGraphicFramePr>
            <a:graphicFrameLocks noGrp="1"/>
          </p:cNvGraphicFramePr>
          <p:nvPr/>
        </p:nvGraphicFramePr>
        <p:xfrm>
          <a:off x="684213" y="3933825"/>
          <a:ext cx="7620000" cy="2133600"/>
        </p:xfrm>
        <a:graphic>
          <a:graphicData uri="http://schemas.openxmlformats.org/drawingml/2006/table">
            <a:tbl>
              <a:tblPr/>
              <a:tblGrid>
                <a:gridCol w="8556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09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543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警铃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水平制表符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退后一格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垂直制表符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换行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\\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反斜杠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换页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双引号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回车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%%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百分号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25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/>
              <a:t>printf </a:t>
            </a:r>
            <a:r>
              <a:rPr lang="zh-CN" altLang="en-US"/>
              <a:t>命令举例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16013" y="1700213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3300"/>
                </a:solidFill>
                <a:latin typeface="Courier New" pitchFamily="49" charset="0"/>
              </a:rPr>
              <a:t>printf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"The number is: %.2f\n" 100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16013" y="2170113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3300"/>
                </a:solidFill>
                <a:latin typeface="Courier New" pitchFamily="49" charset="0"/>
              </a:rPr>
              <a:t>printf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"%-20s|%12.5f|\n" "Joy" 10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116013" y="2636838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3300"/>
                </a:solidFill>
                <a:latin typeface="Courier New" pitchFamily="49" charset="0"/>
              </a:rPr>
              <a:t>printf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"%-10d%010o%+10x\n" 20 20 20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116013" y="3103563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3300"/>
                </a:solidFill>
                <a:latin typeface="Courier New" pitchFamily="49" charset="0"/>
              </a:rPr>
              <a:t>printf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"%6d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</a:rPr>
              <a:t>\t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%6o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</a:rPr>
              <a:t>\"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%6x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</a:rPr>
              <a:t>\"\n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" 20 20 20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23850" y="1268413"/>
            <a:ext cx="8382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rgbClr val="0000CC"/>
                </a:solidFill>
                <a:ea typeface="黑体" pitchFamily="49" charset="-122"/>
              </a:rPr>
              <a:t>例：</a:t>
            </a:r>
            <a:endParaRPr lang="en-US" altLang="zh-CN" sz="2800">
              <a:solidFill>
                <a:srgbClr val="0000CC"/>
              </a:solidFill>
              <a:ea typeface="黑体" pitchFamily="49" charset="-122"/>
            </a:endParaRPr>
          </a:p>
        </p:txBody>
      </p:sp>
      <p:pic>
        <p:nvPicPr>
          <p:cNvPr id="40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716338"/>
            <a:ext cx="8720138" cy="25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46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算数运算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黑体" pitchFamily="2" charset="-122"/>
              </a:rPr>
              <a:t>Bash </a:t>
            </a:r>
            <a:r>
              <a:rPr lang="zh-CN" altLang="en-US" dirty="0">
                <a:ea typeface="黑体" pitchFamily="2" charset="-122"/>
              </a:rPr>
              <a:t>变量没有严格的类型定义</a:t>
            </a:r>
            <a:endParaRPr lang="en-US" altLang="zh-CN" dirty="0">
              <a:ea typeface="黑体" pitchFamily="2" charset="-122"/>
            </a:endParaRPr>
          </a:p>
          <a:p>
            <a:pPr lvl="1" eaLnBrk="1" hangingPunct="1">
              <a:defRPr/>
            </a:pPr>
            <a:r>
              <a:rPr lang="zh-CN" altLang="en-US" dirty="0">
                <a:ea typeface="黑体" pitchFamily="2" charset="-122"/>
              </a:rPr>
              <a:t>本质上 </a:t>
            </a:r>
            <a:r>
              <a:rPr lang="en-US" altLang="zh-CN" dirty="0">
                <a:ea typeface="黑体" pitchFamily="2" charset="-122"/>
              </a:rPr>
              <a:t>Bash </a:t>
            </a:r>
            <a:r>
              <a:rPr lang="zh-CN" altLang="en-US" dirty="0">
                <a:ea typeface="黑体" pitchFamily="2" charset="-122"/>
              </a:rPr>
              <a:t>变量都是字符串</a:t>
            </a:r>
            <a:endParaRPr lang="en-US" altLang="zh-CN" dirty="0">
              <a:ea typeface="黑体" pitchFamily="2" charset="-122"/>
            </a:endParaRPr>
          </a:p>
          <a:p>
            <a:pPr eaLnBrk="1" hangingPunct="1">
              <a:defRPr/>
            </a:pPr>
            <a:r>
              <a:rPr lang="zh-CN" altLang="zh-CN" dirty="0"/>
              <a:t>若一个</a:t>
            </a:r>
            <a:r>
              <a:rPr lang="zh-CN" altLang="en-US" dirty="0"/>
              <a:t>字面常量或</a:t>
            </a:r>
            <a:r>
              <a:rPr lang="zh-CN" altLang="zh-CN" dirty="0"/>
              <a:t>变量的值是纯数字的，不包含字母或其他字符，</a:t>
            </a:r>
            <a:r>
              <a:rPr lang="en-US" altLang="zh-CN" dirty="0">
                <a:ea typeface="黑体" pitchFamily="2" charset="-122"/>
              </a:rPr>
              <a:t> Bash</a:t>
            </a:r>
            <a:r>
              <a:rPr lang="zh-CN" altLang="zh-CN" dirty="0"/>
              <a:t>可以将其视为长整型值，并可做</a:t>
            </a:r>
            <a:r>
              <a:rPr lang="zh-CN" altLang="en-US" dirty="0"/>
              <a:t>算数</a:t>
            </a:r>
            <a:r>
              <a:rPr lang="zh-CN" altLang="zh-CN" dirty="0"/>
              <a:t>运算</a:t>
            </a:r>
            <a:r>
              <a:rPr lang="zh-CN" altLang="en-US" dirty="0"/>
              <a:t>和比较运算</a:t>
            </a:r>
            <a:r>
              <a:rPr lang="zh-CN" altLang="zh-CN" dirty="0"/>
              <a:t>。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Bash </a:t>
            </a:r>
            <a:r>
              <a:rPr lang="zh-CN" altLang="en-US" dirty="0"/>
              <a:t>也允许显式地声明整型变量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declare -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变量名</a:t>
            </a:r>
          </a:p>
        </p:txBody>
      </p:sp>
    </p:spTree>
    <p:extLst>
      <p:ext uri="{BB962C8B-B14F-4D97-AF65-F5344CB8AC3E}">
        <p14:creationId xmlns:p14="http://schemas.microsoft.com/office/powerpoint/2010/main" val="33950737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declare</a:t>
            </a:r>
            <a:r>
              <a:rPr lang="zh-CN" altLang="en-US" dirty="0"/>
              <a:t>声明变量类型</a:t>
            </a:r>
            <a:endParaRPr lang="en-US" altLang="zh-CN" dirty="0"/>
          </a:p>
          <a:p>
            <a:r>
              <a:rPr lang="en-US" altLang="zh-CN" dirty="0"/>
              <a:t>declare 	[+/-][</a:t>
            </a:r>
            <a:r>
              <a:rPr lang="zh-CN" altLang="en-US" dirty="0"/>
              <a:t>选项</a:t>
            </a:r>
            <a:r>
              <a:rPr lang="en-US" altLang="zh-CN" dirty="0"/>
              <a:t>]  	</a:t>
            </a:r>
            <a:r>
              <a:rPr lang="zh-CN" altLang="en-US" dirty="0"/>
              <a:t>变量名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zh-CN" altLang="en-US" dirty="0"/>
              <a:t>：</a:t>
            </a:r>
            <a:r>
              <a:rPr lang="en-US" altLang="zh-CN" dirty="0"/>
              <a:t>		</a:t>
            </a:r>
            <a:r>
              <a:rPr lang="zh-CN" altLang="en-US" dirty="0"/>
              <a:t>给变量设定类型属性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+</a:t>
            </a:r>
            <a:r>
              <a:rPr lang="zh-CN" altLang="en-US" dirty="0"/>
              <a:t>：</a:t>
            </a:r>
            <a:r>
              <a:rPr lang="en-US" altLang="zh-CN" dirty="0"/>
              <a:t>		</a:t>
            </a:r>
            <a:r>
              <a:rPr lang="zh-CN" altLang="en-US" dirty="0"/>
              <a:t>取消变量类型属性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-i:		</a:t>
            </a:r>
            <a:r>
              <a:rPr lang="zh-CN" altLang="en-US" dirty="0"/>
              <a:t>将变量声明为整数型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-x:		</a:t>
            </a:r>
            <a:r>
              <a:rPr lang="zh-CN" altLang="en-US" dirty="0"/>
              <a:t>将变量声明为环境变量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-p:		</a:t>
            </a:r>
            <a:r>
              <a:rPr lang="zh-CN" altLang="en-US" dirty="0"/>
              <a:t>显示指定变量的被声明类型</a:t>
            </a:r>
          </a:p>
        </p:txBody>
      </p:sp>
    </p:spTree>
    <p:extLst>
      <p:ext uri="{BB962C8B-B14F-4D97-AF65-F5344CB8AC3E}">
        <p14:creationId xmlns:p14="http://schemas.microsoft.com/office/powerpoint/2010/main" val="2471691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6884139" cy="51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155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算数运算符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609600" y="1412875"/>
          <a:ext cx="7696200" cy="3565810"/>
        </p:xfrm>
        <a:graphic>
          <a:graphicData uri="http://schemas.openxmlformats.org/drawingml/2006/table">
            <a:tbl>
              <a:tblPr/>
              <a:tblGrid>
                <a:gridCol w="769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71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+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*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（四则运算）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1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**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%      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（幂运算 和 模运算，取余数）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1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&lt;&lt;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&gt;&gt;     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（按位左移 和 按位右移）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1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&amp;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^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|   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（按位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与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、按位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异或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和 按位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或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）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2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=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+=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-=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*=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/=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%=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b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</a:b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&lt;&lt;=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&gt;&gt;=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&amp;=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^=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|=   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（赋值运算）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1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&lt;=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&gt;=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==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!=    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（比较操作符）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71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&amp;&amp;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||    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（逻辑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与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和 逻辑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或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）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3031" name="Rectangle 22" descr="蓝色砂纸"/>
          <p:cNvSpPr>
            <a:spLocks noChangeArrowheads="1"/>
          </p:cNvSpPr>
          <p:nvPr/>
        </p:nvSpPr>
        <p:spPr bwMode="auto">
          <a:xfrm>
            <a:off x="609600" y="5373688"/>
            <a:ext cx="7696200" cy="5286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>
                <a:ea typeface="黑体" pitchFamily="49" charset="-122"/>
              </a:rPr>
              <a:t>注：</a:t>
            </a:r>
            <a:r>
              <a:rPr lang="zh-CN" altLang="en-US" sz="280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按位运算</a:t>
            </a:r>
            <a:r>
              <a:rPr lang="zh-CN" altLang="en-US" sz="2800">
                <a:ea typeface="黑体" pitchFamily="49" charset="-122"/>
              </a:rPr>
              <a:t>是以二进制形式进行的。</a:t>
            </a:r>
            <a:endParaRPr lang="en-US" altLang="zh-CN" sz="280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40699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算术运算扩展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3588" y="1052513"/>
            <a:ext cx="7696200" cy="977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$[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expression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 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$((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expression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))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825" y="5876925"/>
            <a:ext cx="8056563" cy="42386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0000CC"/>
                </a:solidFill>
                <a:ea typeface="黑体" pitchFamily="49" charset="-122"/>
              </a:rPr>
              <a:t>用 </a:t>
            </a:r>
            <a:r>
              <a:rPr lang="en-US" altLang="zh-CN" b="1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$[</a:t>
            </a:r>
            <a:r>
              <a:rPr lang="en-US" altLang="zh-CN" b="1"/>
              <a:t>···</a:t>
            </a:r>
            <a:r>
              <a:rPr lang="en-US" altLang="zh-CN" b="1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]</a:t>
            </a:r>
            <a:r>
              <a:rPr lang="en-US" altLang="zh-CN">
                <a:solidFill>
                  <a:srgbClr val="0000CC"/>
                </a:solidFill>
                <a:ea typeface="黑体" pitchFamily="49" charset="-122"/>
              </a:rPr>
              <a:t>，</a:t>
            </a:r>
            <a:r>
              <a:rPr lang="en-US" altLang="zh-CN" b="1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$((</a:t>
            </a:r>
            <a:r>
              <a:rPr lang="en-US" altLang="zh-CN" b="1"/>
              <a:t>···</a:t>
            </a:r>
            <a:r>
              <a:rPr lang="en-US" altLang="zh-CN" b="1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))</a:t>
            </a:r>
            <a:r>
              <a:rPr lang="en-US" altLang="zh-CN">
                <a:solidFill>
                  <a:srgbClr val="0000CC"/>
                </a:solidFill>
                <a:ea typeface="黑体" pitchFamily="49" charset="-122"/>
              </a:rPr>
              <a:t> </a:t>
            </a:r>
            <a:r>
              <a:rPr lang="zh-CN" altLang="en-US">
                <a:solidFill>
                  <a:srgbClr val="0000CC"/>
                </a:solidFill>
                <a:ea typeface="黑体" pitchFamily="49" charset="-122"/>
              </a:rPr>
              <a:t>进行整数运算时，括号内变量前的美元符号  </a:t>
            </a:r>
            <a:r>
              <a:rPr lang="zh-CN" altLang="en-US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$</a:t>
            </a:r>
            <a:r>
              <a:rPr lang="zh-CN" altLang="en-US">
                <a:solidFill>
                  <a:srgbClr val="0000CC"/>
                </a:solidFill>
                <a:ea typeface="黑体" pitchFamily="49" charset="-122"/>
              </a:rPr>
              <a:t> 可以省略。</a:t>
            </a:r>
          </a:p>
        </p:txBody>
      </p:sp>
      <p:pic>
        <p:nvPicPr>
          <p:cNvPr id="4403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060575"/>
            <a:ext cx="8064500" cy="370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73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/>
              <a:t>expr</a:t>
            </a:r>
            <a:endParaRPr lang="zh-CN" altLang="en-US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2232025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Courier New" pitchFamily="49" charset="0"/>
                <a:ea typeface="黑体" pitchFamily="49" charset="-122"/>
              </a:rPr>
              <a:t>通用的表达式计算命令</a:t>
            </a:r>
            <a:endParaRPr lang="en-US" altLang="zh-CN" sz="3200" dirty="0">
              <a:latin typeface="Courier New" pitchFamily="49" charset="0"/>
              <a:ea typeface="黑体" pitchFamily="49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  <a:ea typeface="黑体" pitchFamily="49" charset="-122"/>
              </a:rPr>
              <a:t>表达式中参数与操作符必须以空格分开。</a:t>
            </a:r>
            <a:endParaRPr lang="en-US" altLang="zh-CN" dirty="0">
              <a:solidFill>
                <a:srgbClr val="FF0000"/>
              </a:solidFill>
              <a:ea typeface="黑体" pitchFamily="49" charset="-122"/>
            </a:endParaRPr>
          </a:p>
          <a:p>
            <a:pPr lvl="1" eaLnBrk="1" hangingPunct="1"/>
            <a:r>
              <a:rPr lang="zh-CN" altLang="en-US" dirty="0">
                <a:ea typeface="黑体" pitchFamily="49" charset="-122"/>
              </a:rPr>
              <a:t>表达式中的运算可以是算术运算，比较运算，字符串运算和逻辑运算。</a:t>
            </a:r>
          </a:p>
          <a:p>
            <a:pPr lvl="1" eaLnBrk="1" hangingPunct="1"/>
            <a:endParaRPr lang="zh-CN" altLang="en-US" dirty="0"/>
          </a:p>
        </p:txBody>
      </p:sp>
      <p:sp>
        <p:nvSpPr>
          <p:cNvPr id="45062" name="Rectangle 35"/>
          <p:cNvSpPr>
            <a:spLocks noChangeArrowheads="1"/>
          </p:cNvSpPr>
          <p:nvPr/>
        </p:nvSpPr>
        <p:spPr bwMode="auto">
          <a:xfrm>
            <a:off x="5724525" y="1412875"/>
            <a:ext cx="1658938" cy="433388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</a:rPr>
              <a:t>man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 expr</a:t>
            </a:r>
          </a:p>
        </p:txBody>
      </p:sp>
      <p:sp>
        <p:nvSpPr>
          <p:cNvPr id="45063" name="Rectangle 9"/>
          <p:cNvSpPr>
            <a:spLocks noChangeArrowheads="1"/>
          </p:cNvSpPr>
          <p:nvPr/>
        </p:nvSpPr>
        <p:spPr bwMode="auto">
          <a:xfrm>
            <a:off x="755650" y="3500438"/>
            <a:ext cx="7704138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</a:rPr>
              <a:t>expr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 5 % 3</a:t>
            </a:r>
            <a:endParaRPr lang="en-US" altLang="zh-CN" sz="2400" b="1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45064" name="Rectangle 10"/>
          <p:cNvSpPr>
            <a:spLocks noChangeArrowheads="1"/>
          </p:cNvSpPr>
          <p:nvPr/>
        </p:nvSpPr>
        <p:spPr bwMode="auto">
          <a:xfrm>
            <a:off x="755650" y="4149725"/>
            <a:ext cx="7704138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</a:rPr>
              <a:t>expr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 5 </a:t>
            </a:r>
            <a:r>
              <a:rPr lang="en-US" altLang="zh-CN" sz="2400" b="1">
                <a:solidFill>
                  <a:srgbClr val="FF0000"/>
                </a:solidFill>
                <a:latin typeface="Courier New" pitchFamily="49" charset="0"/>
              </a:rPr>
              <a:t>\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* 3        </a:t>
            </a:r>
            <a:r>
              <a:rPr lang="en-US" altLang="zh-CN" sz="2400" b="1">
                <a:solidFill>
                  <a:srgbClr val="666633"/>
                </a:solidFill>
                <a:latin typeface="Courier New" pitchFamily="49" charset="0"/>
              </a:rPr>
              <a:t># </a:t>
            </a:r>
            <a:r>
              <a:rPr lang="zh-CN" altLang="en-US" sz="2400" b="1">
                <a:solidFill>
                  <a:srgbClr val="666633"/>
                </a:solidFill>
                <a:latin typeface="Courier New" pitchFamily="49" charset="0"/>
                <a:ea typeface="黑体" pitchFamily="49" charset="-122"/>
              </a:rPr>
              <a:t>乘法符号必须被转义</a:t>
            </a:r>
            <a:endParaRPr lang="en-US" altLang="zh-CN" sz="2400" b="1">
              <a:solidFill>
                <a:srgbClr val="666633"/>
              </a:solidFill>
              <a:latin typeface="Courier New" pitchFamily="49" charset="0"/>
              <a:ea typeface="黑体" pitchFamily="49" charset="-122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755650" y="4797425"/>
            <a:ext cx="7704138" cy="4619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</a:rPr>
              <a:t>expr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2 + 5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</a:rPr>
              <a:t>\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* 2 - 3 % 2</a:t>
            </a:r>
            <a:endParaRPr lang="en-US" altLang="zh-CN" sz="2400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755650" y="5445125"/>
            <a:ext cx="7704138" cy="4619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</a:rPr>
              <a:t>expr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Courier New" pitchFamily="49" charset="0"/>
              </a:rPr>
              <a:t>\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( 2 + 5 </a:t>
            </a:r>
            <a:r>
              <a:rPr lang="en-US" altLang="zh-CN" sz="2400" b="1">
                <a:solidFill>
                  <a:srgbClr val="FF0000"/>
                </a:solidFill>
                <a:latin typeface="Courier New" pitchFamily="49" charset="0"/>
              </a:rPr>
              <a:t>\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) </a:t>
            </a:r>
            <a:r>
              <a:rPr lang="en-US" altLang="zh-CN" sz="2400" b="1">
                <a:solidFill>
                  <a:srgbClr val="FF0000"/>
                </a:solidFill>
                <a:latin typeface="Courier New" pitchFamily="49" charset="0"/>
              </a:rPr>
              <a:t>\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* 2 – 3  </a:t>
            </a:r>
            <a:r>
              <a:rPr lang="en-US" altLang="zh-CN" sz="2400" b="1">
                <a:solidFill>
                  <a:srgbClr val="666633"/>
                </a:solidFill>
                <a:latin typeface="Courier New" pitchFamily="49" charset="0"/>
              </a:rPr>
              <a:t># </a:t>
            </a:r>
            <a:r>
              <a:rPr lang="zh-CN" altLang="en-US" sz="2400" b="1">
                <a:solidFill>
                  <a:srgbClr val="666633"/>
                </a:solidFill>
                <a:latin typeface="Courier New" pitchFamily="49" charset="0"/>
                <a:ea typeface="黑体" pitchFamily="49" charset="-122"/>
              </a:rPr>
              <a:t>括号必须被转义</a:t>
            </a:r>
            <a:endParaRPr lang="en-US" altLang="zh-CN" sz="2400" b="1">
              <a:solidFill>
                <a:srgbClr val="666633"/>
              </a:solidFill>
              <a:latin typeface="Courier New" pitchFamily="49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57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/>
              <a:t>Shell </a:t>
            </a:r>
            <a:r>
              <a:rPr lang="zh-CN" altLang="en-US"/>
              <a:t>脚本的建立与执行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84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/>
              <a:t>Shell </a:t>
            </a:r>
            <a:r>
              <a:rPr lang="zh-CN" altLang="en-US" sz="2800" dirty="0"/>
              <a:t>脚本的建立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200" dirty="0"/>
              <a:t>使用文本编辑器编辑脚本文件</a:t>
            </a:r>
            <a:endParaRPr lang="en-US" altLang="zh-CN" sz="2200" dirty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vi script-file</a:t>
            </a:r>
          </a:p>
          <a:p>
            <a:pPr lvl="1" eaLnBrk="1" hangingPunct="1">
              <a:defRPr/>
            </a:pPr>
            <a:r>
              <a:rPr lang="zh-CN" altLang="en-US" sz="2200" dirty="0"/>
              <a:t>为脚本文件添加可执行权限</a:t>
            </a:r>
            <a:endParaRPr lang="en-US" altLang="zh-CN" sz="2200" dirty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chmod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+x script-file</a:t>
            </a:r>
          </a:p>
          <a:p>
            <a:pPr eaLnBrk="1" hangingPunct="1">
              <a:defRPr/>
            </a:pPr>
            <a:r>
              <a:rPr lang="en-US" altLang="zh-CN" sz="2800" dirty="0"/>
              <a:t>Shell </a:t>
            </a:r>
            <a:r>
              <a:rPr lang="zh-CN" altLang="en-US" sz="2800" dirty="0"/>
              <a:t>脚本的执行</a:t>
            </a:r>
            <a:endParaRPr lang="en-US" altLang="zh-CN" sz="2800" dirty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sh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script-file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. / script-file</a:t>
            </a:r>
          </a:p>
          <a:p>
            <a:pPr lvl="1" eaLnBrk="1" hangingPunct="1"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23928" y="3429000"/>
            <a:ext cx="4824413" cy="646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PATH </a:t>
            </a:r>
            <a:r>
              <a:rPr lang="zh-CN" altLang="en-US" dirty="0"/>
              <a:t>环境变量的默认值不包含当前目录，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若脚本文件在当前目录，应使用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script-file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23928" y="4102100"/>
            <a:ext cx="4824413" cy="9223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PATH </a:t>
            </a:r>
            <a:r>
              <a:rPr lang="zh-CN" altLang="en-US" dirty="0"/>
              <a:t>环境变量的默认值包含 </a:t>
            </a:r>
            <a:r>
              <a:rPr lang="en-US" altLang="zh-CN" dirty="0"/>
              <a:t>~/bin </a:t>
            </a:r>
            <a:r>
              <a:rPr lang="zh-CN" altLang="en-US" dirty="0"/>
              <a:t>目录，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用户可以将自己的脚本文件存放在 </a:t>
            </a:r>
            <a:r>
              <a:rPr lang="en-US" altLang="zh-CN" dirty="0"/>
              <a:t>~/bin </a:t>
            </a:r>
            <a:r>
              <a:rPr lang="zh-CN" altLang="en-US" dirty="0"/>
              <a:t>目录，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之后即可直接调用脚本文件名执行脚本了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085184"/>
            <a:ext cx="5544616" cy="12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0413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1B7A5D-70AF-4C23-A5AC-9E3E75CB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0C3D6EE-24F0-43CC-9693-FC72EE9BC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expr(let)</a:t>
            </a:r>
            <a:r>
              <a:rPr lang="zh-CN" altLang="en-US" sz="2400" dirty="0"/>
              <a:t>：不支持浮点，运算符需分隔，</a:t>
            </a:r>
            <a:r>
              <a:rPr lang="en-US" altLang="zh-CN" sz="2400" dirty="0"/>
              <a:t>*</a:t>
            </a:r>
            <a:r>
              <a:rPr lang="zh-CN" altLang="en-US" sz="2400" dirty="0"/>
              <a:t>需转义，不支持有符号数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(( ))</a:t>
            </a:r>
            <a:r>
              <a:rPr lang="zh-CN" altLang="en-US" sz="2400" dirty="0"/>
              <a:t>：双小括号，不支持浮点，支持有符号数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[ ]</a:t>
            </a:r>
            <a:r>
              <a:rPr lang="zh-CN" altLang="en-US" sz="2400" dirty="0"/>
              <a:t>：</a:t>
            </a:r>
            <a:r>
              <a:rPr lang="en-US" altLang="zh-CN" sz="2400" dirty="0"/>
              <a:t>	</a:t>
            </a:r>
            <a:r>
              <a:rPr lang="zh-CN" altLang="en-US" sz="2400" dirty="0"/>
              <a:t>中括号，同双小括号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bc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awk</a:t>
            </a:r>
            <a:r>
              <a:rPr lang="zh-CN" altLang="en-US" sz="2400" dirty="0"/>
              <a:t>：支持浮点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8147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数组变量</a:t>
            </a:r>
          </a:p>
        </p:txBody>
      </p:sp>
      <p:sp>
        <p:nvSpPr>
          <p:cNvPr id="46085" name="Text Box 2"/>
          <p:cNvSpPr txBox="1">
            <a:spLocks noChangeArrowheads="1"/>
          </p:cNvSpPr>
          <p:nvPr/>
        </p:nvSpPr>
        <p:spPr bwMode="auto">
          <a:xfrm>
            <a:off x="468313" y="1196975"/>
            <a:ext cx="83820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ea typeface="黑体" pitchFamily="49" charset="-122"/>
              </a:rPr>
              <a:t> </a:t>
            </a:r>
            <a:r>
              <a:rPr lang="en-US" altLang="zh-CN" sz="2800">
                <a:latin typeface="Courier New" pitchFamily="49" charset="0"/>
                <a:ea typeface="黑体" pitchFamily="49" charset="-122"/>
              </a:rPr>
              <a:t>Bash</a:t>
            </a:r>
            <a:r>
              <a:rPr lang="en-US" altLang="zh-CN" sz="2800">
                <a:ea typeface="黑体" pitchFamily="49" charset="-122"/>
              </a:rPr>
              <a:t> </a:t>
            </a:r>
            <a:r>
              <a:rPr lang="en-US" altLang="zh-CN" sz="280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2.x</a:t>
            </a:r>
            <a:r>
              <a:rPr lang="en-US" altLang="zh-CN" sz="2800">
                <a:ea typeface="黑体" pitchFamily="49" charset="-122"/>
              </a:rPr>
              <a:t> </a:t>
            </a:r>
            <a:r>
              <a:rPr lang="zh-CN" altLang="en-US" sz="2800">
                <a:ea typeface="黑体" pitchFamily="49" charset="-122"/>
              </a:rPr>
              <a:t>以上支持一维数组，</a:t>
            </a:r>
            <a:r>
              <a:rPr lang="zh-CN" altLang="en-US" sz="2800">
                <a:solidFill>
                  <a:srgbClr val="0000CC"/>
                </a:solidFill>
                <a:ea typeface="黑体" pitchFamily="49" charset="-122"/>
              </a:rPr>
              <a:t>下标从 </a:t>
            </a:r>
            <a:r>
              <a:rPr lang="zh-CN" altLang="en-US" sz="280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0</a:t>
            </a:r>
            <a:r>
              <a:rPr lang="zh-CN" altLang="en-US" sz="2800">
                <a:solidFill>
                  <a:srgbClr val="0000CC"/>
                </a:solidFill>
                <a:ea typeface="黑体" pitchFamily="49" charset="-122"/>
              </a:rPr>
              <a:t> 开始</a:t>
            </a:r>
            <a:r>
              <a:rPr lang="zh-CN" altLang="en-US" sz="2800">
                <a:ea typeface="黑体" pitchFamily="49" charset="-122"/>
              </a:rPr>
              <a:t>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00113" y="3635375"/>
            <a:ext cx="7696200" cy="9779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variable=(item1 item2 item2 ... 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variable[</a:t>
            </a:r>
            <a:r>
              <a:rPr lang="en-US" altLang="zh-CN" sz="2400" b="1">
                <a:solidFill>
                  <a:srgbClr val="006600"/>
                </a:solidFill>
                <a:latin typeface="Courier New" pitchFamily="49" charset="0"/>
              </a:rPr>
              <a:t>n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]=value</a:t>
            </a:r>
            <a:endParaRPr lang="en-US" altLang="zh-CN" sz="2400" b="1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00113" y="2492375"/>
            <a:ext cx="7696200" cy="9779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</a:rPr>
              <a:t>declare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>
                <a:solidFill>
                  <a:srgbClr val="006600"/>
                </a:solidFill>
                <a:latin typeface="Courier New" pitchFamily="49" charset="0"/>
              </a:rPr>
              <a:t>-a</a:t>
            </a:r>
            <a:r>
              <a:rPr lang="en-US" altLang="zh-CN" sz="2400" b="1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variable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variable=(item1 item2 item2 ... )</a:t>
            </a:r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442913" y="4702175"/>
            <a:ext cx="8382000" cy="1122363"/>
            <a:chOff x="279" y="3321"/>
            <a:chExt cx="5280" cy="707"/>
          </a:xfrm>
        </p:grpSpPr>
        <p:sp>
          <p:nvSpPr>
            <p:cNvPr id="46090" name="Text Box 6"/>
            <p:cNvSpPr txBox="1">
              <a:spLocks noChangeArrowheads="1"/>
            </p:cNvSpPr>
            <p:nvPr/>
          </p:nvSpPr>
          <p:spPr bwMode="auto">
            <a:xfrm>
              <a:off x="279" y="3321"/>
              <a:ext cx="5280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30000"/>
                </a:spcBef>
                <a:buClr>
                  <a:srgbClr val="FF3300"/>
                </a:buClr>
                <a:buFont typeface="Wingdings" pitchFamily="2" charset="2"/>
                <a:buChar char="q"/>
              </a:pPr>
              <a:r>
                <a:rPr lang="zh-CN" altLang="en-US" sz="2800">
                  <a:ea typeface="黑体" pitchFamily="49" charset="-122"/>
                </a:rPr>
                <a:t> 数组的引用</a:t>
              </a:r>
            </a:p>
          </p:txBody>
        </p:sp>
        <p:sp>
          <p:nvSpPr>
            <p:cNvPr id="46091" name="Rectangle 7"/>
            <p:cNvSpPr>
              <a:spLocks noChangeArrowheads="1"/>
            </p:cNvSpPr>
            <p:nvPr/>
          </p:nvSpPr>
          <p:spPr bwMode="auto">
            <a:xfrm>
              <a:off x="567" y="3702"/>
              <a:ext cx="4848" cy="326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6600"/>
                  </a:solidFill>
                  <a:latin typeface="Courier New" pitchFamily="49" charset="0"/>
                </a:rPr>
                <a:t>${</a:t>
              </a:r>
              <a:r>
                <a:rPr lang="en-US" altLang="zh-CN" sz="2400" b="1">
                  <a:solidFill>
                    <a:srgbClr val="0000CC"/>
                  </a:solidFill>
                  <a:latin typeface="Courier New" pitchFamily="49" charset="0"/>
                </a:rPr>
                <a:t>variable[</a:t>
              </a:r>
              <a:r>
                <a:rPr lang="en-US" altLang="zh-CN" sz="2400" b="1">
                  <a:solidFill>
                    <a:srgbClr val="006600"/>
                  </a:solidFill>
                  <a:latin typeface="Courier New" pitchFamily="49" charset="0"/>
                </a:rPr>
                <a:t>n</a:t>
              </a:r>
              <a:r>
                <a:rPr lang="en-US" altLang="zh-CN" sz="2400" b="1">
                  <a:solidFill>
                    <a:srgbClr val="0000CC"/>
                  </a:solidFill>
                  <a:latin typeface="Courier New" pitchFamily="49" charset="0"/>
                </a:rPr>
                <a:t>]</a:t>
              </a:r>
              <a:r>
                <a:rPr lang="en-US" altLang="zh-CN" sz="2400" b="1">
                  <a:solidFill>
                    <a:srgbClr val="006600"/>
                  </a:solidFill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68313" y="1773238"/>
            <a:ext cx="84248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ea typeface="黑体" pitchFamily="49" charset="-122"/>
              </a:rPr>
              <a:t> 使用 </a:t>
            </a:r>
            <a:r>
              <a:rPr lang="en-US" altLang="zh-CN" sz="2800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declare</a:t>
            </a:r>
            <a:r>
              <a:rPr lang="en-US" altLang="zh-CN" sz="2800">
                <a:ea typeface="黑体" pitchFamily="49" charset="-122"/>
              </a:rPr>
              <a:t> </a:t>
            </a:r>
            <a:r>
              <a:rPr lang="zh-CN" altLang="en-US" sz="2800">
                <a:ea typeface="黑体" pitchFamily="49" charset="-122"/>
              </a:rPr>
              <a:t>声明或直接给变量名加下标来赋值。</a:t>
            </a:r>
          </a:p>
        </p:txBody>
      </p:sp>
    </p:spTree>
    <p:extLst>
      <p:ext uri="{BB962C8B-B14F-4D97-AF65-F5344CB8AC3E}">
        <p14:creationId xmlns:p14="http://schemas.microsoft.com/office/powerpoint/2010/main" val="128938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369888" y="5671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dirty="0"/>
              <a:t>数组变量举例</a:t>
            </a: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293688" y="3321050"/>
            <a:ext cx="8382000" cy="1438275"/>
            <a:chOff x="240" y="2112"/>
            <a:chExt cx="5280" cy="906"/>
          </a:xfrm>
        </p:grpSpPr>
        <p:sp>
          <p:nvSpPr>
            <p:cNvPr id="47115" name="Text Box 4"/>
            <p:cNvSpPr txBox="1">
              <a:spLocks noChangeArrowheads="1"/>
            </p:cNvSpPr>
            <p:nvPr/>
          </p:nvSpPr>
          <p:spPr bwMode="auto">
            <a:xfrm>
              <a:off x="240" y="2112"/>
              <a:ext cx="528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30000"/>
                </a:spcBef>
                <a:buClr>
                  <a:srgbClr val="FF3300"/>
                </a:buClr>
                <a:buFont typeface="Wingdings" pitchFamily="2" charset="2"/>
                <a:buChar char="q"/>
              </a:pPr>
              <a:r>
                <a:rPr lang="zh-CN" altLang="en-US" sz="2400">
                  <a:ea typeface="黑体" pitchFamily="49" charset="-122"/>
                </a:rPr>
                <a:t> 数组与数组元素的删除</a:t>
              </a:r>
            </a:p>
          </p:txBody>
        </p:sp>
        <p:sp>
          <p:nvSpPr>
            <p:cNvPr id="47116" name="Rectangle 5"/>
            <p:cNvSpPr>
              <a:spLocks noChangeArrowheads="1"/>
            </p:cNvSpPr>
            <p:nvPr/>
          </p:nvSpPr>
          <p:spPr bwMode="auto">
            <a:xfrm>
              <a:off x="528" y="2448"/>
              <a:ext cx="4937" cy="57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rgbClr val="990000"/>
                  </a:solidFill>
                  <a:latin typeface="Courier New" pitchFamily="49" charset="0"/>
                </a:rPr>
                <a:t>unset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 </a:t>
              </a:r>
              <a:r>
                <a:rPr lang="en-US" altLang="zh-CN" sz="2400" b="1" dirty="0" err="1">
                  <a:solidFill>
                    <a:srgbClr val="0000CC"/>
                  </a:solidFill>
                  <a:latin typeface="Courier New" pitchFamily="49" charset="0"/>
                </a:rPr>
                <a:t>stu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[1]   </a:t>
              </a:r>
              <a:r>
                <a:rPr lang="en-US" altLang="zh-CN" sz="2400" b="1" dirty="0">
                  <a:solidFill>
                    <a:schemeClr val="hlink"/>
                  </a:solidFill>
                  <a:latin typeface="Courier New" pitchFamily="49" charset="0"/>
                </a:rPr>
                <a:t># </a:t>
              </a:r>
              <a:r>
                <a:rPr lang="zh-CN" altLang="en-US" sz="24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删除</a:t>
              </a:r>
              <a:r>
                <a:rPr lang="en-US" altLang="zh-CN" sz="2400" b="1" dirty="0" err="1">
                  <a:solidFill>
                    <a:srgbClr val="0000CC"/>
                  </a:solidFill>
                  <a:latin typeface="Courier New" pitchFamily="49" charset="0"/>
                  <a:ea typeface="楷体_GB2312" pitchFamily="49" charset="-122"/>
                </a:rPr>
                <a:t>stu</a:t>
              </a:r>
              <a:r>
                <a:rPr lang="zh-CN" altLang="en-US" sz="24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的第二个元素</a:t>
              </a:r>
              <a:endParaRPr lang="en-US" altLang="zh-CN" sz="2400" b="1" dirty="0">
                <a:solidFill>
                  <a:srgbClr val="0000CC"/>
                </a:solidFill>
                <a:latin typeface="Courier New" pitchFamily="49" charset="0"/>
              </a:endParaRPr>
            </a:p>
            <a:p>
              <a:pPr>
                <a:lnSpc>
                  <a:spcPct val="110000"/>
                </a:lnSpc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rgbClr val="990000"/>
                  </a:solidFill>
                  <a:latin typeface="Courier New" pitchFamily="49" charset="0"/>
                </a:rPr>
                <a:t>unset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 </a:t>
              </a:r>
              <a:r>
                <a:rPr lang="en-US" altLang="zh-CN" sz="2400" b="1" dirty="0" err="1">
                  <a:solidFill>
                    <a:srgbClr val="0000CC"/>
                  </a:solidFill>
                  <a:latin typeface="Courier New" pitchFamily="49" charset="0"/>
                </a:rPr>
                <a:t>stu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      </a:t>
              </a:r>
              <a:r>
                <a:rPr lang="en-US" altLang="zh-CN" sz="2400" b="1" dirty="0">
                  <a:solidFill>
                    <a:schemeClr val="hlink"/>
                  </a:solidFill>
                  <a:latin typeface="Courier New" pitchFamily="49" charset="0"/>
                </a:rPr>
                <a:t># </a:t>
              </a:r>
              <a:r>
                <a:rPr lang="zh-CN" altLang="en-US" sz="24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删除</a:t>
              </a:r>
              <a:r>
                <a:rPr lang="zh-CN" altLang="en-US" sz="2400" b="1" dirty="0">
                  <a:solidFill>
                    <a:srgbClr val="0000CC"/>
                  </a:solidFill>
                  <a:latin typeface="Courier New" pitchFamily="49" charset="0"/>
                  <a:ea typeface="楷体_GB2312" pitchFamily="49" charset="-122"/>
                </a:rPr>
                <a:t>整个数组</a:t>
              </a:r>
              <a:endPara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93688" y="4759325"/>
            <a:ext cx="8577263" cy="1041400"/>
            <a:chOff x="165" y="3072"/>
            <a:chExt cx="5403" cy="656"/>
          </a:xfrm>
        </p:grpSpPr>
        <p:sp>
          <p:nvSpPr>
            <p:cNvPr id="47113" name="Text Box 6"/>
            <p:cNvSpPr txBox="1">
              <a:spLocks noChangeArrowheads="1"/>
            </p:cNvSpPr>
            <p:nvPr/>
          </p:nvSpPr>
          <p:spPr bwMode="auto">
            <a:xfrm>
              <a:off x="288" y="3072"/>
              <a:ext cx="528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30000"/>
                </a:spcBef>
                <a:buClr>
                  <a:srgbClr val="FF3300"/>
                </a:buClr>
                <a:buFont typeface="Wingdings" pitchFamily="2" charset="2"/>
                <a:buChar char="q"/>
              </a:pPr>
              <a:r>
                <a:rPr lang="zh-CN" altLang="en-US" sz="2400" dirty="0">
                  <a:ea typeface="黑体" pitchFamily="49" charset="-122"/>
                </a:rPr>
                <a:t> 数组赋值时无须按顺序赋值</a:t>
              </a:r>
            </a:p>
          </p:txBody>
        </p:sp>
        <p:sp>
          <p:nvSpPr>
            <p:cNvPr id="47114" name="Rectangle 7"/>
            <p:cNvSpPr>
              <a:spLocks noChangeArrowheads="1"/>
            </p:cNvSpPr>
            <p:nvPr/>
          </p:nvSpPr>
          <p:spPr bwMode="auto">
            <a:xfrm>
              <a:off x="165" y="3464"/>
              <a:ext cx="4937" cy="264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CC"/>
                  </a:solidFill>
                  <a:latin typeface="Courier New" pitchFamily="49" charset="0"/>
                </a:rPr>
                <a:t>state=(ME [3]=CA [2]=NT); </a:t>
              </a:r>
              <a:r>
                <a:rPr lang="en-US" altLang="zh-CN" sz="2000" b="1" dirty="0">
                  <a:solidFill>
                    <a:srgbClr val="006600"/>
                  </a:solidFill>
                  <a:latin typeface="Courier New" pitchFamily="49" charset="0"/>
                </a:rPr>
                <a:t>echo ${</a:t>
              </a:r>
              <a:r>
                <a:rPr lang="en-US" altLang="zh-CN" sz="2000" b="1" dirty="0">
                  <a:solidFill>
                    <a:srgbClr val="0000CC"/>
                  </a:solidFill>
                  <a:latin typeface="Courier New" pitchFamily="49" charset="0"/>
                </a:rPr>
                <a:t>state[</a:t>
              </a:r>
              <a:r>
                <a:rPr lang="en-US" altLang="zh-CN" sz="2000" b="1" dirty="0">
                  <a:solidFill>
                    <a:srgbClr val="006600"/>
                  </a:solidFill>
                  <a:latin typeface="Courier New" pitchFamily="49" charset="0"/>
                </a:rPr>
                <a:t>*</a:t>
              </a:r>
              <a:r>
                <a:rPr lang="en-US" altLang="zh-CN" sz="2000" b="1" dirty="0">
                  <a:solidFill>
                    <a:srgbClr val="0000CC"/>
                  </a:solidFill>
                  <a:latin typeface="Courier New" pitchFamily="49" charset="0"/>
                </a:rPr>
                <a:t>]</a:t>
              </a:r>
              <a:r>
                <a:rPr lang="en-US" altLang="zh-CN" sz="2000" b="1" dirty="0">
                  <a:solidFill>
                    <a:srgbClr val="006600"/>
                  </a:solidFill>
                  <a:latin typeface="Courier New" pitchFamily="49" charset="0"/>
                </a:rPr>
                <a:t>} </a:t>
              </a:r>
              <a:r>
                <a:rPr lang="en-US" altLang="zh-CN" sz="2000" b="1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zh-CN" altLang="en-US" sz="2000" b="1" dirty="0">
                  <a:solidFill>
                    <a:srgbClr val="FF0000"/>
                  </a:solidFill>
                  <a:latin typeface="Courier New" pitchFamily="49" charset="0"/>
                </a:rPr>
                <a:t>？</a:t>
              </a:r>
              <a:r>
                <a:rPr lang="en-US" altLang="zh-CN" sz="2000" b="1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endParaRPr lang="zh-CN" altLang="en-US" sz="20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</p:grpSp>
      <p:pic>
        <p:nvPicPr>
          <p:cNvPr id="47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050"/>
            <a:ext cx="8893175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613" y="2233613"/>
            <a:ext cx="9255126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6" y="5949280"/>
            <a:ext cx="8403943" cy="56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05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条件测试</a:t>
            </a:r>
          </a:p>
        </p:txBody>
      </p:sp>
      <p:sp>
        <p:nvSpPr>
          <p:cNvPr id="50179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3287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条件测试简介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496300" cy="478948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ea typeface="黑体" pitchFamily="49" charset="-122"/>
              </a:rPr>
              <a:t>条件测试可以判断某个特定条件是否满足</a:t>
            </a:r>
            <a:endParaRPr lang="en-US" altLang="zh-CN" sz="2800" dirty="0">
              <a:ea typeface="黑体" pitchFamily="49" charset="-122"/>
            </a:endParaRPr>
          </a:p>
          <a:p>
            <a:pPr lvl="1" eaLnBrk="1" hangingPunct="1"/>
            <a:r>
              <a:rPr lang="zh-CN" altLang="en-US" sz="2400" dirty="0"/>
              <a:t>测试之后通常会根据不同的测试值选择执行不同任务</a:t>
            </a:r>
            <a:endParaRPr lang="en-US" altLang="zh-CN" sz="2400" dirty="0"/>
          </a:p>
          <a:p>
            <a:pPr eaLnBrk="1" hangingPunct="1"/>
            <a:r>
              <a:rPr lang="zh-CN" altLang="en-US" sz="2800" dirty="0">
                <a:ea typeface="黑体" pitchFamily="49" charset="-122"/>
              </a:rPr>
              <a:t>条件测试的种类</a:t>
            </a:r>
            <a:endParaRPr lang="en-US" altLang="zh-CN" sz="2800" dirty="0">
              <a:ea typeface="黑体" pitchFamily="49" charset="-122"/>
            </a:endParaRPr>
          </a:p>
          <a:p>
            <a:pPr lvl="1" eaLnBrk="1" hangingPunct="1"/>
            <a:r>
              <a:rPr lang="zh-CN" altLang="en-US" sz="2400" dirty="0">
                <a:solidFill>
                  <a:srgbClr val="0000CC"/>
                </a:solidFill>
                <a:ea typeface="黑体" pitchFamily="49" charset="-122"/>
              </a:rPr>
              <a:t>命令成功或失败</a:t>
            </a:r>
            <a:endParaRPr lang="en-US" altLang="zh-CN" sz="2400" dirty="0">
              <a:ea typeface="黑体" pitchFamily="49" charset="-122"/>
            </a:endParaRPr>
          </a:p>
          <a:p>
            <a:pPr lvl="1" eaLnBrk="1" hangingPunct="1"/>
            <a:r>
              <a:rPr lang="zh-CN" altLang="en-US" sz="2400" dirty="0">
                <a:solidFill>
                  <a:srgbClr val="0000CC"/>
                </a:solidFill>
                <a:ea typeface="黑体" pitchFamily="49" charset="-122"/>
              </a:rPr>
              <a:t>表达式为真或假</a:t>
            </a:r>
            <a:endParaRPr lang="en-US" altLang="zh-CN" sz="2400" dirty="0">
              <a:solidFill>
                <a:srgbClr val="0000CC"/>
              </a:solidFill>
              <a:ea typeface="黑体" pitchFamily="49" charset="-122"/>
            </a:endParaRPr>
          </a:p>
          <a:p>
            <a:pPr eaLnBrk="1" hangingPunct="1"/>
            <a:r>
              <a:rPr lang="zh-CN" altLang="en-US" sz="2800" dirty="0">
                <a:ea typeface="黑体" pitchFamily="49" charset="-122"/>
              </a:rPr>
              <a:t>条件测试的值</a:t>
            </a:r>
            <a:endParaRPr lang="en-US" altLang="zh-CN" sz="2800" dirty="0">
              <a:ea typeface="黑体" pitchFamily="49" charset="-122"/>
            </a:endParaRPr>
          </a:p>
          <a:p>
            <a:pPr lvl="1" eaLnBrk="1" hangingPunct="1"/>
            <a:r>
              <a:rPr lang="en-US" altLang="zh-CN" sz="2400" dirty="0">
                <a:ea typeface="黑体" pitchFamily="49" charset="-122"/>
              </a:rPr>
              <a:t>Bash</a:t>
            </a:r>
            <a:r>
              <a:rPr lang="zh-CN" altLang="en-US" sz="2400" dirty="0">
                <a:ea typeface="黑体" pitchFamily="49" charset="-122"/>
              </a:rPr>
              <a:t>中没有布尔类型变量</a:t>
            </a:r>
            <a:endParaRPr lang="en-US" altLang="zh-CN" sz="2400" dirty="0">
              <a:ea typeface="黑体" pitchFamily="49" charset="-122"/>
            </a:endParaRPr>
          </a:p>
          <a:p>
            <a:pPr lvl="2" eaLnBrk="1" hangingPunct="1"/>
            <a:r>
              <a:rPr lang="zh-CN" altLang="en-US" sz="2000" dirty="0">
                <a:ea typeface="黑体" pitchFamily="49" charset="-122"/>
              </a:rPr>
              <a:t>退出状态为 </a:t>
            </a:r>
            <a:r>
              <a:rPr lang="zh-CN" altLang="en-US" sz="2000" b="1" dirty="0">
                <a:solidFill>
                  <a:srgbClr val="FF0000"/>
                </a:solidFill>
                <a:ea typeface="黑体" pitchFamily="49" charset="-122"/>
              </a:rPr>
              <a:t>0</a:t>
            </a:r>
            <a:r>
              <a:rPr lang="zh-CN" altLang="en-US" sz="2000" dirty="0">
                <a:ea typeface="黑体" pitchFamily="49" charset="-122"/>
              </a:rPr>
              <a:t> 表示命令</a:t>
            </a:r>
            <a:r>
              <a:rPr lang="zh-CN" altLang="en-US" sz="2000" dirty="0">
                <a:solidFill>
                  <a:srgbClr val="FF0000"/>
                </a:solidFill>
                <a:ea typeface="黑体" pitchFamily="49" charset="-122"/>
              </a:rPr>
              <a:t>成功</a:t>
            </a:r>
            <a:r>
              <a:rPr lang="zh-CN" altLang="en-US" sz="2000" dirty="0">
                <a:ea typeface="黑体" pitchFamily="49" charset="-122"/>
              </a:rPr>
              <a:t>或表达式为</a:t>
            </a:r>
            <a:r>
              <a:rPr lang="zh-CN" altLang="en-US" sz="2000" dirty="0">
                <a:solidFill>
                  <a:srgbClr val="FF0000"/>
                </a:solidFill>
                <a:ea typeface="黑体" pitchFamily="49" charset="-122"/>
              </a:rPr>
              <a:t>真</a:t>
            </a:r>
            <a:endParaRPr lang="en-US" altLang="zh-CN" sz="2000" dirty="0">
              <a:solidFill>
                <a:srgbClr val="FF0000"/>
              </a:solidFill>
              <a:ea typeface="黑体" pitchFamily="49" charset="-122"/>
            </a:endParaRPr>
          </a:p>
          <a:p>
            <a:pPr lvl="2" eaLnBrk="1" hangingPunct="1"/>
            <a:r>
              <a:rPr lang="zh-CN" altLang="en-US" sz="2000" b="1" dirty="0">
                <a:solidFill>
                  <a:srgbClr val="FF0000"/>
                </a:solidFill>
                <a:ea typeface="黑体" pitchFamily="49" charset="-122"/>
              </a:rPr>
              <a:t>非0 </a:t>
            </a:r>
            <a:r>
              <a:rPr lang="zh-CN" altLang="en-US" sz="2000" dirty="0">
                <a:ea typeface="黑体" pitchFamily="49" charset="-122"/>
              </a:rPr>
              <a:t>则表示命令</a:t>
            </a:r>
            <a:r>
              <a:rPr lang="zh-CN" altLang="en-US" sz="2000" dirty="0">
                <a:solidFill>
                  <a:srgbClr val="FF0000"/>
                </a:solidFill>
                <a:ea typeface="黑体" pitchFamily="49" charset="-122"/>
              </a:rPr>
              <a:t>失败</a:t>
            </a:r>
            <a:r>
              <a:rPr lang="zh-CN" altLang="en-US" sz="2000" dirty="0">
                <a:ea typeface="黑体" pitchFamily="49" charset="-122"/>
              </a:rPr>
              <a:t>或表达式为</a:t>
            </a:r>
            <a:r>
              <a:rPr lang="zh-CN" altLang="en-US" sz="2000" dirty="0">
                <a:solidFill>
                  <a:srgbClr val="FF0000"/>
                </a:solidFill>
                <a:ea typeface="黑体" pitchFamily="49" charset="-122"/>
              </a:rPr>
              <a:t>假</a:t>
            </a:r>
            <a:endParaRPr lang="en-US" altLang="zh-CN" sz="2000" dirty="0">
              <a:solidFill>
                <a:srgbClr val="FF0000"/>
              </a:solidFill>
              <a:ea typeface="黑体" pitchFamily="49" charset="-122"/>
            </a:endParaRPr>
          </a:p>
          <a:p>
            <a:pPr lvl="1" eaLnBrk="1" hangingPunct="1"/>
            <a:r>
              <a:rPr lang="zh-CN" altLang="en-US" sz="2400" dirty="0">
                <a:ea typeface="黑体" pitchFamily="49" charset="-122"/>
              </a:rPr>
              <a:t>状态变量 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$?</a:t>
            </a:r>
            <a:r>
              <a:rPr lang="zh-CN" altLang="en-US" sz="2400" b="1" dirty="0">
                <a:ea typeface="黑体" pitchFamily="49" charset="-122"/>
              </a:rPr>
              <a:t> </a:t>
            </a:r>
            <a:r>
              <a:rPr lang="zh-CN" altLang="en-US" sz="2400" dirty="0">
                <a:ea typeface="黑体" pitchFamily="49" charset="-122"/>
              </a:rPr>
              <a:t>中保存了退出状态的值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039403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条件测试一般用途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/>
              <a:t>1</a:t>
            </a:r>
            <a:r>
              <a:rPr lang="zh-CN" altLang="en-US" sz="2800" dirty="0"/>
              <a:t>、比较两个字符串之间的关系</a:t>
            </a:r>
            <a:endParaRPr lang="en-US" altLang="zh-CN" sz="2800" dirty="0"/>
          </a:p>
          <a:p>
            <a:pPr>
              <a:lnSpc>
                <a:spcPct val="150000"/>
              </a:lnSpc>
              <a:defRPr/>
            </a:pPr>
            <a:r>
              <a:rPr lang="en-US" altLang="zh-CN" sz="2800" dirty="0"/>
              <a:t>2</a:t>
            </a:r>
            <a:r>
              <a:rPr lang="zh-CN" altLang="en-US" sz="2800" dirty="0"/>
              <a:t>、比较整数之间的关系</a:t>
            </a:r>
            <a:endParaRPr lang="en-US" altLang="zh-CN" sz="2800" dirty="0"/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dirty="0">
                <a:solidFill>
                  <a:srgbClr val="FF0000"/>
                </a:solidFill>
              </a:rPr>
              <a:t>、测试文件是否存在或是否具有某种状态或属性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/>
              <a:t>4</a:t>
            </a:r>
            <a:r>
              <a:rPr lang="zh-CN" altLang="en-US" sz="2800" dirty="0"/>
              <a:t>、多个条件逻辑组合</a:t>
            </a:r>
            <a:endParaRPr lang="en-US" altLang="zh-CN" sz="280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61035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格式：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395288" y="1125538"/>
            <a:ext cx="8229600" cy="4530725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test condition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[ condition ]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注意：利用中括号进行判断时，左右括号分别加空格！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字符串比较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00113" y="4292600"/>
          <a:ext cx="7848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2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3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字符串比较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Str1=str2 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==</a:t>
                      </a:r>
                      <a:endParaRPr lang="zh-CN" altLang="en-US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如果两个字符串相同，结果为真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Str1!=str2</a:t>
                      </a:r>
                      <a:endParaRPr lang="zh-CN" altLang="en-US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如果两个字符串不同，结果为真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-n string</a:t>
                      </a:r>
                      <a:endParaRPr lang="zh-CN" altLang="en-US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如果字符串不为空（长度不为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），结果为真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-z string</a:t>
                      </a:r>
                      <a:endParaRPr lang="zh-CN" altLang="en-US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如果字符串为空（长度为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），结果为真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658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xfrm>
            <a:off x="277019" y="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dirty="0"/>
              <a:t>字符串比较举例（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2019年9月23日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999D077-606B-4AFE-ABB4-6B03D1398453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  <p:pic>
        <p:nvPicPr>
          <p:cNvPr id="5427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96938"/>
            <a:ext cx="8424862" cy="583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5148263" y="3429000"/>
            <a:ext cx="1295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4529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逻辑测试</a:t>
            </a:r>
          </a:p>
        </p:txBody>
      </p:sp>
      <p:graphicFrame>
        <p:nvGraphicFramePr>
          <p:cNvPr id="7" name="Group 33"/>
          <p:cNvGraphicFramePr>
            <a:graphicFrameLocks noGrp="1"/>
          </p:cNvGraphicFramePr>
          <p:nvPr/>
        </p:nvGraphicFramePr>
        <p:xfrm>
          <a:off x="395288" y="3068638"/>
          <a:ext cx="8229600" cy="1368425"/>
        </p:xfrm>
        <a:graphic>
          <a:graphicData uri="http://schemas.openxmlformats.org/drawingml/2006/table">
            <a:tbl>
              <a:tblPr/>
              <a:tblGrid>
                <a:gridCol w="51847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4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4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&amp;&amp;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marL="90000" marR="90000" marT="46809" marB="468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与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90000" marR="90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||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marL="90000" marR="90000" marT="46809" marB="468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或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90000" marR="90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85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marL="90000" marR="90000" marT="46809" marB="468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非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90000" marR="90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Group 47"/>
          <p:cNvGraphicFramePr>
            <a:graphicFrameLocks noGrp="1"/>
          </p:cNvGraphicFramePr>
          <p:nvPr/>
        </p:nvGraphicFramePr>
        <p:xfrm>
          <a:off x="395288" y="1484313"/>
          <a:ext cx="8208962" cy="1370011"/>
        </p:xfrm>
        <a:graphic>
          <a:graphicData uri="http://schemas.openxmlformats.org/drawingml/2006/table">
            <a:tbl>
              <a:tblPr/>
              <a:tblGrid>
                <a:gridCol w="3468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408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3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a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L="89998" marR="89998" marT="46819" marB="468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与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，都为真时，结果为真</a:t>
                      </a:r>
                    </a:p>
                  </a:txBody>
                  <a:tcPr marL="89998" marR="89998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o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L="89998" marR="89998" marT="46819" marB="468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或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，有一个为真时，结果为真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89998" marR="89998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7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L="89998" marR="89998" marT="46819" marB="468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非</a:t>
                      </a:r>
                    </a:p>
                  </a:txBody>
                  <a:tcPr marL="89998" marR="89998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Group 47"/>
          <p:cNvGraphicFramePr>
            <a:graphicFrameLocks noGrp="1"/>
          </p:cNvGraphicFramePr>
          <p:nvPr/>
        </p:nvGraphicFramePr>
        <p:xfrm>
          <a:off x="395288" y="4652963"/>
          <a:ext cx="8208962" cy="1370011"/>
        </p:xfrm>
        <a:graphic>
          <a:graphicData uri="http://schemas.openxmlformats.org/drawingml/2006/table">
            <a:tbl>
              <a:tblPr/>
              <a:tblGrid>
                <a:gridCol w="51844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245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3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+mn-cs"/>
                        </a:rPr>
                        <a:t>((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+mn-cs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&amp;&amp;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marL="89998" marR="89998" marT="46819" marB="468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与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89998" marR="89998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||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marL="89998" marR="89998" marT="46819" marB="468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或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89998" marR="89998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7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marL="89998" marR="89998" marT="46819" marB="468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非</a:t>
                      </a:r>
                    </a:p>
                  </a:txBody>
                  <a:tcPr marL="89998" marR="89998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1572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文件测试</a:t>
            </a:r>
          </a:p>
        </p:txBody>
      </p:sp>
      <p:graphicFrame>
        <p:nvGraphicFramePr>
          <p:cNvPr id="7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49080"/>
              </p:ext>
            </p:extLst>
          </p:nvPr>
        </p:nvGraphicFramePr>
        <p:xfrm>
          <a:off x="468313" y="1916113"/>
          <a:ext cx="8229600" cy="3608385"/>
        </p:xfrm>
        <a:graphic>
          <a:graphicData uri="http://schemas.openxmlformats.org/drawingml/2006/table">
            <a:tbl>
              <a:tblPr/>
              <a:tblGrid>
                <a:gridCol w="22314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81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存在且是普通文件时，返回真 ( 即返回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0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-L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存在且是链接文件时，返回真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-d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]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存在且是一个目录时，返回真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-e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]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文件或目录）存在时，返回真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8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-s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]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存在且大小大于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0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时，返回真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8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文件或目录）存在且可读时，返回真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8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-w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文件或目录）存在且可写时，返回真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8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-x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文件或目录）存在且可执行时，返回真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6354" name="Text Box 2"/>
          <p:cNvSpPr txBox="1">
            <a:spLocks noChangeArrowheads="1"/>
          </p:cNvSpPr>
          <p:nvPr/>
        </p:nvSpPr>
        <p:spPr bwMode="auto">
          <a:xfrm>
            <a:off x="381000" y="1143000"/>
            <a:ext cx="83820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ea typeface="黑体" pitchFamily="49" charset="-122"/>
              </a:rPr>
              <a:t>测试：</a:t>
            </a:r>
            <a:r>
              <a:rPr lang="zh-CN" altLang="en-US" sz="2600">
                <a:solidFill>
                  <a:srgbClr val="0000CC"/>
                </a:solidFill>
                <a:ea typeface="黑体" pitchFamily="49" charset="-122"/>
              </a:rPr>
              <a:t>文件是否存在，文件属性，访问权限等。</a:t>
            </a:r>
            <a:endParaRPr lang="en-US" altLang="zh-CN" sz="26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56355" name="Rectangle 34"/>
          <p:cNvSpPr>
            <a:spLocks noChangeArrowheads="1"/>
          </p:cNvSpPr>
          <p:nvPr/>
        </p:nvSpPr>
        <p:spPr bwMode="auto">
          <a:xfrm>
            <a:off x="612775" y="5589588"/>
            <a:ext cx="5903913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>
                <a:ea typeface="黑体" pitchFamily="49" charset="-122"/>
              </a:rPr>
              <a:t> </a:t>
            </a:r>
            <a:r>
              <a:rPr lang="zh-CN" altLang="en-US" sz="2400">
                <a:ea typeface="黑体" pitchFamily="49" charset="-122"/>
              </a:rPr>
              <a:t>更多文件测试符参见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test</a:t>
            </a:r>
            <a:r>
              <a:rPr lang="en-US" altLang="zh-CN" sz="2400">
                <a:ea typeface="黑体" pitchFamily="49" charset="-122"/>
              </a:rPr>
              <a:t> </a:t>
            </a:r>
            <a:r>
              <a:rPr lang="zh-CN" altLang="en-US" sz="2400">
                <a:ea typeface="黑体" pitchFamily="49" charset="-122"/>
              </a:rPr>
              <a:t>的在线帮助</a:t>
            </a:r>
          </a:p>
        </p:txBody>
      </p:sp>
      <p:sp>
        <p:nvSpPr>
          <p:cNvPr id="56356" name="Rectangle 35"/>
          <p:cNvSpPr>
            <a:spLocks noChangeArrowheads="1"/>
          </p:cNvSpPr>
          <p:nvPr/>
        </p:nvSpPr>
        <p:spPr bwMode="auto">
          <a:xfrm>
            <a:off x="6373813" y="5662613"/>
            <a:ext cx="1654175" cy="430212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</a:rPr>
              <a:t>man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382469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8640"/>
            <a:ext cx="6085442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 bwMode="auto">
          <a:xfrm>
            <a:off x="4644008" y="3190383"/>
            <a:ext cx="1512168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4765785" y="3717032"/>
            <a:ext cx="1512168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710009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内容占位符 2"/>
          <p:cNvSpPr>
            <a:spLocks noGrp="1"/>
          </p:cNvSpPr>
          <p:nvPr>
            <p:ph idx="1"/>
          </p:nvPr>
        </p:nvSpPr>
        <p:spPr>
          <a:xfrm>
            <a:off x="31939" y="131167"/>
            <a:ext cx="8068453" cy="5530082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 </a:t>
            </a:r>
            <a:r>
              <a:rPr lang="zh-CN" altLang="en-US" dirty="0">
                <a:solidFill>
                  <a:schemeClr val="bg1"/>
                </a:solidFill>
              </a:rPr>
              <a:t>判断文件是否可写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 判断是否为目录且文件是否可执行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 判断文件是否不存在或者文件是否为目录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765175"/>
            <a:ext cx="5761037" cy="239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573463"/>
            <a:ext cx="7129462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805488"/>
            <a:ext cx="86106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1086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整数测试（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58372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Garamond" pitchFamily="18" charset="0"/>
              </a:rPr>
              <a:t> </a:t>
            </a:r>
            <a:endParaRPr lang="en-US" altLang="zh-CN">
              <a:latin typeface="Garamond" pitchFamily="18" charset="0"/>
            </a:endParaRPr>
          </a:p>
          <a:p>
            <a:pPr eaLnBrk="1" hangingPunct="1"/>
            <a:r>
              <a:rPr lang="en-US" altLang="zh-CN">
                <a:latin typeface="Garamond" pitchFamily="18" charset="0"/>
              </a:rPr>
              <a:t> 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151359"/>
              </p:ext>
            </p:extLst>
          </p:nvPr>
        </p:nvGraphicFramePr>
        <p:xfrm>
          <a:off x="539750" y="1228725"/>
          <a:ext cx="7993063" cy="3640435"/>
        </p:xfrm>
        <a:graphic>
          <a:graphicData uri="http://schemas.openxmlformats.org/drawingml/2006/table">
            <a:tbl>
              <a:tblPr/>
              <a:tblGrid>
                <a:gridCol w="35281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64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56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–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eq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L="91442" marR="91442" marT="80770" marB="807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等于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1442" marR="91442" marT="80770" marB="807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ne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L="91442" marR="91442" marT="80770" marB="807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不等于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1442" marR="91442" marT="80770" marB="807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5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gt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L="91442" marR="91442" marT="80770" marB="807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大于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1442" marR="91442" marT="80770" marB="807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8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ge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L="91442" marR="91442" marT="80770" marB="807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大于或等于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1442" marR="91442" marT="80770" marB="807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lt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L="91442" marR="91442" marT="80770" marB="807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小于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1442" marR="91442" marT="80770" marB="807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79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le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L="91442" marR="91442" marT="80770" marB="807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小于或等于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1442" marR="91442" marT="80770" marB="807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2268538" y="5659438"/>
            <a:ext cx="4391025" cy="557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rgbClr val="FFFF00"/>
                </a:solidFill>
                <a:ea typeface="华文新魏" pitchFamily="2" charset="-122"/>
              </a:rPr>
              <a:t>操作符两边必须留空格！</a:t>
            </a:r>
          </a:p>
        </p:txBody>
      </p:sp>
    </p:spTree>
    <p:extLst>
      <p:ext uri="{BB962C8B-B14F-4D97-AF65-F5344CB8AC3E}">
        <p14:creationId xmlns:p14="http://schemas.microsoft.com/office/powerpoint/2010/main" val="21505792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整数测试（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graphicFrame>
        <p:nvGraphicFramePr>
          <p:cNvPr id="8" name="Group 28"/>
          <p:cNvGraphicFramePr>
            <a:graphicFrameLocks noGrp="1"/>
          </p:cNvGraphicFramePr>
          <p:nvPr/>
        </p:nvGraphicFramePr>
        <p:xfrm>
          <a:off x="539750" y="1844675"/>
          <a:ext cx="7993063" cy="2409360"/>
        </p:xfrm>
        <a:graphic>
          <a:graphicData uri="http://schemas.openxmlformats.org/drawingml/2006/table">
            <a:tbl>
              <a:tblPr/>
              <a:tblGrid>
                <a:gridCol w="2960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326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3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==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marL="91442" marR="91442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等于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1442" marR="9144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!=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marL="91442" marR="91442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不等于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1442" marR="9144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marL="91442" marR="91442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大于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1442" marR="9144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&gt;=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marL="91442" marR="91442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大于或等于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1442" marR="9144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3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marL="91442" marR="91442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小于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1442" marR="9144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3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&lt;=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marL="91442" marR="91442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小于或等于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1442" marR="9144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2339975" y="4797425"/>
            <a:ext cx="4392613" cy="5222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rgbClr val="FFFF00"/>
                </a:solidFill>
                <a:ea typeface="华文新魏" pitchFamily="2" charset="-122"/>
              </a:rPr>
              <a:t>操作符两边的空格可省略！</a:t>
            </a:r>
          </a:p>
        </p:txBody>
      </p:sp>
    </p:spTree>
    <p:extLst>
      <p:ext uri="{BB962C8B-B14F-4D97-AF65-F5344CB8AC3E}">
        <p14:creationId xmlns:p14="http://schemas.microsoft.com/office/powerpoint/2010/main" val="40109537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xfrm>
            <a:off x="365125" y="188913"/>
            <a:ext cx="8229600" cy="720725"/>
          </a:xfrm>
        </p:spPr>
        <p:txBody>
          <a:bodyPr/>
          <a:lstStyle/>
          <a:p>
            <a:pPr eaLnBrk="1" hangingPunct="1"/>
            <a:r>
              <a:rPr lang="zh-CN" altLang="en-US" sz="3600"/>
              <a:t>条件测试举例（</a:t>
            </a:r>
            <a:r>
              <a:rPr lang="en-US" altLang="zh-CN" sz="3600"/>
              <a:t>2</a:t>
            </a:r>
            <a:r>
              <a:rPr lang="zh-CN" altLang="en-US" sz="3600"/>
              <a:t>）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77875" y="1449388"/>
            <a:ext cx="6530975" cy="39703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[ $a != $b ]   ; 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[[ $a != $b ]] ; 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[ $n -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gt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$m ]  ; 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[[ $n&gt;$m ]]    ; echo $?</a:t>
            </a:r>
          </a:p>
          <a:p>
            <a:pPr>
              <a:buClr>
                <a:srgbClr val="FF3300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((n&gt;m))        ; 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1	</a:t>
            </a:r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</a:rPr>
              <a:t>（算数运算）</a:t>
            </a:r>
            <a:endParaRPr lang="en-US" altLang="zh-CN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(($n&gt;$m))      ; 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[[ n&gt;m ]]      ; echo $?</a:t>
            </a:r>
          </a:p>
          <a:p>
            <a:pPr>
              <a:buClr>
                <a:srgbClr val="FF3300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0	(</a:t>
            </a:r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</a:rPr>
              <a:t>字符串常量比较）</a:t>
            </a:r>
            <a:endParaRPr lang="en-US" altLang="zh-CN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875" y="803275"/>
            <a:ext cx="6530975" cy="6461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a=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linux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; b=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unix</a:t>
            </a:r>
            <a:endParaRPr lang="en-US" altLang="zh-CN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n=5 ; m=7</a:t>
            </a:r>
            <a:endParaRPr lang="zh-CN" alt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050" y="5516563"/>
            <a:ext cx="8813800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(( )) </a:t>
            </a:r>
            <a:r>
              <a:rPr lang="zh-CN" altLang="en-US" dirty="0"/>
              <a:t>只做算术运算不处理字符串，</a:t>
            </a:r>
            <a:r>
              <a:rPr lang="en-US" altLang="zh-CN" dirty="0"/>
              <a:t>n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 视为变量而非字符串常量，即在</a:t>
            </a:r>
            <a:r>
              <a:rPr lang="en-US" altLang="zh-CN" dirty="0"/>
              <a:t>(( ))</a:t>
            </a:r>
            <a:r>
              <a:rPr lang="zh-CN" altLang="en-US" dirty="0"/>
              <a:t>中变量引用的前导</a:t>
            </a:r>
            <a:r>
              <a:rPr lang="en-US" altLang="zh-CN" dirty="0"/>
              <a:t>$</a:t>
            </a:r>
            <a:r>
              <a:rPr lang="zh-CN" altLang="en-US" dirty="0"/>
              <a:t>字符可以省略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[[  ]]</a:t>
            </a:r>
            <a:r>
              <a:rPr lang="zh-CN" altLang="en-US" dirty="0"/>
              <a:t>中的 </a:t>
            </a:r>
            <a:r>
              <a:rPr lang="en-US" altLang="zh-CN" dirty="0"/>
              <a:t>$n</a:t>
            </a:r>
            <a:r>
              <a:rPr lang="zh-CN" altLang="en-US" dirty="0"/>
              <a:t>、</a:t>
            </a:r>
            <a:r>
              <a:rPr lang="en-US" altLang="zh-CN" dirty="0"/>
              <a:t>$m </a:t>
            </a:r>
            <a:r>
              <a:rPr lang="zh-CN" altLang="en-US" dirty="0"/>
              <a:t>视为变量，</a:t>
            </a:r>
            <a:r>
              <a:rPr lang="en-US" altLang="zh-CN" dirty="0"/>
              <a:t>n</a:t>
            </a:r>
            <a:r>
              <a:rPr lang="zh-CN" altLang="en-US" dirty="0"/>
              <a:t>、</a:t>
            </a:r>
            <a:r>
              <a:rPr lang="en-US" altLang="zh-CN" dirty="0"/>
              <a:t>m </a:t>
            </a:r>
            <a:r>
              <a:rPr lang="zh-CN" altLang="en-US" dirty="0"/>
              <a:t>视为字符串常量</a:t>
            </a:r>
          </a:p>
        </p:txBody>
      </p:sp>
    </p:spTree>
    <p:extLst>
      <p:ext uri="{BB962C8B-B14F-4D97-AF65-F5344CB8AC3E}">
        <p14:creationId xmlns:p14="http://schemas.microsoft.com/office/powerpoint/2010/main" val="304944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流程控制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分支</a:t>
            </a:r>
          </a:p>
        </p:txBody>
      </p:sp>
      <p:sp>
        <p:nvSpPr>
          <p:cNvPr id="6144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8059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流程控制语句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4464496" cy="46466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dirty="0"/>
              <a:t>分支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>
                <a:solidFill>
                  <a:srgbClr val="0000CC"/>
                </a:solidFill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if</a:t>
            </a:r>
            <a:r>
              <a:rPr lang="en-US" altLang="zh-CN" b="1" dirty="0">
                <a:ea typeface="黑体" pitchFamily="49" charset="-122"/>
              </a:rPr>
              <a:t> </a:t>
            </a:r>
            <a:r>
              <a:rPr lang="zh-CN" altLang="en-US" dirty="0">
                <a:ea typeface="黑体" pitchFamily="49" charset="-122"/>
              </a:rPr>
              <a:t>条件语句</a:t>
            </a:r>
          </a:p>
          <a:p>
            <a:pPr lvl="1" eaLnBrk="1" hangingPunct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>
                <a:solidFill>
                  <a:srgbClr val="0000CC"/>
                </a:solidFill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case</a:t>
            </a:r>
            <a:r>
              <a:rPr lang="en-US" altLang="zh-CN" b="1" dirty="0">
                <a:ea typeface="黑体" pitchFamily="49" charset="-122"/>
              </a:rPr>
              <a:t> </a:t>
            </a:r>
            <a:r>
              <a:rPr lang="zh-CN" altLang="en-US" dirty="0">
                <a:ea typeface="黑体" pitchFamily="49" charset="-122"/>
              </a:rPr>
              <a:t>选择语句</a:t>
            </a:r>
          </a:p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dirty="0"/>
              <a:t>循环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>
                <a:solidFill>
                  <a:srgbClr val="0000CC"/>
                </a:solidFill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for</a:t>
            </a:r>
            <a:r>
              <a:rPr lang="en-US" altLang="zh-CN" b="1" dirty="0">
                <a:ea typeface="黑体" pitchFamily="49" charset="-122"/>
              </a:rPr>
              <a:t> </a:t>
            </a:r>
            <a:r>
              <a:rPr lang="zh-CN" altLang="en-US" dirty="0">
                <a:ea typeface="黑体" pitchFamily="49" charset="-122"/>
              </a:rPr>
              <a:t>循环语句</a:t>
            </a:r>
          </a:p>
          <a:p>
            <a:pPr lvl="1" eaLnBrk="1" hangingPunct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>
                <a:solidFill>
                  <a:srgbClr val="0000CC"/>
                </a:solidFill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while</a:t>
            </a:r>
            <a:r>
              <a:rPr lang="en-US" altLang="zh-CN" b="1" dirty="0">
                <a:ea typeface="黑体" pitchFamily="49" charset="-122"/>
              </a:rPr>
              <a:t> </a:t>
            </a:r>
            <a:r>
              <a:rPr lang="zh-CN" altLang="en-US" dirty="0">
                <a:ea typeface="黑体" pitchFamily="49" charset="-122"/>
              </a:rPr>
              <a:t>循环语句</a:t>
            </a:r>
          </a:p>
          <a:p>
            <a:pPr lvl="1" eaLnBrk="1" hangingPunct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>
                <a:solidFill>
                  <a:srgbClr val="0000CC"/>
                </a:solidFill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until</a:t>
            </a:r>
            <a:r>
              <a:rPr lang="en-US" altLang="zh-CN" b="1" dirty="0">
                <a:ea typeface="黑体" pitchFamily="49" charset="-122"/>
              </a:rPr>
              <a:t> </a:t>
            </a:r>
            <a:r>
              <a:rPr lang="zh-CN" altLang="en-US" dirty="0">
                <a:ea typeface="黑体" pitchFamily="49" charset="-122"/>
              </a:rPr>
              <a:t>循环语句</a:t>
            </a:r>
          </a:p>
          <a:p>
            <a:pPr lvl="1" eaLnBrk="1" hangingPunct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>
                <a:solidFill>
                  <a:srgbClr val="0000CC"/>
                </a:solidFill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select</a:t>
            </a:r>
            <a:r>
              <a:rPr lang="zh-CN" altLang="en-US" b="1" dirty="0">
                <a:ea typeface="黑体" pitchFamily="49" charset="-122"/>
              </a:rPr>
              <a:t> </a:t>
            </a:r>
            <a:r>
              <a:rPr lang="zh-CN" altLang="en-US" dirty="0">
                <a:ea typeface="黑体" pitchFamily="49" charset="-122"/>
              </a:rPr>
              <a:t>循环与菜单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787900" y="1340768"/>
            <a:ext cx="41148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65000"/>
              <a:buFont typeface="Wingdings" pitchFamily="2" charset="2"/>
              <a:buChar char="q"/>
              <a:defRPr/>
            </a:pPr>
            <a:r>
              <a:rPr lang="zh-CN" altLang="en-US" sz="3000" kern="0" dirty="0">
                <a:latin typeface="+mn-lt"/>
                <a:ea typeface="+mn-ea"/>
              </a:rPr>
              <a:t>循环控制</a:t>
            </a:r>
            <a:endParaRPr lang="en-US" altLang="zh-CN" sz="3000" kern="0" dirty="0">
              <a:latin typeface="+mn-lt"/>
              <a:ea typeface="+mn-ea"/>
            </a:endParaRPr>
          </a:p>
          <a:p>
            <a:pPr marL="669925" lvl="1" indent="-325438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itchFamily="2" charset="2"/>
              <a:buChar char="q"/>
              <a:defRPr/>
            </a:pPr>
            <a:r>
              <a:rPr lang="en-US" altLang="zh-CN" sz="2600" b="1" kern="0" dirty="0">
                <a:solidFill>
                  <a:srgbClr val="0000CC"/>
                </a:solidFill>
                <a:latin typeface="+mn-lt"/>
                <a:ea typeface="+mn-ea"/>
              </a:rPr>
              <a:t>break</a:t>
            </a:r>
            <a:r>
              <a:rPr lang="en-US" altLang="zh-CN" sz="2600" kern="0" dirty="0">
                <a:solidFill>
                  <a:srgbClr val="0000CC"/>
                </a:solidFill>
                <a:latin typeface="+mn-lt"/>
                <a:ea typeface="+mn-ea"/>
              </a:rPr>
              <a:t>  </a:t>
            </a:r>
            <a:r>
              <a:rPr lang="zh-CN" altLang="en-US" sz="2600" kern="0" dirty="0">
                <a:solidFill>
                  <a:srgbClr val="0000CC"/>
                </a:solidFill>
                <a:latin typeface="+mn-lt"/>
                <a:ea typeface="+mn-ea"/>
              </a:rPr>
              <a:t>语句</a:t>
            </a:r>
          </a:p>
          <a:p>
            <a:pPr marL="669925" lvl="1" indent="-325438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itchFamily="2" charset="2"/>
              <a:buChar char="q"/>
              <a:defRPr/>
            </a:pPr>
            <a:r>
              <a:rPr lang="en-US" altLang="zh-CN" sz="2600" b="1" kern="0" dirty="0">
                <a:solidFill>
                  <a:srgbClr val="0000CC"/>
                </a:solidFill>
                <a:latin typeface="+mn-lt"/>
                <a:ea typeface="+mn-ea"/>
              </a:rPr>
              <a:t>continue</a:t>
            </a:r>
            <a:r>
              <a:rPr lang="en-US" altLang="zh-CN" sz="2600" kern="0" dirty="0">
                <a:solidFill>
                  <a:srgbClr val="0000CC"/>
                </a:solidFill>
                <a:latin typeface="+mn-lt"/>
                <a:ea typeface="+mn-ea"/>
              </a:rPr>
              <a:t> </a:t>
            </a:r>
            <a:r>
              <a:rPr lang="zh-CN" altLang="en-US" sz="2600" kern="0" dirty="0">
                <a:solidFill>
                  <a:srgbClr val="0000CC"/>
                </a:solidFill>
                <a:latin typeface="+mn-lt"/>
                <a:ea typeface="+mn-ea"/>
              </a:rPr>
              <a:t> 语句</a:t>
            </a:r>
            <a:endParaRPr lang="en-US" altLang="zh-CN" sz="2600" kern="0" dirty="0">
              <a:solidFill>
                <a:srgbClr val="0000CC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83960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分支结构</a:t>
            </a:r>
            <a:r>
              <a:rPr lang="en-US" altLang="zh-CN"/>
              <a:t>——if </a:t>
            </a:r>
            <a:r>
              <a:rPr lang="zh-CN" altLang="en-US"/>
              <a:t>语句语法</a:t>
            </a: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611188" y="1700213"/>
            <a:ext cx="8153400" cy="4127500"/>
          </a:xfrm>
          <a:prstGeom prst="rect">
            <a:avLst/>
          </a:prstGeom>
          <a:noFill/>
          <a:ln w="19050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if </a:t>
            </a:r>
            <a:r>
              <a:rPr lang="en-US" altLang="zh-CN" sz="2400" b="1" dirty="0">
                <a:latin typeface="Courier New" pitchFamily="49" charset="0"/>
              </a:rPr>
              <a:t>expr1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     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如果 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</a:rPr>
              <a:t>expr1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为真(返回值为0)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then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那么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commands1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执行语句块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commands1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elif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Courier New" pitchFamily="49" charset="0"/>
              </a:rPr>
              <a:t>expr2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   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 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</a:rPr>
              <a:t>expr1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不真，而 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</a:rPr>
              <a:t>expr2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为真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then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那么</a:t>
            </a:r>
            <a:endParaRPr lang="en-US" altLang="zh-CN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commands2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执行语句块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commands2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... ...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可以有多个 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elif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语句 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else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else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最多只能有一个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commands4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执行语句块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commands4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fi  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if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语句必须以单词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fi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终止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5948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分支结构</a:t>
            </a:r>
            <a:r>
              <a:rPr lang="en-US" altLang="zh-CN"/>
              <a:t>——if </a:t>
            </a:r>
            <a:r>
              <a:rPr lang="zh-CN" altLang="en-US"/>
              <a:t>语句说明</a:t>
            </a:r>
          </a:p>
        </p:txBody>
      </p:sp>
      <p:sp>
        <p:nvSpPr>
          <p:cNvPr id="64517" name="Rectangle 3"/>
          <p:cNvSpPr>
            <a:spLocks noChangeArrowheads="1"/>
          </p:cNvSpPr>
          <p:nvPr/>
        </p:nvSpPr>
        <p:spPr bwMode="auto">
          <a:xfrm>
            <a:off x="539750" y="3860800"/>
            <a:ext cx="82296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en-US" altLang="zh-CN" sz="2400" b="1">
                <a:ea typeface="黑体" pitchFamily="49" charset="-122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commands</a:t>
            </a:r>
            <a:r>
              <a:rPr lang="en-US" altLang="zh-CN" sz="2400" b="1">
                <a:ea typeface="黑体" pitchFamily="49" charset="-122"/>
              </a:rPr>
              <a:t> </a:t>
            </a:r>
            <a:r>
              <a:rPr lang="zh-CN" altLang="en-US" sz="2400" b="1">
                <a:ea typeface="黑体" pitchFamily="49" charset="-122"/>
              </a:rPr>
              <a:t>为可执行语句块，如果为空，需使用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shell</a:t>
            </a:r>
            <a:r>
              <a:rPr lang="en-US" altLang="zh-CN" sz="2400" b="1">
                <a:ea typeface="黑体" pitchFamily="49" charset="-122"/>
              </a:rPr>
              <a:t> </a:t>
            </a:r>
            <a:r>
              <a:rPr lang="zh-CN" altLang="en-US" sz="2400" b="1">
                <a:ea typeface="黑体" pitchFamily="49" charset="-122"/>
              </a:rPr>
              <a:t>提供的空命令 “ </a:t>
            </a:r>
            <a:r>
              <a:rPr lang="zh-CN" altLang="en-US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:</a:t>
            </a:r>
            <a:r>
              <a:rPr lang="zh-CN" altLang="en-US" sz="2400" b="1">
                <a:ea typeface="黑体" pitchFamily="49" charset="-122"/>
              </a:rPr>
              <a:t> ”，即冒号。该命令不做任何事情，只返回一个退出状态 </a:t>
            </a:r>
            <a:r>
              <a:rPr lang="zh-CN" altLang="en-US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0</a:t>
            </a:r>
          </a:p>
        </p:txBody>
      </p:sp>
      <p:sp>
        <p:nvSpPr>
          <p:cNvPr id="64518" name="Text Box 5"/>
          <p:cNvSpPr txBox="1">
            <a:spLocks noChangeArrowheads="1"/>
          </p:cNvSpPr>
          <p:nvPr/>
        </p:nvSpPr>
        <p:spPr bwMode="auto">
          <a:xfrm>
            <a:off x="539750" y="5157788"/>
            <a:ext cx="6480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 b="1">
                <a:ea typeface="黑体" pitchFamily="49" charset="-122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if</a:t>
            </a:r>
            <a:r>
              <a:rPr lang="en-US" altLang="zh-CN" sz="2400" b="1">
                <a:ea typeface="黑体" pitchFamily="49" charset="-122"/>
              </a:rPr>
              <a:t> </a:t>
            </a:r>
            <a:r>
              <a:rPr lang="zh-CN" altLang="en-US" sz="2400" b="1">
                <a:ea typeface="黑体" pitchFamily="49" charset="-122"/>
              </a:rPr>
              <a:t>语句可以嵌套使用</a:t>
            </a:r>
          </a:p>
        </p:txBody>
      </p:sp>
      <p:sp>
        <p:nvSpPr>
          <p:cNvPr id="64519" name="Rectangle 10"/>
          <p:cNvSpPr>
            <a:spLocks noChangeArrowheads="1"/>
          </p:cNvSpPr>
          <p:nvPr/>
        </p:nvSpPr>
        <p:spPr bwMode="auto">
          <a:xfrm>
            <a:off x="539750" y="1338263"/>
            <a:ext cx="63373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en-US" altLang="zh-CN" sz="2400" b="1">
                <a:ea typeface="黑体" pitchFamily="49" charset="-122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elif</a:t>
            </a:r>
            <a:r>
              <a:rPr lang="en-US" altLang="zh-CN" sz="2400" b="1">
                <a:ea typeface="黑体" pitchFamily="49" charset="-122"/>
              </a:rPr>
              <a:t> </a:t>
            </a:r>
            <a:r>
              <a:rPr lang="zh-CN" altLang="en-US" sz="2400" b="1">
                <a:ea typeface="黑体" pitchFamily="49" charset="-122"/>
              </a:rPr>
              <a:t>可以有任意多个（</a:t>
            </a:r>
            <a:r>
              <a:rPr lang="zh-CN" altLang="en-US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0</a:t>
            </a:r>
            <a:r>
              <a:rPr lang="zh-CN" altLang="en-US" sz="2400" b="1">
                <a:ea typeface="黑体" pitchFamily="49" charset="-122"/>
              </a:rPr>
              <a:t> 个或多个）</a:t>
            </a:r>
          </a:p>
        </p:txBody>
      </p:sp>
      <p:sp>
        <p:nvSpPr>
          <p:cNvPr id="64520" name="Rectangle 13"/>
          <p:cNvSpPr>
            <a:spLocks noChangeArrowheads="1"/>
          </p:cNvSpPr>
          <p:nvPr/>
        </p:nvSpPr>
        <p:spPr bwMode="auto">
          <a:xfrm>
            <a:off x="539750" y="1844675"/>
            <a:ext cx="64087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en-US" altLang="zh-CN" sz="2400" b="1">
                <a:ea typeface="黑体" pitchFamily="49" charset="-122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else</a:t>
            </a:r>
            <a:r>
              <a:rPr lang="en-US" altLang="zh-CN" sz="2400" b="1">
                <a:ea typeface="黑体" pitchFamily="49" charset="-122"/>
              </a:rPr>
              <a:t> </a:t>
            </a:r>
            <a:r>
              <a:rPr lang="zh-CN" altLang="en-US" sz="2400" b="1">
                <a:ea typeface="黑体" pitchFamily="49" charset="-122"/>
              </a:rPr>
              <a:t>最多只能有一个（</a:t>
            </a:r>
            <a:r>
              <a:rPr lang="zh-CN" altLang="en-US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0</a:t>
            </a:r>
            <a:r>
              <a:rPr lang="zh-CN" altLang="en-US" sz="2400" b="1">
                <a:ea typeface="黑体" pitchFamily="49" charset="-122"/>
              </a:rPr>
              <a:t> 个或 </a:t>
            </a:r>
            <a:r>
              <a:rPr lang="zh-CN" altLang="en-US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1</a:t>
            </a:r>
            <a:r>
              <a:rPr lang="zh-CN" altLang="en-US" sz="2400" b="1">
                <a:ea typeface="黑体" pitchFamily="49" charset="-122"/>
              </a:rPr>
              <a:t> 个）</a:t>
            </a:r>
          </a:p>
        </p:txBody>
      </p:sp>
      <p:sp>
        <p:nvSpPr>
          <p:cNvPr id="64521" name="Rectangle 15"/>
          <p:cNvSpPr>
            <a:spLocks noChangeArrowheads="1"/>
          </p:cNvSpPr>
          <p:nvPr/>
        </p:nvSpPr>
        <p:spPr bwMode="auto">
          <a:xfrm>
            <a:off x="539750" y="2349500"/>
            <a:ext cx="5111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en-US" altLang="zh-CN" sz="2400" b="1">
                <a:ea typeface="黑体" pitchFamily="49" charset="-122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if</a:t>
            </a:r>
            <a:r>
              <a:rPr lang="en-US" altLang="zh-CN" sz="2400" b="1">
                <a:ea typeface="黑体" pitchFamily="49" charset="-122"/>
              </a:rPr>
              <a:t> </a:t>
            </a:r>
            <a:r>
              <a:rPr lang="zh-CN" altLang="en-US" sz="2400" b="1">
                <a:ea typeface="黑体" pitchFamily="49" charset="-122"/>
              </a:rPr>
              <a:t>语句必须以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fi</a:t>
            </a:r>
            <a:r>
              <a:rPr lang="en-US" altLang="zh-CN" sz="2400" b="1">
                <a:ea typeface="黑体" pitchFamily="49" charset="-122"/>
              </a:rPr>
              <a:t> </a:t>
            </a:r>
            <a:r>
              <a:rPr lang="zh-CN" altLang="en-US" sz="2400" b="1">
                <a:ea typeface="黑体" pitchFamily="49" charset="-122"/>
              </a:rPr>
              <a:t>表示结束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539750" y="2924175"/>
            <a:ext cx="8135938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  <a:defRPr/>
            </a:pPr>
            <a:r>
              <a:rPr lang="en-US" altLang="zh-CN" sz="2400" b="1" dirty="0"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expr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黑体" pitchFamily="2" charset="-122"/>
              </a:rPr>
              <a:t>X</a:t>
            </a:r>
            <a:r>
              <a:rPr lang="en-US" altLang="zh-CN" sz="2400" b="1" dirty="0">
                <a:ea typeface="黑体" pitchFamily="2" charset="-122"/>
              </a:rPr>
              <a:t> </a:t>
            </a:r>
            <a:r>
              <a:rPr lang="zh-CN" altLang="en-US" sz="2400" b="1" dirty="0">
                <a:ea typeface="黑体" pitchFamily="2" charset="-122"/>
              </a:rPr>
              <a:t>通常为条件测试表达式；也可以是多个命令，以最后一个命令的退出状态为条件值。</a:t>
            </a:r>
          </a:p>
        </p:txBody>
      </p:sp>
    </p:spTree>
    <p:extLst>
      <p:ext uri="{BB962C8B-B14F-4D97-AF65-F5344CB8AC3E}">
        <p14:creationId xmlns:p14="http://schemas.microsoft.com/office/powerpoint/2010/main" val="32645717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分支结构</a:t>
            </a:r>
            <a:r>
              <a:rPr lang="en-US" altLang="zh-CN"/>
              <a:t>——if </a:t>
            </a:r>
            <a:r>
              <a:rPr lang="zh-CN" altLang="en-US"/>
              <a:t>语句流程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单分支：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当“条件成立”时执行相应的操作</a:t>
            </a:r>
          </a:p>
        </p:txBody>
      </p:sp>
      <p:grpSp>
        <p:nvGrpSpPr>
          <p:cNvPr id="7" name="Group 76"/>
          <p:cNvGrpSpPr>
            <a:grpSpLocks/>
          </p:cNvGrpSpPr>
          <p:nvPr/>
        </p:nvGrpSpPr>
        <p:grpSpPr bwMode="auto">
          <a:xfrm>
            <a:off x="539750" y="2781300"/>
            <a:ext cx="8064500" cy="2879725"/>
            <a:chOff x="701" y="2308"/>
            <a:chExt cx="4356" cy="1454"/>
          </a:xfrm>
        </p:grpSpPr>
        <p:sp>
          <p:nvSpPr>
            <p:cNvPr id="65543" name="AutoShape 59"/>
            <p:cNvSpPr>
              <a:spLocks noChangeArrowheads="1"/>
            </p:cNvSpPr>
            <p:nvPr/>
          </p:nvSpPr>
          <p:spPr bwMode="auto">
            <a:xfrm>
              <a:off x="3774" y="3002"/>
              <a:ext cx="1036" cy="30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5544" name="Line 60"/>
            <p:cNvSpPr>
              <a:spLocks noChangeShapeType="1"/>
            </p:cNvSpPr>
            <p:nvPr/>
          </p:nvSpPr>
          <p:spPr bwMode="auto">
            <a:xfrm>
              <a:off x="1682" y="2536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5545" name="AutoShape 61"/>
            <p:cNvSpPr>
              <a:spLocks noChangeArrowheads="1"/>
            </p:cNvSpPr>
            <p:nvPr/>
          </p:nvSpPr>
          <p:spPr bwMode="auto">
            <a:xfrm>
              <a:off x="948" y="2872"/>
              <a:ext cx="1470" cy="551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5546" name="Text Box 62"/>
            <p:cNvSpPr txBox="1">
              <a:spLocks noChangeArrowheads="1"/>
            </p:cNvSpPr>
            <p:nvPr/>
          </p:nvSpPr>
          <p:spPr bwMode="auto">
            <a:xfrm>
              <a:off x="1063" y="3026"/>
              <a:ext cx="127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if </a:t>
              </a:r>
              <a:r>
                <a:rPr lang="en-US" altLang="zh-CN" sz="2000" b="1">
                  <a:ea typeface="楷体_GB2312" pitchFamily="49" charset="-122"/>
                </a:rPr>
                <a:t> </a:t>
              </a:r>
              <a:r>
                <a:rPr lang="zh-CN" altLang="en-US" sz="20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65547" name="AutoShape 63"/>
            <p:cNvSpPr>
              <a:spLocks noChangeArrowheads="1"/>
            </p:cNvSpPr>
            <p:nvPr/>
          </p:nvSpPr>
          <p:spPr bwMode="auto">
            <a:xfrm>
              <a:off x="2785" y="2365"/>
              <a:ext cx="1041" cy="30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5548" name="Text Box 64"/>
            <p:cNvSpPr txBox="1">
              <a:spLocks noChangeArrowheads="1"/>
            </p:cNvSpPr>
            <p:nvPr/>
          </p:nvSpPr>
          <p:spPr bwMode="auto">
            <a:xfrm>
              <a:off x="2805" y="2413"/>
              <a:ext cx="101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命令序列</a:t>
              </a:r>
              <a:r>
                <a:rPr lang="en-US" altLang="zh-CN" sz="2000" b="1"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65549" name="Text Box 65"/>
            <p:cNvSpPr txBox="1">
              <a:spLocks noChangeArrowheads="1"/>
            </p:cNvSpPr>
            <p:nvPr/>
          </p:nvSpPr>
          <p:spPr bwMode="auto">
            <a:xfrm>
              <a:off x="3890" y="3051"/>
              <a:ext cx="86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r>
                <a:rPr lang="en-US" altLang="zh-CN" sz="2000" b="1">
                  <a:ea typeface="楷体_GB2312" pitchFamily="49" charset="-122"/>
                </a:rPr>
                <a:t>  </a:t>
              </a:r>
              <a:r>
                <a:rPr lang="zh-CN" altLang="en-US" sz="2000" b="1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65550" name="Line 66"/>
            <p:cNvSpPr>
              <a:spLocks noChangeShapeType="1"/>
            </p:cNvSpPr>
            <p:nvPr/>
          </p:nvSpPr>
          <p:spPr bwMode="auto">
            <a:xfrm>
              <a:off x="1682" y="2536"/>
              <a:ext cx="11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5551" name="Line 67"/>
            <p:cNvSpPr>
              <a:spLocks noChangeShapeType="1"/>
            </p:cNvSpPr>
            <p:nvPr/>
          </p:nvSpPr>
          <p:spPr bwMode="auto">
            <a:xfrm>
              <a:off x="3826" y="2536"/>
              <a:ext cx="5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5552" name="Line 68"/>
            <p:cNvSpPr>
              <a:spLocks noChangeShapeType="1"/>
            </p:cNvSpPr>
            <p:nvPr/>
          </p:nvSpPr>
          <p:spPr bwMode="auto">
            <a:xfrm>
              <a:off x="4377" y="2536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5553" name="Line 69"/>
            <p:cNvSpPr>
              <a:spLocks noChangeShapeType="1"/>
            </p:cNvSpPr>
            <p:nvPr/>
          </p:nvSpPr>
          <p:spPr bwMode="auto">
            <a:xfrm flipV="1">
              <a:off x="4377" y="3333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5554" name="Text Box 70"/>
            <p:cNvSpPr txBox="1">
              <a:spLocks noChangeArrowheads="1"/>
            </p:cNvSpPr>
            <p:nvPr/>
          </p:nvSpPr>
          <p:spPr bwMode="auto">
            <a:xfrm>
              <a:off x="1605" y="2308"/>
              <a:ext cx="104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条件为真  </a:t>
              </a:r>
              <a:r>
                <a:rPr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65555" name="Line 71"/>
            <p:cNvSpPr>
              <a:spLocks noChangeShapeType="1"/>
            </p:cNvSpPr>
            <p:nvPr/>
          </p:nvSpPr>
          <p:spPr bwMode="auto">
            <a:xfrm>
              <a:off x="1682" y="3762"/>
              <a:ext cx="2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5556" name="Text Box 72"/>
            <p:cNvSpPr txBox="1">
              <a:spLocks noChangeArrowheads="1"/>
            </p:cNvSpPr>
            <p:nvPr/>
          </p:nvSpPr>
          <p:spPr bwMode="auto">
            <a:xfrm>
              <a:off x="1622" y="3524"/>
              <a:ext cx="104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条件为假</a:t>
              </a:r>
            </a:p>
          </p:txBody>
        </p:sp>
        <p:sp>
          <p:nvSpPr>
            <p:cNvPr id="65557" name="Line 73"/>
            <p:cNvSpPr>
              <a:spLocks noChangeShapeType="1"/>
            </p:cNvSpPr>
            <p:nvPr/>
          </p:nvSpPr>
          <p:spPr bwMode="auto">
            <a:xfrm>
              <a:off x="701" y="3149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5558" name="Line 74"/>
            <p:cNvSpPr>
              <a:spLocks noChangeShapeType="1"/>
            </p:cNvSpPr>
            <p:nvPr/>
          </p:nvSpPr>
          <p:spPr bwMode="auto">
            <a:xfrm>
              <a:off x="4813" y="3149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949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分支结构</a:t>
            </a:r>
            <a:r>
              <a:rPr lang="en-US" altLang="zh-CN"/>
              <a:t>——if </a:t>
            </a:r>
            <a:r>
              <a:rPr lang="zh-CN" altLang="en-US"/>
              <a:t>语句举例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288" y="1484313"/>
            <a:ext cx="8280400" cy="3416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  <a:endParaRPr lang="zh-CN" altLang="zh-CN" sz="24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</a:rPr>
              <a:t>## filename: areyouok.sh</a:t>
            </a:r>
            <a:endParaRPr lang="zh-CN" altLang="zh-CN" sz="24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</a:rPr>
              <a:t>echo "Are you OK ?"</a:t>
            </a:r>
            <a:endParaRPr lang="zh-CN" altLang="zh-CN" sz="24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</a:rPr>
              <a:t>read answer</a:t>
            </a:r>
            <a:endParaRPr lang="zh-CN" altLang="zh-CN" sz="24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zh-CN" sz="2400" b="1" dirty="0">
                <a:solidFill>
                  <a:schemeClr val="tx1"/>
                </a:solidFill>
                <a:latin typeface="+mn-ea"/>
              </a:rPr>
              <a:t>在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 if </a:t>
            </a:r>
            <a:r>
              <a:rPr lang="zh-CN" altLang="zh-CN" sz="2400" b="1" dirty="0">
                <a:solidFill>
                  <a:schemeClr val="tx1"/>
                </a:solidFill>
                <a:latin typeface="+mn-ea"/>
              </a:rPr>
              <a:t>的条件判断部分使用扩展的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 test </a:t>
            </a:r>
            <a:r>
              <a:rPr lang="zh-CN" altLang="zh-CN" sz="2400" b="1" dirty="0">
                <a:solidFill>
                  <a:schemeClr val="tx1"/>
                </a:solidFill>
                <a:latin typeface="+mn-ea"/>
              </a:rPr>
              <a:t>语句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 [[...]]</a:t>
            </a:r>
            <a:endParaRPr lang="zh-CN" altLang="zh-CN" sz="24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zh-CN" sz="2400" b="1" dirty="0">
                <a:solidFill>
                  <a:schemeClr val="tx1"/>
                </a:solidFill>
                <a:latin typeface="+mn-ea"/>
              </a:rPr>
              <a:t>在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 [[]] </a:t>
            </a:r>
            <a:r>
              <a:rPr lang="zh-CN" altLang="zh-CN" sz="2400" b="1" dirty="0">
                <a:solidFill>
                  <a:schemeClr val="tx1"/>
                </a:solidFill>
                <a:latin typeface="+mn-ea"/>
              </a:rPr>
              <a:t>中可以使用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shell</a:t>
            </a:r>
            <a:r>
              <a:rPr lang="zh-CN" altLang="zh-CN" sz="2400" b="1" dirty="0">
                <a:solidFill>
                  <a:schemeClr val="tx1"/>
                </a:solidFill>
                <a:latin typeface="+mn-ea"/>
              </a:rPr>
              <a:t>的通配符进行条件匹配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</a:rPr>
              <a:t>  [[ $answer==[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itchFamily="49" charset="0"/>
              </a:rPr>
              <a:t>Yy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</a:rPr>
              <a:t>]* || $answer==[Mm]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itchFamily="49" charset="0"/>
              </a:rPr>
              <a:t>aybe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</a:rPr>
              <a:t> ]]</a:t>
            </a:r>
            <a:endParaRPr lang="zh-CN" altLang="zh-CN" sz="24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</a:rPr>
              <a:t>then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</a:rPr>
              <a:t>  echo "Glad to hear it."</a:t>
            </a:r>
            <a:endParaRPr lang="zh-CN" altLang="zh-CN" sz="24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</a:rPr>
              <a:t>fi</a:t>
            </a:r>
            <a:endParaRPr lang="zh-CN" altLang="en-US" sz="24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4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dirty="0"/>
              <a:t>Shell </a:t>
            </a:r>
            <a:r>
              <a:rPr lang="zh-CN" altLang="en-US" dirty="0"/>
              <a:t>脚本的编码规范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640960" cy="4862512"/>
          </a:xfrm>
        </p:spPr>
        <p:txBody>
          <a:bodyPr/>
          <a:lstStyle/>
          <a:p>
            <a:pPr eaLnBrk="1" hangingPunct="1"/>
            <a:r>
              <a:rPr lang="zh-CN" altLang="en-US" dirty="0"/>
              <a:t>以 </a:t>
            </a:r>
            <a:r>
              <a:rPr lang="en-US" altLang="zh-CN" dirty="0"/>
              <a:t>#! </a:t>
            </a:r>
            <a:r>
              <a:rPr lang="zh-CN" altLang="en-US" dirty="0"/>
              <a:t>开头：通知系统用何解释器执行此脚本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#!/bin/bash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#!/bin/</a:t>
            </a:r>
            <a:r>
              <a:rPr lang="en-US" altLang="zh-CN" b="1" dirty="0" err="1">
                <a:solidFill>
                  <a:srgbClr val="002060"/>
                </a:solidFill>
              </a:rPr>
              <a:t>ksh</a:t>
            </a:r>
            <a:endParaRPr lang="en-US" altLang="zh-CN" b="1" dirty="0">
              <a:solidFill>
                <a:srgbClr val="002060"/>
              </a:solidFill>
            </a:endParaRPr>
          </a:p>
          <a:p>
            <a:pPr eaLnBrk="1" hangingPunct="1"/>
            <a:r>
              <a:rPr lang="zh-CN" altLang="zh-CN" dirty="0"/>
              <a:t>以注释形式说明如下的内容：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2060"/>
                </a:solidFill>
              </a:rPr>
              <a:t># </a:t>
            </a:r>
            <a:r>
              <a:rPr lang="zh-CN" altLang="zh-CN" dirty="0">
                <a:solidFill>
                  <a:srgbClr val="002060"/>
                </a:solidFill>
              </a:rPr>
              <a:t>脚本名称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2060"/>
                </a:solidFill>
              </a:rPr>
              <a:t># </a:t>
            </a:r>
            <a:r>
              <a:rPr lang="zh-CN" altLang="zh-CN" dirty="0">
                <a:solidFill>
                  <a:srgbClr val="002060"/>
                </a:solidFill>
              </a:rPr>
              <a:t>脚本功能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2060"/>
                </a:solidFill>
              </a:rPr>
              <a:t># </a:t>
            </a:r>
            <a:r>
              <a:rPr lang="zh-CN" altLang="zh-CN" dirty="0">
                <a:solidFill>
                  <a:srgbClr val="002060"/>
                </a:solidFill>
              </a:rPr>
              <a:t>作者及联系方式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2060"/>
                </a:solidFill>
              </a:rPr>
              <a:t># </a:t>
            </a:r>
            <a:r>
              <a:rPr lang="zh-CN" altLang="zh-CN" dirty="0">
                <a:solidFill>
                  <a:srgbClr val="002060"/>
                </a:solidFill>
              </a:rPr>
              <a:t>版本更新记录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2060"/>
                </a:solidFill>
              </a:rPr>
              <a:t># </a:t>
            </a:r>
            <a:r>
              <a:rPr lang="zh-CN" altLang="zh-CN" dirty="0">
                <a:solidFill>
                  <a:srgbClr val="002060"/>
                </a:solidFill>
              </a:rPr>
              <a:t>版权声明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2060"/>
                </a:solidFill>
              </a:rPr>
              <a:t># </a:t>
            </a:r>
            <a:r>
              <a:rPr lang="zh-CN" altLang="zh-CN" dirty="0">
                <a:solidFill>
                  <a:srgbClr val="002060"/>
                </a:solidFill>
              </a:rPr>
              <a:t>对算法做简要说明（如果是复杂脚本）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6207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分支结构</a:t>
            </a:r>
            <a:r>
              <a:rPr lang="en-US" altLang="zh-CN"/>
              <a:t>——if </a:t>
            </a:r>
            <a:r>
              <a:rPr lang="zh-CN" altLang="en-US"/>
              <a:t>语句流程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双分支：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当“条件成立”、“条件不成立”时分别执行不同操作</a:t>
            </a:r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684213" y="2924175"/>
            <a:ext cx="7848600" cy="3251200"/>
            <a:chOff x="613" y="2326"/>
            <a:chExt cx="4490" cy="1706"/>
          </a:xfrm>
        </p:grpSpPr>
        <p:sp>
          <p:nvSpPr>
            <p:cNvPr id="67591" name="Line 30"/>
            <p:cNvSpPr>
              <a:spLocks noChangeShapeType="1"/>
            </p:cNvSpPr>
            <p:nvPr/>
          </p:nvSpPr>
          <p:spPr bwMode="auto">
            <a:xfrm>
              <a:off x="1625" y="2561"/>
              <a:ext cx="0" cy="1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7592" name="AutoShape 31"/>
            <p:cNvSpPr>
              <a:spLocks noChangeArrowheads="1"/>
            </p:cNvSpPr>
            <p:nvPr/>
          </p:nvSpPr>
          <p:spPr bwMode="auto">
            <a:xfrm>
              <a:off x="868" y="2908"/>
              <a:ext cx="1515" cy="567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7593" name="Text Box 32"/>
            <p:cNvSpPr txBox="1">
              <a:spLocks noChangeArrowheads="1"/>
            </p:cNvSpPr>
            <p:nvPr/>
          </p:nvSpPr>
          <p:spPr bwMode="auto">
            <a:xfrm>
              <a:off x="986" y="3066"/>
              <a:ext cx="13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if </a:t>
              </a:r>
              <a:r>
                <a:rPr lang="en-US" altLang="zh-CN" sz="2000" b="1">
                  <a:ea typeface="楷体_GB2312" pitchFamily="49" charset="-122"/>
                </a:rPr>
                <a:t> </a:t>
              </a:r>
              <a:r>
                <a:rPr lang="zh-CN" altLang="en-US" sz="20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67594" name="AutoShape 33"/>
            <p:cNvSpPr>
              <a:spLocks noChangeArrowheads="1"/>
            </p:cNvSpPr>
            <p:nvPr/>
          </p:nvSpPr>
          <p:spPr bwMode="auto">
            <a:xfrm>
              <a:off x="2761" y="2384"/>
              <a:ext cx="1073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7595" name="Text Box 34"/>
            <p:cNvSpPr txBox="1">
              <a:spLocks noChangeArrowheads="1"/>
            </p:cNvSpPr>
            <p:nvPr/>
          </p:nvSpPr>
          <p:spPr bwMode="auto">
            <a:xfrm>
              <a:off x="2782" y="2435"/>
              <a:ext cx="10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命令序列</a:t>
              </a:r>
              <a:r>
                <a:rPr lang="en-US" altLang="zh-CN" sz="2000" b="1"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67596" name="Line 35"/>
            <p:cNvSpPr>
              <a:spLocks noChangeShapeType="1"/>
            </p:cNvSpPr>
            <p:nvPr/>
          </p:nvSpPr>
          <p:spPr bwMode="auto">
            <a:xfrm>
              <a:off x="1625" y="2561"/>
              <a:ext cx="1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7597" name="Line 36"/>
            <p:cNvSpPr>
              <a:spLocks noChangeShapeType="1"/>
            </p:cNvSpPr>
            <p:nvPr/>
          </p:nvSpPr>
          <p:spPr bwMode="auto">
            <a:xfrm>
              <a:off x="3834" y="256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7598" name="Line 37"/>
            <p:cNvSpPr>
              <a:spLocks noChangeShapeType="1"/>
            </p:cNvSpPr>
            <p:nvPr/>
          </p:nvSpPr>
          <p:spPr bwMode="auto">
            <a:xfrm>
              <a:off x="4402" y="2561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7599" name="Line 38"/>
            <p:cNvSpPr>
              <a:spLocks noChangeShapeType="1"/>
            </p:cNvSpPr>
            <p:nvPr/>
          </p:nvSpPr>
          <p:spPr bwMode="auto">
            <a:xfrm flipV="1">
              <a:off x="4402" y="3382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7600" name="Text Box 39"/>
            <p:cNvSpPr txBox="1">
              <a:spLocks noChangeArrowheads="1"/>
            </p:cNvSpPr>
            <p:nvPr/>
          </p:nvSpPr>
          <p:spPr bwMode="auto">
            <a:xfrm>
              <a:off x="1545" y="2326"/>
              <a:ext cx="1073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条件为真</a:t>
              </a:r>
              <a:endParaRPr lang="en-US" altLang="zh-CN" sz="2000" b="1">
                <a:ea typeface="楷体_GB2312" pitchFamily="49" charset="-122"/>
              </a:endParaRPr>
            </a:p>
            <a:p>
              <a:pPr algn="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67601" name="Line 40"/>
            <p:cNvSpPr>
              <a:spLocks noChangeShapeType="1"/>
            </p:cNvSpPr>
            <p:nvPr/>
          </p:nvSpPr>
          <p:spPr bwMode="auto">
            <a:xfrm>
              <a:off x="1625" y="3825"/>
              <a:ext cx="1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7602" name="Line 41"/>
            <p:cNvSpPr>
              <a:spLocks noChangeShapeType="1"/>
            </p:cNvSpPr>
            <p:nvPr/>
          </p:nvSpPr>
          <p:spPr bwMode="auto">
            <a:xfrm>
              <a:off x="3834" y="3825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7603" name="AutoShape 42"/>
            <p:cNvSpPr>
              <a:spLocks noChangeArrowheads="1"/>
            </p:cNvSpPr>
            <p:nvPr/>
          </p:nvSpPr>
          <p:spPr bwMode="auto">
            <a:xfrm>
              <a:off x="2760" y="3673"/>
              <a:ext cx="1073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7604" name="Text Box 43"/>
            <p:cNvSpPr txBox="1">
              <a:spLocks noChangeArrowheads="1"/>
            </p:cNvSpPr>
            <p:nvPr/>
          </p:nvSpPr>
          <p:spPr bwMode="auto">
            <a:xfrm>
              <a:off x="2781" y="3723"/>
              <a:ext cx="10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命令序列</a:t>
              </a:r>
              <a:r>
                <a:rPr lang="en-US" altLang="zh-CN" sz="2000" b="1"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67605" name="Text Box 44"/>
            <p:cNvSpPr txBox="1">
              <a:spLocks noChangeArrowheads="1"/>
            </p:cNvSpPr>
            <p:nvPr/>
          </p:nvSpPr>
          <p:spPr bwMode="auto">
            <a:xfrm>
              <a:off x="1562" y="3580"/>
              <a:ext cx="1073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条件为假</a:t>
              </a:r>
              <a:endParaRPr lang="en-US" altLang="zh-CN" sz="2000" b="1">
                <a:ea typeface="楷体_GB2312" pitchFamily="49" charset="-122"/>
              </a:endParaRPr>
            </a:p>
            <a:p>
              <a:pPr algn="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else</a:t>
              </a:r>
            </a:p>
          </p:txBody>
        </p:sp>
        <p:sp>
          <p:nvSpPr>
            <p:cNvPr id="67606" name="Line 45"/>
            <p:cNvSpPr>
              <a:spLocks noChangeShapeType="1"/>
            </p:cNvSpPr>
            <p:nvPr/>
          </p:nvSpPr>
          <p:spPr bwMode="auto">
            <a:xfrm>
              <a:off x="613" y="3193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7607" name="AutoShape 46"/>
            <p:cNvSpPr>
              <a:spLocks noChangeArrowheads="1"/>
            </p:cNvSpPr>
            <p:nvPr/>
          </p:nvSpPr>
          <p:spPr bwMode="auto">
            <a:xfrm>
              <a:off x="3919" y="3041"/>
              <a:ext cx="929" cy="31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7608" name="Text Box 47"/>
            <p:cNvSpPr txBox="1">
              <a:spLocks noChangeArrowheads="1"/>
            </p:cNvSpPr>
            <p:nvPr/>
          </p:nvSpPr>
          <p:spPr bwMode="auto">
            <a:xfrm>
              <a:off x="3950" y="3075"/>
              <a:ext cx="87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r>
                <a:rPr lang="en-US" altLang="zh-CN" sz="2000" b="1">
                  <a:ea typeface="楷体_GB2312" pitchFamily="49" charset="-122"/>
                </a:rPr>
                <a:t>  </a:t>
              </a:r>
              <a:r>
                <a:rPr lang="zh-CN" altLang="en-US" sz="2000" b="1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67609" name="Line 48"/>
            <p:cNvSpPr>
              <a:spLocks noChangeShapeType="1"/>
            </p:cNvSpPr>
            <p:nvPr/>
          </p:nvSpPr>
          <p:spPr bwMode="auto">
            <a:xfrm>
              <a:off x="4851" y="3193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299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分支结构</a:t>
            </a:r>
            <a:r>
              <a:rPr lang="en-US" altLang="zh-CN"/>
              <a:t>——if </a:t>
            </a:r>
            <a:r>
              <a:rPr lang="zh-CN" altLang="en-US"/>
              <a:t>语句流程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604838"/>
          </a:xfrm>
        </p:spPr>
        <p:txBody>
          <a:bodyPr/>
          <a:lstStyle/>
          <a:p>
            <a:pPr eaLnBrk="1" hangingPunct="1"/>
            <a:r>
              <a:rPr lang="zh-CN" altLang="en-US"/>
              <a:t>多分支：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针对多个条件执行不同操作</a:t>
            </a:r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468313" y="2039938"/>
            <a:ext cx="7920037" cy="3910012"/>
            <a:chOff x="295" y="1117"/>
            <a:chExt cx="4989" cy="2463"/>
          </a:xfrm>
        </p:grpSpPr>
        <p:sp>
          <p:nvSpPr>
            <p:cNvPr id="68615" name="Line 33"/>
            <p:cNvSpPr>
              <a:spLocks noChangeShapeType="1"/>
            </p:cNvSpPr>
            <p:nvPr/>
          </p:nvSpPr>
          <p:spPr bwMode="auto">
            <a:xfrm>
              <a:off x="2154" y="193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8616" name="Line 34"/>
            <p:cNvSpPr>
              <a:spLocks noChangeShapeType="1"/>
            </p:cNvSpPr>
            <p:nvPr/>
          </p:nvSpPr>
          <p:spPr bwMode="auto">
            <a:xfrm>
              <a:off x="1221" y="1332"/>
              <a:ext cx="0" cy="1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8617" name="AutoShape 35"/>
            <p:cNvSpPr>
              <a:spLocks noChangeArrowheads="1"/>
            </p:cNvSpPr>
            <p:nvPr/>
          </p:nvSpPr>
          <p:spPr bwMode="auto">
            <a:xfrm>
              <a:off x="527" y="1650"/>
              <a:ext cx="1389" cy="52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8" name="Text Box 36"/>
            <p:cNvSpPr txBox="1">
              <a:spLocks noChangeArrowheads="1"/>
            </p:cNvSpPr>
            <p:nvPr/>
          </p:nvSpPr>
          <p:spPr bwMode="auto">
            <a:xfrm>
              <a:off x="636" y="1795"/>
              <a:ext cx="12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if </a:t>
              </a:r>
              <a:r>
                <a:rPr lang="en-US" altLang="zh-CN" sz="1600" b="1">
                  <a:ea typeface="楷体_GB2312" pitchFamily="49" charset="-122"/>
                </a:rPr>
                <a:t>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</a:p>
          </p:txBody>
        </p:sp>
        <p:sp>
          <p:nvSpPr>
            <p:cNvPr id="68619" name="AutoShape 37"/>
            <p:cNvSpPr>
              <a:spLocks noChangeArrowheads="1"/>
            </p:cNvSpPr>
            <p:nvPr/>
          </p:nvSpPr>
          <p:spPr bwMode="auto">
            <a:xfrm>
              <a:off x="2263" y="1171"/>
              <a:ext cx="983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0" name="Text Box 38"/>
            <p:cNvSpPr txBox="1">
              <a:spLocks noChangeArrowheads="1"/>
            </p:cNvSpPr>
            <p:nvPr/>
          </p:nvSpPr>
          <p:spPr bwMode="auto">
            <a:xfrm>
              <a:off x="2282" y="1216"/>
              <a:ext cx="9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68621" name="Line 39"/>
            <p:cNvSpPr>
              <a:spLocks noChangeShapeType="1"/>
            </p:cNvSpPr>
            <p:nvPr/>
          </p:nvSpPr>
          <p:spPr bwMode="auto">
            <a:xfrm>
              <a:off x="1221" y="1332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8622" name="Line 40"/>
            <p:cNvSpPr>
              <a:spLocks noChangeShapeType="1"/>
            </p:cNvSpPr>
            <p:nvPr/>
          </p:nvSpPr>
          <p:spPr bwMode="auto">
            <a:xfrm>
              <a:off x="3246" y="1332"/>
              <a:ext cx="1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8623" name="Line 41"/>
            <p:cNvSpPr>
              <a:spLocks noChangeShapeType="1"/>
            </p:cNvSpPr>
            <p:nvPr/>
          </p:nvSpPr>
          <p:spPr bwMode="auto">
            <a:xfrm flipV="1">
              <a:off x="4634" y="2678"/>
              <a:ext cx="0" cy="7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8624" name="Text Box 42"/>
            <p:cNvSpPr txBox="1">
              <a:spLocks noChangeArrowheads="1"/>
            </p:cNvSpPr>
            <p:nvPr/>
          </p:nvSpPr>
          <p:spPr bwMode="auto">
            <a:xfrm>
              <a:off x="1148" y="1117"/>
              <a:ext cx="9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  </a:t>
              </a: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68625" name="Line 43"/>
            <p:cNvSpPr>
              <a:spLocks noChangeShapeType="1"/>
            </p:cNvSpPr>
            <p:nvPr/>
          </p:nvSpPr>
          <p:spPr bwMode="auto">
            <a:xfrm>
              <a:off x="2147" y="3430"/>
              <a:ext cx="1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8626" name="Line 44"/>
            <p:cNvSpPr>
              <a:spLocks noChangeShapeType="1"/>
            </p:cNvSpPr>
            <p:nvPr/>
          </p:nvSpPr>
          <p:spPr bwMode="auto">
            <a:xfrm>
              <a:off x="4172" y="3430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8627" name="AutoShape 45"/>
            <p:cNvSpPr>
              <a:spLocks noChangeArrowheads="1"/>
            </p:cNvSpPr>
            <p:nvPr/>
          </p:nvSpPr>
          <p:spPr bwMode="auto">
            <a:xfrm>
              <a:off x="3187" y="3291"/>
              <a:ext cx="984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8" name="Text Box 46"/>
            <p:cNvSpPr txBox="1">
              <a:spLocks noChangeArrowheads="1"/>
            </p:cNvSpPr>
            <p:nvPr/>
          </p:nvSpPr>
          <p:spPr bwMode="auto">
            <a:xfrm>
              <a:off x="3207" y="3343"/>
              <a:ext cx="9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n…</a:t>
              </a:r>
            </a:p>
          </p:txBody>
        </p:sp>
        <p:sp>
          <p:nvSpPr>
            <p:cNvPr id="68629" name="Text Box 47"/>
            <p:cNvSpPr txBox="1">
              <a:spLocks noChangeArrowheads="1"/>
            </p:cNvSpPr>
            <p:nvPr/>
          </p:nvSpPr>
          <p:spPr bwMode="auto">
            <a:xfrm>
              <a:off x="2089" y="3205"/>
              <a:ext cx="9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条件为假  </a:t>
              </a: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else</a:t>
              </a:r>
            </a:p>
          </p:txBody>
        </p:sp>
        <p:sp>
          <p:nvSpPr>
            <p:cNvPr id="68630" name="AutoShape 48"/>
            <p:cNvSpPr>
              <a:spLocks noChangeArrowheads="1"/>
            </p:cNvSpPr>
            <p:nvPr/>
          </p:nvSpPr>
          <p:spPr bwMode="auto">
            <a:xfrm>
              <a:off x="1453" y="2201"/>
              <a:ext cx="1389" cy="52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1" name="Text Box 49"/>
            <p:cNvSpPr txBox="1">
              <a:spLocks noChangeArrowheads="1"/>
            </p:cNvSpPr>
            <p:nvPr/>
          </p:nvSpPr>
          <p:spPr bwMode="auto">
            <a:xfrm>
              <a:off x="1561" y="2346"/>
              <a:ext cx="127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elif</a:t>
              </a:r>
              <a:r>
                <a:rPr lang="en-US" altLang="zh-CN" sz="1600" b="1">
                  <a:ea typeface="楷体_GB2312" pitchFamily="49" charset="-122"/>
                </a:rPr>
                <a:t> 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  <a:r>
                <a:rPr lang="en-US" altLang="zh-CN" sz="1600" b="1">
                  <a:ea typeface="楷体_GB2312" pitchFamily="49" charset="-122"/>
                </a:rPr>
                <a:t>2</a:t>
              </a:r>
            </a:p>
          </p:txBody>
        </p:sp>
        <p:sp>
          <p:nvSpPr>
            <p:cNvPr id="68632" name="Line 50"/>
            <p:cNvSpPr>
              <a:spLocks noChangeShapeType="1"/>
            </p:cNvSpPr>
            <p:nvPr/>
          </p:nvSpPr>
          <p:spPr bwMode="auto">
            <a:xfrm>
              <a:off x="1221" y="2458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8633" name="AutoShape 51"/>
            <p:cNvSpPr>
              <a:spLocks noChangeArrowheads="1"/>
            </p:cNvSpPr>
            <p:nvPr/>
          </p:nvSpPr>
          <p:spPr bwMode="auto">
            <a:xfrm>
              <a:off x="3187" y="1811"/>
              <a:ext cx="984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4" name="Text Box 52"/>
            <p:cNvSpPr txBox="1">
              <a:spLocks noChangeArrowheads="1"/>
            </p:cNvSpPr>
            <p:nvPr/>
          </p:nvSpPr>
          <p:spPr bwMode="auto">
            <a:xfrm>
              <a:off x="3215" y="1848"/>
              <a:ext cx="9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68635" name="Line 53"/>
            <p:cNvSpPr>
              <a:spLocks noChangeShapeType="1"/>
            </p:cNvSpPr>
            <p:nvPr/>
          </p:nvSpPr>
          <p:spPr bwMode="auto">
            <a:xfrm>
              <a:off x="2154" y="1941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8636" name="Line 54"/>
            <p:cNvSpPr>
              <a:spLocks noChangeShapeType="1"/>
            </p:cNvSpPr>
            <p:nvPr/>
          </p:nvSpPr>
          <p:spPr bwMode="auto">
            <a:xfrm>
              <a:off x="4180" y="1941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8637" name="Line 55"/>
            <p:cNvSpPr>
              <a:spLocks noChangeShapeType="1"/>
            </p:cNvSpPr>
            <p:nvPr/>
          </p:nvSpPr>
          <p:spPr bwMode="auto">
            <a:xfrm>
              <a:off x="4634" y="1332"/>
              <a:ext cx="0" cy="10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8638" name="Text Box 56"/>
            <p:cNvSpPr txBox="1">
              <a:spLocks noChangeArrowheads="1"/>
            </p:cNvSpPr>
            <p:nvPr/>
          </p:nvSpPr>
          <p:spPr bwMode="auto">
            <a:xfrm>
              <a:off x="2082" y="1725"/>
              <a:ext cx="9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  </a:t>
              </a: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68639" name="Text Box 57"/>
            <p:cNvSpPr txBox="1">
              <a:spLocks noChangeArrowheads="1"/>
            </p:cNvSpPr>
            <p:nvPr/>
          </p:nvSpPr>
          <p:spPr bwMode="auto">
            <a:xfrm>
              <a:off x="1976" y="2925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68640" name="Line 58"/>
            <p:cNvSpPr>
              <a:spLocks noChangeShapeType="1"/>
            </p:cNvSpPr>
            <p:nvPr/>
          </p:nvSpPr>
          <p:spPr bwMode="auto">
            <a:xfrm>
              <a:off x="2147" y="3083"/>
              <a:ext cx="0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8641" name="Text Box 59"/>
            <p:cNvSpPr txBox="1">
              <a:spLocks noChangeArrowheads="1"/>
            </p:cNvSpPr>
            <p:nvPr/>
          </p:nvSpPr>
          <p:spPr bwMode="auto">
            <a:xfrm>
              <a:off x="3303" y="2925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68642" name="Line 60"/>
            <p:cNvSpPr>
              <a:spLocks noChangeShapeType="1"/>
            </p:cNvSpPr>
            <p:nvPr/>
          </p:nvSpPr>
          <p:spPr bwMode="auto">
            <a:xfrm>
              <a:off x="295" y="1911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8643" name="AutoShape 61"/>
            <p:cNvSpPr>
              <a:spLocks noChangeArrowheads="1"/>
            </p:cNvSpPr>
            <p:nvPr/>
          </p:nvSpPr>
          <p:spPr bwMode="auto">
            <a:xfrm>
              <a:off x="4199" y="2373"/>
              <a:ext cx="852" cy="289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4" name="Text Box 62"/>
            <p:cNvSpPr txBox="1">
              <a:spLocks noChangeArrowheads="1"/>
            </p:cNvSpPr>
            <p:nvPr/>
          </p:nvSpPr>
          <p:spPr bwMode="auto">
            <a:xfrm>
              <a:off x="4241" y="2403"/>
              <a:ext cx="8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fi </a:t>
              </a:r>
              <a:r>
                <a:rPr lang="en-US" altLang="zh-CN" sz="1600" b="1">
                  <a:ea typeface="楷体_GB2312" pitchFamily="49" charset="-122"/>
                </a:rPr>
                <a:t> </a:t>
              </a:r>
              <a:r>
                <a:rPr lang="zh-CN" altLang="en-US" sz="1600" b="1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68645" name="Line 63"/>
            <p:cNvSpPr>
              <a:spLocks noChangeShapeType="1"/>
            </p:cNvSpPr>
            <p:nvPr/>
          </p:nvSpPr>
          <p:spPr bwMode="auto">
            <a:xfrm>
              <a:off x="5053" y="2512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897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分支结构</a:t>
            </a:r>
            <a:r>
              <a:rPr lang="en-US" altLang="zh-CN"/>
              <a:t>——if </a:t>
            </a:r>
            <a:r>
              <a:rPr lang="zh-CN" altLang="en-US"/>
              <a:t>语句举例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>
          <a:xfrm>
            <a:off x="310158" y="5301208"/>
            <a:ext cx="8229600" cy="685800"/>
          </a:xfrm>
        </p:spPr>
        <p:txBody>
          <a:bodyPr/>
          <a:lstStyle/>
          <a:p>
            <a:r>
              <a:rPr lang="zh-CN" altLang="en-US" sz="2800" dirty="0"/>
              <a:t>其中</a:t>
            </a:r>
            <a:r>
              <a:rPr lang="en-US" altLang="zh-CN" sz="2800" dirty="0"/>
              <a:t>/</a:t>
            </a:r>
            <a:r>
              <a:rPr lang="en-US" altLang="zh-CN" sz="2800" dirty="0" err="1"/>
              <a:t>dev</a:t>
            </a:r>
            <a:r>
              <a:rPr lang="en-US" altLang="zh-CN" sz="2800" dirty="0"/>
              <a:t>/null </a:t>
            </a:r>
            <a:r>
              <a:rPr lang="zh-CN" altLang="en-US" sz="2800" dirty="0"/>
              <a:t>一行是</a:t>
            </a:r>
            <a:r>
              <a:rPr lang="en-US" altLang="zh-CN" sz="2800" dirty="0" err="1"/>
              <a:t>linux</a:t>
            </a:r>
            <a:r>
              <a:rPr lang="zh-CN" altLang="en-US" sz="2800" dirty="0"/>
              <a:t>中常用的屏蔽错误输出的方法，大家可以在上机时尝试删除后的效果。</a:t>
            </a:r>
          </a:p>
        </p:txBody>
      </p:sp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80728"/>
            <a:ext cx="834231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1521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分支结构</a:t>
            </a:r>
            <a:r>
              <a:rPr lang="en-US" altLang="zh-CN"/>
              <a:t>——if </a:t>
            </a:r>
            <a:r>
              <a:rPr lang="zh-CN" altLang="en-US"/>
              <a:t>语句举例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288" y="1341438"/>
            <a:ext cx="8280400" cy="47085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  <a:endParaRPr lang="zh-CN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ask-age.sh</a:t>
            </a:r>
            <a:endParaRPr lang="zh-CN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read  -p "How old are you?  "  age 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使用 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Shell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算术运算符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(())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进行条件测试</a:t>
            </a:r>
            <a:endParaRPr lang="zh-CN" altLang="zh-CN" sz="2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((age&lt;0||age&gt;120))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then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echo "Out of range !"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exit 1</a:t>
            </a:r>
          </a:p>
          <a:p>
            <a:pPr>
              <a:defRPr/>
            </a:pP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fi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使用多分支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if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语句</a:t>
            </a:r>
            <a:endParaRPr lang="en-US" altLang="zh-CN" sz="2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if 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((age&gt;=0&amp;&amp;age&lt;13))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then 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"Child !"</a:t>
            </a:r>
          </a:p>
          <a:p>
            <a:pPr>
              <a:defRPr/>
            </a:pP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elif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((age&gt;=13&amp;&amp;age&lt;20))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 then 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“Teenager!"</a:t>
            </a:r>
          </a:p>
          <a:p>
            <a:pPr>
              <a:defRPr/>
            </a:pP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elif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((age&gt;=20&amp;&amp;age&lt;30))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then 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"P III !"</a:t>
            </a:r>
          </a:p>
          <a:p>
            <a:pPr>
              <a:defRPr/>
            </a:pP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elif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((age&gt;=30&amp;&amp;age&lt;40))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then 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"P IV !"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else 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"Sorry I asked."</a:t>
            </a:r>
          </a:p>
          <a:p>
            <a:pPr>
              <a:defRPr/>
            </a:pP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fi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9504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分支结构</a:t>
            </a:r>
            <a:r>
              <a:rPr lang="en-US" altLang="zh-CN"/>
              <a:t>——if </a:t>
            </a:r>
            <a:r>
              <a:rPr lang="zh-CN" altLang="en-US"/>
              <a:t>语句举例</a:t>
            </a:r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288" y="1200150"/>
            <a:ext cx="8280400" cy="507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## filename: decide_file_type.sh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 if </a:t>
            </a:r>
            <a:r>
              <a:rPr lang="zh-CN" altLang="en-US" b="1" dirty="0">
                <a:solidFill>
                  <a:srgbClr val="002060"/>
                </a:solidFill>
                <a:latin typeface="Courier New" pitchFamily="49" charset="0"/>
              </a:rPr>
              <a:t>语句可以嵌套使用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[ $# -ne 1 ]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&amp;&amp; 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echo “Usage: $0 &lt;filename&gt;“  </a:t>
            </a:r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</a:rPr>
              <a:t>常用法</a:t>
            </a:r>
            <a:endParaRPr lang="en-US" altLang="zh-CN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echo $0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file=$1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echo $1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if [ -d $file ]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then  echo "$file is a directory"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elif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[ -f $file ]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then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if [ -r $file -a -w $file -a -x $file ] ; then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# if [[ -r $file &amp;&amp; -w $file &amp;&amp; -x $file ]] ; then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  echo "You have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rwx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permissioon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on $file."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fi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else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echo "$file is neither a file nor a directory"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31566460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278FDE-1852-4B95-8992-10FF3FCF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 </a:t>
            </a:r>
            <a:r>
              <a:rPr lang="zh-CN" altLang="en-US" dirty="0"/>
              <a:t>命令中的</a:t>
            </a:r>
            <a:r>
              <a:rPr lang="en-US" altLang="zh-CN" dirty="0"/>
              <a:t>&amp;&amp; </a:t>
            </a:r>
            <a:r>
              <a:rPr lang="zh-CN" altLang="en-US" dirty="0"/>
              <a:t>和</a:t>
            </a:r>
            <a:r>
              <a:rPr lang="en-US" altLang="zh-CN" dirty="0"/>
              <a:t>||</a:t>
            </a:r>
            <a:r>
              <a:rPr lang="zh-CN" altLang="en-US" dirty="0"/>
              <a:t>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12E7A8A-EAF5-4C70-BC53-F23D55B8D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857403"/>
          </a:xfrm>
        </p:spPr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</a:rPr>
              <a:t>&amp;&amp;</a:t>
            </a:r>
            <a:r>
              <a:rPr lang="zh-CN" altLang="en-US" sz="2400" dirty="0">
                <a:solidFill>
                  <a:srgbClr val="FF0000"/>
                </a:solidFill>
              </a:rPr>
              <a:t>运算符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zh-CN" altLang="en-US" sz="2400" dirty="0"/>
              <a:t>格式：</a:t>
            </a:r>
            <a:r>
              <a:rPr lang="en-US" altLang="zh-CN" sz="2400" dirty="0"/>
              <a:t> command1  &amp;&amp; command2</a:t>
            </a:r>
          </a:p>
          <a:p>
            <a:pPr marL="0" indent="0">
              <a:buNone/>
            </a:pPr>
            <a:r>
              <a:rPr lang="en-US" altLang="zh-CN" sz="2400" dirty="0"/>
              <a:t>&amp;&amp;</a:t>
            </a:r>
            <a:r>
              <a:rPr lang="zh-CN" altLang="en-US" sz="2400" dirty="0"/>
              <a:t>左边的命令（命令</a:t>
            </a:r>
            <a:r>
              <a:rPr lang="en-US" altLang="zh-CN" sz="2400" dirty="0"/>
              <a:t>1</a:t>
            </a:r>
            <a:r>
              <a:rPr lang="zh-CN" altLang="en-US" sz="2400" dirty="0"/>
              <a:t>）返回真</a:t>
            </a:r>
            <a:r>
              <a:rPr lang="en-US" altLang="zh-CN" sz="2400" dirty="0"/>
              <a:t>(</a:t>
            </a:r>
            <a:r>
              <a:rPr lang="zh-CN" altLang="en-US" sz="2400" dirty="0"/>
              <a:t>即返回</a:t>
            </a:r>
            <a:r>
              <a:rPr lang="en-US" altLang="zh-CN" sz="2400" dirty="0"/>
              <a:t>0</a:t>
            </a:r>
            <a:r>
              <a:rPr lang="zh-CN" altLang="en-US" sz="2400" dirty="0"/>
              <a:t>，成功被执行）后，</a:t>
            </a:r>
            <a:r>
              <a:rPr lang="en-US" altLang="zh-CN" sz="2400" dirty="0"/>
              <a:t>&amp;&amp;</a:t>
            </a:r>
            <a:r>
              <a:rPr lang="zh-CN" altLang="en-US" sz="2400" dirty="0"/>
              <a:t>右边的命令（命令</a:t>
            </a:r>
            <a:r>
              <a:rPr lang="en-US" altLang="zh-CN" sz="2400" dirty="0"/>
              <a:t>2</a:t>
            </a:r>
            <a:r>
              <a:rPr lang="zh-CN" altLang="en-US" sz="2400" dirty="0"/>
              <a:t>）才能够被执行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command1 &amp;&amp; command2 [&amp;&amp; command3 ...]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</a:p>
          <a:p>
            <a:pPr marL="0" indent="0">
              <a:buNone/>
            </a:pPr>
            <a:r>
              <a:rPr lang="en-US" altLang="zh-CN" sz="2000" dirty="0"/>
              <a:t>1 </a:t>
            </a:r>
            <a:r>
              <a:rPr lang="zh-CN" altLang="en-US" sz="2000" dirty="0"/>
              <a:t>命令之间使用 </a:t>
            </a:r>
            <a:r>
              <a:rPr lang="en-US" altLang="zh-CN" sz="2000" dirty="0"/>
              <a:t>&amp;&amp; </a:t>
            </a:r>
            <a:r>
              <a:rPr lang="zh-CN" altLang="en-US" sz="2000" dirty="0"/>
              <a:t>连接，实现逻辑与的功能。</a:t>
            </a:r>
          </a:p>
          <a:p>
            <a:pPr marL="0" indent="0">
              <a:buNone/>
            </a:pPr>
            <a:r>
              <a:rPr lang="en-US" altLang="zh-CN" sz="2000" dirty="0"/>
              <a:t>2 </a:t>
            </a:r>
            <a:r>
              <a:rPr lang="zh-CN" altLang="en-US" sz="2000" dirty="0"/>
              <a:t>只有在 </a:t>
            </a:r>
            <a:r>
              <a:rPr lang="en-US" altLang="zh-CN" sz="2000" dirty="0"/>
              <a:t>&amp;&amp; </a:t>
            </a:r>
            <a:r>
              <a:rPr lang="zh-CN" altLang="en-US" sz="2000" dirty="0"/>
              <a:t>左边的命令返回真（命令返回值 </a:t>
            </a:r>
            <a:r>
              <a:rPr lang="en-US" altLang="zh-CN" sz="2000" dirty="0"/>
              <a:t>$? == 0</a:t>
            </a:r>
            <a:r>
              <a:rPr lang="zh-CN" altLang="en-US" sz="2000" dirty="0"/>
              <a:t>），</a:t>
            </a:r>
            <a:r>
              <a:rPr lang="en-US" altLang="zh-CN" sz="2000" dirty="0"/>
              <a:t>&amp;&amp; </a:t>
            </a:r>
            <a:r>
              <a:rPr lang="zh-CN" altLang="en-US" sz="2000" dirty="0"/>
              <a:t>右边的命令才会被执行。</a:t>
            </a:r>
          </a:p>
          <a:p>
            <a:pPr marL="0" indent="0">
              <a:buNone/>
            </a:pPr>
            <a:r>
              <a:rPr lang="en-US" altLang="zh-CN" sz="2000" dirty="0"/>
              <a:t>3 </a:t>
            </a:r>
            <a:r>
              <a:rPr lang="zh-CN" altLang="en-US" sz="2000" dirty="0"/>
              <a:t>只要有一个命令返回假（命令返回值 </a:t>
            </a:r>
            <a:r>
              <a:rPr lang="en-US" altLang="zh-CN" sz="2000" dirty="0"/>
              <a:t>$? == 1</a:t>
            </a:r>
            <a:r>
              <a:rPr lang="zh-CN" altLang="en-US" sz="2000" dirty="0"/>
              <a:t>），后面的命令就不会被执行。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例：</a:t>
            </a:r>
            <a:r>
              <a:rPr lang="en-US" altLang="zh-CN" sz="2000" dirty="0"/>
              <a:t>cp ~/Desktop/1.txt ~/1.txt &amp;&amp; rm ~/Desktop/1.txt &amp;&amp; echo "success"</a:t>
            </a:r>
          </a:p>
        </p:txBody>
      </p:sp>
    </p:spTree>
    <p:extLst>
      <p:ext uri="{BB962C8B-B14F-4D97-AF65-F5344CB8AC3E}">
        <p14:creationId xmlns:p14="http://schemas.microsoft.com/office/powerpoint/2010/main" val="40118434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4386E5A-1B4D-4004-A449-ADF0A253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0C21314-345C-470B-AC92-95EB74FF5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US" altLang="zh-CN" dirty="0"/>
              <a:t>||</a:t>
            </a:r>
            <a:r>
              <a:rPr lang="zh-CN" altLang="en-US" dirty="0"/>
              <a:t>运算符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sz="2400" dirty="0"/>
              <a:t>command1 || command2</a:t>
            </a:r>
          </a:p>
          <a:p>
            <a:pPr marL="0" indent="0">
              <a:buNone/>
            </a:pPr>
            <a:r>
              <a:rPr lang="en-US" altLang="zh-CN" sz="2400" dirty="0"/>
              <a:t>||</a:t>
            </a:r>
            <a:r>
              <a:rPr lang="zh-CN" altLang="en-US" sz="2400" dirty="0"/>
              <a:t>则与</a:t>
            </a:r>
            <a:r>
              <a:rPr lang="en-US" altLang="zh-CN" sz="2400" dirty="0"/>
              <a:t>&amp;&amp;</a:t>
            </a:r>
            <a:r>
              <a:rPr lang="zh-CN" altLang="en-US" sz="2400" dirty="0"/>
              <a:t>相反。如果</a:t>
            </a:r>
            <a:r>
              <a:rPr lang="en-US" altLang="zh-CN" sz="2400" dirty="0"/>
              <a:t>||</a:t>
            </a:r>
            <a:r>
              <a:rPr lang="zh-CN" altLang="en-US" sz="2400" dirty="0"/>
              <a:t>左边的命令（命令</a:t>
            </a:r>
            <a:r>
              <a:rPr lang="en-US" altLang="zh-CN" sz="2400" dirty="0"/>
              <a:t>1</a:t>
            </a:r>
            <a:r>
              <a:rPr lang="zh-CN" altLang="en-US" sz="2400" dirty="0"/>
              <a:t>）未执行成功，那么就执行</a:t>
            </a:r>
            <a:r>
              <a:rPr lang="en-US" altLang="zh-CN" sz="2400" dirty="0"/>
              <a:t>||</a:t>
            </a:r>
            <a:r>
              <a:rPr lang="zh-CN" altLang="en-US" sz="2400" dirty="0"/>
              <a:t>右边的命令（命令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、命令之间使用 </a:t>
            </a:r>
            <a:r>
              <a:rPr lang="en-US" altLang="zh-CN" sz="2000" dirty="0"/>
              <a:t>|| </a:t>
            </a:r>
            <a:r>
              <a:rPr lang="zh-CN" altLang="en-US" sz="2000" dirty="0"/>
              <a:t>连接，实现逻辑或的功能。</a:t>
            </a:r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、只有在 </a:t>
            </a:r>
            <a:r>
              <a:rPr lang="en-US" altLang="zh-CN" sz="2000" dirty="0"/>
              <a:t>|| </a:t>
            </a:r>
            <a:r>
              <a:rPr lang="zh-CN" altLang="en-US" sz="2000" dirty="0"/>
              <a:t>左边的命令返回假（命令返回值 </a:t>
            </a:r>
            <a:r>
              <a:rPr lang="en-US" altLang="zh-CN" sz="2000" dirty="0"/>
              <a:t>$? == 1</a:t>
            </a:r>
            <a:r>
              <a:rPr lang="zh-CN" altLang="en-US" sz="2000" dirty="0"/>
              <a:t>），</a:t>
            </a:r>
            <a:r>
              <a:rPr lang="en-US" altLang="zh-CN" sz="2000" dirty="0"/>
              <a:t>|| </a:t>
            </a:r>
            <a:r>
              <a:rPr lang="zh-CN" altLang="en-US" sz="2000" dirty="0"/>
              <a:t>右边的命令才会被执行。这和 </a:t>
            </a:r>
            <a:r>
              <a:rPr lang="en-US" altLang="zh-CN" sz="2000" dirty="0"/>
              <a:t>c </a:t>
            </a:r>
            <a:r>
              <a:rPr lang="zh-CN" altLang="en-US" sz="2000" dirty="0"/>
              <a:t>语言中的逻辑或语法功能相同，即实现短路逻辑或操作。</a:t>
            </a:r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、只要有一个命令返回真（命令返回值 </a:t>
            </a:r>
            <a:r>
              <a:rPr lang="en-US" altLang="zh-CN" sz="2000" dirty="0"/>
              <a:t>$? == 0</a:t>
            </a:r>
            <a:r>
              <a:rPr lang="zh-CN" altLang="en-US" sz="2000" dirty="0"/>
              <a:t>），后面的命令就不会被执行。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例：</a:t>
            </a:r>
            <a:r>
              <a:rPr lang="en-US" altLang="zh-CN" sz="2000" dirty="0"/>
              <a:t>rm ~/Desktop/1.txt || echo "fail"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40020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80" y="2348880"/>
            <a:ext cx="8640960" cy="341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026997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6734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分支结构</a:t>
            </a:r>
            <a:r>
              <a:rPr lang="en-US" altLang="zh-CN"/>
              <a:t>——case </a:t>
            </a:r>
            <a:r>
              <a:rPr lang="zh-CN" altLang="en-US"/>
              <a:t>语句语法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8313" y="1196975"/>
            <a:ext cx="8382000" cy="492125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case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in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#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为表达式，关键词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in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不要忘！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pattern1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)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与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楷体_GB2312" pitchFamily="49" charset="-122"/>
              </a:rPr>
              <a:t>pattern1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匹配，注意括号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commands1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执行语句块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commands1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 ;;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跳出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case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结构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pattern2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)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与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楷体_GB2312" pitchFamily="49" charset="-122"/>
              </a:rPr>
              <a:t>pattern2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匹配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 commands2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执行语句块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commands2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;;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跳出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case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结构</a:t>
            </a:r>
            <a:b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</a:b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... ...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可以有任意多个模式匹配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*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)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与上面的模式都不匹配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 commands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执行语句块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commands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;;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跳出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case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结构</a:t>
            </a:r>
            <a:b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</a:b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esac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case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语句必须以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esac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终止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7654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分支结构</a:t>
            </a:r>
            <a:r>
              <a:rPr lang="en-US" altLang="zh-CN"/>
              <a:t>——case </a:t>
            </a:r>
            <a:r>
              <a:rPr lang="zh-CN" altLang="en-US"/>
              <a:t>语句说明</a:t>
            </a:r>
          </a:p>
        </p:txBody>
      </p:sp>
      <p:sp>
        <p:nvSpPr>
          <p:cNvPr id="73733" name="Rectangle 8"/>
          <p:cNvSpPr>
            <a:spLocks noChangeArrowheads="1"/>
          </p:cNvSpPr>
          <p:nvPr/>
        </p:nvSpPr>
        <p:spPr bwMode="auto">
          <a:xfrm>
            <a:off x="396875" y="4513263"/>
            <a:ext cx="82073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>
                <a:ea typeface="黑体" pitchFamily="49" charset="-122"/>
              </a:rPr>
              <a:t> 每个命令块的最后必须有一个</a:t>
            </a:r>
            <a:r>
              <a:rPr lang="zh-CN" altLang="en-US" sz="2400">
                <a:solidFill>
                  <a:srgbClr val="0000CC"/>
                </a:solidFill>
                <a:ea typeface="黑体" pitchFamily="49" charset="-122"/>
              </a:rPr>
              <a:t>双分号</a:t>
            </a:r>
            <a:r>
              <a:rPr lang="zh-CN" altLang="en-US" sz="2400">
                <a:ea typeface="黑体" pitchFamily="49" charset="-122"/>
              </a:rPr>
              <a:t>，可以独占一行，或放在最后一个命令的后面。</a:t>
            </a:r>
          </a:p>
        </p:txBody>
      </p:sp>
      <p:sp>
        <p:nvSpPr>
          <p:cNvPr id="73734" name="Rectangle 10"/>
          <p:cNvSpPr>
            <a:spLocks noChangeArrowheads="1"/>
          </p:cNvSpPr>
          <p:nvPr/>
        </p:nvSpPr>
        <p:spPr bwMode="auto">
          <a:xfrm>
            <a:off x="396875" y="3792538"/>
            <a:ext cx="81359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>
                <a:ea typeface="黑体" pitchFamily="49" charset="-122"/>
              </a:rPr>
              <a:t> 所给的匹配模式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pattern</a:t>
            </a:r>
            <a:r>
              <a:rPr lang="en-US" altLang="zh-CN" sz="2400">
                <a:ea typeface="黑体" pitchFamily="49" charset="-122"/>
              </a:rPr>
              <a:t> </a:t>
            </a:r>
            <a:r>
              <a:rPr lang="zh-CN" altLang="en-US" sz="2400">
                <a:ea typeface="黑体" pitchFamily="49" charset="-122"/>
              </a:rPr>
              <a:t>中可以含有</a:t>
            </a:r>
            <a:r>
              <a:rPr lang="zh-CN" altLang="en-US" sz="2400">
                <a:solidFill>
                  <a:srgbClr val="0000CC"/>
                </a:solidFill>
                <a:ea typeface="黑体" pitchFamily="49" charset="-122"/>
              </a:rPr>
              <a:t>通配符</a:t>
            </a:r>
            <a:r>
              <a:rPr lang="zh-CN" altLang="en-US" sz="2400">
                <a:ea typeface="黑体" pitchFamily="49" charset="-122"/>
              </a:rPr>
              <a:t>和“ </a:t>
            </a:r>
            <a:r>
              <a:rPr lang="zh-CN" altLang="en-US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|</a:t>
            </a:r>
            <a:r>
              <a:rPr lang="zh-CN" altLang="en-US" sz="2400">
                <a:ea typeface="黑体" pitchFamily="49" charset="-122"/>
              </a:rPr>
              <a:t> ”</a:t>
            </a:r>
            <a:r>
              <a:rPr lang="en-US" altLang="zh-CN" sz="2400">
                <a:ea typeface="黑体" pitchFamily="49" charset="-122"/>
              </a:rPr>
              <a:t>。</a:t>
            </a:r>
          </a:p>
        </p:txBody>
      </p:sp>
      <p:sp>
        <p:nvSpPr>
          <p:cNvPr id="73735" name="Rectangle 12"/>
          <p:cNvSpPr>
            <a:spLocks noChangeArrowheads="1"/>
          </p:cNvSpPr>
          <p:nvPr/>
        </p:nvSpPr>
        <p:spPr bwMode="auto">
          <a:xfrm>
            <a:off x="396875" y="2640013"/>
            <a:ext cx="84963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>
                <a:ea typeface="黑体" pitchFamily="49" charset="-122"/>
              </a:rPr>
              <a:t> 如果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expr</a:t>
            </a:r>
            <a:r>
              <a:rPr lang="en-US" altLang="zh-CN" sz="2400">
                <a:ea typeface="黑体" pitchFamily="49" charset="-122"/>
              </a:rPr>
              <a:t> </a:t>
            </a:r>
            <a:r>
              <a:rPr lang="zh-CN" altLang="en-US" sz="2400">
                <a:ea typeface="黑体" pitchFamily="49" charset="-122"/>
              </a:rPr>
              <a:t>没有找到匹配的模式，则执行缺省值 “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*)</a:t>
            </a:r>
            <a:r>
              <a:rPr lang="en-US" altLang="zh-CN" sz="2400">
                <a:ea typeface="黑体" pitchFamily="49" charset="-122"/>
              </a:rPr>
              <a:t> ” </a:t>
            </a:r>
            <a:r>
              <a:rPr lang="zh-CN" altLang="en-US" sz="2400">
                <a:ea typeface="黑体" pitchFamily="49" charset="-122"/>
              </a:rPr>
              <a:t>后面的命令块 </a:t>
            </a:r>
            <a:r>
              <a:rPr lang="en-US" altLang="zh-CN" sz="2400">
                <a:ea typeface="黑体" pitchFamily="49" charset="-122"/>
              </a:rPr>
              <a:t>( </a:t>
            </a:r>
            <a:r>
              <a:rPr lang="zh-CN" altLang="en-US" sz="2400">
                <a:ea typeface="黑体" pitchFamily="49" charset="-122"/>
              </a:rPr>
              <a:t>类似于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if</a:t>
            </a:r>
            <a:r>
              <a:rPr lang="en-US" altLang="zh-CN" sz="2400">
                <a:ea typeface="黑体" pitchFamily="49" charset="-122"/>
              </a:rPr>
              <a:t>  </a:t>
            </a:r>
            <a:r>
              <a:rPr lang="zh-CN" altLang="en-US" sz="2400">
                <a:ea typeface="黑体" pitchFamily="49" charset="-122"/>
              </a:rPr>
              <a:t>中的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else</a:t>
            </a:r>
            <a:r>
              <a:rPr lang="en-US" altLang="zh-CN" sz="2400">
                <a:ea typeface="黑体" pitchFamily="49" charset="-122"/>
              </a:rPr>
              <a:t> )；</a:t>
            </a:r>
            <a:r>
              <a:rPr lang="zh-CN" altLang="en-US" sz="2400">
                <a:ea typeface="黑体" pitchFamily="49" charset="-122"/>
              </a:rPr>
              <a:t>“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*)</a:t>
            </a:r>
            <a:r>
              <a:rPr lang="en-US" altLang="zh-CN" sz="2400">
                <a:ea typeface="黑体" pitchFamily="49" charset="-122"/>
              </a:rPr>
              <a:t> ” </a:t>
            </a:r>
            <a:r>
              <a:rPr lang="zh-CN" altLang="en-US" sz="2400">
                <a:ea typeface="黑体" pitchFamily="49" charset="-122"/>
              </a:rPr>
              <a:t>可以不出现。</a:t>
            </a:r>
          </a:p>
        </p:txBody>
      </p:sp>
      <p:sp>
        <p:nvSpPr>
          <p:cNvPr id="73736" name="Rectangle 14"/>
          <p:cNvSpPr>
            <a:spLocks noChangeArrowheads="1"/>
          </p:cNvSpPr>
          <p:nvPr/>
        </p:nvSpPr>
        <p:spPr bwMode="auto">
          <a:xfrm>
            <a:off x="395288" y="1489075"/>
            <a:ext cx="828198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>
                <a:ea typeface="黑体" pitchFamily="49" charset="-122"/>
              </a:rPr>
              <a:t> 表达式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expr</a:t>
            </a:r>
            <a:r>
              <a:rPr lang="en-US" altLang="zh-CN" sz="2400">
                <a:ea typeface="黑体" pitchFamily="49" charset="-122"/>
              </a:rPr>
              <a:t> </a:t>
            </a:r>
            <a:r>
              <a:rPr lang="zh-CN" altLang="en-US" sz="2400">
                <a:ea typeface="黑体" pitchFamily="49" charset="-122"/>
              </a:rPr>
              <a:t>按顺序匹配每个模式，一旦有一个模式匹配成功，则执行该模式后面的所有命令，然后退出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case</a:t>
            </a:r>
            <a:r>
              <a:rPr lang="en-US" altLang="zh-CN" sz="2400">
                <a:ea typeface="黑体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7385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/>
              <a:t>Shell</a:t>
            </a:r>
            <a:r>
              <a:rPr lang="zh-CN" altLang="en-US"/>
              <a:t>脚本举例（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250825" y="1590675"/>
            <a:ext cx="8686800" cy="395287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#!/bin/bash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Courier New" pitchFamily="49" charset="0"/>
              </a:rPr>
              <a:t># This is the first Bash shell program 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en-US" altLang="zh-CN" sz="2400" b="1" dirty="0" err="1">
                <a:solidFill>
                  <a:schemeClr val="hlink"/>
                </a:solidFill>
                <a:latin typeface="Courier New" pitchFamily="49" charset="0"/>
              </a:rPr>
              <a:t>Scriptname</a:t>
            </a:r>
            <a:r>
              <a:rPr lang="en-US" altLang="zh-CN" sz="2400" b="1" dirty="0">
                <a:solidFill>
                  <a:schemeClr val="hlink"/>
                </a:solidFill>
                <a:latin typeface="Courier New" pitchFamily="49" charset="0"/>
              </a:rPr>
              <a:t>: </a:t>
            </a:r>
            <a:r>
              <a:rPr lang="en-US" altLang="zh-CN" sz="2400" b="1" dirty="0">
                <a:latin typeface="Courier New" pitchFamily="49" charset="0"/>
              </a:rPr>
              <a:t>greetings.sh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  <a:endParaRPr lang="en-US" altLang="zh-CN" sz="2400" b="1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</a:rPr>
              <a:t>-e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“Hello $LOGNAME,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</a:rPr>
              <a:t>\c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“  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</a:rPr>
              <a:t>（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-e 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</a:rPr>
              <a:t>解释转义字符）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   "it's nice talking to you."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</a:rPr>
              <a:t>-n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"Your present working directory is: 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6600"/>
                </a:solidFill>
                <a:latin typeface="Courier New" pitchFamily="49" charset="0"/>
              </a:rPr>
              <a:t>pwd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  <a:latin typeface="Courier New" pitchFamily="49" charset="0"/>
              </a:rPr>
              <a:t># Show the name of present directory</a:t>
            </a:r>
            <a:endParaRPr lang="en-US" altLang="zh-CN" sz="2400" b="1" dirty="0">
              <a:solidFill>
                <a:srgbClr val="0066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  <a:endParaRPr lang="en-US" altLang="zh-CN" sz="2400" b="1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</a:rPr>
              <a:t>-e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"The time is `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</a:rPr>
              <a:t>date +%T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`!.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</a:rPr>
              <a:t>\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Bye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</a:p>
        </p:txBody>
      </p:sp>
    </p:spTree>
    <p:extLst>
      <p:ext uri="{BB962C8B-B14F-4D97-AF65-F5344CB8AC3E}">
        <p14:creationId xmlns:p14="http://schemas.microsoft.com/office/powerpoint/2010/main" val="401940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分支结构</a:t>
            </a:r>
            <a:r>
              <a:rPr lang="en-US" altLang="zh-CN"/>
              <a:t>——case </a:t>
            </a:r>
            <a:r>
              <a:rPr lang="zh-CN" altLang="en-US"/>
              <a:t>语句流程</a:t>
            </a:r>
          </a:p>
        </p:txBody>
      </p: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539750" y="1484313"/>
            <a:ext cx="8135938" cy="4368800"/>
            <a:chOff x="340" y="1056"/>
            <a:chExt cx="5125" cy="2752"/>
          </a:xfrm>
        </p:grpSpPr>
        <p:sp>
          <p:nvSpPr>
            <p:cNvPr id="74758" name="AutoShape 11"/>
            <p:cNvSpPr>
              <a:spLocks noChangeArrowheads="1"/>
            </p:cNvSpPr>
            <p:nvPr/>
          </p:nvSpPr>
          <p:spPr bwMode="auto">
            <a:xfrm>
              <a:off x="2274" y="2280"/>
              <a:ext cx="999" cy="305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4759" name="Line 12"/>
            <p:cNvSpPr>
              <a:spLocks noChangeShapeType="1"/>
            </p:cNvSpPr>
            <p:nvPr/>
          </p:nvSpPr>
          <p:spPr bwMode="auto">
            <a:xfrm>
              <a:off x="1232" y="2841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60" name="AutoShape 13"/>
            <p:cNvSpPr>
              <a:spLocks noChangeArrowheads="1"/>
            </p:cNvSpPr>
            <p:nvPr/>
          </p:nvSpPr>
          <p:spPr bwMode="auto">
            <a:xfrm>
              <a:off x="588" y="2386"/>
              <a:ext cx="1278" cy="481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4761" name="Text Box 14"/>
            <p:cNvSpPr txBox="1">
              <a:spLocks noChangeArrowheads="1"/>
            </p:cNvSpPr>
            <p:nvPr/>
          </p:nvSpPr>
          <p:spPr bwMode="auto">
            <a:xfrm>
              <a:off x="679" y="2523"/>
              <a:ext cx="11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case</a:t>
              </a:r>
              <a:r>
                <a:rPr lang="en-US" altLang="zh-CN" sz="1600" b="1">
                  <a:ea typeface="楷体_GB2312" pitchFamily="49" charset="-122"/>
                </a:rPr>
                <a:t>  expr=</a:t>
              </a:r>
              <a:r>
                <a:rPr lang="zh-CN" altLang="en-US" sz="1600" b="1">
                  <a:solidFill>
                    <a:srgbClr val="002060"/>
                  </a:solidFill>
                  <a:ea typeface="楷体_GB2312" pitchFamily="49" charset="-122"/>
                </a:rPr>
                <a:t>模式</a:t>
              </a:r>
              <a:r>
                <a:rPr lang="en-US" altLang="zh-CN" sz="1600" b="1">
                  <a:solidFill>
                    <a:srgbClr val="00206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74762" name="Line 15"/>
            <p:cNvSpPr>
              <a:spLocks noChangeShapeType="1"/>
            </p:cNvSpPr>
            <p:nvPr/>
          </p:nvSpPr>
          <p:spPr bwMode="auto">
            <a:xfrm flipV="1">
              <a:off x="4682" y="1076"/>
              <a:ext cx="0" cy="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63" name="Line 16"/>
            <p:cNvSpPr>
              <a:spLocks noChangeShapeType="1"/>
            </p:cNvSpPr>
            <p:nvPr/>
          </p:nvSpPr>
          <p:spPr bwMode="auto">
            <a:xfrm>
              <a:off x="340" y="2622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64" name="AutoShape 17"/>
            <p:cNvSpPr>
              <a:spLocks noChangeArrowheads="1"/>
            </p:cNvSpPr>
            <p:nvPr/>
          </p:nvSpPr>
          <p:spPr bwMode="auto">
            <a:xfrm>
              <a:off x="4175" y="2134"/>
              <a:ext cx="1034" cy="305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4765" name="Text Box 18"/>
            <p:cNvSpPr txBox="1">
              <a:spLocks noChangeArrowheads="1"/>
            </p:cNvSpPr>
            <p:nvPr/>
          </p:nvSpPr>
          <p:spPr bwMode="auto">
            <a:xfrm>
              <a:off x="4195" y="2171"/>
              <a:ext cx="10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esac</a:t>
              </a:r>
              <a:r>
                <a:rPr lang="en-US" altLang="zh-CN" sz="1600" b="1">
                  <a:ea typeface="楷体_GB2312" pitchFamily="49" charset="-122"/>
                </a:rPr>
                <a:t>  </a:t>
              </a:r>
              <a:r>
                <a:rPr lang="zh-CN" altLang="en-US" sz="1600" b="1">
                  <a:ea typeface="楷体_GB2312" pitchFamily="49" charset="-122"/>
                </a:rPr>
                <a:t>结束分支</a:t>
              </a:r>
            </a:p>
          </p:txBody>
        </p:sp>
        <p:sp>
          <p:nvSpPr>
            <p:cNvPr id="74766" name="Line 19"/>
            <p:cNvSpPr>
              <a:spLocks noChangeShapeType="1"/>
            </p:cNvSpPr>
            <p:nvPr/>
          </p:nvSpPr>
          <p:spPr bwMode="auto">
            <a:xfrm>
              <a:off x="5222" y="2272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67" name="AutoShape 20"/>
            <p:cNvSpPr>
              <a:spLocks noChangeArrowheads="1"/>
            </p:cNvSpPr>
            <p:nvPr/>
          </p:nvSpPr>
          <p:spPr bwMode="auto">
            <a:xfrm>
              <a:off x="756" y="1822"/>
              <a:ext cx="999" cy="304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805" y="1862"/>
              <a:ext cx="93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dirty="0">
                  <a:solidFill>
                    <a:schemeClr val="accent6">
                      <a:lumMod val="75000"/>
                    </a:schemeClr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600" b="1" dirty="0">
                  <a:solidFill>
                    <a:schemeClr val="accent6">
                      <a:lumMod val="75000"/>
                    </a:schemeClr>
                  </a:solidFill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74769" name="Line 22"/>
            <p:cNvSpPr>
              <a:spLocks noChangeShapeType="1"/>
            </p:cNvSpPr>
            <p:nvPr/>
          </p:nvSpPr>
          <p:spPr bwMode="auto">
            <a:xfrm>
              <a:off x="1220" y="2134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70" name="Line 23"/>
            <p:cNvSpPr>
              <a:spLocks noChangeShapeType="1"/>
            </p:cNvSpPr>
            <p:nvPr/>
          </p:nvSpPr>
          <p:spPr bwMode="auto">
            <a:xfrm>
              <a:off x="1480" y="1437"/>
              <a:ext cx="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71" name="Line 24"/>
            <p:cNvSpPr>
              <a:spLocks noChangeShapeType="1"/>
            </p:cNvSpPr>
            <p:nvPr/>
          </p:nvSpPr>
          <p:spPr bwMode="auto">
            <a:xfrm flipV="1">
              <a:off x="1991" y="1445"/>
              <a:ext cx="0" cy="1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72" name="AutoShape 25"/>
            <p:cNvSpPr>
              <a:spLocks noChangeArrowheads="1"/>
            </p:cNvSpPr>
            <p:nvPr/>
          </p:nvSpPr>
          <p:spPr bwMode="auto">
            <a:xfrm>
              <a:off x="980" y="1307"/>
              <a:ext cx="486" cy="26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600" b="1">
                <a:ea typeface="楷体_GB2312" pitchFamily="49" charset="-122"/>
              </a:endParaRPr>
            </a:p>
          </p:txBody>
        </p:sp>
        <p:sp>
          <p:nvSpPr>
            <p:cNvPr id="74773" name="Text Box 26"/>
            <p:cNvSpPr txBox="1">
              <a:spLocks noChangeArrowheads="1"/>
            </p:cNvSpPr>
            <p:nvPr/>
          </p:nvSpPr>
          <p:spPr bwMode="auto">
            <a:xfrm>
              <a:off x="1120" y="1299"/>
              <a:ext cx="2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;;</a:t>
              </a:r>
            </a:p>
          </p:txBody>
        </p:sp>
        <p:sp>
          <p:nvSpPr>
            <p:cNvPr id="74774" name="Line 27"/>
            <p:cNvSpPr>
              <a:spLocks noChangeShapeType="1"/>
            </p:cNvSpPr>
            <p:nvPr/>
          </p:nvSpPr>
          <p:spPr bwMode="auto">
            <a:xfrm>
              <a:off x="1224" y="157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75" name="Line 28"/>
            <p:cNvSpPr>
              <a:spLocks noChangeShapeType="1"/>
            </p:cNvSpPr>
            <p:nvPr/>
          </p:nvSpPr>
          <p:spPr bwMode="auto">
            <a:xfrm>
              <a:off x="1220" y="1056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76" name="Text Box 29"/>
            <p:cNvSpPr txBox="1">
              <a:spLocks noChangeArrowheads="1"/>
            </p:cNvSpPr>
            <p:nvPr/>
          </p:nvSpPr>
          <p:spPr bwMode="auto">
            <a:xfrm>
              <a:off x="1252" y="1095"/>
              <a:ext cx="1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有</a:t>
              </a:r>
            </a:p>
          </p:txBody>
        </p:sp>
        <p:sp>
          <p:nvSpPr>
            <p:cNvPr id="74777" name="AutoShape 30"/>
            <p:cNvSpPr>
              <a:spLocks noChangeArrowheads="1"/>
            </p:cNvSpPr>
            <p:nvPr/>
          </p:nvSpPr>
          <p:spPr bwMode="auto">
            <a:xfrm>
              <a:off x="2103" y="2849"/>
              <a:ext cx="1278" cy="48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4778" name="Text Box 31"/>
            <p:cNvSpPr txBox="1">
              <a:spLocks noChangeArrowheads="1"/>
            </p:cNvSpPr>
            <p:nvPr/>
          </p:nvSpPr>
          <p:spPr bwMode="auto">
            <a:xfrm>
              <a:off x="2317" y="2979"/>
              <a:ext cx="8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expr=</a:t>
              </a:r>
              <a:r>
                <a:rPr lang="zh-CN" altLang="en-US" sz="1600" b="1">
                  <a:solidFill>
                    <a:srgbClr val="002060"/>
                  </a:solidFill>
                  <a:ea typeface="楷体_GB2312" pitchFamily="49" charset="-122"/>
                </a:rPr>
                <a:t>模式</a:t>
              </a:r>
              <a:r>
                <a:rPr lang="en-US" altLang="zh-CN" sz="1600" b="1">
                  <a:solidFill>
                    <a:srgbClr val="00206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74779" name="AutoShape 32"/>
            <p:cNvSpPr>
              <a:spLocks noChangeArrowheads="1"/>
            </p:cNvSpPr>
            <p:nvPr/>
          </p:nvSpPr>
          <p:spPr bwMode="auto">
            <a:xfrm>
              <a:off x="4050" y="3328"/>
              <a:ext cx="1278" cy="48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4780" name="Text Box 33"/>
            <p:cNvSpPr txBox="1">
              <a:spLocks noChangeArrowheads="1"/>
            </p:cNvSpPr>
            <p:nvPr/>
          </p:nvSpPr>
          <p:spPr bwMode="auto">
            <a:xfrm>
              <a:off x="4166" y="3458"/>
              <a:ext cx="10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expr=</a:t>
              </a:r>
              <a:r>
                <a:rPr lang="zh-CN" altLang="en-US" sz="1600" b="1">
                  <a:solidFill>
                    <a:srgbClr val="002060"/>
                  </a:solidFill>
                  <a:ea typeface="楷体_GB2312" pitchFamily="49" charset="-122"/>
                </a:rPr>
                <a:t>其他值</a:t>
              </a:r>
              <a:r>
                <a:rPr lang="en-US" altLang="zh-CN" sz="1600" b="1">
                  <a:solidFill>
                    <a:srgbClr val="002060"/>
                  </a:solidFill>
                  <a:ea typeface="楷体_GB2312" pitchFamily="49" charset="-122"/>
                </a:rPr>
                <a:t>(*)</a:t>
              </a:r>
            </a:p>
          </p:txBody>
        </p:sp>
        <p:sp>
          <p:nvSpPr>
            <p:cNvPr id="74781" name="AutoShape 34"/>
            <p:cNvSpPr>
              <a:spLocks noChangeArrowheads="1"/>
            </p:cNvSpPr>
            <p:nvPr/>
          </p:nvSpPr>
          <p:spPr bwMode="auto">
            <a:xfrm>
              <a:off x="4113" y="2763"/>
              <a:ext cx="1171" cy="305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4111" y="2803"/>
              <a:ext cx="1181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dirty="0">
                  <a:solidFill>
                    <a:schemeClr val="accent6">
                      <a:lumMod val="75000"/>
                    </a:schemeClr>
                  </a:solidFill>
                  <a:ea typeface="楷体_GB2312" pitchFamily="49" charset="-122"/>
                </a:rPr>
                <a:t>默认命令序列</a:t>
              </a:r>
              <a:r>
                <a:rPr lang="en-US" altLang="zh-CN" sz="1600" b="1" dirty="0">
                  <a:solidFill>
                    <a:schemeClr val="accent6">
                      <a:lumMod val="75000"/>
                    </a:schemeClr>
                  </a:solidFill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74783" name="Line 36"/>
            <p:cNvSpPr>
              <a:spLocks noChangeShapeType="1"/>
            </p:cNvSpPr>
            <p:nvPr/>
          </p:nvSpPr>
          <p:spPr bwMode="auto">
            <a:xfrm>
              <a:off x="4683" y="3085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84" name="Line 37"/>
            <p:cNvSpPr>
              <a:spLocks noChangeShapeType="1"/>
            </p:cNvSpPr>
            <p:nvPr/>
          </p:nvSpPr>
          <p:spPr bwMode="auto">
            <a:xfrm>
              <a:off x="4678" y="2447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85" name="Text Box 38"/>
            <p:cNvSpPr txBox="1">
              <a:spLocks noChangeArrowheads="1"/>
            </p:cNvSpPr>
            <p:nvPr/>
          </p:nvSpPr>
          <p:spPr bwMode="auto">
            <a:xfrm>
              <a:off x="3625" y="3457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74786" name="Line 39"/>
            <p:cNvSpPr>
              <a:spLocks noChangeShapeType="1"/>
            </p:cNvSpPr>
            <p:nvPr/>
          </p:nvSpPr>
          <p:spPr bwMode="auto">
            <a:xfrm>
              <a:off x="1232" y="1068"/>
              <a:ext cx="3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87" name="Text Box 40"/>
            <p:cNvSpPr txBox="1">
              <a:spLocks noChangeArrowheads="1"/>
            </p:cNvSpPr>
            <p:nvPr/>
          </p:nvSpPr>
          <p:spPr bwMode="auto">
            <a:xfrm>
              <a:off x="1625" y="1421"/>
              <a:ext cx="1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无</a:t>
              </a:r>
            </a:p>
          </p:txBody>
        </p:sp>
        <p:sp>
          <p:nvSpPr>
            <p:cNvPr id="74788" name="Text Box 41"/>
            <p:cNvSpPr txBox="1">
              <a:spLocks noChangeArrowheads="1"/>
            </p:cNvSpPr>
            <p:nvPr/>
          </p:nvSpPr>
          <p:spPr bwMode="auto">
            <a:xfrm>
              <a:off x="1252" y="2164"/>
              <a:ext cx="1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是</a:t>
              </a:r>
            </a:p>
          </p:txBody>
        </p:sp>
        <p:sp>
          <p:nvSpPr>
            <p:cNvPr id="74789" name="Text Box 42"/>
            <p:cNvSpPr txBox="1">
              <a:spLocks noChangeArrowheads="1"/>
            </p:cNvSpPr>
            <p:nvPr/>
          </p:nvSpPr>
          <p:spPr bwMode="auto">
            <a:xfrm>
              <a:off x="1281" y="2820"/>
              <a:ext cx="18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否</a:t>
              </a:r>
            </a:p>
          </p:txBody>
        </p:sp>
        <p:sp>
          <p:nvSpPr>
            <p:cNvPr id="74790" name="Line 43"/>
            <p:cNvSpPr>
              <a:spLocks noChangeShapeType="1"/>
            </p:cNvSpPr>
            <p:nvPr/>
          </p:nvSpPr>
          <p:spPr bwMode="auto">
            <a:xfrm>
              <a:off x="1228" y="3084"/>
              <a:ext cx="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91" name="Line 44"/>
            <p:cNvSpPr>
              <a:spLocks noChangeShapeType="1"/>
            </p:cNvSpPr>
            <p:nvPr/>
          </p:nvSpPr>
          <p:spPr bwMode="auto">
            <a:xfrm>
              <a:off x="2752" y="3325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92" name="Text Box 45"/>
            <p:cNvSpPr txBox="1">
              <a:spLocks noChangeArrowheads="1"/>
            </p:cNvSpPr>
            <p:nvPr/>
          </p:nvSpPr>
          <p:spPr bwMode="auto">
            <a:xfrm>
              <a:off x="2802" y="3304"/>
              <a:ext cx="1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否</a:t>
              </a:r>
            </a:p>
          </p:txBody>
        </p:sp>
        <p:sp>
          <p:nvSpPr>
            <p:cNvPr id="74793" name="Line 46"/>
            <p:cNvSpPr>
              <a:spLocks noChangeShapeType="1"/>
            </p:cNvSpPr>
            <p:nvPr/>
          </p:nvSpPr>
          <p:spPr bwMode="auto">
            <a:xfrm>
              <a:off x="2748" y="3568"/>
              <a:ext cx="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2325" y="2326"/>
              <a:ext cx="93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dirty="0">
                  <a:solidFill>
                    <a:schemeClr val="accent6">
                      <a:lumMod val="75000"/>
                    </a:schemeClr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600" b="1" dirty="0">
                  <a:solidFill>
                    <a:schemeClr val="accent6">
                      <a:lumMod val="75000"/>
                    </a:schemeClr>
                  </a:solidFill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74795" name="Line 48"/>
            <p:cNvSpPr>
              <a:spLocks noChangeShapeType="1"/>
            </p:cNvSpPr>
            <p:nvPr/>
          </p:nvSpPr>
          <p:spPr bwMode="auto">
            <a:xfrm>
              <a:off x="2739" y="2598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96" name="Line 49"/>
            <p:cNvSpPr>
              <a:spLocks noChangeShapeType="1"/>
            </p:cNvSpPr>
            <p:nvPr/>
          </p:nvSpPr>
          <p:spPr bwMode="auto">
            <a:xfrm>
              <a:off x="2999" y="1901"/>
              <a:ext cx="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97" name="Line 50"/>
            <p:cNvSpPr>
              <a:spLocks noChangeShapeType="1"/>
            </p:cNvSpPr>
            <p:nvPr/>
          </p:nvSpPr>
          <p:spPr bwMode="auto">
            <a:xfrm flipV="1">
              <a:off x="3510" y="1909"/>
              <a:ext cx="0" cy="1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98" name="AutoShape 51"/>
            <p:cNvSpPr>
              <a:spLocks noChangeArrowheads="1"/>
            </p:cNvSpPr>
            <p:nvPr/>
          </p:nvSpPr>
          <p:spPr bwMode="auto">
            <a:xfrm>
              <a:off x="2499" y="1771"/>
              <a:ext cx="487" cy="26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600" b="1">
                <a:ea typeface="楷体_GB2312" pitchFamily="49" charset="-122"/>
              </a:endParaRPr>
            </a:p>
          </p:txBody>
        </p:sp>
        <p:sp>
          <p:nvSpPr>
            <p:cNvPr id="74799" name="Text Box 52"/>
            <p:cNvSpPr txBox="1">
              <a:spLocks noChangeArrowheads="1"/>
            </p:cNvSpPr>
            <p:nvPr/>
          </p:nvSpPr>
          <p:spPr bwMode="auto">
            <a:xfrm>
              <a:off x="2640" y="1763"/>
              <a:ext cx="2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;;</a:t>
              </a:r>
            </a:p>
          </p:txBody>
        </p:sp>
        <p:sp>
          <p:nvSpPr>
            <p:cNvPr id="74800" name="Line 53"/>
            <p:cNvSpPr>
              <a:spLocks noChangeShapeType="1"/>
            </p:cNvSpPr>
            <p:nvPr/>
          </p:nvSpPr>
          <p:spPr bwMode="auto">
            <a:xfrm>
              <a:off x="2743" y="2036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801" name="Line 54"/>
            <p:cNvSpPr>
              <a:spLocks noChangeShapeType="1"/>
            </p:cNvSpPr>
            <p:nvPr/>
          </p:nvSpPr>
          <p:spPr bwMode="auto">
            <a:xfrm>
              <a:off x="2739" y="1076"/>
              <a:ext cx="0" cy="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802" name="Text Box 55"/>
            <p:cNvSpPr txBox="1">
              <a:spLocks noChangeArrowheads="1"/>
            </p:cNvSpPr>
            <p:nvPr/>
          </p:nvSpPr>
          <p:spPr bwMode="auto">
            <a:xfrm>
              <a:off x="2771" y="1559"/>
              <a:ext cx="1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有</a:t>
              </a:r>
            </a:p>
          </p:txBody>
        </p:sp>
        <p:sp>
          <p:nvSpPr>
            <p:cNvPr id="74803" name="Text Box 56"/>
            <p:cNvSpPr txBox="1">
              <a:spLocks noChangeArrowheads="1"/>
            </p:cNvSpPr>
            <p:nvPr/>
          </p:nvSpPr>
          <p:spPr bwMode="auto">
            <a:xfrm>
              <a:off x="3144" y="1885"/>
              <a:ext cx="1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无</a:t>
              </a:r>
            </a:p>
          </p:txBody>
        </p:sp>
        <p:sp>
          <p:nvSpPr>
            <p:cNvPr id="74804" name="Text Box 57"/>
            <p:cNvSpPr txBox="1">
              <a:spLocks noChangeArrowheads="1"/>
            </p:cNvSpPr>
            <p:nvPr/>
          </p:nvSpPr>
          <p:spPr bwMode="auto">
            <a:xfrm>
              <a:off x="2771" y="2628"/>
              <a:ext cx="1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961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>
          <a:xfrm>
            <a:off x="374650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分支结构</a:t>
            </a:r>
            <a:r>
              <a:rPr lang="en-US" altLang="zh-CN"/>
              <a:t>—case </a:t>
            </a:r>
            <a:r>
              <a:rPr lang="zh-CN" altLang="en-US"/>
              <a:t>语句举例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395288" y="1076325"/>
            <a:ext cx="8280400" cy="5016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  <a:endParaRPr lang="zh-CN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what-lang-do-you-like.sh</a:t>
            </a:r>
            <a:endParaRPr lang="zh-CN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"What is your preferred scripting language?"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"1) bash"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"2)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perl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"3) python"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"4) ruby"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"5) I do not know !"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read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lang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case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lang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in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1)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"You selected bash" 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2)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"You selected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perl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" 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3)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"You selected python"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 4)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"You selected ruby"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;;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 5)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exit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esac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3909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分支结构</a:t>
            </a:r>
            <a:r>
              <a:rPr lang="en-US" altLang="zh-CN"/>
              <a:t>—case </a:t>
            </a:r>
            <a:r>
              <a:rPr lang="zh-CN" altLang="en-US"/>
              <a:t>语句举例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288" y="1679575"/>
            <a:ext cx="8280400" cy="37861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  <a:endParaRPr lang="zh-CN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yesorno.sh</a:t>
            </a:r>
            <a:endParaRPr lang="zh-CN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-n "Do you agree with this? [yes or no]: " 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read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yn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case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yn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in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[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itchFamily="49" charset="0"/>
              </a:rPr>
              <a:t>Yy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] | [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itchFamily="49" charset="0"/>
              </a:rPr>
              <a:t>Yy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][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itchFamily="49" charset="0"/>
              </a:rPr>
              <a:t>Ee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][Ss] )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"Agreed." 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[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itchFamily="49" charset="0"/>
              </a:rPr>
              <a:t>Nn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] | [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itchFamily="49" charset="0"/>
              </a:rPr>
              <a:t>N|n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][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itchFamily="49" charset="0"/>
              </a:rPr>
              <a:t>O|o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]   )   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                      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"Not agreed."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                    exit 1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                       ;;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*)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               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echo "Invalid input."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;;</a:t>
            </a:r>
          </a:p>
          <a:p>
            <a:pPr>
              <a:defRPr/>
            </a:pP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esac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4137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流程控制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循环</a:t>
            </a:r>
          </a:p>
        </p:txBody>
      </p:sp>
      <p:sp>
        <p:nvSpPr>
          <p:cNvPr id="77827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26824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/>
              <a:t>for</a:t>
            </a:r>
            <a:r>
              <a:rPr lang="zh-CN" altLang="en-US"/>
              <a:t>循环（</a:t>
            </a:r>
            <a:r>
              <a:rPr lang="en-US" altLang="zh-CN"/>
              <a:t>foreach</a:t>
            </a:r>
            <a:r>
              <a:rPr lang="zh-CN" altLang="en-US"/>
              <a:t>型）语法</a:t>
            </a:r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8412"/>
          </a:xfrm>
        </p:spPr>
        <p:txBody>
          <a:bodyPr/>
          <a:lstStyle/>
          <a:p>
            <a:pPr eaLnBrk="1" hangingPunct="1"/>
            <a:r>
              <a:rPr lang="zh-CN" altLang="en-US"/>
              <a:t>语法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说明</a:t>
            </a:r>
            <a:endParaRPr lang="en-US" altLang="zh-CN"/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</a:pPr>
            <a:r>
              <a:rPr lang="zh-CN" altLang="en-US" sz="2400">
                <a:ea typeface="黑体" pitchFamily="49" charset="-122"/>
              </a:rPr>
              <a:t>列表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list</a:t>
            </a:r>
            <a:r>
              <a:rPr lang="en-US" altLang="zh-CN" sz="2400">
                <a:ea typeface="黑体" pitchFamily="49" charset="-122"/>
              </a:rPr>
              <a:t> </a:t>
            </a:r>
            <a:r>
              <a:rPr lang="zh-CN" altLang="en-US" sz="2400">
                <a:ea typeface="黑体" pitchFamily="49" charset="-122"/>
              </a:rPr>
              <a:t>可以是</a:t>
            </a:r>
            <a:r>
              <a:rPr lang="zh-CN" altLang="en-US" sz="2400">
                <a:solidFill>
                  <a:srgbClr val="0000CC"/>
                </a:solidFill>
                <a:ea typeface="黑体" pitchFamily="49" charset="-122"/>
              </a:rPr>
              <a:t>命令替换</a:t>
            </a:r>
            <a:r>
              <a:rPr lang="zh-CN" altLang="en-US" sz="2400">
                <a:ea typeface="黑体" pitchFamily="49" charset="-122"/>
              </a:rPr>
              <a:t>、</a:t>
            </a:r>
            <a:r>
              <a:rPr lang="zh-CN" altLang="en-US" sz="2400">
                <a:solidFill>
                  <a:srgbClr val="0000CC"/>
                </a:solidFill>
                <a:ea typeface="黑体" pitchFamily="49" charset="-122"/>
              </a:rPr>
              <a:t>变量名替换</a:t>
            </a:r>
            <a:r>
              <a:rPr lang="zh-CN" altLang="en-US" sz="2400">
                <a:ea typeface="黑体" pitchFamily="49" charset="-122"/>
              </a:rPr>
              <a:t>、</a:t>
            </a:r>
            <a:r>
              <a:rPr lang="zh-CN" altLang="en-US" sz="2400">
                <a:solidFill>
                  <a:srgbClr val="0000CC"/>
                </a:solidFill>
                <a:ea typeface="黑体" pitchFamily="49" charset="-122"/>
              </a:rPr>
              <a:t>字符串</a:t>
            </a:r>
            <a:r>
              <a:rPr lang="zh-CN" altLang="en-US" sz="2400">
                <a:ea typeface="黑体" pitchFamily="49" charset="-122"/>
              </a:rPr>
              <a:t>和</a:t>
            </a:r>
            <a:r>
              <a:rPr lang="zh-CN" altLang="en-US" sz="2400">
                <a:solidFill>
                  <a:srgbClr val="0000CC"/>
                </a:solidFill>
                <a:ea typeface="黑体" pitchFamily="49" charset="-122"/>
              </a:rPr>
              <a:t>文件名列表 </a:t>
            </a:r>
            <a:r>
              <a:rPr lang="zh-CN" altLang="en-US" sz="2400">
                <a:ea typeface="黑体" pitchFamily="49" charset="-122"/>
              </a:rPr>
              <a:t>( 可包含通配符 )，每个列表项以空格间隔</a:t>
            </a:r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zh-CN" sz="2400" b="1">
                <a:ea typeface="黑体" pitchFamily="49" charset="-122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for</a:t>
            </a:r>
            <a:r>
              <a:rPr lang="en-US" altLang="zh-CN" sz="2400" b="1">
                <a:ea typeface="黑体" pitchFamily="49" charset="-122"/>
              </a:rPr>
              <a:t> </a:t>
            </a:r>
            <a:r>
              <a:rPr lang="zh-CN" altLang="en-US" sz="2400">
                <a:ea typeface="黑体" pitchFamily="49" charset="-122"/>
              </a:rPr>
              <a:t>循环执行的次数取决于列表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list</a:t>
            </a:r>
            <a:r>
              <a:rPr lang="en-US" altLang="zh-CN" sz="2400">
                <a:ea typeface="黑体" pitchFamily="49" charset="-122"/>
              </a:rPr>
              <a:t> </a:t>
            </a:r>
            <a:r>
              <a:rPr lang="zh-CN" altLang="en-US" sz="2400">
                <a:ea typeface="黑体" pitchFamily="49" charset="-122"/>
              </a:rPr>
              <a:t>中单词的个数</a:t>
            </a:r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zh-CN" sz="2400">
                <a:ea typeface="黑体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黑体" pitchFamily="49" charset="-122"/>
              </a:rPr>
              <a:t>可以</a:t>
            </a:r>
            <a:r>
              <a:rPr kumimoji="1" lang="zh-CN" altLang="en-US" sz="2400" b="1">
                <a:latin typeface="Courier New" pitchFamily="49" charset="0"/>
                <a:ea typeface="黑体" pitchFamily="49" charset="-122"/>
              </a:rPr>
              <a:t>省略</a:t>
            </a:r>
            <a:r>
              <a:rPr kumimoji="1" lang="zh-CN" altLang="en-US" sz="2400" b="1">
                <a:latin typeface="Times New Roman" pitchFamily="18" charset="0"/>
              </a:rPr>
              <a:t>  </a:t>
            </a:r>
            <a:r>
              <a:rPr kumimoji="1" lang="en-US" altLang="zh-CN" sz="2400" b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in list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en-US" sz="2400" b="1"/>
              <a:t>，</a:t>
            </a:r>
            <a:r>
              <a:rPr kumimoji="1" lang="en-US" altLang="en-US" sz="2400" b="1">
                <a:latin typeface="Times New Roman" pitchFamily="18" charset="0"/>
                <a:ea typeface="黑体" pitchFamily="49" charset="-122"/>
              </a:rPr>
              <a:t>省略时相当于  </a:t>
            </a:r>
            <a:r>
              <a:rPr kumimoji="1" lang="en-US" altLang="en-US" sz="2400" b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in "$@"</a:t>
            </a:r>
            <a:endParaRPr kumimoji="1" lang="zh-CN" altLang="en-US" sz="2400" b="1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 lvl="1" eaLnBrk="1" hangingPunct="1"/>
            <a:endParaRPr lang="zh-CN" altLang="en-US"/>
          </a:p>
        </p:txBody>
      </p:sp>
      <p:sp>
        <p:nvSpPr>
          <p:cNvPr id="78854" name="Rectangle 4"/>
          <p:cNvSpPr>
            <a:spLocks noChangeArrowheads="1"/>
          </p:cNvSpPr>
          <p:nvPr/>
        </p:nvSpPr>
        <p:spPr bwMode="auto">
          <a:xfrm>
            <a:off x="539750" y="1628775"/>
            <a:ext cx="8382000" cy="2109788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for </a:t>
            </a:r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variable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in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list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每一次循环，依次把列表</a:t>
            </a: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2060"/>
                </a:solidFill>
                <a:latin typeface="Courier New" pitchFamily="49" charset="0"/>
                <a:ea typeface="楷体_GB2312" pitchFamily="49" charset="-122"/>
              </a:rPr>
              <a:t>list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中的一个值赋给循环变量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          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循环体开始的标志</a:t>
            </a:r>
            <a:endParaRPr lang="zh-CN" altLang="en-US" sz="2400" b="1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commands  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循环变量每取一次值，循环体就执行一遍</a:t>
            </a:r>
            <a:endParaRPr lang="en-US" altLang="zh-CN" sz="2400" b="1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done        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循环结束的标志</a:t>
            </a:r>
            <a:r>
              <a:rPr kumimoji="1"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，返回循环顶部</a:t>
            </a:r>
            <a:endParaRPr lang="en-US" altLang="zh-CN" sz="2400" b="1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88603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/>
              <a:t>for</a:t>
            </a:r>
            <a:r>
              <a:rPr lang="zh-CN" altLang="en-US"/>
              <a:t>循环（</a:t>
            </a:r>
            <a:r>
              <a:rPr lang="en-US" altLang="zh-CN"/>
              <a:t>foreach</a:t>
            </a:r>
            <a:r>
              <a:rPr lang="zh-CN" altLang="en-US"/>
              <a:t>型）流程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20161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zh-CN" altLang="en-US" sz="2400" dirty="0"/>
              <a:t>首先将 </a:t>
            </a:r>
            <a:r>
              <a:rPr lang="en-US" altLang="zh-CN" sz="2400" dirty="0">
                <a:solidFill>
                  <a:srgbClr val="002060"/>
                </a:solidFill>
              </a:rPr>
              <a:t>list </a:t>
            </a:r>
            <a:r>
              <a:rPr lang="zh-CN" altLang="en-US" sz="2400" dirty="0"/>
              <a:t>的 </a:t>
            </a:r>
            <a:r>
              <a:rPr lang="en-US" altLang="zh-CN" sz="2400" dirty="0">
                <a:solidFill>
                  <a:srgbClr val="002060"/>
                </a:solidFill>
              </a:rPr>
              <a:t>item1 </a:t>
            </a:r>
            <a:r>
              <a:rPr lang="zh-CN" altLang="en-US" sz="2400" dirty="0"/>
              <a:t>赋给 </a:t>
            </a:r>
            <a:r>
              <a:rPr lang="en-US" altLang="zh-CN" sz="2400" dirty="0"/>
              <a:t>variable</a:t>
            </a:r>
          </a:p>
          <a:p>
            <a:pPr lvl="1" eaLnBrk="1" hangingPunct="1">
              <a:defRPr/>
            </a:pPr>
            <a:r>
              <a:rPr lang="zh-CN" altLang="en-US" sz="2000" dirty="0"/>
              <a:t>执行</a:t>
            </a:r>
            <a:r>
              <a:rPr lang="en-US" altLang="zh-CN" sz="2000" dirty="0"/>
              <a:t>do</a:t>
            </a:r>
            <a:r>
              <a:rPr lang="zh-CN" altLang="en-US" sz="2000" dirty="0"/>
              <a:t>和</a:t>
            </a:r>
            <a:r>
              <a:rPr lang="en-US" altLang="zh-CN" sz="2000" dirty="0"/>
              <a:t>done</a:t>
            </a:r>
            <a:r>
              <a:rPr lang="zh-CN" altLang="en-US" sz="2000" dirty="0"/>
              <a:t>之间的 </a:t>
            </a:r>
            <a:r>
              <a:rPr lang="en-US" altLang="zh-CN" sz="2000" dirty="0">
                <a:solidFill>
                  <a:srgbClr val="002060"/>
                </a:solidFill>
              </a:rPr>
              <a:t>commands</a:t>
            </a:r>
          </a:p>
          <a:p>
            <a:pPr eaLnBrk="1" hangingPunct="1">
              <a:defRPr/>
            </a:pPr>
            <a:r>
              <a:rPr lang="zh-CN" altLang="en-US" sz="2400" dirty="0"/>
              <a:t>然后再将 </a:t>
            </a:r>
            <a:r>
              <a:rPr lang="en-US" altLang="zh-CN" sz="2400" dirty="0">
                <a:solidFill>
                  <a:srgbClr val="002060"/>
                </a:solidFill>
              </a:rPr>
              <a:t>list </a:t>
            </a:r>
            <a:r>
              <a:rPr lang="zh-CN" altLang="en-US" sz="2400" dirty="0"/>
              <a:t>的 </a:t>
            </a:r>
            <a:r>
              <a:rPr lang="en-US" altLang="zh-CN" sz="2400" dirty="0">
                <a:solidFill>
                  <a:srgbClr val="002060"/>
                </a:solidFill>
              </a:rPr>
              <a:t>item2 </a:t>
            </a:r>
            <a:r>
              <a:rPr lang="zh-CN" altLang="en-US" sz="2400" dirty="0"/>
              <a:t>赋给 </a:t>
            </a:r>
            <a:r>
              <a:rPr lang="en-US" altLang="zh-CN" sz="2400" dirty="0"/>
              <a:t>variable</a:t>
            </a:r>
          </a:p>
          <a:p>
            <a:pPr lvl="1" eaLnBrk="1" hangingPunct="1">
              <a:defRPr/>
            </a:pPr>
            <a:r>
              <a:rPr lang="zh-CN" altLang="en-US" sz="2000" dirty="0"/>
              <a:t>执行</a:t>
            </a:r>
            <a:r>
              <a:rPr lang="en-US" altLang="zh-CN" sz="2000" dirty="0"/>
              <a:t>do</a:t>
            </a:r>
            <a:r>
              <a:rPr lang="zh-CN" altLang="en-US" sz="2000" dirty="0"/>
              <a:t>和</a:t>
            </a:r>
            <a:r>
              <a:rPr lang="en-US" altLang="zh-CN" sz="2000" dirty="0"/>
              <a:t>done</a:t>
            </a:r>
            <a:r>
              <a:rPr lang="zh-CN" altLang="en-US" sz="2000" dirty="0"/>
              <a:t>之间的 </a:t>
            </a:r>
            <a:r>
              <a:rPr lang="en-US" altLang="zh-CN" sz="2000" dirty="0">
                <a:solidFill>
                  <a:srgbClr val="002060"/>
                </a:solidFill>
              </a:rPr>
              <a:t>commands</a:t>
            </a:r>
          </a:p>
          <a:p>
            <a:pPr lvl="1" eaLnBrk="1" hangingPunct="1">
              <a:defRPr/>
            </a:pPr>
            <a:r>
              <a:rPr lang="zh-CN" altLang="en-US" sz="2000" dirty="0"/>
              <a:t>如此循环，直到 </a:t>
            </a:r>
            <a:r>
              <a:rPr lang="en-US" altLang="zh-CN" sz="2000" dirty="0">
                <a:solidFill>
                  <a:srgbClr val="002060"/>
                </a:solidFill>
              </a:rPr>
              <a:t>list</a:t>
            </a:r>
            <a:r>
              <a:rPr lang="en-US" altLang="zh-CN" sz="2000" dirty="0"/>
              <a:t> </a:t>
            </a:r>
            <a:r>
              <a:rPr lang="zh-CN" altLang="en-US" sz="2000" dirty="0"/>
              <a:t>中的所有</a:t>
            </a:r>
            <a:r>
              <a:rPr lang="zh-CN" altLang="en-US" sz="2000" dirty="0">
                <a:solidFill>
                  <a:srgbClr val="002060"/>
                </a:solidFill>
              </a:rPr>
              <a:t> </a:t>
            </a:r>
            <a:r>
              <a:rPr lang="en-US" altLang="zh-CN" sz="2000" dirty="0">
                <a:solidFill>
                  <a:srgbClr val="002060"/>
                </a:solidFill>
              </a:rPr>
              <a:t>item </a:t>
            </a:r>
            <a:r>
              <a:rPr lang="zh-CN" altLang="en-US" sz="2000" dirty="0"/>
              <a:t>值都已经用完</a:t>
            </a:r>
          </a:p>
        </p:txBody>
      </p:sp>
      <p:sp>
        <p:nvSpPr>
          <p:cNvPr id="45" name="菱形 44"/>
          <p:cNvSpPr/>
          <p:nvPr/>
        </p:nvSpPr>
        <p:spPr>
          <a:xfrm>
            <a:off x="971550" y="4149725"/>
            <a:ext cx="2087563" cy="93503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79879" name="TextBox 45"/>
          <p:cNvSpPr txBox="1">
            <a:spLocks noChangeArrowheads="1"/>
          </p:cNvSpPr>
          <p:nvPr/>
        </p:nvSpPr>
        <p:spPr bwMode="auto">
          <a:xfrm>
            <a:off x="1476375" y="4292600"/>
            <a:ext cx="11509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列表中是否有元素</a:t>
            </a:r>
          </a:p>
        </p:txBody>
      </p:sp>
      <p:sp>
        <p:nvSpPr>
          <p:cNvPr id="47" name="菱形 46"/>
          <p:cNvSpPr/>
          <p:nvPr/>
        </p:nvSpPr>
        <p:spPr>
          <a:xfrm>
            <a:off x="4140200" y="4149725"/>
            <a:ext cx="2087563" cy="93503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9881" name="TextBox 47"/>
          <p:cNvSpPr txBox="1">
            <a:spLocks noChangeArrowheads="1"/>
          </p:cNvSpPr>
          <p:nvPr/>
        </p:nvSpPr>
        <p:spPr bwMode="auto">
          <a:xfrm>
            <a:off x="4643438" y="4292600"/>
            <a:ext cx="11525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列表中是否有元素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3924300" y="5445125"/>
            <a:ext cx="2663825" cy="431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/>
              <a:t>variable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>
                <a:solidFill>
                  <a:srgbClr val="002060"/>
                </a:solidFill>
              </a:rPr>
              <a:t>list(</a:t>
            </a:r>
            <a:r>
              <a:rPr lang="en-US" altLang="zh-CN" dirty="0" err="1">
                <a:solidFill>
                  <a:srgbClr val="002060"/>
                </a:solidFill>
              </a:rPr>
              <a:t>item_next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900113" y="3284538"/>
            <a:ext cx="2159000" cy="431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/>
              <a:t>variable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>
                <a:solidFill>
                  <a:srgbClr val="002060"/>
                </a:solidFill>
              </a:rPr>
              <a:t>list(item1)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875463" y="4149725"/>
            <a:ext cx="936625" cy="9350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9885" name="TextBox 53"/>
          <p:cNvSpPr txBox="1">
            <a:spLocks noChangeArrowheads="1"/>
          </p:cNvSpPr>
          <p:nvPr/>
        </p:nvSpPr>
        <p:spPr bwMode="auto">
          <a:xfrm>
            <a:off x="7019925" y="4149725"/>
            <a:ext cx="86518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done</a:t>
            </a:r>
            <a:r>
              <a:rPr lang="zh-CN" altLang="en-US" b="1">
                <a:ea typeface="楷体_GB2312" pitchFamily="49" charset="-122"/>
              </a:rPr>
              <a:t>结束循环</a:t>
            </a:r>
            <a:endParaRPr lang="zh-CN" altLang="en-US"/>
          </a:p>
        </p:txBody>
      </p:sp>
      <p:cxnSp>
        <p:nvCxnSpPr>
          <p:cNvPr id="56" name="直接箭头连接符 55"/>
          <p:cNvCxnSpPr>
            <a:stCxn id="45" idx="0"/>
            <a:endCxn id="51" idx="2"/>
          </p:cNvCxnSpPr>
          <p:nvPr/>
        </p:nvCxnSpPr>
        <p:spPr>
          <a:xfrm rot="16200000" flipV="1">
            <a:off x="1781175" y="3914776"/>
            <a:ext cx="433387" cy="36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887" name="TextBox 60"/>
          <p:cNvSpPr txBox="1">
            <a:spLocks noChangeArrowheads="1"/>
          </p:cNvSpPr>
          <p:nvPr/>
        </p:nvSpPr>
        <p:spPr bwMode="auto">
          <a:xfrm>
            <a:off x="1476375" y="3789363"/>
            <a:ext cx="35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  <p:cxnSp>
        <p:nvCxnSpPr>
          <p:cNvPr id="66" name="肘形连接符 65"/>
          <p:cNvCxnSpPr>
            <a:stCxn id="45" idx="2"/>
            <a:endCxn id="53" idx="2"/>
          </p:cNvCxnSpPr>
          <p:nvPr/>
        </p:nvCxnSpPr>
        <p:spPr>
          <a:xfrm rot="16200000" flipH="1">
            <a:off x="4679950" y="2420938"/>
            <a:ext cx="1587" cy="5329238"/>
          </a:xfrm>
          <a:prstGeom prst="bentConnector3">
            <a:avLst>
              <a:gd name="adj1" fmla="val 6080474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889" name="TextBox 67"/>
          <p:cNvSpPr txBox="1">
            <a:spLocks noChangeArrowheads="1"/>
          </p:cNvSpPr>
          <p:nvPr/>
        </p:nvSpPr>
        <p:spPr bwMode="auto">
          <a:xfrm>
            <a:off x="1619250" y="5229225"/>
            <a:ext cx="360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N</a:t>
            </a:r>
          </a:p>
        </p:txBody>
      </p:sp>
      <p:cxnSp>
        <p:nvCxnSpPr>
          <p:cNvPr id="70" name="直接箭头连接符 69"/>
          <p:cNvCxnSpPr>
            <a:stCxn id="51" idx="3"/>
            <a:endCxn id="79" idx="1"/>
          </p:cNvCxnSpPr>
          <p:nvPr/>
        </p:nvCxnSpPr>
        <p:spPr>
          <a:xfrm>
            <a:off x="3059113" y="3500438"/>
            <a:ext cx="865187" cy="36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45" idx="1"/>
          </p:cNvCxnSpPr>
          <p:nvPr/>
        </p:nvCxnSpPr>
        <p:spPr>
          <a:xfrm>
            <a:off x="360363" y="4581525"/>
            <a:ext cx="611187" cy="34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3" idx="3"/>
          </p:cNvCxnSpPr>
          <p:nvPr/>
        </p:nvCxnSpPr>
        <p:spPr>
          <a:xfrm flipV="1">
            <a:off x="7812088" y="4581525"/>
            <a:ext cx="576262" cy="34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endCxn id="47" idx="0"/>
          </p:cNvCxnSpPr>
          <p:nvPr/>
        </p:nvCxnSpPr>
        <p:spPr>
          <a:xfrm rot="16200000" flipH="1">
            <a:off x="4954588" y="3919538"/>
            <a:ext cx="423862" cy="36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924300" y="3284538"/>
            <a:ext cx="2519363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9895" name="TextBox 80"/>
          <p:cNvSpPr txBox="1">
            <a:spLocks noChangeArrowheads="1"/>
          </p:cNvSpPr>
          <p:nvPr/>
        </p:nvSpPr>
        <p:spPr bwMode="auto">
          <a:xfrm>
            <a:off x="4356100" y="3357563"/>
            <a:ext cx="1728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do</a:t>
            </a:r>
            <a:r>
              <a:rPr lang="en-US" altLang="zh-CN"/>
              <a:t> Commands</a:t>
            </a:r>
            <a:endParaRPr lang="zh-CN" altLang="en-US"/>
          </a:p>
        </p:txBody>
      </p:sp>
      <p:cxnSp>
        <p:nvCxnSpPr>
          <p:cNvPr id="87" name="直接箭头连接符 86"/>
          <p:cNvCxnSpPr>
            <a:stCxn id="47" idx="3"/>
            <a:endCxn id="53" idx="1"/>
          </p:cNvCxnSpPr>
          <p:nvPr/>
        </p:nvCxnSpPr>
        <p:spPr>
          <a:xfrm>
            <a:off x="6227763" y="4616450"/>
            <a:ext cx="6477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rot="16200000" flipH="1">
            <a:off x="5076032" y="5228431"/>
            <a:ext cx="360362" cy="7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49" idx="1"/>
          </p:cNvCxnSpPr>
          <p:nvPr/>
        </p:nvCxnSpPr>
        <p:spPr>
          <a:xfrm rot="10800000">
            <a:off x="3492500" y="3500438"/>
            <a:ext cx="431800" cy="21605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899" name="TextBox 92"/>
          <p:cNvSpPr txBox="1">
            <a:spLocks noChangeArrowheads="1"/>
          </p:cNvSpPr>
          <p:nvPr/>
        </p:nvSpPr>
        <p:spPr bwMode="auto">
          <a:xfrm>
            <a:off x="5364163" y="5084763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  <p:sp>
        <p:nvSpPr>
          <p:cNvPr id="79900" name="TextBox 93"/>
          <p:cNvSpPr txBox="1">
            <a:spLocks noChangeArrowheads="1"/>
          </p:cNvSpPr>
          <p:nvPr/>
        </p:nvSpPr>
        <p:spPr bwMode="auto">
          <a:xfrm>
            <a:off x="6300788" y="4221163"/>
            <a:ext cx="43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79901" name="TextBox 97"/>
          <p:cNvSpPr txBox="1">
            <a:spLocks noChangeArrowheads="1"/>
          </p:cNvSpPr>
          <p:nvPr/>
        </p:nvSpPr>
        <p:spPr bwMode="auto">
          <a:xfrm>
            <a:off x="395288" y="4149725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for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2402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/>
              <a:t>for</a:t>
            </a:r>
            <a:r>
              <a:rPr lang="zh-CN" altLang="en-US"/>
              <a:t>循环（</a:t>
            </a:r>
            <a:r>
              <a:rPr lang="en-US" altLang="zh-CN"/>
              <a:t>foreach</a:t>
            </a:r>
            <a:r>
              <a:rPr lang="zh-CN" altLang="en-US"/>
              <a:t>型）举例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1700808"/>
            <a:ext cx="7921252" cy="3785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for1--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constant_as_list.sh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使用字面字符串列表作为 </a:t>
            </a:r>
            <a:r>
              <a:rPr lang="en-US" altLang="zh-CN" sz="2000" b="1" dirty="0" err="1">
                <a:solidFill>
                  <a:srgbClr val="002060"/>
                </a:solidFill>
                <a:latin typeface="+mn-ea"/>
              </a:rPr>
              <a:t>WordList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x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in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centos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ubuntu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gentoo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opensuse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echo "$x"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 done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若列表项中包含空格必需使用引号括起来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x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in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Linux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Gnu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Hurd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FreeBSD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Mac OS X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echo "$x"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 done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x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in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ls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df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-h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du 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sh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echo "==$x==" ; $x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5159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27"/>
          <a:stretch/>
        </p:blipFill>
        <p:spPr bwMode="auto">
          <a:xfrm>
            <a:off x="135550" y="908720"/>
            <a:ext cx="8588262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83923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/>
              <a:t>for</a:t>
            </a:r>
            <a:r>
              <a:rPr lang="zh-CN" altLang="en-US"/>
              <a:t>循环（</a:t>
            </a:r>
            <a:r>
              <a:rPr lang="en-US" altLang="zh-CN"/>
              <a:t>foreach</a:t>
            </a:r>
            <a:r>
              <a:rPr lang="zh-CN" altLang="en-US"/>
              <a:t>型）举例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556792"/>
            <a:ext cx="8532812" cy="3785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for2--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variable_as_list.sh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使用变量作为 </a:t>
            </a:r>
            <a:r>
              <a:rPr lang="en-US" altLang="zh-CN" sz="2000" b="1" dirty="0" err="1">
                <a:solidFill>
                  <a:srgbClr val="002060"/>
                </a:solidFill>
                <a:latin typeface="+mn-ea"/>
              </a:rPr>
              <a:t>WordList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=1; weekdays="Mon Tue Wed Thu Fri"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day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in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$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weekdays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echo "Weekday $((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++)) : $day"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  <a:p>
            <a:pPr>
              <a:defRPr/>
            </a:pP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OSList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Linux ‘Gnu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Hurd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’ FreeBSD ‘Mac OS X’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  <a:endParaRPr lang="zh-CN" altLang="en-US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x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in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OSList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Others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"$x" 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2529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92696"/>
            <a:ext cx="6552728" cy="558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956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9" y="476250"/>
            <a:ext cx="9167813" cy="347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87723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/>
              <a:t>for</a:t>
            </a:r>
            <a:r>
              <a:rPr lang="zh-CN" altLang="en-US"/>
              <a:t>循环（</a:t>
            </a:r>
            <a:r>
              <a:rPr lang="en-US" altLang="zh-CN"/>
              <a:t>foreach</a:t>
            </a:r>
            <a:r>
              <a:rPr lang="zh-CN" altLang="en-US"/>
              <a:t>型）举例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9750" y="1125538"/>
            <a:ext cx="7993063" cy="4400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for3--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pp_as_list.sh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使用位置参数变量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$@</a:t>
            </a: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作为 </a:t>
            </a:r>
            <a:r>
              <a:rPr lang="en-US" altLang="zh-CN" sz="2000" b="1" dirty="0" err="1">
                <a:solidFill>
                  <a:srgbClr val="002060"/>
                </a:solidFill>
                <a:latin typeface="+mn-ea"/>
              </a:rPr>
              <a:t>WordList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in $@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可以省略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=1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day ;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echo -n "Positional parameter $((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++)): $day 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case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$day 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in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[Mm]on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|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[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Tt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]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ue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|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[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Ww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]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ed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|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[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Tt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]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hu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|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[Ff]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ri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)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   echo " (weekday)" 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;;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[Ss]at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|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[Ss]un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)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   echo " (WEEKEND)"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;;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echo " (Invalid weekday)" 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;;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itchFamily="49" charset="0"/>
              </a:rPr>
              <a:t>esac</a:t>
            </a:r>
            <a:endParaRPr lang="en-US" altLang="zh-CN" sz="2000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650" y="5661025"/>
            <a:ext cx="7777163" cy="369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$ ./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for3--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pp_as_list.sh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</a:rPr>
              <a:t>Mon Tue wed Thu Fri sat Sun 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</a:rPr>
              <a:t>lundi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129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" y="404665"/>
            <a:ext cx="9317209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99663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>
          <a:xfrm>
            <a:off x="431725" y="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 err="1"/>
              <a:t>foreach</a:t>
            </a:r>
            <a:r>
              <a:rPr lang="zh-CN" altLang="en-US" dirty="0"/>
              <a:t>型）举例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3972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Garamond" pitchFamily="18" charset="0"/>
              </a:rPr>
              <a:t> </a:t>
            </a:r>
            <a:endParaRPr lang="en-US" altLang="zh-CN" dirty="0">
              <a:latin typeface="Garamond" pitchFamily="18" charset="0"/>
            </a:endParaRPr>
          </a:p>
          <a:p>
            <a:pPr eaLnBrk="1" hangingPunct="1"/>
            <a:r>
              <a:rPr lang="en-US" altLang="zh-CN" dirty="0">
                <a:latin typeface="Garamond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124744"/>
            <a:ext cx="8496944" cy="52629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## filename: for4--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filenames_as_list.sh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1600" b="1" dirty="0">
                <a:solidFill>
                  <a:srgbClr val="002060"/>
                </a:solidFill>
                <a:latin typeface="+mn-ea"/>
              </a:rPr>
              <a:t>使用文件名或目录名列表作为 </a:t>
            </a:r>
            <a:r>
              <a:rPr lang="en-US" altLang="zh-CN" sz="1600" b="1" dirty="0" err="1">
                <a:solidFill>
                  <a:srgbClr val="002060"/>
                </a:solidFill>
                <a:latin typeface="+mn-ea"/>
              </a:rPr>
              <a:t>WordList</a:t>
            </a:r>
            <a:endParaRPr lang="en-US" altLang="zh-CN" sz="1600" b="1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endParaRPr lang="en-US" altLang="zh-CN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 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将当前目录下的所有的大写文件名改为小写文件名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fname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in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zh-CN" altLang="en-US" sz="1600" b="1" dirty="0">
                <a:solidFill>
                  <a:schemeClr val="tx1"/>
                </a:solidFill>
                <a:latin typeface="Courier New" pitchFamily="49" charset="0"/>
              </a:rPr>
              <a:t>*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# 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使用命令替换生成小写的文件名，赋予新的变量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fn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zh-CN" altLang="en-US" sz="1600" dirty="0"/>
              <a:t> 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tr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用来从标准输入中替换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</a:rPr>
              <a:t>、删除字符，将一组字符变成另一组字符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fn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=$(echo 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fname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| tr A-Z a-z)  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# 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若新生成的小写文件名与原文件名不同，改为小写的文件名</a:t>
            </a:r>
          </a:p>
          <a:p>
            <a:pPr>
              <a:defRPr/>
            </a:pP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[[ 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fname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!= $fn ]]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; then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mv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fname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$fn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;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</a:rPr>
              <a:t>fi</a:t>
            </a:r>
            <a:endParaRPr lang="en-US" altLang="zh-CN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# 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上面的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if 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语句与下面的命令聚合均等效</a:t>
            </a:r>
          </a:p>
          <a:p>
            <a:pPr>
              <a:defRPr/>
            </a:pP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 [[ 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fname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!= $fn ]] &amp;&amp;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mv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fname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$fn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# [[ 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fname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== $fn ]] ||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mv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fname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$fn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  <a:p>
            <a:pPr>
              <a:defRPr/>
            </a:pPr>
            <a:endParaRPr lang="en-US" altLang="zh-CN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fn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in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</a:rPr>
              <a:t>/etc/[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itchFamily="49" charset="0"/>
              </a:rPr>
              <a:t>abcd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</a:rPr>
              <a:t>]*.conf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; do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echo $fn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fn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in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</a:rPr>
              <a:t>/etc/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itchFamily="49" charset="0"/>
              </a:rPr>
              <a:t>cron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</a:rPr>
              <a:t>.{*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itchFamily="49" charset="0"/>
              </a:rPr>
              <a:t>ly,d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</a:rPr>
              <a:t>}/*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; do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echo $fn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; done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in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</a:rPr>
              <a:t>*.zip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; do 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j=“${i%.zip}”;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mkdir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“$j” &amp;&amp; unzip -d “$j” “$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“ </a:t>
            </a:r>
            <a:r>
              <a:rPr lang="zh-CN" altLang="en-US" sz="1400" b="1" dirty="0">
                <a:solidFill>
                  <a:srgbClr val="002060"/>
                </a:solidFill>
                <a:latin typeface="Courier New" pitchFamily="49" charset="0"/>
              </a:rPr>
              <a:t>（</a:t>
            </a:r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</a:rPr>
              <a:t>%</a:t>
            </a:r>
            <a:r>
              <a:rPr lang="zh-CN" altLang="en-US" sz="1400" b="1" dirty="0">
                <a:solidFill>
                  <a:srgbClr val="002060"/>
                </a:solidFill>
                <a:latin typeface="Courier New" pitchFamily="49" charset="0"/>
              </a:rPr>
              <a:t>变量替换，删除扩展名）</a:t>
            </a:r>
            <a:endParaRPr lang="en-US" altLang="zh-CN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99823218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8835661" cy="4994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03425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 err="1"/>
              <a:t>foreach</a:t>
            </a:r>
            <a:r>
              <a:rPr lang="zh-CN" altLang="en-US" dirty="0"/>
              <a:t>型）举例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750" y="1331913"/>
            <a:ext cx="7993063" cy="46180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for5--range-of-numbers_as_list.sh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使用数值范围作为 </a:t>
            </a:r>
            <a:r>
              <a:rPr lang="en-US" altLang="zh-CN" sz="2000" b="1" dirty="0" err="1">
                <a:solidFill>
                  <a:srgbClr val="002060"/>
                </a:solidFill>
                <a:latin typeface="+mn-ea"/>
              </a:rPr>
              <a:t>WordList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mynet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="192.168.0"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num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in 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{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..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254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IPAdress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$num: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mynet.$num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"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  <a:p>
            <a:pPr>
              <a:defRPr/>
            </a:pPr>
            <a:endParaRPr lang="en-US" altLang="zh-CN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使用包含步长（</a:t>
            </a:r>
            <a:r>
              <a:rPr lang="en-US" altLang="zh-CN" sz="2000" b="1" dirty="0"/>
              <a:t>increment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）的数值范围作为 </a:t>
            </a:r>
            <a:r>
              <a:rPr lang="en-US" altLang="zh-CN" sz="2000" b="1" dirty="0" err="1">
                <a:solidFill>
                  <a:srgbClr val="002060"/>
                </a:solidFill>
                <a:latin typeface="+mn-ea"/>
              </a:rPr>
              <a:t>WordList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num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in 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{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..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10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..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2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"Number: $num"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8513445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56368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6679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 err="1"/>
              <a:t>foreach</a:t>
            </a:r>
            <a:r>
              <a:rPr lang="zh-CN" altLang="en-US" dirty="0"/>
              <a:t>型）举例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750" y="1331913"/>
            <a:ext cx="7993063" cy="31702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addusers_foreach.sh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成批添加</a:t>
            </a: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50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个用户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in 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{1..50}    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useradd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user${x}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echo "centos"|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passwd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--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stdin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user${x}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chage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-d 0  user${x}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5085184"/>
            <a:ext cx="7416824" cy="141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/>
              <a:t>Passwd</a:t>
            </a:r>
            <a:r>
              <a:rPr lang="en-US" altLang="zh-CN" sz="2000" dirty="0"/>
              <a:t> –</a:t>
            </a:r>
            <a:r>
              <a:rPr lang="en-US" altLang="zh-CN" sz="2000" dirty="0" err="1"/>
              <a:t>stdin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rgbClr val="FF0000"/>
                </a:solidFill>
              </a:rPr>
              <a:t>	</a:t>
            </a:r>
            <a:r>
              <a:rPr lang="zh-CN" altLang="en-US" sz="2000" dirty="0">
                <a:solidFill>
                  <a:srgbClr val="FF0000"/>
                </a:solidFill>
              </a:rPr>
              <a:t>批量</a:t>
            </a:r>
            <a:r>
              <a:rPr lang="zh-CN" altLang="en-US" sz="2000" dirty="0"/>
              <a:t>修改用户密码，从标准输入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Chage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–d 0	</a:t>
            </a:r>
            <a:r>
              <a:rPr lang="zh-CN" altLang="en-US" sz="2000" dirty="0"/>
              <a:t>改变用户密码有效期的信息，让某用户在第一次登入时，强制一定要更改密码才能使用系统资源</a:t>
            </a:r>
          </a:p>
        </p:txBody>
      </p:sp>
    </p:spTree>
    <p:extLst>
      <p:ext uri="{BB962C8B-B14F-4D97-AF65-F5344CB8AC3E}">
        <p14:creationId xmlns:p14="http://schemas.microsoft.com/office/powerpoint/2010/main" val="28474784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/>
              <a:t>break </a:t>
            </a:r>
            <a:r>
              <a:rPr lang="zh-CN" altLang="en-US"/>
              <a:t>和 </a:t>
            </a:r>
            <a:r>
              <a:rPr lang="en-US" altLang="zh-CN"/>
              <a:t>continue</a:t>
            </a:r>
            <a:endParaRPr lang="zh-CN" altLang="en-US"/>
          </a:p>
        </p:txBody>
      </p:sp>
      <p:sp>
        <p:nvSpPr>
          <p:cNvPr id="90117" name="Text Box 2"/>
          <p:cNvSpPr txBox="1">
            <a:spLocks noChangeArrowheads="1"/>
          </p:cNvSpPr>
          <p:nvPr/>
        </p:nvSpPr>
        <p:spPr bwMode="auto">
          <a:xfrm>
            <a:off x="539750" y="2060575"/>
            <a:ext cx="7920038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l"/>
            </a:pPr>
            <a:r>
              <a:rPr kumimoji="1" lang="en-US" altLang="zh-CN" sz="240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400">
                <a:latin typeface="Times New Roman" pitchFamily="18" charset="0"/>
                <a:ea typeface="黑体" pitchFamily="49" charset="-122"/>
              </a:rPr>
              <a:t>用于强行退出当前循环。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l"/>
            </a:pPr>
            <a:r>
              <a:rPr kumimoji="1" lang="zh-CN" altLang="en-US" sz="2400">
                <a:latin typeface="Times New Roman" pitchFamily="18" charset="0"/>
                <a:ea typeface="黑体" pitchFamily="49" charset="-122"/>
              </a:rPr>
              <a:t> 如果是嵌套循环，则 </a:t>
            </a:r>
            <a:r>
              <a:rPr kumimoji="1"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break</a:t>
            </a:r>
            <a:r>
              <a:rPr kumimoji="1" lang="en-US" altLang="zh-CN" sz="240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400">
                <a:latin typeface="Times New Roman" pitchFamily="18" charset="0"/>
                <a:ea typeface="黑体" pitchFamily="49" charset="-122"/>
              </a:rPr>
              <a:t>命令后面可以跟一数字 </a:t>
            </a:r>
            <a:r>
              <a:rPr kumimoji="1"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n</a:t>
            </a:r>
            <a:r>
              <a:rPr kumimoji="1" lang="zh-CN" altLang="en-US" sz="2400">
                <a:latin typeface="Times New Roman" pitchFamily="18" charset="0"/>
                <a:ea typeface="黑体" pitchFamily="49" charset="-122"/>
              </a:rPr>
              <a:t>，表示退出第 </a:t>
            </a:r>
            <a:r>
              <a:rPr kumimoji="1"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n</a:t>
            </a:r>
            <a:r>
              <a:rPr kumimoji="1" lang="en-US" altLang="zh-CN" sz="240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400">
                <a:latin typeface="Times New Roman" pitchFamily="18" charset="0"/>
                <a:ea typeface="黑体" pitchFamily="49" charset="-122"/>
              </a:rPr>
              <a:t>重循环（最里面的为第一重循环）。</a:t>
            </a:r>
          </a:p>
        </p:txBody>
      </p:sp>
      <p:sp>
        <p:nvSpPr>
          <p:cNvPr id="90118" name="Text Box 3"/>
          <p:cNvSpPr txBox="1">
            <a:spLocks noChangeArrowheads="1"/>
          </p:cNvSpPr>
          <p:nvPr/>
        </p:nvSpPr>
        <p:spPr bwMode="auto">
          <a:xfrm>
            <a:off x="539750" y="4437063"/>
            <a:ext cx="80645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l"/>
            </a:pPr>
            <a:r>
              <a:rPr kumimoji="1" lang="en-US" altLang="zh-CN" sz="240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400">
                <a:latin typeface="Times New Roman" pitchFamily="18" charset="0"/>
                <a:ea typeface="黑体" pitchFamily="49" charset="-122"/>
              </a:rPr>
              <a:t>用于忽略本次循环的剩余部分，回到循环的顶部，继续下一次循环。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l"/>
            </a:pPr>
            <a:r>
              <a:rPr kumimoji="1" lang="zh-CN" altLang="en-US" sz="2400">
                <a:latin typeface="Times New Roman" pitchFamily="18" charset="0"/>
                <a:ea typeface="黑体" pitchFamily="49" charset="-122"/>
              </a:rPr>
              <a:t> 如果是嵌套循环，</a:t>
            </a:r>
            <a:r>
              <a:rPr kumimoji="1"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continue</a:t>
            </a:r>
            <a:r>
              <a:rPr kumimoji="1" lang="en-US" altLang="zh-CN" sz="2400" b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400">
                <a:latin typeface="Times New Roman" pitchFamily="18" charset="0"/>
                <a:ea typeface="黑体" pitchFamily="49" charset="-122"/>
              </a:rPr>
              <a:t>命令后面也可跟一数字 </a:t>
            </a:r>
            <a:r>
              <a:rPr kumimoji="1"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n</a:t>
            </a:r>
            <a:r>
              <a:rPr kumimoji="1" lang="zh-CN" altLang="en-US" sz="2400">
                <a:latin typeface="Times New Roman" pitchFamily="18" charset="0"/>
                <a:ea typeface="黑体" pitchFamily="49" charset="-122"/>
              </a:rPr>
              <a:t>，表示回到第 </a:t>
            </a:r>
            <a:r>
              <a:rPr kumimoji="1"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n</a:t>
            </a:r>
            <a:r>
              <a:rPr kumimoji="1" lang="en-US" altLang="zh-CN" sz="240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400">
                <a:latin typeface="Times New Roman" pitchFamily="18" charset="0"/>
                <a:ea typeface="黑体" pitchFamily="49" charset="-122"/>
              </a:rPr>
              <a:t>重循环的顶部。</a:t>
            </a:r>
          </a:p>
        </p:txBody>
      </p:sp>
      <p:sp>
        <p:nvSpPr>
          <p:cNvPr id="90119" name="Rectangle 4"/>
          <p:cNvSpPr>
            <a:spLocks noChangeArrowheads="1"/>
          </p:cNvSpPr>
          <p:nvPr/>
        </p:nvSpPr>
        <p:spPr bwMode="auto">
          <a:xfrm>
            <a:off x="773113" y="1268413"/>
            <a:ext cx="7543800" cy="571500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800" b="1">
                <a:solidFill>
                  <a:srgbClr val="990000"/>
                </a:solidFill>
                <a:latin typeface="Courier New" pitchFamily="49" charset="0"/>
              </a:rPr>
              <a:t>break</a:t>
            </a:r>
            <a:r>
              <a:rPr kumimoji="1" lang="en-US" altLang="zh-CN" sz="2800" b="1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kumimoji="1" lang="en-US" altLang="zh-CN" sz="2800" b="1">
                <a:solidFill>
                  <a:srgbClr val="FF3300"/>
                </a:solidFill>
                <a:latin typeface="Courier New" pitchFamily="49" charset="0"/>
              </a:rPr>
              <a:t>[</a:t>
            </a:r>
            <a:r>
              <a:rPr kumimoji="1" lang="en-US" altLang="zh-CN" sz="2800" b="1">
                <a:solidFill>
                  <a:srgbClr val="0000CC"/>
                </a:solidFill>
                <a:latin typeface="Courier New" pitchFamily="49" charset="0"/>
              </a:rPr>
              <a:t>n</a:t>
            </a:r>
            <a:r>
              <a:rPr kumimoji="1" lang="en-US" altLang="zh-CN" sz="2800" b="1">
                <a:solidFill>
                  <a:srgbClr val="FF3300"/>
                </a:solidFill>
                <a:latin typeface="Courier New" pitchFamily="49" charset="0"/>
              </a:rPr>
              <a:t>]</a:t>
            </a:r>
            <a:endParaRPr kumimoji="1" lang="en-US" altLang="zh-CN" sz="2800" b="1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90120" name="Rectangle 5"/>
          <p:cNvSpPr>
            <a:spLocks noChangeArrowheads="1"/>
          </p:cNvSpPr>
          <p:nvPr/>
        </p:nvSpPr>
        <p:spPr bwMode="auto">
          <a:xfrm>
            <a:off x="773113" y="3644900"/>
            <a:ext cx="7543800" cy="571500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800" b="1">
                <a:solidFill>
                  <a:srgbClr val="990000"/>
                </a:solidFill>
                <a:latin typeface="Courier New" pitchFamily="49" charset="0"/>
              </a:rPr>
              <a:t>continue</a:t>
            </a:r>
            <a:r>
              <a:rPr kumimoji="1" lang="en-US" altLang="zh-CN" sz="2800" b="1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kumimoji="1" lang="en-US" altLang="zh-CN" sz="2800" b="1">
                <a:solidFill>
                  <a:srgbClr val="FF3300"/>
                </a:solidFill>
                <a:latin typeface="Courier New" pitchFamily="49" charset="0"/>
              </a:rPr>
              <a:t>[</a:t>
            </a:r>
            <a:r>
              <a:rPr kumimoji="1" lang="en-US" altLang="zh-CN" sz="2800" b="1">
                <a:solidFill>
                  <a:srgbClr val="0000CC"/>
                </a:solidFill>
                <a:latin typeface="Courier New" pitchFamily="49" charset="0"/>
              </a:rPr>
              <a:t>n</a:t>
            </a:r>
            <a:r>
              <a:rPr kumimoji="1" lang="en-US" altLang="zh-CN" sz="2800" b="1">
                <a:solidFill>
                  <a:srgbClr val="FF3300"/>
                </a:solidFill>
                <a:latin typeface="Courier New" pitchFamily="49" charset="0"/>
              </a:rPr>
              <a:t>]</a:t>
            </a:r>
            <a:endParaRPr kumimoji="1" lang="en-US" altLang="zh-CN" sz="2800" b="1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578572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 err="1"/>
              <a:t>foreach</a:t>
            </a:r>
            <a:r>
              <a:rPr lang="zh-CN" altLang="en-US" dirty="0"/>
              <a:t>型）举例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750" y="1627188"/>
            <a:ext cx="7993063" cy="31702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for-loop_and_break.sh</a:t>
            </a:r>
          </a:p>
          <a:p>
            <a:pPr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=1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day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in 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Mon Tue Wed Thu Fri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echo "Weekday $((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++)) : $day"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if [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eq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3 ]; then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break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fi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11496440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18063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4271627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4138</TotalTime>
  <Words>8273</Words>
  <Application>Microsoft Office PowerPoint</Application>
  <PresentationFormat>全屏显示(4:3)</PresentationFormat>
  <Paragraphs>1416</Paragraphs>
  <Slides>149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149</vt:i4>
      </vt:variant>
    </vt:vector>
  </HeadingPairs>
  <TitlesOfParts>
    <vt:vector size="150" baseType="lpstr">
      <vt:lpstr>默认设计模板</vt:lpstr>
      <vt:lpstr>  第四章    shell 脚本编程   </vt:lpstr>
      <vt:lpstr>本章内容要点</vt:lpstr>
      <vt:lpstr>Shell脚本和Shell编程</vt:lpstr>
      <vt:lpstr>Shell脚本的成分</vt:lpstr>
      <vt:lpstr>Shell 脚本的建立与执行</vt:lpstr>
      <vt:lpstr>PowerPoint 演示文稿</vt:lpstr>
      <vt:lpstr>Shell 脚本的编码规范</vt:lpstr>
      <vt:lpstr>Shell脚本举例（1）</vt:lpstr>
      <vt:lpstr>PowerPoint 演示文稿</vt:lpstr>
      <vt:lpstr>PowerPoint 演示文稿</vt:lpstr>
      <vt:lpstr>例2</vt:lpstr>
      <vt:lpstr>PowerPoint 演示文稿</vt:lpstr>
      <vt:lpstr>Shell脚本的类型</vt:lpstr>
      <vt:lpstr>学习Shell编程的前提</vt:lpstr>
      <vt:lpstr>PowerPoint 演示文稿</vt:lpstr>
      <vt:lpstr>PowerPoint 演示文稿</vt:lpstr>
      <vt:lpstr>变量和表达式</vt:lpstr>
      <vt:lpstr>SHELL的变量</vt:lpstr>
      <vt:lpstr>SHELL变量分类 </vt:lpstr>
      <vt:lpstr>PowerPoint 演示文稿</vt:lpstr>
      <vt:lpstr>shell变量的定义和引用 </vt:lpstr>
      <vt:lpstr>变量定义中的引号：</vt:lpstr>
      <vt:lpstr>PowerPoint 演示文稿</vt:lpstr>
      <vt:lpstr>PowerPoint 演示文稿</vt:lpstr>
      <vt:lpstr>PowerPoint 演示文稿</vt:lpstr>
      <vt:lpstr>Shell变量作用域举例</vt:lpstr>
      <vt:lpstr>环境变量</vt:lpstr>
      <vt:lpstr>PowerPoint 演示文稿</vt:lpstr>
      <vt:lpstr>PowerPoint 演示文稿</vt:lpstr>
      <vt:lpstr>位置变量</vt:lpstr>
      <vt:lpstr>位置参数举例</vt:lpstr>
      <vt:lpstr>PowerPoint 演示文稿</vt:lpstr>
      <vt:lpstr>位置变量 &amp; 系统变量</vt:lpstr>
      <vt:lpstr>$*与$@的区别</vt:lpstr>
      <vt:lpstr>退出/返回状态</vt:lpstr>
      <vt:lpstr>常见的返回状态码</vt:lpstr>
      <vt:lpstr>基本输入输出read printf</vt:lpstr>
      <vt:lpstr>read 举例</vt:lpstr>
      <vt:lpstr>PowerPoint 演示文稿</vt:lpstr>
      <vt:lpstr>PowerPoint 演示文稿</vt:lpstr>
      <vt:lpstr>printf 命令</vt:lpstr>
      <vt:lpstr>printf 命令（续）</vt:lpstr>
      <vt:lpstr>printf 命令举例</vt:lpstr>
      <vt:lpstr>算数运算</vt:lpstr>
      <vt:lpstr>PowerPoint 演示文稿</vt:lpstr>
      <vt:lpstr>PowerPoint 演示文稿</vt:lpstr>
      <vt:lpstr>算数运算符</vt:lpstr>
      <vt:lpstr>算术运算扩展</vt:lpstr>
      <vt:lpstr>expr</vt:lpstr>
      <vt:lpstr>比较</vt:lpstr>
      <vt:lpstr>数组变量</vt:lpstr>
      <vt:lpstr>数组变量举例</vt:lpstr>
      <vt:lpstr>条件测试</vt:lpstr>
      <vt:lpstr>条件测试简介</vt:lpstr>
      <vt:lpstr>条件测试一般用途</vt:lpstr>
      <vt:lpstr>格式： </vt:lpstr>
      <vt:lpstr>字符串比较举例（1）</vt:lpstr>
      <vt:lpstr>逻辑测试</vt:lpstr>
      <vt:lpstr>文件测试</vt:lpstr>
      <vt:lpstr>PowerPoint 演示文稿</vt:lpstr>
      <vt:lpstr>整数测试（1）</vt:lpstr>
      <vt:lpstr>整数测试（2）</vt:lpstr>
      <vt:lpstr>条件测试举例（2）</vt:lpstr>
      <vt:lpstr>流程控制——分支</vt:lpstr>
      <vt:lpstr>流程控制语句</vt:lpstr>
      <vt:lpstr>分支结构——if 语句语法</vt:lpstr>
      <vt:lpstr>分支结构——if 语句说明</vt:lpstr>
      <vt:lpstr>分支结构——if 语句流程1</vt:lpstr>
      <vt:lpstr>分支结构——if 语句举例1</vt:lpstr>
      <vt:lpstr>分支结构——if 语句流程2</vt:lpstr>
      <vt:lpstr>分支结构——if 语句流程3</vt:lpstr>
      <vt:lpstr>分支结构——if 语句举例2</vt:lpstr>
      <vt:lpstr>分支结构——if 语句举例3</vt:lpstr>
      <vt:lpstr>分支结构——if 语句举例4</vt:lpstr>
      <vt:lpstr>Shell 命令中的&amp;&amp; 和||运算符</vt:lpstr>
      <vt:lpstr>PowerPoint 演示文稿</vt:lpstr>
      <vt:lpstr>PowerPoint 演示文稿</vt:lpstr>
      <vt:lpstr>分支结构——case 语句语法</vt:lpstr>
      <vt:lpstr>分支结构——case 语句说明</vt:lpstr>
      <vt:lpstr>分支结构——case 语句流程</vt:lpstr>
      <vt:lpstr>分支结构—case 语句举例1</vt:lpstr>
      <vt:lpstr>分支结构—case 语句举例2</vt:lpstr>
      <vt:lpstr>流程控制——循环</vt:lpstr>
      <vt:lpstr>for循环（foreach型）语法</vt:lpstr>
      <vt:lpstr>for循环（foreach型）流程</vt:lpstr>
      <vt:lpstr>for循环（foreach型）举例1</vt:lpstr>
      <vt:lpstr>PowerPoint 演示文稿</vt:lpstr>
      <vt:lpstr>for循环（foreach型）举例2</vt:lpstr>
      <vt:lpstr>PowerPoint 演示文稿</vt:lpstr>
      <vt:lpstr>for循环（foreach型）举例3</vt:lpstr>
      <vt:lpstr>PowerPoint 演示文稿</vt:lpstr>
      <vt:lpstr>for循环（foreach型）举例4</vt:lpstr>
      <vt:lpstr>PowerPoint 演示文稿</vt:lpstr>
      <vt:lpstr>for循环（foreach型）举例5</vt:lpstr>
      <vt:lpstr>PowerPoint 演示文稿</vt:lpstr>
      <vt:lpstr>for循环（foreach型）举例6</vt:lpstr>
      <vt:lpstr>break 和 continue</vt:lpstr>
      <vt:lpstr>for循环（foreach型）举例6</vt:lpstr>
      <vt:lpstr>PowerPoint 演示文稿</vt:lpstr>
      <vt:lpstr>for循环（foreach型）举例7</vt:lpstr>
      <vt:lpstr>for循环（foreach型）举例8</vt:lpstr>
      <vt:lpstr>PowerPoint 演示文稿</vt:lpstr>
      <vt:lpstr>for循环（C语言型）语法</vt:lpstr>
      <vt:lpstr>for循环（C语言型）流程</vt:lpstr>
      <vt:lpstr>for循环（C语言型）举例1</vt:lpstr>
      <vt:lpstr>PowerPoint 演示文稿</vt:lpstr>
      <vt:lpstr>for循环（C语言型）举例2</vt:lpstr>
      <vt:lpstr>PowerPoint 演示文稿</vt:lpstr>
      <vt:lpstr>for循环（C语言型）举例3</vt:lpstr>
      <vt:lpstr>while 循环语句</vt:lpstr>
      <vt:lpstr>while 循环语句举例1</vt:lpstr>
      <vt:lpstr>PowerPoint 演示文稿</vt:lpstr>
      <vt:lpstr>while 循环语句举例2</vt:lpstr>
      <vt:lpstr>PowerPoint 演示文稿</vt:lpstr>
      <vt:lpstr>until 循环语句</vt:lpstr>
      <vt:lpstr>while/until/for 循环举例1</vt:lpstr>
      <vt:lpstr>while/until/for 循环举例2</vt:lpstr>
      <vt:lpstr>将循环结果通过管道 传递给其他命令处理（done |）</vt:lpstr>
      <vt:lpstr>循环与菜单</vt:lpstr>
      <vt:lpstr>使用while循环实现菜单</vt:lpstr>
      <vt:lpstr>PowerPoint 演示文稿</vt:lpstr>
      <vt:lpstr>循环结构——select 语法</vt:lpstr>
      <vt:lpstr>循环结构——select 举例1</vt:lpstr>
      <vt:lpstr>PowerPoint 演示文稿</vt:lpstr>
      <vt:lpstr>循环结构——select 举例2</vt:lpstr>
      <vt:lpstr>PowerPoint 演示文稿</vt:lpstr>
      <vt:lpstr>函数</vt:lpstr>
      <vt:lpstr>Shell函数简介</vt:lpstr>
      <vt:lpstr>函数的定义和调用</vt:lpstr>
      <vt:lpstr>函数的存储和显示</vt:lpstr>
      <vt:lpstr>函数的定义和调用举例1</vt:lpstr>
      <vt:lpstr>函数的定义和调用举例2</vt:lpstr>
      <vt:lpstr>函数参数</vt:lpstr>
      <vt:lpstr>函数与位置参数举例</vt:lpstr>
      <vt:lpstr>PowerPoint 演示文稿</vt:lpstr>
      <vt:lpstr>函数的结束与返回值</vt:lpstr>
      <vt:lpstr>函数的结束与返回值举例</vt:lpstr>
      <vt:lpstr>PowerPoint 演示文稿</vt:lpstr>
      <vt:lpstr>环境变量进阶</vt:lpstr>
      <vt:lpstr>设置环境变量</vt:lpstr>
      <vt:lpstr>使用set查看</vt:lpstr>
      <vt:lpstr>系统中的环境变量 </vt:lpstr>
      <vt:lpstr>环境变量配置文件调用顺序</vt:lpstr>
      <vt:lpstr>打开/etc/profile</vt:lpstr>
      <vt:lpstr>看到对于PATH的定义</vt:lpstr>
      <vt:lpstr>读取/etc/profile.d/下所有sh文件</vt:lpstr>
      <vt:lpstr>PowerPoint 演示文稿</vt:lpstr>
      <vt:lpstr>调用~/.bash_profile文件</vt:lpstr>
      <vt:lpstr>其他环境变量配置文件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  bash 脚本编程</dc:title>
  <dc:creator>Kang</dc:creator>
  <cp:lastModifiedBy>康晓军</cp:lastModifiedBy>
  <cp:revision>139</cp:revision>
  <dcterms:created xsi:type="dcterms:W3CDTF">2018-09-17T03:52:18Z</dcterms:created>
  <dcterms:modified xsi:type="dcterms:W3CDTF">2019-09-23T01:51:33Z</dcterms:modified>
</cp:coreProperties>
</file>