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81" r:id="rId4"/>
    <p:sldId id="257" r:id="rId5"/>
    <p:sldId id="261" r:id="rId6"/>
    <p:sldId id="262" r:id="rId7"/>
    <p:sldId id="263" r:id="rId8"/>
    <p:sldId id="258" r:id="rId9"/>
    <p:sldId id="264" r:id="rId10"/>
    <p:sldId id="280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59" r:id="rId20"/>
    <p:sldId id="274" r:id="rId21"/>
    <p:sldId id="275" r:id="rId22"/>
    <p:sldId id="276" r:id="rId23"/>
    <p:sldId id="277" r:id="rId24"/>
    <p:sldId id="278" r:id="rId25"/>
    <p:sldId id="282" r:id="rId26"/>
    <p:sldId id="283" r:id="rId27"/>
    <p:sldId id="284" r:id="rId28"/>
    <p:sldId id="285" r:id="rId29"/>
    <p:sldId id="286" r:id="rId30"/>
    <p:sldId id="279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1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5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D:\wang\office图表模板\背景素材下载\20110104B_68design.net\20110104B_68design.net\main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4" r="4158"/>
          <a:stretch/>
        </p:blipFill>
        <p:spPr bwMode="auto">
          <a:xfrm>
            <a:off x="2711" y="0"/>
            <a:ext cx="914129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9479F-5B12-4438-8AC7-97027CA1C97F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AF262-5640-40CF-ABF5-06F47313C5D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2252798" y="3177499"/>
            <a:ext cx="6291922" cy="467211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50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2237736" y="1830184"/>
            <a:ext cx="6305374" cy="1210791"/>
          </a:xfrm>
        </p:spPr>
        <p:txBody>
          <a:bodyPr anchor="b">
            <a:noAutofit/>
          </a:bodyPr>
          <a:lstStyle>
            <a:lvl1pPr algn="ctr">
              <a:lnSpc>
                <a:spcPct val="80000"/>
              </a:lnSpc>
              <a:defRPr sz="3600" b="0" kern="1000" baseline="0">
                <a:solidFill>
                  <a:schemeClr val="accent1">
                    <a:lumMod val="75000"/>
                  </a:schemeClr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单击此处添加您的标题文字</a:t>
            </a:r>
          </a:p>
        </p:txBody>
      </p:sp>
    </p:spTree>
    <p:extLst>
      <p:ext uri="{BB962C8B-B14F-4D97-AF65-F5344CB8AC3E}">
        <p14:creationId xmlns:p14="http://schemas.microsoft.com/office/powerpoint/2010/main" val="9925808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967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9479F-5B12-4438-8AC7-97027CA1C97F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AF262-5640-40CF-ABF5-06F47313C5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60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7" y="365125"/>
            <a:ext cx="886883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85381" y="365125"/>
            <a:ext cx="5949952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9479F-5B12-4438-8AC7-97027CA1C97F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AF262-5640-40CF-ABF5-06F47313C5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357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9479F-5B12-4438-8AC7-97027CA1C97F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AF262-5640-40CF-ABF5-06F47313C5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715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1574006" y="2108199"/>
            <a:ext cx="5995988" cy="123507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3038169" y="3400425"/>
            <a:ext cx="3067663" cy="357478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9479F-5B12-4438-8AC7-97027CA1C97F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AF262-5640-40CF-ABF5-06F47313C5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77136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049867" y="1244600"/>
            <a:ext cx="3810000" cy="49323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889499" y="1244600"/>
            <a:ext cx="3820587" cy="49323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9479F-5B12-4438-8AC7-97027CA1C97F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AF262-5640-40CF-ABF5-06F47313C5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153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6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6" y="2200274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4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4" y="2200274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9479F-5B12-4438-8AC7-97027CA1C97F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AF262-5640-40CF-ABF5-06F47313C5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288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9479F-5B12-4438-8AC7-97027CA1C97F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AF262-5640-40CF-ABF5-06F47313C5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308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9479F-5B12-4438-8AC7-97027CA1C97F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AF262-5640-40CF-ABF5-06F47313C5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312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58442" y="533402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115992" y="1063628"/>
            <a:ext cx="4629150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858442" y="2133602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9479F-5B12-4438-8AC7-97027CA1C97F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AF262-5640-40CF-ABF5-06F47313C5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15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934644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4082125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934644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9479F-5B12-4438-8AC7-97027CA1C97F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AF262-5640-40CF-ABF5-06F47313C5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474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6"/>
          <p:cNvGrpSpPr/>
          <p:nvPr/>
        </p:nvGrpSpPr>
        <p:grpSpPr>
          <a:xfrm>
            <a:off x="0" y="0"/>
            <a:ext cx="9151947" cy="6538913"/>
            <a:chOff x="23723" y="36352"/>
            <a:chExt cx="9141290" cy="6531298"/>
          </a:xfrm>
        </p:grpSpPr>
        <p:pic>
          <p:nvPicPr>
            <p:cNvPr id="18" name="Picture 2" descr="D:\wang\office图表模板\背景素材下载\20110104B_68design.net\20110104B_68design.net\main.jpg"/>
            <p:cNvPicPr>
              <a:picLocks noChangeAspect="1" noChangeArrowheads="1"/>
            </p:cNvPicPr>
            <p:nvPr userDrawn="1"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" t="75920" r="-129" b="-2079"/>
            <a:stretch/>
          </p:blipFill>
          <p:spPr bwMode="auto">
            <a:xfrm>
              <a:off x="23723" y="36352"/>
              <a:ext cx="9141290" cy="17859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矩形 18"/>
            <p:cNvSpPr/>
            <p:nvPr userDrawn="1"/>
          </p:nvSpPr>
          <p:spPr>
            <a:xfrm>
              <a:off x="23723" y="509979"/>
              <a:ext cx="9131804" cy="6057671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3000">
                  <a:srgbClr val="FFFFFF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9479F-5B12-4438-8AC7-97027CA1C97F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AF262-5640-40CF-ABF5-06F47313C5D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19098" y="844739"/>
            <a:ext cx="8292045" cy="6535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419098" y="1724715"/>
            <a:ext cx="8292045" cy="4824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882886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/>
          </a:solidFill>
          <a:effectLst/>
          <a:latin typeface="+mj-ea"/>
          <a:ea typeface="+mj-ea"/>
          <a:cs typeface="+mj-cs"/>
        </a:defRPr>
      </a:lvl1pPr>
    </p:titleStyle>
    <p:bodyStyle>
      <a:lvl1pPr marL="357188" indent="-357188" algn="just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60000"/>
        <a:buFont typeface="Wingdings 2" panose="05020102010507070707" pitchFamily="18" charset="2"/>
        <a:buChar char=""/>
        <a:defRPr lang="zh-CN" altLang="en-US" sz="2400" kern="1200" baseline="0" dirty="0" smtClean="0">
          <a:solidFill>
            <a:schemeClr val="accent1"/>
          </a:solidFill>
          <a:latin typeface="+mn-ea"/>
          <a:ea typeface="+mn-ea"/>
          <a:cs typeface="+mn-cs"/>
        </a:defRPr>
      </a:lvl1pPr>
      <a:lvl2pPr marL="357188" indent="-357188" algn="just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6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6%95%B0%E5%AD%A6%E5%85%AC%E5%BC%8F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7664" y="3789040"/>
            <a:ext cx="6997056" cy="1296144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0070C0"/>
                </a:solidFill>
              </a:rPr>
              <a:t>中国地质大学（武汉）</a:t>
            </a:r>
            <a:endParaRPr lang="en-US" altLang="zh-CN" sz="3600" b="1" dirty="0">
              <a:solidFill>
                <a:srgbClr val="0070C0"/>
              </a:solidFill>
            </a:endParaRPr>
          </a:p>
          <a:p>
            <a:r>
              <a:rPr lang="zh-CN" altLang="en-US" b="1" dirty="0">
                <a:solidFill>
                  <a:srgbClr val="0070C0"/>
                </a:solidFill>
              </a:rPr>
              <a:t>  </a:t>
            </a:r>
            <a:r>
              <a:rPr lang="zh-CN" altLang="en-US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蔡 之 华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1484785"/>
            <a:ext cx="8136904" cy="1080119"/>
          </a:xfrm>
        </p:spPr>
        <p:txBody>
          <a:bodyPr/>
          <a:lstStyle/>
          <a:p>
            <a:r>
              <a:rPr lang="en-US" altLang="zh-CN" dirty="0"/>
              <a:t>PCA</a:t>
            </a:r>
            <a:r>
              <a:rPr lang="zh-CN" altLang="en-US" dirty="0"/>
              <a:t>及其在大数据处理中的应用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1068EA-9BFF-4119-AAD5-29848A51E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019CC0-2E7F-49FF-B1D3-E6892524A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降维具有如下一些优点：</a:t>
            </a:r>
          </a:p>
          <a:p>
            <a:r>
              <a:rPr lang="en-US" altLang="zh-CN" dirty="0"/>
              <a:t>1) </a:t>
            </a:r>
            <a:r>
              <a:rPr lang="zh-CN" altLang="en-US" dirty="0"/>
              <a:t>使得数据集更易使用。</a:t>
            </a:r>
          </a:p>
          <a:p>
            <a:r>
              <a:rPr lang="en-US" altLang="zh-CN" dirty="0"/>
              <a:t>2) </a:t>
            </a:r>
            <a:r>
              <a:rPr lang="zh-CN" altLang="en-US" dirty="0"/>
              <a:t>降低算法的计算开销。</a:t>
            </a:r>
          </a:p>
          <a:p>
            <a:r>
              <a:rPr lang="en-US" altLang="zh-CN" dirty="0"/>
              <a:t>3) </a:t>
            </a:r>
            <a:r>
              <a:rPr lang="zh-CN" altLang="en-US" dirty="0"/>
              <a:t>去除噪声。</a:t>
            </a:r>
          </a:p>
          <a:p>
            <a:r>
              <a:rPr lang="en-US" altLang="zh-CN" dirty="0"/>
              <a:t>4) </a:t>
            </a:r>
            <a:r>
              <a:rPr lang="zh-CN" altLang="en-US" dirty="0"/>
              <a:t>使得结果容易理解。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1743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E4B2BB-FDFA-480F-AC40-638BD8B71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2.PCA</a:t>
            </a:r>
            <a:r>
              <a:rPr lang="zh-CN" altLang="en-US" dirty="0"/>
              <a:t>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4E5A65-F4DA-47AC-A4D8-438BB5E21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098" y="1498291"/>
            <a:ext cx="8292045" cy="423496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PCA</a:t>
            </a:r>
            <a:r>
              <a:rPr lang="zh-CN" altLang="en-US" dirty="0"/>
              <a:t>实例，设有一组数据如下：</a:t>
            </a:r>
          </a:p>
        </p:txBody>
      </p:sp>
      <p:pic>
        <p:nvPicPr>
          <p:cNvPr id="4" name="图片 3" descr="http://img.blog.csdn.net/20150304200426812">
            <a:extLst>
              <a:ext uri="{FF2B5EF4-FFF2-40B4-BE49-F238E27FC236}">
                <a16:creationId xmlns:a16="http://schemas.microsoft.com/office/drawing/2014/main" id="{31137FD4-F1CD-434B-B2CD-B275ED4CF17C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4168" y="2314574"/>
            <a:ext cx="3168352" cy="3274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C71CC6D-97EA-403E-8587-2A66D8BEAF0B}"/>
              </a:ext>
            </a:extLst>
          </p:cNvPr>
          <p:cNvSpPr txBox="1"/>
          <p:nvPr/>
        </p:nvSpPr>
        <p:spPr>
          <a:xfrm>
            <a:off x="611561" y="5085184"/>
            <a:ext cx="5832648" cy="2306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FF0000"/>
                </a:solidFill>
              </a:rPr>
              <a:t>有很多不同的数学公式可以用来计算</a:t>
            </a:r>
            <a:r>
              <a:rPr lang="en-US" altLang="zh-CN" sz="1400" dirty="0">
                <a:solidFill>
                  <a:srgbClr val="FF0000"/>
                </a:solidFill>
              </a:rPr>
              <a:t>TF-IDF</a:t>
            </a:r>
            <a:r>
              <a:rPr lang="zh-CN" altLang="en-US" sz="1400" dirty="0">
                <a:solidFill>
                  <a:srgbClr val="FF0000"/>
                </a:solidFill>
              </a:rPr>
              <a:t>。这边的例子以上述的</a:t>
            </a:r>
            <a:r>
              <a:rPr lang="zh-CN" altLang="en-US" sz="1400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数学公式</a:t>
            </a:r>
            <a:r>
              <a:rPr lang="zh-CN" altLang="en-US" sz="1400" dirty="0">
                <a:solidFill>
                  <a:srgbClr val="FF0000"/>
                </a:solidFill>
              </a:rPr>
              <a:t>来计算。词频 </a:t>
            </a:r>
            <a:r>
              <a:rPr lang="en-US" altLang="zh-CN" sz="1400" dirty="0">
                <a:solidFill>
                  <a:srgbClr val="FF0000"/>
                </a:solidFill>
              </a:rPr>
              <a:t>(TF) </a:t>
            </a:r>
            <a:r>
              <a:rPr lang="zh-CN" altLang="en-US" sz="1400" dirty="0">
                <a:solidFill>
                  <a:srgbClr val="FF0000"/>
                </a:solidFill>
              </a:rPr>
              <a:t>是一词语出现的次数除以该文件的总词语数。假如一篇文件的总词语数是</a:t>
            </a:r>
            <a:r>
              <a:rPr lang="en-US" altLang="zh-CN" sz="1400" dirty="0">
                <a:solidFill>
                  <a:srgbClr val="FF0000"/>
                </a:solidFill>
              </a:rPr>
              <a:t>100</a:t>
            </a:r>
            <a:r>
              <a:rPr lang="zh-CN" altLang="en-US" sz="1400" dirty="0">
                <a:solidFill>
                  <a:srgbClr val="FF0000"/>
                </a:solidFill>
              </a:rPr>
              <a:t>个，而词语“母牛”出现了</a:t>
            </a:r>
            <a:r>
              <a:rPr lang="en-US" altLang="zh-CN" sz="1400" dirty="0">
                <a:solidFill>
                  <a:srgbClr val="FF0000"/>
                </a:solidFill>
              </a:rPr>
              <a:t>3</a:t>
            </a:r>
            <a:r>
              <a:rPr lang="zh-CN" altLang="en-US" sz="1400" dirty="0">
                <a:solidFill>
                  <a:srgbClr val="FF0000"/>
                </a:solidFill>
              </a:rPr>
              <a:t>次，那么“母牛”一词在该文件中的词频就是</a:t>
            </a:r>
            <a:r>
              <a:rPr lang="en-US" altLang="zh-CN" sz="1400" dirty="0">
                <a:solidFill>
                  <a:srgbClr val="FF0000"/>
                </a:solidFill>
              </a:rPr>
              <a:t>3/100=0.03</a:t>
            </a:r>
            <a:r>
              <a:rPr lang="zh-CN" altLang="en-US" sz="1400" dirty="0">
                <a:solidFill>
                  <a:srgbClr val="FF0000"/>
                </a:solidFill>
              </a:rPr>
              <a:t>。一个计算文件频率 </a:t>
            </a:r>
            <a:r>
              <a:rPr lang="en-US" altLang="zh-CN" sz="1400" dirty="0">
                <a:solidFill>
                  <a:srgbClr val="FF0000"/>
                </a:solidFill>
              </a:rPr>
              <a:t>(IDF) </a:t>
            </a:r>
            <a:r>
              <a:rPr lang="zh-CN" altLang="en-US" sz="1400" dirty="0">
                <a:solidFill>
                  <a:srgbClr val="FF0000"/>
                </a:solidFill>
              </a:rPr>
              <a:t>的方法是文件集里包含的文件总数除以测定有多少份文件出现过“母牛”一词。所以，如果“母牛”一词在</a:t>
            </a:r>
            <a:r>
              <a:rPr lang="en-US" altLang="zh-CN" sz="1400" dirty="0">
                <a:solidFill>
                  <a:srgbClr val="FF0000"/>
                </a:solidFill>
              </a:rPr>
              <a:t>1,000</a:t>
            </a:r>
            <a:r>
              <a:rPr lang="zh-CN" altLang="en-US" sz="1400" dirty="0">
                <a:solidFill>
                  <a:srgbClr val="FF0000"/>
                </a:solidFill>
              </a:rPr>
              <a:t>份文件出现过，而文件总数是</a:t>
            </a:r>
            <a:r>
              <a:rPr lang="en-US" altLang="zh-CN" sz="1400" dirty="0">
                <a:solidFill>
                  <a:srgbClr val="FF0000"/>
                </a:solidFill>
              </a:rPr>
              <a:t>10,000,000</a:t>
            </a:r>
            <a:r>
              <a:rPr lang="zh-CN" altLang="en-US" sz="1400" dirty="0">
                <a:solidFill>
                  <a:srgbClr val="FF0000"/>
                </a:solidFill>
              </a:rPr>
              <a:t>份的话，其逆向文件频率就是 </a:t>
            </a:r>
            <a:r>
              <a:rPr lang="en-US" altLang="zh-CN" sz="1400" dirty="0">
                <a:solidFill>
                  <a:srgbClr val="FF0000"/>
                </a:solidFill>
              </a:rPr>
              <a:t>lg(10,000,000 / 1,000)=4</a:t>
            </a:r>
            <a:r>
              <a:rPr lang="zh-CN" altLang="en-US" sz="1400" dirty="0">
                <a:solidFill>
                  <a:srgbClr val="FF0000"/>
                </a:solidFill>
              </a:rPr>
              <a:t>。最后的</a:t>
            </a:r>
            <a:r>
              <a:rPr lang="en-US" altLang="zh-CN" sz="1400" dirty="0">
                <a:solidFill>
                  <a:srgbClr val="FF0000"/>
                </a:solidFill>
              </a:rPr>
              <a:t>TF-IDF</a:t>
            </a:r>
            <a:r>
              <a:rPr lang="zh-CN" altLang="en-US" sz="1400" dirty="0">
                <a:solidFill>
                  <a:srgbClr val="FF0000"/>
                </a:solidFill>
              </a:rPr>
              <a:t>的分数为</a:t>
            </a:r>
            <a:r>
              <a:rPr lang="en-US" altLang="zh-CN" sz="1400" dirty="0">
                <a:solidFill>
                  <a:srgbClr val="FF0000"/>
                </a:solidFill>
              </a:rPr>
              <a:t>0.03 * 4=0.12</a:t>
            </a:r>
            <a:r>
              <a:rPr lang="zh-CN" altLang="en-US" sz="1400" dirty="0">
                <a:solidFill>
                  <a:srgbClr val="FF0000"/>
                </a:solidFill>
              </a:rPr>
              <a:t>。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2632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B730BE-DD19-4C49-B27C-E1EFDE423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8E4E63-5E19-4408-9F5F-F55BB72D0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dirty="0"/>
              <a:t>行代表了样例，列代表特征，这里有</a:t>
            </a:r>
            <a:r>
              <a:rPr lang="en-US" altLang="zh-CN" dirty="0"/>
              <a:t>10</a:t>
            </a:r>
            <a:r>
              <a:rPr lang="zh-CN" altLang="zh-CN" dirty="0"/>
              <a:t>个样例，每个样例两个特征。可以这样认为，有</a:t>
            </a:r>
            <a:r>
              <a:rPr lang="en-US" altLang="zh-CN" dirty="0"/>
              <a:t>10</a:t>
            </a:r>
            <a:r>
              <a:rPr lang="zh-CN" altLang="zh-CN" dirty="0"/>
              <a:t>篇文档，</a:t>
            </a:r>
            <a:r>
              <a:rPr lang="en-US" altLang="zh-CN" dirty="0"/>
              <a:t>x</a:t>
            </a:r>
            <a:r>
              <a:rPr lang="zh-CN" altLang="zh-CN" dirty="0"/>
              <a:t>是</a:t>
            </a:r>
            <a:r>
              <a:rPr lang="en-US" altLang="zh-CN" dirty="0"/>
              <a:t>10</a:t>
            </a:r>
            <a:r>
              <a:rPr lang="zh-CN" altLang="zh-CN" dirty="0"/>
              <a:t>篇文档中“</a:t>
            </a:r>
            <a:r>
              <a:rPr lang="en-US" altLang="zh-CN" dirty="0"/>
              <a:t>learn</a:t>
            </a:r>
            <a:r>
              <a:rPr lang="zh-CN" altLang="zh-CN" dirty="0"/>
              <a:t>”出现的</a:t>
            </a:r>
            <a:r>
              <a:rPr lang="en-US" altLang="zh-CN" dirty="0"/>
              <a:t>TF-IDF</a:t>
            </a:r>
            <a:r>
              <a:rPr lang="zh-CN" altLang="zh-CN" dirty="0"/>
              <a:t>，</a:t>
            </a:r>
            <a:r>
              <a:rPr lang="en-US" altLang="zh-CN" dirty="0"/>
              <a:t>y</a:t>
            </a:r>
            <a:r>
              <a:rPr lang="zh-CN" altLang="zh-CN" dirty="0"/>
              <a:t>是</a:t>
            </a:r>
            <a:r>
              <a:rPr lang="en-US" altLang="zh-CN" dirty="0"/>
              <a:t>10</a:t>
            </a:r>
            <a:r>
              <a:rPr lang="zh-CN" altLang="zh-CN" dirty="0"/>
              <a:t>篇文档中“</a:t>
            </a:r>
            <a:r>
              <a:rPr lang="en-US" altLang="zh-CN" dirty="0"/>
              <a:t>study</a:t>
            </a:r>
            <a:r>
              <a:rPr lang="zh-CN" altLang="zh-CN" dirty="0"/>
              <a:t>”出现的</a:t>
            </a:r>
            <a:r>
              <a:rPr lang="en-US" altLang="zh-CN" dirty="0"/>
              <a:t>TF-IDF</a:t>
            </a:r>
            <a:r>
              <a:rPr lang="zh-CN" altLang="zh-CN" dirty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3746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7127BA-4471-4C7F-AB9E-478A13E21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EAF4B1-9447-45B7-B4AB-BA95D7ED9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 </a:t>
            </a:r>
            <a:r>
              <a:rPr lang="zh-CN" altLang="zh-CN" b="1" dirty="0">
                <a:solidFill>
                  <a:srgbClr val="FF0000"/>
                </a:solidFill>
              </a:rPr>
              <a:t>第一步</a:t>
            </a:r>
            <a:r>
              <a:rPr lang="zh-CN" altLang="zh-CN" dirty="0"/>
              <a:t>，分别求</a:t>
            </a:r>
            <a:r>
              <a:rPr lang="en-US" altLang="zh-CN" dirty="0"/>
              <a:t>x</a:t>
            </a:r>
            <a:r>
              <a:rPr lang="zh-CN" altLang="zh-CN" dirty="0"/>
              <a:t>和</a:t>
            </a:r>
            <a:r>
              <a:rPr lang="en-US" altLang="zh-CN" dirty="0"/>
              <a:t>y</a:t>
            </a:r>
            <a:r>
              <a:rPr lang="zh-CN" altLang="zh-CN" dirty="0"/>
              <a:t>的平均值，然后对于所有的样例，都减去对应的均值。这里</a:t>
            </a:r>
            <a:r>
              <a:rPr lang="en-US" altLang="zh-CN" dirty="0"/>
              <a:t>x</a:t>
            </a:r>
            <a:r>
              <a:rPr lang="zh-CN" altLang="zh-CN" dirty="0"/>
              <a:t>的均值是</a:t>
            </a:r>
            <a:r>
              <a:rPr lang="en-US" altLang="zh-CN" dirty="0"/>
              <a:t>1.81</a:t>
            </a:r>
            <a:r>
              <a:rPr lang="zh-CN" altLang="zh-CN" dirty="0"/>
              <a:t>，</a:t>
            </a:r>
            <a:r>
              <a:rPr lang="en-US" altLang="zh-CN" dirty="0"/>
              <a:t>y</a:t>
            </a:r>
            <a:r>
              <a:rPr lang="zh-CN" altLang="zh-CN" dirty="0"/>
              <a:t>的均值是</a:t>
            </a:r>
            <a:r>
              <a:rPr lang="en-US" altLang="zh-CN" dirty="0"/>
              <a:t>1.91</a:t>
            </a:r>
            <a:r>
              <a:rPr lang="zh-CN" altLang="zh-CN" dirty="0"/>
              <a:t>，那么一个样例减去均值后即为（</a:t>
            </a:r>
            <a:r>
              <a:rPr lang="en-US" altLang="zh-CN" dirty="0"/>
              <a:t>0.69,0.49</a:t>
            </a:r>
            <a:r>
              <a:rPr lang="zh-CN" altLang="zh-CN" dirty="0"/>
              <a:t>），得到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8EFEA16-9679-4E88-95DA-B8AC4730F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3" y="3212976"/>
            <a:ext cx="4500087" cy="333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321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2A1596-A5B4-4F1C-A02C-CE8D312CB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76B20D9-0D5B-4F7D-A77E-4B27727E47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592" y="1844824"/>
            <a:ext cx="6768752" cy="338437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E38EB65-7DAD-453A-AF5A-4C374267C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4581128"/>
            <a:ext cx="4320480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728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601A50-DF93-4E42-8710-4F43D5294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2BE5BC-8C6D-46A8-B59B-71FEB08CE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 </a:t>
            </a:r>
            <a:r>
              <a:rPr lang="en-US" altLang="zh-CN" dirty="0">
                <a:solidFill>
                  <a:srgbClr val="FF0000"/>
                </a:solidFill>
              </a:rPr>
              <a:t> </a:t>
            </a:r>
            <a:r>
              <a:rPr lang="zh-CN" altLang="zh-CN" b="1" dirty="0">
                <a:solidFill>
                  <a:srgbClr val="FF0000"/>
                </a:solidFill>
              </a:rPr>
              <a:t>第三步</a:t>
            </a:r>
            <a:r>
              <a:rPr lang="zh-CN" altLang="zh-CN" dirty="0"/>
              <a:t>，</a:t>
            </a:r>
            <a:r>
              <a:rPr lang="zh-CN" altLang="zh-CN" dirty="0">
                <a:solidFill>
                  <a:schemeClr val="tx1">
                    <a:lumMod val="50000"/>
                  </a:schemeClr>
                </a:solidFill>
              </a:rPr>
              <a:t>求协方差的特征值和特征向量，得到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B666F19-E354-4AA0-982F-F9FE966FB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371856"/>
            <a:ext cx="6768752" cy="321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032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F364CB-C0CC-4AC8-95B3-EB4E4B6C2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0F765E-4FFA-4ED9-9CCC-6DC3CD2B3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  </a:t>
            </a:r>
            <a:r>
              <a:rPr lang="zh-CN" altLang="zh-CN" b="1" dirty="0">
                <a:solidFill>
                  <a:srgbClr val="FF0000"/>
                </a:solidFill>
              </a:rPr>
              <a:t>第四步</a:t>
            </a:r>
            <a:r>
              <a:rPr lang="zh-CN" altLang="zh-CN" dirty="0">
                <a:solidFill>
                  <a:srgbClr val="FF0000"/>
                </a:solidFill>
              </a:rPr>
              <a:t>，</a:t>
            </a:r>
            <a:r>
              <a:rPr lang="zh-CN" altLang="zh-CN" dirty="0">
                <a:solidFill>
                  <a:schemeClr val="tx1">
                    <a:lumMod val="50000"/>
                  </a:schemeClr>
                </a:solidFill>
              </a:rPr>
              <a:t>将特征值按照从大到小的顺序排序，选择其中最大的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k</a:t>
            </a:r>
            <a:r>
              <a:rPr lang="zh-CN" altLang="zh-CN" dirty="0">
                <a:solidFill>
                  <a:schemeClr val="tx1">
                    <a:lumMod val="50000"/>
                  </a:schemeClr>
                </a:solidFill>
              </a:rPr>
              <a:t>个，然后将其对应的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k</a:t>
            </a:r>
            <a:r>
              <a:rPr lang="zh-CN" altLang="zh-CN" dirty="0">
                <a:solidFill>
                  <a:schemeClr val="tx1">
                    <a:lumMod val="50000"/>
                  </a:schemeClr>
                </a:solidFill>
              </a:rPr>
              <a:t>个特征向量分别作为列向量组成特征向量矩阵。</a:t>
            </a:r>
          </a:p>
          <a:p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    </a:t>
            </a:r>
            <a:r>
              <a:rPr lang="zh-CN" altLang="zh-CN" dirty="0">
                <a:solidFill>
                  <a:schemeClr val="tx1">
                    <a:lumMod val="50000"/>
                  </a:schemeClr>
                </a:solidFill>
              </a:rPr>
              <a:t>这里特征值只有两个，我们选择其中最大的那个，这里是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1.28402771</a:t>
            </a:r>
            <a:r>
              <a:rPr lang="zh-CN" altLang="zh-CN" dirty="0">
                <a:solidFill>
                  <a:schemeClr val="tx1">
                    <a:lumMod val="50000"/>
                  </a:schemeClr>
                </a:solidFill>
              </a:rPr>
              <a:t>，对应的特征向量是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(-0.677873399, -0.735178656)T</a:t>
            </a:r>
            <a:r>
              <a:rPr lang="zh-CN" altLang="zh-CN" dirty="0">
                <a:solidFill>
                  <a:schemeClr val="tx1">
                    <a:lumMod val="50000"/>
                  </a:schemeClr>
                </a:solidFill>
              </a:rPr>
              <a:t>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8040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CDA71-7A47-441D-B18E-83C11F9CE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89E06E-881A-4B7E-9902-67160E46E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>
                <a:solidFill>
                  <a:srgbClr val="FF0000"/>
                </a:solidFill>
              </a:rPr>
              <a:t>第五步</a:t>
            </a:r>
            <a:r>
              <a:rPr lang="zh-CN" altLang="zh-CN" dirty="0"/>
              <a:t>，将样本点投影到选取的特征向量上。假设样例数为</a:t>
            </a:r>
            <a:r>
              <a:rPr lang="en-US" altLang="zh-CN" dirty="0"/>
              <a:t>m</a:t>
            </a:r>
            <a:r>
              <a:rPr lang="zh-CN" altLang="zh-CN" dirty="0"/>
              <a:t>，特征数为</a:t>
            </a:r>
            <a:r>
              <a:rPr lang="en-US" altLang="zh-CN" dirty="0"/>
              <a:t>n</a:t>
            </a:r>
            <a:r>
              <a:rPr lang="zh-CN" altLang="zh-CN" dirty="0"/>
              <a:t>，减去均值后的样本矩阵为</a:t>
            </a:r>
            <a:r>
              <a:rPr lang="en-US" altLang="zh-CN" dirty="0" err="1"/>
              <a:t>DataAdjust</a:t>
            </a:r>
            <a:r>
              <a:rPr lang="en-US" altLang="zh-CN" dirty="0"/>
              <a:t>(m*n)</a:t>
            </a:r>
            <a:r>
              <a:rPr lang="zh-CN" altLang="zh-CN" dirty="0"/>
              <a:t>，协方差矩阵是</a:t>
            </a:r>
            <a:r>
              <a:rPr lang="en-US" altLang="zh-CN" dirty="0"/>
              <a:t>n*n</a:t>
            </a:r>
            <a:r>
              <a:rPr lang="zh-CN" altLang="zh-CN" dirty="0"/>
              <a:t>，选取的</a:t>
            </a:r>
            <a:r>
              <a:rPr lang="en-US" altLang="zh-CN" dirty="0"/>
              <a:t>k</a:t>
            </a:r>
            <a:r>
              <a:rPr lang="zh-CN" altLang="zh-CN" dirty="0"/>
              <a:t>个特征向量组成的矩阵为</a:t>
            </a:r>
            <a:r>
              <a:rPr lang="en-US" altLang="zh-CN" dirty="0" err="1"/>
              <a:t>EigenVectors</a:t>
            </a:r>
            <a:r>
              <a:rPr lang="en-US" altLang="zh-CN" dirty="0"/>
              <a:t>(n*k)</a:t>
            </a:r>
            <a:r>
              <a:rPr lang="zh-CN" altLang="zh-CN" dirty="0"/>
              <a:t>。那么投影后的数据</a:t>
            </a:r>
            <a:r>
              <a:rPr lang="en-US" altLang="zh-CN" dirty="0" err="1"/>
              <a:t>FinalData</a:t>
            </a:r>
            <a:r>
              <a:rPr lang="zh-CN" altLang="zh-CN" dirty="0"/>
              <a:t>为</a:t>
            </a:r>
          </a:p>
          <a:p>
            <a:r>
              <a:rPr lang="en-US" altLang="zh-CN" dirty="0" err="1"/>
              <a:t>FinalData</a:t>
            </a:r>
            <a:r>
              <a:rPr lang="en-US" altLang="zh-CN" dirty="0"/>
              <a:t>(10*1) = </a:t>
            </a:r>
            <a:r>
              <a:rPr lang="en-US" altLang="zh-CN" dirty="0" err="1"/>
              <a:t>DataAdjust</a:t>
            </a:r>
            <a:r>
              <a:rPr lang="en-US" altLang="zh-CN" dirty="0"/>
              <a:t>(10*2</a:t>
            </a:r>
            <a:r>
              <a:rPr lang="zh-CN" altLang="zh-CN" dirty="0"/>
              <a:t>矩阵</a:t>
            </a:r>
            <a:r>
              <a:rPr lang="en-US" altLang="zh-CN" dirty="0"/>
              <a:t>) x </a:t>
            </a:r>
            <a:r>
              <a:rPr lang="zh-CN" altLang="zh-CN" dirty="0"/>
              <a:t>特征向量</a:t>
            </a:r>
            <a:r>
              <a:rPr lang="en-US" altLang="zh-CN" dirty="0"/>
              <a:t>(-0.677873399, -0.735178656)T</a:t>
            </a:r>
            <a:endParaRPr lang="zh-CN" altLang="zh-CN" dirty="0"/>
          </a:p>
          <a:p>
            <a:r>
              <a:rPr lang="en-US" altLang="zh-CN" dirty="0"/>
              <a:t>    </a:t>
            </a:r>
            <a:r>
              <a:rPr lang="zh-CN" altLang="zh-CN" dirty="0"/>
              <a:t>得到的结果是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411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56586A-2F75-4F65-8C54-A5E0C9E1B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4B43FFB-E587-4D31-A84F-1C43BDB0C8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1720" y="1772816"/>
            <a:ext cx="3813136" cy="369256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BCFEDDD-E8CD-49D6-AABA-1C4A1D9E5588}"/>
              </a:ext>
            </a:extLst>
          </p:cNvPr>
          <p:cNvSpPr/>
          <p:nvPr/>
        </p:nvSpPr>
        <p:spPr>
          <a:xfrm>
            <a:off x="539552" y="3105835"/>
            <a:ext cx="806489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rgbClr val="454545"/>
              </a:solidFill>
              <a:latin typeface="微软雅黑" panose="020B0503020204020204" pitchFamily="34" charset="-122"/>
              <a:cs typeface="宋体" panose="02010600030101010101" pitchFamily="2" charset="-122"/>
            </a:endParaRPr>
          </a:p>
          <a:p>
            <a:endParaRPr lang="en-US" altLang="zh-CN" dirty="0">
              <a:solidFill>
                <a:srgbClr val="454545"/>
              </a:solidFill>
              <a:latin typeface="微软雅黑" panose="020B0503020204020204" pitchFamily="34" charset="-122"/>
              <a:cs typeface="宋体" panose="02010600030101010101" pitchFamily="2" charset="-122"/>
            </a:endParaRPr>
          </a:p>
          <a:p>
            <a:endParaRPr lang="en-US" altLang="zh-CN" dirty="0">
              <a:solidFill>
                <a:srgbClr val="454545"/>
              </a:solidFill>
              <a:latin typeface="微软雅黑" panose="020B0503020204020204" pitchFamily="34" charset="-122"/>
              <a:cs typeface="宋体" panose="02010600030101010101" pitchFamily="2" charset="-122"/>
            </a:endParaRPr>
          </a:p>
          <a:p>
            <a:endParaRPr lang="en-US" altLang="zh-CN" dirty="0">
              <a:solidFill>
                <a:srgbClr val="454545"/>
              </a:solidFill>
              <a:latin typeface="微软雅黑" panose="020B0503020204020204" pitchFamily="34" charset="-122"/>
              <a:cs typeface="宋体" panose="02010600030101010101" pitchFamily="2" charset="-122"/>
            </a:endParaRPr>
          </a:p>
          <a:p>
            <a:endParaRPr lang="en-US" altLang="zh-CN" dirty="0">
              <a:solidFill>
                <a:srgbClr val="454545"/>
              </a:solidFill>
              <a:latin typeface="微软雅黑" panose="020B0503020204020204" pitchFamily="34" charset="-122"/>
              <a:cs typeface="宋体" panose="02010600030101010101" pitchFamily="2" charset="-122"/>
            </a:endParaRPr>
          </a:p>
          <a:p>
            <a:endParaRPr lang="en-US" altLang="zh-CN" dirty="0">
              <a:solidFill>
                <a:srgbClr val="454545"/>
              </a:solidFill>
              <a:latin typeface="微软雅黑" panose="020B0503020204020204" pitchFamily="34" charset="-122"/>
              <a:cs typeface="宋体" panose="02010600030101010101" pitchFamily="2" charset="-122"/>
            </a:endParaRPr>
          </a:p>
          <a:p>
            <a:endParaRPr lang="en-US" altLang="zh-CN" dirty="0">
              <a:solidFill>
                <a:srgbClr val="454545"/>
              </a:solidFill>
              <a:latin typeface="微软雅黑" panose="020B0503020204020204" pitchFamily="34" charset="-122"/>
              <a:cs typeface="宋体" panose="02010600030101010101" pitchFamily="2" charset="-122"/>
            </a:endParaRPr>
          </a:p>
          <a:p>
            <a:endParaRPr lang="en-US" altLang="zh-CN" dirty="0">
              <a:solidFill>
                <a:srgbClr val="454545"/>
              </a:solidFill>
              <a:latin typeface="微软雅黑" panose="020B0503020204020204" pitchFamily="34" charset="-122"/>
              <a:cs typeface="宋体" panose="02010600030101010101" pitchFamily="2" charset="-122"/>
            </a:endParaRPr>
          </a:p>
          <a:p>
            <a:endParaRPr lang="en-US" altLang="zh-CN" dirty="0">
              <a:solidFill>
                <a:srgbClr val="454545"/>
              </a:solidFill>
              <a:latin typeface="微软雅黑" panose="020B0503020204020204" pitchFamily="34" charset="-122"/>
              <a:cs typeface="宋体" panose="02010600030101010101" pitchFamily="2" charset="-122"/>
            </a:endParaRPr>
          </a:p>
          <a:p>
            <a:endParaRPr lang="en-US" altLang="zh-CN" dirty="0">
              <a:solidFill>
                <a:srgbClr val="454545"/>
              </a:solidFill>
              <a:latin typeface="微软雅黑" panose="020B0503020204020204" pitchFamily="34" charset="-122"/>
              <a:cs typeface="宋体" panose="02010600030101010101" pitchFamily="2" charset="-122"/>
            </a:endParaRPr>
          </a:p>
          <a:p>
            <a:endParaRPr lang="en-US" altLang="zh-CN" dirty="0">
              <a:solidFill>
                <a:srgbClr val="454545"/>
              </a:solidFill>
              <a:latin typeface="微软雅黑" panose="020B0503020204020204" pitchFamily="34" charset="-122"/>
              <a:cs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454545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  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 </a:t>
            </a:r>
            <a:r>
              <a:rPr lang="zh-CN" altLang="zh-CN" dirty="0">
                <a:solidFill>
                  <a:schemeClr val="tx1">
                    <a:lumMod val="50000"/>
                  </a:schemeClr>
                </a:solidFill>
                <a:ea typeface="微软雅黑" panose="020B0503020204020204" pitchFamily="34" charset="-122"/>
                <a:cs typeface="宋体" panose="02010600030101010101" pitchFamily="2" charset="-122"/>
              </a:rPr>
              <a:t>这样，就将原始样例的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ea typeface="微软雅黑" panose="020B0503020204020204" pitchFamily="34" charset="-122"/>
                <a:cs typeface="宋体" panose="02010600030101010101" pitchFamily="2" charset="-122"/>
              </a:rPr>
              <a:t>n</a:t>
            </a:r>
            <a:r>
              <a:rPr lang="zh-CN" altLang="zh-CN" dirty="0">
                <a:solidFill>
                  <a:schemeClr val="tx1">
                    <a:lumMod val="50000"/>
                  </a:schemeClr>
                </a:solidFill>
                <a:ea typeface="微软雅黑" panose="020B0503020204020204" pitchFamily="34" charset="-122"/>
                <a:cs typeface="宋体" panose="02010600030101010101" pitchFamily="2" charset="-122"/>
              </a:rPr>
              <a:t>维特征变成了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ea typeface="微软雅黑" panose="020B0503020204020204" pitchFamily="34" charset="-122"/>
                <a:cs typeface="宋体" panose="02010600030101010101" pitchFamily="2" charset="-122"/>
              </a:rPr>
              <a:t>k</a:t>
            </a:r>
            <a:r>
              <a:rPr lang="zh-CN" altLang="zh-CN" dirty="0">
                <a:solidFill>
                  <a:schemeClr val="tx1">
                    <a:lumMod val="50000"/>
                  </a:schemeClr>
                </a:solidFill>
                <a:ea typeface="微软雅黑" panose="020B0503020204020204" pitchFamily="34" charset="-122"/>
                <a:cs typeface="宋体" panose="02010600030101010101" pitchFamily="2" charset="-122"/>
              </a:rPr>
              <a:t>维，这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ea typeface="微软雅黑" panose="020B0503020204020204" pitchFamily="34" charset="-122"/>
                <a:cs typeface="宋体" panose="02010600030101010101" pitchFamily="2" charset="-122"/>
              </a:rPr>
              <a:t>k</a:t>
            </a:r>
            <a:r>
              <a:rPr lang="zh-CN" altLang="zh-CN" dirty="0">
                <a:solidFill>
                  <a:schemeClr val="tx1">
                    <a:lumMod val="50000"/>
                  </a:schemeClr>
                </a:solidFill>
                <a:ea typeface="微软雅黑" panose="020B0503020204020204" pitchFamily="34" charset="-122"/>
                <a:cs typeface="宋体" panose="02010600030101010101" pitchFamily="2" charset="-122"/>
              </a:rPr>
              <a:t>维就是原始特征在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ea typeface="微软雅黑" panose="020B0503020204020204" pitchFamily="34" charset="-122"/>
                <a:cs typeface="宋体" panose="02010600030101010101" pitchFamily="2" charset="-122"/>
              </a:rPr>
              <a:t>k</a:t>
            </a:r>
            <a:r>
              <a:rPr lang="zh-CN" altLang="zh-CN" dirty="0">
                <a:solidFill>
                  <a:schemeClr val="tx1">
                    <a:lumMod val="50000"/>
                  </a:schemeClr>
                </a:solidFill>
                <a:ea typeface="微软雅黑" panose="020B0503020204020204" pitchFamily="34" charset="-122"/>
                <a:cs typeface="宋体" panose="02010600030101010101" pitchFamily="2" charset="-122"/>
              </a:rPr>
              <a:t>维上的投影。</a:t>
            </a:r>
            <a:endParaRPr lang="zh-CN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351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844739"/>
            <a:ext cx="8531631" cy="653552"/>
          </a:xfrm>
        </p:spPr>
        <p:txBody>
          <a:bodyPr/>
          <a:lstStyle/>
          <a:p>
            <a:r>
              <a:rPr lang="en-US" altLang="zh-CN" dirty="0"/>
              <a:t>2.PCA</a:t>
            </a:r>
            <a:r>
              <a:rPr lang="zh-CN" altLang="en-US" dirty="0"/>
              <a:t>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PCA</a:t>
            </a:r>
            <a:r>
              <a:rPr lang="zh-CN" altLang="en-US" b="1" dirty="0"/>
              <a:t>的操作流程如下：</a:t>
            </a:r>
          </a:p>
          <a:p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去平均值，即每一位特征减去各自的平均值</a:t>
            </a:r>
          </a:p>
          <a:p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计算协方差矩阵</a:t>
            </a:r>
          </a:p>
          <a:p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计算协方差矩阵的特征值与特征向量</a:t>
            </a:r>
          </a:p>
          <a:p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对特征值从大到小排序</a:t>
            </a:r>
          </a:p>
          <a:p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保留最大的个特征向量</a:t>
            </a:r>
          </a:p>
          <a:p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将数据转换到个特征向量构建的新空间中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800" b="1" dirty="0">
                <a:solidFill>
                  <a:srgbClr val="1501A7"/>
                </a:solidFill>
              </a:rPr>
              <a:t>1.</a:t>
            </a:r>
            <a:r>
              <a:rPr lang="zh-CN" altLang="en-US" sz="2800" b="1" dirty="0">
                <a:solidFill>
                  <a:srgbClr val="1501A7"/>
                </a:solidFill>
              </a:rPr>
              <a:t>引言</a:t>
            </a:r>
            <a:endParaRPr lang="en-US" altLang="zh-CN" sz="2800" b="1" dirty="0">
              <a:solidFill>
                <a:srgbClr val="1501A7"/>
              </a:solidFill>
            </a:endParaRPr>
          </a:p>
          <a:p>
            <a:pPr>
              <a:buNone/>
            </a:pPr>
            <a:r>
              <a:rPr lang="en-US" altLang="zh-CN" sz="2800" b="1" dirty="0">
                <a:solidFill>
                  <a:srgbClr val="1501A7"/>
                </a:solidFill>
              </a:rPr>
              <a:t>2.PCA</a:t>
            </a:r>
            <a:r>
              <a:rPr lang="zh-CN" altLang="en-US" sz="2800" b="1" dirty="0">
                <a:solidFill>
                  <a:srgbClr val="1501A7"/>
                </a:solidFill>
              </a:rPr>
              <a:t>原理</a:t>
            </a:r>
            <a:endParaRPr lang="en-US" altLang="zh-CN" sz="2800" b="1" dirty="0">
              <a:solidFill>
                <a:srgbClr val="1501A7"/>
              </a:solidFill>
            </a:endParaRPr>
          </a:p>
          <a:p>
            <a:pPr>
              <a:buNone/>
            </a:pPr>
            <a:r>
              <a:rPr lang="en-US" altLang="zh-CN" sz="2800" b="1" dirty="0">
                <a:solidFill>
                  <a:srgbClr val="1501A7"/>
                </a:solidFill>
              </a:rPr>
              <a:t>3.PCA</a:t>
            </a:r>
            <a:r>
              <a:rPr lang="zh-CN" altLang="en-US" sz="2800" b="1" dirty="0">
                <a:solidFill>
                  <a:srgbClr val="1501A7"/>
                </a:solidFill>
              </a:rPr>
              <a:t>应用</a:t>
            </a:r>
            <a:endParaRPr lang="en-US" altLang="zh-CN" sz="2800" b="1" dirty="0">
              <a:solidFill>
                <a:srgbClr val="1501A7"/>
              </a:solidFill>
            </a:endParaRPr>
          </a:p>
          <a:p>
            <a:pPr>
              <a:buNone/>
            </a:pPr>
            <a:r>
              <a:rPr lang="en-US" altLang="zh-CN" sz="2800" b="1" dirty="0">
                <a:solidFill>
                  <a:srgbClr val="1501A7"/>
                </a:solidFill>
              </a:rPr>
              <a:t>4.</a:t>
            </a:r>
            <a:r>
              <a:rPr lang="zh-CN" altLang="en-US" sz="2800" b="1" dirty="0">
                <a:solidFill>
                  <a:srgbClr val="1501A7"/>
                </a:solidFill>
              </a:rPr>
              <a:t>几点体会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2C1DB7-68CF-49E3-9A71-E2FFB287A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3.PCA </a:t>
            </a:r>
            <a:r>
              <a:rPr lang="zh-CN" altLang="en-US" dirty="0"/>
              <a:t>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3FE162-AE55-48A6-B66A-CDBA62257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1)</a:t>
            </a:r>
            <a:r>
              <a:rPr lang="zh-CN" altLang="en-US" dirty="0">
                <a:solidFill>
                  <a:srgbClr val="FF0000"/>
                </a:solidFill>
              </a:rPr>
              <a:t>人脸识别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PCA</a:t>
            </a:r>
            <a:r>
              <a:rPr lang="zh-CN" altLang="zh-CN" dirty="0"/>
              <a:t>将</a:t>
            </a:r>
            <a:r>
              <a:rPr lang="en-US" altLang="zh-CN" dirty="0"/>
              <a:t>n</a:t>
            </a:r>
            <a:r>
              <a:rPr lang="zh-CN" altLang="zh-CN" dirty="0"/>
              <a:t>个特征降维到</a:t>
            </a:r>
            <a:r>
              <a:rPr lang="en-US" altLang="zh-CN" dirty="0"/>
              <a:t>k</a:t>
            </a:r>
            <a:r>
              <a:rPr lang="zh-CN" altLang="zh-CN" dirty="0"/>
              <a:t>个，可以用来进行数据压缩，例如</a:t>
            </a:r>
            <a:r>
              <a:rPr lang="en-US" altLang="zh-CN" dirty="0"/>
              <a:t>100</a:t>
            </a:r>
            <a:r>
              <a:rPr lang="zh-CN" altLang="zh-CN" dirty="0"/>
              <a:t>维的向量最后可以用</a:t>
            </a:r>
            <a:r>
              <a:rPr lang="en-US" altLang="zh-CN" dirty="0"/>
              <a:t>10</a:t>
            </a:r>
            <a:r>
              <a:rPr lang="zh-CN" altLang="zh-CN" dirty="0"/>
              <a:t>维来表示，那么压缩率为</a:t>
            </a:r>
            <a:r>
              <a:rPr lang="en-US" altLang="zh-CN" dirty="0"/>
              <a:t>90%</a:t>
            </a:r>
            <a:r>
              <a:rPr lang="zh-CN" altLang="zh-CN" dirty="0"/>
              <a:t>。同样图像处理领域的</a:t>
            </a:r>
            <a:r>
              <a:rPr lang="en-US" altLang="zh-CN" dirty="0"/>
              <a:t>KL</a:t>
            </a:r>
            <a:r>
              <a:rPr lang="zh-CN" altLang="zh-CN" dirty="0"/>
              <a:t>变换使用</a:t>
            </a:r>
            <a:r>
              <a:rPr lang="en-US" altLang="zh-CN" dirty="0"/>
              <a:t>PCA</a:t>
            </a:r>
            <a:r>
              <a:rPr lang="zh-CN" altLang="zh-CN" dirty="0"/>
              <a:t>做图像压缩，人脸检测和匹配。比如的</a:t>
            </a:r>
            <a:r>
              <a:rPr lang="en-US" altLang="zh-CN" dirty="0" err="1"/>
              <a:t>Matlab</a:t>
            </a:r>
            <a:r>
              <a:rPr lang="zh-CN" altLang="zh-CN" dirty="0"/>
              <a:t>实验结果：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7419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699551-4100-4DA6-B223-2B1DA3509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7E3E262-1474-4720-A951-2C7EEEA4B7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7624" y="1268760"/>
            <a:ext cx="5760640" cy="526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823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1E4BFC-8D7C-4FDC-9093-1F196FF5B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D4339EB-9AF6-482F-A94A-140C3B2CA8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600" y="2276872"/>
            <a:ext cx="5288494" cy="266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1881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E35E09-5531-43A6-AEBE-DBE74701C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5D2614D-4481-42C0-AA51-EC5B47A6E3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3688" y="1340768"/>
            <a:ext cx="4752528" cy="551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603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E9752-CA16-4207-936A-C71E0925E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7138F91-94BB-4DB4-9F0D-BFBB867A7C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592" y="1412777"/>
            <a:ext cx="6984776" cy="230425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3552886-C5B9-4EBF-A0FC-23D5A97B1026}"/>
              </a:ext>
            </a:extLst>
          </p:cNvPr>
          <p:cNvSpPr txBox="1"/>
          <p:nvPr/>
        </p:nvSpPr>
        <p:spPr>
          <a:xfrm>
            <a:off x="899592" y="4149080"/>
            <a:ext cx="6984777" cy="772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    </a:t>
            </a:r>
            <a:r>
              <a:rPr lang="zh-CN" altLang="zh-CN" dirty="0">
                <a:solidFill>
                  <a:srgbClr val="FF0000"/>
                </a:solidFill>
              </a:rPr>
              <a:t>另外</a:t>
            </a:r>
            <a:r>
              <a:rPr lang="en-US" altLang="zh-CN" dirty="0">
                <a:solidFill>
                  <a:srgbClr val="FF0000"/>
                </a:solidFill>
              </a:rPr>
              <a:t>PCA</a:t>
            </a:r>
            <a:r>
              <a:rPr lang="zh-CN" altLang="zh-CN" dirty="0">
                <a:solidFill>
                  <a:srgbClr val="FF0000"/>
                </a:solidFill>
              </a:rPr>
              <a:t>还可以联系奇异值分解（</a:t>
            </a:r>
            <a:r>
              <a:rPr lang="en-US" altLang="zh-CN" dirty="0">
                <a:solidFill>
                  <a:srgbClr val="FF0000"/>
                </a:solidFill>
              </a:rPr>
              <a:t>SVD</a:t>
            </a:r>
            <a:r>
              <a:rPr lang="zh-CN" altLang="zh-CN" dirty="0">
                <a:solidFill>
                  <a:srgbClr val="FF0000"/>
                </a:solidFill>
              </a:rPr>
              <a:t>），来用于预测矩阵中缺失的元素，可以应用到评分预测等实际项目中。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39855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90EB3-B76E-40C4-A141-611197566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9716E0-3C0B-433D-B2D1-0150F470F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098" y="1844824"/>
            <a:ext cx="8545390" cy="470402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zh-CN" altLang="en-US" b="1" dirty="0">
                <a:solidFill>
                  <a:srgbClr val="FF0000"/>
                </a:solidFill>
              </a:rPr>
              <a:t>量化策略实例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zh-CN" dirty="0">
                <a:solidFill>
                  <a:schemeClr val="tx1"/>
                </a:solidFill>
                <a:latin typeface="Arial" panose="020B0604020202020204" pitchFamily="34" charset="0"/>
              </a:rPr>
              <a:t>开盘价、最低价、收盘价、最高价</a:t>
            </a:r>
            <a:endParaRPr lang="zh-CN" altLang="zh-CN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zh-CN" dirty="0">
                <a:solidFill>
                  <a:schemeClr val="tx1"/>
                </a:solidFill>
                <a:latin typeface="Arial" panose="020B0604020202020204" pitchFamily="34" charset="0"/>
              </a:rPr>
              <a:t>当日成交额、当日涨跌幅</a:t>
            </a:r>
            <a:endParaRPr lang="zh-CN" altLang="zh-CN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zh-CN" dirty="0">
                <a:solidFill>
                  <a:schemeClr val="tx1"/>
                </a:solidFill>
                <a:latin typeface="Arial" panose="020B0604020202020204" pitchFamily="34" charset="0"/>
              </a:rPr>
              <a:t>昨日成交额、昨日涨跌幅</a:t>
            </a:r>
            <a:endParaRPr lang="zh-CN" altLang="zh-CN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zh-CN" dirty="0">
                <a:solidFill>
                  <a:schemeClr val="tx1"/>
                </a:solidFill>
                <a:latin typeface="Arial" panose="020B0604020202020204" pitchFamily="34" charset="0"/>
              </a:rPr>
              <a:t>前5日平均涨跌幅、前5日平均成交额、前5日平均持仓量</a:t>
            </a:r>
            <a:endParaRPr lang="zh-CN" altLang="zh-CN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zh-CN" dirty="0">
                <a:solidFill>
                  <a:schemeClr val="tx1"/>
                </a:solidFill>
                <a:latin typeface="Arial" panose="020B0604020202020204" pitchFamily="34" charset="0"/>
              </a:rPr>
              <a:t>前20日平均涨跌幅、前20日平均成交额、前20日平均持仓量</a:t>
            </a:r>
            <a:endParaRPr lang="zh-CN" altLang="zh-CN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zh-CN" dirty="0">
                <a:solidFill>
                  <a:srgbClr val="191919"/>
                </a:solidFill>
                <a:latin typeface="Arial" panose="020B0604020202020204" pitchFamily="34" charset="0"/>
                <a:ea typeface="&amp;quot"/>
              </a:rPr>
              <a:t>金融序列之间通常存在相关性需要进行数据预处理，用 PCA 进行降维。从主成分累积共享图可以看出，4个主成分的累积共享已达到95%以上，这些特征之间的相关性较大，之后可以增加一些特征相关性较低的指标进行改进。</a:t>
            </a:r>
            <a:endParaRPr lang="zh-CN" altLang="zh-CN" sz="3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90571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3363C-1D64-4527-AB94-56CDBC519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A830B56-C4C6-4B01-9DF8-678CEBE0DC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552" y="1700808"/>
            <a:ext cx="7848872" cy="408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2354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F93014-1898-42C3-B423-EB6597F59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BC7255-0BD0-4934-B8ED-C88CD4429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我们可以将主成份分析法应用于</a:t>
            </a:r>
            <a:r>
              <a:rPr lang="zh-CN" altLang="en-US" dirty="0">
                <a:solidFill>
                  <a:srgbClr val="FF0000"/>
                </a:solidFill>
              </a:rPr>
              <a:t>上市公司</a:t>
            </a:r>
            <a:r>
              <a:rPr lang="zh-CN" altLang="en-US" dirty="0"/>
              <a:t>的财务报表分析，基于大量的财务指标中筛选出主成份作为指标，进而评估个股综合业绩，对上市公司的经营状况做出较为及时、全面、准确的判断。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14694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84D900-3E4A-4549-9AFD-CD841975D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5BB1AB-0EFB-40E1-AD41-EAD9130A5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143" y="1700808"/>
            <a:ext cx="8292045" cy="482412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>
                <a:solidFill>
                  <a:srgbClr val="FF0000"/>
                </a:solidFill>
              </a:rPr>
              <a:t>）高光谱应用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8D676B4-1222-45BE-B950-AF87592EF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43" y="2420888"/>
            <a:ext cx="8685714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0831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1D376E-0AFA-4B06-AFCF-2340F8300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54C14AC-45BA-457B-9AC8-462E2AA5E8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20" y="1196753"/>
            <a:ext cx="8459093" cy="508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123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1CE759-E308-4722-987E-DF4C37460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2F4C00-9FB3-4F2C-BD1D-6F13E02B5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思考：概率统计中的均值，方差，协方差；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zh-CN" altLang="en-US" dirty="0"/>
              <a:t>线性代数中的特征根，特征向量。</a:t>
            </a:r>
          </a:p>
        </p:txBody>
      </p:sp>
    </p:spTree>
    <p:extLst>
      <p:ext uri="{BB962C8B-B14F-4D97-AF65-F5344CB8AC3E}">
        <p14:creationId xmlns:p14="http://schemas.microsoft.com/office/powerpoint/2010/main" val="39227906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B6A18D-8F73-4A33-85B6-37FD23EE8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几点体会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26F516-86AC-48B1-A1C2-9F4701F85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基础的重要性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学习数学的方法；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</a:t>
            </a:r>
            <a:r>
              <a:rPr lang="zh-CN" altLang="en-US" dirty="0"/>
              <a:t>大数据专业的学习</a:t>
            </a:r>
          </a:p>
        </p:txBody>
      </p:sp>
    </p:spTree>
    <p:extLst>
      <p:ext uri="{BB962C8B-B14F-4D97-AF65-F5344CB8AC3E}">
        <p14:creationId xmlns:p14="http://schemas.microsoft.com/office/powerpoint/2010/main" val="3573039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引 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9098" y="1556793"/>
            <a:ext cx="8292045" cy="499205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zh-CN" dirty="0"/>
              <a:t>       </a:t>
            </a:r>
            <a:r>
              <a:rPr lang="zh-CN" altLang="zh-CN" dirty="0"/>
              <a:t>假如你是一家淘宝店店主，你所负责运营的淘宝店</a:t>
            </a:r>
            <a:r>
              <a:rPr lang="en-US" altLang="zh-CN" dirty="0"/>
              <a:t>2018</a:t>
            </a:r>
            <a:r>
              <a:rPr lang="zh-CN" altLang="zh-CN" dirty="0"/>
              <a:t>年全年的流量及交易情况可以看成是</a:t>
            </a:r>
            <a:r>
              <a:rPr lang="zh-CN" altLang="zh-CN" dirty="0">
                <a:solidFill>
                  <a:srgbClr val="FF0000"/>
                </a:solidFill>
              </a:rPr>
              <a:t>一组记录</a:t>
            </a:r>
            <a:r>
              <a:rPr lang="zh-CN" altLang="zh-CN" dirty="0"/>
              <a:t>的集合，其中每一天的数据是一条记录，（日期，</a:t>
            </a:r>
            <a:r>
              <a:rPr lang="zh-CN" altLang="zh-CN" dirty="0">
                <a:solidFill>
                  <a:srgbClr val="FF0000"/>
                </a:solidFill>
              </a:rPr>
              <a:t>浏览量，访客数</a:t>
            </a:r>
            <a:r>
              <a:rPr lang="zh-CN" altLang="zh-CN" dirty="0"/>
              <a:t>，</a:t>
            </a:r>
            <a:r>
              <a:rPr lang="zh-CN" altLang="zh-CN" dirty="0">
                <a:solidFill>
                  <a:srgbClr val="7030A0"/>
                </a:solidFill>
              </a:rPr>
              <a:t>下单数，成交数</a:t>
            </a:r>
            <a:r>
              <a:rPr lang="zh-CN" altLang="zh-CN" dirty="0"/>
              <a:t>，成交金额），这是一个六维的数据，但我们可以发现，</a:t>
            </a:r>
            <a:r>
              <a:rPr lang="en-US" altLang="zh-CN" dirty="0"/>
              <a:t>“</a:t>
            </a:r>
            <a:r>
              <a:rPr lang="zh-CN" altLang="zh-CN" dirty="0"/>
              <a:t>浏览量</a:t>
            </a:r>
            <a:r>
              <a:rPr lang="en-US" altLang="zh-CN" dirty="0"/>
              <a:t>”</a:t>
            </a:r>
            <a:r>
              <a:rPr lang="zh-CN" altLang="zh-CN" dirty="0"/>
              <a:t>和</a:t>
            </a:r>
            <a:r>
              <a:rPr lang="en-US" altLang="zh-CN" dirty="0"/>
              <a:t>“</a:t>
            </a:r>
            <a:r>
              <a:rPr lang="zh-CN" altLang="zh-CN" dirty="0"/>
              <a:t>访客数</a:t>
            </a:r>
            <a:r>
              <a:rPr lang="en-US" altLang="zh-CN" dirty="0"/>
              <a:t>”</a:t>
            </a:r>
            <a:r>
              <a:rPr lang="zh-CN" altLang="zh-CN" dirty="0"/>
              <a:t>往往具有较强的相关关系，而</a:t>
            </a:r>
            <a:r>
              <a:rPr lang="en-US" altLang="zh-CN" dirty="0"/>
              <a:t>“</a:t>
            </a:r>
            <a:r>
              <a:rPr lang="zh-CN" altLang="zh-CN" dirty="0"/>
              <a:t>下单数</a:t>
            </a:r>
            <a:r>
              <a:rPr lang="en-US" altLang="zh-CN" dirty="0"/>
              <a:t>”</a:t>
            </a:r>
            <a:r>
              <a:rPr lang="zh-CN" altLang="zh-CN" dirty="0"/>
              <a:t>和</a:t>
            </a:r>
            <a:r>
              <a:rPr lang="en-US" altLang="zh-CN" dirty="0"/>
              <a:t>“</a:t>
            </a:r>
            <a:r>
              <a:rPr lang="zh-CN" altLang="zh-CN" dirty="0"/>
              <a:t>成交数</a:t>
            </a:r>
            <a:r>
              <a:rPr lang="en-US" altLang="zh-CN" dirty="0"/>
              <a:t>”</a:t>
            </a:r>
            <a:r>
              <a:rPr lang="zh-CN" altLang="zh-CN" dirty="0"/>
              <a:t>也具有较强的相关关系，如果删除其中一个指标，不会丢失太多信息。我们知道，很多机器学习算法的复杂度和数据的维数有着密切关系，甚至与维数呈指数级关联。在实际机器学习中处理成千上万甚至几十万维的情况也并不罕见，在这种情况下，机器学习的资源消耗是不可接受的，因此我们必须对数据进行</a:t>
            </a:r>
            <a:r>
              <a:rPr lang="zh-CN" altLang="zh-CN" dirty="0">
                <a:solidFill>
                  <a:srgbClr val="7030A0"/>
                </a:solidFill>
              </a:rPr>
              <a:t>降维</a:t>
            </a:r>
            <a:r>
              <a:rPr lang="zh-CN" altLang="zh-CN" dirty="0"/>
              <a:t>。但降维意味着信息的丢失，不过鉴于实际数据（如上面所述的淘宝店数据）本身常常存在的相关性，我们可以想办法在降维的同时将信息的损失尽量降低，这就是我们要介绍的降维方法</a:t>
            </a:r>
            <a:r>
              <a:rPr lang="en-US" altLang="zh-CN" dirty="0"/>
              <a:t>——PCA</a:t>
            </a:r>
            <a:r>
              <a:rPr lang="zh-CN" altLang="zh-CN" dirty="0"/>
              <a:t>（主成分分析法）。</a:t>
            </a:r>
          </a:p>
          <a:p>
            <a:r>
              <a:rPr lang="zh-CN" altLang="en-US" dirty="0"/>
              <a:t> 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96752"/>
            <a:ext cx="8712968" cy="5352093"/>
          </a:xfrm>
        </p:spPr>
        <p:txBody>
          <a:bodyPr/>
          <a:lstStyle/>
          <a:p>
            <a:pPr>
              <a:buNone/>
            </a:pPr>
            <a:r>
              <a:rPr lang="en-US" altLang="zh-CN" dirty="0"/>
              <a:t>     </a:t>
            </a:r>
            <a:r>
              <a:rPr lang="zh-CN" altLang="zh-CN" dirty="0"/>
              <a:t>下表</a:t>
            </a:r>
            <a:r>
              <a:rPr lang="en-US" altLang="zh-CN" dirty="0"/>
              <a:t>1</a:t>
            </a:r>
            <a:r>
              <a:rPr lang="zh-CN" altLang="zh-CN" dirty="0"/>
              <a:t>是</a:t>
            </a:r>
            <a:r>
              <a:rPr lang="zh-CN" altLang="en-US" dirty="0"/>
              <a:t>某高中部分</a:t>
            </a:r>
            <a:r>
              <a:rPr lang="zh-CN" altLang="zh-CN" dirty="0"/>
              <a:t>学生的语文、数学、物理、化学成绩统计：</a:t>
            </a:r>
          </a:p>
          <a:p>
            <a:pPr>
              <a:buNone/>
            </a:pPr>
            <a:r>
              <a:rPr lang="en-US" altLang="zh-CN" dirty="0"/>
              <a:t>      </a:t>
            </a:r>
            <a:r>
              <a:rPr lang="zh-CN" altLang="zh-CN" dirty="0"/>
              <a:t>首先，假设这些科目成绩不相关，也就是说某一科目考多少分与其他科目没有关系。那么一眼就能看出来，数学、物理、化学这三门课的成绩构成了这组数据的主成分（很显然，数学作为第一主成分，</a:t>
            </a:r>
            <a:r>
              <a:rPr lang="zh-CN" altLang="zh-CN" dirty="0">
                <a:solidFill>
                  <a:srgbClr val="FF0000"/>
                </a:solidFill>
              </a:rPr>
              <a:t>因为数学成绩拉的最开</a:t>
            </a:r>
            <a:r>
              <a:rPr lang="zh-CN" altLang="zh-CN" dirty="0"/>
              <a:t>）。为什么一眼能看出来？因为坐标轴选对了！</a:t>
            </a:r>
            <a:endParaRPr lang="zh-CN" altLang="en-US" dirty="0"/>
          </a:p>
        </p:txBody>
      </p:sp>
      <p:pic>
        <p:nvPicPr>
          <p:cNvPr id="4" name="图片 3" descr="http://img.blog.csdn.net/2015030419535913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4293096"/>
            <a:ext cx="508635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24745"/>
            <a:ext cx="8603639" cy="5424100"/>
          </a:xfrm>
        </p:spPr>
        <p:txBody>
          <a:bodyPr/>
          <a:lstStyle/>
          <a:p>
            <a:pPr>
              <a:buNone/>
            </a:pPr>
            <a:r>
              <a:rPr lang="en-US" altLang="zh-CN" dirty="0"/>
              <a:t>      </a:t>
            </a:r>
            <a:r>
              <a:rPr lang="zh-CN" altLang="zh-CN" dirty="0"/>
              <a:t>下面再看一组学生的数学、物理、化学、语文、历史、英语成绩统计，见表</a:t>
            </a:r>
            <a:r>
              <a:rPr lang="en-US" altLang="zh-CN" dirty="0"/>
              <a:t>2</a:t>
            </a:r>
            <a:r>
              <a:rPr lang="zh-CN" altLang="zh-CN" dirty="0"/>
              <a:t>，还能不能一眼看出来：</a:t>
            </a:r>
            <a:endParaRPr lang="en-US" altLang="zh-CN" dirty="0"/>
          </a:p>
          <a:p>
            <a:pPr>
              <a:buNone/>
            </a:pPr>
            <a:endParaRPr lang="zh-CN" altLang="zh-CN" dirty="0"/>
          </a:p>
          <a:p>
            <a:pPr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988840"/>
            <a:ext cx="7560840" cy="2734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827585" y="4869160"/>
            <a:ext cx="741682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2000" dirty="0"/>
              <a:t>数据太多了，以至于看起来有些凌乱！也就是说，无法直接看出这组数据的主成分，因为在坐标系下这组数据分布的很散乱。</a:t>
            </a:r>
            <a:endParaRPr lang="en-US" altLang="zh-CN" sz="2000" dirty="0"/>
          </a:p>
          <a:p>
            <a:pPr>
              <a:lnSpc>
                <a:spcPct val="130000"/>
              </a:lnSpc>
            </a:pPr>
            <a:r>
              <a:rPr lang="zh-CN" altLang="zh-CN" sz="2000" dirty="0"/>
              <a:t>究其原因，是因为无法拨开遮住肉眼的迷雾</a:t>
            </a:r>
            <a:r>
              <a:rPr lang="zh-CN" altLang="en-US" sz="2000" dirty="0"/>
              <a:t>！</a:t>
            </a:r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http://img.blog.csdn.net/20150304195708775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492896"/>
            <a:ext cx="6169198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83568" y="1268761"/>
            <a:ext cx="6984776" cy="1063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dirty="0"/>
              <a:t>如果把这些数据在相应的空间中表示出来，也许你就能换一个观察角度找出主成分。</a:t>
            </a:r>
            <a:r>
              <a:rPr lang="zh-CN" altLang="en-US" dirty="0"/>
              <a:t>如下图</a:t>
            </a:r>
            <a:r>
              <a:rPr lang="en-US" altLang="zh-CN" dirty="0"/>
              <a:t>1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5373216"/>
            <a:ext cx="8208912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/>
              <a:t> </a:t>
            </a:r>
            <a:r>
              <a:rPr lang="zh-CN" altLang="zh-CN" sz="1400" dirty="0"/>
              <a:t>但是，对于更高维的数据，能想象其分布吗？就算能描述分布，如何精确地找到这些主成分的轴？如何衡量你提取的主成分到底占了整个数据的多少信息？所以，我们就要用到主成分分析的处理方法。</a:t>
            </a:r>
          </a:p>
          <a:p>
            <a:pPr>
              <a:lnSpc>
                <a:spcPct val="130000"/>
              </a:lnSpc>
            </a:pP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9098" y="1484785"/>
            <a:ext cx="8292045" cy="5064060"/>
          </a:xfrm>
        </p:spPr>
        <p:txBody>
          <a:bodyPr/>
          <a:lstStyle/>
          <a:p>
            <a:pPr>
              <a:buNone/>
            </a:pPr>
            <a:r>
              <a:rPr lang="zh-CN" altLang="en-US" dirty="0"/>
              <a:t>       对于现在维数比较多的数据，我们首先需要做的就是对其进行降维操作。降维，简单来说就是说在尽量保证数据本质的前提下将数据中的维数降低。降维的操作可以理解为一种映射关系，例如函数，即由原来的二维转换成了一维。处理降维的技术有很多种，如</a:t>
            </a:r>
            <a:r>
              <a:rPr lang="en-US" altLang="zh-CN" dirty="0"/>
              <a:t>SVD</a:t>
            </a:r>
            <a:r>
              <a:rPr lang="zh-CN" altLang="en-US" dirty="0"/>
              <a:t>奇异值分解，主成分分析</a:t>
            </a:r>
            <a:r>
              <a:rPr lang="en-US" altLang="zh-CN" dirty="0"/>
              <a:t>(PCA)</a:t>
            </a:r>
            <a:r>
              <a:rPr lang="zh-CN" altLang="en-US" dirty="0"/>
              <a:t>，因子分析</a:t>
            </a:r>
            <a:r>
              <a:rPr lang="en-US" altLang="zh-CN" dirty="0"/>
              <a:t>(FA)</a:t>
            </a:r>
            <a:r>
              <a:rPr lang="zh-CN" altLang="en-US" dirty="0"/>
              <a:t>，独立成分分析</a:t>
            </a:r>
            <a:r>
              <a:rPr lang="en-US" altLang="zh-CN" dirty="0"/>
              <a:t>(ICA)</a:t>
            </a:r>
            <a:r>
              <a:rPr lang="zh-CN" altLang="en-US" dirty="0"/>
              <a:t>等等。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6A9BEF-82C1-456E-849D-A50F82A5B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数据降维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AB57B9-D9D9-4CD9-9E06-75AC90ACD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为了说明什么是数据的主成分，先从</a:t>
            </a:r>
            <a:r>
              <a:rPr lang="zh-CN" altLang="zh-CN" dirty="0">
                <a:solidFill>
                  <a:srgbClr val="FF0000"/>
                </a:solidFill>
              </a:rPr>
              <a:t>数据降维</a:t>
            </a:r>
            <a:r>
              <a:rPr lang="zh-CN" altLang="zh-CN" dirty="0"/>
              <a:t>说起。数据降维是怎么回事儿？假设三维空间中有一系列点，这些点分布在一个过原点的斜面上，如果你用自然坐标系</a:t>
            </a:r>
            <a:r>
              <a:rPr lang="en-US" altLang="zh-CN" dirty="0" err="1"/>
              <a:t>x,y,z</a:t>
            </a:r>
            <a:r>
              <a:rPr lang="zh-CN" altLang="zh-CN" dirty="0"/>
              <a:t>这三个轴来表示这组数据的话，需要使用三个维度，而事实上，这些点的分布仅仅是在一个二维的平面上，那么，问题出在哪里？如果你再仔细想想，能不能把</a:t>
            </a:r>
            <a:r>
              <a:rPr lang="en-US" altLang="zh-CN" dirty="0" err="1"/>
              <a:t>x,y,z</a:t>
            </a:r>
            <a:r>
              <a:rPr lang="zh-CN" altLang="zh-CN" dirty="0"/>
              <a:t>坐标系旋转一下，使数据所在平面与</a:t>
            </a:r>
            <a:r>
              <a:rPr lang="en-US" altLang="zh-CN" dirty="0" err="1"/>
              <a:t>x,y</a:t>
            </a:r>
            <a:r>
              <a:rPr lang="zh-CN" altLang="zh-CN" dirty="0"/>
              <a:t>平面重合？这就对了！如果把旋转后的坐标系记为</a:t>
            </a:r>
            <a:r>
              <a:rPr lang="en-US" altLang="zh-CN" dirty="0" err="1"/>
              <a:t>x',y',z</a:t>
            </a:r>
            <a:r>
              <a:rPr lang="en-US" altLang="zh-CN" dirty="0"/>
              <a:t>'</a:t>
            </a:r>
            <a:r>
              <a:rPr lang="zh-CN" altLang="zh-CN" dirty="0"/>
              <a:t>，那么这组数据的表示只用</a:t>
            </a:r>
            <a:r>
              <a:rPr lang="en-US" altLang="zh-CN" dirty="0"/>
              <a:t>x'</a:t>
            </a:r>
            <a:r>
              <a:rPr lang="zh-CN" altLang="zh-CN" dirty="0"/>
              <a:t>和</a:t>
            </a:r>
            <a:r>
              <a:rPr lang="en-US" altLang="zh-CN" dirty="0"/>
              <a:t>y'</a:t>
            </a:r>
            <a:r>
              <a:rPr lang="zh-CN" altLang="zh-CN" dirty="0"/>
              <a:t>两个维度表示即可！当然了，如果想恢复原来的表示方式，那就得把这两个坐标之间的变换矩阵存下来。这样就能把数据维度降下来了！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7223659"/>
      </p:ext>
    </p:extLst>
  </p:cSld>
  <p:clrMapOvr>
    <a:masterClrMapping/>
  </p:clrMapOvr>
</p:sld>
</file>

<file path=ppt/theme/theme1.xml><?xml version="1.0" encoding="utf-8"?>
<a:theme xmlns:a="http://schemas.openxmlformats.org/drawingml/2006/main" name="A000120140530A99PPBG">
  <a:themeElements>
    <a:clrScheme name="自定义 437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4F5A71"/>
      </a:accent1>
      <a:accent2>
        <a:srgbClr val="8B695B"/>
      </a:accent2>
      <a:accent3>
        <a:srgbClr val="6A8F94"/>
      </a:accent3>
      <a:accent4>
        <a:srgbClr val="4E6363"/>
      </a:accent4>
      <a:accent5>
        <a:srgbClr val="92D050"/>
      </a:accent5>
      <a:accent6>
        <a:srgbClr val="FA9921"/>
      </a:accent6>
      <a:hlink>
        <a:srgbClr val="00B0F0"/>
      </a:hlink>
      <a:folHlink>
        <a:srgbClr val="AFB2B4"/>
      </a:folHlink>
    </a:clrScheme>
    <a:fontScheme name="自定义 14">
      <a:majorFont>
        <a:latin typeface="MS PMincho"/>
        <a:ea typeface="华文新魏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A000120150324A09PPBG</Template>
  <TotalTime>410</TotalTime>
  <Words>1373</Words>
  <Application>Microsoft Office PowerPoint</Application>
  <PresentationFormat>全屏显示(4:3)</PresentationFormat>
  <Paragraphs>77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7" baseType="lpstr">
      <vt:lpstr>华文新魏</vt:lpstr>
      <vt:lpstr>微软雅黑</vt:lpstr>
      <vt:lpstr>幼圆</vt:lpstr>
      <vt:lpstr>Arial</vt:lpstr>
      <vt:lpstr>Calibri</vt:lpstr>
      <vt:lpstr>Wingdings 2</vt:lpstr>
      <vt:lpstr>A000120140530A99PPBG</vt:lpstr>
      <vt:lpstr>PCA及其在大数据处理中的应用</vt:lpstr>
      <vt:lpstr>PowerPoint 演示文稿</vt:lpstr>
      <vt:lpstr>PowerPoint 演示文稿</vt:lpstr>
      <vt:lpstr>1. 引 言</vt:lpstr>
      <vt:lpstr>PowerPoint 演示文稿</vt:lpstr>
      <vt:lpstr>PowerPoint 演示文稿</vt:lpstr>
      <vt:lpstr>PowerPoint 演示文稿</vt:lpstr>
      <vt:lpstr>PowerPoint 演示文稿</vt:lpstr>
      <vt:lpstr>数据降维</vt:lpstr>
      <vt:lpstr>PowerPoint 演示文稿</vt:lpstr>
      <vt:lpstr>2.PCA原理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2.PCA原理</vt:lpstr>
      <vt:lpstr>3.PCA 应用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4.几点体会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PCA及其在大数据处理中的应用</dc:title>
  <dc:creator>Sky123.Org</dc:creator>
  <cp:lastModifiedBy>Zhihua Cai</cp:lastModifiedBy>
  <cp:revision>35</cp:revision>
  <dcterms:created xsi:type="dcterms:W3CDTF">2019-03-02T08:51:04Z</dcterms:created>
  <dcterms:modified xsi:type="dcterms:W3CDTF">2019-03-06T01:59:44Z</dcterms:modified>
</cp:coreProperties>
</file>