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5"/>
  </p:notesMasterIdLst>
  <p:sldIdLst>
    <p:sldId id="282" r:id="rId2"/>
    <p:sldId id="749" r:id="rId3"/>
    <p:sldId id="834" r:id="rId4"/>
    <p:sldId id="835" r:id="rId5"/>
    <p:sldId id="836" r:id="rId6"/>
    <p:sldId id="853" r:id="rId7"/>
    <p:sldId id="285" r:id="rId8"/>
    <p:sldId id="675" r:id="rId9"/>
    <p:sldId id="288" r:id="rId10"/>
    <p:sldId id="826" r:id="rId11"/>
    <p:sldId id="843" r:id="rId12"/>
    <p:sldId id="493" r:id="rId13"/>
    <p:sldId id="844" r:id="rId14"/>
    <p:sldId id="842" r:id="rId15"/>
    <p:sldId id="845" r:id="rId16"/>
    <p:sldId id="846" r:id="rId17"/>
    <p:sldId id="847" r:id="rId18"/>
    <p:sldId id="677" r:id="rId19"/>
    <p:sldId id="766" r:id="rId20"/>
    <p:sldId id="848" r:id="rId21"/>
    <p:sldId id="419" r:id="rId22"/>
    <p:sldId id="849" r:id="rId23"/>
    <p:sldId id="850" r:id="rId24"/>
    <p:sldId id="423" r:id="rId25"/>
    <p:sldId id="679" r:id="rId26"/>
    <p:sldId id="791" r:id="rId27"/>
    <p:sldId id="303" r:id="rId28"/>
    <p:sldId id="596" r:id="rId29"/>
    <p:sldId id="597" r:id="rId30"/>
    <p:sldId id="598" r:id="rId31"/>
    <p:sldId id="687" r:id="rId32"/>
    <p:sldId id="302" r:id="rId33"/>
    <p:sldId id="681" r:id="rId34"/>
    <p:sldId id="304" r:id="rId35"/>
    <p:sldId id="758" r:id="rId36"/>
    <p:sldId id="503" r:id="rId37"/>
    <p:sldId id="601" r:id="rId38"/>
    <p:sldId id="682" r:id="rId39"/>
    <p:sldId id="603" r:id="rId40"/>
    <p:sldId id="793" r:id="rId41"/>
    <p:sldId id="789" r:id="rId42"/>
    <p:sldId id="790" r:id="rId43"/>
    <p:sldId id="794" r:id="rId44"/>
    <p:sldId id="537" r:id="rId45"/>
    <p:sldId id="851" r:id="rId46"/>
    <p:sldId id="685" r:id="rId47"/>
    <p:sldId id="852" r:id="rId48"/>
    <p:sldId id="504" r:id="rId49"/>
    <p:sldId id="538" r:id="rId50"/>
    <p:sldId id="445" r:id="rId51"/>
    <p:sldId id="837" r:id="rId52"/>
    <p:sldId id="605" r:id="rId53"/>
    <p:sldId id="686" r:id="rId54"/>
    <p:sldId id="695" r:id="rId55"/>
    <p:sldId id="326" r:id="rId56"/>
    <p:sldId id="854" r:id="rId57"/>
    <p:sldId id="739" r:id="rId58"/>
    <p:sldId id="606" r:id="rId59"/>
    <p:sldId id="696" r:id="rId60"/>
    <p:sldId id="765" r:id="rId61"/>
    <p:sldId id="688" r:id="rId62"/>
    <p:sldId id="689" r:id="rId63"/>
    <p:sldId id="608" r:id="rId64"/>
    <p:sldId id="690" r:id="rId65"/>
    <p:sldId id="704" r:id="rId66"/>
    <p:sldId id="705" r:id="rId67"/>
    <p:sldId id="691" r:id="rId68"/>
    <p:sldId id="767" r:id="rId69"/>
    <p:sldId id="692" r:id="rId70"/>
    <p:sldId id="693" r:id="rId71"/>
    <p:sldId id="795" r:id="rId72"/>
    <p:sldId id="610" r:id="rId73"/>
    <p:sldId id="768" r:id="rId74"/>
    <p:sldId id="769" r:id="rId75"/>
    <p:sldId id="770" r:id="rId76"/>
    <p:sldId id="771" r:id="rId77"/>
    <p:sldId id="772" r:id="rId78"/>
    <p:sldId id="896" r:id="rId79"/>
    <p:sldId id="897" r:id="rId80"/>
    <p:sldId id="898" r:id="rId81"/>
    <p:sldId id="611" r:id="rId82"/>
    <p:sldId id="612" r:id="rId83"/>
    <p:sldId id="819" r:id="rId84"/>
    <p:sldId id="613" r:id="rId85"/>
    <p:sldId id="614" r:id="rId86"/>
    <p:sldId id="616" r:id="rId87"/>
    <p:sldId id="800" r:id="rId88"/>
    <p:sldId id="796" r:id="rId89"/>
    <p:sldId id="716" r:id="rId90"/>
    <p:sldId id="617" r:id="rId91"/>
    <p:sldId id="715" r:id="rId92"/>
    <p:sldId id="618" r:id="rId93"/>
    <p:sldId id="820" r:id="rId94"/>
    <p:sldId id="821" r:id="rId95"/>
    <p:sldId id="760" r:id="rId96"/>
    <p:sldId id="620" r:id="rId97"/>
    <p:sldId id="773" r:id="rId98"/>
    <p:sldId id="539" r:id="rId99"/>
    <p:sldId id="540" r:id="rId100"/>
    <p:sldId id="541" r:id="rId101"/>
    <p:sldId id="542" r:id="rId102"/>
    <p:sldId id="841" r:id="rId103"/>
    <p:sldId id="543" r:id="rId104"/>
    <p:sldId id="544" r:id="rId105"/>
    <p:sldId id="545" r:id="rId106"/>
    <p:sldId id="546" r:id="rId107"/>
    <p:sldId id="547" r:id="rId108"/>
    <p:sldId id="548" r:id="rId109"/>
    <p:sldId id="549" r:id="rId110"/>
    <p:sldId id="550" r:id="rId111"/>
    <p:sldId id="551" r:id="rId112"/>
    <p:sldId id="697" r:id="rId113"/>
    <p:sldId id="552" r:id="rId114"/>
    <p:sldId id="553" r:id="rId115"/>
    <p:sldId id="698" r:id="rId116"/>
    <p:sldId id="554" r:id="rId117"/>
    <p:sldId id="699" r:id="rId118"/>
    <p:sldId id="700" r:id="rId119"/>
    <p:sldId id="621" r:id="rId120"/>
    <p:sldId id="822" r:id="rId121"/>
    <p:sldId id="824" r:id="rId122"/>
    <p:sldId id="701" r:id="rId123"/>
    <p:sldId id="825" r:id="rId124"/>
    <p:sldId id="823" r:id="rId125"/>
    <p:sldId id="717" r:id="rId126"/>
    <p:sldId id="899" r:id="rId127"/>
    <p:sldId id="555" r:id="rId128"/>
    <p:sldId id="776" r:id="rId129"/>
    <p:sldId id="702" r:id="rId130"/>
    <p:sldId id="797" r:id="rId131"/>
    <p:sldId id="622" r:id="rId132"/>
    <p:sldId id="706" r:id="rId133"/>
    <p:sldId id="707" r:id="rId134"/>
    <p:sldId id="623" r:id="rId135"/>
    <p:sldId id="624" r:id="rId136"/>
    <p:sldId id="625" r:id="rId137"/>
    <p:sldId id="708" r:id="rId138"/>
    <p:sldId id="718" r:id="rId139"/>
    <p:sldId id="710" r:id="rId140"/>
    <p:sldId id="626" r:id="rId141"/>
    <p:sldId id="709" r:id="rId142"/>
    <p:sldId id="627" r:id="rId143"/>
    <p:sldId id="628" r:id="rId144"/>
    <p:sldId id="827" r:id="rId145"/>
    <p:sldId id="828" r:id="rId146"/>
    <p:sldId id="829" r:id="rId147"/>
    <p:sldId id="902" r:id="rId148"/>
    <p:sldId id="903" r:id="rId149"/>
    <p:sldId id="711" r:id="rId150"/>
    <p:sldId id="629" r:id="rId151"/>
    <p:sldId id="801" r:id="rId152"/>
    <p:sldId id="802" r:id="rId153"/>
    <p:sldId id="803" r:id="rId154"/>
    <p:sldId id="804" r:id="rId155"/>
    <p:sldId id="805" r:id="rId156"/>
    <p:sldId id="806" r:id="rId157"/>
    <p:sldId id="807" r:id="rId158"/>
    <p:sldId id="808" r:id="rId159"/>
    <p:sldId id="809" r:id="rId160"/>
    <p:sldId id="775" r:id="rId161"/>
    <p:sldId id="638" r:id="rId162"/>
    <p:sldId id="639" r:id="rId163"/>
    <p:sldId id="712" r:id="rId164"/>
    <p:sldId id="703" r:id="rId165"/>
    <p:sldId id="810" r:id="rId166"/>
    <p:sldId id="811" r:id="rId167"/>
    <p:sldId id="634" r:id="rId168"/>
    <p:sldId id="719" r:id="rId169"/>
    <p:sldId id="635" r:id="rId170"/>
    <p:sldId id="636" r:id="rId171"/>
    <p:sldId id="816" r:id="rId172"/>
    <p:sldId id="637" r:id="rId173"/>
    <p:sldId id="812" r:id="rId174"/>
    <p:sldId id="813" r:id="rId175"/>
    <p:sldId id="814" r:id="rId176"/>
    <p:sldId id="815" r:id="rId177"/>
    <p:sldId id="777" r:id="rId178"/>
    <p:sldId id="640" r:id="rId179"/>
    <p:sldId id="741" r:id="rId180"/>
    <p:sldId id="641" r:id="rId181"/>
    <p:sldId id="642" r:id="rId182"/>
    <p:sldId id="778" r:id="rId183"/>
    <p:sldId id="720" r:id="rId184"/>
    <p:sldId id="779" r:id="rId185"/>
    <p:sldId id="780" r:id="rId186"/>
    <p:sldId id="761" r:id="rId187"/>
    <p:sldId id="630" r:id="rId188"/>
    <p:sldId id="631" r:id="rId189"/>
    <p:sldId id="713" r:id="rId190"/>
    <p:sldId id="632" r:id="rId191"/>
    <p:sldId id="781" r:id="rId192"/>
    <p:sldId id="643" r:id="rId193"/>
    <p:sldId id="714" r:id="rId194"/>
    <p:sldId id="744" r:id="rId195"/>
    <p:sldId id="748" r:id="rId196"/>
    <p:sldId id="745" r:id="rId197"/>
    <p:sldId id="746" r:id="rId198"/>
    <p:sldId id="747" r:id="rId199"/>
    <p:sldId id="762" r:id="rId200"/>
    <p:sldId id="644" r:id="rId201"/>
    <p:sldId id="855" r:id="rId202"/>
    <p:sldId id="856" r:id="rId203"/>
    <p:sldId id="721" r:id="rId204"/>
    <p:sldId id="857" r:id="rId205"/>
    <p:sldId id="722" r:id="rId206"/>
    <p:sldId id="647" r:id="rId207"/>
    <p:sldId id="724" r:id="rId208"/>
    <p:sldId id="725" r:id="rId209"/>
    <p:sldId id="650" r:id="rId210"/>
    <p:sldId id="858" r:id="rId211"/>
    <p:sldId id="859" r:id="rId212"/>
    <p:sldId id="782" r:id="rId213"/>
    <p:sldId id="742" r:id="rId214"/>
    <p:sldId id="860" r:id="rId215"/>
    <p:sldId id="861" r:id="rId216"/>
    <p:sldId id="862" r:id="rId217"/>
    <p:sldId id="863" r:id="rId218"/>
    <p:sldId id="864" r:id="rId219"/>
    <p:sldId id="743" r:id="rId220"/>
    <p:sldId id="354" r:id="rId221"/>
    <p:sldId id="831" r:id="rId222"/>
    <p:sldId id="866" r:id="rId223"/>
    <p:sldId id="867" r:id="rId224"/>
    <p:sldId id="868" r:id="rId225"/>
    <p:sldId id="838" r:id="rId226"/>
    <p:sldId id="869" r:id="rId227"/>
    <p:sldId id="870" r:id="rId228"/>
    <p:sldId id="871" r:id="rId229"/>
    <p:sldId id="873" r:id="rId230"/>
    <p:sldId id="874" r:id="rId231"/>
    <p:sldId id="875" r:id="rId232"/>
    <p:sldId id="876" r:id="rId233"/>
    <p:sldId id="877" r:id="rId234"/>
    <p:sldId id="878" r:id="rId235"/>
    <p:sldId id="879" r:id="rId236"/>
    <p:sldId id="880" r:id="rId237"/>
    <p:sldId id="881" r:id="rId238"/>
    <p:sldId id="882" r:id="rId239"/>
    <p:sldId id="883" r:id="rId240"/>
    <p:sldId id="884" r:id="rId241"/>
    <p:sldId id="885" r:id="rId242"/>
    <p:sldId id="886" r:id="rId243"/>
    <p:sldId id="887" r:id="rId244"/>
    <p:sldId id="888" r:id="rId245"/>
    <p:sldId id="889" r:id="rId246"/>
    <p:sldId id="839" r:id="rId247"/>
    <p:sldId id="891" r:id="rId248"/>
    <p:sldId id="892" r:id="rId249"/>
    <p:sldId id="658" r:id="rId250"/>
    <p:sldId id="832" r:id="rId251"/>
    <p:sldId id="783" r:id="rId252"/>
    <p:sldId id="893" r:id="rId253"/>
    <p:sldId id="656" r:id="rId254"/>
    <p:sldId id="260" r:id="rId255"/>
    <p:sldId id="657" r:id="rId256"/>
    <p:sldId id="894" r:id="rId257"/>
    <p:sldId id="731" r:id="rId258"/>
    <p:sldId id="581" r:id="rId259"/>
    <p:sldId id="582" r:id="rId260"/>
    <p:sldId id="583" r:id="rId261"/>
    <p:sldId id="732" r:id="rId262"/>
    <p:sldId id="587" r:id="rId263"/>
    <p:sldId id="840" r:id="rId264"/>
    <p:sldId id="895" r:id="rId265"/>
    <p:sldId id="763" r:id="rId266"/>
    <p:sldId id="584" r:id="rId267"/>
    <p:sldId id="784" r:id="rId268"/>
    <p:sldId id="585" r:id="rId269"/>
    <p:sldId id="764" r:id="rId270"/>
    <p:sldId id="900" r:id="rId271"/>
    <p:sldId id="586" r:id="rId272"/>
    <p:sldId id="660" r:id="rId273"/>
    <p:sldId id="661" r:id="rId274"/>
    <p:sldId id="833" r:id="rId275"/>
    <p:sldId id="662" r:id="rId276"/>
    <p:sldId id="663" r:id="rId277"/>
    <p:sldId id="785" r:id="rId278"/>
    <p:sldId id="673" r:id="rId279"/>
    <p:sldId id="659" r:id="rId280"/>
    <p:sldId id="665" r:id="rId281"/>
    <p:sldId id="666" r:id="rId282"/>
    <p:sldId id="670" r:id="rId283"/>
    <p:sldId id="671" r:id="rId284"/>
    <p:sldId id="667" r:id="rId285"/>
    <p:sldId id="672" r:id="rId286"/>
    <p:sldId id="735" r:id="rId287"/>
    <p:sldId id="736" r:id="rId288"/>
    <p:sldId id="786" r:id="rId289"/>
    <p:sldId id="737" r:id="rId290"/>
    <p:sldId id="590" r:id="rId291"/>
    <p:sldId id="683" r:id="rId292"/>
    <p:sldId id="738" r:id="rId293"/>
    <p:sldId id="901" r:id="rId294"/>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99FF66"/>
    <a:srgbClr val="FFCCFF"/>
    <a:srgbClr val="FFFF99"/>
    <a:srgbClr val="CCECFF"/>
    <a:srgbClr val="CCFF99"/>
    <a:srgbClr val="CCCC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67845" autoAdjust="0"/>
  </p:normalViewPr>
  <p:slideViewPr>
    <p:cSldViewPr>
      <p:cViewPr varScale="1">
        <p:scale>
          <a:sx n="77" d="100"/>
          <a:sy n="77" d="100"/>
        </p:scale>
        <p:origin x="2400" y="84"/>
      </p:cViewPr>
      <p:guideLst>
        <p:guide orient="horz" pos="2160"/>
        <p:guide pos="2876"/>
      </p:guideLst>
    </p:cSldViewPr>
  </p:slideViewPr>
  <p:outlineViewPr>
    <p:cViewPr>
      <p:scale>
        <a:sx n="33" d="100"/>
        <a:sy n="33" d="100"/>
      </p:scale>
      <p:origin x="0" y="-128058"/>
    </p:cViewPr>
    <p:sldLst>
      <p:sld r:id="rId1" collapse="1"/>
      <p:sld r:id="rId2" collapse="1"/>
      <p:sld r:id="rId3" collapse="1"/>
      <p:sld r:id="rId4" collapse="1"/>
    </p:sldLst>
  </p:outlineViewPr>
  <p:notesTextViewPr>
    <p:cViewPr>
      <p:scale>
        <a:sx n="200" d="100"/>
        <a:sy n="200" d="100"/>
      </p:scale>
      <p:origin x="0" y="0"/>
    </p:cViewPr>
  </p:notesTextViewPr>
  <p:sorterViewPr>
    <p:cViewPr varScale="1">
      <p:scale>
        <a:sx n="1" d="1"/>
        <a:sy n="1" d="1"/>
      </p:scale>
      <p:origin x="0" y="-3075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92" Type="http://schemas.openxmlformats.org/officeDocument/2006/relationships/slide" Target="slides/slide291.xml"/><Relationship Id="rId297"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presProps" Target="pres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_rels/viewProps.xml.rels><?xml version="1.0" encoding="UTF-8" standalone="yes"?>
<Relationships xmlns="http://schemas.openxmlformats.org/package/2006/relationships"><Relationship Id="rId3" Type="http://schemas.openxmlformats.org/officeDocument/2006/relationships/slide" Target="slides/slide217.xml"/><Relationship Id="rId2" Type="http://schemas.openxmlformats.org/officeDocument/2006/relationships/slide" Target="slides/slide216.xml"/><Relationship Id="rId1" Type="http://schemas.openxmlformats.org/officeDocument/2006/relationships/slide" Target="slides/slide215.xml"/><Relationship Id="rId4" Type="http://schemas.openxmlformats.org/officeDocument/2006/relationships/slide" Target="slides/slide2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93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ltLang="zh-CN"/>
          </a:p>
        </p:txBody>
      </p:sp>
      <p:sp>
        <p:nvSpPr>
          <p:cNvPr id="5693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ltLang="zh-CN"/>
          </a:p>
        </p:txBody>
      </p:sp>
      <p:sp>
        <p:nvSpPr>
          <p:cNvPr id="569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5693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693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ltLang="zh-CN"/>
          </a:p>
        </p:txBody>
      </p:sp>
      <p:sp>
        <p:nvSpPr>
          <p:cNvPr id="569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2256A6F2-1A69-47BF-9370-87F9F80979B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6B8D6BF-4B0B-4E86-990A-9B946067A653}" type="slidenum">
              <a:rPr lang="en-US" altLang="zh-CN"/>
              <a:pPr/>
              <a:t>1</a:t>
            </a:fld>
            <a:endParaRPr lang="en-US" altLang="zh-CN" dirty="0"/>
          </a:p>
        </p:txBody>
      </p:sp>
      <p:sp>
        <p:nvSpPr>
          <p:cNvPr id="570370" name="Rectangle 2"/>
          <p:cNvSpPr>
            <a:spLocks noGrp="1" noRot="1" noChangeAspect="1" noChangeArrowheads="1" noTextEdit="1"/>
          </p:cNvSpPr>
          <p:nvPr>
            <p:ph type="sldImg"/>
          </p:nvPr>
        </p:nvSpPr>
        <p:spPr/>
      </p:sp>
      <p:sp>
        <p:nvSpPr>
          <p:cNvPr id="57037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97E865-3C9B-4009-9735-201CA55B77EA}" type="slidenum">
              <a:rPr lang="en-US" altLang="zh-CN"/>
              <a:pPr/>
              <a:t>13</a:t>
            </a:fld>
            <a:endParaRPr lang="en-US" altLang="zh-CN" dirty="0"/>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6C1C49-7EBE-4B4B-A917-1A188F29C4ED}" type="slidenum">
              <a:rPr lang="en-US" altLang="zh-CN"/>
              <a:pPr/>
              <a:t>125</a:t>
            </a:fld>
            <a:endParaRPr lang="en-US" altLang="zh-CN"/>
          </a:p>
        </p:txBody>
      </p:sp>
      <p:sp>
        <p:nvSpPr>
          <p:cNvPr id="883714" name="Rectangle 2"/>
          <p:cNvSpPr>
            <a:spLocks noGrp="1" noRot="1" noChangeAspect="1" noChangeArrowheads="1" noTextEdit="1"/>
          </p:cNvSpPr>
          <p:nvPr>
            <p:ph type="sldImg"/>
          </p:nvPr>
        </p:nvSpPr>
        <p:spPr/>
      </p:sp>
      <p:sp>
        <p:nvSpPr>
          <p:cNvPr id="883715" name="Rectangle 3"/>
          <p:cNvSpPr>
            <a:spLocks noGrp="1" noChangeArrowheads="1"/>
          </p:cNvSpPr>
          <p:nvPr>
            <p:ph type="body" idx="1"/>
          </p:nvPr>
        </p:nvSpPr>
        <p:spPr/>
        <p:txBody>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The timestamp option has another application, </a:t>
            </a:r>
            <a:r>
              <a:rPr lang="en-US" altLang="zh-CN" sz="1200" b="1" kern="1200" baseline="0" dirty="0">
                <a:solidFill>
                  <a:schemeClr val="tx1"/>
                </a:solidFill>
                <a:latin typeface="Arial" panose="020B0604020202020204" pitchFamily="34" charset="0"/>
                <a:ea typeface="宋体" panose="02010600030101010101" pitchFamily="2" charset="-122"/>
                <a:cs typeface="+mn-cs"/>
              </a:rPr>
              <a:t>protection against wrapped sequence numbers (PAWS). </a:t>
            </a:r>
          </a:p>
          <a:p>
            <a:r>
              <a:rPr lang="en-US" altLang="zh-CN" sz="1200" b="1"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The sequence number defined in the TCP protocol is </a:t>
            </a:r>
            <a:r>
              <a:rPr lang="en-US" altLang="zh-CN" sz="1200" i="0" kern="1200" baseline="0" dirty="0">
                <a:solidFill>
                  <a:schemeClr val="tx1"/>
                </a:solidFill>
                <a:latin typeface="Arial" panose="020B0604020202020204" pitchFamily="34" charset="0"/>
                <a:ea typeface="宋体" panose="02010600030101010101" pitchFamily="2" charset="-122"/>
                <a:cs typeface="+mn-cs"/>
              </a:rPr>
              <a:t>only 32 bits long.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Although this is a large number, it could be wrapped around in a high-speed connection.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This implies that if a sequence number is n at one time, it could be n again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during</a:t>
            </a:r>
            <a:r>
              <a:rPr lang="en-US" altLang="zh-CN" sz="1200" i="0" kern="1200" baseline="0" dirty="0">
                <a:solidFill>
                  <a:schemeClr val="tx1"/>
                </a:solidFill>
                <a:latin typeface="Arial" panose="020B0604020202020204" pitchFamily="34" charset="0"/>
                <a:ea typeface="宋体" panose="02010600030101010101" pitchFamily="2" charset="-122"/>
                <a:cs typeface="+mn-cs"/>
              </a:rPr>
              <a:t> the lifetime of the same connection.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Now if the first segment is duplicated and arrives during the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second round </a:t>
            </a:r>
            <a:r>
              <a:rPr lang="en-US" altLang="zh-CN" sz="1200" i="0" kern="1200" baseline="0" dirty="0">
                <a:solidFill>
                  <a:schemeClr val="tx1"/>
                </a:solidFill>
                <a:latin typeface="Arial" panose="020B0604020202020204" pitchFamily="34" charset="0"/>
                <a:ea typeface="宋体" panose="02010600030101010101" pitchFamily="2" charset="-122"/>
                <a:cs typeface="+mn-cs"/>
              </a:rPr>
              <a:t>of the sequence numbers, the segment </a:t>
            </a:r>
            <a:r>
              <a:rPr lang="en-US" altLang="zh-CN" sz="1200" i="0" u="sng" kern="1200" baseline="0" dirty="0">
                <a:solidFill>
                  <a:schemeClr val="tx1"/>
                </a:solidFill>
                <a:latin typeface="Arial" panose="020B0604020202020204" pitchFamily="34" charset="0"/>
                <a:ea typeface="宋体" panose="02010600030101010101" pitchFamily="2" charset="-122"/>
                <a:cs typeface="+mn-cs"/>
              </a:rPr>
              <a:t>belonging to the past</a:t>
            </a:r>
            <a:r>
              <a:rPr lang="en-US" altLang="zh-CN" sz="1200" i="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i="0" kern="1200" baseline="0" dirty="0">
                <a:solidFill>
                  <a:schemeClr val="tx1"/>
                </a:solidFill>
                <a:latin typeface="Arial" panose="020B0604020202020204" pitchFamily="34" charset="0"/>
                <a:ea typeface="宋体" panose="02010600030101010101" pitchFamily="2" charset="-122"/>
                <a:cs typeface="+mn-cs"/>
              </a:rPr>
              <a:t>is wrongly taken as the segment belonging to the new round.</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One solution </a:t>
            </a:r>
            <a:r>
              <a:rPr lang="en-US" altLang="zh-CN" sz="1200" b="1" kern="1200" baseline="0" dirty="0">
                <a:solidFill>
                  <a:schemeClr val="tx1"/>
                </a:solidFill>
                <a:latin typeface="Arial" panose="020B0604020202020204" pitchFamily="34" charset="0"/>
                <a:ea typeface="宋体" panose="02010600030101010101" pitchFamily="2" charset="-122"/>
                <a:cs typeface="+mn-cs"/>
              </a:rPr>
              <a:t>to</a:t>
            </a:r>
            <a:r>
              <a:rPr lang="en-US" altLang="zh-CN" sz="1200" kern="1200" baseline="0" dirty="0">
                <a:solidFill>
                  <a:schemeClr val="tx1"/>
                </a:solidFill>
                <a:latin typeface="Arial" panose="020B0604020202020204" pitchFamily="34" charset="0"/>
                <a:ea typeface="宋体" panose="02010600030101010101" pitchFamily="2" charset="-122"/>
                <a:cs typeface="+mn-cs"/>
              </a:rPr>
              <a:t> this problem is to increase the size of the sequence number, but this </a:t>
            </a:r>
            <a:r>
              <a:rPr lang="en-US" altLang="zh-CN" sz="1200" b="1" kern="1200" baseline="0" dirty="0">
                <a:solidFill>
                  <a:schemeClr val="tx1"/>
                </a:solidFill>
                <a:latin typeface="Arial" panose="020B0604020202020204" pitchFamily="34" charset="0"/>
                <a:ea typeface="宋体" panose="02010600030101010101" pitchFamily="2" charset="-122"/>
                <a:cs typeface="+mn-cs"/>
              </a:rPr>
              <a:t>involves</a:t>
            </a:r>
            <a:r>
              <a:rPr lang="en-US" altLang="zh-CN" sz="1200" kern="1200" baseline="0" dirty="0">
                <a:solidFill>
                  <a:schemeClr val="tx1"/>
                </a:solidFill>
                <a:latin typeface="Arial" panose="020B0604020202020204" pitchFamily="34" charset="0"/>
                <a:ea typeface="宋体" panose="02010600030101010101" pitchFamily="2" charset="-122"/>
                <a:cs typeface="+mn-cs"/>
              </a:rPr>
              <a:t> increasing the size of the window </a:t>
            </a:r>
            <a:r>
              <a:rPr lang="en-US" altLang="zh-CN" sz="1200" b="1" kern="1200" baseline="0" dirty="0">
                <a:solidFill>
                  <a:schemeClr val="tx1"/>
                </a:solidFill>
                <a:latin typeface="Arial" panose="020B0604020202020204" pitchFamily="34" charset="0"/>
                <a:ea typeface="宋体" panose="02010600030101010101" pitchFamily="2" charset="-122"/>
                <a:cs typeface="+mn-cs"/>
              </a:rPr>
              <a:t>as well as </a:t>
            </a:r>
            <a:r>
              <a:rPr lang="en-US" altLang="zh-CN" sz="1200" kern="1200" baseline="0" dirty="0">
                <a:solidFill>
                  <a:schemeClr val="tx1"/>
                </a:solidFill>
                <a:latin typeface="Arial" panose="020B0604020202020204" pitchFamily="34" charset="0"/>
                <a:ea typeface="宋体" panose="02010600030101010101" pitchFamily="2" charset="-122"/>
                <a:cs typeface="+mn-cs"/>
              </a:rPr>
              <a:t>the format of the segment </a:t>
            </a:r>
            <a:r>
              <a:rPr lang="en-US" altLang="zh-CN" sz="1200" b="1" kern="1200" baseline="0" dirty="0">
                <a:solidFill>
                  <a:schemeClr val="tx1"/>
                </a:solidFill>
                <a:latin typeface="Arial" panose="020B0604020202020204" pitchFamily="34" charset="0"/>
                <a:ea typeface="宋体" panose="02010600030101010101" pitchFamily="2" charset="-122"/>
                <a:cs typeface="+mn-cs"/>
              </a:rPr>
              <a:t>and</a:t>
            </a:r>
            <a:r>
              <a:rPr lang="en-US" altLang="zh-CN" sz="1200" kern="1200" baseline="0" dirty="0">
                <a:solidFill>
                  <a:schemeClr val="tx1"/>
                </a:solidFill>
                <a:latin typeface="Arial" panose="020B0604020202020204" pitchFamily="34" charset="0"/>
                <a:ea typeface="宋体" panose="02010600030101010101" pitchFamily="2" charset="-122"/>
                <a:cs typeface="+mn-cs"/>
              </a:rPr>
              <a:t> more [</a:t>
            </a:r>
            <a:r>
              <a:rPr lang="zh-CN" altLang="en-US" sz="1200" b="0" i="0" kern="1200" dirty="0">
                <a:solidFill>
                  <a:schemeClr val="tx1"/>
                </a:solidFill>
                <a:latin typeface="Arial" panose="020B0604020202020204" pitchFamily="34" charset="0"/>
                <a:ea typeface="宋体" panose="02010600030101010101" pitchFamily="2" charset="-122"/>
                <a:cs typeface="+mn-cs"/>
              </a:rPr>
              <a:t>以及更多</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easiest solution is to include the timestamp </a:t>
            </a:r>
            <a:r>
              <a:rPr lang="en-US" altLang="zh-CN" sz="1200" b="1" kern="1200" baseline="0" dirty="0">
                <a:solidFill>
                  <a:schemeClr val="tx1"/>
                </a:solidFill>
                <a:latin typeface="Arial" panose="020B0604020202020204" pitchFamily="34" charset="0"/>
                <a:ea typeface="宋体" panose="02010600030101010101" pitchFamily="2" charset="-122"/>
                <a:cs typeface="+mn-cs"/>
              </a:rPr>
              <a:t>in the identification of</a:t>
            </a:r>
            <a:r>
              <a:rPr lang="en-US" altLang="zh-CN" sz="1200" kern="1200" baseline="0" dirty="0">
                <a:solidFill>
                  <a:schemeClr val="tx1"/>
                </a:solidFill>
                <a:latin typeface="Arial" panose="020B0604020202020204" pitchFamily="34" charset="0"/>
                <a:ea typeface="宋体" panose="02010600030101010101" pitchFamily="2" charset="-122"/>
                <a:cs typeface="+mn-cs"/>
              </a:rPr>
              <a:t> a segment.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In other words, the identity of a segment can </a:t>
            </a:r>
            <a:r>
              <a:rPr lang="en-US" altLang="zh-CN" sz="1200" b="1" kern="1200" baseline="0" dirty="0">
                <a:solidFill>
                  <a:schemeClr val="tx1"/>
                </a:solidFill>
                <a:latin typeface="Arial" panose="020B0604020202020204" pitchFamily="34" charset="0"/>
                <a:ea typeface="宋体" panose="02010600030101010101" pitchFamily="2" charset="-122"/>
                <a:cs typeface="+mn-cs"/>
              </a:rPr>
              <a:t>be defined as </a:t>
            </a:r>
            <a:r>
              <a:rPr lang="en-US" altLang="zh-CN" sz="1200" kern="1200" baseline="0" dirty="0">
                <a:solidFill>
                  <a:schemeClr val="tx1"/>
                </a:solidFill>
                <a:latin typeface="Arial" panose="020B0604020202020204" pitchFamily="34" charset="0"/>
                <a:ea typeface="宋体" panose="02010600030101010101" pitchFamily="2" charset="-122"/>
                <a:cs typeface="+mn-cs"/>
              </a:rPr>
              <a:t>the combination of timestamp and sequence number.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means increasing the size of the identification.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Two segments 400:12,001 and 700:12,001 </a:t>
            </a:r>
            <a:r>
              <a:rPr lang="en-US" altLang="zh-CN" sz="1200" b="1" kern="1200" baseline="0" dirty="0">
                <a:solidFill>
                  <a:schemeClr val="tx1"/>
                </a:solidFill>
                <a:latin typeface="Arial" panose="020B0604020202020204" pitchFamily="34" charset="0"/>
                <a:ea typeface="宋体" panose="02010600030101010101" pitchFamily="2" charset="-122"/>
                <a:cs typeface="+mn-cs"/>
              </a:rPr>
              <a:t>definitely</a:t>
            </a:r>
            <a:r>
              <a:rPr lang="en-US" altLang="zh-CN" sz="1200" kern="1200" baseline="0" dirty="0">
                <a:solidFill>
                  <a:schemeClr val="tx1"/>
                </a:solidFill>
                <a:latin typeface="Arial" panose="020B0604020202020204" pitchFamily="34" charset="0"/>
                <a:ea typeface="宋体" panose="02010600030101010101" pitchFamily="2" charset="-122"/>
                <a:cs typeface="+mn-cs"/>
              </a:rPr>
              <a:t> belong to different incarnations.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first was sent at time 400, the second at time 700.</a:t>
            </a:r>
            <a:endParaRPr lang="zh-CN" altLang="zh-CN"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6C1C49-7EBE-4B4B-A917-1A188F29C4ED}" type="slidenum">
              <a:rPr lang="en-US" altLang="zh-CN"/>
              <a:pPr/>
              <a:t>126</a:t>
            </a:fld>
            <a:endParaRPr lang="en-US" altLang="zh-CN"/>
          </a:p>
        </p:txBody>
      </p:sp>
      <p:sp>
        <p:nvSpPr>
          <p:cNvPr id="883714" name="Rectangle 2"/>
          <p:cNvSpPr>
            <a:spLocks noGrp="1" noRot="1" noChangeAspect="1" noChangeArrowheads="1" noTextEdit="1"/>
          </p:cNvSpPr>
          <p:nvPr>
            <p:ph type="sldImg"/>
          </p:nvPr>
        </p:nvSpPr>
        <p:spPr/>
      </p:sp>
      <p:sp>
        <p:nvSpPr>
          <p:cNvPr id="883715" name="Rectangle 3"/>
          <p:cNvSpPr>
            <a:spLocks noGrp="1" noChangeArrowheads="1"/>
          </p:cNvSpPr>
          <p:nvPr>
            <p:ph type="body" idx="1"/>
          </p:nvPr>
        </p:nvSpPr>
        <p:spPr/>
        <p:txBody>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The timestamp option has another application, </a:t>
            </a:r>
            <a:r>
              <a:rPr lang="en-US" altLang="zh-CN" sz="1200" b="1" kern="1200" baseline="0" dirty="0">
                <a:solidFill>
                  <a:schemeClr val="tx1"/>
                </a:solidFill>
                <a:latin typeface="Arial" panose="020B0604020202020204" pitchFamily="34" charset="0"/>
                <a:ea typeface="宋体" panose="02010600030101010101" pitchFamily="2" charset="-122"/>
                <a:cs typeface="+mn-cs"/>
              </a:rPr>
              <a:t>protection against wrapped sequence numbers (PAWS). </a:t>
            </a:r>
          </a:p>
          <a:p>
            <a:r>
              <a:rPr lang="en-US" altLang="zh-CN" sz="1200" b="1"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The sequence number defined in the TCP protocol is </a:t>
            </a:r>
            <a:r>
              <a:rPr lang="en-US" altLang="zh-CN" sz="1200" i="0" kern="1200" baseline="0" dirty="0">
                <a:solidFill>
                  <a:schemeClr val="tx1"/>
                </a:solidFill>
                <a:latin typeface="Arial" panose="020B0604020202020204" pitchFamily="34" charset="0"/>
                <a:ea typeface="宋体" panose="02010600030101010101" pitchFamily="2" charset="-122"/>
                <a:cs typeface="+mn-cs"/>
              </a:rPr>
              <a:t>only 32 bits long.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Although this is a large number, it could be wrapped around in a high-speed connection.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This implies that if a sequence number is n at one time, it could be n again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during</a:t>
            </a:r>
            <a:r>
              <a:rPr lang="en-US" altLang="zh-CN" sz="1200" i="0" kern="1200" baseline="0" dirty="0">
                <a:solidFill>
                  <a:schemeClr val="tx1"/>
                </a:solidFill>
                <a:latin typeface="Arial" panose="020B0604020202020204" pitchFamily="34" charset="0"/>
                <a:ea typeface="宋体" panose="02010600030101010101" pitchFamily="2" charset="-122"/>
                <a:cs typeface="+mn-cs"/>
              </a:rPr>
              <a:t> the lifetime of the same connection.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Now if the first segment is duplicated and arrives during the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second round </a:t>
            </a:r>
            <a:r>
              <a:rPr lang="en-US" altLang="zh-CN" sz="1200" i="0" kern="1200" baseline="0" dirty="0">
                <a:solidFill>
                  <a:schemeClr val="tx1"/>
                </a:solidFill>
                <a:latin typeface="Arial" panose="020B0604020202020204" pitchFamily="34" charset="0"/>
                <a:ea typeface="宋体" panose="02010600030101010101" pitchFamily="2" charset="-122"/>
                <a:cs typeface="+mn-cs"/>
              </a:rPr>
              <a:t>of the sequence numbers, the segment </a:t>
            </a:r>
            <a:r>
              <a:rPr lang="en-US" altLang="zh-CN" sz="1200" i="0" u="sng" kern="1200" baseline="0" dirty="0">
                <a:solidFill>
                  <a:schemeClr val="tx1"/>
                </a:solidFill>
                <a:latin typeface="Arial" panose="020B0604020202020204" pitchFamily="34" charset="0"/>
                <a:ea typeface="宋体" panose="02010600030101010101" pitchFamily="2" charset="-122"/>
                <a:cs typeface="+mn-cs"/>
              </a:rPr>
              <a:t>belonging to the past</a:t>
            </a:r>
            <a:r>
              <a:rPr lang="en-US" altLang="zh-CN" sz="1200" i="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i="0" kern="1200" baseline="0" dirty="0">
                <a:solidFill>
                  <a:schemeClr val="tx1"/>
                </a:solidFill>
                <a:latin typeface="Arial" panose="020B0604020202020204" pitchFamily="34" charset="0"/>
                <a:ea typeface="宋体" panose="02010600030101010101" pitchFamily="2" charset="-122"/>
                <a:cs typeface="+mn-cs"/>
              </a:rPr>
              <a:t>is wrongly taken as the segment belonging to the new round.</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One solution </a:t>
            </a:r>
            <a:r>
              <a:rPr lang="en-US" altLang="zh-CN" sz="1200" b="1" kern="1200" baseline="0" dirty="0">
                <a:solidFill>
                  <a:schemeClr val="tx1"/>
                </a:solidFill>
                <a:latin typeface="Arial" panose="020B0604020202020204" pitchFamily="34" charset="0"/>
                <a:ea typeface="宋体" panose="02010600030101010101" pitchFamily="2" charset="-122"/>
                <a:cs typeface="+mn-cs"/>
              </a:rPr>
              <a:t>to</a:t>
            </a:r>
            <a:r>
              <a:rPr lang="en-US" altLang="zh-CN" sz="1200" kern="1200" baseline="0" dirty="0">
                <a:solidFill>
                  <a:schemeClr val="tx1"/>
                </a:solidFill>
                <a:latin typeface="Arial" panose="020B0604020202020204" pitchFamily="34" charset="0"/>
                <a:ea typeface="宋体" panose="02010600030101010101" pitchFamily="2" charset="-122"/>
                <a:cs typeface="+mn-cs"/>
              </a:rPr>
              <a:t> this problem is to increase the size of the sequence number, but this </a:t>
            </a:r>
            <a:r>
              <a:rPr lang="en-US" altLang="zh-CN" sz="1200" b="1" kern="1200" baseline="0" dirty="0">
                <a:solidFill>
                  <a:schemeClr val="tx1"/>
                </a:solidFill>
                <a:latin typeface="Arial" panose="020B0604020202020204" pitchFamily="34" charset="0"/>
                <a:ea typeface="宋体" panose="02010600030101010101" pitchFamily="2" charset="-122"/>
                <a:cs typeface="+mn-cs"/>
              </a:rPr>
              <a:t>involves</a:t>
            </a:r>
            <a:r>
              <a:rPr lang="en-US" altLang="zh-CN" sz="1200" kern="1200" baseline="0" dirty="0">
                <a:solidFill>
                  <a:schemeClr val="tx1"/>
                </a:solidFill>
                <a:latin typeface="Arial" panose="020B0604020202020204" pitchFamily="34" charset="0"/>
                <a:ea typeface="宋体" panose="02010600030101010101" pitchFamily="2" charset="-122"/>
                <a:cs typeface="+mn-cs"/>
              </a:rPr>
              <a:t> increasing the size of the window </a:t>
            </a:r>
            <a:r>
              <a:rPr lang="en-US" altLang="zh-CN" sz="1200" b="1" kern="1200" baseline="0" dirty="0">
                <a:solidFill>
                  <a:schemeClr val="tx1"/>
                </a:solidFill>
                <a:latin typeface="Arial" panose="020B0604020202020204" pitchFamily="34" charset="0"/>
                <a:ea typeface="宋体" panose="02010600030101010101" pitchFamily="2" charset="-122"/>
                <a:cs typeface="+mn-cs"/>
              </a:rPr>
              <a:t>as well as </a:t>
            </a:r>
            <a:r>
              <a:rPr lang="en-US" altLang="zh-CN" sz="1200" kern="1200" baseline="0" dirty="0">
                <a:solidFill>
                  <a:schemeClr val="tx1"/>
                </a:solidFill>
                <a:latin typeface="Arial" panose="020B0604020202020204" pitchFamily="34" charset="0"/>
                <a:ea typeface="宋体" panose="02010600030101010101" pitchFamily="2" charset="-122"/>
                <a:cs typeface="+mn-cs"/>
              </a:rPr>
              <a:t>the format of the segment </a:t>
            </a:r>
            <a:r>
              <a:rPr lang="en-US" altLang="zh-CN" sz="1200" b="1" kern="1200" baseline="0" dirty="0">
                <a:solidFill>
                  <a:schemeClr val="tx1"/>
                </a:solidFill>
                <a:latin typeface="Arial" panose="020B0604020202020204" pitchFamily="34" charset="0"/>
                <a:ea typeface="宋体" panose="02010600030101010101" pitchFamily="2" charset="-122"/>
                <a:cs typeface="+mn-cs"/>
              </a:rPr>
              <a:t>and</a:t>
            </a:r>
            <a:r>
              <a:rPr lang="en-US" altLang="zh-CN" sz="1200" kern="1200" baseline="0" dirty="0">
                <a:solidFill>
                  <a:schemeClr val="tx1"/>
                </a:solidFill>
                <a:latin typeface="Arial" panose="020B0604020202020204" pitchFamily="34" charset="0"/>
                <a:ea typeface="宋体" panose="02010600030101010101" pitchFamily="2" charset="-122"/>
                <a:cs typeface="+mn-cs"/>
              </a:rPr>
              <a:t> more [</a:t>
            </a:r>
            <a:r>
              <a:rPr lang="zh-CN" altLang="en-US" sz="1200" b="0" i="0" kern="1200" dirty="0">
                <a:solidFill>
                  <a:schemeClr val="tx1"/>
                </a:solidFill>
                <a:latin typeface="Arial" panose="020B0604020202020204" pitchFamily="34" charset="0"/>
                <a:ea typeface="宋体" panose="02010600030101010101" pitchFamily="2" charset="-122"/>
                <a:cs typeface="+mn-cs"/>
              </a:rPr>
              <a:t>以及更多</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easiest solution is to include the timestamp </a:t>
            </a:r>
            <a:r>
              <a:rPr lang="en-US" altLang="zh-CN" sz="1200" b="1" kern="1200" baseline="0" dirty="0">
                <a:solidFill>
                  <a:schemeClr val="tx1"/>
                </a:solidFill>
                <a:latin typeface="Arial" panose="020B0604020202020204" pitchFamily="34" charset="0"/>
                <a:ea typeface="宋体" panose="02010600030101010101" pitchFamily="2" charset="-122"/>
                <a:cs typeface="+mn-cs"/>
              </a:rPr>
              <a:t>in the identification of</a:t>
            </a:r>
            <a:r>
              <a:rPr lang="en-US" altLang="zh-CN" sz="1200" kern="1200" baseline="0" dirty="0">
                <a:solidFill>
                  <a:schemeClr val="tx1"/>
                </a:solidFill>
                <a:latin typeface="Arial" panose="020B0604020202020204" pitchFamily="34" charset="0"/>
                <a:ea typeface="宋体" panose="02010600030101010101" pitchFamily="2" charset="-122"/>
                <a:cs typeface="+mn-cs"/>
              </a:rPr>
              <a:t> a segment.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In other words, the identity of a segment can </a:t>
            </a:r>
            <a:r>
              <a:rPr lang="en-US" altLang="zh-CN" sz="1200" b="1" kern="1200" baseline="0" dirty="0">
                <a:solidFill>
                  <a:schemeClr val="tx1"/>
                </a:solidFill>
                <a:latin typeface="Arial" panose="020B0604020202020204" pitchFamily="34" charset="0"/>
                <a:ea typeface="宋体" panose="02010600030101010101" pitchFamily="2" charset="-122"/>
                <a:cs typeface="+mn-cs"/>
              </a:rPr>
              <a:t>be defined as </a:t>
            </a:r>
            <a:r>
              <a:rPr lang="en-US" altLang="zh-CN" sz="1200" kern="1200" baseline="0" dirty="0">
                <a:solidFill>
                  <a:schemeClr val="tx1"/>
                </a:solidFill>
                <a:latin typeface="Arial" panose="020B0604020202020204" pitchFamily="34" charset="0"/>
                <a:ea typeface="宋体" panose="02010600030101010101" pitchFamily="2" charset="-122"/>
                <a:cs typeface="+mn-cs"/>
              </a:rPr>
              <a:t>the combination of timestamp and sequence number.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means increasing the size of the identification.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Two segments 400:12,001 and 700:12,001 </a:t>
            </a:r>
            <a:r>
              <a:rPr lang="en-US" altLang="zh-CN" sz="1200" b="1" kern="1200" baseline="0" dirty="0">
                <a:solidFill>
                  <a:schemeClr val="tx1"/>
                </a:solidFill>
                <a:latin typeface="Arial" panose="020B0604020202020204" pitchFamily="34" charset="0"/>
                <a:ea typeface="宋体" panose="02010600030101010101" pitchFamily="2" charset="-122"/>
                <a:cs typeface="+mn-cs"/>
              </a:rPr>
              <a:t>definitely</a:t>
            </a:r>
            <a:r>
              <a:rPr lang="en-US" altLang="zh-CN" sz="1200" kern="1200" baseline="0" dirty="0">
                <a:solidFill>
                  <a:schemeClr val="tx1"/>
                </a:solidFill>
                <a:latin typeface="Arial" panose="020B0604020202020204" pitchFamily="34" charset="0"/>
                <a:ea typeface="宋体" panose="02010600030101010101" pitchFamily="2" charset="-122"/>
                <a:cs typeface="+mn-cs"/>
              </a:rPr>
              <a:t> belong to different incarnations.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first was sent at time 400, the second at time 700.</a:t>
            </a:r>
            <a:endParaRPr lang="zh-CN" altLang="zh-CN"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7CB25B-BA4F-40D9-9B69-0C63B6081F06}" type="slidenum">
              <a:rPr lang="en-US" altLang="zh-CN"/>
              <a:pPr/>
              <a:t>127</a:t>
            </a:fld>
            <a:endParaRPr lang="en-US" altLang="zh-CN"/>
          </a:p>
        </p:txBody>
      </p:sp>
      <p:sp>
        <p:nvSpPr>
          <p:cNvPr id="615426" name="Rectangle 2"/>
          <p:cNvSpPr>
            <a:spLocks noGrp="1" noRot="1" noChangeAspect="1" noChangeArrowheads="1" noTextEdit="1"/>
          </p:cNvSpPr>
          <p:nvPr>
            <p:ph type="sldImg"/>
          </p:nvPr>
        </p:nvSpPr>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CC63012-230D-449E-B476-19BAE2126BB2}" type="slidenum">
              <a:rPr lang="en-US" altLang="zh-CN"/>
              <a:pPr/>
              <a:t>129</a:t>
            </a:fld>
            <a:endParaRPr lang="en-US" altLang="zh-CN"/>
          </a:p>
        </p:txBody>
      </p:sp>
      <p:sp>
        <p:nvSpPr>
          <p:cNvPr id="855042" name="Rectangle 2"/>
          <p:cNvSpPr>
            <a:spLocks noGrp="1" noRot="1" noChangeAspect="1" noChangeArrowheads="1" noTextEdit="1"/>
          </p:cNvSpPr>
          <p:nvPr>
            <p:ph type="sldImg"/>
          </p:nvPr>
        </p:nvSpPr>
        <p:spPr/>
      </p:sp>
      <p:sp>
        <p:nvSpPr>
          <p:cNvPr id="855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F26C06-435C-40B2-B57C-F60396CE8C0C}" type="slidenum">
              <a:rPr lang="en-US" altLang="zh-CN"/>
              <a:pPr/>
              <a:t>131</a:t>
            </a:fld>
            <a:endParaRPr lang="en-US" altLang="zh-CN"/>
          </a:p>
        </p:txBody>
      </p:sp>
      <p:sp>
        <p:nvSpPr>
          <p:cNvPr id="724994" name="Rectangle 2"/>
          <p:cNvSpPr>
            <a:spLocks noGrp="1" noRot="1" noChangeAspect="1" noChangeArrowheads="1" noTextEdit="1"/>
          </p:cNvSpPr>
          <p:nvPr>
            <p:ph type="sldImg"/>
          </p:nvPr>
        </p:nvSpPr>
        <p:spPr/>
      </p:sp>
      <p:sp>
        <p:nvSpPr>
          <p:cNvPr id="724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25C1FE-72C3-4223-AADD-1CF7FA3894E6}" type="slidenum">
              <a:rPr lang="en-US" altLang="zh-CN"/>
              <a:pPr/>
              <a:t>132</a:t>
            </a:fld>
            <a:endParaRPr lang="en-US" altLang="zh-CN"/>
          </a:p>
        </p:txBody>
      </p:sp>
      <p:sp>
        <p:nvSpPr>
          <p:cNvPr id="860162" name="Rectangle 2"/>
          <p:cNvSpPr>
            <a:spLocks noGrp="1" noRot="1" noChangeAspect="1" noChangeArrowheads="1" noTextEdit="1"/>
          </p:cNvSpPr>
          <p:nvPr>
            <p:ph type="sldImg"/>
          </p:nvPr>
        </p:nvSpPr>
        <p:spPr/>
      </p:sp>
      <p:sp>
        <p:nvSpPr>
          <p:cNvPr id="860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089E87-01FB-4346-8FC3-FBF7B288B1AA}" type="slidenum">
              <a:rPr lang="en-US" altLang="zh-CN"/>
              <a:pPr/>
              <a:t>133</a:t>
            </a:fld>
            <a:endParaRPr lang="en-US" altLang="zh-CN"/>
          </a:p>
        </p:txBody>
      </p:sp>
      <p:sp>
        <p:nvSpPr>
          <p:cNvPr id="862210" name="Rectangle 2"/>
          <p:cNvSpPr>
            <a:spLocks noGrp="1" noRot="1" noChangeAspect="1" noChangeArrowheads="1" noTextEdit="1"/>
          </p:cNvSpPr>
          <p:nvPr>
            <p:ph type="sldImg"/>
          </p:nvPr>
        </p:nvSpPr>
        <p:spPr/>
      </p:sp>
      <p:sp>
        <p:nvSpPr>
          <p:cNvPr id="862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A9750C-9891-4298-A23C-AF9D62E2B3B8}" type="slidenum">
              <a:rPr lang="en-US" altLang="zh-CN"/>
              <a:pPr/>
              <a:t>134</a:t>
            </a:fld>
            <a:endParaRPr lang="en-US" altLang="zh-CN"/>
          </a:p>
        </p:txBody>
      </p:sp>
      <p:sp>
        <p:nvSpPr>
          <p:cNvPr id="727042" name="Rectangle 2"/>
          <p:cNvSpPr>
            <a:spLocks noGrp="1" noRot="1" noChangeAspect="1" noChangeArrowheads="1" noTextEdit="1"/>
          </p:cNvSpPr>
          <p:nvPr>
            <p:ph type="sldImg"/>
          </p:nvPr>
        </p:nvSpPr>
        <p:spPr/>
      </p:sp>
      <p:sp>
        <p:nvSpPr>
          <p:cNvPr id="727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3F57E99-53FE-4444-9B1C-30F299006E85}" type="slidenum">
              <a:rPr lang="en-US" altLang="zh-CN"/>
              <a:pPr/>
              <a:t>135</a:t>
            </a:fld>
            <a:endParaRPr lang="en-US" altLang="zh-CN"/>
          </a:p>
        </p:txBody>
      </p:sp>
      <p:sp>
        <p:nvSpPr>
          <p:cNvPr id="730114" name="Rectangle 2"/>
          <p:cNvSpPr>
            <a:spLocks noGrp="1" noRot="1" noChangeAspect="1" noChangeArrowheads="1" noTextEdit="1"/>
          </p:cNvSpPr>
          <p:nvPr>
            <p:ph type="sldImg"/>
          </p:nvPr>
        </p:nvSpPr>
        <p:spPr/>
      </p:sp>
      <p:sp>
        <p:nvSpPr>
          <p:cNvPr id="73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25225C-A7F3-44B1-8C99-4EE9A7E92B36}" type="slidenum">
              <a:rPr lang="en-US" altLang="zh-CN"/>
              <a:pPr/>
              <a:t>136</a:t>
            </a:fld>
            <a:endParaRPr lang="en-US" altLang="zh-CN"/>
          </a:p>
        </p:txBody>
      </p:sp>
      <p:sp>
        <p:nvSpPr>
          <p:cNvPr id="731138" name="Rectangle 2"/>
          <p:cNvSpPr>
            <a:spLocks noGrp="1" noRot="1" noChangeAspect="1" noChangeArrowheads="1" noTextEdit="1"/>
          </p:cNvSpPr>
          <p:nvPr>
            <p:ph type="sldImg"/>
          </p:nvPr>
        </p:nvSpPr>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2308D76F-4F35-49B8-8D25-1C3EDBBAC6F8}" type="slidenum">
              <a:rPr kumimoji="0" lang="en-US" altLang="zh-CN" sz="1200" b="0">
                <a:latin typeface="Arial" panose="020B0604020202020204" pitchFamily="34" charset="0"/>
              </a:rPr>
              <a:pPr eaLnBrk="1" hangingPunct="1"/>
              <a:t>15</a:t>
            </a:fld>
            <a:endParaRPr kumimoji="0" lang="en-US" altLang="zh-CN" sz="1200" b="0" dirty="0">
              <a:latin typeface="Arial" panose="020B0604020202020204" pitchFamily="34" charset="0"/>
            </a:endParaRPr>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BE1EFC-2909-40D8-BC5A-3767F12B5383}" type="slidenum">
              <a:rPr lang="en-US" altLang="zh-CN"/>
              <a:pPr/>
              <a:t>137</a:t>
            </a:fld>
            <a:endParaRPr lang="en-US" altLang="zh-CN"/>
          </a:p>
        </p:txBody>
      </p:sp>
      <p:sp>
        <p:nvSpPr>
          <p:cNvPr id="864258" name="Rectangle 2"/>
          <p:cNvSpPr>
            <a:spLocks noGrp="1" noRot="1" noChangeAspect="1" noChangeArrowheads="1" noTextEdit="1"/>
          </p:cNvSpPr>
          <p:nvPr>
            <p:ph type="sldImg"/>
          </p:nvPr>
        </p:nvSpPr>
        <p:spPr/>
      </p:sp>
      <p:sp>
        <p:nvSpPr>
          <p:cNvPr id="864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FDBF9E-653D-409C-BA3A-D145BE1CDFC2}" type="slidenum">
              <a:rPr lang="en-US" altLang="zh-CN"/>
              <a:pPr/>
              <a:t>138</a:t>
            </a:fld>
            <a:endParaRPr lang="en-US" altLang="zh-CN"/>
          </a:p>
        </p:txBody>
      </p:sp>
      <p:sp>
        <p:nvSpPr>
          <p:cNvPr id="885762" name="Rectangle 2"/>
          <p:cNvSpPr>
            <a:spLocks noGrp="1" noRot="1" noChangeAspect="1" noChangeArrowheads="1" noTextEdit="1"/>
          </p:cNvSpPr>
          <p:nvPr>
            <p:ph type="sldImg"/>
          </p:nvPr>
        </p:nvSpPr>
        <p:spPr/>
      </p:sp>
      <p:sp>
        <p:nvSpPr>
          <p:cNvPr id="88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0150CE-A8A6-469C-95D6-67ACB23ACB17}" type="slidenum">
              <a:rPr lang="en-US" altLang="zh-CN"/>
              <a:pPr/>
              <a:t>139</a:t>
            </a:fld>
            <a:endParaRPr lang="en-US" altLang="zh-CN"/>
          </a:p>
        </p:txBody>
      </p:sp>
      <p:sp>
        <p:nvSpPr>
          <p:cNvPr id="868354" name="Rectangle 2"/>
          <p:cNvSpPr>
            <a:spLocks noGrp="1" noRot="1" noChangeAspect="1" noChangeArrowheads="1" noTextEdit="1"/>
          </p:cNvSpPr>
          <p:nvPr>
            <p:ph type="sldImg"/>
          </p:nvPr>
        </p:nvSpPr>
        <p:spPr/>
      </p:sp>
      <p:sp>
        <p:nvSpPr>
          <p:cNvPr id="86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69DC4A-4F3F-48DE-A804-1CB9AF3FCD24}" type="slidenum">
              <a:rPr lang="en-US" altLang="zh-CN"/>
              <a:pPr/>
              <a:t>140</a:t>
            </a:fld>
            <a:endParaRPr lang="en-US" altLang="zh-CN"/>
          </a:p>
        </p:txBody>
      </p:sp>
      <p:sp>
        <p:nvSpPr>
          <p:cNvPr id="739330" name="Rectangle 2"/>
          <p:cNvSpPr>
            <a:spLocks noGrp="1" noRot="1" noChangeAspect="1" noChangeArrowheads="1" noTextEdit="1"/>
          </p:cNvSpPr>
          <p:nvPr>
            <p:ph type="sldImg"/>
          </p:nvPr>
        </p:nvSpPr>
        <p:spPr/>
      </p:sp>
      <p:sp>
        <p:nvSpPr>
          <p:cNvPr id="73933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81B314-4E15-441E-81FD-5C6F20A42E5F}" type="slidenum">
              <a:rPr lang="en-US" altLang="zh-CN"/>
              <a:pPr/>
              <a:t>141</a:t>
            </a:fld>
            <a:endParaRPr lang="en-US" altLang="zh-CN"/>
          </a:p>
        </p:txBody>
      </p:sp>
      <p:sp>
        <p:nvSpPr>
          <p:cNvPr id="866306" name="Rectangle 2"/>
          <p:cNvSpPr>
            <a:spLocks noGrp="1" noRot="1" noChangeAspect="1" noChangeArrowheads="1" noTextEdit="1"/>
          </p:cNvSpPr>
          <p:nvPr>
            <p:ph type="sldImg"/>
          </p:nvPr>
        </p:nvSpPr>
        <p:spPr/>
      </p:sp>
      <p:sp>
        <p:nvSpPr>
          <p:cNvPr id="86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4157A6-37D0-477D-A408-B19FAC8D5702}" type="slidenum">
              <a:rPr lang="en-US" altLang="zh-CN"/>
              <a:pPr/>
              <a:t>142</a:t>
            </a:fld>
            <a:endParaRPr lang="en-US" altLang="zh-CN"/>
          </a:p>
        </p:txBody>
      </p:sp>
      <p:sp>
        <p:nvSpPr>
          <p:cNvPr id="740354" name="Rectangle 2"/>
          <p:cNvSpPr>
            <a:spLocks noGrp="1" noRot="1" noChangeAspect="1" noChangeArrowheads="1" noTextEdit="1"/>
          </p:cNvSpPr>
          <p:nvPr>
            <p:ph type="sldImg"/>
          </p:nvPr>
        </p:nvSpPr>
        <p:spPr/>
      </p:sp>
      <p:sp>
        <p:nvSpPr>
          <p:cNvPr id="740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B046D8-F0B3-42CF-ADED-D3144A7C69C6}" type="slidenum">
              <a:rPr lang="en-US" altLang="zh-CN"/>
              <a:pPr/>
              <a:t>143</a:t>
            </a:fld>
            <a:endParaRPr lang="en-US" altLang="zh-CN"/>
          </a:p>
        </p:txBody>
      </p:sp>
      <p:sp>
        <p:nvSpPr>
          <p:cNvPr id="741378" name="Rectangle 2"/>
          <p:cNvSpPr>
            <a:spLocks noGrp="1" noRot="1" noChangeAspect="1" noChangeArrowheads="1" noTextEdit="1"/>
          </p:cNvSpPr>
          <p:nvPr>
            <p:ph type="sldImg"/>
          </p:nvPr>
        </p:nvSpPr>
        <p:spPr/>
      </p:sp>
      <p:sp>
        <p:nvSpPr>
          <p:cNvPr id="741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B0B287-2E82-4155-B088-29E0F2D6B11E}" type="slidenum">
              <a:rPr lang="en-US" altLang="zh-CN"/>
              <a:pPr/>
              <a:t>144</a:t>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r>
              <a:rPr lang="en-US" altLang="zh-CN" dirty="0"/>
              <a:t>    Looking first at the sending side, three pointers are maintained </a:t>
            </a:r>
            <a:r>
              <a:rPr lang="en-US" altLang="zh-CN" b="1" dirty="0"/>
              <a:t>into</a:t>
            </a:r>
            <a:r>
              <a:rPr lang="en-US" altLang="zh-CN" dirty="0"/>
              <a:t> the send buffer, each with an obvious meaning: LastByteAcked, LastByteSent, and LastByteWritten. </a:t>
            </a:r>
          </a:p>
          <a:p>
            <a:r>
              <a:rPr lang="en-US" altLang="zh-CN" dirty="0"/>
              <a:t>    Clearly,</a:t>
            </a:r>
          </a:p>
          <a:p>
            <a:r>
              <a:rPr lang="en-US" altLang="zh-CN" dirty="0"/>
              <a:t>    LastByteAcked ≤ LastByteSent, since the receiver cannot have acknowledged a byte that has not yet been sent, and</a:t>
            </a:r>
          </a:p>
          <a:p>
            <a:r>
              <a:rPr lang="en-US" altLang="zh-CN" dirty="0"/>
              <a:t>    LastByteSent ≤ LastByteWritten, since TCP cannot send a byte that the application process has not yet written. </a:t>
            </a:r>
          </a:p>
          <a:p>
            <a:r>
              <a:rPr lang="en-US" altLang="zh-CN" dirty="0"/>
              <a:t>    Also note </a:t>
            </a:r>
            <a:r>
              <a:rPr lang="en-US" altLang="zh-CN" b="1" dirty="0"/>
              <a:t>that</a:t>
            </a:r>
            <a:r>
              <a:rPr lang="en-US" altLang="zh-CN" dirty="0"/>
              <a:t> none of the bytes </a:t>
            </a:r>
            <a:r>
              <a:rPr lang="en-US" altLang="zh-CN" u="sng" dirty="0"/>
              <a:t>to the left of LastByteAcked</a:t>
            </a:r>
            <a:r>
              <a:rPr lang="en-US" altLang="zh-CN" u="none" dirty="0"/>
              <a:t> </a:t>
            </a:r>
            <a:r>
              <a:rPr lang="en-US" altLang="zh-CN" dirty="0"/>
              <a:t>need to be saved in the buffer because they have already been acknowledged, </a:t>
            </a:r>
            <a:r>
              <a:rPr lang="en-US" altLang="zh-CN" b="1" dirty="0"/>
              <a:t>and</a:t>
            </a:r>
            <a:r>
              <a:rPr lang="en-US" altLang="zh-CN" dirty="0"/>
              <a:t> none of the bytes to the right of LastByteWritten need to be buffered because they have not yet been generated. </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CA5B5-EBB1-4AD2-8BE6-B71EECCF3AEE}" type="slidenum">
              <a:rPr lang="en-US" altLang="zh-CN"/>
              <a:pPr/>
              <a:t>145</a:t>
            </a:fld>
            <a:endParaRPr lang="en-US" altLang="zh-CN"/>
          </a:p>
        </p:txBody>
      </p:sp>
      <p:sp>
        <p:nvSpPr>
          <p:cNvPr id="190466" name="Rectangle 2"/>
          <p:cNvSpPr>
            <a:spLocks noGrp="1" noRot="1" noChangeAspect="1" noChangeArrowheads="1" noTextEdit="1"/>
          </p:cNvSpPr>
          <p:nvPr>
            <p:ph type="sldImg"/>
          </p:nvPr>
        </p:nvSpPr>
        <p:spPr/>
      </p:sp>
      <p:sp>
        <p:nvSpPr>
          <p:cNvPr id="190467" name="Rectangle 3"/>
          <p:cNvSpPr>
            <a:spLocks noGrp="1" noChangeArrowheads="1"/>
          </p:cNvSpPr>
          <p:nvPr>
            <p:ph type="body" idx="1"/>
          </p:nvPr>
        </p:nvSpPr>
        <p:spPr/>
        <p:txBody>
          <a:bodyPr/>
          <a:lstStyle/>
          <a:p>
            <a:r>
              <a:rPr lang="en-US" altLang="zh-CN" dirty="0"/>
              <a:t>   A similar set of pointers (sequence numbers) are maintained on the receiving side: LastByteRead, NextByteExpected, and LastByteRcvd. </a:t>
            </a:r>
          </a:p>
          <a:p>
            <a:r>
              <a:rPr lang="en-US" altLang="zh-CN" dirty="0"/>
              <a:t>   The inequalities are a little less intuitive, however, because of the problem of out-of-order delivery. </a:t>
            </a:r>
          </a:p>
          <a:p>
            <a:r>
              <a:rPr lang="en-US" altLang="zh-CN" dirty="0"/>
              <a:t>   The first relationship</a:t>
            </a:r>
          </a:p>
          <a:p>
            <a:r>
              <a:rPr lang="en-US" altLang="zh-CN" dirty="0"/>
              <a:t>   </a:t>
            </a:r>
            <a:r>
              <a:rPr lang="en-US" altLang="zh-CN" u="sng" dirty="0"/>
              <a:t>LastByteRead &lt; NextByteExpected</a:t>
            </a:r>
            <a:r>
              <a:rPr lang="en-US" altLang="zh-CN" u="none" dirty="0"/>
              <a:t> </a:t>
            </a:r>
            <a:r>
              <a:rPr lang="en-US" altLang="zh-CN" dirty="0"/>
              <a:t>is true </a:t>
            </a:r>
            <a:r>
              <a:rPr lang="en-US" altLang="zh-CN" b="1" dirty="0"/>
              <a:t>because</a:t>
            </a:r>
            <a:r>
              <a:rPr lang="en-US" altLang="zh-CN" dirty="0"/>
              <a:t> a byte cannot be read by the application until it is received and all preceding bytes have also been received. </a:t>
            </a:r>
          </a:p>
          <a:p>
            <a:r>
              <a:rPr lang="en-US" altLang="zh-CN" dirty="0"/>
              <a:t>   NextByteExpected points to the byte </a:t>
            </a:r>
            <a:r>
              <a:rPr lang="en-US" altLang="zh-CN" b="1" dirty="0"/>
              <a:t>immediately after </a:t>
            </a:r>
            <a:r>
              <a:rPr lang="en-US" altLang="zh-CN" dirty="0"/>
              <a:t>the latest byte to meet this criterion. </a:t>
            </a:r>
          </a:p>
          <a:p>
            <a:endParaRPr lang="en-US" altLang="zh-CN" dirty="0"/>
          </a:p>
          <a:p>
            <a:r>
              <a:rPr lang="en-US" altLang="zh-CN" dirty="0"/>
              <a:t>   Second, </a:t>
            </a:r>
            <a:r>
              <a:rPr lang="en-US" altLang="zh-CN" u="sng" dirty="0"/>
              <a:t>NextByteExpected ≤ LastByteRcvd + 1</a:t>
            </a:r>
            <a:r>
              <a:rPr lang="en-US" altLang="zh-CN" dirty="0"/>
              <a:t> </a:t>
            </a:r>
            <a:r>
              <a:rPr lang="en-US" altLang="zh-CN" b="1" dirty="0"/>
              <a:t>since</a:t>
            </a:r>
            <a:r>
              <a:rPr lang="en-US" altLang="zh-CN" dirty="0"/>
              <a:t>, if data has arrived in order, NextByteExpected points to the byte after LastByteRcvd, </a:t>
            </a:r>
            <a:r>
              <a:rPr lang="en-US" altLang="zh-CN" b="1" dirty="0"/>
              <a:t>whereas</a:t>
            </a:r>
            <a:r>
              <a:rPr lang="en-US" altLang="zh-CN" dirty="0"/>
              <a:t> if data has arrived out of order, NextByteExpected points to the start of the first gap in the data, as in Figure 5.8. </a:t>
            </a:r>
          </a:p>
          <a:p>
            <a:r>
              <a:rPr lang="en-US" altLang="zh-CN" dirty="0"/>
              <a:t>   Note that bytes </a:t>
            </a:r>
            <a:r>
              <a:rPr lang="en-US" altLang="zh-CN" u="sng" dirty="0"/>
              <a:t>to the left of LastByteRead</a:t>
            </a:r>
            <a:r>
              <a:rPr lang="en-US" altLang="zh-CN" u="none" dirty="0"/>
              <a:t> </a:t>
            </a:r>
            <a:r>
              <a:rPr lang="en-US" altLang="zh-CN" dirty="0"/>
              <a:t>need not be buffered because they have already been read by the local application process, and bytes to the right of LastByteRcvd need not be buffered because they have not yet arrived.</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CA5B5-EBB1-4AD2-8BE6-B71EECCF3AEE}" type="slidenum">
              <a:rPr lang="en-US" altLang="zh-CN"/>
              <a:pPr/>
              <a:t>146</a:t>
            </a:fld>
            <a:endParaRPr lang="en-US" altLang="zh-CN"/>
          </a:p>
        </p:txBody>
      </p:sp>
      <p:sp>
        <p:nvSpPr>
          <p:cNvPr id="190466" name="Rectangle 2"/>
          <p:cNvSpPr>
            <a:spLocks noGrp="1" noRot="1" noChangeAspect="1" noChangeArrowheads="1" noTextEdit="1"/>
          </p:cNvSpPr>
          <p:nvPr>
            <p:ph type="sldImg"/>
          </p:nvPr>
        </p:nvSpPr>
        <p:spPr/>
      </p:sp>
      <p:sp>
        <p:nvSpPr>
          <p:cNvPr id="190467" name="Rectangle 3"/>
          <p:cNvSpPr>
            <a:spLocks noGrp="1" noChangeArrowheads="1"/>
          </p:cNvSpPr>
          <p:nvPr>
            <p:ph type="body" idx="1"/>
          </p:nvPr>
        </p:nvSpPr>
        <p:spPr/>
        <p:txBody>
          <a:bodyPr/>
          <a:lstStyle/>
          <a:p>
            <a:r>
              <a:rPr lang="en-US" altLang="zh-CN" sz="1200" b="1" kern="1200" baseline="0" dirty="0">
                <a:solidFill>
                  <a:schemeClr val="tx1"/>
                </a:solidFill>
                <a:latin typeface="Arial" panose="020B0604020202020204" pitchFamily="34" charset="0"/>
                <a:ea typeface="宋体" panose="02010600030101010101" pitchFamily="2" charset="-122"/>
                <a:cs typeface="+mn-cs"/>
              </a:rPr>
              <a:t>Flow Control</a:t>
            </a:r>
          </a:p>
          <a:p>
            <a:r>
              <a:rPr lang="en-US" altLang="zh-CN" baseline="0" dirty="0"/>
              <a:t>    </a:t>
            </a:r>
            <a:r>
              <a:rPr lang="en-US" altLang="zh-CN" dirty="0"/>
              <a:t>Most of the above discussion is similar to that </a:t>
            </a:r>
            <a:r>
              <a:rPr lang="en-US" altLang="zh-CN" u="sng" dirty="0"/>
              <a:t>found in Section 2.5.2</a:t>
            </a:r>
            <a:r>
              <a:rPr lang="en-US" altLang="zh-CN" dirty="0"/>
              <a:t>; the only real difference is </a:t>
            </a:r>
            <a:r>
              <a:rPr lang="en-US" altLang="zh-CN" b="1" dirty="0"/>
              <a:t>that</a:t>
            </a:r>
            <a:r>
              <a:rPr lang="en-US" altLang="zh-CN" dirty="0"/>
              <a:t> this time we elaborated on the fact </a:t>
            </a:r>
            <a:r>
              <a:rPr lang="en-US" altLang="zh-CN" b="1" dirty="0"/>
              <a:t>that</a:t>
            </a:r>
            <a:r>
              <a:rPr lang="en-US" altLang="zh-CN" dirty="0"/>
              <a:t> the sending and receiving application processes are filling and emptying their local buffer, respectively. </a:t>
            </a:r>
          </a:p>
          <a:p>
            <a:r>
              <a:rPr lang="en-US" altLang="zh-CN" dirty="0"/>
              <a:t>    (The earlier discussion </a:t>
            </a:r>
            <a:r>
              <a:rPr lang="en-US" altLang="zh-CN" b="1" dirty="0"/>
              <a:t>glossed over </a:t>
            </a:r>
            <a:r>
              <a:rPr lang="en-US" altLang="zh-CN" dirty="0"/>
              <a:t>the fact that data </a:t>
            </a:r>
            <a:r>
              <a:rPr lang="en-US" altLang="zh-CN" b="1" i="0" u="sng" dirty="0"/>
              <a:t>arriving</a:t>
            </a:r>
            <a:r>
              <a:rPr lang="en-US" altLang="zh-CN" i="0" u="sng" dirty="0"/>
              <a:t> from an upstream node</a:t>
            </a:r>
            <a:r>
              <a:rPr lang="en-US" altLang="zh-CN" i="0" u="none" dirty="0"/>
              <a:t> </a:t>
            </a:r>
            <a:r>
              <a:rPr lang="en-US" altLang="zh-CN" dirty="0"/>
              <a:t>was filling the send buffer, and data </a:t>
            </a:r>
            <a:r>
              <a:rPr lang="en-US" altLang="zh-CN" u="sng" dirty="0"/>
              <a:t>being transmitted to a downstream node</a:t>
            </a:r>
            <a:r>
              <a:rPr lang="en-US" altLang="zh-CN" dirty="0"/>
              <a:t> was emptying the receive buffer.) </a:t>
            </a:r>
          </a:p>
          <a:p>
            <a:r>
              <a:rPr lang="en-US" altLang="zh-CN" dirty="0"/>
              <a:t>    </a:t>
            </a:r>
          </a:p>
          <a:p>
            <a:r>
              <a:rPr lang="en-US" altLang="zh-CN" dirty="0"/>
              <a:t>    You should make sure you understand this </a:t>
            </a:r>
            <a:r>
              <a:rPr lang="en-US" altLang="zh-CN" b="1" dirty="0"/>
              <a:t>much</a:t>
            </a:r>
            <a:r>
              <a:rPr lang="en-US" altLang="zh-CN" dirty="0"/>
              <a:t> </a:t>
            </a:r>
            <a:r>
              <a:rPr lang="en-US" altLang="zh-CN" b="0" u="none" dirty="0"/>
              <a:t>before</a:t>
            </a:r>
            <a:r>
              <a:rPr lang="en-US" altLang="zh-CN" u="none" dirty="0"/>
              <a:t> proceeding </a:t>
            </a:r>
            <a:r>
              <a:rPr lang="en-US" altLang="zh-CN" b="1" dirty="0"/>
              <a:t>because</a:t>
            </a:r>
            <a:r>
              <a:rPr lang="en-US" altLang="zh-CN" dirty="0"/>
              <a:t> now comes the point </a:t>
            </a:r>
            <a:r>
              <a:rPr lang="en-US" altLang="zh-CN" b="1" dirty="0"/>
              <a:t>where</a:t>
            </a:r>
            <a:r>
              <a:rPr lang="en-US" altLang="zh-CN" dirty="0"/>
              <a:t> the two algorithms differ more significantly. </a:t>
            </a:r>
          </a:p>
          <a:p>
            <a:r>
              <a:rPr lang="en-US" altLang="zh-CN" dirty="0"/>
              <a:t>    </a:t>
            </a:r>
            <a:r>
              <a:rPr lang="en-US" altLang="zh-CN" b="1" dirty="0"/>
              <a:t>In what follows</a:t>
            </a:r>
            <a:r>
              <a:rPr lang="en-US" altLang="zh-CN" dirty="0"/>
              <a:t>, we reintroduce the fact that both buffers are of some finite size, denoted MaxSendBuffer and MaxRcvBuffer, although we don't worry about the details of how they are implemented. </a:t>
            </a:r>
          </a:p>
          <a:p>
            <a:r>
              <a:rPr lang="en-US" altLang="zh-CN" dirty="0"/>
              <a:t>    In other words, we are only interested </a:t>
            </a:r>
            <a:r>
              <a:rPr lang="en-US" altLang="zh-CN" b="1" dirty="0"/>
              <a:t>in</a:t>
            </a:r>
            <a:r>
              <a:rPr lang="en-US" altLang="zh-CN" dirty="0"/>
              <a:t> the number of bytes being buffered, </a:t>
            </a:r>
            <a:r>
              <a:rPr lang="en-US" altLang="zh-CN" b="1" dirty="0"/>
              <a:t>not in </a:t>
            </a:r>
            <a:r>
              <a:rPr lang="en-US" altLang="zh-CN" dirty="0"/>
              <a:t>where those bytes are actually stored. </a:t>
            </a:r>
          </a:p>
          <a:p>
            <a:endParaRPr lang="en-US" altLang="zh-CN" dirty="0"/>
          </a:p>
          <a:p>
            <a:r>
              <a:rPr lang="en-US" altLang="zh-CN" dirty="0"/>
              <a:t>   </a:t>
            </a:r>
            <a:r>
              <a:rPr lang="en-US" altLang="zh-CN" baseline="0" dirty="0"/>
              <a:t> </a:t>
            </a:r>
            <a:r>
              <a:rPr lang="en-US" altLang="zh-CN" dirty="0"/>
              <a:t>Recall that in a sliding window protocol, the size of the window sets the amount of data </a:t>
            </a:r>
            <a:r>
              <a:rPr lang="en-US" altLang="zh-CN" b="1" dirty="0"/>
              <a:t>that</a:t>
            </a:r>
            <a:r>
              <a:rPr lang="en-US" altLang="zh-CN" dirty="0"/>
              <a:t> can be sent </a:t>
            </a:r>
            <a:r>
              <a:rPr lang="en-US" altLang="zh-CN" b="1" dirty="0"/>
              <a:t>without</a:t>
            </a:r>
            <a:r>
              <a:rPr lang="en-US" altLang="zh-CN" dirty="0"/>
              <a:t> waiting for acknowledgment from the receiver. </a:t>
            </a:r>
          </a:p>
          <a:p>
            <a:r>
              <a:rPr lang="en-US" altLang="zh-CN" dirty="0"/>
              <a:t>    Thus, the receiver </a:t>
            </a:r>
            <a:r>
              <a:rPr lang="en-US" altLang="zh-CN" b="1" dirty="0"/>
              <a:t>throttles</a:t>
            </a:r>
            <a:r>
              <a:rPr lang="en-US" altLang="zh-CN" dirty="0"/>
              <a:t> the sender by </a:t>
            </a:r>
            <a:r>
              <a:rPr lang="en-US" altLang="zh-CN" b="0" dirty="0"/>
              <a:t>advertising</a:t>
            </a:r>
            <a:r>
              <a:rPr lang="en-US" altLang="zh-CN" dirty="0"/>
              <a:t> a window </a:t>
            </a:r>
            <a:r>
              <a:rPr lang="en-US" altLang="zh-CN" b="1" dirty="0"/>
              <a:t>that</a:t>
            </a:r>
            <a:r>
              <a:rPr lang="en-US" altLang="zh-CN" dirty="0"/>
              <a:t> is </a:t>
            </a:r>
            <a:r>
              <a:rPr lang="en-US" altLang="zh-CN" u="none" dirty="0"/>
              <a:t>no larger than </a:t>
            </a:r>
            <a:r>
              <a:rPr lang="en-US" altLang="zh-CN" dirty="0"/>
              <a:t>the amount of data that it can buffer. </a:t>
            </a:r>
          </a:p>
          <a:p>
            <a:r>
              <a:rPr lang="en-US" altLang="zh-CN" dirty="0"/>
              <a:t>    </a:t>
            </a:r>
            <a:r>
              <a:rPr lang="en-US" altLang="zh-CN" b="0" dirty="0"/>
              <a:t>Observe</a:t>
            </a:r>
            <a:r>
              <a:rPr lang="en-US" altLang="zh-CN" dirty="0"/>
              <a:t> that TCP on the receive side must keep LastByteRcvd − LastByteRead ≤ MaxRcvBuffer to avoid overflowing its buffer. </a:t>
            </a:r>
          </a:p>
          <a:p>
            <a:r>
              <a:rPr lang="en-US" altLang="zh-CN" dirty="0"/>
              <a:t>    It therefore advertises a window size of </a:t>
            </a:r>
          </a:p>
          <a:p>
            <a:pPr algn="ctr"/>
            <a:r>
              <a:rPr lang="en-US" altLang="zh-CN" dirty="0"/>
              <a:t>AdvertisedWindow = MaxRcvBuffer − ((NextByteExpected − 1) − LastByteRead)</a:t>
            </a:r>
          </a:p>
          <a:p>
            <a:r>
              <a:rPr lang="en-US" altLang="zh-CN" dirty="0"/>
              <a:t>    which represents the amount of free space </a:t>
            </a:r>
            <a:r>
              <a:rPr lang="en-US" altLang="zh-CN" b="1" u="sng" dirty="0"/>
              <a:t>remaining</a:t>
            </a:r>
            <a:r>
              <a:rPr lang="en-US" altLang="zh-CN" u="sng" dirty="0"/>
              <a:t> in its buffer</a:t>
            </a:r>
            <a:r>
              <a:rPr lang="en-US" altLang="zh-CN" dirty="0"/>
              <a:t>. </a:t>
            </a:r>
          </a:p>
          <a:p>
            <a:r>
              <a:rPr lang="en-US" altLang="zh-CN" dirty="0"/>
              <a:t>    As data arrives, the receiver acknowledges it </a:t>
            </a:r>
            <a:r>
              <a:rPr lang="en-US" altLang="zh-CN" b="1" dirty="0"/>
              <a:t>as long as </a:t>
            </a:r>
            <a:r>
              <a:rPr lang="en-US" altLang="zh-CN" dirty="0"/>
              <a:t>all the preceding bytes have also arrived. </a:t>
            </a:r>
          </a:p>
          <a:p>
            <a:r>
              <a:rPr lang="en-US" altLang="zh-CN" dirty="0"/>
              <a:t>    In addition, LastByteRcvd moves to the right (is incremented), meaning that the advertised window potentially shrinks. </a:t>
            </a:r>
          </a:p>
          <a:p>
            <a:endParaRPr lang="en-US" altLang="zh-CN" dirty="0"/>
          </a:p>
          <a:p>
            <a:r>
              <a:rPr lang="en-US" altLang="zh-CN" dirty="0"/>
              <a:t>    </a:t>
            </a:r>
            <a:r>
              <a:rPr lang="en-US" altLang="zh-CN" u="sng" dirty="0"/>
              <a:t>Whether or not it shrinks</a:t>
            </a:r>
            <a:r>
              <a:rPr lang="en-US" altLang="zh-CN" u="none" dirty="0"/>
              <a:t> </a:t>
            </a:r>
            <a:r>
              <a:rPr lang="en-US" altLang="zh-CN" dirty="0"/>
              <a:t>depends on how fast the local application process is consuming data. </a:t>
            </a:r>
          </a:p>
          <a:p>
            <a:r>
              <a:rPr lang="en-US" altLang="zh-CN" dirty="0"/>
              <a:t>    If the local process is reading data just as fast as it arrives (</a:t>
            </a:r>
            <a:r>
              <a:rPr lang="en-US" altLang="zh-CN" u="none" dirty="0"/>
              <a:t>causing</a:t>
            </a:r>
            <a:r>
              <a:rPr lang="en-US" altLang="zh-CN" b="1" u="none" dirty="0"/>
              <a:t> LastByteRead</a:t>
            </a:r>
            <a:r>
              <a:rPr lang="en-US" altLang="zh-CN" u="none" dirty="0"/>
              <a:t> to be incremented at the same rate as</a:t>
            </a:r>
            <a:r>
              <a:rPr lang="en-US" altLang="zh-CN" b="1" u="none" dirty="0"/>
              <a:t> LastByteRcvd</a:t>
            </a:r>
            <a:r>
              <a:rPr lang="en-US" altLang="zh-CN" dirty="0"/>
              <a:t>), then the advertised window stays open (i.e., AdvertisedWindow = MaxRcvBuffer). </a:t>
            </a:r>
          </a:p>
          <a:p>
            <a:r>
              <a:rPr lang="en-US" altLang="zh-CN" dirty="0"/>
              <a:t>    If, however, the receiving process falls behind, perhaps because it performs a very expensive operation on each byte of data that it reads, then the advertised window grows smaller </a:t>
            </a:r>
            <a:r>
              <a:rPr lang="en-US" altLang="zh-CN" b="1" dirty="0"/>
              <a:t>with</a:t>
            </a:r>
            <a:r>
              <a:rPr lang="en-US" altLang="zh-CN" dirty="0"/>
              <a:t> every segment that arrives, </a:t>
            </a:r>
            <a:r>
              <a:rPr lang="en-US" altLang="zh-CN" b="1" dirty="0"/>
              <a:t>until</a:t>
            </a:r>
            <a:r>
              <a:rPr lang="en-US" altLang="zh-CN" dirty="0"/>
              <a:t> it eventually goes to 0. </a:t>
            </a:r>
          </a:p>
          <a:p>
            <a:endParaRPr lang="en-US" altLang="zh-CN" dirty="0"/>
          </a:p>
          <a:p>
            <a:r>
              <a:rPr lang="en-US" altLang="zh-CN" dirty="0"/>
              <a:t>    TCP on the send side must then adhere to the advertised window it gets from the receiver. </a:t>
            </a:r>
          </a:p>
          <a:p>
            <a:r>
              <a:rPr lang="en-US" altLang="zh-CN" dirty="0"/>
              <a:t>    This means that at any given time, it must ensure that LastByteSent − LastByteAcked ≤ AdvertisedWindow</a:t>
            </a:r>
          </a:p>
          <a:p>
            <a:r>
              <a:rPr lang="en-US" altLang="zh-CN" dirty="0"/>
              <a:t>    Said another way, the sender computes an </a:t>
            </a:r>
            <a:r>
              <a:rPr lang="en-US" altLang="zh-CN" b="0" dirty="0"/>
              <a:t>effective</a:t>
            </a:r>
            <a:r>
              <a:rPr lang="en-US" altLang="zh-CN" dirty="0"/>
              <a:t> window </a:t>
            </a:r>
            <a:r>
              <a:rPr lang="en-US" altLang="zh-CN" u="sng" dirty="0"/>
              <a:t>that limits how much data it can send</a:t>
            </a:r>
            <a:r>
              <a:rPr lang="en-US" altLang="zh-CN" dirty="0"/>
              <a:t>:</a:t>
            </a:r>
          </a:p>
          <a:p>
            <a:r>
              <a:rPr lang="en-US" altLang="zh-CN" b="1" dirty="0"/>
              <a:t>    EffectiveWindow = AdvertisedWindow − (LastByteSent − LastByteAcked)</a:t>
            </a:r>
          </a:p>
          <a:p>
            <a:r>
              <a:rPr lang="en-US" altLang="zh-CN" dirty="0"/>
              <a:t>    Clearly, EffectiveWindow must be greater than 0 before the source can send more data. </a:t>
            </a:r>
          </a:p>
          <a:p>
            <a:r>
              <a:rPr lang="en-US" altLang="zh-CN" dirty="0"/>
              <a:t>    It is possible, therefore, that a segment arrives </a:t>
            </a:r>
            <a:r>
              <a:rPr lang="en-US" altLang="zh-CN" b="1" dirty="0"/>
              <a:t>acknowledging x bytes</a:t>
            </a:r>
            <a:r>
              <a:rPr lang="en-US" altLang="zh-CN" dirty="0"/>
              <a:t>, thereby allowing the sender to </a:t>
            </a:r>
            <a:r>
              <a:rPr lang="en-US" altLang="zh-CN" b="1" dirty="0"/>
              <a:t>increment</a:t>
            </a:r>
            <a:r>
              <a:rPr lang="en-US" altLang="zh-CN" dirty="0"/>
              <a:t> </a:t>
            </a:r>
            <a:r>
              <a:rPr lang="en-US" altLang="zh-CN" b="0" dirty="0"/>
              <a:t>LastByteAcked</a:t>
            </a:r>
            <a:r>
              <a:rPr lang="en-US" altLang="zh-CN" dirty="0"/>
              <a:t> </a:t>
            </a:r>
            <a:r>
              <a:rPr lang="en-US" altLang="zh-CN" b="1" dirty="0"/>
              <a:t>by</a:t>
            </a:r>
            <a:r>
              <a:rPr lang="en-US" altLang="zh-CN" dirty="0"/>
              <a:t> x, but because the receiving process was not reading any data, the advertised window is now x bytes smaller than the time before. </a:t>
            </a:r>
          </a:p>
          <a:p>
            <a:r>
              <a:rPr lang="en-US" altLang="zh-CN" dirty="0"/>
              <a:t>    In such a situation, the sender would be able to free buffer space, but not to send any more data.</a:t>
            </a:r>
          </a:p>
          <a:p>
            <a:endParaRPr lang="en-US" altLang="zh-CN" dirty="0"/>
          </a:p>
          <a:p>
            <a:r>
              <a:rPr lang="en-US" altLang="zh-CN" sz="1200" kern="1200" baseline="0" dirty="0">
                <a:solidFill>
                  <a:schemeClr val="tx1"/>
                </a:solidFill>
                <a:latin typeface="Arial" panose="020B0604020202020204" pitchFamily="34" charset="0"/>
                <a:ea typeface="宋体" panose="02010600030101010101" pitchFamily="2" charset="-122"/>
                <a:cs typeface="+mn-cs"/>
              </a:rPr>
              <a:t>    All the while this is going on, the send side must also make sure that the local application process does not overflow the send buffer — that is, that</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LastByteWritten − LastByteAcked ≤ MaxSendBuffer</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If the sending process tries to write y bytes to TCP, but</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(LastByteWritten − LastByteAcked) + y &gt; MaxSendBuffer</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then TCP blocks the sending process and does not allow it to generate more data.</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It is now possible to understand how a slow receiving process ultimately stops a fast sending process.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First, the receive buffer fills up, which means the advertised window shrinks to 0.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An advertised window of 0 means that the sending side cannot transmit any data [</a:t>
            </a:r>
            <a:r>
              <a:rPr lang="zh-CN" altLang="en-US" sz="1200" kern="1200" baseline="0" dirty="0">
                <a:solidFill>
                  <a:schemeClr val="tx1"/>
                </a:solidFill>
                <a:latin typeface="Arial" panose="020B0604020202020204" pitchFamily="34" charset="0"/>
                <a:ea typeface="宋体" panose="02010600030101010101" pitchFamily="2" charset="-122"/>
                <a:cs typeface="+mn-cs"/>
              </a:rPr>
              <a:t>这时有效窗口 </a:t>
            </a:r>
            <a:r>
              <a:rPr lang="en-US" altLang="zh-CN" sz="1200" kern="1200" baseline="0" dirty="0">
                <a:solidFill>
                  <a:schemeClr val="tx1"/>
                </a:solidFill>
                <a:latin typeface="Arial" panose="020B0604020202020204" pitchFamily="34" charset="0"/>
                <a:ea typeface="宋体" panose="02010600030101010101" pitchFamily="2" charset="-122"/>
                <a:cs typeface="+mn-cs"/>
              </a:rPr>
              <a:t>effective window </a:t>
            </a:r>
            <a:r>
              <a:rPr lang="zh-CN" altLang="en-US" sz="1200" kern="1200" baseline="0" dirty="0">
                <a:solidFill>
                  <a:schemeClr val="tx1"/>
                </a:solidFill>
                <a:latin typeface="Arial" panose="020B0604020202020204" pitchFamily="34" charset="0"/>
                <a:ea typeface="宋体" panose="02010600030101010101" pitchFamily="2" charset="-122"/>
                <a:cs typeface="+mn-cs"/>
              </a:rPr>
              <a:t>小于</a:t>
            </a:r>
            <a:r>
              <a:rPr lang="en-US" altLang="zh-CN" sz="1200" kern="1200" baseline="0" dirty="0">
                <a:solidFill>
                  <a:schemeClr val="tx1"/>
                </a:solidFill>
                <a:latin typeface="Arial" panose="020B0604020202020204" pitchFamily="34" charset="0"/>
                <a:ea typeface="宋体" panose="02010600030101010101" pitchFamily="2" charset="-122"/>
                <a:cs typeface="+mn-cs"/>
              </a:rPr>
              <a:t>0</a:t>
            </a:r>
            <a:r>
              <a:rPr lang="zh-CN" altLang="en-US" sz="1200" kern="1200" baseline="0" dirty="0">
                <a:solidFill>
                  <a:schemeClr val="tx1"/>
                </a:solidFill>
                <a:latin typeface="Arial" panose="020B0604020202020204" pitchFamily="34" charset="0"/>
                <a:ea typeface="宋体" panose="02010600030101010101" pitchFamily="2" charset="-122"/>
                <a:cs typeface="+mn-cs"/>
              </a:rPr>
              <a:t>了</a:t>
            </a:r>
            <a:r>
              <a:rPr lang="en-US" altLang="zh-CN" sz="1200" kern="1200" baseline="0" dirty="0">
                <a:solidFill>
                  <a:schemeClr val="tx1"/>
                </a:solidFill>
                <a:latin typeface="Arial" panose="020B0604020202020204" pitchFamily="34" charset="0"/>
                <a:ea typeface="宋体" panose="02010600030101010101" pitchFamily="2" charset="-122"/>
                <a:cs typeface="+mn-cs"/>
              </a:rPr>
              <a:t>], even though data </a:t>
            </a:r>
            <a:r>
              <a:rPr lang="en-US" altLang="zh-CN" sz="1200" u="sng" kern="1200" baseline="0" dirty="0">
                <a:solidFill>
                  <a:schemeClr val="tx1"/>
                </a:solidFill>
                <a:latin typeface="Arial" panose="020B0604020202020204" pitchFamily="34" charset="0"/>
                <a:ea typeface="宋体" panose="02010600030101010101" pitchFamily="2" charset="-122"/>
                <a:cs typeface="+mn-cs"/>
              </a:rPr>
              <a:t>it has previously sent</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has been successfully acknowledged.</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zh-CN" altLang="en-US" sz="1200" kern="1200" baseline="0" dirty="0">
                <a:solidFill>
                  <a:schemeClr val="tx1"/>
                </a:solidFill>
                <a:latin typeface="Arial" panose="020B0604020202020204" pitchFamily="34" charset="0"/>
                <a:ea typeface="宋体" panose="02010600030101010101" pitchFamily="2" charset="-122"/>
                <a:cs typeface="+mn-cs"/>
              </a:rPr>
              <a:t>陈  喆</a:t>
            </a:r>
            <a:r>
              <a:rPr lang="en-US" altLang="zh-CN" sz="1200" kern="1200" baseline="0" dirty="0">
                <a:solidFill>
                  <a:schemeClr val="tx1"/>
                </a:solidFill>
                <a:latin typeface="Arial" panose="020B0604020202020204" pitchFamily="34" charset="0"/>
                <a:ea typeface="宋体" panose="02010600030101010101" pitchFamily="2" charset="-122"/>
                <a:cs typeface="+mn-cs"/>
              </a:rPr>
              <a:t>: The amount of data that the sender can send is as a function of effective window size rather than MaxSendBuffer value, said another way, </a:t>
            </a:r>
            <a:r>
              <a:rPr lang="en-US" altLang="zh-CN" sz="1200" i="0" kern="1200" baseline="0" dirty="0">
                <a:solidFill>
                  <a:schemeClr val="tx1"/>
                </a:solidFill>
                <a:latin typeface="Arial" panose="020B0604020202020204" pitchFamily="34" charset="0"/>
                <a:ea typeface="宋体" panose="02010600030101010101" pitchFamily="2" charset="-122"/>
                <a:cs typeface="+mn-cs"/>
              </a:rPr>
              <a:t>effective window value </a:t>
            </a:r>
            <a:r>
              <a:rPr lang="en-US" altLang="zh-CN" sz="1200" i="0" dirty="0"/>
              <a:t>limits how much </a:t>
            </a:r>
            <a:r>
              <a:rPr lang="en-US" altLang="zh-CN" sz="1200" i="0" dirty="0">
                <a:solidFill>
                  <a:srgbClr val="FF0000"/>
                </a:solidFill>
              </a:rPr>
              <a:t>more</a:t>
            </a:r>
            <a:r>
              <a:rPr lang="en-US" altLang="zh-CN" sz="1200" i="0" dirty="0"/>
              <a:t> data TCP can send </a:t>
            </a:r>
            <a:r>
              <a:rPr lang="en-US" altLang="zh-CN" sz="1200" i="0" dirty="0">
                <a:solidFill>
                  <a:srgbClr val="FF0000"/>
                </a:solidFill>
              </a:rPr>
              <a:t>further</a:t>
            </a:r>
            <a:r>
              <a:rPr lang="en-US" altLang="zh-CN" sz="1200" i="0" kern="1200" baseline="0" dirty="0">
                <a:solidFill>
                  <a:schemeClr val="tx1"/>
                </a:solidFill>
                <a:latin typeface="Arial" panose="020B0604020202020204" pitchFamily="34" charset="0"/>
                <a:ea typeface="宋体" panose="02010600030101010101" pitchFamily="2" charset="-122"/>
                <a:cs typeface="+mn-cs"/>
              </a:rPr>
              <a:t>]</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Finally, not being able to transmit any data [</a:t>
            </a:r>
            <a:r>
              <a:rPr lang="en-US" altLang="zh-CN" sz="1200" b="1" kern="1200" baseline="0" dirty="0">
                <a:solidFill>
                  <a:schemeClr val="tx1"/>
                </a:solidFill>
                <a:latin typeface="Arial" panose="020B0604020202020204" pitchFamily="34" charset="0"/>
                <a:ea typeface="宋体" panose="02010600030101010101" pitchFamily="2" charset="-122"/>
                <a:cs typeface="+mn-cs"/>
              </a:rPr>
              <a:t>also perhaps</a:t>
            </a:r>
            <a:r>
              <a:rPr lang="en-US" altLang="zh-CN" sz="1200" kern="1200" baseline="0" dirty="0">
                <a:solidFill>
                  <a:schemeClr val="tx1"/>
                </a:solidFill>
                <a:latin typeface="Arial" panose="020B0604020202020204" pitchFamily="34" charset="0"/>
                <a:ea typeface="宋体" panose="02010600030101010101" pitchFamily="2" charset="-122"/>
                <a:cs typeface="+mn-cs"/>
              </a:rPr>
              <a:t>] means that the send buffer fills up [</a:t>
            </a:r>
            <a:r>
              <a:rPr lang="zh-CN" altLang="en-US" sz="1200" kern="1200" baseline="0" dirty="0">
                <a:solidFill>
                  <a:schemeClr val="tx1"/>
                </a:solidFill>
                <a:latin typeface="Arial" panose="020B0604020202020204" pitchFamily="34" charset="0"/>
                <a:ea typeface="宋体" panose="02010600030101010101" pitchFamily="2" charset="-122"/>
                <a:cs typeface="+mn-cs"/>
              </a:rPr>
              <a:t>这时 </a:t>
            </a:r>
            <a:r>
              <a:rPr lang="en-US" altLang="zh-CN" sz="1200" kern="1200" baseline="0" dirty="0">
                <a:solidFill>
                  <a:schemeClr val="tx1"/>
                </a:solidFill>
                <a:latin typeface="Arial" panose="020B0604020202020204" pitchFamily="34" charset="0"/>
                <a:ea typeface="宋体" panose="02010600030101010101" pitchFamily="2" charset="-122"/>
                <a:cs typeface="+mn-cs"/>
              </a:rPr>
              <a:t>LastByteSent – LastByteAcked </a:t>
            </a:r>
            <a:r>
              <a:rPr lang="zh-CN" altLang="en-US" sz="1200" kern="1200" baseline="0" dirty="0">
                <a:solidFill>
                  <a:schemeClr val="tx1"/>
                </a:solidFill>
                <a:latin typeface="Arial" panose="020B0604020202020204" pitchFamily="34" charset="0"/>
                <a:ea typeface="宋体" panose="02010600030101010101" pitchFamily="2" charset="-122"/>
                <a:cs typeface="+mn-cs"/>
              </a:rPr>
              <a:t>达到了最大</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zh-CN" altLang="en-US" sz="1200" kern="1200" baseline="0" dirty="0">
                <a:solidFill>
                  <a:schemeClr val="tx1"/>
                </a:solidFill>
                <a:latin typeface="Arial" panose="020B0604020202020204" pitchFamily="34" charset="0"/>
                <a:ea typeface="宋体" panose="02010600030101010101" pitchFamily="2" charset="-122"/>
                <a:cs typeface="+mn-cs"/>
              </a:rPr>
              <a:t>与</a:t>
            </a:r>
            <a:r>
              <a:rPr lang="en-US" altLang="zh-CN" sz="1200" kern="1200" baseline="0" dirty="0">
                <a:solidFill>
                  <a:schemeClr val="tx1"/>
                </a:solidFill>
                <a:latin typeface="Arial" panose="020B0604020202020204" pitchFamily="34" charset="0"/>
                <a:ea typeface="宋体" panose="02010600030101010101" pitchFamily="2" charset="-122"/>
                <a:cs typeface="+mn-cs"/>
              </a:rPr>
              <a:t>AdvertisedWindow</a:t>
            </a:r>
            <a:r>
              <a:rPr lang="zh-CN" altLang="en-US" sz="1200" kern="1200" baseline="0" dirty="0">
                <a:solidFill>
                  <a:schemeClr val="tx1"/>
                </a:solidFill>
                <a:latin typeface="Arial" panose="020B0604020202020204" pitchFamily="34" charset="0"/>
                <a:ea typeface="宋体" panose="02010600030101010101" pitchFamily="2" charset="-122"/>
                <a:cs typeface="+mn-cs"/>
              </a:rPr>
              <a:t>相等</a:t>
            </a:r>
            <a:r>
              <a:rPr lang="en-US" altLang="zh-CN" sz="1200" kern="1200" baseline="0" dirty="0">
                <a:solidFill>
                  <a:schemeClr val="tx1"/>
                </a:solidFill>
                <a:latin typeface="Arial" panose="020B0604020202020204" pitchFamily="34" charset="0"/>
                <a:ea typeface="宋体" panose="02010600030101010101" pitchFamily="2" charset="-122"/>
                <a:cs typeface="+mn-cs"/>
              </a:rPr>
              <a:t>], which ultimately causes TCP to block the sending process.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As soon as the receiving process starts to read data again, the receive-side TCP is able to open</a:t>
            </a:r>
          </a:p>
          <a:p>
            <a:r>
              <a:rPr lang="en-US" altLang="zh-CN" sz="1200" kern="1200" baseline="0" dirty="0">
                <a:solidFill>
                  <a:schemeClr val="tx1"/>
                </a:solidFill>
                <a:latin typeface="Arial" panose="020B0604020202020204" pitchFamily="34" charset="0"/>
                <a:ea typeface="宋体" panose="02010600030101010101" pitchFamily="2" charset="-122"/>
                <a:cs typeface="+mn-cs"/>
              </a:rPr>
              <a:t>its window [</a:t>
            </a:r>
            <a:r>
              <a:rPr lang="en-US" altLang="zh-CN" sz="1200" b="1" kern="1200" baseline="0" dirty="0">
                <a:solidFill>
                  <a:schemeClr val="tx1"/>
                </a:solidFill>
                <a:latin typeface="Arial" panose="020B0604020202020204" pitchFamily="34" charset="0"/>
                <a:ea typeface="宋体" panose="02010600030101010101" pitchFamily="2" charset="-122"/>
                <a:cs typeface="+mn-cs"/>
              </a:rPr>
              <a:t>AdvertisedWindow</a:t>
            </a:r>
            <a:r>
              <a:rPr lang="en-US" altLang="zh-CN" sz="1200" kern="1200" baseline="0" dirty="0">
                <a:solidFill>
                  <a:schemeClr val="tx1"/>
                </a:solidFill>
                <a:latin typeface="Arial" panose="020B0604020202020204" pitchFamily="34" charset="0"/>
                <a:ea typeface="宋体" panose="02010600030101010101" pitchFamily="2" charset="-122"/>
                <a:cs typeface="+mn-cs"/>
              </a:rPr>
              <a:t>] back up, which allows the send-side TCP to transmit data out of its buffer.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When this data is eventually acknowledged, LastByteAcked is incremented, the buffer space holding this acknowledged data becomes free, and the sending process is unblocked and allowed to proceed.</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There is only one remaining detail that must be resolved — how does the sending side know that the advertised window is no longer 0?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i="0" kern="1200" baseline="0" dirty="0">
                <a:solidFill>
                  <a:schemeClr val="tx1"/>
                </a:solidFill>
                <a:latin typeface="Arial" panose="020B0604020202020204" pitchFamily="34" charset="0"/>
                <a:ea typeface="宋体" panose="02010600030101010101" pitchFamily="2" charset="-122"/>
                <a:cs typeface="+mn-cs"/>
              </a:rPr>
              <a:t>As mentioned above, TCP always sends a segment in response to a received data segment, and this response contains the latest values for the Acknowledge and AdvertisedWindow fields, even if these values have not changed since the last time they were sent.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The problem is this.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Once the receive side </a:t>
            </a:r>
            <a:r>
              <a:rPr lang="en-US" altLang="zh-CN" sz="1200" kern="1200" baseline="0" dirty="0">
                <a:solidFill>
                  <a:schemeClr val="tx1"/>
                </a:solidFill>
                <a:latin typeface="Arial" panose="020B0604020202020204" pitchFamily="34" charset="0"/>
                <a:ea typeface="宋体" panose="02010600030101010101" pitchFamily="2" charset="-122"/>
                <a:cs typeface="+mn-cs"/>
              </a:rPr>
              <a:t>has advertised a window size of 0, the sender is not permitted to send any more data, which means it has no way to discover that the advertised window is no longer 0 at some time in the future.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TCP on the receive side does not spontaneously send </a:t>
            </a:r>
            <a:r>
              <a:rPr lang="en-US" altLang="zh-CN" sz="1200" kern="1200" baseline="0" dirty="0" err="1">
                <a:solidFill>
                  <a:schemeClr val="tx1"/>
                </a:solidFill>
                <a:latin typeface="Arial" panose="020B0604020202020204" pitchFamily="34" charset="0"/>
                <a:ea typeface="宋体" panose="02010600030101010101" pitchFamily="2" charset="-122"/>
                <a:cs typeface="+mn-cs"/>
              </a:rPr>
              <a:t>nondata</a:t>
            </a:r>
            <a:r>
              <a:rPr lang="en-US" altLang="zh-CN" sz="1200" kern="1200" baseline="0" dirty="0">
                <a:solidFill>
                  <a:schemeClr val="tx1"/>
                </a:solidFill>
                <a:latin typeface="Arial" panose="020B0604020202020204" pitchFamily="34" charset="0"/>
                <a:ea typeface="宋体" panose="02010600030101010101" pitchFamily="2" charset="-122"/>
                <a:cs typeface="+mn-cs"/>
              </a:rPr>
              <a:t> segments; it only sends them in response to an arriving data segment.</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TCP deals with this situation as follows.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Whenever the other side advertises a window size of 0, the sending side persists in sending a segment with 1 byte of data </a:t>
            </a:r>
            <a:r>
              <a:rPr lang="en-US" altLang="zh-CN" sz="1200" u="sng" kern="1200" baseline="0" dirty="0">
                <a:solidFill>
                  <a:schemeClr val="tx1"/>
                </a:solidFill>
                <a:latin typeface="Arial" panose="020B0604020202020204" pitchFamily="34" charset="0"/>
                <a:ea typeface="宋体" panose="02010600030101010101" pitchFamily="2" charset="-122"/>
                <a:cs typeface="+mn-cs"/>
              </a:rPr>
              <a:t>every so often</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It knows that this data will probably not be accepted, but it tries anyway, because each of these 1-byte segments triggers a response that contains the current advertised window.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Eventually, one of these 1-byte probes triggers a response that reports a nonzero advertised window.</a:t>
            </a:r>
            <a:endParaRPr lang="en-US" altLang="zh-CN" dirty="0"/>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BBAD96-C274-4BFB-9DD8-CB4304A9B2F3}" type="slidenum">
              <a:rPr lang="en-US" altLang="zh-CN"/>
              <a:pPr/>
              <a:t>16</a:t>
            </a:fld>
            <a:endParaRPr lang="en-US" altLang="zh-CN" dirty="0"/>
          </a:p>
        </p:txBody>
      </p:sp>
      <p:sp>
        <p:nvSpPr>
          <p:cNvPr id="669698" name="Rectangle 2"/>
          <p:cNvSpPr>
            <a:spLocks noGrp="1" noRot="1" noChangeAspect="1" noChangeArrowheads="1" noTextEdit="1"/>
          </p:cNvSpPr>
          <p:nvPr>
            <p:ph type="sldImg"/>
          </p:nvPr>
        </p:nvSpPr>
        <p:spPr/>
      </p:sp>
      <p:sp>
        <p:nvSpPr>
          <p:cNvPr id="669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baseline="0" dirty="0">
                <a:solidFill>
                  <a:schemeClr val="tx1"/>
                </a:solidFill>
                <a:latin typeface="Arial" panose="020B0604020202020204" pitchFamily="34" charset="0"/>
                <a:ea typeface="宋体" panose="02010600030101010101" pitchFamily="2" charset="-122"/>
                <a:cs typeface="+mn-cs"/>
              </a:rPr>
              <a:t>Flow Control</a:t>
            </a:r>
          </a:p>
          <a:p>
            <a:r>
              <a:rPr lang="en-US" altLang="zh-CN" baseline="0" dirty="0"/>
              <a:t>    </a:t>
            </a:r>
            <a:r>
              <a:rPr lang="en-US" altLang="zh-CN" dirty="0"/>
              <a:t>Most of the above discussion is similar to that </a:t>
            </a:r>
            <a:r>
              <a:rPr lang="en-US" altLang="zh-CN" u="sng" dirty="0"/>
              <a:t>found in Section 2.5.2</a:t>
            </a:r>
            <a:r>
              <a:rPr lang="en-US" altLang="zh-CN" dirty="0"/>
              <a:t>; the only real difference is </a:t>
            </a:r>
            <a:r>
              <a:rPr lang="en-US" altLang="zh-CN" b="1" dirty="0"/>
              <a:t>that</a:t>
            </a:r>
            <a:r>
              <a:rPr lang="en-US" altLang="zh-CN" dirty="0"/>
              <a:t> this time we elaborated on the fact </a:t>
            </a:r>
            <a:r>
              <a:rPr lang="en-US" altLang="zh-CN" b="1" dirty="0"/>
              <a:t>that</a:t>
            </a:r>
            <a:r>
              <a:rPr lang="en-US" altLang="zh-CN" dirty="0"/>
              <a:t> the sending and receiving application processes are filling and emptying their local buffer, respectively. </a:t>
            </a:r>
          </a:p>
          <a:p>
            <a:r>
              <a:rPr lang="en-US" altLang="zh-CN" dirty="0"/>
              <a:t>    (The earlier discussion </a:t>
            </a:r>
            <a:r>
              <a:rPr lang="en-US" altLang="zh-CN" b="1" dirty="0"/>
              <a:t>glossed over </a:t>
            </a:r>
            <a:r>
              <a:rPr lang="en-US" altLang="zh-CN" dirty="0"/>
              <a:t>the fact that data </a:t>
            </a:r>
            <a:r>
              <a:rPr lang="en-US" altLang="zh-CN" b="1" i="0" u="sng" dirty="0"/>
              <a:t>arriving</a:t>
            </a:r>
            <a:r>
              <a:rPr lang="en-US" altLang="zh-CN" i="0" u="sng" dirty="0"/>
              <a:t> from an upstream node</a:t>
            </a:r>
            <a:r>
              <a:rPr lang="en-US" altLang="zh-CN" i="0" u="none" dirty="0"/>
              <a:t> </a:t>
            </a:r>
            <a:r>
              <a:rPr lang="en-US" altLang="zh-CN" dirty="0"/>
              <a:t>was filling the send buffer, and data </a:t>
            </a:r>
            <a:r>
              <a:rPr lang="en-US" altLang="zh-CN" u="sng" dirty="0"/>
              <a:t>being transmitted to a downstream node</a:t>
            </a:r>
            <a:r>
              <a:rPr lang="en-US" altLang="zh-CN" dirty="0"/>
              <a:t> was emptying the receive buffer.) </a:t>
            </a:r>
          </a:p>
          <a:p>
            <a:r>
              <a:rPr lang="en-US" altLang="zh-CN" dirty="0"/>
              <a:t>    </a:t>
            </a:r>
          </a:p>
          <a:p>
            <a:r>
              <a:rPr lang="en-US" altLang="zh-CN" dirty="0"/>
              <a:t>    You should make sure you understand this </a:t>
            </a:r>
            <a:r>
              <a:rPr lang="en-US" altLang="zh-CN" b="1" dirty="0"/>
              <a:t>much</a:t>
            </a:r>
            <a:r>
              <a:rPr lang="en-US" altLang="zh-CN" dirty="0"/>
              <a:t> </a:t>
            </a:r>
            <a:r>
              <a:rPr lang="en-US" altLang="zh-CN" b="0" u="none" dirty="0"/>
              <a:t>before</a:t>
            </a:r>
            <a:r>
              <a:rPr lang="en-US" altLang="zh-CN" u="none" dirty="0"/>
              <a:t> proceeding </a:t>
            </a:r>
            <a:r>
              <a:rPr lang="en-US" altLang="zh-CN" b="1" dirty="0"/>
              <a:t>because</a:t>
            </a:r>
            <a:r>
              <a:rPr lang="en-US" altLang="zh-CN" dirty="0"/>
              <a:t> now comes the point </a:t>
            </a:r>
            <a:r>
              <a:rPr lang="en-US" altLang="zh-CN" b="1" dirty="0"/>
              <a:t>where</a:t>
            </a:r>
            <a:r>
              <a:rPr lang="en-US" altLang="zh-CN" dirty="0"/>
              <a:t> the two algorithms differ more significantly. </a:t>
            </a:r>
          </a:p>
          <a:p>
            <a:r>
              <a:rPr lang="en-US" altLang="zh-CN" dirty="0"/>
              <a:t>    </a:t>
            </a:r>
            <a:r>
              <a:rPr lang="en-US" altLang="zh-CN" b="1" dirty="0"/>
              <a:t>In what follows</a:t>
            </a:r>
            <a:r>
              <a:rPr lang="en-US" altLang="zh-CN" dirty="0"/>
              <a:t>, we reintroduce the fact that both buffers are of some finite size, denoted MaxSendBuffer and MaxRcvBuffer, although we don't worry about the details of how they are implemented. </a:t>
            </a:r>
          </a:p>
          <a:p>
            <a:r>
              <a:rPr lang="en-US" altLang="zh-CN" dirty="0"/>
              <a:t>    In other words, we are only interested </a:t>
            </a:r>
            <a:r>
              <a:rPr lang="en-US" altLang="zh-CN" b="1" dirty="0"/>
              <a:t>in</a:t>
            </a:r>
            <a:r>
              <a:rPr lang="en-US" altLang="zh-CN" dirty="0"/>
              <a:t> the number of bytes being buffered, </a:t>
            </a:r>
            <a:r>
              <a:rPr lang="en-US" altLang="zh-CN" b="1" dirty="0"/>
              <a:t>not in </a:t>
            </a:r>
            <a:r>
              <a:rPr lang="en-US" altLang="zh-CN" dirty="0"/>
              <a:t>where those bytes are actually stored. </a:t>
            </a:r>
          </a:p>
          <a:p>
            <a:endParaRPr lang="en-US" altLang="zh-CN" dirty="0"/>
          </a:p>
          <a:p>
            <a:r>
              <a:rPr lang="en-US" altLang="zh-CN" dirty="0"/>
              <a:t>   </a:t>
            </a:r>
            <a:r>
              <a:rPr lang="en-US" altLang="zh-CN" baseline="0" dirty="0"/>
              <a:t> </a:t>
            </a:r>
            <a:r>
              <a:rPr lang="en-US" altLang="zh-CN" dirty="0"/>
              <a:t>Recall that in a sliding window protocol, the size of the window sets the amount of data </a:t>
            </a:r>
            <a:r>
              <a:rPr lang="en-US" altLang="zh-CN" b="1" dirty="0"/>
              <a:t>that</a:t>
            </a:r>
            <a:r>
              <a:rPr lang="en-US" altLang="zh-CN" dirty="0"/>
              <a:t> can be sent </a:t>
            </a:r>
            <a:r>
              <a:rPr lang="en-US" altLang="zh-CN" b="1" dirty="0"/>
              <a:t>without</a:t>
            </a:r>
            <a:r>
              <a:rPr lang="en-US" altLang="zh-CN" dirty="0"/>
              <a:t> waiting for acknowledgment from the receiver. </a:t>
            </a:r>
          </a:p>
          <a:p>
            <a:r>
              <a:rPr lang="en-US" altLang="zh-CN" dirty="0"/>
              <a:t>    Thus, the receiver </a:t>
            </a:r>
            <a:r>
              <a:rPr lang="en-US" altLang="zh-CN" b="1" dirty="0"/>
              <a:t>throttles</a:t>
            </a:r>
            <a:r>
              <a:rPr lang="en-US" altLang="zh-CN" dirty="0"/>
              <a:t> the sender by </a:t>
            </a:r>
            <a:r>
              <a:rPr lang="en-US" altLang="zh-CN" b="0" dirty="0"/>
              <a:t>advertising</a:t>
            </a:r>
            <a:r>
              <a:rPr lang="en-US" altLang="zh-CN" dirty="0"/>
              <a:t> a window </a:t>
            </a:r>
            <a:r>
              <a:rPr lang="en-US" altLang="zh-CN" b="1" dirty="0"/>
              <a:t>that</a:t>
            </a:r>
            <a:r>
              <a:rPr lang="en-US" altLang="zh-CN" dirty="0"/>
              <a:t> is </a:t>
            </a:r>
            <a:r>
              <a:rPr lang="en-US" altLang="zh-CN" u="none" dirty="0"/>
              <a:t>no larger than </a:t>
            </a:r>
            <a:r>
              <a:rPr lang="en-US" altLang="zh-CN" dirty="0"/>
              <a:t>the amount of data that it can buffer. </a:t>
            </a:r>
          </a:p>
          <a:p>
            <a:r>
              <a:rPr lang="en-US" altLang="zh-CN" dirty="0"/>
              <a:t>    </a:t>
            </a:r>
            <a:r>
              <a:rPr lang="en-US" altLang="zh-CN" b="0" dirty="0"/>
              <a:t>Observe</a:t>
            </a:r>
            <a:r>
              <a:rPr lang="en-US" altLang="zh-CN" dirty="0"/>
              <a:t> that TCP on the receive side must keep LastByteRcvd − LastByteRead ≤ MaxRcvBuffer to avoid overflowing its buffer. </a:t>
            </a:r>
          </a:p>
          <a:p>
            <a:r>
              <a:rPr lang="en-US" altLang="zh-CN" dirty="0"/>
              <a:t>    It therefore advertises a window size of </a:t>
            </a:r>
          </a:p>
          <a:p>
            <a:pPr algn="ctr"/>
            <a:r>
              <a:rPr lang="en-US" altLang="zh-CN" dirty="0"/>
              <a:t>AdvertisedWindow = MaxRcvBuffer − ((NextByteExpected − 1) − LastByteRead)</a:t>
            </a:r>
          </a:p>
          <a:p>
            <a:r>
              <a:rPr lang="en-US" altLang="zh-CN" dirty="0"/>
              <a:t>    which represents the amount of free space </a:t>
            </a:r>
            <a:r>
              <a:rPr lang="en-US" altLang="zh-CN" b="1" u="sng" dirty="0"/>
              <a:t>remaining</a:t>
            </a:r>
            <a:r>
              <a:rPr lang="en-US" altLang="zh-CN" u="sng" dirty="0"/>
              <a:t> in its buffer</a:t>
            </a:r>
            <a:r>
              <a:rPr lang="en-US" altLang="zh-CN" dirty="0"/>
              <a:t>. </a:t>
            </a:r>
          </a:p>
          <a:p>
            <a:r>
              <a:rPr lang="en-US" altLang="zh-CN" dirty="0"/>
              <a:t>    As data arrives, the receiver acknowledges it </a:t>
            </a:r>
            <a:r>
              <a:rPr lang="en-US" altLang="zh-CN" b="1" dirty="0"/>
              <a:t>as long as </a:t>
            </a:r>
            <a:r>
              <a:rPr lang="en-US" altLang="zh-CN" dirty="0"/>
              <a:t>all the preceding bytes have also arrived. </a:t>
            </a:r>
          </a:p>
          <a:p>
            <a:r>
              <a:rPr lang="en-US" altLang="zh-CN" dirty="0"/>
              <a:t>    In addition, LastByteRcvd moves to the right (is incremented), meaning that the advertised window potentially shrinks. </a:t>
            </a:r>
          </a:p>
          <a:p>
            <a:endParaRPr lang="en-US" altLang="zh-CN" dirty="0"/>
          </a:p>
          <a:p>
            <a:r>
              <a:rPr lang="en-US" altLang="zh-CN" dirty="0"/>
              <a:t>    </a:t>
            </a:r>
            <a:r>
              <a:rPr lang="en-US" altLang="zh-CN" u="sng" dirty="0"/>
              <a:t>Whether or not it shrinks</a:t>
            </a:r>
            <a:r>
              <a:rPr lang="en-US" altLang="zh-CN" u="none" dirty="0"/>
              <a:t> </a:t>
            </a:r>
            <a:r>
              <a:rPr lang="en-US" altLang="zh-CN" dirty="0"/>
              <a:t>depends on how fast the local application process is consuming data. </a:t>
            </a:r>
          </a:p>
          <a:p>
            <a:r>
              <a:rPr lang="en-US" altLang="zh-CN" dirty="0"/>
              <a:t>    If the local process is reading data just as fast as it arrives (</a:t>
            </a:r>
            <a:r>
              <a:rPr lang="en-US" altLang="zh-CN" u="none" dirty="0"/>
              <a:t>causing</a:t>
            </a:r>
            <a:r>
              <a:rPr lang="en-US" altLang="zh-CN" b="1" u="none" dirty="0"/>
              <a:t> LastByteRead</a:t>
            </a:r>
            <a:r>
              <a:rPr lang="en-US" altLang="zh-CN" u="none" dirty="0"/>
              <a:t> to be incremented at the same rate as</a:t>
            </a:r>
            <a:r>
              <a:rPr lang="en-US" altLang="zh-CN" b="1" u="none" dirty="0"/>
              <a:t> LastByteRcvd</a:t>
            </a:r>
            <a:r>
              <a:rPr lang="en-US" altLang="zh-CN" dirty="0"/>
              <a:t>), then the advertised window stays open (i.e., AdvertisedWindow = MaxRcvBuffer). </a:t>
            </a:r>
          </a:p>
          <a:p>
            <a:r>
              <a:rPr lang="en-US" altLang="zh-CN" dirty="0"/>
              <a:t>    If, however, the receiving process falls behind, perhaps because it performs a very expensive operation on each byte of data that it reads, then the advertised window grows smaller </a:t>
            </a:r>
            <a:r>
              <a:rPr lang="en-US" altLang="zh-CN" b="1" dirty="0"/>
              <a:t>with</a:t>
            </a:r>
            <a:r>
              <a:rPr lang="en-US" altLang="zh-CN" dirty="0"/>
              <a:t> every segment that arrives, </a:t>
            </a:r>
            <a:r>
              <a:rPr lang="en-US" altLang="zh-CN" b="1" dirty="0"/>
              <a:t>until</a:t>
            </a:r>
            <a:r>
              <a:rPr lang="en-US" altLang="zh-CN" dirty="0"/>
              <a:t> it eventually goes to 0. </a:t>
            </a:r>
          </a:p>
          <a:p>
            <a:endParaRPr lang="en-US" altLang="zh-CN" dirty="0"/>
          </a:p>
          <a:p>
            <a:r>
              <a:rPr lang="en-US" altLang="zh-CN" dirty="0"/>
              <a:t>    TCP on the send side must then adhere to the advertised window it gets from the receiver. </a:t>
            </a:r>
          </a:p>
          <a:p>
            <a:r>
              <a:rPr lang="en-US" altLang="zh-CN" dirty="0"/>
              <a:t>    This means that at any given time, it must ensure that LastByteSent − LastByteAcked ≤ AdvertisedWindow</a:t>
            </a:r>
          </a:p>
          <a:p>
            <a:r>
              <a:rPr lang="en-US" altLang="zh-CN" dirty="0"/>
              <a:t>    Said another way, the sender computes an </a:t>
            </a:r>
            <a:r>
              <a:rPr lang="en-US" altLang="zh-CN" b="0" dirty="0"/>
              <a:t>effective</a:t>
            </a:r>
            <a:r>
              <a:rPr lang="en-US" altLang="zh-CN" dirty="0"/>
              <a:t> window </a:t>
            </a:r>
            <a:r>
              <a:rPr lang="en-US" altLang="zh-CN" u="sng" dirty="0"/>
              <a:t>that limits how much data it can send</a:t>
            </a:r>
            <a:r>
              <a:rPr lang="en-US" altLang="zh-CN" dirty="0"/>
              <a:t>:</a:t>
            </a:r>
          </a:p>
          <a:p>
            <a:r>
              <a:rPr lang="en-US" altLang="zh-CN" b="1" dirty="0"/>
              <a:t>    EffectiveWindow = AdvertisedWindow − (LastByteSent − LastByteAcked)</a:t>
            </a:r>
          </a:p>
          <a:p>
            <a:r>
              <a:rPr lang="en-US" altLang="zh-CN" dirty="0"/>
              <a:t>    Clearly, EffectiveWindow must be greater than 0 before the source can send more data. </a:t>
            </a:r>
          </a:p>
          <a:p>
            <a:r>
              <a:rPr lang="en-US" altLang="zh-CN" dirty="0"/>
              <a:t>    It is possible, therefore, that a segment arrives </a:t>
            </a:r>
            <a:r>
              <a:rPr lang="en-US" altLang="zh-CN" b="1" dirty="0"/>
              <a:t>acknowledging x bytes</a:t>
            </a:r>
            <a:r>
              <a:rPr lang="en-US" altLang="zh-CN" dirty="0"/>
              <a:t>, thereby allowing the sender to </a:t>
            </a:r>
            <a:r>
              <a:rPr lang="en-US" altLang="zh-CN" b="1" dirty="0"/>
              <a:t>increment</a:t>
            </a:r>
            <a:r>
              <a:rPr lang="en-US" altLang="zh-CN" dirty="0"/>
              <a:t> </a:t>
            </a:r>
            <a:r>
              <a:rPr lang="en-US" altLang="zh-CN" b="0" dirty="0"/>
              <a:t>LastByteAcked</a:t>
            </a:r>
            <a:r>
              <a:rPr lang="en-US" altLang="zh-CN" dirty="0"/>
              <a:t> </a:t>
            </a:r>
            <a:r>
              <a:rPr lang="en-US" altLang="zh-CN" b="1" dirty="0"/>
              <a:t>by</a:t>
            </a:r>
            <a:r>
              <a:rPr lang="en-US" altLang="zh-CN" dirty="0"/>
              <a:t> x, but because the receiving process was not reading any data, the advertised window is now x bytes smaller than the time before. </a:t>
            </a:r>
          </a:p>
          <a:p>
            <a:r>
              <a:rPr lang="en-US" altLang="zh-CN" dirty="0"/>
              <a:t>    In such a situation, the sender would be able to free buffer space, but not to send any more data.</a:t>
            </a:r>
          </a:p>
          <a:p>
            <a:endParaRPr lang="en-US" altLang="zh-CN" dirty="0"/>
          </a:p>
          <a:p>
            <a:r>
              <a:rPr lang="en-US" altLang="zh-CN" sz="1200" kern="1200" baseline="0" dirty="0">
                <a:solidFill>
                  <a:schemeClr val="tx1"/>
                </a:solidFill>
                <a:latin typeface="Arial" panose="020B0604020202020204" pitchFamily="34" charset="0"/>
                <a:ea typeface="宋体" panose="02010600030101010101" pitchFamily="2" charset="-122"/>
                <a:cs typeface="+mn-cs"/>
              </a:rPr>
              <a:t>    All the while this is going on, the send side must also make sure that the local application process does not overflow the send buffer — that is, that</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LastByteWritten − LastByteAcked ≤ MaxSendBuffer</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If the sending process tries to write y bytes to TCP, but</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(LastByteWritten − LastByteAcked) + y &gt; MaxSendBuffer</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then TCP blocks the sending process and does not allow it to generate more data.</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It is now possible to understand how a slow receiving process ultimately stops a fast sending process.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First, the receive buffer fills up, which means the advertised window shrinks to 0.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An advertised window of 0 means that the sending side cannot transmit any data [</a:t>
            </a:r>
            <a:r>
              <a:rPr lang="zh-CN" altLang="en-US" sz="1200" kern="1200" baseline="0" dirty="0">
                <a:solidFill>
                  <a:schemeClr val="tx1"/>
                </a:solidFill>
                <a:latin typeface="Arial" panose="020B0604020202020204" pitchFamily="34" charset="0"/>
                <a:ea typeface="宋体" panose="02010600030101010101" pitchFamily="2" charset="-122"/>
                <a:cs typeface="+mn-cs"/>
              </a:rPr>
              <a:t>这时有效窗口 </a:t>
            </a:r>
            <a:r>
              <a:rPr lang="en-US" altLang="zh-CN" sz="1200" kern="1200" baseline="0" dirty="0">
                <a:solidFill>
                  <a:schemeClr val="tx1"/>
                </a:solidFill>
                <a:latin typeface="Arial" panose="020B0604020202020204" pitchFamily="34" charset="0"/>
                <a:ea typeface="宋体" panose="02010600030101010101" pitchFamily="2" charset="-122"/>
                <a:cs typeface="+mn-cs"/>
              </a:rPr>
              <a:t>effective window </a:t>
            </a:r>
            <a:r>
              <a:rPr lang="zh-CN" altLang="en-US" sz="1200" kern="1200" baseline="0" dirty="0">
                <a:solidFill>
                  <a:schemeClr val="tx1"/>
                </a:solidFill>
                <a:latin typeface="Arial" panose="020B0604020202020204" pitchFamily="34" charset="0"/>
                <a:ea typeface="宋体" panose="02010600030101010101" pitchFamily="2" charset="-122"/>
                <a:cs typeface="+mn-cs"/>
              </a:rPr>
              <a:t>小于</a:t>
            </a:r>
            <a:r>
              <a:rPr lang="en-US" altLang="zh-CN" sz="1200" kern="1200" baseline="0" dirty="0">
                <a:solidFill>
                  <a:schemeClr val="tx1"/>
                </a:solidFill>
                <a:latin typeface="Arial" panose="020B0604020202020204" pitchFamily="34" charset="0"/>
                <a:ea typeface="宋体" panose="02010600030101010101" pitchFamily="2" charset="-122"/>
                <a:cs typeface="+mn-cs"/>
              </a:rPr>
              <a:t>0</a:t>
            </a:r>
            <a:r>
              <a:rPr lang="zh-CN" altLang="en-US" sz="1200" kern="1200" baseline="0" dirty="0">
                <a:solidFill>
                  <a:schemeClr val="tx1"/>
                </a:solidFill>
                <a:latin typeface="Arial" panose="020B0604020202020204" pitchFamily="34" charset="0"/>
                <a:ea typeface="宋体" panose="02010600030101010101" pitchFamily="2" charset="-122"/>
                <a:cs typeface="+mn-cs"/>
              </a:rPr>
              <a:t>了</a:t>
            </a:r>
            <a:r>
              <a:rPr lang="en-US" altLang="zh-CN" sz="1200" kern="1200" baseline="0" dirty="0">
                <a:solidFill>
                  <a:schemeClr val="tx1"/>
                </a:solidFill>
                <a:latin typeface="Arial" panose="020B0604020202020204" pitchFamily="34" charset="0"/>
                <a:ea typeface="宋体" panose="02010600030101010101" pitchFamily="2" charset="-122"/>
                <a:cs typeface="+mn-cs"/>
              </a:rPr>
              <a:t>], even though data </a:t>
            </a:r>
            <a:r>
              <a:rPr lang="en-US" altLang="zh-CN" sz="1200" u="sng" kern="1200" baseline="0" dirty="0">
                <a:solidFill>
                  <a:schemeClr val="tx1"/>
                </a:solidFill>
                <a:latin typeface="Arial" panose="020B0604020202020204" pitchFamily="34" charset="0"/>
                <a:ea typeface="宋体" panose="02010600030101010101" pitchFamily="2" charset="-122"/>
                <a:cs typeface="+mn-cs"/>
              </a:rPr>
              <a:t>it has previously sent</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has been successfully acknowledged.</a:t>
            </a:r>
          </a:p>
          <a:p>
            <a:r>
              <a:rPr lang="en-US" altLang="zh-CN" sz="1200" kern="1200" baseline="0" dirty="0">
                <a:solidFill>
                  <a:schemeClr val="tx1"/>
                </a:solidFill>
                <a:latin typeface="Arial" panose="020B0604020202020204" pitchFamily="34" charset="0"/>
                <a:ea typeface="宋体" panose="02010600030101010101" pitchFamily="2" charset="-122"/>
                <a:cs typeface="+mn-cs"/>
              </a:rPr>
              <a:t>[</a:t>
            </a:r>
          </a:p>
          <a:p>
            <a:r>
              <a:rPr lang="zh-CN" altLang="en-US" sz="1200" kern="1200" baseline="0" dirty="0">
                <a:solidFill>
                  <a:schemeClr val="tx1"/>
                </a:solidFill>
                <a:latin typeface="Arial" panose="020B0604020202020204" pitchFamily="34" charset="0"/>
                <a:ea typeface="宋体" panose="02010600030101010101" pitchFamily="2" charset="-122"/>
                <a:cs typeface="+mn-cs"/>
              </a:rPr>
              <a:t>陈  喆</a:t>
            </a:r>
            <a:r>
              <a:rPr lang="en-US" altLang="zh-CN" sz="1200" kern="1200" baseline="0" dirty="0">
                <a:solidFill>
                  <a:schemeClr val="tx1"/>
                </a:solidFill>
                <a:latin typeface="Arial" panose="020B0604020202020204" pitchFamily="34" charset="0"/>
                <a:ea typeface="宋体" panose="02010600030101010101" pitchFamily="2" charset="-122"/>
                <a:cs typeface="+mn-cs"/>
              </a:rPr>
              <a:t>: noting the following points</a:t>
            </a:r>
          </a:p>
          <a:p>
            <a:pPr marL="228600" indent="-228600">
              <a:buAutoNum type="arabicPeriod"/>
            </a:pPr>
            <a:r>
              <a:rPr lang="en-US" altLang="zh-CN" sz="1200" u="sng" kern="1200" baseline="0" dirty="0">
                <a:solidFill>
                  <a:schemeClr val="tx1"/>
                </a:solidFill>
                <a:latin typeface="Arial" panose="020B0604020202020204" pitchFamily="34" charset="0"/>
                <a:ea typeface="宋体" panose="02010600030101010101" pitchFamily="2" charset="-122"/>
                <a:cs typeface="+mn-cs"/>
              </a:rPr>
              <a:t>The amount of data that the sender can send is as a function of effective window size rather than MaxSendBuffer value, said another way, </a:t>
            </a:r>
            <a:r>
              <a:rPr lang="en-US" altLang="zh-CN" sz="1200" i="0" u="sng" kern="1200" baseline="0" dirty="0">
                <a:solidFill>
                  <a:schemeClr val="tx1"/>
                </a:solidFill>
                <a:latin typeface="Arial" panose="020B0604020202020204" pitchFamily="34" charset="0"/>
                <a:ea typeface="宋体" panose="02010600030101010101" pitchFamily="2" charset="-122"/>
                <a:cs typeface="+mn-cs"/>
              </a:rPr>
              <a:t>effective window value </a:t>
            </a:r>
            <a:r>
              <a:rPr lang="en-US" altLang="zh-CN" sz="1200" i="0" u="sng" dirty="0"/>
              <a:t>limits how much </a:t>
            </a:r>
            <a:r>
              <a:rPr lang="en-US" altLang="zh-CN" sz="1200" i="0" u="sng" dirty="0">
                <a:solidFill>
                  <a:srgbClr val="FF0000"/>
                </a:solidFill>
              </a:rPr>
              <a:t>more</a:t>
            </a:r>
            <a:r>
              <a:rPr lang="en-US" altLang="zh-CN" sz="1200" i="0" u="sng" dirty="0"/>
              <a:t> data TCP can send </a:t>
            </a:r>
            <a:r>
              <a:rPr lang="en-US" altLang="zh-CN" sz="1200" i="0" u="sng" dirty="0">
                <a:solidFill>
                  <a:srgbClr val="FF0000"/>
                </a:solidFill>
              </a:rPr>
              <a:t>further. </a:t>
            </a:r>
          </a:p>
          <a:p>
            <a:pPr marL="228600" indent="-228600">
              <a:buAutoNum type="arabicPeriod"/>
            </a:pPr>
            <a:r>
              <a:rPr lang="en-US" altLang="zh-CN" sz="1200" i="0" u="sng" dirty="0">
                <a:solidFill>
                  <a:srgbClr val="FF0000"/>
                </a:solidFill>
              </a:rPr>
              <a:t>AdvertisedWindow depends on the free available buffer space on the receive-side TCP that is subject to the speed at which the receiving application consumes data </a:t>
            </a:r>
          </a:p>
          <a:p>
            <a:pPr marL="228600" indent="-228600">
              <a:buAutoNum type="arabicPeriod"/>
            </a:pPr>
            <a:r>
              <a:rPr lang="en-US" altLang="zh-CN" sz="1200" i="0" kern="1200" baseline="0" dirty="0">
                <a:solidFill>
                  <a:schemeClr val="tx1"/>
                </a:solidFill>
                <a:latin typeface="Arial" panose="020B0604020202020204" pitchFamily="34" charset="0"/>
                <a:ea typeface="宋体" panose="02010600030101010101" pitchFamily="2" charset="-122"/>
                <a:cs typeface="+mn-cs"/>
              </a:rPr>
              <a:t>LastByteAcked does not have a direct bearing on AdvertisedWindow. </a:t>
            </a:r>
          </a:p>
          <a:p>
            <a:pPr marL="0" indent="0">
              <a:buNone/>
            </a:pPr>
            <a:r>
              <a:rPr lang="en-US" altLang="zh-CN" sz="1200" i="0" kern="1200" baseline="0" dirty="0">
                <a:solidFill>
                  <a:schemeClr val="tx1"/>
                </a:solidFill>
                <a:latin typeface="Arial" panose="020B0604020202020204" pitchFamily="34" charset="0"/>
                <a:ea typeface="宋体" panose="02010600030101010101" pitchFamily="2" charset="-122"/>
                <a:cs typeface="+mn-cs"/>
              </a:rPr>
              <a:t>]</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Finally, not being able to transmit any data [</a:t>
            </a:r>
            <a:r>
              <a:rPr lang="en-US" altLang="zh-CN" sz="1200" b="1" kern="1200" baseline="0" dirty="0">
                <a:solidFill>
                  <a:schemeClr val="tx1"/>
                </a:solidFill>
                <a:latin typeface="Arial" panose="020B0604020202020204" pitchFamily="34" charset="0"/>
                <a:ea typeface="宋体" panose="02010600030101010101" pitchFamily="2" charset="-122"/>
                <a:cs typeface="+mn-cs"/>
              </a:rPr>
              <a:t>also perhaps</a:t>
            </a:r>
            <a:r>
              <a:rPr lang="en-US" altLang="zh-CN" sz="1200" kern="1200" baseline="0" dirty="0">
                <a:solidFill>
                  <a:schemeClr val="tx1"/>
                </a:solidFill>
                <a:latin typeface="Arial" panose="020B0604020202020204" pitchFamily="34" charset="0"/>
                <a:ea typeface="宋体" panose="02010600030101010101" pitchFamily="2" charset="-122"/>
                <a:cs typeface="+mn-cs"/>
              </a:rPr>
              <a:t>] means that the send buffer fills up [</a:t>
            </a:r>
            <a:r>
              <a:rPr lang="zh-CN" altLang="en-US" sz="1200" kern="1200" baseline="0" dirty="0">
                <a:solidFill>
                  <a:schemeClr val="tx1"/>
                </a:solidFill>
                <a:latin typeface="Arial" panose="020B0604020202020204" pitchFamily="34" charset="0"/>
                <a:ea typeface="宋体" panose="02010600030101010101" pitchFamily="2" charset="-122"/>
                <a:cs typeface="+mn-cs"/>
              </a:rPr>
              <a:t>这时 </a:t>
            </a:r>
            <a:r>
              <a:rPr lang="en-US" altLang="zh-CN" sz="1200" kern="1200" baseline="0" dirty="0">
                <a:solidFill>
                  <a:schemeClr val="tx1"/>
                </a:solidFill>
                <a:latin typeface="Arial" panose="020B0604020202020204" pitchFamily="34" charset="0"/>
                <a:ea typeface="宋体" panose="02010600030101010101" pitchFamily="2" charset="-122"/>
                <a:cs typeface="+mn-cs"/>
              </a:rPr>
              <a:t>LastByteSent – LastByteAcked </a:t>
            </a:r>
            <a:r>
              <a:rPr lang="zh-CN" altLang="en-US" sz="1200" kern="1200" baseline="0" dirty="0">
                <a:solidFill>
                  <a:schemeClr val="tx1"/>
                </a:solidFill>
                <a:latin typeface="Arial" panose="020B0604020202020204" pitchFamily="34" charset="0"/>
                <a:ea typeface="宋体" panose="02010600030101010101" pitchFamily="2" charset="-122"/>
                <a:cs typeface="+mn-cs"/>
              </a:rPr>
              <a:t>达到了最大</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zh-CN" altLang="en-US" sz="1200" kern="1200" baseline="0" dirty="0">
                <a:solidFill>
                  <a:schemeClr val="tx1"/>
                </a:solidFill>
                <a:latin typeface="Arial" panose="020B0604020202020204" pitchFamily="34" charset="0"/>
                <a:ea typeface="宋体" panose="02010600030101010101" pitchFamily="2" charset="-122"/>
                <a:cs typeface="+mn-cs"/>
              </a:rPr>
              <a:t>与</a:t>
            </a:r>
            <a:r>
              <a:rPr lang="en-US" altLang="zh-CN" sz="1200" kern="1200" baseline="0" dirty="0">
                <a:solidFill>
                  <a:schemeClr val="tx1"/>
                </a:solidFill>
                <a:latin typeface="Arial" panose="020B0604020202020204" pitchFamily="34" charset="0"/>
                <a:ea typeface="宋体" panose="02010600030101010101" pitchFamily="2" charset="-122"/>
                <a:cs typeface="+mn-cs"/>
              </a:rPr>
              <a:t>AdvertisedWindow</a:t>
            </a:r>
            <a:r>
              <a:rPr lang="zh-CN" altLang="en-US" sz="1200" kern="1200" baseline="0" dirty="0">
                <a:solidFill>
                  <a:schemeClr val="tx1"/>
                </a:solidFill>
                <a:latin typeface="Arial" panose="020B0604020202020204" pitchFamily="34" charset="0"/>
                <a:ea typeface="宋体" panose="02010600030101010101" pitchFamily="2" charset="-122"/>
                <a:cs typeface="+mn-cs"/>
              </a:rPr>
              <a:t>相等</a:t>
            </a:r>
            <a:r>
              <a:rPr lang="en-US" altLang="zh-CN" sz="1200" kern="1200" baseline="0" dirty="0">
                <a:solidFill>
                  <a:schemeClr val="tx1"/>
                </a:solidFill>
                <a:latin typeface="Arial" panose="020B0604020202020204" pitchFamily="34" charset="0"/>
                <a:ea typeface="宋体" panose="02010600030101010101" pitchFamily="2" charset="-122"/>
                <a:cs typeface="+mn-cs"/>
              </a:rPr>
              <a:t>], which ultimately causes TCP to block the sending process.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As soon as the receiving process starts to read data again, the receive-side TCP is able to open</a:t>
            </a:r>
          </a:p>
          <a:p>
            <a:r>
              <a:rPr lang="en-US" altLang="zh-CN" sz="1200" kern="1200" baseline="0" dirty="0">
                <a:solidFill>
                  <a:schemeClr val="tx1"/>
                </a:solidFill>
                <a:latin typeface="Arial" panose="020B0604020202020204" pitchFamily="34" charset="0"/>
                <a:ea typeface="宋体" panose="02010600030101010101" pitchFamily="2" charset="-122"/>
                <a:cs typeface="+mn-cs"/>
              </a:rPr>
              <a:t>its window [</a:t>
            </a:r>
            <a:r>
              <a:rPr lang="en-US" altLang="zh-CN" sz="1200" b="1" kern="1200" baseline="0" dirty="0">
                <a:solidFill>
                  <a:schemeClr val="tx1"/>
                </a:solidFill>
                <a:latin typeface="Arial" panose="020B0604020202020204" pitchFamily="34" charset="0"/>
                <a:ea typeface="宋体" panose="02010600030101010101" pitchFamily="2" charset="-122"/>
                <a:cs typeface="+mn-cs"/>
              </a:rPr>
              <a:t>AdvertisedWindow</a:t>
            </a:r>
            <a:r>
              <a:rPr lang="en-US" altLang="zh-CN" sz="1200" kern="1200" baseline="0" dirty="0">
                <a:solidFill>
                  <a:schemeClr val="tx1"/>
                </a:solidFill>
                <a:latin typeface="Arial" panose="020B0604020202020204" pitchFamily="34" charset="0"/>
                <a:ea typeface="宋体" panose="02010600030101010101" pitchFamily="2" charset="-122"/>
                <a:cs typeface="+mn-cs"/>
              </a:rPr>
              <a:t>] back up, which allows the send-side TCP to transmit data out of its buffer.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When this data is eventually acknowledged, LastByteAcked is incremented, the buffer space </a:t>
            </a:r>
            <a:r>
              <a:rPr lang="en-US" altLang="zh-CN" sz="1200" u="sng" kern="1200" baseline="0" dirty="0">
                <a:solidFill>
                  <a:schemeClr val="tx1"/>
                </a:solidFill>
                <a:latin typeface="Arial" panose="020B0604020202020204" pitchFamily="34" charset="0"/>
                <a:ea typeface="宋体" panose="02010600030101010101" pitchFamily="2" charset="-122"/>
                <a:cs typeface="+mn-cs"/>
              </a:rPr>
              <a:t>holding this acknowledged data</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becomes free, and the sending process is unblocked and allowed to proceed.</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There is only one remaining detail that must be resolved — how does the sending side know that the advertised window is no longer 0?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i="0" kern="1200" baseline="0" dirty="0">
                <a:solidFill>
                  <a:schemeClr val="tx1"/>
                </a:solidFill>
                <a:latin typeface="Arial" panose="020B0604020202020204" pitchFamily="34" charset="0"/>
                <a:ea typeface="宋体" panose="02010600030101010101" pitchFamily="2" charset="-122"/>
                <a:cs typeface="+mn-cs"/>
              </a:rPr>
              <a:t>As mentioned above, TCP always sends a segment in response to a received data segment, and this response contains the latest values for the Acknowledge and AdvertisedWindow fields, even if these values have not changed since the last time they were sent.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The problem is this.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Once the receive side </a:t>
            </a:r>
            <a:r>
              <a:rPr lang="en-US" altLang="zh-CN" sz="1200" kern="1200" baseline="0" dirty="0">
                <a:solidFill>
                  <a:schemeClr val="tx1"/>
                </a:solidFill>
                <a:latin typeface="Arial" panose="020B0604020202020204" pitchFamily="34" charset="0"/>
                <a:ea typeface="宋体" panose="02010600030101010101" pitchFamily="2" charset="-122"/>
                <a:cs typeface="+mn-cs"/>
              </a:rPr>
              <a:t>has advertised a window size of 0, the sender is not permitted to send any more data, which means it has no way to discover that the advertised window is no longer 0 at some time in the future.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TCP on the receive side does not spontaneously send </a:t>
            </a:r>
            <a:r>
              <a:rPr lang="en-US" altLang="zh-CN" sz="1200" kern="1200" baseline="0" dirty="0" err="1">
                <a:solidFill>
                  <a:schemeClr val="tx1"/>
                </a:solidFill>
                <a:latin typeface="Arial" panose="020B0604020202020204" pitchFamily="34" charset="0"/>
                <a:ea typeface="宋体" panose="02010600030101010101" pitchFamily="2" charset="-122"/>
                <a:cs typeface="+mn-cs"/>
              </a:rPr>
              <a:t>nondata</a:t>
            </a:r>
            <a:r>
              <a:rPr lang="en-US" altLang="zh-CN" sz="1200" kern="1200" baseline="0" dirty="0">
                <a:solidFill>
                  <a:schemeClr val="tx1"/>
                </a:solidFill>
                <a:latin typeface="Arial" panose="020B0604020202020204" pitchFamily="34" charset="0"/>
                <a:ea typeface="宋体" panose="02010600030101010101" pitchFamily="2" charset="-122"/>
                <a:cs typeface="+mn-cs"/>
              </a:rPr>
              <a:t> segments; it only sends them in response to an arriving data segment.</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TCP deals with this situation as follows.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Whenever the other side advertises a window size of 0, the sending side persists in sending a segment with 1 byte of data </a:t>
            </a:r>
            <a:r>
              <a:rPr lang="en-US" altLang="zh-CN" sz="1200" u="sng" kern="1200" baseline="0" dirty="0">
                <a:solidFill>
                  <a:schemeClr val="tx1"/>
                </a:solidFill>
                <a:latin typeface="Arial" panose="020B0604020202020204" pitchFamily="34" charset="0"/>
                <a:ea typeface="宋体" panose="02010600030101010101" pitchFamily="2" charset="-122"/>
                <a:cs typeface="+mn-cs"/>
              </a:rPr>
              <a:t>every so often</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It knows that this data will probably not be accepted, but it tries anyway, because each of these 1-byte segments triggers a response that contains the current advertised window.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Eventually, one of these 1-byte probes triggers a response that reports a nonzero advertised window.</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256A6F2-1A69-47BF-9370-87F9F80979BE}" type="slidenum">
              <a:rPr lang="en-US" altLang="zh-CN" smtClean="0"/>
              <a:pPr/>
              <a:t>147</a:t>
            </a:fld>
            <a:endParaRPr lang="en-US" altLang="zh-CN"/>
          </a:p>
        </p:txBody>
      </p:sp>
    </p:spTree>
    <p:extLst>
      <p:ext uri="{BB962C8B-B14F-4D97-AF65-F5344CB8AC3E}">
        <p14:creationId xmlns:p14="http://schemas.microsoft.com/office/powerpoint/2010/main" val="289859368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LastByteAcked </a:t>
            </a:r>
            <a:endParaRPr lang="zh-CN" altLang="en-US" dirty="0"/>
          </a:p>
        </p:txBody>
      </p:sp>
      <p:sp>
        <p:nvSpPr>
          <p:cNvPr id="4" name="灯片编号占位符 3"/>
          <p:cNvSpPr>
            <a:spLocks noGrp="1"/>
          </p:cNvSpPr>
          <p:nvPr>
            <p:ph type="sldNum" sz="quarter" idx="5"/>
          </p:nvPr>
        </p:nvSpPr>
        <p:spPr/>
        <p:txBody>
          <a:bodyPr/>
          <a:lstStyle/>
          <a:p>
            <a:fld id="{2256A6F2-1A69-47BF-9370-87F9F80979BE}" type="slidenum">
              <a:rPr lang="en-US" altLang="zh-CN" smtClean="0"/>
              <a:pPr/>
              <a:t>148</a:t>
            </a:fld>
            <a:endParaRPr lang="en-US" altLang="zh-CN"/>
          </a:p>
        </p:txBody>
      </p:sp>
    </p:spTree>
    <p:extLst>
      <p:ext uri="{BB962C8B-B14F-4D97-AF65-F5344CB8AC3E}">
        <p14:creationId xmlns:p14="http://schemas.microsoft.com/office/powerpoint/2010/main" val="362871715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341CEA-B3FA-413B-BF78-B3DD15A221C1}" type="slidenum">
              <a:rPr lang="en-US" altLang="zh-CN"/>
              <a:pPr/>
              <a:t>149</a:t>
            </a:fld>
            <a:endParaRPr lang="en-US" altLang="zh-CN"/>
          </a:p>
        </p:txBody>
      </p:sp>
      <p:sp>
        <p:nvSpPr>
          <p:cNvPr id="871426" name="Rectangle 2"/>
          <p:cNvSpPr>
            <a:spLocks noGrp="1" noRot="1" noChangeAspect="1" noChangeArrowheads="1" noTextEdit="1"/>
          </p:cNvSpPr>
          <p:nvPr>
            <p:ph type="sldImg"/>
          </p:nvPr>
        </p:nvSpPr>
        <p:spPr/>
      </p:sp>
      <p:sp>
        <p:nvSpPr>
          <p:cNvPr id="87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0372B5-BD1E-4527-B841-5E06E7401D66}" type="slidenum">
              <a:rPr lang="en-US" altLang="zh-CN"/>
              <a:pPr/>
              <a:t>150</a:t>
            </a:fld>
            <a:endParaRPr lang="en-US" altLang="zh-CN"/>
          </a:p>
        </p:txBody>
      </p:sp>
      <p:sp>
        <p:nvSpPr>
          <p:cNvPr id="742402" name="Rectangle 2"/>
          <p:cNvSpPr>
            <a:spLocks noGrp="1" noRot="1" noChangeAspect="1" noChangeArrowheads="1" noTextEdit="1"/>
          </p:cNvSpPr>
          <p:nvPr>
            <p:ph type="sldImg"/>
          </p:nvPr>
        </p:nvSpPr>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33934BB7-9B35-4FB5-B26D-5A6DC5529EB0}" type="slidenum">
              <a:rPr lang="en-US" altLang="zh-CN"/>
              <a:pPr/>
              <a:t>151</a:t>
            </a:fld>
            <a:endParaRPr lang="en-US" altLang="zh-CN"/>
          </a:p>
        </p:txBody>
      </p:sp>
      <p:sp>
        <p:nvSpPr>
          <p:cNvPr id="4546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280CA404-FA5C-447C-AF93-D0809BFB3AE2}" type="slidenum">
              <a:rPr kumimoji="0" lang="en-US" altLang="zh-CN" sz="1200"/>
              <a:pPr algn="r"/>
              <a:t>151</a:t>
            </a:fld>
            <a:endParaRPr kumimoji="0" lang="en-US" altLang="zh-CN" sz="1200"/>
          </a:p>
        </p:txBody>
      </p:sp>
      <p:sp>
        <p:nvSpPr>
          <p:cNvPr id="454659" name="Rectangle 2"/>
          <p:cNvSpPr>
            <a:spLocks noGrp="1" noRot="1" noChangeAspect="1" noChangeArrowheads="1" noTextEdit="1"/>
          </p:cNvSpPr>
          <p:nvPr>
            <p:ph type="sldImg"/>
          </p:nvPr>
        </p:nvSpPr>
        <p:spPr/>
      </p:sp>
      <p:sp>
        <p:nvSpPr>
          <p:cNvPr id="454660" name="Rectangle 3"/>
          <p:cNvSpPr>
            <a:spLocks noGrp="1" noChangeArrowheads="1"/>
          </p:cNvSpPr>
          <p:nvPr>
            <p:ph type="body" idx="1"/>
          </p:nvPr>
        </p:nvSpPr>
        <p:spPr/>
        <p:txBody>
          <a:bodyPr/>
          <a:lstStyle/>
          <a:p>
            <a:r>
              <a:rPr lang="en-US" altLang="zh-CN" dirty="0"/>
              <a:t>   ⑴ When one end sends a data segment to the other end, it must include (</a:t>
            </a:r>
            <a:r>
              <a:rPr lang="en-US" altLang="zh-CN" dirty="0">
                <a:solidFill>
                  <a:schemeClr val="hlink"/>
                </a:solidFill>
              </a:rPr>
              <a:t>piggyback</a:t>
            </a:r>
            <a:r>
              <a:rPr lang="en-US" altLang="zh-CN" dirty="0"/>
              <a:t>) an ACK that gives the next sequence number it expects to receive. </a:t>
            </a:r>
          </a:p>
          <a:p>
            <a:r>
              <a:rPr lang="en-US" altLang="zh-CN" sz="1100" dirty="0"/>
              <a:t>   This rule decreases the number of segments and therefore reduces traffic.</a:t>
            </a:r>
            <a:r>
              <a:rPr lang="en-US" altLang="zh-CN" dirty="0"/>
              <a:t> </a:t>
            </a:r>
          </a:p>
          <a:p>
            <a:endParaRPr lang="en-US" altLang="zh-CN" dirty="0"/>
          </a:p>
          <a:p>
            <a:endParaRPr lang="en-US" altLang="zh-CN"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530F2785-01EA-45C6-8523-EF86A85373C1}" type="slidenum">
              <a:rPr lang="en-US" altLang="zh-CN"/>
              <a:pPr/>
              <a:t>152</a:t>
            </a:fld>
            <a:endParaRPr lang="en-US" altLang="zh-CN"/>
          </a:p>
        </p:txBody>
      </p:sp>
      <p:sp>
        <p:nvSpPr>
          <p:cNvPr id="5253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65DCC1BA-6813-44E9-B3BF-0BB53C45C3C8}" type="slidenum">
              <a:rPr kumimoji="0" lang="en-US" altLang="zh-CN" sz="1200"/>
              <a:pPr algn="r"/>
              <a:t>152</a:t>
            </a:fld>
            <a:endParaRPr kumimoji="0" lang="en-US" altLang="zh-CN" sz="1200"/>
          </a:p>
        </p:txBody>
      </p:sp>
      <p:sp>
        <p:nvSpPr>
          <p:cNvPr id="525315" name="Rectangle 2"/>
          <p:cNvSpPr>
            <a:spLocks noGrp="1" noRot="1" noChangeAspect="1" noChangeArrowheads="1" noTextEdit="1"/>
          </p:cNvSpPr>
          <p:nvPr>
            <p:ph type="sldImg"/>
          </p:nvPr>
        </p:nvSpPr>
        <p:spPr/>
      </p:sp>
      <p:sp>
        <p:nvSpPr>
          <p:cNvPr id="525316" name="Rectangle 3"/>
          <p:cNvSpPr>
            <a:spLocks noGrp="1" noChangeArrowheads="1"/>
          </p:cNvSpPr>
          <p:nvPr>
            <p:ph type="body" idx="1"/>
          </p:nvPr>
        </p:nvSpPr>
        <p:spPr/>
        <p:txBody>
          <a:bodyPr/>
          <a:lstStyle/>
          <a:p>
            <a:r>
              <a:rPr lang="en-US" altLang="zh-CN" dirty="0"/>
              <a:t>   ⑵ </a:t>
            </a:r>
            <a:r>
              <a:rPr lang="en-US" altLang="zh-CN" dirty="0">
                <a:solidFill>
                  <a:schemeClr val="hlink"/>
                </a:solidFill>
              </a:rPr>
              <a:t>When</a:t>
            </a:r>
            <a:r>
              <a:rPr lang="en-US" altLang="zh-CN" dirty="0"/>
              <a:t> the receiver has no data to send </a:t>
            </a:r>
            <a:r>
              <a:rPr lang="en-US" altLang="zh-CN" dirty="0">
                <a:solidFill>
                  <a:schemeClr val="hlink"/>
                </a:solidFill>
              </a:rPr>
              <a:t>and</a:t>
            </a:r>
            <a:r>
              <a:rPr lang="en-US" altLang="zh-CN" dirty="0"/>
              <a:t> it receives an in-order segment (with expected sequence number) </a:t>
            </a:r>
            <a:r>
              <a:rPr lang="en-US" altLang="zh-CN" dirty="0">
                <a:solidFill>
                  <a:schemeClr val="hlink"/>
                </a:solidFill>
              </a:rPr>
              <a:t>and</a:t>
            </a:r>
            <a:r>
              <a:rPr lang="en-US" altLang="zh-CN" dirty="0"/>
              <a:t> the previous segment </a:t>
            </a:r>
            <a:r>
              <a:rPr lang="en-US" altLang="zh-CN" dirty="0">
                <a:solidFill>
                  <a:schemeClr val="hlink"/>
                </a:solidFill>
              </a:rPr>
              <a:t>has already been</a:t>
            </a:r>
            <a:r>
              <a:rPr lang="en-US" altLang="zh-CN" dirty="0"/>
              <a:t> acknowledged, the receiver</a:t>
            </a:r>
            <a:r>
              <a:rPr lang="en-US" altLang="zh-CN" dirty="0">
                <a:solidFill>
                  <a:schemeClr val="hlink"/>
                </a:solidFill>
              </a:rPr>
              <a:t> delays </a:t>
            </a:r>
            <a:r>
              <a:rPr lang="en-US" altLang="zh-CN" dirty="0"/>
              <a:t>sending an ACK segment until another segment arrives or until a period of time (normally 500 ms) has passed. </a:t>
            </a:r>
          </a:p>
          <a:p>
            <a:r>
              <a:rPr lang="en-US" altLang="zh-CN" sz="1300" dirty="0"/>
              <a:t>   In other words, the receiver needs to delay sending an ACK segment if there is only one </a:t>
            </a:r>
            <a:r>
              <a:rPr lang="en-US" altLang="zh-CN" sz="1300" dirty="0">
                <a:solidFill>
                  <a:schemeClr val="hlink"/>
                </a:solidFill>
              </a:rPr>
              <a:t>outstanding</a:t>
            </a:r>
            <a:r>
              <a:rPr lang="en-US" altLang="zh-CN" sz="1300" dirty="0"/>
              <a:t> in-order segment.</a:t>
            </a:r>
          </a:p>
          <a:p>
            <a:r>
              <a:rPr lang="en-US" altLang="zh-CN" sz="1300" dirty="0"/>
              <a:t>   This rule again prevents ACK segments from creating extra traffic.</a:t>
            </a:r>
            <a:r>
              <a:rPr lang="en-US" altLang="zh-CN" sz="1400" dirty="0"/>
              <a:t> </a:t>
            </a:r>
          </a:p>
          <a:p>
            <a:endParaRPr lang="en-US" altLang="zh-CN" dirty="0"/>
          </a:p>
          <a:p>
            <a:endParaRPr lang="en-US" altLang="zh-CN"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EBDA1A69-FDFE-4E43-BF43-2CBF7D3F4859}" type="slidenum">
              <a:rPr lang="en-US" altLang="zh-CN"/>
              <a:pPr/>
              <a:t>153</a:t>
            </a:fld>
            <a:endParaRPr lang="en-US" altLang="zh-CN"/>
          </a:p>
        </p:txBody>
      </p:sp>
      <p:sp>
        <p:nvSpPr>
          <p:cNvPr id="4587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69B21BEC-CDC1-4A59-AB68-9CF96D605774}" type="slidenum">
              <a:rPr kumimoji="0" lang="en-US" altLang="zh-CN" sz="1200"/>
              <a:pPr algn="r"/>
              <a:t>153</a:t>
            </a:fld>
            <a:endParaRPr kumimoji="0" lang="en-US" altLang="zh-CN" sz="1200"/>
          </a:p>
        </p:txBody>
      </p:sp>
      <p:sp>
        <p:nvSpPr>
          <p:cNvPr id="458755" name="Rectangle 2"/>
          <p:cNvSpPr>
            <a:spLocks noGrp="1" noRot="1" noChangeAspect="1" noChangeArrowheads="1" noTextEdit="1"/>
          </p:cNvSpPr>
          <p:nvPr>
            <p:ph type="sldImg"/>
          </p:nvPr>
        </p:nvSpPr>
        <p:spPr/>
      </p:sp>
      <p:sp>
        <p:nvSpPr>
          <p:cNvPr id="458756" name="Rectangle 3"/>
          <p:cNvSpPr>
            <a:spLocks noGrp="1" noChangeArrowheads="1"/>
          </p:cNvSpPr>
          <p:nvPr>
            <p:ph type="body" idx="1"/>
          </p:nvPr>
        </p:nvSpPr>
        <p:spPr/>
        <p:txBody>
          <a:bodyPr/>
          <a:lstStyle/>
          <a:p>
            <a:r>
              <a:rPr lang="en-US" altLang="zh-CN" sz="1400" dirty="0"/>
              <a:t>    ⑶ </a:t>
            </a:r>
            <a:r>
              <a:rPr lang="en-US" altLang="zh-CN" sz="1400" dirty="0">
                <a:solidFill>
                  <a:schemeClr val="hlink"/>
                </a:solidFill>
              </a:rPr>
              <a:t>When</a:t>
            </a:r>
            <a:r>
              <a:rPr lang="en-US" altLang="zh-CN" sz="1400" dirty="0"/>
              <a:t> a segment arrives with a sequence number that is expected by the receiver, </a:t>
            </a:r>
            <a:r>
              <a:rPr lang="en-US" altLang="zh-CN" sz="1400" dirty="0">
                <a:solidFill>
                  <a:schemeClr val="hlink"/>
                </a:solidFill>
              </a:rPr>
              <a:t>and</a:t>
            </a:r>
            <a:r>
              <a:rPr lang="en-US" altLang="zh-CN" sz="1400" dirty="0"/>
              <a:t> the previous in-order segments </a:t>
            </a:r>
            <a:r>
              <a:rPr lang="en-US" altLang="zh-CN" sz="1400" dirty="0">
                <a:solidFill>
                  <a:schemeClr val="hlink"/>
                </a:solidFill>
              </a:rPr>
              <a:t>has not been</a:t>
            </a:r>
            <a:r>
              <a:rPr lang="en-US" altLang="zh-CN" sz="1400" dirty="0"/>
              <a:t> acknowledged, the receiver immediately sends an ACK segment.</a:t>
            </a:r>
          </a:p>
          <a:p>
            <a:r>
              <a:rPr lang="en-US" altLang="zh-CN" sz="1300" dirty="0"/>
              <a:t>    In other words, there should not be more than two in-order unacknowledged segments at any time.  </a:t>
            </a:r>
          </a:p>
          <a:p>
            <a:r>
              <a:rPr lang="en-US" altLang="zh-CN" sz="1300" baseline="0" dirty="0"/>
              <a:t>    </a:t>
            </a:r>
            <a:r>
              <a:rPr lang="en-US" altLang="zh-CN" sz="1300" dirty="0"/>
              <a:t>This prevents the unnecessary retransmission of segments that may create congestion in the network. </a:t>
            </a:r>
          </a:p>
          <a:p>
            <a:endParaRPr lang="en-US" altLang="zh-CN"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B93D5C45-E141-4582-9115-D1715CAE286E}" type="slidenum">
              <a:rPr lang="en-US" altLang="zh-CN"/>
              <a:pPr/>
              <a:t>154</a:t>
            </a:fld>
            <a:endParaRPr lang="en-US" altLang="zh-CN"/>
          </a:p>
        </p:txBody>
      </p:sp>
      <p:sp>
        <p:nvSpPr>
          <p:cNvPr id="4608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9F07397C-01B1-435E-B30A-C2A176D211C1}" type="slidenum">
              <a:rPr kumimoji="0" lang="en-US" altLang="zh-CN" sz="1200"/>
              <a:pPr algn="r"/>
              <a:t>154</a:t>
            </a:fld>
            <a:endParaRPr kumimoji="0" lang="en-US" altLang="zh-CN" sz="1200"/>
          </a:p>
        </p:txBody>
      </p:sp>
      <p:sp>
        <p:nvSpPr>
          <p:cNvPr id="460803" name="Rectangle 2"/>
          <p:cNvSpPr>
            <a:spLocks noGrp="1" noRot="1" noChangeAspect="1" noChangeArrowheads="1" noTextEdit="1"/>
          </p:cNvSpPr>
          <p:nvPr>
            <p:ph type="sldImg"/>
          </p:nvPr>
        </p:nvSpPr>
        <p:spPr/>
      </p:sp>
      <p:sp>
        <p:nvSpPr>
          <p:cNvPr id="460804"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t>捎带，尽量延迟，每两个发</a:t>
            </a:r>
            <a:endParaRPr lang="zh-CN" altLang="zh-CN" dirty="0"/>
          </a:p>
          <a:p>
            <a:endParaRPr lang="zh-CN" altLang="zh-CN"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158E8E7A-B11A-47CA-9E6A-9971FA999F5B}" type="slidenum">
              <a:rPr lang="en-US" altLang="zh-CN"/>
              <a:pPr/>
              <a:t>155</a:t>
            </a:fld>
            <a:endParaRPr lang="en-US" altLang="zh-CN"/>
          </a:p>
        </p:txBody>
      </p:sp>
      <p:sp>
        <p:nvSpPr>
          <p:cNvPr id="4628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76FCE21F-DA4E-4BC7-88AE-31EEB594E94B}" type="slidenum">
              <a:rPr kumimoji="0" lang="en-US" altLang="zh-CN" sz="1200"/>
              <a:pPr algn="r"/>
              <a:t>155</a:t>
            </a:fld>
            <a:endParaRPr kumimoji="0" lang="en-US" altLang="zh-CN" sz="1200"/>
          </a:p>
        </p:txBody>
      </p:sp>
      <p:sp>
        <p:nvSpPr>
          <p:cNvPr id="462851" name="Rectangle 2"/>
          <p:cNvSpPr>
            <a:spLocks noGrp="1" noRot="1" noChangeAspect="1" noChangeArrowheads="1" noTextEdit="1"/>
          </p:cNvSpPr>
          <p:nvPr>
            <p:ph type="sldImg"/>
          </p:nvPr>
        </p:nvSpPr>
        <p:spPr/>
      </p:sp>
      <p:sp>
        <p:nvSpPr>
          <p:cNvPr id="462852" name="Rectangle 3"/>
          <p:cNvSpPr>
            <a:spLocks noGrp="1" noChangeArrowheads="1"/>
          </p:cNvSpPr>
          <p:nvPr>
            <p:ph type="body" idx="1"/>
          </p:nvPr>
        </p:nvSpPr>
        <p:spPr/>
        <p:txBody>
          <a:bodyPr/>
          <a:lstStyle/>
          <a:p>
            <a:r>
              <a:rPr lang="en-US" altLang="zh-CN" dirty="0"/>
              <a:t>    ⑷ When a segment arrives </a:t>
            </a:r>
            <a:r>
              <a:rPr lang="en-US" altLang="zh-CN" dirty="0">
                <a:solidFill>
                  <a:schemeClr val="hlink"/>
                </a:solidFill>
              </a:rPr>
              <a:t>with</a:t>
            </a:r>
            <a:r>
              <a:rPr lang="en-US" altLang="zh-CN" dirty="0"/>
              <a:t> an out-of-order sequence number that is higher than expected, the receiver </a:t>
            </a:r>
            <a:r>
              <a:rPr lang="en-US" altLang="zh-CN" dirty="0">
                <a:solidFill>
                  <a:schemeClr val="hlink"/>
                </a:solidFill>
              </a:rPr>
              <a:t>immediately</a:t>
            </a:r>
            <a:r>
              <a:rPr lang="en-US" altLang="zh-CN" dirty="0"/>
              <a:t> sends an ACK segment </a:t>
            </a:r>
            <a:r>
              <a:rPr lang="en-US" altLang="zh-CN" dirty="0">
                <a:solidFill>
                  <a:schemeClr val="hlink"/>
                </a:solidFill>
              </a:rPr>
              <a:t>announcing</a:t>
            </a:r>
            <a:r>
              <a:rPr lang="en-US" altLang="zh-CN" dirty="0"/>
              <a:t> the sequence number of the next expected segment.  </a:t>
            </a:r>
          </a:p>
          <a:p>
            <a:r>
              <a:rPr lang="en-US" altLang="zh-CN" dirty="0"/>
              <a:t>    This leads to the fast retransmission of any missing segments</a:t>
            </a:r>
            <a:r>
              <a:rPr lang="en-US" altLang="zh-CN" dirty="0">
                <a:solidFill>
                  <a:schemeClr val="hlink"/>
                </a:solidFill>
              </a:rPr>
              <a:t> as</a:t>
            </a:r>
            <a:r>
              <a:rPr lang="en-US" altLang="zh-CN" dirty="0"/>
              <a:t> we will see in one of our scenarios. </a:t>
            </a:r>
          </a:p>
          <a:p>
            <a:endParaRPr lang="en-US" altLang="zh-CN" dirty="0"/>
          </a:p>
          <a:p>
            <a:endParaRPr lang="en-US" altLang="zh-CN"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5F37FA2D-1EF7-4086-AF71-217D862817B1}" type="slidenum">
              <a:rPr lang="en-US" altLang="zh-CN"/>
              <a:pPr/>
              <a:t>156</a:t>
            </a:fld>
            <a:endParaRPr lang="en-US" altLang="zh-CN"/>
          </a:p>
        </p:txBody>
      </p:sp>
      <p:sp>
        <p:nvSpPr>
          <p:cNvPr id="4669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3511494-8456-4281-96A1-20D97CDD1A41}" type="slidenum">
              <a:rPr kumimoji="0" lang="en-US" altLang="zh-CN" sz="1200"/>
              <a:pPr algn="r"/>
              <a:t>156</a:t>
            </a:fld>
            <a:endParaRPr kumimoji="0" lang="en-US" altLang="zh-CN" sz="1200"/>
          </a:p>
        </p:txBody>
      </p:sp>
      <p:sp>
        <p:nvSpPr>
          <p:cNvPr id="466947" name="Rectangle 2"/>
          <p:cNvSpPr>
            <a:spLocks noGrp="1" noRot="1" noChangeAspect="1" noChangeArrowheads="1" noTextEdit="1"/>
          </p:cNvSpPr>
          <p:nvPr>
            <p:ph type="sldImg"/>
          </p:nvPr>
        </p:nvSpPr>
        <p:spPr/>
      </p:sp>
      <p:sp>
        <p:nvSpPr>
          <p:cNvPr id="466948" name="Rectangle 3"/>
          <p:cNvSpPr>
            <a:spLocks noGrp="1" noChangeArrowheads="1"/>
          </p:cNvSpPr>
          <p:nvPr>
            <p:ph type="body" idx="1"/>
          </p:nvPr>
        </p:nvSpPr>
        <p:spPr/>
        <p:txBody>
          <a:bodyPr/>
          <a:lstStyle/>
          <a:p>
            <a:r>
              <a:rPr lang="en-US" altLang="zh-CN" dirty="0"/>
              <a:t>   ⑸ When a missing segments arrives, the receiver sends an ACK segment to announce the next sequence number expected. </a:t>
            </a:r>
          </a:p>
          <a:p>
            <a:r>
              <a:rPr lang="en-US" altLang="zh-CN" dirty="0"/>
              <a:t>  This informs the sender that segments reported missing have been received. </a:t>
            </a:r>
          </a:p>
          <a:p>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42838F93-AB95-484E-A673-61873CBD89EA}" type="slidenum">
              <a:rPr kumimoji="0" lang="en-US" altLang="zh-CN" sz="1200" b="0">
                <a:latin typeface="Arial" panose="020B0604020202020204" pitchFamily="34" charset="0"/>
              </a:rPr>
              <a:pPr eaLnBrk="1" hangingPunct="1"/>
              <a:t>17</a:t>
            </a:fld>
            <a:endParaRPr kumimoji="0" lang="en-US" altLang="zh-CN" sz="1200" b="0" dirty="0">
              <a:latin typeface="Arial" panose="020B0604020202020204" pitchFamily="34" charset="0"/>
            </a:endParaRPr>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B61076F9-08DB-465B-B669-92B3F05E2B66}" type="slidenum">
              <a:rPr lang="en-US" altLang="zh-CN"/>
              <a:pPr/>
              <a:t>157</a:t>
            </a:fld>
            <a:endParaRPr lang="en-US" altLang="zh-CN"/>
          </a:p>
        </p:txBody>
      </p:sp>
      <p:sp>
        <p:nvSpPr>
          <p:cNvPr id="4648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0C6F573-2114-40A0-8BBB-A1D863B42116}" type="slidenum">
              <a:rPr kumimoji="0" lang="en-US" altLang="zh-CN" sz="1200"/>
              <a:pPr algn="r"/>
              <a:t>157</a:t>
            </a:fld>
            <a:endParaRPr kumimoji="0" lang="en-US" altLang="zh-CN" sz="1200"/>
          </a:p>
        </p:txBody>
      </p:sp>
      <p:sp>
        <p:nvSpPr>
          <p:cNvPr id="464899" name="Rectangle 2"/>
          <p:cNvSpPr>
            <a:spLocks noGrp="1" noRot="1" noChangeAspect="1" noChangeArrowheads="1" noTextEdit="1"/>
          </p:cNvSpPr>
          <p:nvPr>
            <p:ph type="sldImg"/>
          </p:nvPr>
        </p:nvSpPr>
        <p:spPr/>
      </p:sp>
      <p:sp>
        <p:nvSpPr>
          <p:cNvPr id="464900" name="Rectangle 3"/>
          <p:cNvSpPr>
            <a:spLocks noGrp="1" noChangeArrowheads="1"/>
          </p:cNvSpPr>
          <p:nvPr>
            <p:ph type="body" idx="1"/>
          </p:nvPr>
        </p:nvSpPr>
        <p:spPr/>
        <p:txBody>
          <a:bodyPr/>
          <a:lstStyle/>
          <a:p>
            <a:r>
              <a:rPr lang="en-US" altLang="zh-CN" baseline="0" dirty="0"/>
              <a:t>    </a:t>
            </a:r>
            <a:r>
              <a:rPr lang="en-US" altLang="zh-CN" dirty="0"/>
              <a:t>⑷ When a segment arrives </a:t>
            </a:r>
            <a:r>
              <a:rPr lang="en-US" altLang="zh-CN" dirty="0">
                <a:solidFill>
                  <a:schemeClr val="hlink"/>
                </a:solidFill>
              </a:rPr>
              <a:t>with</a:t>
            </a:r>
            <a:r>
              <a:rPr lang="en-US" altLang="zh-CN" dirty="0"/>
              <a:t> an out-of-order sequence number that is higher than expected, the receiver </a:t>
            </a:r>
            <a:r>
              <a:rPr lang="en-US" altLang="zh-CN" dirty="0">
                <a:solidFill>
                  <a:schemeClr val="hlink"/>
                </a:solidFill>
              </a:rPr>
              <a:t>immediately</a:t>
            </a:r>
            <a:r>
              <a:rPr lang="en-US" altLang="zh-CN" dirty="0"/>
              <a:t> sends an ACK segment </a:t>
            </a:r>
            <a:r>
              <a:rPr lang="en-US" altLang="zh-CN" dirty="0">
                <a:solidFill>
                  <a:schemeClr val="hlink"/>
                </a:solidFill>
              </a:rPr>
              <a:t>announcing</a:t>
            </a:r>
            <a:r>
              <a:rPr lang="en-US" altLang="zh-CN" dirty="0"/>
              <a:t> the sequence number of the next expected segment.  </a:t>
            </a:r>
          </a:p>
          <a:p>
            <a:r>
              <a:rPr lang="en-US" altLang="zh-CN" dirty="0"/>
              <a:t>    This leads to the fast retransmission of any missing segments</a:t>
            </a:r>
            <a:r>
              <a:rPr lang="en-US" altLang="zh-CN" dirty="0">
                <a:solidFill>
                  <a:schemeClr val="hlink"/>
                </a:solidFill>
              </a:rPr>
              <a:t> as</a:t>
            </a:r>
            <a:r>
              <a:rPr lang="en-US" altLang="zh-CN" dirty="0"/>
              <a:t> we will see in one of our scenarios.</a:t>
            </a:r>
          </a:p>
          <a:p>
            <a:endParaRPr lang="en-US" altLang="zh-CN" dirty="0"/>
          </a:p>
          <a:p>
            <a:endParaRPr lang="en-US" altLang="zh-CN"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AEBF13B1-CB45-430A-BCFE-85F4B634661D}" type="slidenum">
              <a:rPr lang="en-US" altLang="zh-CN"/>
              <a:pPr/>
              <a:t>158</a:t>
            </a:fld>
            <a:endParaRPr lang="en-US" altLang="zh-CN"/>
          </a:p>
        </p:txBody>
      </p:sp>
      <p:sp>
        <p:nvSpPr>
          <p:cNvPr id="5273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DCC6E69-5A96-438E-B5F5-1A05E0A8F0CF}" type="slidenum">
              <a:rPr kumimoji="0" lang="en-US" altLang="zh-CN" sz="1200"/>
              <a:pPr algn="r"/>
              <a:t>158</a:t>
            </a:fld>
            <a:endParaRPr kumimoji="0" lang="en-US" altLang="zh-CN" sz="1200"/>
          </a:p>
        </p:txBody>
      </p:sp>
      <p:sp>
        <p:nvSpPr>
          <p:cNvPr id="527363" name="Rectangle 2"/>
          <p:cNvSpPr>
            <a:spLocks noGrp="1" noRot="1" noChangeAspect="1" noChangeArrowheads="1" noTextEdit="1"/>
          </p:cNvSpPr>
          <p:nvPr>
            <p:ph type="sldImg"/>
          </p:nvPr>
        </p:nvSpPr>
        <p:spPr/>
      </p:sp>
      <p:sp>
        <p:nvSpPr>
          <p:cNvPr id="527364" name="Rectangle 3"/>
          <p:cNvSpPr>
            <a:spLocks noGrp="1" noChangeArrowheads="1"/>
          </p:cNvSpPr>
          <p:nvPr>
            <p:ph type="body" idx="1"/>
          </p:nvPr>
        </p:nvSpPr>
        <p:spPr/>
        <p:txBody>
          <a:bodyPr/>
          <a:lstStyle/>
          <a:p>
            <a:r>
              <a:rPr lang="en-US" altLang="zh-CN" dirty="0"/>
              <a:t>    ⑹ If a duplicate segment arrives, the receiver immediately sends an acknowledgment. </a:t>
            </a:r>
          </a:p>
          <a:p>
            <a:r>
              <a:rPr lang="en-US" altLang="zh-CN" dirty="0"/>
              <a:t>    This solves some problems when an ACK segment itself is lost. </a:t>
            </a:r>
          </a:p>
          <a:p>
            <a:endParaRPr lang="en-US" altLang="zh-CN"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收到</a:t>
            </a:r>
            <a:r>
              <a:rPr lang="en-US" altLang="zh-CN" dirty="0"/>
              <a:t>out-of-order, missing,</a:t>
            </a:r>
            <a:r>
              <a:rPr lang="en-US" altLang="zh-CN" baseline="0" dirty="0"/>
              <a:t> or duplicate segments, immediately send ACKs. </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159</a:t>
            </a:fld>
            <a:endParaRPr lang="en-US"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B080417-8562-4206-B07A-C16CDEC29AF2}" type="slidenum">
              <a:rPr lang="en-US" altLang="zh-CN"/>
              <a:pPr/>
              <a:t>161</a:t>
            </a:fld>
            <a:endParaRPr lang="en-US" altLang="zh-CN"/>
          </a:p>
        </p:txBody>
      </p:sp>
      <p:sp>
        <p:nvSpPr>
          <p:cNvPr id="756738" name="Rectangle 2"/>
          <p:cNvSpPr>
            <a:spLocks noGrp="1" noRot="1" noChangeAspect="1" noChangeArrowheads="1" noTextEdit="1"/>
          </p:cNvSpPr>
          <p:nvPr>
            <p:ph type="sldImg"/>
          </p:nvPr>
        </p:nvSpPr>
        <p:spPr/>
      </p:sp>
      <p:sp>
        <p:nvSpPr>
          <p:cNvPr id="75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A76867-6959-469E-8B8B-B09E13555722}" type="slidenum">
              <a:rPr lang="en-US" altLang="zh-CN"/>
              <a:pPr/>
              <a:t>162</a:t>
            </a:fld>
            <a:endParaRPr lang="en-US" altLang="zh-CN"/>
          </a:p>
        </p:txBody>
      </p:sp>
      <p:sp>
        <p:nvSpPr>
          <p:cNvPr id="758786" name="Rectangle 2"/>
          <p:cNvSpPr>
            <a:spLocks noGrp="1" noRot="1" noChangeAspect="1" noChangeArrowheads="1" noTextEdit="1"/>
          </p:cNvSpPr>
          <p:nvPr>
            <p:ph type="sldImg"/>
          </p:nvPr>
        </p:nvSpPr>
        <p:spPr/>
      </p:sp>
      <p:sp>
        <p:nvSpPr>
          <p:cNvPr id="75878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sz="1200" b="0" i="0" kern="1200" dirty="0">
                <a:solidFill>
                  <a:schemeClr val="tx1"/>
                </a:solidFill>
                <a:latin typeface="Arial" panose="020B0604020202020204" pitchFamily="34" charset="0"/>
                <a:ea typeface="宋体" panose="02010600030101010101" pitchFamily="2" charset="-122"/>
                <a:cs typeface="+mn-cs"/>
              </a:rPr>
              <a:t>intermediate router </a:t>
            </a:r>
          </a:p>
          <a:p>
            <a:r>
              <a:rPr lang="en-US" altLang="zh-CN" dirty="0"/>
              <a:t> </a:t>
            </a:r>
            <a:endParaRPr lang="zh-CN" altLang="zh-CN"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2E1B83-CC06-43C0-A892-EBB95A42C97F}" type="slidenum">
              <a:rPr lang="en-US" altLang="zh-CN"/>
              <a:pPr/>
              <a:t>163</a:t>
            </a:fld>
            <a:endParaRPr lang="en-US" altLang="zh-CN"/>
          </a:p>
        </p:txBody>
      </p:sp>
      <p:sp>
        <p:nvSpPr>
          <p:cNvPr id="873474" name="Rectangle 2"/>
          <p:cNvSpPr>
            <a:spLocks noGrp="1" noRot="1" noChangeAspect="1" noChangeArrowheads="1" noTextEdit="1"/>
          </p:cNvSpPr>
          <p:nvPr>
            <p:ph type="sldImg"/>
          </p:nvPr>
        </p:nvSpPr>
        <p:spPr/>
      </p:sp>
      <p:sp>
        <p:nvSpPr>
          <p:cNvPr id="87347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D9799CC-E4FC-4D7D-91EB-40ABBFEE96D9}" type="slidenum">
              <a:rPr lang="en-US" altLang="zh-CN"/>
              <a:pPr/>
              <a:t>169</a:t>
            </a:fld>
            <a:endParaRPr lang="en-US" altLang="zh-CN"/>
          </a:p>
        </p:txBody>
      </p:sp>
      <p:sp>
        <p:nvSpPr>
          <p:cNvPr id="750594" name="Rectangle 2"/>
          <p:cNvSpPr>
            <a:spLocks noGrp="1" noRot="1" noChangeAspect="1" noChangeArrowheads="1" noTextEdit="1"/>
          </p:cNvSpPr>
          <p:nvPr>
            <p:ph type="sldImg"/>
          </p:nvPr>
        </p:nvSpPr>
        <p:spPr/>
      </p:sp>
      <p:sp>
        <p:nvSpPr>
          <p:cNvPr id="750595" name="Rectangle 3"/>
          <p:cNvSpPr>
            <a:spLocks noGrp="1" noChangeArrowheads="1"/>
          </p:cNvSpPr>
          <p:nvPr>
            <p:ph type="body" idx="1"/>
          </p:nvPr>
        </p:nvSpPr>
        <p:spPr/>
        <p:txBody>
          <a:bodyPr/>
          <a:lstStyle/>
          <a:p>
            <a:r>
              <a:rPr lang="en-US" altLang="zh-CN" dirty="0"/>
              <a:t>Overly delayed ACK </a:t>
            </a:r>
          </a:p>
          <a:p>
            <a:r>
              <a:rPr lang="en-US" altLang="zh-CN" dirty="0"/>
              <a:t>Or regular ACK</a:t>
            </a:r>
            <a:endParaRPr lang="zh-CN" altLang="zh-CN"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26ACA6-6D56-4D45-8538-581AA4276DA0}" type="slidenum">
              <a:rPr lang="en-US" altLang="zh-CN"/>
              <a:pPr/>
              <a:t>170</a:t>
            </a:fld>
            <a:endParaRPr lang="en-US" altLang="zh-CN"/>
          </a:p>
        </p:txBody>
      </p:sp>
      <p:sp>
        <p:nvSpPr>
          <p:cNvPr id="752642" name="Rectangle 2"/>
          <p:cNvSpPr>
            <a:spLocks noGrp="1" noRot="1" noChangeAspect="1" noChangeArrowheads="1" noTextEdit="1"/>
          </p:cNvSpPr>
          <p:nvPr>
            <p:ph type="sldImg"/>
          </p:nvPr>
        </p:nvSpPr>
        <p:spPr/>
      </p:sp>
      <p:sp>
        <p:nvSpPr>
          <p:cNvPr id="752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26ACA6-6D56-4D45-8538-581AA4276DA0}" type="slidenum">
              <a:rPr lang="en-US" altLang="zh-CN"/>
              <a:pPr/>
              <a:t>171</a:t>
            </a:fld>
            <a:endParaRPr lang="en-US" altLang="zh-CN"/>
          </a:p>
        </p:txBody>
      </p:sp>
      <p:sp>
        <p:nvSpPr>
          <p:cNvPr id="752642" name="Rectangle 2"/>
          <p:cNvSpPr>
            <a:spLocks noGrp="1" noRot="1" noChangeAspect="1" noChangeArrowheads="1" noTextEdit="1"/>
          </p:cNvSpPr>
          <p:nvPr>
            <p:ph type="sldImg"/>
          </p:nvPr>
        </p:nvSpPr>
        <p:spPr/>
      </p:sp>
      <p:sp>
        <p:nvSpPr>
          <p:cNvPr id="752643" name="Rectangle 3"/>
          <p:cNvSpPr>
            <a:spLocks noGrp="1" noChangeArrowheads="1"/>
          </p:cNvSpPr>
          <p:nvPr>
            <p:ph type="body" idx="1"/>
          </p:nvPr>
        </p:nvSpPr>
        <p:spPr/>
        <p:txBody>
          <a:bodyPr/>
          <a:lstStyle/>
          <a:p>
            <a:r>
              <a:rPr lang="en-US" altLang="zh-CN" dirty="0"/>
              <a:t>brings up an important</a:t>
            </a:r>
            <a:r>
              <a:rPr lang="en-US" altLang="zh-CN" baseline="0" dirty="0"/>
              <a:t> but subtle issue</a:t>
            </a:r>
          </a:p>
          <a:p>
            <a:r>
              <a:rPr lang="en-US" altLang="zh-CN" sz="1200" kern="1200" baseline="0" dirty="0">
                <a:solidFill>
                  <a:schemeClr val="tx1"/>
                </a:solidFill>
                <a:latin typeface="Arial" panose="020B0604020202020204" pitchFamily="34" charset="0"/>
                <a:ea typeface="宋体" panose="02010600030101010101" pitchFamily="2" charset="-122"/>
                <a:cs typeface="+mn-cs"/>
              </a:rPr>
              <a:t>The trickiest part of the algorithm is distributing the link state packets. </a:t>
            </a:r>
            <a:endParaRPr lang="zh-CN" altLang="zh-CN"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914CAA-6CBD-4300-B73D-EE5D362B1361}" type="slidenum">
              <a:rPr lang="en-US" altLang="zh-CN"/>
              <a:pPr/>
              <a:t>172</a:t>
            </a:fld>
            <a:endParaRPr lang="en-US" altLang="zh-CN"/>
          </a:p>
        </p:txBody>
      </p:sp>
      <p:sp>
        <p:nvSpPr>
          <p:cNvPr id="754690" name="Rectangle 2"/>
          <p:cNvSpPr>
            <a:spLocks noGrp="1" noRot="1" noChangeAspect="1" noChangeArrowheads="1" noTextEdit="1"/>
          </p:cNvSpPr>
          <p:nvPr>
            <p:ph type="sldImg"/>
          </p:nvPr>
        </p:nvSpPr>
        <p:spPr/>
      </p:sp>
      <p:sp>
        <p:nvSpPr>
          <p:cNvPr id="75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5DB58E-094C-45AA-A32E-2BB2CEE83F14}" type="slidenum">
              <a:rPr lang="en-US" altLang="zh-CN"/>
              <a:pPr/>
              <a:t>18</a:t>
            </a:fld>
            <a:endParaRPr lang="en-US" altLang="zh-CN" dirty="0"/>
          </a:p>
        </p:txBody>
      </p:sp>
      <p:sp>
        <p:nvSpPr>
          <p:cNvPr id="813058" name="Rectangle 2"/>
          <p:cNvSpPr>
            <a:spLocks noGrp="1" noRot="1" noChangeAspect="1" noChangeArrowheads="1" noTextEdit="1"/>
          </p:cNvSpPr>
          <p:nvPr>
            <p:ph type="sldImg"/>
          </p:nvPr>
        </p:nvSpPr>
        <p:spPr/>
      </p:sp>
      <p:sp>
        <p:nvSpPr>
          <p:cNvPr id="8130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6B35DD-2361-4FBB-9B92-AAD9748E6049}" type="slidenum">
              <a:rPr lang="zh-CN" altLang="en-US"/>
              <a:pPr/>
              <a:t>173</a:t>
            </a:fld>
            <a:endParaRPr lang="en-US" altLang="zh-CN"/>
          </a:p>
        </p:txBody>
      </p:sp>
      <p:sp>
        <p:nvSpPr>
          <p:cNvPr id="914434" name="Rectangle 2"/>
          <p:cNvSpPr>
            <a:spLocks noGrp="1" noRot="1" noChangeAspect="1" noChangeArrowheads="1" noTextEdit="1"/>
          </p:cNvSpPr>
          <p:nvPr>
            <p:ph type="sldImg"/>
          </p:nvPr>
        </p:nvSpPr>
        <p:spPr/>
      </p:sp>
      <p:sp>
        <p:nvSpPr>
          <p:cNvPr id="914435" name="Rectangle 3"/>
          <p:cNvSpPr>
            <a:spLocks noGrp="1" noChangeArrowheads="1"/>
          </p:cNvSpPr>
          <p:nvPr>
            <p:ph type="body" idx="1"/>
          </p:nvPr>
        </p:nvSpPr>
        <p:spPr/>
        <p:txBody>
          <a:bodyPr/>
          <a:lstStyle/>
          <a:p>
            <a:pPr marL="228600" indent="-228600">
              <a:spcBef>
                <a:spcPct val="50000"/>
              </a:spcBef>
            </a:pPr>
            <a:r>
              <a:rPr lang="en-US" altLang="zh-CN" sz="1000" baseline="0" dirty="0"/>
              <a:t>    </a:t>
            </a:r>
            <a:r>
              <a:rPr lang="en-US" altLang="zh-CN" sz="1000" dirty="0"/>
              <a:t>Let us give a hypothetical example.  </a:t>
            </a:r>
          </a:p>
          <a:p>
            <a:pPr marL="228600" indent="-228600">
              <a:spcBef>
                <a:spcPct val="50000"/>
              </a:spcBef>
            </a:pPr>
            <a:r>
              <a:rPr lang="en-US" altLang="zh-CN" sz="1000" dirty="0"/>
              <a:t>    The figure shows part of a connection. </a:t>
            </a:r>
          </a:p>
          <a:p>
            <a:pPr marL="228600" indent="-228600">
              <a:spcBef>
                <a:spcPct val="50000"/>
              </a:spcBef>
            </a:pPr>
            <a:r>
              <a:rPr lang="en-US" altLang="zh-CN" sz="1000" dirty="0"/>
              <a:t>    The figure shows the connection establishment and part of the data transfer phases.</a:t>
            </a:r>
          </a:p>
          <a:p>
            <a:pPr marL="0" indent="0">
              <a:spcBef>
                <a:spcPct val="50000"/>
              </a:spcBef>
              <a:buFontTx/>
              <a:buNone/>
            </a:pPr>
            <a:r>
              <a:rPr lang="en-US" altLang="zh-CN" sz="1000" dirty="0"/>
              <a:t>    1. When the SYN segment is sent, there is no value for RTT</a:t>
            </a:r>
            <a:r>
              <a:rPr lang="en-US" altLang="zh-CN" sz="1000" baseline="-25000" dirty="0"/>
              <a:t>M</a:t>
            </a:r>
            <a:r>
              <a:rPr lang="en-US" altLang="zh-CN" sz="1000" dirty="0"/>
              <a:t> , RTT</a:t>
            </a:r>
            <a:r>
              <a:rPr lang="en-US" altLang="zh-CN" sz="1000" baseline="-25000" dirty="0"/>
              <a:t>S </a:t>
            </a:r>
            <a:r>
              <a:rPr lang="en-US" altLang="zh-CN" sz="1000" dirty="0"/>
              <a:t>, or RTT</a:t>
            </a:r>
            <a:r>
              <a:rPr lang="en-US" altLang="zh-CN" sz="1000" baseline="-25000" dirty="0"/>
              <a:t>D</a:t>
            </a:r>
            <a:r>
              <a:rPr lang="en-US" altLang="zh-CN" sz="1000" dirty="0"/>
              <a:t> . </a:t>
            </a:r>
          </a:p>
          <a:p>
            <a:pPr marL="228600" indent="-228600">
              <a:spcBef>
                <a:spcPct val="50000"/>
              </a:spcBef>
            </a:pPr>
            <a:r>
              <a:rPr lang="en-US" altLang="zh-CN" sz="1000" dirty="0"/>
              <a:t>       The value of RTO is set to </a:t>
            </a:r>
            <a:r>
              <a:rPr lang="en-US" altLang="zh-CN" sz="1000" dirty="0">
                <a:solidFill>
                  <a:schemeClr val="hlink"/>
                </a:solidFill>
              </a:rPr>
              <a:t>6.00</a:t>
            </a:r>
            <a:r>
              <a:rPr lang="en-US" altLang="zh-CN" sz="1000" dirty="0"/>
              <a:t> seconds.</a:t>
            </a:r>
          </a:p>
          <a:p>
            <a:pPr marL="228600" indent="-228600">
              <a:spcBef>
                <a:spcPct val="50000"/>
              </a:spcBef>
            </a:pPr>
            <a:endParaRPr lang="en-US" altLang="zh-CN" sz="1000" dirty="0">
              <a:solidFill>
                <a:schemeClr val="hlink"/>
              </a:solidFill>
            </a:endParaRPr>
          </a:p>
          <a:p>
            <a:pPr marL="0" indent="0">
              <a:spcBef>
                <a:spcPct val="50000"/>
              </a:spcBef>
              <a:buFont typeface="+mj-lt"/>
              <a:buNone/>
            </a:pPr>
            <a:r>
              <a:rPr lang="en-US" altLang="zh-CN" sz="1000" dirty="0"/>
              <a:t>    2.</a:t>
            </a:r>
            <a:r>
              <a:rPr lang="en-US" altLang="zh-CN" sz="1000" baseline="0" dirty="0"/>
              <a:t> </a:t>
            </a:r>
            <a:r>
              <a:rPr lang="en-US" altLang="zh-CN" sz="1000" dirty="0"/>
              <a:t>When the SYN + ACK segment arrives, RTT</a:t>
            </a:r>
            <a:r>
              <a:rPr lang="en-US" altLang="zh-CN" sz="1000" baseline="-25000" dirty="0"/>
              <a:t>M</a:t>
            </a:r>
            <a:r>
              <a:rPr lang="en-US" altLang="zh-CN" sz="1000" dirty="0"/>
              <a:t> is measured and is equal to 1.5 seconds. </a:t>
            </a:r>
          </a:p>
          <a:p>
            <a:pPr marL="228600" indent="-228600">
              <a:spcBef>
                <a:spcPct val="50000"/>
              </a:spcBef>
            </a:pPr>
            <a:r>
              <a:rPr lang="en-US" altLang="zh-CN" sz="1000" dirty="0"/>
              <a:t>       The following shows the values of these variables:</a:t>
            </a:r>
          </a:p>
          <a:p>
            <a:pPr marL="228600" indent="-228600">
              <a:spcBef>
                <a:spcPct val="50000"/>
              </a:spcBef>
            </a:pPr>
            <a:r>
              <a:rPr lang="en-US" altLang="zh-CN" sz="1000" dirty="0"/>
              <a:t>         RTT</a:t>
            </a:r>
            <a:r>
              <a:rPr lang="en-US" altLang="zh-CN" sz="1000" baseline="-25000" dirty="0"/>
              <a:t>M</a:t>
            </a:r>
            <a:r>
              <a:rPr lang="en-US" altLang="zh-CN" sz="1000" dirty="0"/>
              <a:t> = 1.5	          RTT</a:t>
            </a:r>
            <a:r>
              <a:rPr lang="en-US" altLang="zh-CN" sz="1000" baseline="-25000" dirty="0"/>
              <a:t>S</a:t>
            </a:r>
            <a:r>
              <a:rPr lang="en-US" altLang="zh-CN" sz="1000" dirty="0"/>
              <a:t> = 1.5</a:t>
            </a:r>
            <a:br>
              <a:rPr lang="en-US" altLang="zh-CN" sz="1000" dirty="0"/>
            </a:br>
            <a:r>
              <a:rPr lang="en-US" altLang="zh-CN" sz="1000" dirty="0"/>
              <a:t>    RTT</a:t>
            </a:r>
            <a:r>
              <a:rPr lang="en-US" altLang="zh-CN" sz="1000" baseline="-25000" dirty="0"/>
              <a:t>D</a:t>
            </a:r>
            <a:r>
              <a:rPr lang="en-US" altLang="zh-CN" sz="1000" dirty="0"/>
              <a:t> = 1.5/2 = </a:t>
            </a:r>
            <a:r>
              <a:rPr lang="en-US" altLang="zh-CN" sz="1000" dirty="0">
                <a:solidFill>
                  <a:schemeClr val="hlink"/>
                </a:solidFill>
              </a:rPr>
              <a:t>0.75             </a:t>
            </a:r>
            <a:r>
              <a:rPr lang="en-US" altLang="zh-CN" sz="1000" dirty="0"/>
              <a:t>RTO = 1.5 + 4 × 0.75 = 4.5</a:t>
            </a:r>
            <a:endParaRPr lang="zh-CN" altLang="en-US" sz="1000" dirty="0"/>
          </a:p>
          <a:p>
            <a:pPr marL="0" indent="0">
              <a:buFont typeface="+mj-lt"/>
              <a:buNone/>
            </a:pPr>
            <a:endParaRPr lang="en-US" altLang="zh-CN" sz="1000" baseline="0" dirty="0">
              <a:solidFill>
                <a:schemeClr val="hlink"/>
              </a:solidFill>
            </a:endParaRPr>
          </a:p>
          <a:p>
            <a:pPr marL="0" indent="0">
              <a:buFont typeface="+mj-lt"/>
              <a:buNone/>
            </a:pPr>
            <a:r>
              <a:rPr lang="en-US" altLang="zh-CN" sz="1000" baseline="0" dirty="0">
                <a:solidFill>
                  <a:schemeClr val="hlink"/>
                </a:solidFill>
              </a:rPr>
              <a:t>    3. </a:t>
            </a:r>
            <a:r>
              <a:rPr lang="en-US" altLang="zh-CN" sz="1000" dirty="0"/>
              <a:t>When the first data segment is sent, a new RTT measurement starts. </a:t>
            </a:r>
            <a:r>
              <a:rPr lang="en-US" altLang="zh-CN" sz="1000" baseline="0" dirty="0"/>
              <a:t> </a:t>
            </a:r>
            <a:endParaRPr lang="en-US" altLang="zh-CN" sz="1000" dirty="0"/>
          </a:p>
          <a:p>
            <a:pPr marL="228600" indent="-228600"/>
            <a:r>
              <a:rPr lang="en-US" altLang="zh-CN" sz="1000" dirty="0">
                <a:solidFill>
                  <a:schemeClr val="hlink"/>
                </a:solidFill>
              </a:rPr>
              <a:t>       Note that</a:t>
            </a:r>
            <a:r>
              <a:rPr lang="en-US" altLang="zh-CN" sz="1000" dirty="0"/>
              <a:t> the sender does not start an RTT measurement when it sends the ACK segment, because it does not consume a sequence</a:t>
            </a:r>
            <a:r>
              <a:rPr lang="en-US" altLang="zh-CN" sz="1000" baseline="0" dirty="0"/>
              <a:t> </a:t>
            </a:r>
            <a:r>
              <a:rPr lang="en-US" altLang="zh-CN" sz="1000" dirty="0"/>
              <a:t>number and there is no time-out. </a:t>
            </a:r>
          </a:p>
          <a:p>
            <a:pPr marL="228600" indent="-228600"/>
            <a:r>
              <a:rPr lang="en-US" altLang="zh-CN" sz="1000" dirty="0"/>
              <a:t>       No RTT measurement starts for the second data segment because a measurement is already in progress.</a:t>
            </a:r>
          </a:p>
          <a:p>
            <a:pPr marL="228600" indent="-228600">
              <a:spcBef>
                <a:spcPct val="50000"/>
              </a:spcBef>
            </a:pPr>
            <a:r>
              <a:rPr lang="en-US" altLang="zh-CN" sz="1000" dirty="0"/>
              <a:t>       RTT</a:t>
            </a:r>
            <a:r>
              <a:rPr lang="en-US" altLang="zh-CN" sz="1000" baseline="-25000" dirty="0"/>
              <a:t>M</a:t>
            </a:r>
            <a:r>
              <a:rPr lang="en-US" altLang="zh-CN" sz="1000" dirty="0"/>
              <a:t> = 2.5		                        RTT</a:t>
            </a:r>
            <a:r>
              <a:rPr lang="en-US" altLang="zh-CN" sz="1000" baseline="-25000" dirty="0"/>
              <a:t>S</a:t>
            </a:r>
            <a:r>
              <a:rPr lang="en-US" altLang="zh-CN" sz="1000" dirty="0"/>
              <a:t> = (1</a:t>
            </a:r>
            <a:r>
              <a:rPr lang="zh-CN" altLang="en-US" sz="1000" dirty="0"/>
              <a:t>－</a:t>
            </a:r>
            <a:r>
              <a:rPr lang="en-US" altLang="zh-CN" sz="1000" dirty="0"/>
              <a:t>1/8)(1.5) + 1/8 (2.5) = 1.625</a:t>
            </a:r>
            <a:br>
              <a:rPr lang="en-US" altLang="zh-CN" sz="1000" dirty="0"/>
            </a:br>
            <a:r>
              <a:rPr lang="en-US" altLang="zh-CN" sz="1000" dirty="0"/>
              <a:t>    RTT</a:t>
            </a:r>
            <a:r>
              <a:rPr lang="en-US" altLang="zh-CN" sz="1000" baseline="-25000" dirty="0"/>
              <a:t>D</a:t>
            </a:r>
            <a:r>
              <a:rPr lang="en-US" altLang="zh-CN" sz="1000" dirty="0"/>
              <a:t> = (1</a:t>
            </a:r>
            <a:r>
              <a:rPr lang="zh-CN" altLang="en-US" sz="1000" dirty="0"/>
              <a:t>－</a:t>
            </a:r>
            <a:r>
              <a:rPr lang="en-US" altLang="zh-CN" sz="1000" dirty="0"/>
              <a:t>1/4)(</a:t>
            </a:r>
            <a:r>
              <a:rPr lang="en-US" altLang="zh-CN" sz="1000" dirty="0">
                <a:solidFill>
                  <a:schemeClr val="hlink"/>
                </a:solidFill>
              </a:rPr>
              <a:t>0.75</a:t>
            </a:r>
            <a:r>
              <a:rPr lang="en-US" altLang="zh-CN" sz="1000" dirty="0"/>
              <a:t>) + 1/4 |</a:t>
            </a:r>
            <a:r>
              <a:rPr lang="en-US" altLang="zh-CN" sz="1000" dirty="0">
                <a:solidFill>
                  <a:schemeClr val="hlink"/>
                </a:solidFill>
              </a:rPr>
              <a:t>1.625 − 2.5</a:t>
            </a:r>
            <a:r>
              <a:rPr lang="en-US" altLang="zh-CN" sz="1000" dirty="0"/>
              <a:t>|  = 0.78</a:t>
            </a:r>
            <a:r>
              <a:rPr lang="en-US" altLang="zh-CN" sz="1000" baseline="0" dirty="0"/>
              <a:t>     </a:t>
            </a:r>
            <a:r>
              <a:rPr lang="en-US" altLang="zh-CN" sz="1000" dirty="0"/>
              <a:t>RTO = 1.625 + 4 (0.78) = 4.74</a:t>
            </a:r>
          </a:p>
          <a:p>
            <a:pPr marL="228600" indent="-228600"/>
            <a:endParaRPr lang="zh-CN" altLang="en-US" sz="1000" dirty="0"/>
          </a:p>
          <a:p>
            <a:pPr marL="228600" indent="-228600">
              <a:spcBef>
                <a:spcPct val="50000"/>
              </a:spcBef>
              <a:buFontTx/>
              <a:buAutoNum type="arabicPeriod"/>
            </a:pPr>
            <a:endParaRPr lang="zh-CN" altLang="en-US" sz="1000"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5E2E4-FFCE-471E-993F-7C0FDFE3DACF}" type="slidenum">
              <a:rPr lang="zh-CN" altLang="en-US" smtClean="0"/>
              <a:pPr/>
              <a:t>174</a:t>
            </a:fld>
            <a:endParaRPr lang="en-US" altLang="zh-CN"/>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608D92-2942-4AC8-BA94-7AF64A614AC9}" type="slidenum">
              <a:rPr lang="zh-CN" altLang="en-US"/>
              <a:pPr/>
              <a:t>175</a:t>
            </a:fld>
            <a:endParaRPr lang="en-US" altLang="zh-CN"/>
          </a:p>
        </p:txBody>
      </p:sp>
      <p:sp>
        <p:nvSpPr>
          <p:cNvPr id="948226" name="Rectangle 2"/>
          <p:cNvSpPr>
            <a:spLocks noGrp="1" noRot="1" noChangeAspect="1" noChangeArrowheads="1" noTextEdit="1"/>
          </p:cNvSpPr>
          <p:nvPr>
            <p:ph type="sldImg"/>
          </p:nvPr>
        </p:nvSpPr>
        <p:spPr/>
      </p:sp>
      <p:sp>
        <p:nvSpPr>
          <p:cNvPr id="948227" name="Rectangle 3"/>
          <p:cNvSpPr>
            <a:spLocks noGrp="1" noChangeArrowheads="1"/>
          </p:cNvSpPr>
          <p:nvPr>
            <p:ph type="body" idx="1"/>
          </p:nvPr>
        </p:nvSpPr>
        <p:spPr/>
        <p:txBody>
          <a:bodyPr/>
          <a:lstStyle/>
          <a:p>
            <a:r>
              <a:rPr lang="en-US" altLang="zh-CN" sz="1000" dirty="0"/>
              <a:t>     What is the value of RTO if a retransmission occur?</a:t>
            </a:r>
          </a:p>
          <a:p>
            <a:r>
              <a:rPr lang="en-US" altLang="zh-CN" sz="1000" dirty="0"/>
              <a:t> </a:t>
            </a:r>
            <a:r>
              <a:rPr lang="en-US" altLang="zh-CN" sz="1000" baseline="0" dirty="0"/>
              <a:t>    </a:t>
            </a:r>
            <a:r>
              <a:rPr lang="en-US" altLang="zh-CN" sz="1000" dirty="0"/>
              <a:t>Most TCP implementations use an exponential backoff strategy. </a:t>
            </a:r>
          </a:p>
          <a:p>
            <a:r>
              <a:rPr lang="en-US" altLang="zh-CN" sz="1000" dirty="0"/>
              <a:t>     The value of RTO is doubled for each retransmission. </a:t>
            </a:r>
          </a:p>
          <a:p>
            <a:r>
              <a:rPr lang="en-US" altLang="zh-CN" sz="1000" dirty="0"/>
              <a:t>     So if the segment is retransmitted once, the value is two times the RTO. </a:t>
            </a:r>
          </a:p>
          <a:p>
            <a:r>
              <a:rPr lang="en-US" altLang="zh-CN" sz="1000" dirty="0"/>
              <a:t>     If it is transmitted twice, the value is four times the RTO, and so on. </a:t>
            </a:r>
          </a:p>
          <a:p>
            <a:endParaRPr lang="en-US" altLang="zh-CN" sz="1000" dirty="0"/>
          </a:p>
          <a:p>
            <a:r>
              <a:rPr lang="en-US" altLang="zh-CN" sz="1000" dirty="0"/>
              <a:t>     The figure is a </a:t>
            </a:r>
            <a:r>
              <a:rPr lang="en-US" altLang="zh-CN" sz="1000" b="1" dirty="0"/>
              <a:t>continuation</a:t>
            </a:r>
            <a:r>
              <a:rPr lang="en-US" altLang="zh-CN" sz="1000" dirty="0"/>
              <a:t> of the previous example. </a:t>
            </a:r>
          </a:p>
          <a:p>
            <a:r>
              <a:rPr lang="en-US" altLang="zh-CN" sz="1000" dirty="0"/>
              <a:t>     There is retransmission and </a:t>
            </a:r>
            <a:r>
              <a:rPr lang="en-US" altLang="zh-CN" sz="1000" dirty="0" err="1"/>
              <a:t>Karn</a:t>
            </a:r>
            <a:r>
              <a:rPr lang="en-US" altLang="zh-CN" sz="1000" dirty="0" err="1">
                <a:latin typeface="Tahoma" panose="020B0604030504040204"/>
              </a:rPr>
              <a:t>'</a:t>
            </a:r>
            <a:r>
              <a:rPr lang="en-US" altLang="zh-CN" sz="1000" dirty="0" err="1"/>
              <a:t>s</a:t>
            </a:r>
            <a:r>
              <a:rPr lang="en-US" altLang="zh-CN" sz="1000" dirty="0"/>
              <a:t> algorithm is applied. </a:t>
            </a:r>
          </a:p>
          <a:p>
            <a:r>
              <a:rPr lang="en-US" altLang="zh-CN" sz="1000" dirty="0"/>
              <a:t>     The first segment in the figure is sent, but lost. The RTO timer </a:t>
            </a:r>
            <a:r>
              <a:rPr lang="en-US" altLang="zh-CN" sz="1000" b="1" dirty="0"/>
              <a:t>expires</a:t>
            </a:r>
            <a:r>
              <a:rPr lang="en-US" altLang="zh-CN" sz="1000" dirty="0"/>
              <a:t> after 4.74 seconds. </a:t>
            </a:r>
          </a:p>
          <a:p>
            <a:r>
              <a:rPr lang="en-US" altLang="zh-CN" sz="1000" dirty="0"/>
              <a:t>     The segment is retransmitted and the timer is set to 9.48, twice the previous value of RTO. </a:t>
            </a:r>
          </a:p>
          <a:p>
            <a:r>
              <a:rPr lang="en-US" altLang="zh-CN" sz="1000" dirty="0"/>
              <a:t>     This time an ACK is received before the time-out. </a:t>
            </a:r>
          </a:p>
          <a:p>
            <a:endParaRPr lang="en-US" altLang="zh-CN" sz="1000" dirty="0"/>
          </a:p>
          <a:p>
            <a:r>
              <a:rPr lang="en-US" altLang="zh-CN" sz="1000" dirty="0"/>
              <a:t>     We wait until we send a new segment and receive the ACK for it </a:t>
            </a:r>
            <a:r>
              <a:rPr lang="en-US" altLang="zh-CN" sz="1000" u="sng" dirty="0"/>
              <a:t>before </a:t>
            </a:r>
            <a:r>
              <a:rPr lang="en-US" altLang="zh-CN" sz="1000" u="sng" dirty="0">
                <a:solidFill>
                  <a:schemeClr val="hlink"/>
                </a:solidFill>
              </a:rPr>
              <a:t>recalculating</a:t>
            </a:r>
            <a:r>
              <a:rPr lang="en-US" altLang="zh-CN" sz="1000" u="sng" dirty="0"/>
              <a:t> the RTO</a:t>
            </a:r>
            <a:r>
              <a:rPr lang="en-US" altLang="zh-CN" sz="1000" u="none" dirty="0"/>
              <a:t> </a:t>
            </a:r>
            <a:r>
              <a:rPr lang="en-US" altLang="zh-CN" sz="900" dirty="0"/>
              <a:t>(</a:t>
            </a:r>
            <a:r>
              <a:rPr lang="en-US" altLang="zh-CN" sz="900" dirty="0" err="1">
                <a:solidFill>
                  <a:schemeClr val="hlink"/>
                </a:solidFill>
              </a:rPr>
              <a:t>Karn</a:t>
            </a:r>
            <a:r>
              <a:rPr lang="en-US" altLang="zh-CN" sz="900" dirty="0" err="1">
                <a:solidFill>
                  <a:schemeClr val="hlink"/>
                </a:solidFill>
                <a:latin typeface="Tahoma" panose="020B0604030504040204"/>
              </a:rPr>
              <a:t>'</a:t>
            </a:r>
            <a:r>
              <a:rPr lang="en-US" altLang="zh-CN" sz="900" dirty="0" err="1">
                <a:solidFill>
                  <a:schemeClr val="hlink"/>
                </a:solidFill>
              </a:rPr>
              <a:t>s</a:t>
            </a:r>
            <a:r>
              <a:rPr lang="en-US" altLang="zh-CN" sz="900" dirty="0">
                <a:solidFill>
                  <a:schemeClr val="hlink"/>
                </a:solidFill>
              </a:rPr>
              <a:t> algorithm</a:t>
            </a:r>
            <a:r>
              <a:rPr lang="en-US" altLang="zh-CN" sz="900" dirty="0"/>
              <a:t>).</a:t>
            </a:r>
          </a:p>
          <a:p>
            <a:pPr>
              <a:spcBef>
                <a:spcPct val="50000"/>
              </a:spcBef>
            </a:pPr>
            <a:r>
              <a:rPr lang="en-US" altLang="zh-CN" dirty="0"/>
              <a:t>     RTT</a:t>
            </a:r>
            <a:r>
              <a:rPr lang="en-US" altLang="zh-CN" baseline="-25000" dirty="0"/>
              <a:t>M</a:t>
            </a:r>
            <a:r>
              <a:rPr lang="en-US" altLang="zh-CN" dirty="0"/>
              <a:t> = 4.00 			</a:t>
            </a:r>
          </a:p>
          <a:p>
            <a:pPr>
              <a:spcBef>
                <a:spcPct val="50000"/>
              </a:spcBef>
            </a:pPr>
            <a:r>
              <a:rPr lang="en-US" altLang="zh-CN" dirty="0"/>
              <a:t>     RTT</a:t>
            </a:r>
            <a:r>
              <a:rPr lang="en-US" altLang="zh-CN" baseline="-25000" dirty="0"/>
              <a:t>S</a:t>
            </a:r>
            <a:r>
              <a:rPr lang="en-US" altLang="zh-CN" dirty="0"/>
              <a:t> = 7/8 (</a:t>
            </a:r>
            <a:r>
              <a:rPr lang="en-US" altLang="zh-CN" dirty="0">
                <a:solidFill>
                  <a:schemeClr val="hlink"/>
                </a:solidFill>
              </a:rPr>
              <a:t>1.625</a:t>
            </a:r>
            <a:r>
              <a:rPr lang="en-US" altLang="zh-CN" dirty="0"/>
              <a:t>) + 1/8 (4.00) = 1.92</a:t>
            </a:r>
          </a:p>
          <a:p>
            <a:pPr>
              <a:spcBef>
                <a:spcPct val="50000"/>
              </a:spcBef>
            </a:pPr>
            <a:r>
              <a:rPr lang="en-US" altLang="zh-CN" dirty="0"/>
              <a:t>     RTT</a:t>
            </a:r>
            <a:r>
              <a:rPr lang="en-US" altLang="zh-CN" baseline="-25000" dirty="0"/>
              <a:t>D </a:t>
            </a:r>
            <a:r>
              <a:rPr lang="en-US" altLang="zh-CN" dirty="0"/>
              <a:t>= 3/4 (</a:t>
            </a:r>
            <a:r>
              <a:rPr lang="en-US" altLang="zh-CN" dirty="0">
                <a:solidFill>
                  <a:schemeClr val="hlink"/>
                </a:solidFill>
              </a:rPr>
              <a:t>0.78</a:t>
            </a:r>
            <a:r>
              <a:rPr lang="en-US" altLang="zh-CN" dirty="0"/>
              <a:t>) + 1/4 |1.92 −</a:t>
            </a:r>
            <a:r>
              <a:rPr lang="en-US" altLang="zh-CN" dirty="0">
                <a:solidFill>
                  <a:schemeClr val="folHlink"/>
                </a:solidFill>
              </a:rPr>
              <a:t> 4.00</a:t>
            </a:r>
            <a:r>
              <a:rPr lang="en-US" altLang="zh-CN" dirty="0"/>
              <a:t>|  = 1.105</a:t>
            </a:r>
          </a:p>
          <a:p>
            <a:pPr>
              <a:spcBef>
                <a:spcPct val="50000"/>
              </a:spcBef>
            </a:pPr>
            <a:r>
              <a:rPr lang="en-US" altLang="zh-CN" dirty="0"/>
              <a:t>     RTO = 1.92 + 4 (1.105) = 6.34</a:t>
            </a:r>
          </a:p>
          <a:p>
            <a:endParaRPr lang="zh-CN" altLang="en-US" sz="900" dirty="0"/>
          </a:p>
          <a:p>
            <a:endParaRPr lang="en-US" altLang="zh-CN" sz="1000" dirty="0"/>
          </a:p>
          <a:p>
            <a:endParaRPr lang="zh-CN" altLang="en-US" sz="1000"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182</a:t>
            </a:fld>
            <a:endParaRPr lang="en-US" altLang="zh-CN"/>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65620F-4E33-41B2-9616-3FECCDC9E2A3}" type="slidenum">
              <a:rPr lang="zh-CN" altLang="en-US"/>
              <a:pPr/>
              <a:t>184</a:t>
            </a:fld>
            <a:endParaRPr lang="en-US" altLang="zh-CN"/>
          </a:p>
        </p:txBody>
      </p:sp>
      <p:sp>
        <p:nvSpPr>
          <p:cNvPr id="954370" name="Rectangle 2"/>
          <p:cNvSpPr>
            <a:spLocks noGrp="1" noRot="1" noChangeAspect="1" noChangeArrowheads="1" noTextEdit="1"/>
          </p:cNvSpPr>
          <p:nvPr>
            <p:ph type="sldImg"/>
          </p:nvPr>
        </p:nvSpPr>
        <p:spPr/>
      </p:sp>
      <p:sp>
        <p:nvSpPr>
          <p:cNvPr id="954371" name="Rectangle 3"/>
          <p:cNvSpPr>
            <a:spLocks noGrp="1" noChangeArrowheads="1"/>
          </p:cNvSpPr>
          <p:nvPr>
            <p:ph type="body" idx="1"/>
          </p:nvPr>
        </p:nvSpPr>
        <p:spPr/>
        <p:txBody>
          <a:bodyPr/>
          <a:lstStyle/>
          <a:p>
            <a:r>
              <a:rPr lang="en-US" altLang="zh-CN" dirty="0"/>
              <a:t>    In the figure an end system has received five segments of data.</a:t>
            </a:r>
          </a:p>
          <a:p>
            <a:r>
              <a:rPr lang="en-US" altLang="zh-CN" dirty="0"/>
              <a:t>    The first and second segments are in consecutive order. </a:t>
            </a:r>
          </a:p>
          <a:p>
            <a:r>
              <a:rPr lang="en-US" altLang="zh-CN" dirty="0"/>
              <a:t>    An accumulative acknowledgment can be sent to report the reception of these two segments. </a:t>
            </a:r>
          </a:p>
          <a:p>
            <a:r>
              <a:rPr lang="en-US" altLang="zh-CN" dirty="0"/>
              <a:t>    Segments 3, 4, and 5, however, are out of order with a gap between the second and third and a gap between the fourth and the fifth.</a:t>
            </a:r>
          </a:p>
          <a:p>
            <a:r>
              <a:rPr lang="en-US" altLang="zh-CN" dirty="0"/>
              <a:t>    An ACK and a SACK together can easily </a:t>
            </a:r>
            <a:r>
              <a:rPr lang="en-US" altLang="zh-CN" b="1" dirty="0">
                <a:solidFill>
                  <a:schemeClr val="hlink"/>
                </a:solidFill>
              </a:rPr>
              <a:t>clear</a:t>
            </a:r>
            <a:r>
              <a:rPr lang="en-US" altLang="zh-CN" dirty="0"/>
              <a:t> the situation for the sender. </a:t>
            </a:r>
          </a:p>
          <a:p>
            <a:endParaRPr lang="en-US" altLang="zh-CN" dirty="0"/>
          </a:p>
          <a:p>
            <a:r>
              <a:rPr lang="en-US" altLang="zh-CN" dirty="0"/>
              <a:t>   The value of ACK is 2001, which means that the sender need not worry about bytes 1 to 2000. </a:t>
            </a:r>
          </a:p>
          <a:p>
            <a:r>
              <a:rPr lang="en-US" altLang="zh-CN" dirty="0"/>
              <a:t>   The SACK has two blocks. </a:t>
            </a:r>
          </a:p>
          <a:p>
            <a:r>
              <a:rPr lang="en-US" altLang="zh-CN" dirty="0"/>
              <a:t>   The first block announces that bytes 4001 to 6000 have arrived out of order. </a:t>
            </a:r>
          </a:p>
          <a:p>
            <a:r>
              <a:rPr lang="en-US" altLang="zh-CN" dirty="0"/>
              <a:t>   The second block shows that bytes 8001 to 9000 have also arrived out of order. </a:t>
            </a:r>
            <a:endParaRPr lang="zh-CN" altLang="en-US" dirty="0"/>
          </a:p>
          <a:p>
            <a:r>
              <a:rPr lang="en-US" altLang="zh-CN" dirty="0"/>
              <a:t>   This means that bytes 2001 to 4000 and bytes 6001 to 8000 are lost or discarded. </a:t>
            </a:r>
          </a:p>
          <a:p>
            <a:r>
              <a:rPr lang="en-US" altLang="zh-CN" dirty="0"/>
              <a:t>   The sender can resend only these bytes.</a:t>
            </a:r>
            <a:endParaRPr lang="zh-CN" altLang="en-US" dirty="0"/>
          </a:p>
          <a:p>
            <a:endParaRPr lang="zh-CN" altLang="en-US" dirty="0"/>
          </a:p>
          <a:p>
            <a:endParaRPr lang="zh-CN" altLang="en-US"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6BEE46-EAE4-48F0-B7E9-2A7F45CD9ADF}" type="slidenum">
              <a:rPr lang="zh-CN" altLang="en-US"/>
              <a:pPr/>
              <a:t>185</a:t>
            </a:fld>
            <a:endParaRPr lang="en-US" altLang="zh-CN"/>
          </a:p>
        </p:txBody>
      </p:sp>
      <p:sp>
        <p:nvSpPr>
          <p:cNvPr id="953346" name="Rectangle 2"/>
          <p:cNvSpPr>
            <a:spLocks noGrp="1" noRot="1" noChangeAspect="1" noChangeArrowheads="1" noTextEdit="1"/>
          </p:cNvSpPr>
          <p:nvPr>
            <p:ph type="sldImg"/>
          </p:nvPr>
        </p:nvSpPr>
        <p:spPr/>
      </p:sp>
      <p:sp>
        <p:nvSpPr>
          <p:cNvPr id="953347" name="Rectangle 3"/>
          <p:cNvSpPr>
            <a:spLocks noGrp="1" noChangeArrowheads="1"/>
          </p:cNvSpPr>
          <p:nvPr>
            <p:ph type="body" idx="1"/>
          </p:nvPr>
        </p:nvSpPr>
        <p:spPr/>
        <p:txBody>
          <a:bodyPr/>
          <a:lstStyle/>
          <a:p>
            <a:r>
              <a:rPr lang="en-US" altLang="zh-CN" baseline="0" dirty="0"/>
              <a:t>    </a:t>
            </a:r>
            <a:r>
              <a:rPr lang="en-US" altLang="zh-CN" dirty="0"/>
              <a:t>The example in the Figure shows how a duplicate segment can be </a:t>
            </a:r>
            <a:r>
              <a:rPr lang="en-US" altLang="zh-CN" dirty="0">
                <a:solidFill>
                  <a:schemeClr val="hlink"/>
                </a:solidFill>
              </a:rPr>
              <a:t>detected</a:t>
            </a:r>
            <a:r>
              <a:rPr lang="en-US" altLang="zh-CN" dirty="0"/>
              <a:t> with a combination of ACK and SACK. </a:t>
            </a:r>
          </a:p>
          <a:p>
            <a:r>
              <a:rPr lang="en-US" altLang="zh-CN" dirty="0"/>
              <a:t>    In this case, we have some out-of-order segments (</a:t>
            </a:r>
            <a:r>
              <a:rPr lang="en-US" altLang="zh-CN" dirty="0">
                <a:solidFill>
                  <a:schemeClr val="hlink"/>
                </a:solidFill>
              </a:rPr>
              <a:t>in one block</a:t>
            </a:r>
            <a:r>
              <a:rPr lang="en-US" altLang="zh-CN" dirty="0"/>
              <a:t>) and one duplicate segment. </a:t>
            </a:r>
          </a:p>
          <a:p>
            <a:r>
              <a:rPr lang="en-US" altLang="zh-CN" dirty="0"/>
              <a:t>    To show both out-of-order and duplicate data, SACK uses the first block, in this case, to show the duplicate data and other blocks to show out-of-order data. </a:t>
            </a:r>
          </a:p>
          <a:p>
            <a:r>
              <a:rPr lang="en-US" altLang="zh-CN" dirty="0"/>
              <a:t>    Note that only the first block can be used for duplicate data. </a:t>
            </a:r>
          </a:p>
          <a:p>
            <a:r>
              <a:rPr lang="en-US" altLang="zh-CN" dirty="0"/>
              <a:t>    The natural question is </a:t>
            </a:r>
            <a:r>
              <a:rPr lang="en-US" altLang="zh-CN" b="1" u="none" dirty="0"/>
              <a:t>how</a:t>
            </a:r>
            <a:r>
              <a:rPr lang="en-US" altLang="zh-CN" u="none" dirty="0"/>
              <a:t> </a:t>
            </a:r>
            <a:r>
              <a:rPr lang="en-US" altLang="zh-CN" u="sng" dirty="0"/>
              <a:t>the sender</a:t>
            </a:r>
            <a:r>
              <a:rPr lang="en-US" altLang="zh-CN" dirty="0"/>
              <a:t>, when it receives these ACK and SACK values </a:t>
            </a:r>
            <a:r>
              <a:rPr lang="en-US" altLang="zh-CN" u="sng" dirty="0">
                <a:solidFill>
                  <a:schemeClr val="hlink"/>
                </a:solidFill>
              </a:rPr>
              <a:t>knows</a:t>
            </a:r>
            <a:r>
              <a:rPr lang="en-US" altLang="zh-CN" dirty="0"/>
              <a:t> that the first block is for duplicate data (compare this example with the previous example). </a:t>
            </a:r>
          </a:p>
          <a:p>
            <a:r>
              <a:rPr lang="en-US" altLang="zh-CN" dirty="0"/>
              <a:t>    The answer is that the bytes in the first block are already acknowledged in the ACK field; therefore, this block must be a duplicate.</a:t>
            </a:r>
            <a:endParaRPr lang="zh-CN" altLang="en-US" dirty="0"/>
          </a:p>
          <a:p>
            <a:endParaRPr lang="zh-CN" altLang="en-US" dirty="0"/>
          </a:p>
          <a:p>
            <a:endParaRPr lang="zh-CN" altLang="en-US"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9C7AA8-D6A5-4C5B-AF8F-92C7DC5BF16C}" type="slidenum">
              <a:rPr lang="en-US" altLang="zh-CN"/>
              <a:pPr/>
              <a:t>187</a:t>
            </a:fld>
            <a:endParaRPr lang="en-US" altLang="zh-CN"/>
          </a:p>
        </p:txBody>
      </p:sp>
      <p:sp>
        <p:nvSpPr>
          <p:cNvPr id="743426" name="Rectangle 2"/>
          <p:cNvSpPr>
            <a:spLocks noGrp="1" noRot="1" noChangeAspect="1" noChangeArrowheads="1" noTextEdit="1"/>
          </p:cNvSpPr>
          <p:nvPr>
            <p:ph type="sldImg"/>
          </p:nvPr>
        </p:nvSpPr>
        <p:spPr/>
      </p:sp>
      <p:sp>
        <p:nvSpPr>
          <p:cNvPr id="74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79E79B-D860-4C8B-B3EE-52D64576DDB3}" type="slidenum">
              <a:rPr lang="en-US" altLang="zh-CN"/>
              <a:pPr/>
              <a:t>194</a:t>
            </a:fld>
            <a:endParaRPr lang="en-US" altLang="zh-CN"/>
          </a:p>
        </p:txBody>
      </p:sp>
      <p:sp>
        <p:nvSpPr>
          <p:cNvPr id="930818" name="Rectangle 2"/>
          <p:cNvSpPr>
            <a:spLocks noGrp="1" noRot="1" noChangeAspect="1" noChangeArrowheads="1" noTextEdit="1"/>
          </p:cNvSpPr>
          <p:nvPr>
            <p:ph type="sldImg"/>
          </p:nvPr>
        </p:nvSpPr>
        <p:spPr/>
      </p:sp>
      <p:sp>
        <p:nvSpPr>
          <p:cNvPr id="9308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60BEC38-32EA-437A-9E27-37AA162E3925}" type="slidenum">
              <a:rPr lang="en-US" altLang="zh-CN"/>
              <a:pPr/>
              <a:t>195</a:t>
            </a:fld>
            <a:endParaRPr lang="en-US" altLang="zh-CN"/>
          </a:p>
        </p:txBody>
      </p:sp>
      <p:sp>
        <p:nvSpPr>
          <p:cNvPr id="939010" name="Rectangle 2"/>
          <p:cNvSpPr>
            <a:spLocks noGrp="1" noRot="1" noChangeAspect="1" noChangeArrowheads="1" noTextEdit="1"/>
          </p:cNvSpPr>
          <p:nvPr>
            <p:ph type="sldImg"/>
          </p:nvPr>
        </p:nvSpPr>
        <p:spPr/>
      </p:sp>
      <p:sp>
        <p:nvSpPr>
          <p:cNvPr id="9390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48E158-58E5-4E06-B512-768D7D1506C5}" type="slidenum">
              <a:rPr lang="en-US" altLang="zh-CN"/>
              <a:pPr/>
              <a:t>196</a:t>
            </a:fld>
            <a:endParaRPr lang="en-US" altLang="zh-CN"/>
          </a:p>
        </p:txBody>
      </p:sp>
      <p:sp>
        <p:nvSpPr>
          <p:cNvPr id="932866" name="Rectangle 2"/>
          <p:cNvSpPr>
            <a:spLocks noGrp="1" noRot="1" noChangeAspect="1" noChangeArrowheads="1" noTextEdit="1"/>
          </p:cNvSpPr>
          <p:nvPr>
            <p:ph type="sldImg"/>
          </p:nvPr>
        </p:nvSpPr>
        <p:spPr/>
      </p:sp>
      <p:sp>
        <p:nvSpPr>
          <p:cNvPr id="9328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C576294-9C95-45C4-87BD-F03B7E51C854}" type="slidenum">
              <a:rPr lang="en-US" altLang="zh-CN"/>
              <a:pPr/>
              <a:t>21</a:t>
            </a:fld>
            <a:endParaRPr lang="en-US" altLang="zh-CN" dirty="0"/>
          </a:p>
        </p:txBody>
      </p:sp>
      <p:sp>
        <p:nvSpPr>
          <p:cNvPr id="581634" name="Rectangle 2"/>
          <p:cNvSpPr>
            <a:spLocks noGrp="1" noRot="1" noChangeAspect="1" noChangeArrowheads="1" noTextEdit="1"/>
          </p:cNvSpPr>
          <p:nvPr>
            <p:ph type="sldImg"/>
          </p:nvPr>
        </p:nvSpPr>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1563B6-D0E1-4E13-A53F-6BFA970B272A}" type="slidenum">
              <a:rPr lang="en-US" altLang="zh-CN"/>
              <a:pPr/>
              <a:t>197</a:t>
            </a:fld>
            <a:endParaRPr lang="en-US" altLang="zh-CN"/>
          </a:p>
        </p:txBody>
      </p:sp>
      <p:sp>
        <p:nvSpPr>
          <p:cNvPr id="934914" name="Rectangle 2"/>
          <p:cNvSpPr>
            <a:spLocks noGrp="1" noRot="1" noChangeAspect="1" noChangeArrowheads="1" noTextEdit="1"/>
          </p:cNvSpPr>
          <p:nvPr>
            <p:ph type="sldImg"/>
          </p:nvPr>
        </p:nvSpPr>
        <p:spPr/>
      </p:sp>
      <p:sp>
        <p:nvSpPr>
          <p:cNvPr id="9349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8E5859-7FBE-4F67-A889-C72E5D99ED6F}" type="slidenum">
              <a:rPr lang="en-US" altLang="zh-CN"/>
              <a:pPr/>
              <a:t>198</a:t>
            </a:fld>
            <a:endParaRPr lang="en-US" altLang="zh-CN"/>
          </a:p>
        </p:txBody>
      </p:sp>
      <p:sp>
        <p:nvSpPr>
          <p:cNvPr id="936962" name="Rectangle 2"/>
          <p:cNvSpPr>
            <a:spLocks noGrp="1" noRot="1" noChangeAspect="1" noChangeArrowheads="1" noTextEdit="1"/>
          </p:cNvSpPr>
          <p:nvPr>
            <p:ph type="sldImg"/>
          </p:nvPr>
        </p:nvSpPr>
        <p:spPr/>
      </p:sp>
      <p:sp>
        <p:nvSpPr>
          <p:cNvPr id="93696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DFDC82-C664-45B8-8C39-7B6A7FFEB944}" type="slidenum">
              <a:rPr lang="en-US" altLang="zh-CN"/>
              <a:pPr/>
              <a:t>207</a:t>
            </a:fld>
            <a:endParaRPr lang="en-US" altLang="zh-CN"/>
          </a:p>
        </p:txBody>
      </p:sp>
      <p:sp>
        <p:nvSpPr>
          <p:cNvPr id="892930" name="Rectangle 2"/>
          <p:cNvSpPr>
            <a:spLocks noGrp="1" noRot="1" noChangeAspect="1" noChangeArrowheads="1" noTextEdit="1"/>
          </p:cNvSpPr>
          <p:nvPr>
            <p:ph type="sldImg"/>
          </p:nvPr>
        </p:nvSpPr>
        <p:spPr/>
      </p:sp>
      <p:sp>
        <p:nvSpPr>
          <p:cNvPr id="8929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1E702B-2984-459F-BEB3-CAC9149720D5}" type="slidenum">
              <a:rPr lang="en-US" altLang="zh-CN"/>
              <a:pPr/>
              <a:t>208</a:t>
            </a:fld>
            <a:endParaRPr lang="en-US" altLang="zh-CN"/>
          </a:p>
        </p:txBody>
      </p:sp>
      <p:sp>
        <p:nvSpPr>
          <p:cNvPr id="894978" name="Rectangle 2"/>
          <p:cNvSpPr>
            <a:spLocks noGrp="1" noRot="1" noChangeAspect="1" noChangeArrowheads="1" noTextEdit="1"/>
          </p:cNvSpPr>
          <p:nvPr>
            <p:ph type="sldImg"/>
          </p:nvPr>
        </p:nvSpPr>
        <p:spPr/>
      </p:sp>
      <p:sp>
        <p:nvSpPr>
          <p:cNvPr id="894979" name="Rectangle 3"/>
          <p:cNvSpPr>
            <a:spLocks noGrp="1" noChangeArrowheads="1"/>
          </p:cNvSpPr>
          <p:nvPr>
            <p:ph type="body" idx="1"/>
          </p:nvPr>
        </p:nvSpPr>
        <p:spPr>
          <a:xfrm>
            <a:off x="914400" y="4343400"/>
            <a:ext cx="5029200" cy="4114800"/>
          </a:xfrm>
        </p:spPr>
        <p:txBody>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To </a:t>
            </a:r>
            <a:r>
              <a:rPr lang="en-US" altLang="zh-CN" sz="1200" i="0" kern="1200" baseline="0" dirty="0">
                <a:solidFill>
                  <a:schemeClr val="tx1"/>
                </a:solidFill>
                <a:latin typeface="Arial" panose="020B0604020202020204" pitchFamily="34" charset="0"/>
                <a:ea typeface="宋体" panose="02010600030101010101" pitchFamily="2" charset="-122"/>
                <a:cs typeface="+mn-cs"/>
              </a:rPr>
              <a:t>understand the forwarding issue better, imagine that you are a router that interconnects several links, each running different link-layer protocols with different MTUs.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Suppose you receive an IP datagram from one link.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You check your forwarding table to determine the outgoing link, and this outgoing link has an MTU that is smaller than the length of the IP datagram.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Time to panic — how are you going to </a:t>
            </a:r>
            <a:r>
              <a:rPr lang="en-US" altLang="zh-CN" sz="1200" b="1" kern="1200" baseline="0" dirty="0">
                <a:solidFill>
                  <a:schemeClr val="tx1"/>
                </a:solidFill>
                <a:latin typeface="Arial" panose="020B0604020202020204" pitchFamily="34" charset="0"/>
                <a:ea typeface="宋体" panose="02010600030101010101" pitchFamily="2" charset="-122"/>
                <a:cs typeface="+mn-cs"/>
              </a:rPr>
              <a:t>squeeze</a:t>
            </a:r>
            <a:r>
              <a:rPr lang="en-US" altLang="zh-CN" sz="1200" kern="1200" baseline="0" dirty="0">
                <a:solidFill>
                  <a:schemeClr val="tx1"/>
                </a:solidFill>
                <a:latin typeface="Arial" panose="020B0604020202020204" pitchFamily="34" charset="0"/>
                <a:ea typeface="宋体" panose="02010600030101010101" pitchFamily="2" charset="-122"/>
                <a:cs typeface="+mn-cs"/>
              </a:rPr>
              <a:t> this oversized IP datagram </a:t>
            </a:r>
            <a:r>
              <a:rPr lang="en-US" altLang="zh-CN" sz="1200" b="1" kern="1200" baseline="0" dirty="0">
                <a:solidFill>
                  <a:schemeClr val="tx1"/>
                </a:solidFill>
                <a:latin typeface="Arial" panose="020B0604020202020204" pitchFamily="34" charset="0"/>
                <a:ea typeface="宋体" panose="02010600030101010101" pitchFamily="2" charset="-122"/>
                <a:cs typeface="+mn-cs"/>
              </a:rPr>
              <a:t>into</a:t>
            </a:r>
            <a:r>
              <a:rPr lang="en-US" altLang="zh-CN" sz="1200" kern="1200" baseline="0" dirty="0">
                <a:solidFill>
                  <a:schemeClr val="tx1"/>
                </a:solidFill>
                <a:latin typeface="Arial" panose="020B0604020202020204" pitchFamily="34" charset="0"/>
                <a:ea typeface="宋体" panose="02010600030101010101" pitchFamily="2" charset="-122"/>
                <a:cs typeface="+mn-cs"/>
              </a:rPr>
              <a:t> the payload field of the link-layer frame?</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solution is to </a:t>
            </a:r>
            <a:r>
              <a:rPr lang="en-US" altLang="zh-CN" sz="1200" b="1" kern="1200" baseline="0" dirty="0">
                <a:solidFill>
                  <a:schemeClr val="tx1"/>
                </a:solidFill>
                <a:latin typeface="Arial" panose="020B0604020202020204" pitchFamily="34" charset="0"/>
                <a:ea typeface="宋体" panose="02010600030101010101" pitchFamily="2" charset="-122"/>
                <a:cs typeface="+mn-cs"/>
              </a:rPr>
              <a:t>fragment</a:t>
            </a:r>
            <a:r>
              <a:rPr lang="en-US" altLang="zh-CN" sz="1200" kern="1200" baseline="0" dirty="0">
                <a:solidFill>
                  <a:schemeClr val="tx1"/>
                </a:solidFill>
                <a:latin typeface="Arial" panose="020B0604020202020204" pitchFamily="34" charset="0"/>
                <a:ea typeface="宋体" panose="02010600030101010101" pitchFamily="2" charset="-122"/>
                <a:cs typeface="+mn-cs"/>
              </a:rPr>
              <a:t> the data in the IP datagram </a:t>
            </a:r>
            <a:r>
              <a:rPr lang="en-US" altLang="zh-CN" sz="1200" b="1" kern="1200" baseline="0" dirty="0">
                <a:solidFill>
                  <a:schemeClr val="tx1"/>
                </a:solidFill>
                <a:latin typeface="Arial" panose="020B0604020202020204" pitchFamily="34" charset="0"/>
                <a:ea typeface="宋体" panose="02010600030101010101" pitchFamily="2" charset="-122"/>
                <a:cs typeface="+mn-cs"/>
              </a:rPr>
              <a:t>into</a:t>
            </a:r>
            <a:r>
              <a:rPr lang="en-US" altLang="zh-CN" sz="1200" kern="1200" baseline="0" dirty="0">
                <a:solidFill>
                  <a:schemeClr val="tx1"/>
                </a:solidFill>
                <a:latin typeface="Arial" panose="020B0604020202020204" pitchFamily="34" charset="0"/>
                <a:ea typeface="宋体" panose="02010600030101010101" pitchFamily="2" charset="-122"/>
                <a:cs typeface="+mn-cs"/>
              </a:rPr>
              <a:t> two or more smaller IP datagrams, </a:t>
            </a:r>
            <a:r>
              <a:rPr lang="en-US" altLang="zh-CN" sz="1200" b="1" kern="1200" baseline="0" dirty="0">
                <a:solidFill>
                  <a:schemeClr val="tx1"/>
                </a:solidFill>
                <a:latin typeface="Arial" panose="020B0604020202020204" pitchFamily="34" charset="0"/>
                <a:ea typeface="宋体" panose="02010600030101010101" pitchFamily="2" charset="-122"/>
                <a:cs typeface="+mn-cs"/>
              </a:rPr>
              <a:t>encapsulate</a:t>
            </a:r>
            <a:r>
              <a:rPr lang="en-US" altLang="zh-CN" sz="1200" kern="1200" baseline="0" dirty="0">
                <a:solidFill>
                  <a:schemeClr val="tx1"/>
                </a:solidFill>
                <a:latin typeface="Arial" panose="020B0604020202020204" pitchFamily="34" charset="0"/>
                <a:ea typeface="宋体" panose="02010600030101010101" pitchFamily="2" charset="-122"/>
                <a:cs typeface="+mn-cs"/>
              </a:rPr>
              <a:t> each of these smaller IP datagrams in a separate link-layer frame; and send these frames over the outgoing link.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Each of these smaller datagrams is referred to as a </a:t>
            </a:r>
            <a:r>
              <a:rPr lang="en-US" altLang="zh-CN" sz="1200" b="1" kern="1200" baseline="0" dirty="0">
                <a:solidFill>
                  <a:schemeClr val="tx1"/>
                </a:solidFill>
                <a:latin typeface="Arial" panose="020B0604020202020204" pitchFamily="34" charset="0"/>
                <a:ea typeface="宋体" panose="02010600030101010101" pitchFamily="2" charset="-122"/>
                <a:cs typeface="+mn-cs"/>
              </a:rPr>
              <a:t>fragment.</a:t>
            </a:r>
          </a:p>
          <a:p>
            <a:endParaRPr lang="en-US" altLang="zh-CN" sz="1200" b="1"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Fragments need to be reassembled </a:t>
            </a:r>
            <a:r>
              <a:rPr lang="en-US" altLang="zh-CN" sz="1200" b="1" kern="1200" baseline="0" dirty="0">
                <a:solidFill>
                  <a:schemeClr val="tx1"/>
                </a:solidFill>
                <a:latin typeface="Arial" panose="020B0604020202020204" pitchFamily="34" charset="0"/>
                <a:ea typeface="宋体" panose="02010600030101010101" pitchFamily="2" charset="-122"/>
                <a:cs typeface="+mn-cs"/>
              </a:rPr>
              <a:t>before</a:t>
            </a:r>
            <a:r>
              <a:rPr lang="en-US" altLang="zh-CN" sz="1200" kern="1200" baseline="0" dirty="0">
                <a:solidFill>
                  <a:schemeClr val="tx1"/>
                </a:solidFill>
                <a:latin typeface="Arial" panose="020B0604020202020204" pitchFamily="34" charset="0"/>
                <a:ea typeface="宋体" panose="02010600030101010101" pitchFamily="2" charset="-122"/>
                <a:cs typeface="+mn-cs"/>
              </a:rPr>
              <a:t> they reach the transport layer at the destination.</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Indeed, both TCP and UDP are expecting to receive complete, unfragmented segments from the network layer.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designers of IPv4 felt that reassembling datagrams in the routers </a:t>
            </a:r>
            <a:r>
              <a:rPr lang="en-US" altLang="zh-CN" sz="1200" b="1" kern="1200" baseline="0" dirty="0">
                <a:solidFill>
                  <a:schemeClr val="tx1"/>
                </a:solidFill>
                <a:latin typeface="Arial" panose="020B0604020202020204" pitchFamily="34" charset="0"/>
                <a:ea typeface="宋体" panose="02010600030101010101" pitchFamily="2" charset="-122"/>
                <a:cs typeface="+mn-cs"/>
              </a:rPr>
              <a:t>would</a:t>
            </a:r>
            <a:r>
              <a:rPr lang="en-US" altLang="zh-CN" sz="1200" kern="1200" baseline="0" dirty="0">
                <a:solidFill>
                  <a:schemeClr val="tx1"/>
                </a:solidFill>
                <a:latin typeface="Arial" panose="020B0604020202020204" pitchFamily="34" charset="0"/>
                <a:ea typeface="宋体" panose="02010600030101010101" pitchFamily="2" charset="-122"/>
                <a:cs typeface="+mn-cs"/>
              </a:rPr>
              <a:t> introduce significant complication </a:t>
            </a:r>
            <a:r>
              <a:rPr lang="en-US" altLang="zh-CN" sz="1200" b="1" kern="1200" baseline="0" dirty="0">
                <a:solidFill>
                  <a:schemeClr val="tx1"/>
                </a:solidFill>
                <a:latin typeface="Arial" panose="020B0604020202020204" pitchFamily="34" charset="0"/>
                <a:ea typeface="宋体" panose="02010600030101010101" pitchFamily="2" charset="-122"/>
                <a:cs typeface="+mn-cs"/>
              </a:rPr>
              <a:t>into</a:t>
            </a:r>
            <a:r>
              <a:rPr lang="en-US" altLang="zh-CN" sz="1200" kern="1200" baseline="0" dirty="0">
                <a:solidFill>
                  <a:schemeClr val="tx1"/>
                </a:solidFill>
                <a:latin typeface="Arial" panose="020B0604020202020204" pitchFamily="34" charset="0"/>
                <a:ea typeface="宋体" panose="02010600030101010101" pitchFamily="2" charset="-122"/>
                <a:cs typeface="+mn-cs"/>
              </a:rPr>
              <a:t> the protocol and </a:t>
            </a:r>
            <a:r>
              <a:rPr lang="en-US" altLang="zh-CN" sz="1200" b="1" u="sng" kern="1200" baseline="0" dirty="0">
                <a:solidFill>
                  <a:schemeClr val="tx1"/>
                </a:solidFill>
                <a:latin typeface="Arial" panose="020B0604020202020204" pitchFamily="34" charset="0"/>
                <a:ea typeface="宋体" panose="02010600030101010101" pitchFamily="2" charset="-122"/>
                <a:cs typeface="+mn-cs"/>
              </a:rPr>
              <a:t>put </a:t>
            </a:r>
            <a:r>
              <a:rPr lang="en-US" altLang="zh-CN" sz="1200" b="0" u="sng" kern="1200" baseline="0" dirty="0">
                <a:solidFill>
                  <a:schemeClr val="tx1"/>
                </a:solidFill>
                <a:latin typeface="Arial" panose="020B0604020202020204" pitchFamily="34" charset="0"/>
                <a:ea typeface="宋体" panose="02010600030101010101" pitchFamily="2" charset="-122"/>
                <a:cs typeface="+mn-cs"/>
              </a:rPr>
              <a:t>a damper </a:t>
            </a:r>
            <a:r>
              <a:rPr lang="en-US" altLang="zh-CN" sz="1200" b="1" u="sng" kern="1200" baseline="0" dirty="0">
                <a:solidFill>
                  <a:schemeClr val="tx1"/>
                </a:solidFill>
                <a:latin typeface="Arial" panose="020B0604020202020204" pitchFamily="34" charset="0"/>
                <a:ea typeface="宋体" panose="02010600030101010101" pitchFamily="2" charset="-122"/>
                <a:cs typeface="+mn-cs"/>
              </a:rPr>
              <a:t>on </a:t>
            </a:r>
            <a:r>
              <a:rPr lang="en-US" altLang="zh-CN" sz="1200" b="0" u="sng" kern="1200" baseline="0" dirty="0">
                <a:solidFill>
                  <a:schemeClr val="tx1"/>
                </a:solidFill>
                <a:latin typeface="Arial" panose="020B0604020202020204" pitchFamily="34" charset="0"/>
                <a:ea typeface="宋体" panose="02010600030101010101" pitchFamily="2" charset="-122"/>
                <a:cs typeface="+mn-cs"/>
              </a:rPr>
              <a:t>router performance</a:t>
            </a:r>
            <a:r>
              <a:rPr lang="en-US" altLang="zh-CN" sz="1200" b="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(If you were a router, would you want to be reassembling fragments </a:t>
            </a:r>
            <a:r>
              <a:rPr lang="en-US" altLang="zh-CN" sz="1200" b="1" kern="1200" baseline="0" dirty="0">
                <a:solidFill>
                  <a:schemeClr val="tx1"/>
                </a:solidFill>
                <a:latin typeface="Arial" panose="020B0604020202020204" pitchFamily="34" charset="0"/>
                <a:ea typeface="宋体" panose="02010600030101010101" pitchFamily="2" charset="-122"/>
                <a:cs typeface="+mn-cs"/>
              </a:rPr>
              <a:t>on top of </a:t>
            </a:r>
            <a:r>
              <a:rPr lang="en-US" altLang="zh-CN" sz="1200" b="0" kern="1200" baseline="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另外</a:t>
            </a:r>
            <a:r>
              <a:rPr lang="en-US" altLang="zh-CN" sz="1200" b="0" kern="1200" baseline="0" dirty="0">
                <a:solidFill>
                  <a:schemeClr val="tx1"/>
                </a:solidFill>
                <a:latin typeface="Arial" panose="020B0604020202020204" pitchFamily="34" charset="0"/>
                <a:ea typeface="宋体" panose="02010600030101010101" pitchFamily="2" charset="-122"/>
                <a:cs typeface="+mn-cs"/>
              </a:rPr>
              <a:t>] everything </a:t>
            </a:r>
            <a:r>
              <a:rPr lang="en-US" altLang="zh-CN" sz="1200" kern="1200" baseline="0" dirty="0">
                <a:solidFill>
                  <a:schemeClr val="tx1"/>
                </a:solidFill>
                <a:latin typeface="Arial" panose="020B0604020202020204" pitchFamily="34" charset="0"/>
                <a:ea typeface="宋体" panose="02010600030101010101" pitchFamily="2" charset="-122"/>
                <a:cs typeface="+mn-cs"/>
              </a:rPr>
              <a:t>else you had to do?)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Sticking to the principle of keeping the network core simple, the designers of IPv4 decided to </a:t>
            </a:r>
            <a:r>
              <a:rPr lang="en-US" altLang="zh-CN" sz="1200" b="1" kern="1200" baseline="0" dirty="0">
                <a:solidFill>
                  <a:schemeClr val="tx1"/>
                </a:solidFill>
                <a:latin typeface="Arial" panose="020B0604020202020204" pitchFamily="34" charset="0"/>
                <a:ea typeface="宋体" panose="02010600030101010101" pitchFamily="2" charset="-122"/>
                <a:cs typeface="+mn-cs"/>
              </a:rPr>
              <a:t>put</a:t>
            </a:r>
            <a:r>
              <a:rPr lang="en-US" altLang="zh-CN" sz="1200" kern="1200" baseline="0" dirty="0">
                <a:solidFill>
                  <a:schemeClr val="tx1"/>
                </a:solidFill>
                <a:latin typeface="Arial" panose="020B0604020202020204" pitchFamily="34" charset="0"/>
                <a:ea typeface="宋体" panose="02010600030101010101" pitchFamily="2" charset="-122"/>
                <a:cs typeface="+mn-cs"/>
              </a:rPr>
              <a:t> the job of datagram reassembly </a:t>
            </a:r>
            <a:r>
              <a:rPr lang="en-US" altLang="zh-CN" sz="1200" b="1" kern="1200" baseline="0" dirty="0">
                <a:solidFill>
                  <a:schemeClr val="tx1"/>
                </a:solidFill>
                <a:latin typeface="Arial" panose="020B0604020202020204" pitchFamily="34" charset="0"/>
                <a:ea typeface="宋体" panose="02010600030101010101" pitchFamily="2" charset="-122"/>
                <a:cs typeface="+mn-cs"/>
              </a:rPr>
              <a:t>in</a:t>
            </a:r>
            <a:r>
              <a:rPr lang="en-US" altLang="zh-CN" sz="1200" kern="1200" baseline="0" dirty="0">
                <a:solidFill>
                  <a:schemeClr val="tx1"/>
                </a:solidFill>
                <a:latin typeface="Arial" panose="020B0604020202020204" pitchFamily="34" charset="0"/>
                <a:ea typeface="宋体" panose="02010600030101010101" pitchFamily="2" charset="-122"/>
                <a:cs typeface="+mn-cs"/>
              </a:rPr>
              <a:t> the end systems </a:t>
            </a:r>
            <a:r>
              <a:rPr lang="en-US" altLang="zh-CN" sz="1200" b="0" kern="1200" baseline="0" dirty="0">
                <a:solidFill>
                  <a:schemeClr val="tx1"/>
                </a:solidFill>
                <a:latin typeface="Arial" panose="020B0604020202020204" pitchFamily="34" charset="0"/>
                <a:ea typeface="宋体" panose="02010600030101010101" pitchFamily="2" charset="-122"/>
                <a:cs typeface="+mn-cs"/>
              </a:rPr>
              <a:t>rather than </a:t>
            </a:r>
            <a:r>
              <a:rPr lang="en-US" altLang="zh-CN" sz="1200" b="1" kern="1200" baseline="0" dirty="0">
                <a:solidFill>
                  <a:schemeClr val="tx1"/>
                </a:solidFill>
                <a:latin typeface="Arial" panose="020B0604020202020204" pitchFamily="34" charset="0"/>
                <a:ea typeface="宋体" panose="02010600030101010101" pitchFamily="2" charset="-122"/>
                <a:cs typeface="+mn-cs"/>
              </a:rPr>
              <a:t>in</a:t>
            </a:r>
            <a:r>
              <a:rPr lang="en-US" altLang="zh-CN" sz="1200" kern="1200" baseline="0" dirty="0">
                <a:solidFill>
                  <a:schemeClr val="tx1"/>
                </a:solidFill>
                <a:latin typeface="Arial" panose="020B0604020202020204" pitchFamily="34" charset="0"/>
                <a:ea typeface="宋体" panose="02010600030101010101" pitchFamily="2" charset="-122"/>
                <a:cs typeface="+mn-cs"/>
              </a:rPr>
              <a:t> network routers.</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When a destination host receives a series of datagrams from the same source, it needs to determine </a:t>
            </a:r>
            <a:r>
              <a:rPr lang="en-US" altLang="zh-CN" sz="1200" b="1" kern="1200" baseline="0" dirty="0">
                <a:solidFill>
                  <a:schemeClr val="tx1"/>
                </a:solidFill>
                <a:latin typeface="Arial" panose="020B0604020202020204" pitchFamily="34" charset="0"/>
                <a:ea typeface="宋体" panose="02010600030101010101" pitchFamily="2" charset="-122"/>
                <a:cs typeface="+mn-cs"/>
              </a:rPr>
              <a:t>whether</a:t>
            </a:r>
            <a:r>
              <a:rPr lang="en-US" altLang="zh-CN" sz="1200" kern="1200" baseline="0" dirty="0">
                <a:solidFill>
                  <a:schemeClr val="tx1"/>
                </a:solidFill>
                <a:latin typeface="Arial" panose="020B0604020202020204" pitchFamily="34" charset="0"/>
                <a:ea typeface="宋体" panose="02010600030101010101" pitchFamily="2" charset="-122"/>
                <a:cs typeface="+mn-cs"/>
              </a:rPr>
              <a:t> any of these datagrams are fragments of some original, larger datagram.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If some datagrams are fragments, it must further determine </a:t>
            </a:r>
            <a:r>
              <a:rPr lang="en-US" altLang="zh-CN" sz="1200" b="1" kern="1200" baseline="0" dirty="0">
                <a:solidFill>
                  <a:schemeClr val="tx1"/>
                </a:solidFill>
                <a:latin typeface="Arial" panose="020B0604020202020204" pitchFamily="34" charset="0"/>
                <a:ea typeface="宋体" panose="02010600030101010101" pitchFamily="2" charset="-122"/>
                <a:cs typeface="+mn-cs"/>
              </a:rPr>
              <a:t>when</a:t>
            </a:r>
            <a:r>
              <a:rPr lang="en-US" altLang="zh-CN" sz="1200" kern="1200" baseline="0" dirty="0">
                <a:solidFill>
                  <a:schemeClr val="tx1"/>
                </a:solidFill>
                <a:latin typeface="Arial" panose="020B0604020202020204" pitchFamily="34" charset="0"/>
                <a:ea typeface="宋体" panose="02010600030101010101" pitchFamily="2" charset="-122"/>
                <a:cs typeface="+mn-cs"/>
              </a:rPr>
              <a:t> it has received the last fragment and how the fragments it has received should </a:t>
            </a:r>
            <a:r>
              <a:rPr lang="en-US" altLang="zh-CN" sz="1200" b="0" kern="1200" baseline="0" dirty="0">
                <a:solidFill>
                  <a:schemeClr val="tx1"/>
                </a:solidFill>
                <a:latin typeface="Arial" panose="020B0604020202020204" pitchFamily="34" charset="0"/>
                <a:ea typeface="宋体" panose="02010600030101010101" pitchFamily="2" charset="-122"/>
                <a:cs typeface="+mn-cs"/>
              </a:rPr>
              <a:t>be</a:t>
            </a:r>
            <a:r>
              <a:rPr lang="en-US" altLang="zh-CN" sz="1200" b="1" kern="1200" baseline="0" dirty="0">
                <a:solidFill>
                  <a:schemeClr val="tx1"/>
                </a:solidFill>
                <a:latin typeface="Arial" panose="020B0604020202020204" pitchFamily="34" charset="0"/>
                <a:ea typeface="宋体" panose="02010600030101010101" pitchFamily="2" charset="-122"/>
                <a:cs typeface="+mn-cs"/>
              </a:rPr>
              <a:t> pieced back </a:t>
            </a:r>
            <a:r>
              <a:rPr lang="en-US" altLang="zh-CN" sz="1200" b="0" kern="1200" baseline="0" dirty="0">
                <a:solidFill>
                  <a:schemeClr val="tx1"/>
                </a:solidFill>
                <a:latin typeface="Arial" panose="020B0604020202020204" pitchFamily="34" charset="0"/>
                <a:ea typeface="宋体" panose="02010600030101010101" pitchFamily="2" charset="-122"/>
                <a:cs typeface="+mn-cs"/>
              </a:rPr>
              <a:t>together</a:t>
            </a:r>
            <a:r>
              <a:rPr lang="en-US" altLang="zh-CN" sz="1200" b="1"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to form the original datagram.</a:t>
            </a:r>
          </a:p>
          <a:p>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Interestingly, the new version of IP, IPv6, does not allow for fragmentation at routers.</a:t>
            </a:r>
            <a:endParaRPr lang="zh-CN" altLang="zh-CN" dirty="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1BD39D-DB84-42E9-8C19-9B38D2D9D3F2}" type="slidenum">
              <a:rPr lang="en-US" altLang="zh-CN"/>
              <a:pPr/>
              <a:t>213</a:t>
            </a:fld>
            <a:endParaRPr lang="en-US" altLang="zh-CN"/>
          </a:p>
        </p:txBody>
      </p:sp>
      <p:sp>
        <p:nvSpPr>
          <p:cNvPr id="925698" name="Rectangle 2"/>
          <p:cNvSpPr>
            <a:spLocks noGrp="1" noRot="1" noChangeAspect="1" noChangeArrowheads="1" noTextEdit="1"/>
          </p:cNvSpPr>
          <p:nvPr>
            <p:ph type="sldImg"/>
          </p:nvPr>
        </p:nvSpPr>
        <p:spPr/>
      </p:sp>
      <p:sp>
        <p:nvSpPr>
          <p:cNvPr id="92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67CE4D-0E61-412F-910B-87D7E757808A}" type="slidenum">
              <a:rPr lang="en-US" altLang="zh-CN"/>
              <a:pPr/>
              <a:t>219</a:t>
            </a:fld>
            <a:endParaRPr lang="en-US" altLang="zh-CN"/>
          </a:p>
        </p:txBody>
      </p:sp>
      <p:sp>
        <p:nvSpPr>
          <p:cNvPr id="927746" name="Rectangle 2"/>
          <p:cNvSpPr>
            <a:spLocks noGrp="1" noRot="1" noChangeAspect="1" noChangeArrowheads="1" noTextEdit="1"/>
          </p:cNvSpPr>
          <p:nvPr>
            <p:ph type="sldImg"/>
          </p:nvPr>
        </p:nvSpPr>
        <p:spPr/>
      </p:sp>
      <p:sp>
        <p:nvSpPr>
          <p:cNvPr id="927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56BE88-3F2A-4965-BC5A-EFD1F5741CE7}" type="slidenum">
              <a:rPr lang="en-US" altLang="zh-CN"/>
              <a:pPr/>
              <a:t>220</a:t>
            </a:fld>
            <a:endParaRPr lang="en-US" altLang="zh-CN"/>
          </a:p>
        </p:txBody>
      </p:sp>
      <p:sp>
        <p:nvSpPr>
          <p:cNvPr id="625666" name="Rectangle 2"/>
          <p:cNvSpPr>
            <a:spLocks noGrp="1" noRot="1" noChangeAspect="1" noChangeArrowheads="1" noTextEdit="1"/>
          </p:cNvSpPr>
          <p:nvPr>
            <p:ph type="sldImg"/>
          </p:nvPr>
        </p:nvSpPr>
        <p:spPr/>
      </p:sp>
      <p:sp>
        <p:nvSpPr>
          <p:cNvPr id="625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p:spPr>
        <p:txBody>
          <a:bodyPr/>
          <a:lstStyle/>
          <a:p>
            <a:fld id="{8248254E-0C34-4690-B420-4A47F709E24D}" type="slidenum">
              <a:rPr lang="zh-CN" altLang="en-US"/>
              <a:pPr/>
              <a:t>221</a:t>
            </a:fld>
            <a:endParaRPr lang="en-US" altLang="zh-CN"/>
          </a:p>
        </p:txBody>
      </p:sp>
      <p:sp>
        <p:nvSpPr>
          <p:cNvPr id="1016834" name="Rectangle 2"/>
          <p:cNvSpPr>
            <a:spLocks noGrp="1" noRot="1" noChangeAspect="1" noChangeArrowheads="1" noTextEdit="1"/>
          </p:cNvSpPr>
          <p:nvPr>
            <p:ph type="sldImg"/>
          </p:nvPr>
        </p:nvSpPr>
        <p:spPr/>
      </p:sp>
      <p:sp>
        <p:nvSpPr>
          <p:cNvPr id="1016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p:spPr>
        <p:txBody>
          <a:bodyPr/>
          <a:lstStyle/>
          <a:p>
            <a:fld id="{F7CCFE77-5FCA-49EE-868A-919C7F564AB4}" type="slidenum">
              <a:rPr lang="zh-CN" altLang="en-US"/>
              <a:pPr/>
              <a:t>225</a:t>
            </a:fld>
            <a:endParaRPr lang="en-US" altLang="zh-CN"/>
          </a:p>
        </p:txBody>
      </p:sp>
      <p:sp>
        <p:nvSpPr>
          <p:cNvPr id="919554" name="Rectangle 2"/>
          <p:cNvSpPr>
            <a:spLocks noGrp="1" noRot="1" noChangeAspect="1" noChangeArrowheads="1" noTextEdit="1"/>
          </p:cNvSpPr>
          <p:nvPr>
            <p:ph type="sldImg"/>
          </p:nvPr>
        </p:nvSpPr>
        <p:spPr/>
      </p:sp>
      <p:sp>
        <p:nvSpPr>
          <p:cNvPr id="9195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228</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1985EC-C470-4B68-ACAB-93B8EDB39B1D}" type="slidenum">
              <a:rPr lang="en-US" altLang="zh-CN"/>
              <a:pPr/>
              <a:t>22</a:t>
            </a:fld>
            <a:endParaRPr lang="en-US" altLang="zh-CN" dirty="0"/>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229</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230</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231</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232</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233</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234</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2D2219C2-CE5B-40C8-A68B-33A28636C3E7}" type="slidenum">
              <a:rPr kumimoji="0" lang="en-US" altLang="zh-CN" sz="1200" b="0">
                <a:latin typeface="Arial" panose="020B0604020202020204" pitchFamily="34" charset="0"/>
              </a:rPr>
              <a:pPr eaLnBrk="1" hangingPunct="1"/>
              <a:t>235</a:t>
            </a:fld>
            <a:endParaRPr kumimoji="0" lang="en-US" altLang="zh-CN" sz="1200" b="0" dirty="0">
              <a:latin typeface="Arial" panose="020B0604020202020204" pitchFamily="34" charset="0"/>
            </a:endParaRPr>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236</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237</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238</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1985EC-C470-4B68-ACAB-93B8EDB39B1D}" type="slidenum">
              <a:rPr lang="en-US" altLang="zh-CN"/>
              <a:pPr/>
              <a:t>23</a:t>
            </a:fld>
            <a:endParaRPr lang="en-US" altLang="zh-CN" dirty="0"/>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239</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B18AC3D8-C89C-4BA5-A63C-698F3D2482F5}" type="slidenum">
              <a:rPr kumimoji="0" lang="en-US" altLang="zh-CN" sz="1200" b="0">
                <a:latin typeface="Arial" panose="020B0604020202020204" pitchFamily="34" charset="0"/>
              </a:rPr>
              <a:pPr eaLnBrk="1" hangingPunct="1"/>
              <a:t>240</a:t>
            </a:fld>
            <a:endParaRPr kumimoji="0" lang="en-US" altLang="zh-CN" sz="1200" b="0" dirty="0">
              <a:latin typeface="Arial" panose="020B0604020202020204" pitchFamily="34" charset="0"/>
            </a:endParaRPr>
          </a:p>
        </p:txBody>
      </p:sp>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B18AC3D8-C89C-4BA5-A63C-698F3D2482F5}" type="slidenum">
              <a:rPr kumimoji="0" lang="en-US" altLang="zh-CN" sz="1200" b="0">
                <a:latin typeface="Arial" panose="020B0604020202020204" pitchFamily="34" charset="0"/>
              </a:rPr>
              <a:pPr eaLnBrk="1" hangingPunct="1"/>
              <a:t>241</a:t>
            </a:fld>
            <a:endParaRPr kumimoji="0" lang="en-US" altLang="zh-CN" sz="1200" b="0" dirty="0">
              <a:latin typeface="Arial" panose="020B0604020202020204" pitchFamily="34" charset="0"/>
            </a:endParaRPr>
          </a:p>
        </p:txBody>
      </p:sp>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5C84F16B-6DFD-45D7-A72D-BB61D99F7694}" type="slidenum">
              <a:rPr kumimoji="0" lang="en-US" altLang="zh-CN" sz="1200" b="0">
                <a:latin typeface="Arial" panose="020B0604020202020204" pitchFamily="34" charset="0"/>
              </a:rPr>
              <a:pPr eaLnBrk="1" hangingPunct="1"/>
              <a:t>242</a:t>
            </a:fld>
            <a:endParaRPr kumimoji="0" lang="en-US" altLang="zh-CN" sz="1200" b="0">
              <a:latin typeface="Arial" panose="020B0604020202020204" pitchFamily="34" charset="0"/>
            </a:endParaRPr>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21E2CCC4-0234-4F36-A45A-BDC49CFC493A}" type="slidenum">
              <a:rPr kumimoji="0" lang="en-US" altLang="zh-CN" sz="1200" b="0">
                <a:latin typeface="Arial" panose="020B0604020202020204" pitchFamily="34" charset="0"/>
              </a:rPr>
              <a:pPr eaLnBrk="1" hangingPunct="1"/>
              <a:t>243</a:t>
            </a:fld>
            <a:endParaRPr kumimoji="0" lang="en-US" altLang="zh-CN" sz="1200" b="0" dirty="0">
              <a:latin typeface="Arial" panose="020B0604020202020204" pitchFamily="34" charset="0"/>
            </a:endParaRPr>
          </a:p>
        </p:txBody>
      </p:sp>
      <p:sp>
        <p:nvSpPr>
          <p:cNvPr id="208899" name="Rectangle 2"/>
          <p:cNvSpPr>
            <a:spLocks noGrp="1" noRot="1" noChangeAspect="1" noChangeArrowheads="1" noTextEdit="1"/>
          </p:cNvSpPr>
          <p:nvPr>
            <p:ph type="sldImg"/>
          </p:nvPr>
        </p:nvSpPr>
        <p:spPr/>
      </p:sp>
      <p:sp>
        <p:nvSpPr>
          <p:cNvPr id="2089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pPr eaLnBrk="1" hangingPunct="1"/>
              <a:t>244</a:t>
            </a:fld>
            <a:endParaRPr kumimoji="0" lang="en-US" altLang="zh-CN" sz="1200" b="0" dirty="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4FD759-BD68-4780-A587-0E280CF42058}" type="slidenum">
              <a:rPr lang="en-US" altLang="zh-CN"/>
              <a:pPr/>
              <a:t>246</a:t>
            </a:fld>
            <a:endParaRPr lang="en-US" altLang="zh-CN"/>
          </a:p>
        </p:txBody>
      </p:sp>
      <p:sp>
        <p:nvSpPr>
          <p:cNvPr id="212994" name="Rectangle 2"/>
          <p:cNvSpPr>
            <a:spLocks noGrp="1" noRot="1" noChangeAspect="1" noChangeArrowheads="1" noTextEdit="1"/>
          </p:cNvSpPr>
          <p:nvPr>
            <p:ph type="sldImg"/>
          </p:nvPr>
        </p:nvSpPr>
        <p:spPr/>
      </p:sp>
      <p:sp>
        <p:nvSpPr>
          <p:cNvPr id="212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8F25F39-7FE8-4D14-B1E0-BCB6EBC02C98}" type="slidenum">
              <a:rPr lang="en-US" altLang="zh-CN"/>
              <a:pPr/>
              <a:t>248</a:t>
            </a:fld>
            <a:endParaRPr lang="en-US" altLang="zh-CN"/>
          </a:p>
        </p:txBody>
      </p:sp>
      <p:sp>
        <p:nvSpPr>
          <p:cNvPr id="802818" name="Rectangle 2"/>
          <p:cNvSpPr>
            <a:spLocks noGrp="1" noRot="1" noChangeAspect="1" noChangeArrowheads="1" noTextEdit="1"/>
          </p:cNvSpPr>
          <p:nvPr>
            <p:ph type="sldImg"/>
          </p:nvPr>
        </p:nvSpPr>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254</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353841-5EC1-47D9-A0C6-CDD1BB28ECF9}" type="slidenum">
              <a:rPr lang="en-US" altLang="zh-CN"/>
              <a:pPr/>
              <a:t>257</a:t>
            </a:fld>
            <a:endParaRPr lang="en-US" altLang="zh-CN"/>
          </a:p>
        </p:txBody>
      </p:sp>
      <p:sp>
        <p:nvSpPr>
          <p:cNvPr id="907266" name="Rectangle 2"/>
          <p:cNvSpPr>
            <a:spLocks noGrp="1" noRot="1" noChangeAspect="1" noChangeArrowheads="1" noTextEdit="1"/>
          </p:cNvSpPr>
          <p:nvPr>
            <p:ph type="sldImg"/>
          </p:nvPr>
        </p:nvSpPr>
        <p:spPr/>
      </p:sp>
      <p:sp>
        <p:nvSpPr>
          <p:cNvPr id="9072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80E14E-EC9B-4220-93A1-EFA1F53CA5A0}" type="slidenum">
              <a:rPr lang="en-US" altLang="zh-CN"/>
              <a:pPr/>
              <a:t>24</a:t>
            </a:fld>
            <a:endParaRPr lang="en-US" altLang="zh-CN" dirty="0"/>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61AD28-E920-431F-BE4F-69E4398DC4C8}" type="slidenum">
              <a:rPr lang="en-US" altLang="zh-CN"/>
              <a:pPr/>
              <a:t>258</a:t>
            </a:fld>
            <a:endParaRPr lang="en-US" altLang="zh-CN"/>
          </a:p>
        </p:txBody>
      </p:sp>
      <p:sp>
        <p:nvSpPr>
          <p:cNvPr id="651266" name="Rectangle 2"/>
          <p:cNvSpPr>
            <a:spLocks noGrp="1" noRot="1" noChangeAspect="1" noChangeArrowheads="1" noTextEdit="1"/>
          </p:cNvSpPr>
          <p:nvPr>
            <p:ph type="sldImg"/>
          </p:nvPr>
        </p:nvSpPr>
        <p:spPr/>
      </p:sp>
      <p:sp>
        <p:nvSpPr>
          <p:cNvPr id="651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0B1690-D3F8-415B-9246-747AE52794CA}" type="slidenum">
              <a:rPr lang="en-US" altLang="zh-CN"/>
              <a:pPr/>
              <a:t>259</a:t>
            </a:fld>
            <a:endParaRPr lang="en-US" altLang="zh-CN"/>
          </a:p>
        </p:txBody>
      </p:sp>
      <p:sp>
        <p:nvSpPr>
          <p:cNvPr id="652290" name="Rectangle 2"/>
          <p:cNvSpPr>
            <a:spLocks noGrp="1" noRot="1" noChangeAspect="1" noChangeArrowheads="1" noTextEdit="1"/>
          </p:cNvSpPr>
          <p:nvPr>
            <p:ph type="sldImg"/>
          </p:nvPr>
        </p:nvSpPr>
        <p:spPr/>
      </p:sp>
      <p:sp>
        <p:nvSpPr>
          <p:cNvPr id="652291" name="Rectangle 3"/>
          <p:cNvSpPr>
            <a:spLocks noGrp="1" noChangeArrowheads="1"/>
          </p:cNvSpPr>
          <p:nvPr>
            <p:ph type="body" idx="1"/>
          </p:nvPr>
        </p:nvSpPr>
        <p:spPr/>
        <p:txBody>
          <a:bodyPr/>
          <a:lstStyle/>
          <a:p>
            <a:r>
              <a:rPr lang="en-US" altLang="zh-CN" sz="1200" i="0" kern="1200" baseline="0" dirty="0">
                <a:solidFill>
                  <a:schemeClr val="tx1"/>
                </a:solidFill>
                <a:latin typeface="Arial" panose="020B0604020202020204" pitchFamily="34" charset="0"/>
                <a:ea typeface="宋体" panose="02010600030101010101" pitchFamily="2" charset="-122"/>
                <a:cs typeface="+mn-cs"/>
              </a:rPr>
              <a:t>    Similarly, if there is not enough memory to buffer an incoming packet, a decision must be made to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either</a:t>
            </a:r>
            <a:r>
              <a:rPr lang="en-US" altLang="zh-CN" sz="1200" i="0" kern="1200" baseline="0" dirty="0">
                <a:solidFill>
                  <a:schemeClr val="tx1"/>
                </a:solidFill>
                <a:latin typeface="Arial" panose="020B0604020202020204" pitchFamily="34" charset="0"/>
                <a:ea typeface="宋体" panose="02010600030101010101" pitchFamily="2" charset="-122"/>
                <a:cs typeface="+mn-cs"/>
              </a:rPr>
              <a:t> drop the arriving packet (a policy known as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drop-tail) or</a:t>
            </a:r>
            <a:r>
              <a:rPr lang="en-US" altLang="zh-CN" sz="1200" b="1" i="0" kern="1200" baseline="0" dirty="0">
                <a:solidFill>
                  <a:schemeClr val="tx1"/>
                </a:solidFill>
                <a:latin typeface="Arial" panose="020B0604020202020204" pitchFamily="34" charset="0"/>
                <a:ea typeface="宋体" panose="02010600030101010101" pitchFamily="2" charset="-122"/>
                <a:cs typeface="+mn-cs"/>
              </a:rPr>
              <a:t> </a:t>
            </a:r>
            <a:r>
              <a:rPr lang="en-US" altLang="zh-CN" sz="1200" i="0" kern="1200" baseline="0" dirty="0">
                <a:solidFill>
                  <a:schemeClr val="tx1"/>
                </a:solidFill>
                <a:latin typeface="Arial" panose="020B0604020202020204" pitchFamily="34" charset="0"/>
                <a:ea typeface="宋体" panose="02010600030101010101" pitchFamily="2" charset="-122"/>
                <a:cs typeface="+mn-cs"/>
              </a:rPr>
              <a:t>remove one or more already-queued packets to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make room for </a:t>
            </a:r>
            <a:r>
              <a:rPr lang="en-US" altLang="zh-CN" sz="1200" i="0" kern="1200" baseline="0" dirty="0">
                <a:solidFill>
                  <a:schemeClr val="tx1"/>
                </a:solidFill>
                <a:latin typeface="Arial" panose="020B0604020202020204" pitchFamily="34" charset="0"/>
                <a:ea typeface="宋体" panose="02010600030101010101" pitchFamily="2" charset="-122"/>
                <a:cs typeface="+mn-cs"/>
              </a:rPr>
              <a:t>the newly arrived packet.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In some cases, it may be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advan</a:t>
            </a:r>
            <a:r>
              <a:rPr lang="en-US" altLang="zh-CN" sz="1200" i="0" kern="1200" baseline="0" dirty="0">
                <a:solidFill>
                  <a:schemeClr val="tx1"/>
                </a:solidFill>
                <a:latin typeface="Arial" panose="020B0604020202020204" pitchFamily="34" charset="0"/>
                <a:ea typeface="宋体" panose="02010600030101010101" pitchFamily="2" charset="-122"/>
                <a:cs typeface="+mn-cs"/>
              </a:rPr>
              <a:t>tageous to drop (or mark the header of) a packet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before</a:t>
            </a:r>
            <a:r>
              <a:rPr lang="en-US" altLang="zh-CN" sz="1200" i="0" kern="1200" baseline="0" dirty="0">
                <a:solidFill>
                  <a:schemeClr val="tx1"/>
                </a:solidFill>
                <a:latin typeface="Arial" panose="020B0604020202020204" pitchFamily="34" charset="0"/>
                <a:ea typeface="宋体" panose="02010600030101010101" pitchFamily="2" charset="-122"/>
                <a:cs typeface="+mn-cs"/>
              </a:rPr>
              <a:t> the buffer is full in order to provide a congestion signal to the sender.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A number of packet-dropping and -marking policies (which collectively have become known as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active queue management (AQM) algorithms)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have been proposed and</a:t>
            </a:r>
            <a:r>
              <a:rPr lang="en-US" altLang="zh-CN" sz="1200" b="1" i="0" kern="1200" baseline="0" dirty="0">
                <a:solidFill>
                  <a:schemeClr val="tx1"/>
                </a:solidFill>
                <a:latin typeface="Arial" panose="020B0604020202020204" pitchFamily="34" charset="0"/>
                <a:ea typeface="宋体" panose="02010600030101010101" pitchFamily="2" charset="-122"/>
                <a:cs typeface="+mn-cs"/>
              </a:rPr>
              <a:t>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analyzed</a:t>
            </a:r>
            <a:r>
              <a:rPr lang="en-US" altLang="zh-CN" sz="1200" b="1" i="0" kern="1200" baseline="0" dirty="0">
                <a:solidFill>
                  <a:schemeClr val="tx1"/>
                </a:solidFill>
                <a:latin typeface="Arial" panose="020B0604020202020204" pitchFamily="34" charset="0"/>
                <a:ea typeface="宋体" panose="02010600030101010101" pitchFamily="2" charset="-122"/>
                <a:cs typeface="+mn-cs"/>
              </a:rPr>
              <a:t> </a:t>
            </a:r>
            <a:r>
              <a:rPr lang="en-US" altLang="zh-CN" sz="1200" i="0" kern="1200" baseline="0" dirty="0">
                <a:solidFill>
                  <a:schemeClr val="tx1"/>
                </a:solidFill>
                <a:latin typeface="Arial" panose="020B0604020202020204" pitchFamily="34" charset="0"/>
                <a:ea typeface="宋体" panose="02010600030101010101" pitchFamily="2" charset="-122"/>
                <a:cs typeface="+mn-cs"/>
              </a:rPr>
              <a:t>[Labrador 1999,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Hollot</a:t>
            </a:r>
            <a:r>
              <a:rPr lang="en-US" altLang="zh-CN" sz="1200" i="0" kern="1200" baseline="0" dirty="0">
                <a:solidFill>
                  <a:schemeClr val="tx1"/>
                </a:solidFill>
                <a:latin typeface="Arial" panose="020B0604020202020204" pitchFamily="34" charset="0"/>
                <a:ea typeface="宋体" panose="02010600030101010101" pitchFamily="2" charset="-122"/>
                <a:cs typeface="+mn-cs"/>
              </a:rPr>
              <a:t> 2002].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One of the most widely studied and implemented AQM algorithms is the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Random Early Detection (RED) algorithm. </a:t>
            </a:r>
          </a:p>
          <a:p>
            <a:r>
              <a:rPr lang="en-US" altLang="zh-CN" sz="1200" b="1" i="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b="1" i="0" kern="1200" baseline="0" dirty="0">
                <a:solidFill>
                  <a:schemeClr val="tx1"/>
                </a:solidFill>
                <a:latin typeface="Arial" panose="020B0604020202020204" pitchFamily="34" charset="0"/>
                <a:ea typeface="宋体" panose="02010600030101010101" pitchFamily="2" charset="-122"/>
                <a:cs typeface="+mn-cs"/>
              </a:rPr>
              <a:t>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Under RED, a</a:t>
            </a:r>
            <a:r>
              <a:rPr lang="en-US" altLang="zh-CN" sz="1200" b="1" i="0" kern="1200" baseline="0" dirty="0">
                <a:solidFill>
                  <a:schemeClr val="tx1"/>
                </a:solidFill>
                <a:latin typeface="Arial" panose="020B0604020202020204" pitchFamily="34" charset="0"/>
                <a:ea typeface="宋体" panose="02010600030101010101" pitchFamily="2" charset="-122"/>
                <a:cs typeface="+mn-cs"/>
              </a:rPr>
              <a:t> </a:t>
            </a:r>
            <a:r>
              <a:rPr lang="en-US" altLang="zh-CN" sz="1200" i="0" kern="1200" baseline="0" dirty="0">
                <a:solidFill>
                  <a:schemeClr val="tx1"/>
                </a:solidFill>
                <a:latin typeface="Arial" panose="020B0604020202020204" pitchFamily="34" charset="0"/>
                <a:ea typeface="宋体" panose="02010600030101010101" pitchFamily="2" charset="-122"/>
                <a:cs typeface="+mn-cs"/>
              </a:rPr>
              <a:t>weighted average is maintained for the length of the output queue.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If the average queue length is less than a minimum threshold,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min</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when a packet arrives, the packet is admitted to the queue.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Conversely</a:t>
            </a:r>
            <a:r>
              <a:rPr lang="en-US" altLang="zh-CN" sz="1200" i="0" kern="1200" baseline="0" dirty="0">
                <a:solidFill>
                  <a:schemeClr val="tx1"/>
                </a:solidFill>
                <a:latin typeface="Arial" panose="020B0604020202020204" pitchFamily="34" charset="0"/>
                <a:ea typeface="宋体" panose="02010600030101010101" pitchFamily="2" charset="-122"/>
                <a:cs typeface="+mn-cs"/>
              </a:rPr>
              <a:t>, if the queue is full or the average queue length is greater than a maximum threshold,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max</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when a packet arrives, the packet is marked or dropped.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Finally, if the packet arrives to find an average queue length in the interval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min</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max</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the packet is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marked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or</a:t>
            </a:r>
            <a:r>
              <a:rPr lang="en-US" altLang="zh-CN" sz="1200" b="1" i="0" kern="1200" baseline="0" dirty="0">
                <a:solidFill>
                  <a:schemeClr val="tx1"/>
                </a:solidFill>
                <a:latin typeface="Arial" panose="020B0604020202020204" pitchFamily="34" charset="0"/>
                <a:ea typeface="宋体" panose="02010600030101010101" pitchFamily="2" charset="-122"/>
                <a:cs typeface="+mn-cs"/>
              </a:rPr>
              <a:t> dropped </a:t>
            </a:r>
            <a:r>
              <a:rPr lang="en-US" altLang="zh-CN" sz="1200" i="0" kern="1200" baseline="0" dirty="0">
                <a:solidFill>
                  <a:schemeClr val="tx1"/>
                </a:solidFill>
                <a:latin typeface="Arial" panose="020B0604020202020204" pitchFamily="34" charset="0"/>
                <a:ea typeface="宋体" panose="02010600030101010101" pitchFamily="2" charset="-122"/>
                <a:cs typeface="+mn-cs"/>
              </a:rPr>
              <a:t>with a probability that is typically some function of the average queue length,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min</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and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max</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A number of probabilistic marking/dropping functions have been proposed, and various versions of RED have been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analytically</a:t>
            </a:r>
            <a:r>
              <a:rPr lang="en-US" altLang="zh-CN" sz="1200" i="0" kern="1200" baseline="0" dirty="0">
                <a:solidFill>
                  <a:schemeClr val="tx1"/>
                </a:solidFill>
                <a:latin typeface="Arial" panose="020B0604020202020204" pitchFamily="34" charset="0"/>
                <a:ea typeface="宋体" panose="02010600030101010101" pitchFamily="2" charset="-122"/>
                <a:cs typeface="+mn-cs"/>
              </a:rPr>
              <a:t> modeled, simulated, and/or implemented.</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[Christiansen 2001] and [Floyd 2012] provide overviews and pointers to additional reading. </a:t>
            </a:r>
            <a:endParaRPr lang="zh-CN" altLang="zh-CN" dirty="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0F176F-035F-4C13-B1A5-8336460B1569}" type="slidenum">
              <a:rPr lang="en-US" altLang="zh-CN"/>
              <a:pPr/>
              <a:t>260</a:t>
            </a:fld>
            <a:endParaRPr lang="en-US" altLang="zh-CN"/>
          </a:p>
        </p:txBody>
      </p:sp>
      <p:sp>
        <p:nvSpPr>
          <p:cNvPr id="653314" name="Rectangle 2"/>
          <p:cNvSpPr>
            <a:spLocks noGrp="1" noRot="1" noChangeAspect="1" noChangeArrowheads="1" noTextEdit="1"/>
          </p:cNvSpPr>
          <p:nvPr>
            <p:ph type="sldImg"/>
          </p:nvPr>
        </p:nvSpPr>
        <p:spPr/>
      </p:sp>
      <p:sp>
        <p:nvSpPr>
          <p:cNvPr id="653315" name="Rectangle 3"/>
          <p:cNvSpPr>
            <a:spLocks noGrp="1" noChangeArrowheads="1"/>
          </p:cNvSpPr>
          <p:nvPr>
            <p:ph type="body" idx="1"/>
          </p:nvPr>
        </p:nvSpPr>
        <p:spPr/>
        <p:txBody>
          <a:bodyPr/>
          <a:lstStyle/>
          <a:p>
            <a:r>
              <a:rPr lang="en-US" altLang="zh-CN" sz="1200" i="0" kern="1200" baseline="0" dirty="0">
                <a:solidFill>
                  <a:schemeClr val="tx1"/>
                </a:solidFill>
                <a:latin typeface="Arial" panose="020B0604020202020204" pitchFamily="34" charset="0"/>
                <a:ea typeface="宋体" panose="02010600030101010101" pitchFamily="2" charset="-122"/>
                <a:cs typeface="+mn-cs"/>
              </a:rPr>
              <a:t>    Similarly, if there is not enough memory to buffer an incoming packet, a decision must be made to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either</a:t>
            </a:r>
            <a:r>
              <a:rPr lang="en-US" altLang="zh-CN" sz="1200" i="0" kern="1200" baseline="0" dirty="0">
                <a:solidFill>
                  <a:schemeClr val="tx1"/>
                </a:solidFill>
                <a:latin typeface="Arial" panose="020B0604020202020204" pitchFamily="34" charset="0"/>
                <a:ea typeface="宋体" panose="02010600030101010101" pitchFamily="2" charset="-122"/>
                <a:cs typeface="+mn-cs"/>
              </a:rPr>
              <a:t> drop the arriving packet (a policy known as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drop-tail)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or </a:t>
            </a:r>
            <a:r>
              <a:rPr lang="en-US" altLang="zh-CN" sz="1200" i="0" kern="1200" baseline="0" dirty="0">
                <a:solidFill>
                  <a:schemeClr val="tx1"/>
                </a:solidFill>
                <a:latin typeface="Arial" panose="020B0604020202020204" pitchFamily="34" charset="0"/>
                <a:ea typeface="宋体" panose="02010600030101010101" pitchFamily="2" charset="-122"/>
                <a:cs typeface="+mn-cs"/>
              </a:rPr>
              <a:t>remove one or more already-queued packets to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make room for </a:t>
            </a:r>
            <a:r>
              <a:rPr lang="en-US" altLang="zh-CN" sz="1200" i="0" kern="1200" baseline="0" dirty="0">
                <a:solidFill>
                  <a:schemeClr val="tx1"/>
                </a:solidFill>
                <a:latin typeface="Arial" panose="020B0604020202020204" pitchFamily="34" charset="0"/>
                <a:ea typeface="宋体" panose="02010600030101010101" pitchFamily="2" charset="-122"/>
                <a:cs typeface="+mn-cs"/>
              </a:rPr>
              <a:t>the newly arrived packet.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In some cases, it may be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advan</a:t>
            </a:r>
            <a:r>
              <a:rPr lang="en-US" altLang="zh-CN" sz="1200" i="0" kern="1200" baseline="0" dirty="0">
                <a:solidFill>
                  <a:schemeClr val="tx1"/>
                </a:solidFill>
                <a:latin typeface="Arial" panose="020B0604020202020204" pitchFamily="34" charset="0"/>
                <a:ea typeface="宋体" panose="02010600030101010101" pitchFamily="2" charset="-122"/>
                <a:cs typeface="+mn-cs"/>
              </a:rPr>
              <a:t>tageous to drop (or mark the header of) a packet before the buffer is full in order to provide a congestion signal to the sender.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A number of packet-dropping and -marking policies (which collectively have become known as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active queue management (AQM) algorithms) have been proposed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and</a:t>
            </a:r>
            <a:r>
              <a:rPr lang="en-US" altLang="zh-CN" sz="1200" b="1" i="0" kern="1200" baseline="0" dirty="0">
                <a:solidFill>
                  <a:schemeClr val="tx1"/>
                </a:solidFill>
                <a:latin typeface="Arial" panose="020B0604020202020204" pitchFamily="34" charset="0"/>
                <a:ea typeface="宋体" panose="02010600030101010101" pitchFamily="2" charset="-122"/>
                <a:cs typeface="+mn-cs"/>
              </a:rPr>
              <a:t> analyzed </a:t>
            </a:r>
            <a:r>
              <a:rPr lang="en-US" altLang="zh-CN" sz="1200" i="0" kern="1200" baseline="0" dirty="0">
                <a:solidFill>
                  <a:schemeClr val="tx1"/>
                </a:solidFill>
                <a:latin typeface="Arial" panose="020B0604020202020204" pitchFamily="34" charset="0"/>
                <a:ea typeface="宋体" panose="02010600030101010101" pitchFamily="2" charset="-122"/>
                <a:cs typeface="+mn-cs"/>
              </a:rPr>
              <a:t>[Labrador 1999,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Hollot</a:t>
            </a:r>
            <a:r>
              <a:rPr lang="en-US" altLang="zh-CN" sz="1200" i="0" kern="1200" baseline="0" dirty="0">
                <a:solidFill>
                  <a:schemeClr val="tx1"/>
                </a:solidFill>
                <a:latin typeface="Arial" panose="020B0604020202020204" pitchFamily="34" charset="0"/>
                <a:ea typeface="宋体" panose="02010600030101010101" pitchFamily="2" charset="-122"/>
                <a:cs typeface="+mn-cs"/>
              </a:rPr>
              <a:t> 2002].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One of the most widely studied and implemented AQM algorithms is the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Random Early Detection (RED) algorithm. </a:t>
            </a:r>
          </a:p>
          <a:p>
            <a:r>
              <a:rPr lang="en-US" altLang="zh-CN" sz="1200" b="1" i="0" kern="1200" baseline="0" dirty="0">
                <a:solidFill>
                  <a:schemeClr val="tx1"/>
                </a:solidFill>
                <a:latin typeface="Arial" panose="020B0604020202020204" pitchFamily="34" charset="0"/>
                <a:ea typeface="宋体" panose="02010600030101010101" pitchFamily="2" charset="-122"/>
                <a:cs typeface="+mn-cs"/>
              </a:rPr>
              <a:t>    Under RED,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a</a:t>
            </a:r>
            <a:r>
              <a:rPr lang="en-US" altLang="zh-CN" sz="1200" b="1" i="0" kern="1200" baseline="0" dirty="0">
                <a:solidFill>
                  <a:schemeClr val="tx1"/>
                </a:solidFill>
                <a:latin typeface="Arial" panose="020B0604020202020204" pitchFamily="34" charset="0"/>
                <a:ea typeface="宋体" panose="02010600030101010101" pitchFamily="2" charset="-122"/>
                <a:cs typeface="+mn-cs"/>
              </a:rPr>
              <a:t> </a:t>
            </a:r>
            <a:r>
              <a:rPr lang="en-US" altLang="zh-CN" sz="1200" i="0" kern="1200" baseline="0" dirty="0">
                <a:solidFill>
                  <a:schemeClr val="tx1"/>
                </a:solidFill>
                <a:latin typeface="Arial" panose="020B0604020202020204" pitchFamily="34" charset="0"/>
                <a:ea typeface="宋体" panose="02010600030101010101" pitchFamily="2" charset="-122"/>
                <a:cs typeface="+mn-cs"/>
              </a:rPr>
              <a:t>weighted average is maintained for the length of the output queue.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If the average queue length is less than a minimum threshold,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min</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when a packet arrives, the packet is admitted to the queue.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Conversely</a:t>
            </a:r>
            <a:r>
              <a:rPr lang="en-US" altLang="zh-CN" sz="1200" i="0" kern="1200" baseline="0" dirty="0">
                <a:solidFill>
                  <a:schemeClr val="tx1"/>
                </a:solidFill>
                <a:latin typeface="Arial" panose="020B0604020202020204" pitchFamily="34" charset="0"/>
                <a:ea typeface="宋体" panose="02010600030101010101" pitchFamily="2" charset="-122"/>
                <a:cs typeface="+mn-cs"/>
              </a:rPr>
              <a:t>, if the queue is full or the average queue length is greater than a maximum threshold,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max</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when a packet arrives, the packet is marked or dropped.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Finally, if the packet arrives to find an average queue length in the interval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min</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max</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the packet is marked or dropped with a probability that is typically some function of the average queue length,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min</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and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max</a:t>
            </a:r>
            <a:r>
              <a:rPr lang="en-US" altLang="zh-CN" sz="1200" i="0" kern="1200" baseline="-25000" dirty="0" err="1">
                <a:solidFill>
                  <a:schemeClr val="tx1"/>
                </a:solidFill>
                <a:latin typeface="Arial" panose="020B0604020202020204" pitchFamily="34" charset="0"/>
                <a:ea typeface="宋体" panose="02010600030101010101" pitchFamily="2" charset="-122"/>
                <a:cs typeface="+mn-cs"/>
              </a:rPr>
              <a:t>th</a:t>
            </a:r>
            <a:r>
              <a:rPr lang="en-US" altLang="zh-CN" sz="1200" i="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A number of probabilistic marking/dropping functions have been proposed, and various versions of RED have been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analytically</a:t>
            </a:r>
            <a:r>
              <a:rPr lang="en-US" altLang="zh-CN" sz="1200" i="0" kern="1200" baseline="0" dirty="0">
                <a:solidFill>
                  <a:schemeClr val="tx1"/>
                </a:solidFill>
                <a:latin typeface="Arial" panose="020B0604020202020204" pitchFamily="34" charset="0"/>
                <a:ea typeface="宋体" panose="02010600030101010101" pitchFamily="2" charset="-122"/>
                <a:cs typeface="+mn-cs"/>
              </a:rPr>
              <a:t> modeled, simulated, and/or implemented.</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[Christiansen 2001] and [Floyd 2012] provide overviews and pointers to additional reading.</a:t>
            </a:r>
            <a:endParaRPr lang="zh-CN" altLang="zh-CN" i="0" dirty="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D6C62E-666D-409D-9B2F-27E024538954}" type="slidenum">
              <a:rPr lang="en-US" altLang="zh-CN"/>
              <a:pPr/>
              <a:t>261</a:t>
            </a:fld>
            <a:endParaRPr lang="en-US" altLang="zh-CN"/>
          </a:p>
        </p:txBody>
      </p:sp>
      <p:sp>
        <p:nvSpPr>
          <p:cNvPr id="909314" name="Rectangle 2"/>
          <p:cNvSpPr>
            <a:spLocks noGrp="1" noRot="1" noChangeAspect="1" noChangeArrowheads="1" noTextEdit="1"/>
          </p:cNvSpPr>
          <p:nvPr>
            <p:ph type="sldImg"/>
          </p:nvPr>
        </p:nvSpPr>
        <p:spPr/>
      </p:sp>
      <p:sp>
        <p:nvSpPr>
          <p:cNvPr id="9093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A1351A-BF14-4070-8B23-EFCFED76F691}" type="slidenum">
              <a:rPr lang="en-US" altLang="zh-CN"/>
              <a:pPr/>
              <a:t>262</a:t>
            </a:fld>
            <a:endParaRPr lang="en-US" altLang="zh-CN"/>
          </a:p>
        </p:txBody>
      </p:sp>
      <p:sp>
        <p:nvSpPr>
          <p:cNvPr id="654338" name="Rectangle 2"/>
          <p:cNvSpPr>
            <a:spLocks noGrp="1" noRot="1" noChangeAspect="1" noChangeArrowheads="1" noTextEdit="1"/>
          </p:cNvSpPr>
          <p:nvPr>
            <p:ph type="sldImg"/>
          </p:nvPr>
        </p:nvSpPr>
        <p:spPr/>
      </p:sp>
      <p:sp>
        <p:nvSpPr>
          <p:cNvPr id="654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    下面用个具体的例子来说明这点。</a:t>
            </a:r>
            <a:r>
              <a:rPr lang="zh-CN" altLang="en-US" baseline="0" dirty="0"/>
              <a:t> 设</a:t>
            </a:r>
            <a:r>
              <a:rPr lang="en-US" altLang="zh-CN" baseline="0" dirty="0" err="1"/>
              <a:t>P</a:t>
            </a:r>
            <a:r>
              <a:rPr lang="en-US" altLang="zh-CN" baseline="-25000" dirty="0" err="1"/>
              <a:t>max</a:t>
            </a:r>
            <a:r>
              <a:rPr lang="en-US" altLang="zh-CN" baseline="-25000" dirty="0"/>
              <a:t> </a:t>
            </a:r>
            <a:r>
              <a:rPr lang="en-US" altLang="zh-CN" baseline="0" dirty="0"/>
              <a:t>= 0.02</a:t>
            </a:r>
            <a:r>
              <a:rPr lang="zh-CN" altLang="en-US" baseline="0" dirty="0"/>
              <a:t>，而变量</a:t>
            </a:r>
            <a:r>
              <a:rPr lang="en-US" altLang="zh-CN" baseline="0" dirty="0"/>
              <a:t>count</a:t>
            </a:r>
            <a:r>
              <a:rPr lang="zh-CN" altLang="en-US" baseline="0" dirty="0"/>
              <a:t>的初始值为</a:t>
            </a:r>
            <a:r>
              <a:rPr lang="en-US" altLang="zh-CN" baseline="0" dirty="0"/>
              <a:t>0</a:t>
            </a:r>
            <a:r>
              <a:rPr lang="zh-CN" altLang="en-US" baseline="0" dirty="0"/>
              <a:t>。</a:t>
            </a:r>
            <a:endParaRPr lang="en-US" altLang="zh-CN" baseline="0" dirty="0"/>
          </a:p>
          <a:p>
            <a:r>
              <a:rPr lang="en-US" altLang="zh-CN" baseline="0" dirty="0"/>
              <a:t>    </a:t>
            </a:r>
            <a:r>
              <a:rPr lang="zh-CN" altLang="en-US" baseline="0" dirty="0"/>
              <a:t>再假定平均队列长度正好在这两个门限之间，计算出过渡的分组丢失概率</a:t>
            </a:r>
            <a:r>
              <a:rPr lang="en-US" altLang="zh-CN" baseline="0" dirty="0" err="1"/>
              <a:t>P</a:t>
            </a:r>
            <a:r>
              <a:rPr lang="en-US" altLang="zh-CN" baseline="-25000" dirty="0" err="1"/>
              <a:t>temp</a:t>
            </a:r>
            <a:r>
              <a:rPr lang="en-US" altLang="zh-CN" baseline="0" dirty="0"/>
              <a:t> = 0.01</a:t>
            </a:r>
            <a:r>
              <a:rPr lang="zh-CN" altLang="en-US" baseline="0" dirty="0"/>
              <a:t>。</a:t>
            </a:r>
            <a:endParaRPr lang="en-US" altLang="zh-CN" baseline="0" dirty="0"/>
          </a:p>
          <a:p>
            <a:r>
              <a:rPr lang="en-US" altLang="zh-CN" baseline="0" dirty="0"/>
              <a:t>    </a:t>
            </a:r>
            <a:r>
              <a:rPr lang="zh-CN" altLang="en-US" baseline="0" dirty="0"/>
              <a:t>由于在开始时变量</a:t>
            </a:r>
            <a:r>
              <a:rPr lang="en-US" altLang="zh-CN" baseline="0" dirty="0"/>
              <a:t>count = 0</a:t>
            </a:r>
            <a:r>
              <a:rPr lang="zh-CN" altLang="en-US" baseline="0" dirty="0"/>
              <a:t>，因此算出 </a:t>
            </a:r>
            <a:r>
              <a:rPr lang="en-US" altLang="zh-CN" baseline="0" dirty="0"/>
              <a:t>P = </a:t>
            </a:r>
            <a:r>
              <a:rPr lang="en-US" altLang="zh-CN" baseline="0" dirty="0" err="1"/>
              <a:t>P</a:t>
            </a:r>
            <a:r>
              <a:rPr lang="en-US" altLang="zh-CN" baseline="-25000" dirty="0" err="1"/>
              <a:t>temp</a:t>
            </a:r>
            <a:r>
              <a:rPr lang="en-US" altLang="zh-CN" baseline="0" dirty="0"/>
              <a:t> = 0.01</a:t>
            </a:r>
            <a:r>
              <a:rPr lang="zh-CN" altLang="en-US" baseline="0" dirty="0"/>
              <a:t>。</a:t>
            </a:r>
            <a:endParaRPr lang="en-US" altLang="zh-CN" baseline="0" dirty="0"/>
          </a:p>
          <a:p>
            <a:r>
              <a:rPr lang="en-US" altLang="zh-CN" baseline="0" dirty="0"/>
              <a:t>    </a:t>
            </a:r>
            <a:r>
              <a:rPr lang="zh-CN" altLang="en-US" baseline="0" dirty="0"/>
              <a:t>也就是说，现在到达的分组</a:t>
            </a:r>
            <a:r>
              <a:rPr lang="en-US" altLang="zh-CN" baseline="0" dirty="0"/>
              <a:t>[newly arrived packets]</a:t>
            </a:r>
            <a:r>
              <a:rPr lang="zh-CN" altLang="en-US" baseline="0" dirty="0"/>
              <a:t>进入路由器的队列的概率是</a:t>
            </a:r>
            <a:r>
              <a:rPr lang="en-US" altLang="zh-CN" baseline="0" dirty="0"/>
              <a:t>0.99</a:t>
            </a:r>
            <a:r>
              <a:rPr lang="zh-CN" altLang="en-US" baseline="0" dirty="0"/>
              <a:t>。</a:t>
            </a:r>
            <a:endParaRPr lang="en-US" altLang="zh-CN" baseline="0" dirty="0"/>
          </a:p>
          <a:p>
            <a:pPr marL="0" marR="0" indent="0" algn="l" defTabSz="914400" rtl="0" eaLnBrk="1" fontAlgn="base" latinLnBrk="0" hangingPunct="1">
              <a:lnSpc>
                <a:spcPct val="100000"/>
              </a:lnSpc>
              <a:spcBef>
                <a:spcPct val="30000"/>
              </a:spcBef>
              <a:spcAft>
                <a:spcPct val="0"/>
              </a:spcAft>
              <a:buClrTx/>
              <a:buSzTx/>
              <a:buFontTx/>
              <a:buNone/>
              <a:defRPr/>
            </a:pPr>
            <a:r>
              <a:rPr lang="en-US" altLang="zh-CN" baseline="0" dirty="0"/>
              <a:t>    </a:t>
            </a:r>
            <a:r>
              <a:rPr lang="zh-CN" altLang="en-US" baseline="0" dirty="0"/>
              <a:t>但随着分组的不断进入了队列，变量</a:t>
            </a:r>
            <a:r>
              <a:rPr lang="en-US" altLang="zh-CN" baseline="0" dirty="0"/>
              <a:t>count</a:t>
            </a:r>
            <a:r>
              <a:rPr lang="zh-CN" altLang="en-US" baseline="0" dirty="0"/>
              <a:t>的值不断增大，由</a:t>
            </a:r>
            <a:r>
              <a:rPr lang="en-US" altLang="zh-CN" baseline="0" dirty="0"/>
              <a:t>(5-10)</a:t>
            </a:r>
            <a:r>
              <a:rPr lang="zh-CN" altLang="en-US" baseline="0" dirty="0"/>
              <a:t>式算出的分组丢弃概率也逐渐增大。</a:t>
            </a:r>
            <a:endParaRPr lang="en-US" altLang="zh-CN" baseline="0" dirty="0"/>
          </a:p>
          <a:p>
            <a:pPr marL="0" marR="0" indent="0" algn="l" defTabSz="914400" rtl="0" eaLnBrk="1" fontAlgn="base" latinLnBrk="0" hangingPunct="1">
              <a:lnSpc>
                <a:spcPct val="100000"/>
              </a:lnSpc>
              <a:spcBef>
                <a:spcPct val="30000"/>
              </a:spcBef>
              <a:spcAft>
                <a:spcPct val="0"/>
              </a:spcAft>
              <a:buClrTx/>
              <a:buSzTx/>
              <a:buFontTx/>
              <a:buNone/>
              <a:defRPr/>
            </a:pPr>
            <a:r>
              <a:rPr lang="en-US" altLang="zh-CN" baseline="0" dirty="0"/>
              <a:t>    </a:t>
            </a:r>
            <a:r>
              <a:rPr lang="zh-CN" altLang="en-US" baseline="0" dirty="0"/>
              <a:t>假定一连有</a:t>
            </a:r>
            <a:r>
              <a:rPr lang="en-US" altLang="zh-CN" baseline="0" dirty="0"/>
              <a:t>50</a:t>
            </a:r>
            <a:r>
              <a:rPr lang="zh-CN" altLang="en-US" baseline="0" dirty="0"/>
              <a:t>个分组进入了队列都没有被丢弃，这就使得分组丢失概率增加到一倍，即</a:t>
            </a:r>
            <a:r>
              <a:rPr lang="en-US" altLang="zh-CN" baseline="0" dirty="0"/>
              <a:t>p = 0.02</a:t>
            </a:r>
            <a:r>
              <a:rPr lang="zh-CN" altLang="en-US" baseline="0" dirty="0"/>
              <a:t>。</a:t>
            </a:r>
            <a:endParaRPr lang="en-US" altLang="zh-CN" baseline="0"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baseline="0" dirty="0"/>
              <a:t>    再假定一连有</a:t>
            </a:r>
            <a:r>
              <a:rPr lang="en-US" altLang="zh-CN" baseline="0" dirty="0"/>
              <a:t>99</a:t>
            </a:r>
            <a:r>
              <a:rPr lang="zh-CN" altLang="en-US" baseline="0" dirty="0"/>
              <a:t>个分组都没有被丢弃，那么这时由</a:t>
            </a:r>
            <a:r>
              <a:rPr lang="en-US" altLang="zh-CN" baseline="0" dirty="0"/>
              <a:t>(5-10)</a:t>
            </a:r>
            <a:r>
              <a:rPr lang="zh-CN" altLang="en-US" baseline="0" dirty="0"/>
              <a:t>式算出的分组丢弃概率</a:t>
            </a:r>
            <a:r>
              <a:rPr lang="en-US" altLang="zh-CN" baseline="0" dirty="0"/>
              <a:t>p = 1 (</a:t>
            </a:r>
            <a:r>
              <a:rPr lang="zh-CN" altLang="en-US" u="sng" baseline="0" dirty="0"/>
              <a:t>设平均队列长度一致保持不变</a:t>
            </a:r>
            <a:r>
              <a:rPr lang="en-US" altLang="zh-CN" baseline="0" dirty="0"/>
              <a:t>)</a:t>
            </a:r>
            <a:r>
              <a:rPr lang="zh-CN" altLang="en-US" baseline="0" dirty="0"/>
              <a:t>，表明下一个分组肯定要被丢弃。</a:t>
            </a:r>
            <a:endParaRPr lang="en-US" altLang="zh-CN" baseline="0"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kern="1200" dirty="0">
                <a:solidFill>
                  <a:schemeClr val="tx1"/>
                </a:solidFill>
                <a:latin typeface="Arial" panose="020B0604020202020204" pitchFamily="34" charset="0"/>
                <a:ea typeface="宋体" panose="02010600030101010101" pitchFamily="2" charset="-122"/>
                <a:cs typeface="+mn-cs"/>
              </a:rPr>
              <a:t>    从这里可看出，使分组丢弃概率</a:t>
            </a:r>
            <a:r>
              <a:rPr lang="en-US" altLang="zh-CN" sz="1200" kern="1200" dirty="0">
                <a:solidFill>
                  <a:schemeClr val="tx1"/>
                </a:solidFill>
                <a:latin typeface="Arial" panose="020B0604020202020204" pitchFamily="34" charset="0"/>
                <a:ea typeface="宋体" panose="02010600030101010101" pitchFamily="2" charset="-122"/>
                <a:cs typeface="+mn-cs"/>
              </a:rPr>
              <a:t>p</a:t>
            </a:r>
            <a:r>
              <a:rPr lang="zh-CN" altLang="en-US" sz="1200" kern="1200" dirty="0">
                <a:solidFill>
                  <a:schemeClr val="tx1"/>
                </a:solidFill>
                <a:latin typeface="Arial" panose="020B0604020202020204" pitchFamily="34" charset="0"/>
                <a:ea typeface="宋体" panose="02010600030101010101" pitchFamily="2" charset="-122"/>
                <a:cs typeface="+mn-cs"/>
              </a:rPr>
              <a:t>不仅与平均队列长度有关，而且还随着队列中不被丢弃的分组数目的增多而逐渐增大，就可以避免分组的丢弃过于集中。</a:t>
            </a: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aseline="0" dirty="0"/>
          </a:p>
          <a:p>
            <a:pPr marL="0" marR="0" indent="0" algn="l" defTabSz="914400" rtl="0" eaLnBrk="1" fontAlgn="base" latinLnBrk="0" hangingPunct="1">
              <a:lnSpc>
                <a:spcPct val="100000"/>
              </a:lnSpc>
              <a:spcBef>
                <a:spcPct val="30000"/>
              </a:spcBef>
              <a:spcAft>
                <a:spcPct val="0"/>
              </a:spcAft>
              <a:buClrTx/>
              <a:buSzTx/>
              <a:buFontTx/>
              <a:buNone/>
              <a:defRPr/>
            </a:pPr>
            <a:r>
              <a:rPr lang="en-US" altLang="zh-CN" baseline="0" dirty="0"/>
              <a:t>    </a:t>
            </a: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263</a:t>
            </a:fld>
            <a:endParaRPr lang="en-US" altLang="zh-CN"/>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0C6FBBF-D4A6-4477-B055-9560C73ADC89}" type="slidenum">
              <a:rPr lang="en-US" altLang="zh-CN"/>
              <a:pPr/>
              <a:t>266</a:t>
            </a:fld>
            <a:endParaRPr lang="en-US" altLang="zh-CN"/>
          </a:p>
        </p:txBody>
      </p:sp>
      <p:sp>
        <p:nvSpPr>
          <p:cNvPr id="655362" name="Rectangle 2"/>
          <p:cNvSpPr>
            <a:spLocks noGrp="1" noRot="1" noChangeAspect="1" noChangeArrowheads="1" noTextEdit="1"/>
          </p:cNvSpPr>
          <p:nvPr>
            <p:ph type="sldImg"/>
          </p:nvPr>
        </p:nvSpPr>
        <p:spPr/>
      </p:sp>
      <p:sp>
        <p:nvSpPr>
          <p:cNvPr id="655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0C6FBBF-D4A6-4477-B055-9560C73ADC89}" type="slidenum">
              <a:rPr lang="en-US" altLang="zh-CN"/>
              <a:pPr/>
              <a:t>267</a:t>
            </a:fld>
            <a:endParaRPr lang="en-US" altLang="zh-CN"/>
          </a:p>
        </p:txBody>
      </p:sp>
      <p:sp>
        <p:nvSpPr>
          <p:cNvPr id="655362" name="Rectangle 2"/>
          <p:cNvSpPr>
            <a:spLocks noGrp="1" noRot="1" noChangeAspect="1" noChangeArrowheads="1" noTextEdit="1"/>
          </p:cNvSpPr>
          <p:nvPr>
            <p:ph type="sldImg"/>
          </p:nvPr>
        </p:nvSpPr>
        <p:spPr/>
      </p:sp>
      <p:sp>
        <p:nvSpPr>
          <p:cNvPr id="655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53A719-8225-4839-9E69-5E734A8E2A70}" type="slidenum">
              <a:rPr lang="en-US" altLang="zh-CN"/>
              <a:pPr/>
              <a:t>268</a:t>
            </a:fld>
            <a:endParaRPr lang="en-US" altLang="zh-CN"/>
          </a:p>
        </p:txBody>
      </p:sp>
      <p:sp>
        <p:nvSpPr>
          <p:cNvPr id="656386" name="Rectangle 2"/>
          <p:cNvSpPr>
            <a:spLocks noGrp="1" noRot="1" noChangeAspect="1" noChangeArrowheads="1" noTextEdit="1"/>
          </p:cNvSpPr>
          <p:nvPr>
            <p:ph type="sldImg"/>
          </p:nvPr>
        </p:nvSpPr>
        <p:spPr/>
      </p:sp>
      <p:sp>
        <p:nvSpPr>
          <p:cNvPr id="656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A76E64B-49A7-4158-97B2-76FB47CB4B8A}" type="slidenum">
              <a:rPr lang="en-US" altLang="zh-CN"/>
              <a:pPr/>
              <a:t>271</a:t>
            </a:fld>
            <a:endParaRPr lang="en-US" altLang="zh-CN"/>
          </a:p>
        </p:txBody>
      </p:sp>
      <p:sp>
        <p:nvSpPr>
          <p:cNvPr id="657410" name="Rectangle 2"/>
          <p:cNvSpPr>
            <a:spLocks noGrp="1" noRot="1" noChangeAspect="1" noChangeArrowheads="1" noTextEdit="1"/>
          </p:cNvSpPr>
          <p:nvPr>
            <p:ph type="sldImg"/>
          </p:nvPr>
        </p:nvSpPr>
        <p:spPr/>
      </p:sp>
      <p:sp>
        <p:nvSpPr>
          <p:cNvPr id="657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19B5D86-F297-421D-A68D-1F454CECC013}" type="slidenum">
              <a:rPr lang="en-US" altLang="zh-CN"/>
              <a:pPr/>
              <a:t>25</a:t>
            </a:fld>
            <a:endParaRPr lang="en-US" altLang="zh-CN" dirty="0"/>
          </a:p>
        </p:txBody>
      </p:sp>
      <p:sp>
        <p:nvSpPr>
          <p:cNvPr id="817154" name="Rectangle 2"/>
          <p:cNvSpPr>
            <a:spLocks noGrp="1" noRot="1" noChangeAspect="1" noChangeArrowheads="1" noTextEdit="1"/>
          </p:cNvSpPr>
          <p:nvPr>
            <p:ph type="sldImg"/>
          </p:nvPr>
        </p:nvSpPr>
        <p:spPr/>
      </p:sp>
      <p:sp>
        <p:nvSpPr>
          <p:cNvPr id="81715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44A6D2-6A68-4342-A83A-4525CF44656F}" type="slidenum">
              <a:rPr lang="en-US" altLang="zh-CN"/>
              <a:pPr/>
              <a:t>272</a:t>
            </a:fld>
            <a:endParaRPr lang="en-US" altLang="zh-CN"/>
          </a:p>
        </p:txBody>
      </p:sp>
      <p:sp>
        <p:nvSpPr>
          <p:cNvPr id="785410" name="Rectangle 2"/>
          <p:cNvSpPr>
            <a:spLocks noGrp="1" noRot="1" noChangeAspect="1" noChangeArrowheads="1" noTextEdit="1"/>
          </p:cNvSpPr>
          <p:nvPr>
            <p:ph type="sldImg"/>
          </p:nvPr>
        </p:nvSpPr>
        <p:spPr/>
      </p:sp>
      <p:sp>
        <p:nvSpPr>
          <p:cNvPr id="785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79D42EE-7C31-40CA-9C37-8658306430E2}" type="slidenum">
              <a:rPr lang="en-US" altLang="zh-CN"/>
              <a:pPr/>
              <a:t>273</a:t>
            </a:fld>
            <a:endParaRPr lang="en-US" altLang="zh-CN"/>
          </a:p>
        </p:txBody>
      </p:sp>
      <p:sp>
        <p:nvSpPr>
          <p:cNvPr id="787458" name="Rectangle 2"/>
          <p:cNvSpPr>
            <a:spLocks noGrp="1" noRot="1" noChangeAspect="1" noChangeArrowheads="1" noTextEdit="1"/>
          </p:cNvSpPr>
          <p:nvPr>
            <p:ph type="sldImg"/>
          </p:nvPr>
        </p:nvSpPr>
        <p:spPr/>
      </p:sp>
      <p:sp>
        <p:nvSpPr>
          <p:cNvPr id="787459" name="Rectangle 3"/>
          <p:cNvSpPr>
            <a:spLocks noGrp="1" noChangeArrowheads="1"/>
          </p:cNvSpPr>
          <p:nvPr>
            <p:ph type="body" idx="1"/>
          </p:nvPr>
        </p:nvSpPr>
        <p:spPr/>
        <p:txBody>
          <a:bodyPr/>
          <a:lstStyle/>
          <a:p>
            <a:r>
              <a:rPr lang="en-US" altLang="zh-CN" dirty="0"/>
              <a:t>Seq=x </a:t>
            </a:r>
            <a:r>
              <a:rPr lang="zh-CN" altLang="en-US" dirty="0"/>
              <a:t>表示没有携带数据。</a:t>
            </a:r>
            <a:endParaRPr lang="zh-CN" altLang="zh-CN" dirty="0"/>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a:spLocks noGrp="1" noChangeArrowheads="1"/>
          </p:cNvSpPr>
          <p:nvPr>
            <p:ph type="sldNum" sz="quarter" idx="5"/>
          </p:nvPr>
        </p:nvSpPr>
        <p:spPr>
          <a:noFill/>
        </p:spPr>
        <p:txBody>
          <a:bodyPr/>
          <a:lstStyle/>
          <a:p>
            <a:fld id="{61E65990-59F8-4F76-9823-6C283FC0CF57}" type="slidenum">
              <a:rPr lang="zh-CN" altLang="en-US"/>
              <a:pPr/>
              <a:t>274</a:t>
            </a:fld>
            <a:endParaRPr lang="en-US" altLang="zh-CN"/>
          </a:p>
        </p:txBody>
      </p:sp>
      <p:sp>
        <p:nvSpPr>
          <p:cNvPr id="471043" name="Rectangle 2"/>
          <p:cNvSpPr>
            <a:spLocks noGrp="1" noRot="1" noChangeAspect="1" noChangeArrowheads="1" noTextEdit="1"/>
          </p:cNvSpPr>
          <p:nvPr>
            <p:ph type="sldImg"/>
          </p:nvPr>
        </p:nvSpPr>
        <p:spPr/>
      </p:sp>
      <p:sp>
        <p:nvSpPr>
          <p:cNvPr id="471044"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A15112-90E6-4966-BB9B-FCB8839D434E}" type="slidenum">
              <a:rPr lang="en-US" altLang="zh-CN"/>
              <a:pPr/>
              <a:t>275</a:t>
            </a:fld>
            <a:endParaRPr lang="en-US" altLang="zh-CN"/>
          </a:p>
        </p:txBody>
      </p:sp>
      <p:sp>
        <p:nvSpPr>
          <p:cNvPr id="789506" name="Rectangle 2"/>
          <p:cNvSpPr>
            <a:spLocks noGrp="1" noRot="1" noChangeAspect="1" noChangeArrowheads="1" noTextEdit="1"/>
          </p:cNvSpPr>
          <p:nvPr>
            <p:ph type="sldImg"/>
          </p:nvPr>
        </p:nvSpPr>
        <p:spPr/>
      </p:sp>
      <p:sp>
        <p:nvSpPr>
          <p:cNvPr id="78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7C8B36-009E-4670-9825-3ED6762D628B}" type="slidenum">
              <a:rPr lang="en-US" altLang="zh-CN"/>
              <a:pPr/>
              <a:t>276</a:t>
            </a:fld>
            <a:endParaRPr lang="en-US" altLang="zh-CN"/>
          </a:p>
        </p:txBody>
      </p:sp>
      <p:sp>
        <p:nvSpPr>
          <p:cNvPr id="791554" name="Rectangle 2"/>
          <p:cNvSpPr>
            <a:spLocks noGrp="1" noRot="1" noChangeAspect="1" noChangeArrowheads="1" noTextEdit="1"/>
          </p:cNvSpPr>
          <p:nvPr>
            <p:ph type="sldImg"/>
          </p:nvPr>
        </p:nvSpPr>
        <p:spPr/>
      </p:sp>
      <p:sp>
        <p:nvSpPr>
          <p:cNvPr id="791555" name="Rectangle 3"/>
          <p:cNvSpPr>
            <a:spLocks noGrp="1" noChangeArrowheads="1"/>
          </p:cNvSpPr>
          <p:nvPr>
            <p:ph type="body" idx="1"/>
          </p:nvPr>
        </p:nvSpPr>
        <p:spPr/>
        <p:txBody>
          <a:bodyPr/>
          <a:lstStyle/>
          <a:p>
            <a:r>
              <a:rPr lang="zh-CN" altLang="en-US" dirty="0"/>
              <a:t>    客户发送出去第三个报文段后，进入连接建立状态；服务器收到第三个报文段后，进入连接建立状态。</a:t>
            </a:r>
            <a:endParaRPr lang="zh-CN" altLang="zh-CN" dirty="0"/>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284</a:t>
            </a:fld>
            <a:endParaRPr lang="en-US" altLang="zh-CN"/>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CF8A15-F888-41DF-9680-E7FA5DC6807B}" type="slidenum">
              <a:rPr lang="en-US" altLang="zh-CN"/>
              <a:pPr/>
              <a:t>289</a:t>
            </a:fld>
            <a:endParaRPr lang="en-US" altLang="zh-CN"/>
          </a:p>
        </p:txBody>
      </p:sp>
      <p:sp>
        <p:nvSpPr>
          <p:cNvPr id="917506" name="Rectangle 2"/>
          <p:cNvSpPr>
            <a:spLocks noGrp="1" noRot="1" noChangeAspect="1" noChangeArrowheads="1" noTextEdit="1"/>
          </p:cNvSpPr>
          <p:nvPr>
            <p:ph type="sldImg"/>
          </p:nvPr>
        </p:nvSpPr>
        <p:spPr/>
      </p:sp>
      <p:sp>
        <p:nvSpPr>
          <p:cNvPr id="91750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738326-DD42-40A1-A454-62E44D006CC1}" type="slidenum">
              <a:rPr lang="en-US" altLang="zh-CN"/>
              <a:pPr/>
              <a:t>290</a:t>
            </a:fld>
            <a:endParaRPr lang="en-US" altLang="zh-CN"/>
          </a:p>
        </p:txBody>
      </p:sp>
      <p:sp>
        <p:nvSpPr>
          <p:cNvPr id="660482" name="Rectangle 2"/>
          <p:cNvSpPr>
            <a:spLocks noGrp="1" noRot="1" noChangeAspect="1" noChangeArrowheads="1" noTextEdit="1"/>
          </p:cNvSpPr>
          <p:nvPr>
            <p:ph type="sldImg"/>
          </p:nvPr>
        </p:nvSpPr>
        <p:spPr/>
      </p:sp>
      <p:sp>
        <p:nvSpPr>
          <p:cNvPr id="660483" name="Rectangle 3"/>
          <p:cNvSpPr>
            <a:spLocks noGrp="1" noChangeArrowheads="1"/>
          </p:cNvSpPr>
          <p:nvPr>
            <p:ph type="body" idx="1"/>
          </p:nvPr>
        </p:nvSpPr>
        <p:spPr/>
        <p:txBody>
          <a:bodyPr/>
          <a:lstStyle/>
          <a:p>
            <a:endParaRPr lang="zh-CN" altLang="zh-CN" b="0" dirty="0"/>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BF4591-0342-47E2-A74A-3F9BFE83CF55}" type="slidenum">
              <a:rPr lang="en-US" altLang="zh-CN"/>
              <a:pPr/>
              <a:t>291</a:t>
            </a:fld>
            <a:endParaRPr lang="en-US" altLang="zh-CN"/>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pPr>
              <a:spcBef>
                <a:spcPct val="50000"/>
              </a:spcBef>
            </a:pPr>
            <a:r>
              <a:rPr lang="en-US" altLang="zh-CN" dirty="0"/>
              <a:t>    TCP connection management finite state machine. </a:t>
            </a:r>
          </a:p>
          <a:p>
            <a:pPr>
              <a:spcBef>
                <a:spcPct val="50000"/>
              </a:spcBef>
            </a:pPr>
            <a:r>
              <a:rPr lang="en-US" altLang="zh-CN" dirty="0"/>
              <a:t>    The heavy </a:t>
            </a:r>
            <a:r>
              <a:rPr lang="en-US" altLang="zh-CN" u="sng" dirty="0"/>
              <a:t>solid</a:t>
            </a:r>
            <a:r>
              <a:rPr lang="en-US" altLang="zh-CN" dirty="0"/>
              <a:t> line is the normal path for a client.  </a:t>
            </a:r>
          </a:p>
          <a:p>
            <a:pPr>
              <a:spcBef>
                <a:spcPct val="50000"/>
              </a:spcBef>
            </a:pPr>
            <a:r>
              <a:rPr lang="en-US" altLang="zh-CN" dirty="0"/>
              <a:t>    The heavy </a:t>
            </a:r>
            <a:r>
              <a:rPr lang="en-US" altLang="zh-CN" u="sng" dirty="0"/>
              <a:t>dashed</a:t>
            </a:r>
            <a:r>
              <a:rPr lang="en-US" altLang="zh-CN" dirty="0"/>
              <a:t> line is the normal path for a server.  </a:t>
            </a:r>
          </a:p>
          <a:p>
            <a:pPr>
              <a:spcBef>
                <a:spcPct val="50000"/>
              </a:spcBef>
            </a:pPr>
            <a:r>
              <a:rPr lang="en-US" altLang="zh-CN" dirty="0"/>
              <a:t>    The </a:t>
            </a:r>
            <a:r>
              <a:rPr lang="en-US" altLang="zh-CN" u="sng" dirty="0"/>
              <a:t>light</a:t>
            </a:r>
            <a:r>
              <a:rPr lang="en-US" altLang="zh-CN" dirty="0"/>
              <a:t> lines are unusual events.  </a:t>
            </a:r>
          </a:p>
          <a:p>
            <a:pPr>
              <a:spcBef>
                <a:spcPct val="50000"/>
              </a:spcBef>
            </a:pPr>
            <a:r>
              <a:rPr lang="en-US" altLang="zh-CN" dirty="0"/>
              <a:t>    Each transition is labeled by the </a:t>
            </a:r>
            <a:r>
              <a:rPr lang="en-US" altLang="zh-CN" b="1" dirty="0"/>
              <a:t>event</a:t>
            </a:r>
            <a:r>
              <a:rPr lang="en-US" altLang="zh-CN" dirty="0"/>
              <a:t> causing it and the </a:t>
            </a:r>
            <a:r>
              <a:rPr lang="en-US" altLang="zh-CN" b="1" dirty="0"/>
              <a:t>action</a:t>
            </a:r>
            <a:r>
              <a:rPr lang="en-US" altLang="zh-CN" dirty="0"/>
              <a:t> resulting from it, separated by a slash.</a:t>
            </a:r>
          </a:p>
          <a:p>
            <a:endParaRPr lang="zh-CN" altLang="zh-CN" dirty="0"/>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19D7A5-F88B-4A38-A7A2-D520E8657BE0}" type="slidenum">
              <a:rPr lang="en-US" altLang="zh-CN"/>
              <a:pPr/>
              <a:t>292</a:t>
            </a:fld>
            <a:endParaRPr lang="en-US" altLang="zh-CN"/>
          </a:p>
        </p:txBody>
      </p:sp>
      <p:sp>
        <p:nvSpPr>
          <p:cNvPr id="919554" name="Rectangle 2"/>
          <p:cNvSpPr>
            <a:spLocks noGrp="1" noRot="1" noChangeAspect="1" noChangeArrowheads="1" noTextEdit="1"/>
          </p:cNvSpPr>
          <p:nvPr>
            <p:ph type="sldImg"/>
          </p:nvPr>
        </p:nvSpPr>
        <p:spPr/>
      </p:sp>
      <p:sp>
        <p:nvSpPr>
          <p:cNvPr id="919555" name="Rectangle 3"/>
          <p:cNvSpPr>
            <a:spLocks noGrp="1" noChangeArrowheads="1"/>
          </p:cNvSpPr>
          <p:nvPr>
            <p:ph type="body" idx="1"/>
          </p:nvPr>
        </p:nvSpPr>
        <p:spPr/>
        <p:txBody>
          <a:bodyPr/>
          <a:lstStyle/>
          <a:p>
            <a:pPr>
              <a:spcBef>
                <a:spcPct val="50000"/>
              </a:spcBef>
            </a:pPr>
            <a:r>
              <a:rPr lang="en-US" altLang="zh-CN" dirty="0"/>
              <a:t>    TCP connection management finite state machine. </a:t>
            </a:r>
          </a:p>
          <a:p>
            <a:pPr>
              <a:spcBef>
                <a:spcPct val="50000"/>
              </a:spcBef>
            </a:pPr>
            <a:r>
              <a:rPr lang="en-US" altLang="zh-CN" dirty="0"/>
              <a:t>    The heavy </a:t>
            </a:r>
            <a:r>
              <a:rPr lang="en-US" altLang="zh-CN" u="sng" dirty="0"/>
              <a:t>solid</a:t>
            </a:r>
            <a:r>
              <a:rPr lang="en-US" altLang="zh-CN" dirty="0"/>
              <a:t> line is the normal path for a client.  </a:t>
            </a:r>
          </a:p>
          <a:p>
            <a:pPr>
              <a:spcBef>
                <a:spcPct val="50000"/>
              </a:spcBef>
            </a:pPr>
            <a:r>
              <a:rPr lang="en-US" altLang="zh-CN" dirty="0"/>
              <a:t>    The heavy </a:t>
            </a:r>
            <a:r>
              <a:rPr lang="en-US" altLang="zh-CN" u="sng" dirty="0"/>
              <a:t>dashed</a:t>
            </a:r>
            <a:r>
              <a:rPr lang="en-US" altLang="zh-CN" dirty="0"/>
              <a:t> line is the normal path for a server.  </a:t>
            </a:r>
          </a:p>
          <a:p>
            <a:pPr>
              <a:spcBef>
                <a:spcPct val="50000"/>
              </a:spcBef>
            </a:pPr>
            <a:r>
              <a:rPr lang="en-US" altLang="zh-CN" dirty="0"/>
              <a:t>    The </a:t>
            </a:r>
            <a:r>
              <a:rPr lang="en-US" altLang="zh-CN" u="sng" dirty="0"/>
              <a:t>light</a:t>
            </a:r>
            <a:r>
              <a:rPr lang="en-US" altLang="zh-CN" dirty="0"/>
              <a:t> lines are unusual events.  </a:t>
            </a:r>
          </a:p>
          <a:p>
            <a:pPr>
              <a:spcBef>
                <a:spcPct val="50000"/>
              </a:spcBef>
            </a:pPr>
            <a:r>
              <a:rPr lang="en-US" altLang="zh-CN" dirty="0"/>
              <a:t>    Each transition is labeled by the </a:t>
            </a:r>
            <a:r>
              <a:rPr lang="en-US" altLang="zh-CN" b="1" dirty="0"/>
              <a:t>event</a:t>
            </a:r>
            <a:r>
              <a:rPr lang="en-US" altLang="zh-CN" dirty="0"/>
              <a:t> causing it and the </a:t>
            </a:r>
            <a:r>
              <a:rPr lang="en-US" altLang="zh-CN" b="1" dirty="0"/>
              <a:t>action</a:t>
            </a:r>
            <a:r>
              <a:rPr lang="en-US" altLang="zh-CN" dirty="0"/>
              <a:t> resulting from it, separated by a slash.</a:t>
            </a:r>
          </a:p>
          <a:p>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r>
              <a:rPr lang="zh-CN" altLang="en-US" dirty="0"/>
              <a:t>的前面的字符表示</a:t>
            </a:r>
            <a:r>
              <a:rPr lang="en-US" altLang="zh-CN" dirty="0"/>
              <a:t>IP</a:t>
            </a:r>
            <a:r>
              <a:rPr lang="zh-CN" altLang="en-US" dirty="0"/>
              <a:t>地址，是个逻辑地址。</a:t>
            </a:r>
            <a:r>
              <a:rPr lang="zh-CN" altLang="en-US" baseline="0" dirty="0"/>
              <a:t> </a:t>
            </a:r>
            <a:endParaRPr lang="zh-CN" altLang="en-US" dirty="0"/>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4</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82F52C-249B-4021-90CB-0A60741112A8}" type="slidenum">
              <a:rPr lang="en-US" altLang="zh-CN"/>
              <a:pPr/>
              <a:t>27</a:t>
            </a:fld>
            <a:endParaRPr lang="en-US" altLang="zh-CN" dirty="0"/>
          </a:p>
        </p:txBody>
      </p:sp>
      <p:sp>
        <p:nvSpPr>
          <p:cNvPr id="585730" name="Rectangle 2"/>
          <p:cNvSpPr>
            <a:spLocks noGrp="1" noRot="1" noChangeAspect="1" noChangeArrowheads="1" noTextEdit="1"/>
          </p:cNvSpPr>
          <p:nvPr>
            <p:ph type="sldImg"/>
          </p:nvPr>
        </p:nvSpPr>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6B8D6BF-4B0B-4E86-990A-9B946067A653}" type="slidenum">
              <a:rPr lang="en-US" altLang="zh-CN"/>
              <a:pPr/>
              <a:t>293</a:t>
            </a:fld>
            <a:endParaRPr lang="en-US" altLang="zh-CN" dirty="0"/>
          </a:p>
        </p:txBody>
      </p:sp>
      <p:sp>
        <p:nvSpPr>
          <p:cNvPr id="570370" name="Rectangle 2"/>
          <p:cNvSpPr>
            <a:spLocks noGrp="1" noRot="1" noChangeAspect="1" noChangeArrowheads="1" noTextEdit="1"/>
          </p:cNvSpPr>
          <p:nvPr>
            <p:ph type="sldImg"/>
          </p:nvPr>
        </p:nvSpPr>
        <p:spPr/>
      </p:sp>
      <p:sp>
        <p:nvSpPr>
          <p:cNvPr id="57037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4566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0F3F94-3FF0-439E-9894-05D9D59D124E}" type="slidenum">
              <a:rPr lang="en-US" altLang="zh-CN"/>
              <a:pPr/>
              <a:t>28</a:t>
            </a:fld>
            <a:endParaRPr lang="en-US" altLang="zh-CN" dirty="0"/>
          </a:p>
        </p:txBody>
      </p:sp>
      <p:sp>
        <p:nvSpPr>
          <p:cNvPr id="673794" name="Rectangle 2"/>
          <p:cNvSpPr>
            <a:spLocks noGrp="1" noRot="1" noChangeAspect="1" noChangeArrowheads="1" noTextEdit="1"/>
          </p:cNvSpPr>
          <p:nvPr>
            <p:ph type="sldImg"/>
          </p:nvPr>
        </p:nvSpPr>
        <p:spPr/>
      </p:sp>
      <p:sp>
        <p:nvSpPr>
          <p:cNvPr id="673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5128936-3216-42AB-9464-E090C487A671}" type="slidenum">
              <a:rPr lang="en-US" altLang="zh-CN"/>
              <a:pPr/>
              <a:t>29</a:t>
            </a:fld>
            <a:endParaRPr lang="en-US" altLang="zh-CN" dirty="0"/>
          </a:p>
        </p:txBody>
      </p:sp>
      <p:sp>
        <p:nvSpPr>
          <p:cNvPr id="674818" name="Rectangle 2"/>
          <p:cNvSpPr>
            <a:spLocks noGrp="1" noRot="1" noChangeAspect="1" noChangeArrowheads="1" noTextEdit="1"/>
          </p:cNvSpPr>
          <p:nvPr>
            <p:ph type="sldImg"/>
          </p:nvPr>
        </p:nvSpPr>
        <p:spPr/>
      </p:sp>
      <p:sp>
        <p:nvSpPr>
          <p:cNvPr id="674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5F0904-2904-43F6-9A42-A560F91D4B1B}" type="slidenum">
              <a:rPr lang="en-US" altLang="zh-CN"/>
              <a:pPr/>
              <a:t>30</a:t>
            </a:fld>
            <a:endParaRPr lang="en-US" altLang="zh-CN" dirty="0"/>
          </a:p>
        </p:txBody>
      </p:sp>
      <p:sp>
        <p:nvSpPr>
          <p:cNvPr id="675842" name="Rectangle 2"/>
          <p:cNvSpPr>
            <a:spLocks noGrp="1" noRot="1" noChangeAspect="1" noChangeArrowheads="1" noTextEdit="1"/>
          </p:cNvSpPr>
          <p:nvPr>
            <p:ph type="sldImg"/>
          </p:nvPr>
        </p:nvSpPr>
        <p:spPr/>
      </p:sp>
      <p:sp>
        <p:nvSpPr>
          <p:cNvPr id="675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E1842B-A971-46CD-96A1-FCA1F9AE67AC}" type="slidenum">
              <a:rPr lang="en-US" altLang="zh-CN"/>
              <a:pPr/>
              <a:t>31</a:t>
            </a:fld>
            <a:endParaRPr lang="en-US" altLang="zh-CN" dirty="0"/>
          </a:p>
        </p:txBody>
      </p:sp>
      <p:sp>
        <p:nvSpPr>
          <p:cNvPr id="833538" name="Rectangle 2"/>
          <p:cNvSpPr>
            <a:spLocks noGrp="1" noRot="1" noChangeAspect="1" noChangeArrowheads="1" noTextEdit="1"/>
          </p:cNvSpPr>
          <p:nvPr>
            <p:ph type="sldImg"/>
          </p:nvPr>
        </p:nvSpPr>
        <p:spPr/>
      </p:sp>
      <p:sp>
        <p:nvSpPr>
          <p:cNvPr id="833539" name="Rectangle 3"/>
          <p:cNvSpPr>
            <a:spLocks noGrp="1" noChangeArrowheads="1"/>
          </p:cNvSpPr>
          <p:nvPr>
            <p:ph type="body" idx="1"/>
          </p:nvPr>
        </p:nvSpPr>
        <p:spPr>
          <a:xfrm>
            <a:off x="914400" y="4343400"/>
            <a:ext cx="5029200" cy="4114800"/>
          </a:xfrm>
        </p:spPr>
        <p:txBody>
          <a:bodyPr/>
          <a:lstStyle/>
          <a:p>
            <a:r>
              <a:rPr lang="en-US" sz="1200" b="0" i="0" kern="1200" dirty="0">
                <a:solidFill>
                  <a:schemeClr val="tx1"/>
                </a:solidFill>
                <a:latin typeface="Arial" panose="020B0604020202020204" pitchFamily="34" charset="0"/>
                <a:ea typeface="宋体" panose="02010600030101010101" pitchFamily="2" charset="-122"/>
                <a:cs typeface="+mn-cs"/>
              </a:rPr>
              <a:t>Trivial File Transfer Protocol</a:t>
            </a:r>
          </a:p>
          <a:p>
            <a:r>
              <a:rPr lang="en-US" altLang="zh-CN" sz="1200" kern="1200" dirty="0">
                <a:solidFill>
                  <a:schemeClr val="tx1"/>
                </a:solidFill>
                <a:latin typeface="Times New Roman" panose="02020603050405020304" pitchFamily="18" charset="0"/>
                <a:ea typeface="宋体" panose="02010600030101010101" pitchFamily="2" charset="-122"/>
                <a:cs typeface="+mn-cs"/>
              </a:rPr>
              <a:t>TCP is full-duplex</a:t>
            </a:r>
          </a:p>
          <a:p>
            <a:pPr marL="228600" indent="-228600">
              <a:buAutoNum type="arabicPeriod"/>
            </a:pPr>
            <a:r>
              <a:rPr lang="en-US" altLang="zh-CN" sz="1200" kern="1200" dirty="0">
                <a:solidFill>
                  <a:schemeClr val="tx1"/>
                </a:solidFill>
                <a:latin typeface="Times New Roman" panose="02020603050405020304" pitchFamily="18" charset="0"/>
                <a:ea typeface="宋体" panose="02010600030101010101" pitchFamily="2" charset="-122"/>
                <a:cs typeface="+mn-cs"/>
              </a:rPr>
              <a:t>two queue</a:t>
            </a:r>
          </a:p>
          <a:p>
            <a:pPr marL="228600" indent="-228600">
              <a:buAutoNum type="arabicPeriod"/>
            </a:pPr>
            <a:r>
              <a:rPr lang="en-US" altLang="zh-CN" sz="1200" kern="1200" dirty="0">
                <a:solidFill>
                  <a:schemeClr val="tx1"/>
                </a:solidFill>
                <a:latin typeface="Times New Roman" panose="02020603050405020304" pitchFamily="18" charset="0"/>
                <a:ea typeface="宋体" panose="02010600030101010101" pitchFamily="2" charset="-122"/>
                <a:cs typeface="+mn-cs"/>
              </a:rPr>
              <a:t>link multiplexing </a:t>
            </a:r>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34DD6D-D8BE-4614-BAD2-6FB458C21326}" type="slidenum">
              <a:rPr lang="en-US" altLang="zh-CN"/>
              <a:pPr/>
              <a:t>32</a:t>
            </a:fld>
            <a:endParaRPr lang="en-US" altLang="zh-CN" dirty="0"/>
          </a:p>
        </p:txBody>
      </p:sp>
      <p:sp>
        <p:nvSpPr>
          <p:cNvPr id="587778" name="Rectangle 2"/>
          <p:cNvSpPr>
            <a:spLocks noGrp="1" noRot="1" noChangeAspect="1" noChangeArrowheads="1" noTextEdit="1"/>
          </p:cNvSpPr>
          <p:nvPr>
            <p:ph type="sldImg"/>
          </p:nvPr>
        </p:nvSpPr>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9770F8-F8FF-4403-9397-F7E7AEB92EED}" type="slidenum">
              <a:rPr lang="en-US" altLang="zh-CN"/>
              <a:pPr/>
              <a:t>33</a:t>
            </a:fld>
            <a:endParaRPr lang="en-US" altLang="zh-CN" dirty="0"/>
          </a:p>
        </p:txBody>
      </p:sp>
      <p:sp>
        <p:nvSpPr>
          <p:cNvPr id="821250" name="Rectangle 2"/>
          <p:cNvSpPr>
            <a:spLocks noGrp="1" noRot="1" noChangeAspect="1" noChangeArrowheads="1" noTextEdit="1"/>
          </p:cNvSpPr>
          <p:nvPr>
            <p:ph type="sldImg"/>
          </p:nvPr>
        </p:nvSpPr>
        <p:spPr/>
      </p:sp>
      <p:sp>
        <p:nvSpPr>
          <p:cNvPr id="82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676FEB-160B-4D48-98FC-D703A82C10B0}" type="slidenum">
              <a:rPr lang="en-US" altLang="zh-CN"/>
              <a:pPr/>
              <a:t>34</a:t>
            </a:fld>
            <a:endParaRPr lang="en-US" altLang="zh-CN" dirty="0"/>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r>
              <a:rPr lang="en-US" altLang="zh-CN" dirty="0"/>
              <a:t>49151: 10111111 11111111</a:t>
            </a:r>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5B5185-8892-40BE-BA9F-1F8613749A4B}" type="slidenum">
              <a:rPr lang="en-US" altLang="zh-CN"/>
              <a:pPr/>
              <a:t>36</a:t>
            </a:fld>
            <a:endParaRPr lang="en-US" altLang="zh-CN" dirty="0"/>
          </a:p>
        </p:txBody>
      </p:sp>
      <p:sp>
        <p:nvSpPr>
          <p:cNvPr id="591874" name="Rectangle 2"/>
          <p:cNvSpPr>
            <a:spLocks noGrp="1" noRot="1" noChangeAspect="1" noChangeArrowheads="1" noTextEdit="1"/>
          </p:cNvSpPr>
          <p:nvPr>
            <p:ph type="sldImg"/>
          </p:nvPr>
        </p:nvSpPr>
        <p:spPr/>
      </p:sp>
      <p:sp>
        <p:nvSpPr>
          <p:cNvPr id="591875" name="Rectangle 3"/>
          <p:cNvSpPr>
            <a:spLocks noGrp="1" noChangeArrowheads="1"/>
          </p:cNvSpPr>
          <p:nvPr>
            <p:ph type="body" idx="1"/>
          </p:nvPr>
        </p:nvSpPr>
        <p:spPr/>
        <p:txBody>
          <a:bodyPr/>
          <a:lstStyle/>
          <a:p>
            <a:r>
              <a:rPr lang="en-US" altLang="zh-CN" sz="1200" b="0" i="0" kern="1200" dirty="0">
                <a:solidFill>
                  <a:schemeClr val="tx1"/>
                </a:solidFill>
                <a:effectLst/>
                <a:latin typeface="Arial" panose="020B0604020202020204" pitchFamily="34" charset="0"/>
                <a:ea typeface="宋体" panose="02010600030101010101" pitchFamily="2" charset="-122"/>
                <a:cs typeface="+mn-cs"/>
              </a:rPr>
              <a:t>no-frills  adj.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不提供不必要服务的</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pt-BR" altLang="zh-CN" dirty="0"/>
              <a:t>bare-bones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adj.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极简单的；基础的</a:t>
            </a:r>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EC8C05-5688-4C26-894B-D9C0C0D86B6F}" type="slidenum">
              <a:rPr lang="en-US" altLang="zh-CN"/>
              <a:pPr/>
              <a:t>37</a:t>
            </a:fld>
            <a:endParaRPr lang="en-US" altLang="zh-CN" dirty="0"/>
          </a:p>
        </p:txBody>
      </p:sp>
      <p:sp>
        <p:nvSpPr>
          <p:cNvPr id="683010" name="Rectangle 2"/>
          <p:cNvSpPr>
            <a:spLocks noGrp="1" noRot="1" noChangeAspect="1" noChangeArrowheads="1" noTextEdit="1"/>
          </p:cNvSpPr>
          <p:nvPr>
            <p:ph type="sldImg"/>
          </p:nvPr>
        </p:nvSpPr>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7B38552D-E1CE-465C-881F-55FBB2F7BDDD}" type="slidenum">
              <a:rPr lang="en-US" altLang="zh-CN"/>
              <a:pPr/>
              <a:t>6</a:t>
            </a:fld>
            <a:endParaRPr lang="en-US" altLang="zh-CN" dirty="0"/>
          </a:p>
        </p:txBody>
      </p:sp>
      <p:sp>
        <p:nvSpPr>
          <p:cNvPr id="604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E2312858-3D80-4657-B1C8-44F26CA24497}" type="slidenum">
              <a:rPr kumimoji="0" lang="en-US" altLang="zh-CN" sz="1200"/>
              <a:pPr algn="r"/>
              <a:t>6</a:t>
            </a:fld>
            <a:endParaRPr kumimoji="0" lang="en-US" altLang="zh-CN" sz="1200" dirty="0"/>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F7B0D48-9ED9-4C8C-AC39-7EB02283D964}" type="slidenum">
              <a:rPr lang="en-US" altLang="zh-CN"/>
              <a:pPr/>
              <a:t>38</a:t>
            </a:fld>
            <a:endParaRPr lang="en-US" altLang="zh-CN" dirty="0"/>
          </a:p>
        </p:txBody>
      </p:sp>
      <p:sp>
        <p:nvSpPr>
          <p:cNvPr id="824322" name="Rectangle 2"/>
          <p:cNvSpPr>
            <a:spLocks noGrp="1" noRot="1" noChangeAspect="1" noChangeArrowheads="1" noTextEdit="1"/>
          </p:cNvSpPr>
          <p:nvPr>
            <p:ph type="sldImg"/>
          </p:nvPr>
        </p:nvSpPr>
        <p:spPr/>
      </p:sp>
      <p:sp>
        <p:nvSpPr>
          <p:cNvPr id="824323" name="Rectangle 3"/>
          <p:cNvSpPr>
            <a:spLocks noGrp="1" noChangeArrowheads="1"/>
          </p:cNvSpPr>
          <p:nvPr>
            <p:ph type="body" idx="1"/>
          </p:nvPr>
        </p:nvSpPr>
        <p:spPr/>
        <p:txBody>
          <a:bodyPr/>
          <a:lstStyle/>
          <a:p>
            <a:r>
              <a:rPr lang="en-US" altLang="zh-CN" dirty="0"/>
              <a:t>IP </a:t>
            </a:r>
            <a:r>
              <a:rPr lang="zh-CN" altLang="en-US" dirty="0"/>
              <a:t>层交上来</a:t>
            </a:r>
            <a:r>
              <a:rPr lang="en-US" altLang="zh-CN" dirty="0"/>
              <a:t>: </a:t>
            </a:r>
            <a:r>
              <a:rPr lang="zh-CN" altLang="en-US" dirty="0"/>
              <a:t>已经将分片组装起来了。</a:t>
            </a:r>
            <a:r>
              <a:rPr lang="zh-CN" altLang="en-US" baseline="0" dirty="0"/>
              <a:t> </a:t>
            </a:r>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FC2072E-3AFE-41DF-A584-4CA4D75C0412}" type="slidenum">
              <a:rPr lang="en-US" altLang="zh-CN"/>
              <a:pPr/>
              <a:t>39</a:t>
            </a:fld>
            <a:endParaRPr lang="en-US" altLang="zh-CN" dirty="0"/>
          </a:p>
        </p:txBody>
      </p:sp>
      <p:sp>
        <p:nvSpPr>
          <p:cNvPr id="686082" name="Rectangle 2"/>
          <p:cNvSpPr>
            <a:spLocks noGrp="1" noRot="1" noChangeAspect="1" noChangeArrowheads="1" noTextEdit="1"/>
          </p:cNvSpPr>
          <p:nvPr>
            <p:ph type="sldImg"/>
          </p:nvPr>
        </p:nvSpPr>
        <p:spPr/>
      </p:sp>
      <p:sp>
        <p:nvSpPr>
          <p:cNvPr id="686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F7B0D48-9ED9-4C8C-AC39-7EB02283D964}" type="slidenum">
              <a:rPr lang="en-US" altLang="zh-CN"/>
              <a:pPr/>
              <a:t>40</a:t>
            </a:fld>
            <a:endParaRPr lang="en-US" altLang="zh-CN" dirty="0"/>
          </a:p>
        </p:txBody>
      </p:sp>
      <p:sp>
        <p:nvSpPr>
          <p:cNvPr id="824322" name="Rectangle 2"/>
          <p:cNvSpPr>
            <a:spLocks noGrp="1" noRot="1" noChangeAspect="1" noChangeArrowheads="1" noTextEdit="1"/>
          </p:cNvSpPr>
          <p:nvPr>
            <p:ph type="sldImg"/>
          </p:nvPr>
        </p:nvSpPr>
        <p:spPr/>
      </p:sp>
      <p:sp>
        <p:nvSpPr>
          <p:cNvPr id="824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Original redundancy reconstructed</a:t>
            </a:r>
            <a:r>
              <a:rPr lang="en-US" altLang="zh-CN" baseline="0" dirty="0"/>
              <a:t> stream </a:t>
            </a:r>
            <a:endParaRPr lang="zh-CN" altLang="en-US" dirty="0"/>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41</a:t>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Interleaved</a:t>
            </a:r>
            <a:r>
              <a:rPr lang="en-US" altLang="zh-CN" baseline="0" dirty="0"/>
              <a:t> stream </a:t>
            </a:r>
            <a:endParaRPr lang="zh-CN" altLang="en-US" dirty="0"/>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42</a:t>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34ECBF-9285-4944-A498-41D94EC5799A}" type="slidenum">
              <a:rPr lang="en-US" altLang="zh-CN"/>
              <a:pPr/>
              <a:t>44</a:t>
            </a:fld>
            <a:endParaRPr lang="en-US" altLang="zh-CN" dirty="0"/>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2FDF2B-74A5-4778-BF85-8B7D68C1DDBB}" type="slidenum">
              <a:rPr lang="en-US" altLang="zh-CN"/>
              <a:pPr/>
              <a:t>45</a:t>
            </a:fld>
            <a:endParaRPr lang="en-US" altLang="zh-CN" dirty="0"/>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BB37FC6-953E-4088-8232-F5FDB7832C24}" type="slidenum">
              <a:rPr lang="en-US" altLang="zh-CN"/>
              <a:pPr/>
              <a:t>47</a:t>
            </a:fld>
            <a:endParaRPr lang="en-US" altLang="zh-CN" dirty="0"/>
          </a:p>
        </p:txBody>
      </p:sp>
      <p:sp>
        <p:nvSpPr>
          <p:cNvPr id="688130" name="Rectangle 2"/>
          <p:cNvSpPr>
            <a:spLocks noGrp="1" noRot="1" noChangeAspect="1" noChangeArrowheads="1" noTextEdit="1"/>
          </p:cNvSpPr>
          <p:nvPr>
            <p:ph type="sldImg"/>
          </p:nvPr>
        </p:nvSpPr>
        <p:spPr/>
      </p:sp>
      <p:sp>
        <p:nvSpPr>
          <p:cNvPr id="688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210753-1478-43FD-B80B-795AF2558EB9}" type="slidenum">
              <a:rPr lang="en-US" altLang="zh-CN"/>
              <a:pPr/>
              <a:t>48</a:t>
            </a:fld>
            <a:endParaRPr lang="en-US" altLang="zh-CN" dirty="0"/>
          </a:p>
        </p:txBody>
      </p:sp>
      <p:sp>
        <p:nvSpPr>
          <p:cNvPr id="594946" name="Rectangle 2"/>
          <p:cNvSpPr>
            <a:spLocks noGrp="1" noRot="1" noChangeAspect="1" noChangeArrowheads="1" noTextEdit="1"/>
          </p:cNvSpPr>
          <p:nvPr>
            <p:ph type="sldImg"/>
          </p:nvPr>
        </p:nvSpPr>
        <p:spPr/>
      </p:sp>
      <p:sp>
        <p:nvSpPr>
          <p:cNvPr id="594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AA05DC-DD7F-4F05-9F3C-A823B612246D}" type="slidenum">
              <a:rPr lang="en-US" altLang="zh-CN"/>
              <a:pPr/>
              <a:t>49</a:t>
            </a:fld>
            <a:endParaRPr lang="en-US" altLang="zh-CN" dirty="0"/>
          </a:p>
        </p:txBody>
      </p:sp>
      <p:sp>
        <p:nvSpPr>
          <p:cNvPr id="595970" name="Rectangle 2"/>
          <p:cNvSpPr>
            <a:spLocks noGrp="1" noRot="1" noChangeAspect="1" noChangeArrowheads="1" noTextEdit="1"/>
          </p:cNvSpPr>
          <p:nvPr>
            <p:ph type="sldImg"/>
          </p:nvPr>
        </p:nvSpPr>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E01A6C-35CA-4B55-BD4C-E85A3283EDBD}" type="slidenum">
              <a:rPr lang="en-US" altLang="zh-CN"/>
              <a:pPr/>
              <a:t>7</a:t>
            </a:fld>
            <a:endParaRPr lang="en-US" altLang="zh-CN" dirty="0"/>
          </a:p>
        </p:txBody>
      </p:sp>
      <p:sp>
        <p:nvSpPr>
          <p:cNvPr id="573442" name="Rectangle 2"/>
          <p:cNvSpPr>
            <a:spLocks noGrp="1" noRot="1" noChangeAspect="1" noChangeArrowheads="1" noTextEdit="1"/>
          </p:cNvSpPr>
          <p:nvPr>
            <p:ph type="sldImg"/>
          </p:nvPr>
        </p:nvSpPr>
        <p:spPr/>
      </p:sp>
      <p:sp>
        <p:nvSpPr>
          <p:cNvPr id="573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E35BF23-C683-4C7A-B401-E3036FC8B683}" type="slidenum">
              <a:rPr lang="en-US" altLang="zh-CN"/>
              <a:pPr/>
              <a:t>50</a:t>
            </a:fld>
            <a:endParaRPr lang="en-US" altLang="zh-CN" dirty="0"/>
          </a:p>
        </p:txBody>
      </p:sp>
      <p:sp>
        <p:nvSpPr>
          <p:cNvPr id="596994" name="Rectangle 2"/>
          <p:cNvSpPr>
            <a:spLocks noGrp="1" noRot="1" noChangeAspect="1" noChangeArrowheads="1" noTextEdit="1"/>
          </p:cNvSpPr>
          <p:nvPr>
            <p:ph type="sldImg"/>
          </p:nvPr>
        </p:nvSpPr>
        <p:spPr/>
      </p:sp>
      <p:sp>
        <p:nvSpPr>
          <p:cNvPr id="596995" name="Rectangle 3"/>
          <p:cNvSpPr>
            <a:spLocks noGrp="1" noChangeArrowheads="1"/>
          </p:cNvSpPr>
          <p:nvPr>
            <p:ph type="body" idx="1"/>
          </p:nvPr>
        </p:nvSpPr>
        <p:spPr/>
        <p:txBody>
          <a:bodyPr/>
          <a:lstStyle/>
          <a:p>
            <a:r>
              <a:rPr lang="en-US" altLang="zh-CN" dirty="0"/>
              <a:t>wrap</a:t>
            </a:r>
            <a:r>
              <a:rPr lang="en-US" altLang="zh-CN" baseline="0" dirty="0"/>
              <a:t> around </a:t>
            </a:r>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071A92-63B7-46D5-A78B-1ED6FA1CDA46}" type="slidenum">
              <a:rPr lang="en-US" altLang="zh-CN"/>
              <a:pPr/>
              <a:t>52</a:t>
            </a:fld>
            <a:endParaRPr lang="en-US" altLang="zh-CN" dirty="0"/>
          </a:p>
        </p:txBody>
      </p:sp>
      <p:sp>
        <p:nvSpPr>
          <p:cNvPr id="690178" name="Rectangle 2"/>
          <p:cNvSpPr>
            <a:spLocks noGrp="1" noRot="1" noChangeAspect="1" noChangeArrowheads="1" noTextEdit="1"/>
          </p:cNvSpPr>
          <p:nvPr>
            <p:ph type="sldImg"/>
          </p:nvPr>
        </p:nvSpPr>
        <p:spPr/>
      </p:sp>
      <p:sp>
        <p:nvSpPr>
          <p:cNvPr id="690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8081BE-44F6-4E48-81DB-E7ECE28C6C7F}" type="slidenum">
              <a:rPr lang="en-US" altLang="zh-CN"/>
              <a:pPr/>
              <a:t>53</a:t>
            </a:fld>
            <a:endParaRPr lang="en-US" altLang="zh-CN" dirty="0"/>
          </a:p>
        </p:txBody>
      </p:sp>
      <p:sp>
        <p:nvSpPr>
          <p:cNvPr id="831490" name="Rectangle 2"/>
          <p:cNvSpPr>
            <a:spLocks noGrp="1" noRot="1" noChangeAspect="1" noChangeArrowheads="1" noTextEdit="1"/>
          </p:cNvSpPr>
          <p:nvPr>
            <p:ph type="sldImg"/>
          </p:nvPr>
        </p:nvSpPr>
        <p:spPr/>
      </p:sp>
      <p:sp>
        <p:nvSpPr>
          <p:cNvPr id="83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2E14B9-8121-4EF2-95B0-6BD927F3448E}" type="slidenum">
              <a:rPr lang="en-US" altLang="zh-CN"/>
              <a:pPr/>
              <a:t>55</a:t>
            </a:fld>
            <a:endParaRPr lang="en-US" altLang="zh-CN" dirty="0"/>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AA45A3-DC60-4326-A45F-29EAA79D1993}" type="slidenum">
              <a:rPr lang="en-US" altLang="zh-CN"/>
              <a:pPr/>
              <a:t>56</a:t>
            </a:fld>
            <a:endParaRPr lang="en-US" altLang="zh-CN" dirty="0"/>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到主机叫输入，到网络叫输出。</a:t>
            </a:r>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57</a:t>
            </a:fld>
            <a:endParaRPr lang="en-US"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493907-39D7-4897-9CBD-60DF4EBE3B26}" type="slidenum">
              <a:rPr lang="en-US" altLang="zh-CN"/>
              <a:pPr/>
              <a:t>58</a:t>
            </a:fld>
            <a:endParaRPr lang="en-US" altLang="zh-CN" dirty="0"/>
          </a:p>
        </p:txBody>
      </p:sp>
      <p:sp>
        <p:nvSpPr>
          <p:cNvPr id="692226" name="Rectangle 2"/>
          <p:cNvSpPr>
            <a:spLocks noGrp="1" noRot="1" noChangeAspect="1" noChangeArrowheads="1" noTextEdit="1"/>
          </p:cNvSpPr>
          <p:nvPr>
            <p:ph type="sldImg"/>
          </p:nvPr>
        </p:nvSpPr>
        <p:spPr/>
      </p:sp>
      <p:sp>
        <p:nvSpPr>
          <p:cNvPr id="69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59</a:t>
            </a:fld>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28A3C47-BAC1-42B8-BCB0-4CB4E6C0E9C7}" type="slidenum">
              <a:rPr lang="en-US" altLang="zh-CN"/>
              <a:pPr/>
              <a:t>61</a:t>
            </a:fld>
            <a:endParaRPr lang="en-US" altLang="zh-CN" dirty="0"/>
          </a:p>
        </p:txBody>
      </p:sp>
      <p:sp>
        <p:nvSpPr>
          <p:cNvPr id="835586" name="Rectangle 2"/>
          <p:cNvSpPr>
            <a:spLocks noGrp="1" noRot="1" noChangeAspect="1" noChangeArrowheads="1" noTextEdit="1"/>
          </p:cNvSpPr>
          <p:nvPr>
            <p:ph type="sldImg"/>
          </p:nvPr>
        </p:nvSpPr>
        <p:spPr/>
      </p:sp>
      <p:sp>
        <p:nvSpPr>
          <p:cNvPr id="83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37D03D-6F66-4255-93DB-28B646832F6E}" type="slidenum">
              <a:rPr lang="en-US" altLang="zh-CN"/>
              <a:pPr/>
              <a:t>62</a:t>
            </a:fld>
            <a:endParaRPr lang="en-US" altLang="zh-CN" dirty="0"/>
          </a:p>
        </p:txBody>
      </p:sp>
      <p:sp>
        <p:nvSpPr>
          <p:cNvPr id="837634" name="Rectangle 2"/>
          <p:cNvSpPr>
            <a:spLocks noGrp="1" noRot="1" noChangeAspect="1" noChangeArrowheads="1" noTextEdit="1"/>
          </p:cNvSpPr>
          <p:nvPr>
            <p:ph type="sldImg"/>
          </p:nvPr>
        </p:nvSpPr>
        <p:spPr/>
      </p:sp>
      <p:sp>
        <p:nvSpPr>
          <p:cNvPr id="83763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917820-3AA2-4534-B23A-E00483156C0A}" type="slidenum">
              <a:rPr lang="en-US" altLang="zh-CN"/>
              <a:pPr/>
              <a:t>8</a:t>
            </a:fld>
            <a:endParaRPr lang="en-US" altLang="zh-CN" dirty="0"/>
          </a:p>
        </p:txBody>
      </p:sp>
      <p:sp>
        <p:nvSpPr>
          <p:cNvPr id="808962" name="Rectangle 2"/>
          <p:cNvSpPr>
            <a:spLocks noGrp="1" noRot="1" noChangeAspect="1" noChangeArrowheads="1" noTextEdit="1"/>
          </p:cNvSpPr>
          <p:nvPr>
            <p:ph type="sldImg"/>
          </p:nvPr>
        </p:nvSpPr>
        <p:spPr/>
      </p:sp>
      <p:sp>
        <p:nvSpPr>
          <p:cNvPr id="808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CA5CA4-0565-4B4D-9B52-8F2D39EA155C}" type="slidenum">
              <a:rPr lang="en-US" altLang="zh-CN"/>
              <a:pPr/>
              <a:t>63</a:t>
            </a:fld>
            <a:endParaRPr lang="en-US" altLang="zh-CN" dirty="0"/>
          </a:p>
        </p:txBody>
      </p:sp>
      <p:sp>
        <p:nvSpPr>
          <p:cNvPr id="696322" name="Rectangle 2"/>
          <p:cNvSpPr>
            <a:spLocks noGrp="1" noRot="1" noChangeAspect="1" noChangeArrowheads="1" noTextEdit="1"/>
          </p:cNvSpPr>
          <p:nvPr>
            <p:ph type="sldImg"/>
          </p:nvPr>
        </p:nvSpPr>
        <p:spPr/>
      </p:sp>
      <p:sp>
        <p:nvSpPr>
          <p:cNvPr id="696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8ABF62-742E-4DD5-8A58-19478C66D01E}" type="slidenum">
              <a:rPr lang="en-US" altLang="zh-CN"/>
              <a:pPr/>
              <a:t>64</a:t>
            </a:fld>
            <a:endParaRPr lang="en-US" altLang="zh-CN" dirty="0"/>
          </a:p>
        </p:txBody>
      </p:sp>
      <p:sp>
        <p:nvSpPr>
          <p:cNvPr id="839682" name="Rectangle 2"/>
          <p:cNvSpPr>
            <a:spLocks noGrp="1" noRot="1" noChangeAspect="1" noChangeArrowheads="1" noTextEdit="1"/>
          </p:cNvSpPr>
          <p:nvPr>
            <p:ph type="sldImg"/>
          </p:nvPr>
        </p:nvSpPr>
        <p:spPr/>
      </p:sp>
      <p:sp>
        <p:nvSpPr>
          <p:cNvPr id="83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65</a:t>
            </a:fld>
            <a:endParaRPr lang="en-US"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8FFB67-1F77-4028-A130-F14D105F10A2}" type="slidenum">
              <a:rPr lang="en-US" altLang="zh-CN"/>
              <a:pPr/>
              <a:t>67</a:t>
            </a:fld>
            <a:endParaRPr lang="en-US" altLang="zh-CN" dirty="0"/>
          </a:p>
        </p:txBody>
      </p:sp>
      <p:sp>
        <p:nvSpPr>
          <p:cNvPr id="841730" name="Rectangle 2"/>
          <p:cNvSpPr>
            <a:spLocks noGrp="1" noRot="1" noChangeAspect="1" noChangeArrowheads="1" noTextEdit="1"/>
          </p:cNvSpPr>
          <p:nvPr>
            <p:ph type="sldImg"/>
          </p:nvPr>
        </p:nvSpPr>
        <p:spPr/>
      </p:sp>
      <p:sp>
        <p:nvSpPr>
          <p:cNvPr id="8417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91DE34-B448-4820-8FBB-33161F12331C}" type="slidenum">
              <a:rPr lang="en-US" altLang="zh-CN"/>
              <a:pPr/>
              <a:t>72</a:t>
            </a:fld>
            <a:endParaRPr lang="en-US" altLang="zh-CN" dirty="0"/>
          </a:p>
        </p:txBody>
      </p:sp>
      <p:sp>
        <p:nvSpPr>
          <p:cNvPr id="700418" name="Rectangle 2"/>
          <p:cNvSpPr>
            <a:spLocks noGrp="1" noRot="1" noChangeAspect="1" noChangeArrowheads="1" noTextEdit="1"/>
          </p:cNvSpPr>
          <p:nvPr>
            <p:ph type="sldImg"/>
          </p:nvPr>
        </p:nvSpPr>
        <p:spPr/>
      </p:sp>
      <p:sp>
        <p:nvSpPr>
          <p:cNvPr id="70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9CFDB8-E839-499F-8220-7BC795B1C462}" type="slidenum">
              <a:rPr lang="zh-CN" altLang="en-US"/>
              <a:pPr/>
              <a:t>73</a:t>
            </a:fld>
            <a:endParaRPr lang="en-US" altLang="zh-CN" dirty="0"/>
          </a:p>
        </p:txBody>
      </p:sp>
      <p:sp>
        <p:nvSpPr>
          <p:cNvPr id="428034" name="Rectangle 2"/>
          <p:cNvSpPr>
            <a:spLocks noGrp="1" noRot="1" noChangeAspect="1" noChangeArrowheads="1" noTextEdit="1"/>
          </p:cNvSpPr>
          <p:nvPr>
            <p:ph type="sldImg"/>
          </p:nvPr>
        </p:nvSpPr>
        <p:spPr>
          <a:xfrm>
            <a:off x="1203325" y="698500"/>
            <a:ext cx="4643438" cy="3482975"/>
          </a:xfrm>
          <a:ln w="12700" cap="flat"/>
        </p:spPr>
      </p:sp>
      <p:sp>
        <p:nvSpPr>
          <p:cNvPr id="428035" name="Rectangle 3"/>
          <p:cNvSpPr>
            <a:spLocks noGrp="1" noChangeArrowheads="1"/>
          </p:cNvSpPr>
          <p:nvPr>
            <p:ph type="body" idx="1"/>
          </p:nvPr>
        </p:nvSpPr>
        <p:spPr>
          <a:noFill/>
        </p:spPr>
        <p:txBody>
          <a:bodyPr lIns="94045" tIns="47023" rIns="94045" bIns="47023"/>
          <a:lstStyle/>
          <a:p>
            <a:r>
              <a:rPr lang="en-US" altLang="zh-CN" dirty="0"/>
              <a:t>    In this simple protocol, there is no difference between a unit of data and a packet. </a:t>
            </a:r>
          </a:p>
          <a:p>
            <a:r>
              <a:rPr lang="en-US" altLang="zh-CN" dirty="0"/>
              <a:t>    Also, all packets flow is from the sender to receiver; with a perfectly reliable channel there is no need for the receiver side to provide any feedback to the sender since </a:t>
            </a:r>
            <a:r>
              <a:rPr lang="en-US" altLang="zh-CN" u="sng" dirty="0"/>
              <a:t>nothing can go wrong!</a:t>
            </a:r>
          </a:p>
          <a:p>
            <a:r>
              <a:rPr lang="en-US" altLang="zh-CN" dirty="0"/>
              <a:t>    Note that we have also assumed that the receiver is able to receive data as fast as the sender </a:t>
            </a:r>
            <a:r>
              <a:rPr lang="en-US" altLang="zh-CN" u="none" dirty="0"/>
              <a:t>happens to</a:t>
            </a:r>
            <a:r>
              <a:rPr lang="en-US" altLang="zh-CN" dirty="0"/>
              <a:t> send data. </a:t>
            </a:r>
          </a:p>
          <a:p>
            <a:r>
              <a:rPr lang="en-US" altLang="zh-CN" dirty="0"/>
              <a:t>    Thus, there is no need for the receiver to ask the sender to slow down!</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D2FE33-1C12-4CFB-B33B-B000B6D4895D}" type="slidenum">
              <a:rPr lang="zh-CN" altLang="en-US"/>
              <a:pPr/>
              <a:t>74</a:t>
            </a:fld>
            <a:endParaRPr lang="en-US" altLang="zh-CN"/>
          </a:p>
        </p:txBody>
      </p:sp>
      <p:sp>
        <p:nvSpPr>
          <p:cNvPr id="432130" name="Rectangle 2"/>
          <p:cNvSpPr>
            <a:spLocks noGrp="1" noRot="1" noChangeAspect="1" noChangeArrowheads="1" noTextEdit="1"/>
          </p:cNvSpPr>
          <p:nvPr>
            <p:ph type="sldImg"/>
          </p:nvPr>
        </p:nvSpPr>
        <p:spPr/>
      </p:sp>
      <p:sp>
        <p:nvSpPr>
          <p:cNvPr id="432131" name="Rectangle 3"/>
          <p:cNvSpPr>
            <a:spLocks noGrp="1" noChangeArrowheads="1"/>
          </p:cNvSpPr>
          <p:nvPr>
            <p:ph type="body" idx="1"/>
          </p:nvPr>
        </p:nvSpPr>
        <p:spPr/>
        <p:txBody>
          <a:bodyPr/>
          <a:lstStyle/>
          <a:p>
            <a:r>
              <a:rPr lang="zh-CN" altLang="en-US" dirty="0"/>
              <a:t>     </a:t>
            </a:r>
            <a:endParaRPr lang="en-US"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25F715B-A5B4-430F-9CFF-7FFB2DB4C14E}" type="slidenum">
              <a:rPr lang="zh-CN" altLang="en-US"/>
              <a:pPr/>
              <a:t>75</a:t>
            </a:fld>
            <a:endParaRPr lang="en-US" altLang="zh-CN"/>
          </a:p>
        </p:txBody>
      </p:sp>
      <p:sp>
        <p:nvSpPr>
          <p:cNvPr id="446466" name="Rectangle 2"/>
          <p:cNvSpPr>
            <a:spLocks noGrp="1" noRot="1" noChangeAspect="1" noChangeArrowheads="1" noTextEdit="1"/>
          </p:cNvSpPr>
          <p:nvPr>
            <p:ph type="sldImg"/>
          </p:nvPr>
        </p:nvSpPr>
        <p:spPr>
          <a:xfrm>
            <a:off x="1203325" y="698500"/>
            <a:ext cx="4643438" cy="3482975"/>
          </a:xfrm>
          <a:ln w="12700" cap="flat"/>
        </p:spPr>
      </p:sp>
      <p:sp>
        <p:nvSpPr>
          <p:cNvPr id="446467" name="Rectangle 3"/>
          <p:cNvSpPr>
            <a:spLocks noGrp="1" noChangeArrowheads="1"/>
          </p:cNvSpPr>
          <p:nvPr>
            <p:ph type="body" idx="1"/>
          </p:nvPr>
        </p:nvSpPr>
        <p:spPr/>
        <p:txBody>
          <a:bodyPr lIns="94045" tIns="47023" rIns="94045" bIns="47023"/>
          <a:lstStyle/>
          <a:p>
            <a:r>
              <a:rPr lang="en-US" altLang="zh-CN" dirty="0"/>
              <a:t>disambiguate among duplicate packets</a:t>
            </a:r>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17374F-A311-4260-9660-31AE8452127F}" type="slidenum">
              <a:rPr lang="zh-CN" altLang="en-US"/>
              <a:pPr/>
              <a:t>76</a:t>
            </a:fld>
            <a:endParaRPr lang="en-US" altLang="zh-CN"/>
          </a:p>
        </p:txBody>
      </p:sp>
      <p:sp>
        <p:nvSpPr>
          <p:cNvPr id="456706" name="Rectangle 2"/>
          <p:cNvSpPr>
            <a:spLocks noGrp="1" noRot="1" noChangeAspect="1" noChangeArrowheads="1" noTextEdit="1"/>
          </p:cNvSpPr>
          <p:nvPr>
            <p:ph type="sldImg"/>
          </p:nvPr>
        </p:nvSpPr>
        <p:spPr>
          <a:xfrm>
            <a:off x="1203325" y="698500"/>
            <a:ext cx="4643438" cy="3482975"/>
          </a:xfrm>
          <a:ln w="12700" cap="flat"/>
        </p:spPr>
      </p:sp>
      <p:sp>
        <p:nvSpPr>
          <p:cNvPr id="456707" name="Rectangle 3"/>
          <p:cNvSpPr>
            <a:spLocks noGrp="1" noChangeArrowheads="1"/>
          </p:cNvSpPr>
          <p:nvPr>
            <p:ph type="body" idx="1"/>
          </p:nvPr>
        </p:nvSpPr>
        <p:spPr/>
        <p:txBody>
          <a:bodyPr lIns="94045" tIns="47023" rIns="94045" bIns="47023"/>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Times New Roman" panose="02020603050405020304" pitchFamily="18" charset="0"/>
                <a:ea typeface="+mn-ea"/>
                <a:cs typeface="+mn-cs"/>
              </a:rPr>
              <a:t>    Suppose now that in addition to corrupting bits, the underlying channel can lose packets as well, a not-uncommon event in today's computer networks (including the Internet). </a:t>
            </a:r>
          </a:p>
          <a:p>
            <a:r>
              <a:rPr lang="en-US" altLang="zh-CN" sz="1200" b="0" i="0" u="none" strike="noStrike" kern="1200" baseline="0" dirty="0">
                <a:solidFill>
                  <a:schemeClr val="tx1"/>
                </a:solidFill>
                <a:latin typeface="Times New Roman" panose="02020603050405020304" pitchFamily="18" charset="0"/>
                <a:ea typeface="+mn-ea"/>
                <a:cs typeface="+mn-cs"/>
              </a:rPr>
              <a:t>    Two additional concerns must now be addressed by the protocol: how to detect packet loss and what to do when packet loss occurs. </a:t>
            </a:r>
          </a:p>
          <a:p>
            <a:r>
              <a:rPr lang="en-US" altLang="zh-CN" sz="1200" b="0" i="0" u="none" strike="noStrike" kern="1200" baseline="0" dirty="0">
                <a:solidFill>
                  <a:schemeClr val="tx1"/>
                </a:solidFill>
                <a:latin typeface="Times New Roman" panose="02020603050405020304" pitchFamily="18" charset="0"/>
                <a:ea typeface="+mn-ea"/>
                <a:cs typeface="+mn-cs"/>
              </a:rPr>
              <a:t>    The use of checksumming, sequence numbers, ACK packets, and retransmissions — the techniques already developed in rdt 2.2 — will allow us to answer the latter concern. </a:t>
            </a:r>
          </a:p>
          <a:p>
            <a:r>
              <a:rPr lang="en-US" altLang="zh-CN" sz="1200" b="0" i="0" u="none" strike="noStrike" kern="1200" baseline="0" dirty="0">
                <a:solidFill>
                  <a:schemeClr val="tx1"/>
                </a:solidFill>
                <a:latin typeface="Times New Roman" panose="02020603050405020304" pitchFamily="18" charset="0"/>
                <a:ea typeface="+mn-ea"/>
                <a:cs typeface="+mn-cs"/>
              </a:rPr>
              <a:t>    Handling the first concern will require adding a new protocol mechanism.</a:t>
            </a:r>
          </a:p>
          <a:p>
            <a:r>
              <a:rPr lang="en-US" altLang="zh-CN" sz="1200" b="0" i="0" u="none" strike="noStrike" kern="1200" baseline="0" dirty="0">
                <a:solidFill>
                  <a:schemeClr val="tx1"/>
                </a:solidFill>
                <a:latin typeface="Times New Roman" panose="02020603050405020304" pitchFamily="18" charset="0"/>
                <a:ea typeface="+mn-ea"/>
                <a:cs typeface="+mn-cs"/>
              </a:rPr>
              <a:t>    </a:t>
            </a:r>
          </a:p>
          <a:p>
            <a:r>
              <a:rPr lang="en-US" altLang="zh-CN" sz="1200" b="0" i="0" u="none" strike="noStrike" kern="1200" baseline="0" dirty="0">
                <a:solidFill>
                  <a:schemeClr val="tx1"/>
                </a:solidFill>
                <a:latin typeface="Times New Roman" panose="02020603050405020304" pitchFamily="18" charset="0"/>
                <a:ea typeface="+mn-ea"/>
                <a:cs typeface="+mn-cs"/>
              </a:rPr>
              <a:t>    There are many possible approaches </a:t>
            </a:r>
            <a:r>
              <a:rPr lang="en-US" altLang="zh-CN" sz="1200" b="1" i="0" u="none" strike="noStrike" kern="1200" baseline="0" dirty="0">
                <a:solidFill>
                  <a:schemeClr val="tx1"/>
                </a:solidFill>
                <a:latin typeface="Times New Roman" panose="02020603050405020304" pitchFamily="18" charset="0"/>
                <a:ea typeface="+mn-ea"/>
                <a:cs typeface="+mn-cs"/>
              </a:rPr>
              <a:t>toward</a:t>
            </a:r>
            <a:r>
              <a:rPr lang="en-US" altLang="zh-CN" sz="1200" b="0" i="0" u="none" strike="noStrike" kern="1200" baseline="0" dirty="0">
                <a:solidFill>
                  <a:schemeClr val="tx1"/>
                </a:solidFill>
                <a:latin typeface="Times New Roman" panose="02020603050405020304" pitchFamily="18" charset="0"/>
                <a:ea typeface="+mn-ea"/>
                <a:cs typeface="+mn-cs"/>
              </a:rPr>
              <a:t> dealing with packet loss (several more of which are explored in the exercises at the end of the chapter). </a:t>
            </a:r>
          </a:p>
          <a:p>
            <a:r>
              <a:rPr lang="en-US" altLang="zh-CN" sz="1200" b="0" i="0" u="none" strike="noStrike" kern="1200" baseline="0" dirty="0">
                <a:solidFill>
                  <a:schemeClr val="tx1"/>
                </a:solidFill>
                <a:latin typeface="Times New Roman" panose="02020603050405020304" pitchFamily="18" charset="0"/>
                <a:ea typeface="+mn-ea"/>
                <a:cs typeface="+mn-cs"/>
              </a:rPr>
              <a:t>    Here, we'll </a:t>
            </a:r>
            <a:r>
              <a:rPr lang="en-US" altLang="zh-CN" sz="1200" b="1" i="0" u="sng" strike="noStrike" kern="1200" baseline="0" dirty="0">
                <a:solidFill>
                  <a:schemeClr val="tx1"/>
                </a:solidFill>
                <a:latin typeface="Times New Roman" panose="02020603050405020304" pitchFamily="18" charset="0"/>
                <a:ea typeface="+mn-ea"/>
                <a:cs typeface="+mn-cs"/>
              </a:rPr>
              <a:t>put the burden</a:t>
            </a:r>
            <a:r>
              <a:rPr lang="en-US" altLang="zh-CN" sz="1200" b="1" i="0" u="none" strike="noStrike" kern="1200" baseline="0" dirty="0">
                <a:solidFill>
                  <a:schemeClr val="tx1"/>
                </a:solidFill>
                <a:latin typeface="Times New Roman" panose="02020603050405020304" pitchFamily="18" charset="0"/>
                <a:ea typeface="+mn-ea"/>
                <a:cs typeface="+mn-cs"/>
              </a:rPr>
              <a:t> </a:t>
            </a:r>
            <a:r>
              <a:rPr lang="en-US" altLang="zh-CN" sz="1200" b="0" i="0" u="none" strike="noStrike" kern="1200" baseline="0" dirty="0">
                <a:solidFill>
                  <a:schemeClr val="tx1"/>
                </a:solidFill>
                <a:latin typeface="Times New Roman" panose="02020603050405020304" pitchFamily="18" charset="0"/>
                <a:ea typeface="+mn-ea"/>
                <a:cs typeface="+mn-cs"/>
              </a:rPr>
              <a:t>of detecting and recovering from lost packets </a:t>
            </a:r>
            <a:r>
              <a:rPr lang="en-US" altLang="zh-CN" sz="1200" b="1" i="0" u="sng" strike="noStrike" kern="1200" baseline="0" dirty="0">
                <a:solidFill>
                  <a:schemeClr val="tx1"/>
                </a:solidFill>
                <a:latin typeface="Times New Roman" panose="02020603050405020304" pitchFamily="18" charset="0"/>
                <a:ea typeface="+mn-ea"/>
                <a:cs typeface="+mn-cs"/>
              </a:rPr>
              <a:t>on</a:t>
            </a:r>
            <a:r>
              <a:rPr lang="en-US" altLang="zh-CN" sz="1200" b="0" i="0" u="none" strike="noStrike" kern="1200" baseline="0" dirty="0">
                <a:solidFill>
                  <a:schemeClr val="tx1"/>
                </a:solidFill>
                <a:latin typeface="Times New Roman" panose="02020603050405020304" pitchFamily="18" charset="0"/>
                <a:ea typeface="+mn-ea"/>
                <a:cs typeface="+mn-cs"/>
              </a:rPr>
              <a:t> the sender. </a:t>
            </a:r>
          </a:p>
          <a:p>
            <a:r>
              <a:rPr lang="en-US" altLang="zh-CN" sz="1200" b="0" i="0" u="none" strike="noStrike" kern="1200" baseline="0" dirty="0">
                <a:solidFill>
                  <a:schemeClr val="tx1"/>
                </a:solidFill>
                <a:latin typeface="Times New Roman" panose="02020603050405020304" pitchFamily="18" charset="0"/>
                <a:ea typeface="+mn-ea"/>
                <a:cs typeface="+mn-cs"/>
              </a:rPr>
              <a:t>    Suppose that the sender transmits a data packet and either that packet, or the receiver's ACK of that packet, gets lost.   </a:t>
            </a:r>
          </a:p>
          <a:p>
            <a:r>
              <a:rPr lang="en-US" altLang="zh-CN" sz="1200" b="0" i="0" u="none" strike="noStrike" kern="1200" baseline="0" dirty="0">
                <a:solidFill>
                  <a:schemeClr val="tx1"/>
                </a:solidFill>
                <a:latin typeface="Times New Roman" panose="02020603050405020304" pitchFamily="18" charset="0"/>
                <a:ea typeface="+mn-ea"/>
                <a:cs typeface="+mn-cs"/>
              </a:rPr>
              <a:t>    In either case, no reply is </a:t>
            </a:r>
            <a:r>
              <a:rPr lang="en-US" altLang="zh-CN" sz="1200" b="1" i="0" u="none" strike="noStrike" kern="1200" baseline="0" dirty="0">
                <a:solidFill>
                  <a:schemeClr val="tx1"/>
                </a:solidFill>
                <a:latin typeface="Times New Roman" panose="02020603050405020304" pitchFamily="18" charset="0"/>
                <a:ea typeface="+mn-ea"/>
                <a:cs typeface="+mn-cs"/>
              </a:rPr>
              <a:t>forthcoming</a:t>
            </a:r>
            <a:r>
              <a:rPr lang="en-US" altLang="zh-CN" sz="1200" b="0" i="0" u="none" strike="noStrike" kern="1200" baseline="0" dirty="0">
                <a:solidFill>
                  <a:schemeClr val="tx1"/>
                </a:solidFill>
                <a:latin typeface="Times New Roman" panose="02020603050405020304" pitchFamily="18" charset="0"/>
                <a:ea typeface="+mn-ea"/>
                <a:cs typeface="+mn-cs"/>
              </a:rPr>
              <a:t> </a:t>
            </a:r>
            <a:r>
              <a:rPr lang="en-US" altLang="zh-CN" sz="1200" b="1" i="0" u="none" strike="noStrike" kern="1200" baseline="0" dirty="0">
                <a:solidFill>
                  <a:schemeClr val="tx1"/>
                </a:solidFill>
                <a:latin typeface="Times New Roman" panose="02020603050405020304" pitchFamily="18" charset="0"/>
                <a:ea typeface="+mn-ea"/>
                <a:cs typeface="+mn-cs"/>
              </a:rPr>
              <a:t>at</a:t>
            </a:r>
            <a:r>
              <a:rPr lang="en-US" altLang="zh-CN" sz="1200" b="0" i="0" u="none" strike="noStrike" kern="1200" baseline="0" dirty="0">
                <a:solidFill>
                  <a:schemeClr val="tx1"/>
                </a:solidFill>
                <a:latin typeface="Times New Roman" panose="02020603050405020304" pitchFamily="18" charset="0"/>
                <a:ea typeface="+mn-ea"/>
                <a:cs typeface="+mn-cs"/>
              </a:rPr>
              <a:t> the sender from the receiver. </a:t>
            </a:r>
          </a:p>
          <a:p>
            <a:r>
              <a:rPr lang="en-US" altLang="zh-CN" sz="1200" b="0" i="0" u="none" strike="noStrike" kern="1200" baseline="0" dirty="0">
                <a:solidFill>
                  <a:schemeClr val="tx1"/>
                </a:solidFill>
                <a:latin typeface="Times New Roman" panose="02020603050405020304" pitchFamily="18" charset="0"/>
                <a:ea typeface="+mn-ea"/>
                <a:cs typeface="+mn-cs"/>
              </a:rPr>
              <a:t>    If the sender is willing to wait long enough </a:t>
            </a:r>
            <a:r>
              <a:rPr lang="en-US" altLang="zh-CN" sz="1200" b="0" i="0" u="sng" strike="noStrike" kern="1200" baseline="0" dirty="0">
                <a:solidFill>
                  <a:schemeClr val="tx1"/>
                </a:solidFill>
                <a:latin typeface="Times New Roman" panose="02020603050405020304" pitchFamily="18" charset="0"/>
                <a:ea typeface="+mn-ea"/>
                <a:cs typeface="+mn-cs"/>
              </a:rPr>
              <a:t>so that</a:t>
            </a:r>
            <a:r>
              <a:rPr lang="en-US" altLang="zh-CN" sz="1200" b="0" i="0" u="none" strike="noStrike" kern="1200" baseline="0" dirty="0">
                <a:solidFill>
                  <a:schemeClr val="tx1"/>
                </a:solidFill>
                <a:latin typeface="Times New Roman" panose="02020603050405020304" pitchFamily="18" charset="0"/>
                <a:ea typeface="+mn-ea"/>
                <a:cs typeface="+mn-cs"/>
              </a:rPr>
              <a:t> it is certain that a packet has been lost, it can simply retransmit the data packet. </a:t>
            </a:r>
          </a:p>
          <a:p>
            <a:r>
              <a:rPr lang="en-US" altLang="zh-CN" sz="1200" b="0" i="0" u="none" strike="noStrike" kern="1200" baseline="0" dirty="0">
                <a:solidFill>
                  <a:schemeClr val="tx1"/>
                </a:solidFill>
                <a:latin typeface="Times New Roman" panose="02020603050405020304" pitchFamily="18" charset="0"/>
                <a:ea typeface="+mn-ea"/>
                <a:cs typeface="+mn-cs"/>
              </a:rPr>
              <a:t>    You should convince yourself </a:t>
            </a:r>
            <a:r>
              <a:rPr lang="en-US" altLang="zh-CN" sz="1200" b="1" i="0" u="none" strike="noStrike" kern="1200" baseline="0" dirty="0">
                <a:solidFill>
                  <a:schemeClr val="tx1"/>
                </a:solidFill>
                <a:latin typeface="Times New Roman" panose="02020603050405020304" pitchFamily="18" charset="0"/>
                <a:ea typeface="+mn-ea"/>
                <a:cs typeface="+mn-cs"/>
              </a:rPr>
              <a:t>that</a:t>
            </a:r>
            <a:r>
              <a:rPr lang="en-US" altLang="zh-CN" sz="1200" b="0" i="0" u="none" strike="noStrike" kern="1200" baseline="0" dirty="0">
                <a:solidFill>
                  <a:schemeClr val="tx1"/>
                </a:solidFill>
                <a:latin typeface="Times New Roman" panose="02020603050405020304" pitchFamily="18" charset="0"/>
                <a:ea typeface="+mn-ea"/>
                <a:cs typeface="+mn-cs"/>
              </a:rPr>
              <a:t> this protocol does indeed work.</a:t>
            </a:r>
          </a:p>
          <a:p>
            <a:r>
              <a:rPr lang="en-US" altLang="zh-CN" sz="1200" b="0" i="0" u="none" strike="noStrike" kern="1200" baseline="0" dirty="0">
                <a:solidFill>
                  <a:schemeClr val="tx1"/>
                </a:solidFill>
                <a:latin typeface="Times New Roman" panose="02020603050405020304" pitchFamily="18" charset="0"/>
                <a:ea typeface="+mn-ea"/>
                <a:cs typeface="+mn-cs"/>
              </a:rPr>
              <a:t>    </a:t>
            </a:r>
          </a:p>
          <a:p>
            <a:r>
              <a:rPr lang="en-US" altLang="zh-CN" sz="1200" b="0" i="0" u="none" strike="noStrike" kern="1200" baseline="0" dirty="0">
                <a:solidFill>
                  <a:schemeClr val="tx1"/>
                </a:solidFill>
                <a:latin typeface="Times New Roman" panose="02020603050405020304" pitchFamily="18" charset="0"/>
                <a:ea typeface="+mn-ea"/>
                <a:cs typeface="+mn-cs"/>
              </a:rPr>
              <a:t>    But how long must the sender wait to be certain that something has been lost?</a:t>
            </a:r>
          </a:p>
          <a:p>
            <a:r>
              <a:rPr lang="en-US" altLang="zh-CN" sz="1200" b="0" i="0" u="none" strike="noStrike" kern="1200" baseline="0" dirty="0">
                <a:solidFill>
                  <a:schemeClr val="tx1"/>
                </a:solidFill>
                <a:latin typeface="Times New Roman" panose="02020603050405020304" pitchFamily="18" charset="0"/>
                <a:ea typeface="+mn-ea"/>
                <a:cs typeface="+mn-cs"/>
              </a:rPr>
              <a:t>    The sender must clearly wait at least as long as a round-trip delay between the sender and receiver (which may </a:t>
            </a:r>
            <a:r>
              <a:rPr lang="en-US" altLang="zh-CN" sz="1200" b="0" i="0" u="sng" strike="noStrike" kern="1200" baseline="0" dirty="0">
                <a:solidFill>
                  <a:schemeClr val="tx1"/>
                </a:solidFill>
                <a:latin typeface="Times New Roman" panose="02020603050405020304" pitchFamily="18" charset="0"/>
                <a:ea typeface="+mn-ea"/>
                <a:cs typeface="+mn-cs"/>
              </a:rPr>
              <a:t>include</a:t>
            </a:r>
            <a:r>
              <a:rPr lang="en-US" altLang="zh-CN" sz="1200" b="0" i="0" u="none" strike="noStrike" kern="1200" baseline="0" dirty="0">
                <a:solidFill>
                  <a:schemeClr val="tx1"/>
                </a:solidFill>
                <a:latin typeface="Times New Roman" panose="02020603050405020304" pitchFamily="18" charset="0"/>
                <a:ea typeface="+mn-ea"/>
                <a:cs typeface="+mn-cs"/>
              </a:rPr>
              <a:t> buffering at intermediate routers) </a:t>
            </a:r>
            <a:r>
              <a:rPr lang="en-US" altLang="zh-CN" sz="1200" b="0" i="0" u="sng" strike="noStrike" kern="1200" baseline="0" dirty="0">
                <a:solidFill>
                  <a:schemeClr val="tx1"/>
                </a:solidFill>
                <a:latin typeface="Times New Roman" panose="02020603050405020304" pitchFamily="18" charset="0"/>
                <a:ea typeface="+mn-ea"/>
                <a:cs typeface="+mn-cs"/>
              </a:rPr>
              <a:t>plus</a:t>
            </a:r>
            <a:r>
              <a:rPr lang="en-US" altLang="zh-CN" sz="1200" b="0" i="0" u="none" strike="noStrike" kern="1200" baseline="0" dirty="0">
                <a:solidFill>
                  <a:schemeClr val="tx1"/>
                </a:solidFill>
                <a:latin typeface="Times New Roman" panose="02020603050405020304" pitchFamily="18" charset="0"/>
                <a:ea typeface="+mn-ea"/>
                <a:cs typeface="+mn-cs"/>
              </a:rPr>
              <a:t> </a:t>
            </a:r>
            <a:r>
              <a:rPr lang="en-US" altLang="zh-CN" sz="1200" b="1" i="0" u="none" strike="noStrike" kern="1200" baseline="0" dirty="0">
                <a:solidFill>
                  <a:schemeClr val="tx1"/>
                </a:solidFill>
                <a:latin typeface="Times New Roman" panose="02020603050405020304" pitchFamily="18" charset="0"/>
                <a:ea typeface="+mn-ea"/>
                <a:cs typeface="+mn-cs"/>
              </a:rPr>
              <a:t>whatever</a:t>
            </a:r>
            <a:r>
              <a:rPr lang="en-US" altLang="zh-CN" sz="1200" b="0" i="0" u="none" strike="noStrike" kern="1200" baseline="0" dirty="0">
                <a:solidFill>
                  <a:schemeClr val="tx1"/>
                </a:solidFill>
                <a:latin typeface="Times New Roman" panose="02020603050405020304" pitchFamily="18" charset="0"/>
                <a:ea typeface="+mn-ea"/>
                <a:cs typeface="+mn-cs"/>
              </a:rPr>
              <a:t> amount of time is needed </a:t>
            </a:r>
            <a:r>
              <a:rPr lang="en-US" altLang="zh-CN" sz="1200" b="1" i="0" u="none" strike="noStrike" kern="1200" baseline="0" dirty="0">
                <a:solidFill>
                  <a:schemeClr val="tx1"/>
                </a:solidFill>
                <a:latin typeface="Times New Roman" panose="02020603050405020304" pitchFamily="18" charset="0"/>
                <a:ea typeface="+mn-ea"/>
                <a:cs typeface="+mn-cs"/>
              </a:rPr>
              <a:t>to</a:t>
            </a:r>
            <a:r>
              <a:rPr lang="en-US" altLang="zh-CN" sz="1200" b="0" i="0" u="none" strike="noStrike" kern="1200" baseline="0" dirty="0">
                <a:solidFill>
                  <a:schemeClr val="tx1"/>
                </a:solidFill>
                <a:latin typeface="Times New Roman" panose="02020603050405020304" pitchFamily="18" charset="0"/>
                <a:ea typeface="+mn-ea"/>
                <a:cs typeface="+mn-cs"/>
              </a:rPr>
              <a:t> process a packet at the receiver. </a:t>
            </a:r>
          </a:p>
          <a:p>
            <a:r>
              <a:rPr lang="en-US" altLang="zh-CN" sz="1200" b="0" i="0" u="none" strike="noStrike" kern="1200" baseline="0" dirty="0">
                <a:solidFill>
                  <a:schemeClr val="tx1"/>
                </a:solidFill>
                <a:latin typeface="Times New Roman" panose="02020603050405020304" pitchFamily="18" charset="0"/>
                <a:ea typeface="+mn-ea"/>
                <a:cs typeface="+mn-cs"/>
              </a:rPr>
              <a:t>    In many networks, this worst-case maximum delay is very difficult </a:t>
            </a:r>
            <a:r>
              <a:rPr lang="en-US" altLang="zh-CN" sz="1200" b="1" i="0" u="none" strike="noStrike" kern="1200" baseline="0" dirty="0">
                <a:solidFill>
                  <a:schemeClr val="tx1"/>
                </a:solidFill>
                <a:latin typeface="Times New Roman" panose="02020603050405020304" pitchFamily="18" charset="0"/>
                <a:ea typeface="+mn-ea"/>
                <a:cs typeface="+mn-cs"/>
              </a:rPr>
              <a:t>even</a:t>
            </a:r>
            <a:r>
              <a:rPr lang="en-US" altLang="zh-CN" sz="1200" b="0" i="0" u="none" strike="noStrike" kern="1200" baseline="0" dirty="0">
                <a:solidFill>
                  <a:schemeClr val="tx1"/>
                </a:solidFill>
                <a:latin typeface="Times New Roman" panose="02020603050405020304" pitchFamily="18" charset="0"/>
                <a:ea typeface="+mn-ea"/>
                <a:cs typeface="+mn-cs"/>
              </a:rPr>
              <a:t> to estimate, </a:t>
            </a:r>
            <a:r>
              <a:rPr lang="en-US" altLang="zh-CN" sz="1200" b="1" i="0" u="none" strike="noStrike" kern="1200" baseline="0" dirty="0">
                <a:solidFill>
                  <a:schemeClr val="tx1"/>
                </a:solidFill>
                <a:latin typeface="Times New Roman" panose="02020603050405020304" pitchFamily="18" charset="0"/>
                <a:ea typeface="+mn-ea"/>
                <a:cs typeface="+mn-cs"/>
              </a:rPr>
              <a:t>much less </a:t>
            </a:r>
            <a:r>
              <a:rPr lang="en-US" altLang="zh-CN" sz="1200" b="0" i="0" u="sng" strike="noStrike" kern="1200" baseline="0" dirty="0">
                <a:solidFill>
                  <a:schemeClr val="tx1"/>
                </a:solidFill>
                <a:latin typeface="Times New Roman" panose="02020603050405020304" pitchFamily="18" charset="0"/>
                <a:ea typeface="+mn-ea"/>
                <a:cs typeface="+mn-cs"/>
              </a:rPr>
              <a:t>know with certainty</a:t>
            </a:r>
            <a:r>
              <a:rPr lang="en-US" altLang="zh-CN" sz="1200" b="0" i="0" u="none" strike="noStrike" kern="1200" baseline="0" dirty="0">
                <a:solidFill>
                  <a:schemeClr val="tx1"/>
                </a:solidFill>
                <a:latin typeface="Times New Roman" panose="02020603050405020304" pitchFamily="18" charset="0"/>
                <a:ea typeface="+mn-ea"/>
                <a:cs typeface="+mn-cs"/>
              </a:rPr>
              <a:t>.</a:t>
            </a:r>
          </a:p>
          <a:p>
            <a:r>
              <a:rPr lang="en-US" altLang="zh-CN" sz="1200" b="0" i="0" u="none" strike="noStrike" kern="1200" baseline="0" dirty="0">
                <a:solidFill>
                  <a:schemeClr val="tx1"/>
                </a:solidFill>
                <a:latin typeface="Times New Roman" panose="02020603050405020304" pitchFamily="18" charset="0"/>
                <a:ea typeface="+mn-ea"/>
                <a:cs typeface="+mn-cs"/>
              </a:rPr>
              <a:t>    Moreover, the protocol should ideally recover from packet loss as soon as possible; waiting for a worst-case delay could mean a long wait </a:t>
            </a:r>
            <a:r>
              <a:rPr lang="en-US" altLang="zh-CN" sz="1200" b="1" i="0" u="none" strike="noStrike" kern="1200" baseline="0" dirty="0">
                <a:solidFill>
                  <a:schemeClr val="tx1"/>
                </a:solidFill>
                <a:latin typeface="Times New Roman" panose="02020603050405020304" pitchFamily="18" charset="0"/>
                <a:ea typeface="+mn-ea"/>
                <a:cs typeface="+mn-cs"/>
              </a:rPr>
              <a:t>until</a:t>
            </a:r>
            <a:r>
              <a:rPr lang="en-US" altLang="zh-CN" sz="1200" b="0" i="0" u="none" strike="noStrike" kern="1200" baseline="0" dirty="0">
                <a:solidFill>
                  <a:schemeClr val="tx1"/>
                </a:solidFill>
                <a:latin typeface="Times New Roman" panose="02020603050405020304" pitchFamily="18" charset="0"/>
                <a:ea typeface="+mn-ea"/>
                <a:cs typeface="+mn-cs"/>
              </a:rPr>
              <a:t> error recovery is initiated. </a:t>
            </a:r>
          </a:p>
          <a:p>
            <a:r>
              <a:rPr lang="en-US" altLang="zh-CN" sz="1200" b="0" i="0" u="none" strike="noStrike" kern="1200" baseline="0" dirty="0">
                <a:solidFill>
                  <a:schemeClr val="tx1"/>
                </a:solidFill>
                <a:latin typeface="Times New Roman" panose="02020603050405020304" pitchFamily="18" charset="0"/>
                <a:ea typeface="+mn-ea"/>
                <a:cs typeface="+mn-cs"/>
              </a:rPr>
              <a:t>    The approach thus </a:t>
            </a:r>
            <a:r>
              <a:rPr lang="en-US" altLang="zh-CN" sz="1200" b="1" i="0" u="none" strike="noStrike" kern="1200" baseline="0" dirty="0">
                <a:solidFill>
                  <a:schemeClr val="tx1"/>
                </a:solidFill>
                <a:latin typeface="Times New Roman" panose="02020603050405020304" pitchFamily="18" charset="0"/>
                <a:ea typeface="+mn-ea"/>
                <a:cs typeface="+mn-cs"/>
              </a:rPr>
              <a:t>adopted</a:t>
            </a:r>
            <a:r>
              <a:rPr lang="en-US" altLang="zh-CN" sz="1200" b="0" i="0" u="none" strike="noStrike" kern="1200" baseline="0" dirty="0">
                <a:solidFill>
                  <a:schemeClr val="tx1"/>
                </a:solidFill>
                <a:latin typeface="Times New Roman" panose="02020603050405020304" pitchFamily="18" charset="0"/>
                <a:ea typeface="+mn-ea"/>
                <a:cs typeface="+mn-cs"/>
              </a:rPr>
              <a:t> in practice is for the sender to </a:t>
            </a:r>
            <a:r>
              <a:rPr lang="en-US" altLang="zh-CN" sz="1200" b="1" i="0" u="none" strike="noStrike" kern="1200" baseline="0" dirty="0">
                <a:solidFill>
                  <a:schemeClr val="tx1"/>
                </a:solidFill>
                <a:latin typeface="Times New Roman" panose="02020603050405020304" pitchFamily="18" charset="0"/>
                <a:ea typeface="+mn-ea"/>
                <a:cs typeface="+mn-cs"/>
              </a:rPr>
              <a:t>judiciously</a:t>
            </a:r>
            <a:r>
              <a:rPr lang="en-US" altLang="zh-CN" sz="1200" b="0" i="0" u="none" strike="noStrike" kern="1200" baseline="0" dirty="0">
                <a:solidFill>
                  <a:schemeClr val="tx1"/>
                </a:solidFill>
                <a:latin typeface="Times New Roman" panose="02020603050405020304" pitchFamily="18" charset="0"/>
                <a:ea typeface="+mn-ea"/>
                <a:cs typeface="+mn-cs"/>
              </a:rPr>
              <a:t> choose a time value such that packet loss is likely, although not guaranteed, to have happened.</a:t>
            </a:r>
          </a:p>
          <a:p>
            <a:r>
              <a:rPr lang="en-US" altLang="zh-CN" sz="1200" b="0" i="0" u="none" strike="noStrike" kern="1200" baseline="0" dirty="0">
                <a:solidFill>
                  <a:schemeClr val="tx1"/>
                </a:solidFill>
                <a:latin typeface="Times New Roman" panose="02020603050405020304" pitchFamily="18" charset="0"/>
                <a:ea typeface="+mn-ea"/>
                <a:cs typeface="+mn-cs"/>
              </a:rPr>
              <a:t>    If an ACK is not received within this time, the packet is retransmitted. </a:t>
            </a:r>
          </a:p>
          <a:p>
            <a:r>
              <a:rPr lang="en-US" altLang="zh-CN" sz="1200" b="0" i="0" u="none" strike="noStrike" kern="1200" baseline="0" dirty="0">
                <a:solidFill>
                  <a:schemeClr val="tx1"/>
                </a:solidFill>
                <a:latin typeface="Times New Roman" panose="02020603050405020304" pitchFamily="18" charset="0"/>
                <a:ea typeface="+mn-ea"/>
                <a:cs typeface="+mn-cs"/>
              </a:rPr>
              <a:t>    Note that if a packet experiences a particularly large delay, the sender may retransmit the packet </a:t>
            </a:r>
            <a:r>
              <a:rPr lang="en-US" altLang="zh-CN" sz="1200" b="1" i="0" u="none" strike="noStrike" kern="1200" baseline="0" dirty="0">
                <a:solidFill>
                  <a:schemeClr val="tx1"/>
                </a:solidFill>
                <a:latin typeface="Times New Roman" panose="02020603050405020304" pitchFamily="18" charset="0"/>
                <a:ea typeface="+mn-ea"/>
                <a:cs typeface="+mn-cs"/>
              </a:rPr>
              <a:t>even though </a:t>
            </a:r>
            <a:r>
              <a:rPr lang="en-US" altLang="zh-CN" sz="1200" b="0" i="0" u="none" strike="noStrike" kern="1200" baseline="0" dirty="0">
                <a:solidFill>
                  <a:schemeClr val="tx1"/>
                </a:solidFill>
                <a:latin typeface="Times New Roman" panose="02020603050405020304" pitchFamily="18" charset="0"/>
                <a:ea typeface="+mn-ea"/>
                <a:cs typeface="+mn-cs"/>
              </a:rPr>
              <a:t>neither the data packet nor its ACK have been lost.</a:t>
            </a:r>
          </a:p>
          <a:p>
            <a:r>
              <a:rPr lang="en-US" altLang="zh-CN" sz="1200" b="0" i="0" u="none" strike="noStrike" kern="1200" baseline="0" dirty="0">
                <a:solidFill>
                  <a:schemeClr val="tx1"/>
                </a:solidFill>
                <a:latin typeface="Times New Roman" panose="02020603050405020304" pitchFamily="18" charset="0"/>
                <a:ea typeface="+mn-ea"/>
                <a:cs typeface="+mn-cs"/>
              </a:rPr>
              <a:t>    This introduces the possibility of duplicate data packets in the sender-to-receiver channel. </a:t>
            </a:r>
          </a:p>
          <a:p>
            <a:r>
              <a:rPr lang="en-US" altLang="zh-CN" sz="1200" b="0" i="0" u="none" strike="noStrike" kern="1200" baseline="0" dirty="0">
                <a:solidFill>
                  <a:schemeClr val="tx1"/>
                </a:solidFill>
                <a:latin typeface="Times New Roman" panose="02020603050405020304" pitchFamily="18" charset="0"/>
                <a:ea typeface="+mn-ea"/>
                <a:cs typeface="+mn-cs"/>
              </a:rPr>
              <a:t>    Happily, protocol rdt 2.2 already has enough functionality (that is, sequence numbers) to handle the case of duplicate packets. </a:t>
            </a:r>
          </a:p>
          <a:p>
            <a:endParaRPr lang="en-US" altLang="zh-CN" sz="1200" b="0" i="0" u="none" strike="noStrike" kern="1200" baseline="0" dirty="0">
              <a:solidFill>
                <a:schemeClr val="tx1"/>
              </a:solidFill>
              <a:latin typeface="Times New Roman" panose="02020603050405020304" pitchFamily="18" charset="0"/>
              <a:ea typeface="+mn-ea"/>
              <a:cs typeface="+mn-cs"/>
            </a:endParaRPr>
          </a:p>
          <a:p>
            <a:r>
              <a:rPr lang="en-US" altLang="zh-CN" sz="1200" b="0" i="0" u="none" strike="noStrike" kern="1200" baseline="0" dirty="0">
                <a:solidFill>
                  <a:schemeClr val="tx1"/>
                </a:solidFill>
                <a:latin typeface="Times New Roman" panose="02020603050405020304" pitchFamily="18" charset="0"/>
                <a:ea typeface="+mn-ea"/>
                <a:cs typeface="+mn-cs"/>
              </a:rPr>
              <a:t>    From the sender's viewpoint, retransmission is a panacea. </a:t>
            </a:r>
          </a:p>
          <a:p>
            <a:r>
              <a:rPr lang="en-US" altLang="zh-CN" sz="1200" b="0" i="0" u="none" strike="noStrike" kern="1200" baseline="0" dirty="0">
                <a:solidFill>
                  <a:schemeClr val="tx1"/>
                </a:solidFill>
                <a:latin typeface="Times New Roman" panose="02020603050405020304" pitchFamily="18" charset="0"/>
                <a:ea typeface="+mn-ea"/>
                <a:cs typeface="+mn-cs"/>
              </a:rPr>
              <a:t>    The sender does not know whether a data packet was lost, an ACK was lost, or if the packet or ACK was simply overly delayed. </a:t>
            </a:r>
          </a:p>
          <a:p>
            <a:r>
              <a:rPr lang="en-US" altLang="zh-CN" sz="1200" b="0" i="0" u="none" strike="noStrike" kern="1200" baseline="0" dirty="0">
                <a:solidFill>
                  <a:schemeClr val="tx1"/>
                </a:solidFill>
                <a:latin typeface="Times New Roman" panose="02020603050405020304" pitchFamily="18" charset="0"/>
                <a:ea typeface="+mn-ea"/>
                <a:cs typeface="+mn-cs"/>
              </a:rPr>
              <a:t>    In all cases, the action is the same: retransmit. </a:t>
            </a:r>
          </a:p>
          <a:p>
            <a:r>
              <a:rPr lang="en-US" altLang="zh-CN" sz="1200" b="0" i="0" u="none" strike="noStrike" kern="1200" baseline="0" dirty="0">
                <a:solidFill>
                  <a:schemeClr val="tx1"/>
                </a:solidFill>
                <a:latin typeface="Times New Roman" panose="02020603050405020304" pitchFamily="18" charset="0"/>
                <a:ea typeface="+mn-ea"/>
                <a:cs typeface="+mn-cs"/>
              </a:rPr>
              <a:t>    Implementing a time-based retransmission mechanism requires a countdown timer </a:t>
            </a:r>
            <a:r>
              <a:rPr lang="en-US" altLang="zh-CN" sz="1200" b="0" i="0" u="sng" strike="noStrike" kern="1200" baseline="0" dirty="0">
                <a:solidFill>
                  <a:schemeClr val="tx1"/>
                </a:solidFill>
                <a:latin typeface="Times New Roman" panose="02020603050405020304" pitchFamily="18" charset="0"/>
                <a:ea typeface="+mn-ea"/>
                <a:cs typeface="+mn-cs"/>
              </a:rPr>
              <a:t>that can interrupt the sender </a:t>
            </a:r>
            <a:r>
              <a:rPr lang="en-US" altLang="zh-CN" sz="1200" b="1" i="0" u="sng" strike="noStrike" kern="1200" baseline="0" dirty="0">
                <a:solidFill>
                  <a:schemeClr val="tx1"/>
                </a:solidFill>
                <a:latin typeface="Times New Roman" panose="02020603050405020304" pitchFamily="18" charset="0"/>
                <a:ea typeface="+mn-ea"/>
                <a:cs typeface="+mn-cs"/>
              </a:rPr>
              <a:t>after</a:t>
            </a:r>
            <a:r>
              <a:rPr lang="en-US" altLang="zh-CN" sz="1200" b="0" i="0" u="sng" strike="noStrike" kern="1200" baseline="0" dirty="0">
                <a:solidFill>
                  <a:schemeClr val="tx1"/>
                </a:solidFill>
                <a:latin typeface="Times New Roman" panose="02020603050405020304" pitchFamily="18" charset="0"/>
                <a:ea typeface="+mn-ea"/>
                <a:cs typeface="+mn-cs"/>
              </a:rPr>
              <a:t> a given amount of time has expired. </a:t>
            </a:r>
          </a:p>
          <a:p>
            <a:r>
              <a:rPr lang="en-US" altLang="zh-CN" sz="1200" b="0" i="0" u="none" strike="noStrike" kern="1200" baseline="0" dirty="0">
                <a:solidFill>
                  <a:schemeClr val="tx1"/>
                </a:solidFill>
                <a:latin typeface="Times New Roman" panose="02020603050405020304" pitchFamily="18" charset="0"/>
                <a:ea typeface="+mn-ea"/>
                <a:cs typeface="+mn-cs"/>
              </a:rPr>
              <a:t>    The sender will thus need to be able to (1) start the timer </a:t>
            </a:r>
            <a:r>
              <a:rPr lang="en-US" altLang="zh-CN" sz="1200" b="0" i="0" u="sng" strike="noStrike" kern="1200" baseline="0" dirty="0">
                <a:solidFill>
                  <a:schemeClr val="tx1"/>
                </a:solidFill>
                <a:latin typeface="Times New Roman" panose="02020603050405020304" pitchFamily="18" charset="0"/>
                <a:ea typeface="+mn-ea"/>
                <a:cs typeface="+mn-cs"/>
              </a:rPr>
              <a:t>each time</a:t>
            </a:r>
            <a:r>
              <a:rPr lang="en-US" altLang="zh-CN" sz="1200" b="0" i="0" u="none" strike="noStrike" kern="1200" baseline="0" dirty="0">
                <a:solidFill>
                  <a:schemeClr val="tx1"/>
                </a:solidFill>
                <a:latin typeface="Times New Roman" panose="02020603050405020304" pitchFamily="18" charset="0"/>
                <a:ea typeface="+mn-ea"/>
                <a:cs typeface="+mn-cs"/>
              </a:rPr>
              <a:t> a packet (either a first-time packet or a retransmission) is sent, (2) respond to a </a:t>
            </a:r>
            <a:r>
              <a:rPr lang="en-US" altLang="zh-CN" sz="1200" b="0" i="0" u="sng" strike="noStrike" kern="1200" baseline="0" dirty="0">
                <a:solidFill>
                  <a:schemeClr val="tx1"/>
                </a:solidFill>
                <a:latin typeface="Times New Roman" panose="02020603050405020304" pitchFamily="18" charset="0"/>
                <a:ea typeface="+mn-ea"/>
                <a:cs typeface="+mn-cs"/>
              </a:rPr>
              <a:t>timer interrupt</a:t>
            </a:r>
            <a:r>
              <a:rPr lang="en-US" altLang="zh-CN" sz="1200" b="0" i="0" u="none" strike="noStrike" kern="1200" baseline="0" dirty="0">
                <a:solidFill>
                  <a:schemeClr val="tx1"/>
                </a:solidFill>
                <a:latin typeface="Times New Roman" panose="02020603050405020304" pitchFamily="18" charset="0"/>
                <a:ea typeface="+mn-ea"/>
                <a:cs typeface="+mn-cs"/>
              </a:rPr>
              <a:t> (taking appropriate actions), and (3) stop the timer.</a:t>
            </a:r>
            <a:endParaRPr lang="zh-CN" altLang="en-US" dirty="0"/>
          </a:p>
        </p:txBody>
      </p:sp>
      <p:sp>
        <p:nvSpPr>
          <p:cNvPr id="4" name="灯片编号占位符 3"/>
          <p:cNvSpPr>
            <a:spLocks noGrp="1"/>
          </p:cNvSpPr>
          <p:nvPr>
            <p:ph type="sldNum" sz="quarter" idx="10"/>
          </p:nvPr>
        </p:nvSpPr>
        <p:spPr/>
        <p:txBody>
          <a:bodyPr/>
          <a:lstStyle/>
          <a:p>
            <a:fld id="{0065E2E4-FFCE-471E-993F-7C0FDFE3DACF}" type="slidenum">
              <a:rPr lang="zh-CN" altLang="en-US" smtClean="0"/>
              <a:pPr/>
              <a:t>77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6B6AEB-D402-4616-AD5A-730C604DB415}" type="slidenum">
              <a:rPr lang="en-US" altLang="zh-CN"/>
              <a:pPr/>
              <a:t>9</a:t>
            </a:fld>
            <a:endParaRPr lang="en-US" altLang="zh-CN" dirty="0"/>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Suppose now that in addition to corrupting bits, the underlying channel can lose packets as well, a not-uncommon event in today's computer networks (including the Internet).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Two additional concerns must now be addressed by the protocol: how to detect packet loss and what to do when packet loss occurs.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use of checksumming, sequence numbers, ACK packets, and retransmissions — the techniques already developed in rdt 2.2 — will allow us to answer the latter concern.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Handling the first concern will require adding a new protocol mechanism.</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There are many possible approaches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toward</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dealing with packet loss (several more of which are explored in the exercises at the end of the chapter).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Here, we'll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put the burden </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of detecting and recovering from lost packets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on</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sender.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Suppose that the sender transmits a data packet and either that packet, or the receiver's ACK of that packet, gets lost.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In either case, no reply is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forthcoming</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at</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sender from the receiver.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If the sender is willing to wait long enough so that it is certain that a packet has been lost, it can simply retransmit the data packet.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You should convince yourself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that</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this protocol does indeed work.</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But how long must the sender wait to be certain that something has been lost?</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sender must clearly wait at least as long as a round-trip delay between the sender and receiver (which may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include</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buffering at intermediate routers)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plus</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whatever</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amount of time is needed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to</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process a packet at the receiver.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In many networks, this worst-case maximum delay is very difficult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even</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to estimate,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much less </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know with certainty.</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Moreover, the protocol should ideally recover from packet loss as soon as possible; waiting for a worst-case delay could mean a long wait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until</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error recovery is initiated.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approach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thus adopted in practice</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is for the sender to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judiciously</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choose a time value such that packet loss is likely,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although not guaranteed</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to have happened.</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If an ACK is not received within this time, the packet is retransmitted.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Note that if a packet experiences a particularly large delay, the sender may retransmit the packet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even though</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neither the data packet nor its ACK have been lost.</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This introduces the possibility of duplicate data packets in the sender-to-receiver channel.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Happily, protocol rdt 2.2 already has enough functionality (that is, sequence numbers) to handle the case of duplicate packets. </a:t>
            </a:r>
          </a:p>
          <a:p>
            <a:endPar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From the sender's viewpoint, retransmission is a panacea.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sender does not know whether a data packet was lost, an ACK was lost, or if the packet or ACK was simply overly delayed.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In all cases, the action is the same: retransmit.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Implementing a time-based retransmission mechanism requires a countdown timer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that can interrupt the sender </a:t>
            </a:r>
            <a:r>
              <a:rPr lang="en-US" altLang="zh-CN" sz="1200" b="1" i="0" u="sng" strike="noStrike" kern="1200" baseline="0" dirty="0">
                <a:solidFill>
                  <a:schemeClr val="tx1"/>
                </a:solidFill>
                <a:latin typeface="Times New Roman" panose="02020603050405020304" pitchFamily="18" charset="0"/>
                <a:ea typeface="宋体" panose="02010600030101010101" pitchFamily="2" charset="-122"/>
                <a:cs typeface="+mn-cs"/>
              </a:rPr>
              <a:t>after</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 a given amount of time has expired.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sender will thus need to be able to (1) start the timer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each time</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 packet (either a first-time packet or a retransmission) is sent, (2) respond to a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timer interrupt</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(taking appropriate actions), and (3) stop the timer.</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256A6F2-1A69-47BF-9370-87F9F80979BE}" type="slidenum">
              <a:rPr lang="en-US" altLang="zh-CN" smtClean="0"/>
              <a:pPr/>
              <a:t>78</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Suppose now that in addition to corrupting bits, the underlying channel can lose packets as well, a not-uncommon event in today's computer networks (including the Internet).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Two additional concerns must now be addressed by the protocol: how to detect packet loss and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what to do when packet loss occurs</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use of checksumming, sequence numbers, ACK packets, and retransmissions — the techniques already developed in rdt 2.2 — will allow us to answer the latter concern.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Handling the first concern will require adding a new protocol mechanism.</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There are many possible approaches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toward</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dealing with packet loss (several more of which are explored in the exercises at the end of the chapter).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Here, we'll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put the burden </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of detecting and recovering from lost packets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on</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sender.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Suppose that the sender transmits a data packet and either that packet, or the receiver's ACK of that packet, gets lost.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In either case, no reply is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forthcoming</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at</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sender from the receiver.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If the sender is willing to wait long enough so that it is certain that a packet has been lost, it can simply retransmit the data packet.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You should convince yourself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that</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this protocol does indeed work.</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But how long must the sender wait to be certain that something has been lost?</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sender must clearly wait at least as long as a round-trip delay between the sender and receiver (which may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include</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buffering at intermediate routers)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plus</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whatever</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amount of time is needed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to</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process a packet at the receiver.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In many networks, this worst-case maximum delay is very difficult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even</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to estimate,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much less </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know with certainty.</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Moreover, the protocol should ideally recover from packet loss as soon as possible; waiting for a worst-case delay could mean a long wait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until</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error recovery is initiated.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approach thus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adopted</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in practice is for the sender to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judiciously</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choose a time value such that packet loss is likely,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although not guaranteed</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to have happened.</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If an ACK is not received within this time, the packet is retransmitted.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Note that if a packet experiences a particularly large delay, the sender may retransmit the packet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even though</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neither the data packet nor its ACK have been lost.</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This introduces the possibility of duplicate data packets in the sender-to-receiver channel.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Happily, protocol rdt 2.2 already has enough functionality (that is, sequence numbers) to handle the case of duplicate packets. </a:t>
            </a:r>
          </a:p>
          <a:p>
            <a:endPar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From the sender's viewpoint, retransmission is a panacea.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sender does not know whether a data packet was lost, an ACK was lost, or if the packet or ACK was simply overly delayed.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In all cases, the action is the same: retransmit.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Implementing a time-based retransmission mechanism requires a countdown timer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that can interrupt the sender</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t>
            </a:r>
            <a:r>
              <a:rPr lang="en-US" altLang="zh-CN" sz="1200" b="1" i="0" u="none" strike="noStrike" kern="1200" baseline="0" dirty="0">
                <a:solidFill>
                  <a:schemeClr val="tx1"/>
                </a:solidFill>
                <a:latin typeface="Times New Roman" panose="02020603050405020304" pitchFamily="18" charset="0"/>
                <a:ea typeface="宋体" panose="02010600030101010101" pitchFamily="2" charset="-122"/>
                <a:cs typeface="+mn-cs"/>
              </a:rPr>
              <a:t>after</a:t>
            </a:r>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a:t>
            </a:r>
            <a:r>
              <a:rPr lang="en-US" altLang="zh-CN" sz="1200" b="0" i="0" u="sng" strike="noStrike" kern="1200" baseline="0" dirty="0">
                <a:solidFill>
                  <a:schemeClr val="tx1"/>
                </a:solidFill>
                <a:latin typeface="Times New Roman" panose="02020603050405020304" pitchFamily="18" charset="0"/>
                <a:ea typeface="宋体" panose="02010600030101010101" pitchFamily="2" charset="-122"/>
                <a:cs typeface="+mn-cs"/>
              </a:rPr>
              <a:t>a given amount of time has expired. </a:t>
            </a: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The sender will thus need to be able to (1) start the timer each time a packet (either a first-time packet or a retransmission) is sent, (2) respond to a timer interrupt (taking appropriate actions), and (3) stop the timer.</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256A6F2-1A69-47BF-9370-87F9F80979BE}" type="slidenum">
              <a:rPr lang="en-US" altLang="zh-CN" smtClean="0"/>
              <a:pPr/>
              <a:t>79</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C03EB0-6180-4588-863E-8AAEC3C19B1D}" type="slidenum">
              <a:rPr lang="en-US" altLang="zh-CN"/>
              <a:pPr/>
              <a:t>81</a:t>
            </a:fld>
            <a:endParaRPr lang="en-US" altLang="zh-CN"/>
          </a:p>
        </p:txBody>
      </p:sp>
      <p:sp>
        <p:nvSpPr>
          <p:cNvPr id="703490" name="Rectangle 2"/>
          <p:cNvSpPr>
            <a:spLocks noGrp="1" noRot="1" noChangeAspect="1" noChangeArrowheads="1" noTextEdit="1"/>
          </p:cNvSpPr>
          <p:nvPr>
            <p:ph type="sldImg"/>
          </p:nvPr>
        </p:nvSpPr>
        <p:spPr/>
      </p:sp>
      <p:sp>
        <p:nvSpPr>
          <p:cNvPr id="70349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835FCA-9E63-4193-B8AD-C403C81DF3FA}" type="slidenum">
              <a:rPr lang="en-US" altLang="zh-CN"/>
              <a:pPr/>
              <a:t>82</a:t>
            </a:fld>
            <a:endParaRPr lang="en-US" altLang="zh-CN"/>
          </a:p>
        </p:txBody>
      </p:sp>
      <p:sp>
        <p:nvSpPr>
          <p:cNvPr id="704514" name="Rectangle 2"/>
          <p:cNvSpPr>
            <a:spLocks noGrp="1" noRot="1" noChangeAspect="1" noChangeArrowheads="1" noTextEdit="1"/>
          </p:cNvSpPr>
          <p:nvPr>
            <p:ph type="sldImg"/>
          </p:nvPr>
        </p:nvSpPr>
        <p:spPr/>
      </p:sp>
      <p:sp>
        <p:nvSpPr>
          <p:cNvPr id="704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ACK1</a:t>
            </a:r>
          </a:p>
          <a:p>
            <a:endParaRPr lang="zh-CN" altLang="en-US" dirty="0"/>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83</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D02F8E-9DEA-421B-A6E8-07F33DC081DE}" type="slidenum">
              <a:rPr lang="en-US" altLang="zh-CN"/>
              <a:pPr/>
              <a:t>84</a:t>
            </a:fld>
            <a:endParaRPr lang="en-US" altLang="zh-CN"/>
          </a:p>
        </p:txBody>
      </p:sp>
      <p:sp>
        <p:nvSpPr>
          <p:cNvPr id="706562" name="Rectangle 2"/>
          <p:cNvSpPr>
            <a:spLocks noGrp="1" noRot="1" noChangeAspect="1" noChangeArrowheads="1" noTextEdit="1"/>
          </p:cNvSpPr>
          <p:nvPr>
            <p:ph type="sldImg"/>
          </p:nvPr>
        </p:nvSpPr>
        <p:spPr/>
      </p:sp>
      <p:sp>
        <p:nvSpPr>
          <p:cNvPr id="706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49F9EB-D738-4304-8BF5-EF3A4451BADD}" type="slidenum">
              <a:rPr lang="en-US" altLang="zh-CN"/>
              <a:pPr/>
              <a:t>85</a:t>
            </a:fld>
            <a:endParaRPr lang="en-US" altLang="zh-CN"/>
          </a:p>
        </p:txBody>
      </p:sp>
      <p:sp>
        <p:nvSpPr>
          <p:cNvPr id="708610" name="Rectangle 2"/>
          <p:cNvSpPr>
            <a:spLocks noGrp="1" noRot="1" noChangeAspect="1" noChangeArrowheads="1" noTextEdit="1"/>
          </p:cNvSpPr>
          <p:nvPr>
            <p:ph type="sldImg"/>
          </p:nvPr>
        </p:nvSpPr>
        <p:spPr/>
      </p:sp>
      <p:sp>
        <p:nvSpPr>
          <p:cNvPr id="708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C64E97-22E4-4B2C-98D5-739BD095919B}" type="slidenum">
              <a:rPr lang="en-US" altLang="zh-CN"/>
              <a:pPr/>
              <a:t>86</a:t>
            </a:fld>
            <a:endParaRPr lang="en-US" altLang="zh-CN"/>
          </a:p>
        </p:txBody>
      </p:sp>
      <p:sp>
        <p:nvSpPr>
          <p:cNvPr id="712706" name="Rectangle 2"/>
          <p:cNvSpPr>
            <a:spLocks noGrp="1" noRot="1" noChangeAspect="1" noChangeArrowheads="1" noTextEdit="1"/>
          </p:cNvSpPr>
          <p:nvPr>
            <p:ph type="sldImg"/>
          </p:nvPr>
        </p:nvSpPr>
        <p:spPr/>
      </p:sp>
      <p:sp>
        <p:nvSpPr>
          <p:cNvPr id="712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7BD769-8C4D-40AA-8255-ACFD86A6654A}" type="slidenum">
              <a:rPr lang="en-US" altLang="zh-CN"/>
              <a:pPr/>
              <a:t>87</a:t>
            </a:fld>
            <a:endParaRPr lang="en-US" altLang="zh-CN"/>
          </a:p>
        </p:txBody>
      </p:sp>
      <p:sp>
        <p:nvSpPr>
          <p:cNvPr id="881666" name="Rectangle 2"/>
          <p:cNvSpPr>
            <a:spLocks noGrp="1" noRot="1" noChangeAspect="1" noChangeArrowheads="1" noTextEdit="1"/>
          </p:cNvSpPr>
          <p:nvPr>
            <p:ph type="sldImg"/>
          </p:nvPr>
        </p:nvSpPr>
        <p:spPr/>
      </p:sp>
      <p:sp>
        <p:nvSpPr>
          <p:cNvPr id="881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7BD769-8C4D-40AA-8255-ACFD86A6654A}" type="slidenum">
              <a:rPr lang="en-US" altLang="zh-CN"/>
              <a:pPr/>
              <a:t>89</a:t>
            </a:fld>
            <a:endParaRPr lang="en-US" altLang="zh-CN"/>
          </a:p>
        </p:txBody>
      </p:sp>
      <p:sp>
        <p:nvSpPr>
          <p:cNvPr id="881666" name="Rectangle 2"/>
          <p:cNvSpPr>
            <a:spLocks noGrp="1" noRot="1" noChangeAspect="1" noChangeArrowheads="1" noTextEdit="1"/>
          </p:cNvSpPr>
          <p:nvPr>
            <p:ph type="sldImg"/>
          </p:nvPr>
        </p:nvSpPr>
        <p:spPr/>
      </p:sp>
      <p:sp>
        <p:nvSpPr>
          <p:cNvPr id="881667" name="Rectangle 3"/>
          <p:cNvSpPr>
            <a:spLocks noGrp="1" noChangeArrowheads="1"/>
          </p:cNvSpPr>
          <p:nvPr>
            <p:ph type="body" idx="1"/>
          </p:nvPr>
        </p:nvSpPr>
        <p:spPr/>
        <p:txBody>
          <a:bodyPr/>
          <a:lstStyle/>
          <a:p>
            <a:r>
              <a:rPr lang="en-US" sz="1200" b="0" i="0" kern="1200" dirty="0">
                <a:solidFill>
                  <a:schemeClr val="tx1"/>
                </a:solidFill>
                <a:latin typeface="Arial" panose="020B0604020202020204" pitchFamily="34" charset="0"/>
                <a:ea typeface="宋体" panose="02010600030101010101" pitchFamily="2" charset="-122"/>
                <a:cs typeface="+mn-cs"/>
              </a:rPr>
              <a:t>quintessence</a:t>
            </a:r>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12B856-F98D-4B3A-8DC1-3E3E743C9585}" type="slidenum">
              <a:rPr lang="en-US" altLang="zh-CN"/>
              <a:pPr/>
              <a:t>10</a:t>
            </a:fld>
            <a:endParaRPr lang="en-US" altLang="zh-CN" dirty="0"/>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a:xfrm>
            <a:off x="914400" y="4343400"/>
            <a:ext cx="5029200" cy="4114800"/>
          </a:xfrm>
        </p:spPr>
        <p:txBody>
          <a:bodyPr/>
          <a:lstStyle/>
          <a:p>
            <a:r>
              <a:rPr lang="en-US" altLang="zh-CN" baseline="0" dirty="0"/>
              <a:t>  </a:t>
            </a:r>
            <a:endParaRPr lang="en-US"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530219-8CEA-490B-BD46-0CDEB95834C0}" type="slidenum">
              <a:rPr lang="en-US" altLang="zh-CN"/>
              <a:pPr/>
              <a:t>90</a:t>
            </a:fld>
            <a:endParaRPr lang="en-US" altLang="zh-CN"/>
          </a:p>
        </p:txBody>
      </p:sp>
      <p:sp>
        <p:nvSpPr>
          <p:cNvPr id="715778" name="Rectangle 2"/>
          <p:cNvSpPr>
            <a:spLocks noGrp="1" noRot="1" noChangeAspect="1" noChangeArrowheads="1" noTextEdit="1"/>
          </p:cNvSpPr>
          <p:nvPr>
            <p:ph type="sldImg"/>
          </p:nvPr>
        </p:nvSpPr>
        <p:spPr/>
      </p:sp>
      <p:sp>
        <p:nvSpPr>
          <p:cNvPr id="715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CA4F6C-66F6-4082-AEE9-2D5CEC915959}" type="slidenum">
              <a:rPr lang="en-US" altLang="zh-CN"/>
              <a:pPr/>
              <a:t>91</a:t>
            </a:fld>
            <a:endParaRPr lang="en-US" altLang="zh-CN"/>
          </a:p>
        </p:txBody>
      </p:sp>
      <p:sp>
        <p:nvSpPr>
          <p:cNvPr id="879618" name="Rectangle 2"/>
          <p:cNvSpPr>
            <a:spLocks noGrp="1" noRot="1" noChangeAspect="1" noChangeArrowheads="1" noTextEdit="1"/>
          </p:cNvSpPr>
          <p:nvPr>
            <p:ph type="sldImg"/>
          </p:nvPr>
        </p:nvSpPr>
        <p:spPr/>
      </p:sp>
      <p:sp>
        <p:nvSpPr>
          <p:cNvPr id="87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EB93AC-5931-417A-AE1D-D779D1A350FD}" type="slidenum">
              <a:rPr lang="en-US" altLang="zh-CN"/>
              <a:pPr/>
              <a:t>92</a:t>
            </a:fld>
            <a:endParaRPr lang="en-US" altLang="zh-CN"/>
          </a:p>
        </p:txBody>
      </p:sp>
      <p:sp>
        <p:nvSpPr>
          <p:cNvPr id="716802" name="Rectangle 2"/>
          <p:cNvSpPr>
            <a:spLocks noGrp="1" noRot="1" noChangeAspect="1" noChangeArrowheads="1" noTextEdit="1"/>
          </p:cNvSpPr>
          <p:nvPr>
            <p:ph type="sldImg"/>
          </p:nvPr>
        </p:nvSpPr>
        <p:spPr/>
      </p:sp>
      <p:sp>
        <p:nvSpPr>
          <p:cNvPr id="716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426B761-40E1-4122-9BF3-144AD0F3F10E}" type="slidenum">
              <a:rPr lang="zh-CN" altLang="en-US"/>
              <a:pPr/>
              <a:t>93</a:t>
            </a:fld>
            <a:endParaRPr lang="en-US" altLang="zh-CN"/>
          </a:p>
        </p:txBody>
      </p:sp>
      <p:sp>
        <p:nvSpPr>
          <p:cNvPr id="509954" name="Rectangle 2"/>
          <p:cNvSpPr>
            <a:spLocks noGrp="1" noRot="1" noChangeAspect="1" noChangeArrowheads="1" noTextEdit="1"/>
          </p:cNvSpPr>
          <p:nvPr>
            <p:ph type="sldImg"/>
          </p:nvPr>
        </p:nvSpPr>
        <p:spPr/>
      </p:sp>
      <p:sp>
        <p:nvSpPr>
          <p:cNvPr id="509955" name="Rectangle 3"/>
          <p:cNvSpPr>
            <a:spLocks noGrp="1" noChangeArrowheads="1"/>
          </p:cNvSpPr>
          <p:nvPr>
            <p:ph type="body" idx="1"/>
          </p:nvPr>
        </p:nvSpPr>
        <p:spPr>
          <a:xfrm>
            <a:off x="704850" y="4416425"/>
            <a:ext cx="5638800" cy="4183063"/>
          </a:xfrm>
        </p:spPr>
        <p:txBody>
          <a:bodyPr/>
          <a:lstStyle/>
          <a:p>
            <a:r>
              <a:rPr lang="en-US" altLang="zh-CN" dirty="0" err="1"/>
              <a:t>swnd</a:t>
            </a:r>
            <a:r>
              <a:rPr lang="en-US" altLang="zh-CN" dirty="0"/>
              <a:t>:</a:t>
            </a:r>
            <a:r>
              <a:rPr lang="en-US" altLang="zh-CN" baseline="0" dirty="0"/>
              <a:t> sender windows</a:t>
            </a:r>
          </a:p>
          <a:p>
            <a:r>
              <a:rPr lang="en-US" altLang="zh-CN" baseline="0" dirty="0"/>
              <a:t>rwnd: receiver windows</a:t>
            </a:r>
            <a:endParaRPr lang="en-US" altLang="zh-CN" dirty="0"/>
          </a:p>
          <a:p>
            <a:r>
              <a:rPr lang="en-US" altLang="zh-CN" dirty="0"/>
              <a:t>erroneous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673406-404B-4311-8547-9D7D0E84C812}" type="slidenum">
              <a:rPr lang="zh-CN" altLang="en-US"/>
              <a:pPr/>
              <a:t>94</a:t>
            </a:fld>
            <a:endParaRPr lang="en-US" altLang="zh-CN"/>
          </a:p>
        </p:txBody>
      </p:sp>
      <p:sp>
        <p:nvSpPr>
          <p:cNvPr id="951298" name="Rectangle 2"/>
          <p:cNvSpPr>
            <a:spLocks noGrp="1" noRot="1" noChangeAspect="1" noChangeArrowheads="1" noTextEdit="1"/>
          </p:cNvSpPr>
          <p:nvPr>
            <p:ph type="sldImg"/>
          </p:nvPr>
        </p:nvSpPr>
        <p:spPr/>
      </p:sp>
      <p:sp>
        <p:nvSpPr>
          <p:cNvPr id="951299" name="Rectangle 3"/>
          <p:cNvSpPr>
            <a:spLocks noGrp="1" noChangeArrowheads="1"/>
          </p:cNvSpPr>
          <p:nvPr>
            <p:ph type="body" idx="1"/>
          </p:nvPr>
        </p:nvSpPr>
        <p:spPr/>
        <p:txBody>
          <a:bodyPr/>
          <a:lstStyle/>
          <a:p>
            <a:r>
              <a:rPr lang="zh-CN" altLang="en-US" dirty="0"/>
              <a:t>    可以用滑动窗口的观点来统一看待</a:t>
            </a:r>
            <a:r>
              <a:rPr lang="en-US" altLang="zh-CN" dirty="0"/>
              <a:t>Stop-and-Wait</a:t>
            </a:r>
            <a:r>
              <a:rPr lang="zh-CN" altLang="en-US" dirty="0"/>
              <a:t>、</a:t>
            </a:r>
            <a:r>
              <a:rPr lang="en-US" altLang="zh-CN" dirty="0"/>
              <a:t>Go-Back-N (GBN)</a:t>
            </a:r>
            <a:r>
              <a:rPr lang="zh-CN" altLang="en-US" dirty="0"/>
              <a:t>和 </a:t>
            </a:r>
            <a:r>
              <a:rPr lang="en-US" altLang="zh-CN" dirty="0"/>
              <a:t>Select Repeat (SR)</a:t>
            </a:r>
            <a:r>
              <a:rPr lang="zh-CN" altLang="en-US" dirty="0"/>
              <a:t>，其差别仅在于其窗口的大小。</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0F2D57-0E28-4522-9C74-9D4CBCC93AF1}" type="slidenum">
              <a:rPr lang="en-US" altLang="zh-CN"/>
              <a:pPr/>
              <a:t>96</a:t>
            </a:fld>
            <a:endParaRPr lang="en-US" altLang="zh-CN"/>
          </a:p>
        </p:txBody>
      </p:sp>
      <p:sp>
        <p:nvSpPr>
          <p:cNvPr id="720898" name="Rectangle 2"/>
          <p:cNvSpPr>
            <a:spLocks noGrp="1" noRot="1" noChangeAspect="1" noChangeArrowheads="1" noTextEdit="1"/>
          </p:cNvSpPr>
          <p:nvPr>
            <p:ph type="sldImg"/>
          </p:nvPr>
        </p:nvSpPr>
        <p:spPr/>
      </p:sp>
      <p:sp>
        <p:nvSpPr>
          <p:cNvPr id="72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0F2D57-0E28-4522-9C74-9D4CBCC93AF1}" type="slidenum">
              <a:rPr lang="en-US" altLang="zh-CN"/>
              <a:pPr/>
              <a:t>97</a:t>
            </a:fld>
            <a:endParaRPr lang="en-US" altLang="zh-CN"/>
          </a:p>
        </p:txBody>
      </p:sp>
      <p:sp>
        <p:nvSpPr>
          <p:cNvPr id="720898" name="Rectangle 2"/>
          <p:cNvSpPr>
            <a:spLocks noGrp="1" noRot="1" noChangeAspect="1" noChangeArrowheads="1" noTextEdit="1"/>
          </p:cNvSpPr>
          <p:nvPr>
            <p:ph type="sldImg"/>
          </p:nvPr>
        </p:nvSpPr>
        <p:spPr/>
      </p:sp>
      <p:sp>
        <p:nvSpPr>
          <p:cNvPr id="72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34A5F7-32A3-40E6-90C5-876DF118C14F}" type="slidenum">
              <a:rPr lang="en-US" altLang="zh-CN"/>
              <a:pPr/>
              <a:t>98</a:t>
            </a:fld>
            <a:endParaRPr lang="en-US" altLang="zh-CN"/>
          </a:p>
        </p:txBody>
      </p:sp>
      <p:sp>
        <p:nvSpPr>
          <p:cNvPr id="599042" name="Rectangle 2"/>
          <p:cNvSpPr>
            <a:spLocks noGrp="1" noRot="1" noChangeAspect="1" noChangeArrowheads="1" noTextEdit="1"/>
          </p:cNvSpPr>
          <p:nvPr>
            <p:ph type="sldImg"/>
          </p:nvPr>
        </p:nvSpPr>
        <p:spPr/>
      </p:sp>
      <p:sp>
        <p:nvSpPr>
          <p:cNvPr id="59904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123ADE-B849-4D6F-9EE1-6A0D2219FEE9}" type="slidenum">
              <a:rPr lang="en-US" altLang="zh-CN"/>
              <a:pPr/>
              <a:t>99</a:t>
            </a:fld>
            <a:endParaRPr lang="en-US" altLang="zh-CN"/>
          </a:p>
        </p:txBody>
      </p:sp>
      <p:sp>
        <p:nvSpPr>
          <p:cNvPr id="600066" name="Rectangle 2"/>
          <p:cNvSpPr>
            <a:spLocks noGrp="1" noRot="1" noChangeAspect="1" noChangeArrowheads="1" noTextEdit="1"/>
          </p:cNvSpPr>
          <p:nvPr>
            <p:ph type="sldImg"/>
          </p:nvPr>
        </p:nvSpPr>
        <p:spPr/>
      </p:sp>
      <p:sp>
        <p:nvSpPr>
          <p:cNvPr id="600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704ECF-EA07-4ADE-A62D-ECE07D009169}" type="slidenum">
              <a:rPr lang="en-US" altLang="zh-CN"/>
              <a:pPr/>
              <a:t>100</a:t>
            </a:fld>
            <a:endParaRPr lang="en-US" altLang="zh-CN"/>
          </a:p>
        </p:txBody>
      </p:sp>
      <p:sp>
        <p:nvSpPr>
          <p:cNvPr id="601090" name="Rectangle 2"/>
          <p:cNvSpPr>
            <a:spLocks noGrp="1" noRot="1" noChangeAspect="1" noChangeArrowheads="1" noTextEdit="1"/>
          </p:cNvSpPr>
          <p:nvPr>
            <p:ph type="sldImg"/>
          </p:nvPr>
        </p:nvSpPr>
        <p:spPr/>
      </p:sp>
      <p:sp>
        <p:nvSpPr>
          <p:cNvPr id="601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97E865-3C9B-4009-9735-201CA55B77EA}" type="slidenum">
              <a:rPr lang="en-US" altLang="zh-CN"/>
              <a:pPr/>
              <a:t>11</a:t>
            </a:fld>
            <a:endParaRPr lang="en-US" altLang="zh-CN" dirty="0"/>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F9D0E5-8FE2-4D13-8A2A-C57F91F296E7}" type="slidenum">
              <a:rPr lang="en-US" altLang="zh-CN"/>
              <a:pPr/>
              <a:t>101</a:t>
            </a:fld>
            <a:endParaRPr lang="en-US" altLang="zh-CN"/>
          </a:p>
        </p:txBody>
      </p:sp>
      <p:sp>
        <p:nvSpPr>
          <p:cNvPr id="602114" name="Rectangle 2"/>
          <p:cNvSpPr>
            <a:spLocks noGrp="1" noRot="1" noChangeAspect="1" noChangeArrowheads="1" noTextEdit="1"/>
          </p:cNvSpPr>
          <p:nvPr>
            <p:ph type="sldImg"/>
          </p:nvPr>
        </p:nvSpPr>
        <p:spPr/>
      </p:sp>
      <p:sp>
        <p:nvSpPr>
          <p:cNvPr id="602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ea typeface="+mn-ea"/>
              </a:rPr>
              <a:t>    Two of the most important fields in the TCP segment header are the sequence number field and the acknowledgment number field. </a:t>
            </a:r>
          </a:p>
          <a:p>
            <a:r>
              <a:rPr lang="en-US" altLang="zh-CN" dirty="0">
                <a:latin typeface="Times New Roman" panose="02020603050405020304" pitchFamily="18" charset="0"/>
                <a:ea typeface="+mn-ea"/>
              </a:rPr>
              <a:t>    These fields are a critical part of TCP's reliable data transfer service. </a:t>
            </a:r>
          </a:p>
          <a:p>
            <a:r>
              <a:rPr lang="en-US" altLang="zh-CN" dirty="0">
                <a:latin typeface="Times New Roman" panose="02020603050405020304" pitchFamily="18" charset="0"/>
                <a:ea typeface="+mn-ea"/>
              </a:rPr>
              <a:t>    But before discussing how these fields are used to provide reliable data transfer, let us first explain what exactly TCP puts in these fields.</a:t>
            </a:r>
          </a:p>
          <a:p>
            <a:r>
              <a:rPr lang="en-US" altLang="zh-CN" dirty="0">
                <a:latin typeface="Times New Roman" panose="02020603050405020304" pitchFamily="18" charset="0"/>
                <a:ea typeface="+mn-ea"/>
              </a:rPr>
              <a:t>   </a:t>
            </a:r>
          </a:p>
          <a:p>
            <a:r>
              <a:rPr lang="en-US" altLang="zh-CN" dirty="0">
                <a:latin typeface="Times New Roman" panose="02020603050405020304" pitchFamily="18" charset="0"/>
                <a:ea typeface="+mn-ea"/>
              </a:rPr>
              <a:t>    TCP </a:t>
            </a:r>
            <a:r>
              <a:rPr lang="en-US" altLang="zh-CN" b="1" dirty="0">
                <a:latin typeface="Times New Roman" panose="02020603050405020304" pitchFamily="18" charset="0"/>
                <a:ea typeface="+mn-ea"/>
              </a:rPr>
              <a:t>views</a:t>
            </a:r>
            <a:r>
              <a:rPr lang="en-US" altLang="zh-CN" dirty="0">
                <a:latin typeface="Times New Roman" panose="02020603050405020304" pitchFamily="18" charset="0"/>
                <a:ea typeface="+mn-ea"/>
              </a:rPr>
              <a:t> data </a:t>
            </a:r>
            <a:r>
              <a:rPr lang="en-US" altLang="zh-CN" b="1" dirty="0">
                <a:latin typeface="Times New Roman" panose="02020603050405020304" pitchFamily="18" charset="0"/>
                <a:ea typeface="+mn-ea"/>
              </a:rPr>
              <a:t>as</a:t>
            </a:r>
            <a:r>
              <a:rPr lang="en-US" altLang="zh-CN" dirty="0">
                <a:latin typeface="Times New Roman" panose="02020603050405020304" pitchFamily="18" charset="0"/>
                <a:ea typeface="+mn-ea"/>
              </a:rPr>
              <a:t> an unstructured, but ordered, stream of bytes. </a:t>
            </a:r>
          </a:p>
          <a:p>
            <a:r>
              <a:rPr lang="en-US" altLang="zh-CN" dirty="0">
                <a:latin typeface="Times New Roman" panose="02020603050405020304" pitchFamily="18" charset="0"/>
                <a:ea typeface="+mn-ea"/>
              </a:rPr>
              <a:t>    TCP's use of sequence numbers reflects this view </a:t>
            </a:r>
            <a:r>
              <a:rPr lang="en-US" altLang="zh-CN" sz="1200" kern="1200" baseline="0" dirty="0">
                <a:solidFill>
                  <a:schemeClr val="tx1"/>
                </a:solidFill>
                <a:latin typeface="Arial" panose="020B0604020202020204" pitchFamily="34" charset="0"/>
                <a:ea typeface="宋体" panose="02010600030101010101" pitchFamily="2" charset="-122"/>
                <a:cs typeface="+mn-cs"/>
              </a:rPr>
              <a:t>in [</a:t>
            </a:r>
            <a:r>
              <a:rPr lang="zh-CN" altLang="en-US" sz="1200" kern="1200" baseline="0" dirty="0">
                <a:solidFill>
                  <a:schemeClr val="tx1"/>
                </a:solidFill>
                <a:latin typeface="Arial" panose="020B0604020202020204" pitchFamily="34" charset="0"/>
                <a:ea typeface="宋体" panose="02010600030101010101" pitchFamily="2" charset="-122"/>
                <a:cs typeface="+mn-cs"/>
              </a:rPr>
              <a:t>宾语从句</a:t>
            </a:r>
            <a:r>
              <a:rPr lang="en-US" altLang="zh-CN" sz="1200" kern="1200" baseline="0" dirty="0">
                <a:solidFill>
                  <a:schemeClr val="tx1"/>
                </a:solidFill>
                <a:latin typeface="Arial" panose="020B0604020202020204" pitchFamily="34" charset="0"/>
                <a:ea typeface="宋体" panose="02010600030101010101" pitchFamily="2" charset="-122"/>
                <a:cs typeface="+mn-cs"/>
              </a:rPr>
              <a:t>] that </a:t>
            </a:r>
            <a:r>
              <a:rPr lang="en-US" altLang="zh-CN" dirty="0">
                <a:latin typeface="Times New Roman" panose="02020603050405020304" pitchFamily="18" charset="0"/>
                <a:ea typeface="+mn-ea"/>
              </a:rPr>
              <a:t>sequence numbers are </a:t>
            </a:r>
            <a:r>
              <a:rPr lang="en-US" altLang="zh-CN" b="1" dirty="0">
                <a:latin typeface="Times New Roman" panose="02020603050405020304" pitchFamily="18" charset="0"/>
                <a:ea typeface="+mn-ea"/>
              </a:rPr>
              <a:t>over</a:t>
            </a:r>
            <a:r>
              <a:rPr lang="en-US" altLang="zh-CN" dirty="0">
                <a:latin typeface="Times New Roman" panose="02020603050405020304" pitchFamily="18" charset="0"/>
                <a:ea typeface="+mn-ea"/>
              </a:rPr>
              <a:t> the stream of transmitted bytes and not over the series of transmitted segments. </a:t>
            </a:r>
          </a:p>
          <a:p>
            <a:r>
              <a:rPr lang="en-US" altLang="zh-CN" dirty="0">
                <a:latin typeface="Times New Roman" panose="02020603050405020304" pitchFamily="18" charset="0"/>
                <a:ea typeface="+mn-ea"/>
              </a:rPr>
              <a:t>    The </a:t>
            </a:r>
            <a:r>
              <a:rPr lang="en-US" altLang="zh-CN" b="0" dirty="0">
                <a:latin typeface="Times New Roman" panose="02020603050405020304" pitchFamily="18" charset="0"/>
                <a:ea typeface="+mn-ea"/>
              </a:rPr>
              <a:t>sequence number for a segment</a:t>
            </a:r>
            <a:r>
              <a:rPr lang="en-US" altLang="zh-CN" b="1" dirty="0">
                <a:latin typeface="Times New Roman" panose="02020603050405020304" pitchFamily="18" charset="0"/>
                <a:ea typeface="+mn-ea"/>
              </a:rPr>
              <a:t> </a:t>
            </a:r>
            <a:r>
              <a:rPr lang="en-US" altLang="zh-CN" dirty="0">
                <a:latin typeface="Times New Roman" panose="02020603050405020304" pitchFamily="18" charset="0"/>
                <a:ea typeface="+mn-ea"/>
              </a:rPr>
              <a:t>is therefore the byte-stream number of the first byte in the segment. </a:t>
            </a:r>
          </a:p>
          <a:p>
            <a:r>
              <a:rPr lang="en-US" altLang="zh-CN" dirty="0">
                <a:latin typeface="Times New Roman" panose="02020603050405020304" pitchFamily="18" charset="0"/>
                <a:ea typeface="+mn-ea"/>
              </a:rPr>
              <a:t>    Let's look at an example. </a:t>
            </a:r>
          </a:p>
          <a:p>
            <a:r>
              <a:rPr lang="en-US" altLang="zh-CN" dirty="0">
                <a:latin typeface="Times New Roman" panose="02020603050405020304" pitchFamily="18" charset="0"/>
                <a:ea typeface="+mn-ea"/>
              </a:rPr>
              <a:t>    Suppose that a process in Host A wants to send a stream of data to a process in Host B over a TCP connection.   </a:t>
            </a:r>
          </a:p>
          <a:p>
            <a:r>
              <a:rPr lang="en-US" altLang="zh-CN" dirty="0">
                <a:latin typeface="Times New Roman" panose="02020603050405020304" pitchFamily="18" charset="0"/>
                <a:ea typeface="+mn-ea"/>
              </a:rPr>
              <a:t>    The TCP in Host A will implicitly number each byte in the data stream. </a:t>
            </a:r>
          </a:p>
          <a:p>
            <a:r>
              <a:rPr lang="en-US" altLang="zh-CN" dirty="0">
                <a:latin typeface="Times New Roman" panose="02020603050405020304" pitchFamily="18" charset="0"/>
                <a:ea typeface="+mn-ea"/>
              </a:rPr>
              <a:t>    Suppose that the data stream consists of a file consisting of 500,000 bytes, that the MSS is 1,000 bytes, and that the first byte of the data stream is numbered 0. </a:t>
            </a:r>
          </a:p>
          <a:p>
            <a:r>
              <a:rPr lang="en-US" altLang="zh-CN" dirty="0">
                <a:latin typeface="Times New Roman" panose="02020603050405020304" pitchFamily="18" charset="0"/>
                <a:ea typeface="+mn-ea"/>
              </a:rPr>
              <a:t>    As shown in Figure 3.30, TCP constructs 500 segments out of the data stream.</a:t>
            </a:r>
          </a:p>
          <a:p>
            <a:r>
              <a:rPr lang="en-US" altLang="zh-CN" dirty="0">
                <a:latin typeface="Times New Roman" panose="02020603050405020304" pitchFamily="18" charset="0"/>
                <a:ea typeface="+mn-ea"/>
              </a:rPr>
              <a:t>    The first segment gets assigned sequence number 0, the second segment gets assigned sequence number 1,000, the third segment gets assigned sequence number 2,000, and so on.</a:t>
            </a:r>
          </a:p>
          <a:p>
            <a:r>
              <a:rPr lang="en-US" altLang="zh-CN" dirty="0">
                <a:latin typeface="Times New Roman" panose="02020603050405020304" pitchFamily="18" charset="0"/>
                <a:ea typeface="+mn-ea"/>
              </a:rPr>
              <a:t>    Each sequence number is inserted in the sequence number field in the header of the appropriate TCP segment.</a:t>
            </a:r>
          </a:p>
          <a:p>
            <a:endParaRPr lang="en-US" altLang="zh-CN" dirty="0">
              <a:latin typeface="Times New Roman" panose="02020603050405020304" pitchFamily="18" charset="0"/>
              <a:ea typeface="+mn-ea"/>
            </a:endParaRPr>
          </a:p>
          <a:p>
            <a:r>
              <a:rPr lang="en-US" altLang="zh-CN" dirty="0">
                <a:latin typeface="Times New Roman" panose="02020603050405020304" pitchFamily="18" charset="0"/>
                <a:ea typeface="+mn-ea"/>
              </a:rPr>
              <a:t>    Now let's consider acknowledgment numbers. </a:t>
            </a:r>
          </a:p>
          <a:p>
            <a:r>
              <a:rPr lang="en-US" altLang="zh-CN" dirty="0">
                <a:latin typeface="Times New Roman" panose="02020603050405020304" pitchFamily="18" charset="0"/>
                <a:ea typeface="+mn-ea"/>
              </a:rPr>
              <a:t>    These are a little trickier than sequence numbers. </a:t>
            </a:r>
          </a:p>
          <a:p>
            <a:r>
              <a:rPr lang="en-US" altLang="zh-CN" dirty="0">
                <a:latin typeface="Times New Roman" panose="02020603050405020304" pitchFamily="18" charset="0"/>
                <a:ea typeface="+mn-ea"/>
              </a:rPr>
              <a:t>    Recall that TCP is full-duplex, so that Host A may be receiving data from Host B </a:t>
            </a:r>
            <a:r>
              <a:rPr lang="en-US" altLang="zh-CN" b="1" dirty="0">
                <a:latin typeface="Times New Roman" panose="02020603050405020304" pitchFamily="18" charset="0"/>
                <a:ea typeface="+mn-ea"/>
              </a:rPr>
              <a:t>while</a:t>
            </a:r>
            <a:r>
              <a:rPr lang="en-US" altLang="zh-CN" dirty="0">
                <a:latin typeface="Times New Roman" panose="02020603050405020304" pitchFamily="18" charset="0"/>
                <a:ea typeface="+mn-ea"/>
              </a:rPr>
              <a:t> it sends data to Host B (as part of the same TCP connection).</a:t>
            </a:r>
          </a:p>
          <a:p>
            <a:r>
              <a:rPr lang="en-US" altLang="zh-CN" dirty="0">
                <a:latin typeface="Times New Roman" panose="02020603050405020304" pitchFamily="18" charset="0"/>
                <a:ea typeface="+mn-ea"/>
              </a:rPr>
              <a:t>    Each of the segments </a:t>
            </a:r>
            <a:r>
              <a:rPr lang="en-US" altLang="zh-CN" u="sng" dirty="0">
                <a:latin typeface="Times New Roman" panose="02020603050405020304" pitchFamily="18" charset="0"/>
                <a:ea typeface="+mn-ea"/>
              </a:rPr>
              <a:t>that arrive from Host B</a:t>
            </a:r>
            <a:r>
              <a:rPr lang="en-US" altLang="zh-CN" dirty="0">
                <a:latin typeface="Times New Roman" panose="02020603050405020304" pitchFamily="18" charset="0"/>
                <a:ea typeface="+mn-ea"/>
              </a:rPr>
              <a:t> has a sequence number for the data flowing from B to A. </a:t>
            </a:r>
          </a:p>
          <a:p>
            <a:r>
              <a:rPr lang="en-US" altLang="zh-CN" dirty="0">
                <a:latin typeface="Times New Roman" panose="02020603050405020304" pitchFamily="18" charset="0"/>
                <a:ea typeface="+mn-ea"/>
              </a:rPr>
              <a:t>    The acknowledgment number </a:t>
            </a:r>
            <a:r>
              <a:rPr lang="en-US" altLang="zh-CN" u="sng" dirty="0">
                <a:latin typeface="Times New Roman" panose="02020603050405020304" pitchFamily="18" charset="0"/>
                <a:ea typeface="+mn-ea"/>
              </a:rPr>
              <a:t>that Host A puts in its segment</a:t>
            </a:r>
            <a:r>
              <a:rPr lang="en-US" altLang="zh-CN" u="none" dirty="0">
                <a:latin typeface="Times New Roman" panose="02020603050405020304" pitchFamily="18" charset="0"/>
                <a:ea typeface="+mn-ea"/>
              </a:rPr>
              <a:t> </a:t>
            </a:r>
            <a:r>
              <a:rPr lang="en-US" altLang="zh-CN" dirty="0">
                <a:latin typeface="Times New Roman" panose="02020603050405020304" pitchFamily="18" charset="0"/>
                <a:ea typeface="+mn-ea"/>
              </a:rPr>
              <a:t>is the sequence number of the next byte Host A is expecting from Host B. </a:t>
            </a:r>
          </a:p>
          <a:p>
            <a:r>
              <a:rPr lang="en-US" altLang="zh-CN" i="1" dirty="0">
                <a:latin typeface="Times New Roman" panose="02020603050405020304" pitchFamily="18" charset="0"/>
                <a:ea typeface="+mn-ea"/>
              </a:rPr>
              <a:t>    </a:t>
            </a:r>
            <a:r>
              <a:rPr lang="en-US" altLang="zh-CN" dirty="0">
                <a:latin typeface="Times New Roman" panose="02020603050405020304" pitchFamily="18" charset="0"/>
                <a:ea typeface="+mn-ea"/>
              </a:rPr>
              <a:t>It is good to look at a few examples to understand what is going on here.</a:t>
            </a:r>
          </a:p>
          <a:p>
            <a:r>
              <a:rPr lang="en-US" altLang="zh-CN" dirty="0">
                <a:latin typeface="Times New Roman" panose="02020603050405020304" pitchFamily="18" charset="0"/>
                <a:ea typeface="+mn-ea"/>
              </a:rPr>
              <a:t>    Suppose that Host A has received all bytes numbered 0 through 535 from B and suppose that it </a:t>
            </a:r>
            <a:r>
              <a:rPr lang="en-US" altLang="zh-CN" u="sng" dirty="0">
                <a:latin typeface="Times New Roman" panose="02020603050405020304" pitchFamily="18" charset="0"/>
                <a:ea typeface="+mn-ea"/>
              </a:rPr>
              <a:t>is about to</a:t>
            </a:r>
            <a:r>
              <a:rPr lang="en-US" altLang="zh-CN" dirty="0">
                <a:latin typeface="Times New Roman" panose="02020603050405020304" pitchFamily="18" charset="0"/>
                <a:ea typeface="+mn-ea"/>
              </a:rPr>
              <a:t> send a segment to Host B.</a:t>
            </a:r>
          </a:p>
          <a:p>
            <a:r>
              <a:rPr lang="en-US" altLang="zh-CN" dirty="0">
                <a:latin typeface="Times New Roman" panose="02020603050405020304" pitchFamily="18" charset="0"/>
                <a:ea typeface="+mn-ea"/>
              </a:rPr>
              <a:t>    Host A is waiting for byte 536 and all the subsequent bytes in Host B's data stream. </a:t>
            </a:r>
          </a:p>
          <a:p>
            <a:r>
              <a:rPr lang="en-US" altLang="zh-CN" dirty="0">
                <a:latin typeface="Times New Roman" panose="02020603050405020304" pitchFamily="18" charset="0"/>
                <a:ea typeface="+mn-ea"/>
              </a:rPr>
              <a:t>    So Host A puts 536 in the acknowledgment number field of the segment it sends to B.</a:t>
            </a:r>
          </a:p>
          <a:p>
            <a:endParaRPr lang="en-US" altLang="zh-CN" dirty="0">
              <a:latin typeface="Times New Roman" panose="02020603050405020304" pitchFamily="18" charset="0"/>
              <a:ea typeface="+mn-ea"/>
            </a:endParaRPr>
          </a:p>
          <a:p>
            <a:r>
              <a:rPr lang="en-US" altLang="zh-CN" dirty="0">
                <a:latin typeface="Times New Roman" panose="02020603050405020304" pitchFamily="18" charset="0"/>
                <a:ea typeface="+mn-ea"/>
              </a:rPr>
              <a:t>    As another example, suppose that Host A has received one segment from Host B containing bytes 0 through 535 and another segment containing bytes 900 through 1,000. </a:t>
            </a:r>
          </a:p>
          <a:p>
            <a:r>
              <a:rPr lang="en-US" altLang="zh-CN" dirty="0">
                <a:latin typeface="Times New Roman" panose="02020603050405020304" pitchFamily="18" charset="0"/>
                <a:ea typeface="+mn-ea"/>
              </a:rPr>
              <a:t>    For some reason Host A has not yet received bytes 536 through 899. </a:t>
            </a:r>
          </a:p>
          <a:p>
            <a:r>
              <a:rPr lang="en-US" altLang="zh-CN" dirty="0">
                <a:latin typeface="Times New Roman" panose="02020603050405020304" pitchFamily="18" charset="0"/>
                <a:ea typeface="+mn-ea"/>
              </a:rPr>
              <a:t>    In this example, Host A is still waiting for byte 536 (</a:t>
            </a:r>
            <a:r>
              <a:rPr lang="en-US" altLang="zh-CN" u="none" dirty="0">
                <a:latin typeface="Times New Roman" panose="02020603050405020304" pitchFamily="18" charset="0"/>
                <a:ea typeface="+mn-ea"/>
              </a:rPr>
              <a:t>and beyond</a:t>
            </a:r>
            <a:r>
              <a:rPr lang="en-US" altLang="zh-CN" dirty="0">
                <a:latin typeface="Times New Roman" panose="02020603050405020304" pitchFamily="18" charset="0"/>
                <a:ea typeface="+mn-ea"/>
              </a:rPr>
              <a:t>) in order to re-create B's data stream. </a:t>
            </a:r>
          </a:p>
          <a:p>
            <a:r>
              <a:rPr lang="en-US" altLang="zh-CN" dirty="0">
                <a:latin typeface="Times New Roman" panose="02020603050405020304" pitchFamily="18" charset="0"/>
                <a:ea typeface="+mn-ea"/>
              </a:rPr>
              <a:t>    Thus, A's next segment to B will contain 536 in the acknowledgment number field. </a:t>
            </a:r>
          </a:p>
          <a:p>
            <a:r>
              <a:rPr lang="en-US" altLang="zh-CN" dirty="0">
                <a:latin typeface="Times New Roman" panose="02020603050405020304" pitchFamily="18" charset="0"/>
                <a:ea typeface="+mn-ea"/>
              </a:rPr>
              <a:t>    Because TCP only acknowledges bytes </a:t>
            </a:r>
            <a:r>
              <a:rPr lang="en-US" altLang="zh-CN" u="sng" dirty="0">
                <a:latin typeface="Times New Roman" panose="02020603050405020304" pitchFamily="18" charset="0"/>
                <a:ea typeface="+mn-ea"/>
              </a:rPr>
              <a:t>up to the first </a:t>
            </a:r>
            <a:r>
              <a:rPr lang="en-US" altLang="zh-CN" b="1" u="sng" dirty="0">
                <a:latin typeface="Times New Roman" panose="02020603050405020304" pitchFamily="18" charset="0"/>
                <a:ea typeface="+mn-ea"/>
              </a:rPr>
              <a:t>missing</a:t>
            </a:r>
            <a:r>
              <a:rPr lang="en-US" altLang="zh-CN" u="sng" dirty="0">
                <a:latin typeface="Times New Roman" panose="02020603050405020304" pitchFamily="18" charset="0"/>
                <a:ea typeface="+mn-ea"/>
              </a:rPr>
              <a:t> byte in the stream</a:t>
            </a:r>
            <a:r>
              <a:rPr lang="en-US" altLang="zh-CN" dirty="0">
                <a:latin typeface="Times New Roman" panose="02020603050405020304" pitchFamily="18" charset="0"/>
                <a:ea typeface="+mn-ea"/>
              </a:rPr>
              <a:t>, TCP is said to provide cumulative acknowledgments.</a:t>
            </a:r>
          </a:p>
          <a:p>
            <a:endParaRPr lang="en-US" altLang="zh-CN" dirty="0">
              <a:latin typeface="Times New Roman" panose="02020603050405020304" pitchFamily="18" charset="0"/>
              <a:ea typeface="+mn-ea"/>
            </a:endParaRPr>
          </a:p>
          <a:p>
            <a:r>
              <a:rPr lang="en-US" altLang="zh-CN" dirty="0">
                <a:latin typeface="Times New Roman" panose="02020603050405020304" pitchFamily="18" charset="0"/>
                <a:ea typeface="+mn-ea"/>
              </a:rPr>
              <a:t>    This last example also </a:t>
            </a:r>
            <a:r>
              <a:rPr lang="en-US" altLang="zh-CN" b="1" dirty="0">
                <a:latin typeface="Times New Roman" panose="02020603050405020304" pitchFamily="18" charset="0"/>
                <a:ea typeface="+mn-ea"/>
              </a:rPr>
              <a:t>brings up </a:t>
            </a:r>
            <a:r>
              <a:rPr lang="en-US" altLang="zh-CN" b="0" u="sng" dirty="0">
                <a:latin typeface="Times New Roman" panose="02020603050405020304" pitchFamily="18" charset="0"/>
                <a:ea typeface="+mn-ea"/>
              </a:rPr>
              <a:t>an important but subtle</a:t>
            </a:r>
            <a:r>
              <a:rPr lang="en-US" altLang="zh-CN" b="0" u="none" dirty="0">
                <a:latin typeface="Times New Roman" panose="02020603050405020304" pitchFamily="18" charset="0"/>
                <a:ea typeface="+mn-ea"/>
              </a:rPr>
              <a:t> </a:t>
            </a:r>
            <a:r>
              <a:rPr lang="en-US" altLang="zh-CN" b="1" dirty="0">
                <a:latin typeface="Times New Roman" panose="02020603050405020304" pitchFamily="18" charset="0"/>
                <a:ea typeface="+mn-ea"/>
              </a:rPr>
              <a:t>issue</a:t>
            </a:r>
            <a:r>
              <a:rPr lang="en-US" altLang="zh-CN" dirty="0">
                <a:latin typeface="Times New Roman" panose="02020603050405020304" pitchFamily="18" charset="0"/>
                <a:ea typeface="+mn-ea"/>
              </a:rPr>
              <a:t>.  [subtle but important</a:t>
            </a:r>
            <a:r>
              <a:rPr lang="zh-CN" altLang="en-US" dirty="0">
                <a:latin typeface="Times New Roman" panose="02020603050405020304" pitchFamily="18" charset="0"/>
                <a:ea typeface="+mn-ea"/>
              </a:rPr>
              <a:t>也常常被使用</a:t>
            </a:r>
            <a:r>
              <a:rPr lang="en-US" altLang="zh-CN" dirty="0">
                <a:latin typeface="Times New Roman" panose="02020603050405020304" pitchFamily="18" charset="0"/>
                <a:ea typeface="+mn-ea"/>
              </a:rPr>
              <a:t>]</a:t>
            </a:r>
          </a:p>
          <a:p>
            <a:r>
              <a:rPr lang="en-US" altLang="zh-CN" dirty="0">
                <a:latin typeface="Times New Roman" panose="02020603050405020304" pitchFamily="18" charset="0"/>
                <a:ea typeface="+mn-ea"/>
              </a:rPr>
              <a:t>    Host A received the third segment (bytes 900 through 1,000) before receiving the second segment (bytes 536 through 899).    </a:t>
            </a:r>
          </a:p>
          <a:p>
            <a:r>
              <a:rPr lang="en-US" altLang="zh-CN" dirty="0">
                <a:latin typeface="Times New Roman" panose="02020603050405020304" pitchFamily="18" charset="0"/>
                <a:ea typeface="+mn-ea"/>
              </a:rPr>
              <a:t>    Thus, the third segment arrived out of order. </a:t>
            </a:r>
          </a:p>
          <a:p>
            <a:r>
              <a:rPr lang="en-US" altLang="zh-CN" dirty="0">
                <a:latin typeface="Times New Roman" panose="02020603050405020304" pitchFamily="18" charset="0"/>
                <a:ea typeface="+mn-ea"/>
              </a:rPr>
              <a:t>    The subtle issue is: What does a host do when it receives out-of-order segments in a TCP connection?</a:t>
            </a:r>
          </a:p>
          <a:p>
            <a:r>
              <a:rPr lang="en-US" altLang="zh-CN" dirty="0">
                <a:latin typeface="Times New Roman" panose="02020603050405020304" pitchFamily="18" charset="0"/>
                <a:ea typeface="+mn-ea"/>
              </a:rPr>
              <a:t>    </a:t>
            </a:r>
            <a:r>
              <a:rPr lang="en-US" altLang="zh-CN" b="0" i="0" u="none" dirty="0">
                <a:latin typeface="Times New Roman" panose="02020603050405020304" pitchFamily="18" charset="0"/>
                <a:ea typeface="+mn-ea"/>
              </a:rPr>
              <a:t>Interestingly</a:t>
            </a:r>
            <a:r>
              <a:rPr lang="en-US" altLang="zh-CN" i="0" dirty="0">
                <a:latin typeface="Times New Roman" panose="02020603050405020304" pitchFamily="18" charset="0"/>
                <a:ea typeface="+mn-ea"/>
              </a:rPr>
              <a:t>, the TCP RFCs do not impose any rules here and </a:t>
            </a:r>
            <a:r>
              <a:rPr lang="en-US" altLang="zh-CN" b="1" i="0" dirty="0">
                <a:latin typeface="Times New Roman" panose="02020603050405020304" pitchFamily="18" charset="0"/>
                <a:ea typeface="+mn-ea"/>
              </a:rPr>
              <a:t>leave</a:t>
            </a:r>
            <a:r>
              <a:rPr lang="en-US" altLang="zh-CN" i="0" dirty="0">
                <a:latin typeface="Times New Roman" panose="02020603050405020304" pitchFamily="18" charset="0"/>
                <a:ea typeface="+mn-ea"/>
              </a:rPr>
              <a:t> the decision </a:t>
            </a:r>
            <a:r>
              <a:rPr lang="en-US" altLang="zh-CN" b="0" i="0" dirty="0">
                <a:latin typeface="Times New Roman" panose="02020603050405020304" pitchFamily="18" charset="0"/>
                <a:ea typeface="+mn-ea"/>
              </a:rPr>
              <a:t>up</a:t>
            </a:r>
            <a:r>
              <a:rPr lang="en-US" altLang="zh-CN" b="1" i="0" dirty="0">
                <a:latin typeface="Times New Roman" panose="02020603050405020304" pitchFamily="18" charset="0"/>
                <a:ea typeface="+mn-ea"/>
              </a:rPr>
              <a:t> to</a:t>
            </a:r>
            <a:r>
              <a:rPr lang="en-US" altLang="zh-CN" i="0" dirty="0">
                <a:latin typeface="Times New Roman" panose="02020603050405020304" pitchFamily="18" charset="0"/>
                <a:ea typeface="+mn-ea"/>
              </a:rPr>
              <a:t> the people programming a TCP implementation. </a:t>
            </a:r>
          </a:p>
          <a:p>
            <a:r>
              <a:rPr lang="en-US" altLang="zh-CN" dirty="0">
                <a:latin typeface="Times New Roman" panose="02020603050405020304" pitchFamily="18" charset="0"/>
                <a:ea typeface="+mn-ea"/>
              </a:rPr>
              <a:t>    There are basically two choices: </a:t>
            </a:r>
            <a:r>
              <a:rPr lang="en-US" altLang="zh-CN" b="1" dirty="0">
                <a:latin typeface="Times New Roman" panose="02020603050405020304" pitchFamily="18" charset="0"/>
                <a:ea typeface="+mn-ea"/>
              </a:rPr>
              <a:t>either</a:t>
            </a:r>
            <a:r>
              <a:rPr lang="en-US" altLang="zh-CN" dirty="0">
                <a:latin typeface="Times New Roman" panose="02020603050405020304" pitchFamily="18" charset="0"/>
                <a:ea typeface="+mn-ea"/>
              </a:rPr>
              <a:t> </a:t>
            </a:r>
            <a:r>
              <a:rPr lang="en-US" altLang="zh-CN" b="1" dirty="0">
                <a:latin typeface="Times New Roman" panose="02020603050405020304" pitchFamily="18" charset="0"/>
                <a:ea typeface="+mn-ea"/>
              </a:rPr>
              <a:t>(1)</a:t>
            </a:r>
            <a:r>
              <a:rPr lang="en-US" altLang="zh-CN" dirty="0">
                <a:latin typeface="Times New Roman" panose="02020603050405020304" pitchFamily="18" charset="0"/>
                <a:ea typeface="+mn-ea"/>
              </a:rPr>
              <a:t> the receiver immediately discards out-of-order segments (which, </a:t>
            </a:r>
            <a:r>
              <a:rPr lang="en-US" altLang="zh-CN" u="sng" dirty="0">
                <a:latin typeface="Times New Roman" panose="02020603050405020304" pitchFamily="18" charset="0"/>
                <a:ea typeface="+mn-ea"/>
              </a:rPr>
              <a:t>as we discussed earlier</a:t>
            </a:r>
            <a:r>
              <a:rPr lang="en-US" altLang="zh-CN" dirty="0">
                <a:latin typeface="Times New Roman" panose="02020603050405020304" pitchFamily="18" charset="0"/>
                <a:ea typeface="+mn-ea"/>
              </a:rPr>
              <a:t>, can simplify receiver design), </a:t>
            </a:r>
            <a:r>
              <a:rPr lang="en-US" altLang="zh-CN" b="1" dirty="0">
                <a:latin typeface="Times New Roman" panose="02020603050405020304" pitchFamily="18" charset="0"/>
                <a:ea typeface="+mn-ea"/>
              </a:rPr>
              <a:t>or</a:t>
            </a:r>
            <a:r>
              <a:rPr lang="en-US" altLang="zh-CN" dirty="0">
                <a:latin typeface="Times New Roman" panose="02020603050405020304" pitchFamily="18" charset="0"/>
                <a:ea typeface="+mn-ea"/>
              </a:rPr>
              <a:t> </a:t>
            </a:r>
            <a:r>
              <a:rPr lang="en-US" altLang="zh-CN" b="1" dirty="0">
                <a:latin typeface="Times New Roman" panose="02020603050405020304" pitchFamily="18" charset="0"/>
                <a:ea typeface="+mn-ea"/>
              </a:rPr>
              <a:t>(2) </a:t>
            </a:r>
            <a:r>
              <a:rPr lang="en-US" altLang="zh-CN" dirty="0">
                <a:latin typeface="Times New Roman" panose="02020603050405020304" pitchFamily="18" charset="0"/>
                <a:ea typeface="+mn-ea"/>
              </a:rPr>
              <a:t>the receiver keeps the out-of-order bytes and waits for the missing bytes to fill in the gaps.</a:t>
            </a:r>
          </a:p>
          <a:p>
            <a:r>
              <a:rPr lang="en-US" altLang="zh-CN" dirty="0">
                <a:latin typeface="Times New Roman" panose="02020603050405020304" pitchFamily="18" charset="0"/>
                <a:ea typeface="+mn-ea"/>
              </a:rPr>
              <a:t>    Clearly, the latter choice is more efficient </a:t>
            </a:r>
            <a:r>
              <a:rPr lang="en-US" altLang="zh-CN" b="1" dirty="0">
                <a:latin typeface="Times New Roman" panose="02020603050405020304" pitchFamily="18" charset="0"/>
                <a:ea typeface="+mn-ea"/>
              </a:rPr>
              <a:t>in terms of </a:t>
            </a:r>
            <a:r>
              <a:rPr lang="en-US" altLang="zh-CN" dirty="0">
                <a:latin typeface="Times New Roman" panose="02020603050405020304" pitchFamily="18" charset="0"/>
                <a:ea typeface="+mn-ea"/>
              </a:rPr>
              <a:t>network bandwidth, and is the approach taken in practice.</a:t>
            </a:r>
          </a:p>
          <a:p>
            <a:endParaRPr lang="en-US" altLang="zh-CN" dirty="0">
              <a:latin typeface="Times New Roman" panose="02020603050405020304" pitchFamily="18" charset="0"/>
              <a:ea typeface="+mn-ea"/>
            </a:endParaRPr>
          </a:p>
          <a:p>
            <a:r>
              <a:rPr lang="en-US" altLang="zh-CN" dirty="0">
                <a:latin typeface="Times New Roman" panose="02020603050405020304" pitchFamily="18" charset="0"/>
                <a:ea typeface="+mn-ea"/>
              </a:rPr>
              <a:t>    In Figure 3.30, we assumed that the initial sequence number was zero. </a:t>
            </a:r>
          </a:p>
          <a:p>
            <a:r>
              <a:rPr lang="en-US" altLang="zh-CN" dirty="0">
                <a:latin typeface="Times New Roman" panose="02020603050405020304" pitchFamily="18" charset="0"/>
                <a:ea typeface="+mn-ea"/>
              </a:rPr>
              <a:t>    In truth, both sides of a TCP connection randomly choose an initial sequence number. </a:t>
            </a:r>
          </a:p>
          <a:p>
            <a:r>
              <a:rPr lang="en-US" altLang="zh-CN" dirty="0">
                <a:latin typeface="Times New Roman" panose="02020603050405020304" pitchFamily="18" charset="0"/>
                <a:ea typeface="+mn-ea"/>
              </a:rPr>
              <a:t>    </a:t>
            </a:r>
            <a:r>
              <a:rPr lang="en-US" altLang="zh-CN" b="1" dirty="0">
                <a:latin typeface="Times New Roman" panose="02020603050405020304" pitchFamily="18" charset="0"/>
                <a:ea typeface="+mn-ea"/>
              </a:rPr>
              <a:t>This is done to minimize </a:t>
            </a:r>
            <a:r>
              <a:rPr lang="en-US" altLang="zh-CN" b="0" dirty="0">
                <a:latin typeface="Times New Roman" panose="02020603050405020304" pitchFamily="18" charset="0"/>
                <a:ea typeface="+mn-ea"/>
              </a:rPr>
              <a:t>the</a:t>
            </a:r>
            <a:r>
              <a:rPr lang="en-US" altLang="zh-CN" b="1" dirty="0">
                <a:latin typeface="Times New Roman" panose="02020603050405020304" pitchFamily="18" charset="0"/>
                <a:ea typeface="+mn-ea"/>
              </a:rPr>
              <a:t> possibility </a:t>
            </a:r>
            <a:r>
              <a:rPr lang="en-US" altLang="zh-CN" dirty="0">
                <a:latin typeface="Times New Roman" panose="02020603050405020304" pitchFamily="18" charset="0"/>
                <a:ea typeface="+mn-ea"/>
              </a:rPr>
              <a:t>that a segment </a:t>
            </a:r>
            <a:r>
              <a:rPr lang="en-US" altLang="zh-CN" u="sng" dirty="0">
                <a:latin typeface="Times New Roman" panose="02020603050405020304" pitchFamily="18" charset="0"/>
                <a:ea typeface="+mn-ea"/>
              </a:rPr>
              <a:t>that </a:t>
            </a:r>
            <a:r>
              <a:rPr lang="en-US" altLang="zh-CN" b="1" u="sng" dirty="0">
                <a:latin typeface="Times New Roman" panose="02020603050405020304" pitchFamily="18" charset="0"/>
                <a:ea typeface="+mn-ea"/>
              </a:rPr>
              <a:t>is</a:t>
            </a:r>
            <a:r>
              <a:rPr lang="en-US" altLang="zh-CN" u="sng" dirty="0">
                <a:latin typeface="Times New Roman" panose="02020603050405020304" pitchFamily="18" charset="0"/>
                <a:ea typeface="+mn-ea"/>
              </a:rPr>
              <a:t> still present in the network </a:t>
            </a:r>
            <a:r>
              <a:rPr lang="en-US" altLang="zh-CN" b="1" u="sng" dirty="0">
                <a:latin typeface="Times New Roman" panose="02020603050405020304" pitchFamily="18" charset="0"/>
                <a:ea typeface="+mn-ea"/>
              </a:rPr>
              <a:t>from</a:t>
            </a:r>
            <a:r>
              <a:rPr lang="en-US" altLang="zh-CN" u="sng" dirty="0">
                <a:latin typeface="Times New Roman" panose="02020603050405020304" pitchFamily="18" charset="0"/>
                <a:ea typeface="+mn-ea"/>
              </a:rPr>
              <a:t> an earlier, already-terminated connection between two hosts</a:t>
            </a:r>
            <a:r>
              <a:rPr lang="en-US" altLang="zh-CN" dirty="0">
                <a:latin typeface="Times New Roman" panose="02020603050405020304" pitchFamily="18" charset="0"/>
                <a:ea typeface="+mn-ea"/>
              </a:rPr>
              <a:t> is mistaken </a:t>
            </a:r>
            <a:r>
              <a:rPr lang="en-US" altLang="zh-CN" b="1" dirty="0">
                <a:latin typeface="Times New Roman" panose="02020603050405020304" pitchFamily="18" charset="0"/>
                <a:ea typeface="+mn-ea"/>
              </a:rPr>
              <a:t>for</a:t>
            </a:r>
            <a:r>
              <a:rPr lang="en-US" altLang="zh-CN" dirty="0">
                <a:latin typeface="Times New Roman" panose="02020603050405020304" pitchFamily="18" charset="0"/>
                <a:ea typeface="+mn-ea"/>
              </a:rPr>
              <a:t> a valid segment in a later connection between these same two hosts (which also happen to be using the same port numbers as the old connection) [Sunshine 1978].</a:t>
            </a:r>
            <a:endParaRPr lang="zh-CN" altLang="en-US" b="0" dirty="0"/>
          </a:p>
        </p:txBody>
      </p:sp>
      <p:sp>
        <p:nvSpPr>
          <p:cNvPr id="4" name="灯片编号占位符 3"/>
          <p:cNvSpPr>
            <a:spLocks noGrp="1"/>
          </p:cNvSpPr>
          <p:nvPr>
            <p:ph type="sldNum" sz="quarter" idx="10"/>
          </p:nvPr>
        </p:nvSpPr>
        <p:spPr/>
        <p:txBody>
          <a:bodyPr/>
          <a:lstStyle/>
          <a:p>
            <a:fld id="{0065E2E4-FFCE-471E-993F-7C0FDFE3DACF}" type="slidenum">
              <a:rPr lang="zh-CN" altLang="en-US" smtClean="0"/>
              <a:pPr/>
              <a:t>102</a:t>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FF64DD-89F2-4AED-BF05-6E44722BB3DD}" type="slidenum">
              <a:rPr lang="en-US" altLang="zh-CN"/>
              <a:pPr/>
              <a:t>103</a:t>
            </a:fld>
            <a:endParaRPr lang="en-US" altLang="zh-CN"/>
          </a:p>
        </p:txBody>
      </p:sp>
      <p:sp>
        <p:nvSpPr>
          <p:cNvPr id="603138" name="Rectangle 2"/>
          <p:cNvSpPr>
            <a:spLocks noGrp="1" noRot="1" noChangeAspect="1" noChangeArrowheads="1" noTextEdit="1"/>
          </p:cNvSpPr>
          <p:nvPr>
            <p:ph type="sldImg"/>
          </p:nvPr>
        </p:nvSpPr>
        <p:spPr/>
      </p:sp>
      <p:sp>
        <p:nvSpPr>
          <p:cNvPr id="603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BF775E-280C-48AC-B326-85401C40A9BD}" type="slidenum">
              <a:rPr lang="en-US" altLang="zh-CN"/>
              <a:pPr/>
              <a:t>104</a:t>
            </a:fld>
            <a:endParaRPr lang="en-US" altLang="zh-CN"/>
          </a:p>
        </p:txBody>
      </p:sp>
      <p:sp>
        <p:nvSpPr>
          <p:cNvPr id="604162" name="Rectangle 2"/>
          <p:cNvSpPr>
            <a:spLocks noGrp="1" noRot="1" noChangeAspect="1" noChangeArrowheads="1" noTextEdit="1"/>
          </p:cNvSpPr>
          <p:nvPr>
            <p:ph type="sldImg"/>
          </p:nvPr>
        </p:nvSpPr>
        <p:spPr/>
      </p:sp>
      <p:sp>
        <p:nvSpPr>
          <p:cNvPr id="604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C86CA1-D2A9-450F-9802-C613CC113ABE}" type="slidenum">
              <a:rPr lang="en-US" altLang="zh-CN"/>
              <a:pPr/>
              <a:t>105</a:t>
            </a:fld>
            <a:endParaRPr lang="en-US" altLang="zh-CN"/>
          </a:p>
        </p:txBody>
      </p:sp>
      <p:sp>
        <p:nvSpPr>
          <p:cNvPr id="605186" name="Rectangle 2"/>
          <p:cNvSpPr>
            <a:spLocks noGrp="1" noRot="1" noChangeAspect="1" noChangeArrowheads="1" noTextEdit="1"/>
          </p:cNvSpPr>
          <p:nvPr>
            <p:ph type="sldImg"/>
          </p:nvPr>
        </p:nvSpPr>
        <p:spPr/>
      </p:sp>
      <p:sp>
        <p:nvSpPr>
          <p:cNvPr id="60518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35B47B-FAA1-4FEC-85E9-4C98A172CBFE}" type="slidenum">
              <a:rPr lang="en-US" altLang="zh-CN"/>
              <a:pPr/>
              <a:t>106</a:t>
            </a:fld>
            <a:endParaRPr lang="en-US" altLang="zh-CN"/>
          </a:p>
        </p:txBody>
      </p:sp>
      <p:sp>
        <p:nvSpPr>
          <p:cNvPr id="606210" name="Rectangle 2"/>
          <p:cNvSpPr>
            <a:spLocks noGrp="1" noRot="1" noChangeAspect="1" noChangeArrowheads="1" noTextEdit="1"/>
          </p:cNvSpPr>
          <p:nvPr>
            <p:ph type="sldImg"/>
          </p:nvPr>
        </p:nvSpPr>
        <p:spPr/>
      </p:sp>
      <p:sp>
        <p:nvSpPr>
          <p:cNvPr id="606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27A975-7DD8-4EDF-BC8A-F7AFCAA41D66}" type="slidenum">
              <a:rPr lang="en-US" altLang="zh-CN"/>
              <a:pPr/>
              <a:t>107</a:t>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r>
              <a:rPr lang="en-US" altLang="zh-CN" dirty="0"/>
              <a:t>“</a:t>
            </a:r>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0FDCD0-A9D5-4D00-8F94-EB80C35B4F95}" type="slidenum">
              <a:rPr lang="en-US" altLang="zh-CN"/>
              <a:pPr/>
              <a:t>108</a:t>
            </a:fld>
            <a:endParaRPr lang="en-US" altLang="zh-CN"/>
          </a:p>
        </p:txBody>
      </p:sp>
      <p:sp>
        <p:nvSpPr>
          <p:cNvPr id="608258" name="Rectangle 2"/>
          <p:cNvSpPr>
            <a:spLocks noGrp="1" noRot="1" noChangeAspect="1" noChangeArrowheads="1" noTextEdit="1"/>
          </p:cNvSpPr>
          <p:nvPr>
            <p:ph type="sldImg"/>
          </p:nvPr>
        </p:nvSpPr>
        <p:spPr/>
      </p:sp>
      <p:sp>
        <p:nvSpPr>
          <p:cNvPr id="60825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8174BE-879C-484A-B4AF-CABE2CC90EE9}" type="slidenum">
              <a:rPr lang="en-US" altLang="zh-CN"/>
              <a:pPr/>
              <a:t>109</a:t>
            </a:fld>
            <a:endParaRPr lang="en-US" altLang="zh-CN"/>
          </a:p>
        </p:txBody>
      </p:sp>
      <p:sp>
        <p:nvSpPr>
          <p:cNvPr id="609282" name="Rectangle 2"/>
          <p:cNvSpPr>
            <a:spLocks noGrp="1" noRot="1" noChangeAspect="1" noChangeArrowheads="1" noTextEdit="1"/>
          </p:cNvSpPr>
          <p:nvPr>
            <p:ph type="sldImg"/>
          </p:nvPr>
        </p:nvSpPr>
        <p:spPr/>
      </p:sp>
      <p:sp>
        <p:nvSpPr>
          <p:cNvPr id="609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889E529-68D5-42D0-BCAA-47DD24EE1633}" type="slidenum">
              <a:rPr lang="en-US" altLang="zh-CN"/>
              <a:pPr/>
              <a:t>110</a:t>
            </a:fld>
            <a:endParaRPr lang="en-US" altLang="zh-CN"/>
          </a:p>
        </p:txBody>
      </p:sp>
      <p:sp>
        <p:nvSpPr>
          <p:cNvPr id="610306" name="Rectangle 2"/>
          <p:cNvSpPr>
            <a:spLocks noGrp="1" noRot="1" noChangeAspect="1" noChangeArrowheads="1" noTextEdit="1"/>
          </p:cNvSpPr>
          <p:nvPr>
            <p:ph type="sldImg"/>
          </p:nvPr>
        </p:nvSpPr>
        <p:spPr/>
      </p:sp>
      <p:sp>
        <p:nvSpPr>
          <p:cNvPr id="61030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3272F9B-4B78-441D-BA0F-C6B9548331A5}" type="slidenum">
              <a:rPr lang="en-US" altLang="zh-CN"/>
              <a:pPr/>
              <a:t>12</a:t>
            </a:fld>
            <a:endParaRPr lang="en-US" altLang="zh-CN" dirty="0"/>
          </a:p>
        </p:txBody>
      </p:sp>
      <p:sp>
        <p:nvSpPr>
          <p:cNvPr id="576514" name="Rectangle 2"/>
          <p:cNvSpPr>
            <a:spLocks noGrp="1" noRot="1" noChangeAspect="1" noChangeArrowheads="1" noTextEdit="1"/>
          </p:cNvSpPr>
          <p:nvPr>
            <p:ph type="sldImg"/>
          </p:nvPr>
        </p:nvSpPr>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5C7E65-94E4-4B2E-A996-F242130B34F0}" type="slidenum">
              <a:rPr lang="en-US" altLang="zh-CN"/>
              <a:pPr/>
              <a:t>111</a:t>
            </a:fld>
            <a:endParaRPr lang="en-US" altLang="zh-CN"/>
          </a:p>
        </p:txBody>
      </p:sp>
      <p:sp>
        <p:nvSpPr>
          <p:cNvPr id="611330" name="Rectangle 2"/>
          <p:cNvSpPr>
            <a:spLocks noGrp="1" noRot="1" noChangeAspect="1" noChangeArrowheads="1" noTextEdit="1"/>
          </p:cNvSpPr>
          <p:nvPr>
            <p:ph type="sldImg"/>
          </p:nvPr>
        </p:nvSpPr>
        <p:spPr/>
      </p:sp>
      <p:sp>
        <p:nvSpPr>
          <p:cNvPr id="61133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6D3F33-CCCB-4A04-A1CD-95DEE750644A}" type="slidenum">
              <a:rPr lang="en-US" altLang="zh-CN"/>
              <a:pPr/>
              <a:t>113</a:t>
            </a:fld>
            <a:endParaRPr lang="en-US" altLang="zh-CN"/>
          </a:p>
        </p:txBody>
      </p:sp>
      <p:sp>
        <p:nvSpPr>
          <p:cNvPr id="612354" name="Rectangle 2"/>
          <p:cNvSpPr>
            <a:spLocks noGrp="1" noRot="1" noChangeAspect="1" noChangeArrowheads="1" noTextEdit="1"/>
          </p:cNvSpPr>
          <p:nvPr>
            <p:ph type="sldImg"/>
          </p:nvPr>
        </p:nvSpPr>
        <p:spPr/>
      </p:sp>
      <p:sp>
        <p:nvSpPr>
          <p:cNvPr id="612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42C388-D9AB-4EB5-99E3-2C966667F5BD}" type="slidenum">
              <a:rPr lang="en-US" altLang="zh-CN"/>
              <a:pPr/>
              <a:t>114</a:t>
            </a:fld>
            <a:endParaRPr lang="en-US" altLang="zh-CN"/>
          </a:p>
        </p:txBody>
      </p:sp>
      <p:sp>
        <p:nvSpPr>
          <p:cNvPr id="613378" name="Rectangle 2"/>
          <p:cNvSpPr>
            <a:spLocks noGrp="1" noRot="1" noChangeAspect="1" noChangeArrowheads="1" noTextEdit="1"/>
          </p:cNvSpPr>
          <p:nvPr>
            <p:ph type="sldImg"/>
          </p:nvPr>
        </p:nvSpPr>
        <p:spPr/>
      </p:sp>
      <p:sp>
        <p:nvSpPr>
          <p:cNvPr id="613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dirty="0"/>
              <a:t>    This 16-bit field, which is valid only if the urgent flag is set, is used when the segment contains urgent data. </a:t>
            </a:r>
          </a:p>
          <a:p>
            <a:r>
              <a:rPr lang="en-US" altLang="zh-CN" dirty="0"/>
              <a:t>    It defines the number that must be added to the sequence number to obtain the number of the last urgent byte in the data section of the segment. </a:t>
            </a:r>
          </a:p>
          <a:p>
            <a:r>
              <a:rPr lang="en-US" altLang="zh-CN" dirty="0"/>
              <a:t>    This will be discussed later in this chapter. </a:t>
            </a:r>
          </a:p>
          <a:p>
            <a:endParaRPr lang="en-US" altLang="zh-CN" dirty="0"/>
          </a:p>
          <a:p>
            <a:r>
              <a:rPr lang="en-US" altLang="zh-CN" dirty="0"/>
              <a:t>    TCP is a stream-oriented protocol. </a:t>
            </a:r>
          </a:p>
          <a:p>
            <a:r>
              <a:rPr lang="en-US" altLang="zh-CN" dirty="0"/>
              <a:t>    This means that the data are </a:t>
            </a:r>
            <a:r>
              <a:rPr lang="en-US" altLang="zh-CN" b="1" dirty="0"/>
              <a:t>presented</a:t>
            </a:r>
            <a:r>
              <a:rPr lang="en-US" altLang="zh-CN" dirty="0"/>
              <a:t> from the application program to TCP </a:t>
            </a:r>
            <a:r>
              <a:rPr lang="en-US" altLang="zh-CN" b="1" dirty="0"/>
              <a:t>as</a:t>
            </a:r>
            <a:r>
              <a:rPr lang="en-US" altLang="zh-CN" dirty="0"/>
              <a:t> a stream of bytes. </a:t>
            </a:r>
          </a:p>
          <a:p>
            <a:r>
              <a:rPr lang="en-US" altLang="zh-CN" dirty="0"/>
              <a:t>    Each byte of data has a position in the stream. </a:t>
            </a:r>
          </a:p>
          <a:p>
            <a:r>
              <a:rPr lang="en-US" altLang="zh-CN" dirty="0"/>
              <a:t>    However, </a:t>
            </a:r>
            <a:r>
              <a:rPr lang="en-US" altLang="zh-CN" b="1" dirty="0"/>
              <a:t>on occasion </a:t>
            </a:r>
            <a:r>
              <a:rPr lang="en-US" altLang="zh-CN" dirty="0"/>
              <a:t>an application program needs to send urgent bytes. </a:t>
            </a:r>
          </a:p>
          <a:p>
            <a:r>
              <a:rPr lang="en-US" altLang="zh-CN" dirty="0"/>
              <a:t>    This means that the sending application program wants a piece of data to be read out of order by receiving application program. </a:t>
            </a:r>
          </a:p>
          <a:p>
            <a:endParaRPr lang="en-US" altLang="zh-CN" dirty="0"/>
          </a:p>
          <a:p>
            <a:r>
              <a:rPr lang="en-US" altLang="zh-CN" dirty="0"/>
              <a:t>    As an example, suppose that the sending application program is sending data to be processed by the receiving application program. </a:t>
            </a:r>
          </a:p>
          <a:p>
            <a:r>
              <a:rPr lang="en-US" altLang="zh-CN" dirty="0"/>
              <a:t>    When the result of processing comes back, the sending application program finds that everything is wrong. </a:t>
            </a:r>
          </a:p>
          <a:p>
            <a:r>
              <a:rPr lang="en-US" altLang="zh-CN" dirty="0"/>
              <a:t>    It wants to abort the process, but it has already sent a huge amount of data. </a:t>
            </a:r>
          </a:p>
          <a:p>
            <a:r>
              <a:rPr lang="en-US" altLang="zh-CN" dirty="0"/>
              <a:t>    If it issues an abort command (control + C), these two characters will be stored at the end of the receiving TCP buffer. </a:t>
            </a:r>
          </a:p>
          <a:p>
            <a:r>
              <a:rPr lang="en-US" altLang="zh-CN" dirty="0"/>
              <a:t>    It will be delivered to the receiving application program after all the data have been processed. </a:t>
            </a:r>
          </a:p>
          <a:p>
            <a:endParaRPr lang="en-US" altLang="zh-CN" dirty="0"/>
          </a:p>
          <a:p>
            <a:r>
              <a:rPr lang="en-US" altLang="zh-CN" dirty="0"/>
              <a:t>    The solution is to send a segment with the URG bit set. </a:t>
            </a:r>
          </a:p>
          <a:p>
            <a:r>
              <a:rPr lang="en-US" altLang="zh-CN" dirty="0"/>
              <a:t>    The sending application program tells the sending TCP that the piece of data is urgent. </a:t>
            </a:r>
          </a:p>
          <a:p>
            <a:r>
              <a:rPr lang="en-US" altLang="zh-CN" dirty="0"/>
              <a:t>    The sending TCP creates a segment and inserts the urgent data at the beginning of the segment.</a:t>
            </a:r>
          </a:p>
          <a:p>
            <a:r>
              <a:rPr lang="en-US" altLang="zh-CN" dirty="0"/>
              <a:t>    The rest of the segment can contain normal data from the buffer. </a:t>
            </a:r>
          </a:p>
          <a:p>
            <a:r>
              <a:rPr lang="en-US" altLang="zh-CN" dirty="0"/>
              <a:t>    The urgent pointer field in the header defines the end of the urgent data and the start of normal data. </a:t>
            </a:r>
          </a:p>
          <a:p>
            <a:r>
              <a:rPr lang="en-US" altLang="zh-CN" dirty="0"/>
              <a:t>    When the receiving TCP receives a segment with the URG bit set, it extracts the urgent data from the segment, using the value of the urgent pointer, and delivers them, out of order, to the receiving application program. </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256A6F2-1A69-47BF-9370-87F9F80979BE}" type="slidenum">
              <a:rPr lang="en-US" altLang="zh-CN" smtClean="0"/>
              <a:pPr/>
              <a:t>115</a:t>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739385-52D6-4DB6-AEFA-16AED3F2BB8E}" type="slidenum">
              <a:rPr lang="en-US" altLang="zh-CN"/>
              <a:pPr/>
              <a:t>116</a:t>
            </a:fld>
            <a:endParaRPr lang="en-US" altLang="zh-CN"/>
          </a:p>
        </p:txBody>
      </p:sp>
      <p:sp>
        <p:nvSpPr>
          <p:cNvPr id="614402" name="Rectangle 2"/>
          <p:cNvSpPr>
            <a:spLocks noGrp="1" noRot="1" noChangeAspect="1" noChangeArrowheads="1" noTextEdit="1"/>
          </p:cNvSpPr>
          <p:nvPr>
            <p:ph type="sldImg"/>
          </p:nvPr>
        </p:nvSpPr>
        <p:spPr/>
      </p:sp>
      <p:sp>
        <p:nvSpPr>
          <p:cNvPr id="614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91FC88-222D-4A07-8696-1B1DDA173336}" type="slidenum">
              <a:rPr lang="en-US" altLang="zh-CN"/>
              <a:pPr/>
              <a:t>119</a:t>
            </a:fld>
            <a:endParaRPr lang="en-US" altLang="zh-CN"/>
          </a:p>
        </p:txBody>
      </p:sp>
      <p:sp>
        <p:nvSpPr>
          <p:cNvPr id="722946" name="Rectangle 2"/>
          <p:cNvSpPr>
            <a:spLocks noGrp="1" noRot="1" noChangeAspect="1" noChangeArrowheads="1" noTextEdit="1"/>
          </p:cNvSpPr>
          <p:nvPr>
            <p:ph type="sldImg"/>
          </p:nvPr>
        </p:nvSpPr>
        <p:spPr/>
      </p:sp>
      <p:sp>
        <p:nvSpPr>
          <p:cNvPr id="722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F39E8E-8D8B-4206-AE44-BB973BCA1522}" type="slidenum">
              <a:rPr lang="en-US" altLang="zh-CN"/>
              <a:pPr/>
              <a:t>121</a:t>
            </a:fld>
            <a:endParaRPr lang="en-US" altLang="zh-CN"/>
          </a:p>
        </p:txBody>
      </p:sp>
      <p:sp>
        <p:nvSpPr>
          <p:cNvPr id="311298" name="Rectangle 2"/>
          <p:cNvSpPr>
            <a:spLocks noGrp="1" noRot="1" noChangeAspect="1" noChangeArrowheads="1" noTextEdit="1"/>
          </p:cNvSpPr>
          <p:nvPr>
            <p:ph type="sldImg"/>
          </p:nvPr>
        </p:nvSpPr>
        <p:spPr/>
      </p:sp>
      <p:sp>
        <p:nvSpPr>
          <p:cNvPr id="311299" name="Rectangle 3"/>
          <p:cNvSpPr>
            <a:spLocks noGrp="1" noChangeArrowheads="1"/>
          </p:cNvSpPr>
          <p:nvPr>
            <p:ph type="body" idx="1"/>
          </p:nvPr>
        </p:nvSpPr>
        <p:spPr/>
        <p:txBody>
          <a:bodyPr/>
          <a:lstStyle/>
          <a:p>
            <a:pPr algn="ctr"/>
            <a:r>
              <a:rPr lang="en-US" altLang="zh-CN" b="1" dirty="0"/>
              <a:t>TCP/IP Protocol Suite (Fourth Edition)</a:t>
            </a:r>
          </a:p>
          <a:p>
            <a:pPr algn="ctr"/>
            <a:endParaRPr lang="en-US" altLang="zh-CN" b="1" dirty="0"/>
          </a:p>
          <a:p>
            <a:r>
              <a:rPr lang="en-US" altLang="zh-CN" dirty="0"/>
              <a:t>    For example, suppose the value of the window scale factor is 3. </a:t>
            </a:r>
          </a:p>
          <a:p>
            <a:r>
              <a:rPr lang="en-US" altLang="zh-CN" dirty="0"/>
              <a:t>    An end point receives a ACK in which the window size is advertised as 32768. </a:t>
            </a:r>
          </a:p>
          <a:p>
            <a:r>
              <a:rPr lang="en-US" altLang="zh-CN" dirty="0"/>
              <a:t>    The size of window </a:t>
            </a:r>
            <a:r>
              <a:rPr lang="en-US" altLang="zh-CN" u="sng" dirty="0"/>
              <a:t>this end can use</a:t>
            </a:r>
            <a:r>
              <a:rPr lang="en-US" altLang="zh-CN" u="none" dirty="0"/>
              <a:t> </a:t>
            </a:r>
            <a:r>
              <a:rPr lang="en-US" altLang="zh-CN" dirty="0"/>
              <a:t>is 32,768×2</a:t>
            </a:r>
            <a:r>
              <a:rPr lang="en-US" altLang="zh-CN" baseline="30000" dirty="0"/>
              <a:t>3 </a:t>
            </a:r>
            <a:r>
              <a:rPr lang="en-US" altLang="zh-CN" dirty="0"/>
              <a:t>or 262,144 bytes. </a:t>
            </a:r>
          </a:p>
          <a:p>
            <a:r>
              <a:rPr lang="en-US" altLang="zh-CN" dirty="0"/>
              <a:t>    The same value can be obtained if we shift the number 32,768 three bits to the left. </a:t>
            </a:r>
          </a:p>
          <a:p>
            <a:endParaRPr lang="en-US" altLang="zh-CN" dirty="0"/>
          </a:p>
          <a:p>
            <a:r>
              <a:rPr lang="en-US" altLang="zh-CN" dirty="0"/>
              <a:t>    Although the scale factor could be as large as 255, the largest value </a:t>
            </a:r>
            <a:r>
              <a:rPr lang="en-US" altLang="zh-CN" b="1" dirty="0"/>
              <a:t>allowed</a:t>
            </a:r>
            <a:r>
              <a:rPr lang="en-US" altLang="zh-CN" dirty="0"/>
              <a:t> by TCP/IP is 14, which means that the maximum window size is 2</a:t>
            </a:r>
            <a:r>
              <a:rPr lang="en-US" altLang="zh-CN" baseline="30000" dirty="0"/>
              <a:t>16 </a:t>
            </a:r>
            <a:r>
              <a:rPr lang="en-US" altLang="zh-CN" dirty="0"/>
              <a:t>×2</a:t>
            </a:r>
            <a:r>
              <a:rPr lang="en-US" altLang="zh-CN" baseline="30000" dirty="0"/>
              <a:t>14</a:t>
            </a:r>
            <a:r>
              <a:rPr lang="en-US" altLang="zh-CN" dirty="0"/>
              <a:t>, which is less than the maximum value </a:t>
            </a:r>
            <a:r>
              <a:rPr lang="en-US" altLang="zh-CN" dirty="0">
                <a:solidFill>
                  <a:schemeClr val="hlink"/>
                </a:solidFill>
              </a:rPr>
              <a:t>for </a:t>
            </a:r>
            <a:r>
              <a:rPr lang="en-US" altLang="zh-CN" dirty="0"/>
              <a:t>the sequence number (</a:t>
            </a:r>
            <a:r>
              <a:rPr lang="zh-CN" altLang="en-US" dirty="0"/>
              <a:t>占</a:t>
            </a:r>
            <a:r>
              <a:rPr lang="en-US" altLang="zh-CN" dirty="0"/>
              <a:t>32</a:t>
            </a:r>
            <a:r>
              <a:rPr lang="zh-CN" altLang="en-US" dirty="0"/>
              <a:t>比特</a:t>
            </a:r>
            <a:r>
              <a:rPr lang="en-US" altLang="zh-CN" dirty="0"/>
              <a:t>). </a:t>
            </a:r>
          </a:p>
          <a:p>
            <a:r>
              <a:rPr lang="en-US" altLang="zh-CN" dirty="0"/>
              <a:t>    Note that the size of the windows cannot be grater than the maximum value of the sequence number. </a:t>
            </a:r>
          </a:p>
          <a:p>
            <a:endParaRPr lang="en-US" altLang="zh-CN" dirty="0"/>
          </a:p>
          <a:p>
            <a:endParaRPr lang="en-US" altLang="zh-CN" dirty="0"/>
          </a:p>
          <a:p>
            <a:endParaRPr lang="en-US" altLang="zh-CN" dirty="0"/>
          </a:p>
          <a:p>
            <a:endParaRPr lang="en-US" alt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093C62-D874-421A-82AC-0A127AC6E7A2}" type="slidenum">
              <a:rPr lang="en-US" altLang="zh-CN"/>
              <a:pPr/>
              <a:t>122</a:t>
            </a:fld>
            <a:endParaRPr lang="en-US" altLang="zh-CN"/>
          </a:p>
        </p:txBody>
      </p:sp>
      <p:sp>
        <p:nvSpPr>
          <p:cNvPr id="852994" name="Rectangle 2"/>
          <p:cNvSpPr>
            <a:spLocks noGrp="1" noRot="1" noChangeAspect="1" noChangeArrowheads="1" noTextEdit="1"/>
          </p:cNvSpPr>
          <p:nvPr>
            <p:ph type="sldImg"/>
          </p:nvPr>
        </p:nvSpPr>
        <p:spPr/>
      </p:sp>
      <p:sp>
        <p:nvSpPr>
          <p:cNvPr id="852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F68330B-BFC8-4E4C-BFAD-95D963253813}" type="slidenum">
              <a:rPr lang="en-US" altLang="zh-CN"/>
              <a:pPr/>
              <a:t>123</a:t>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r>
              <a:rPr lang="en-US" altLang="zh-CN" dirty="0"/>
              <a:t>    This is a 10-byte option with the format shown in the figure. </a:t>
            </a:r>
          </a:p>
          <a:p>
            <a:r>
              <a:rPr lang="en-US" altLang="zh-CN" dirty="0"/>
              <a:t>    Note that the end </a:t>
            </a:r>
            <a:r>
              <a:rPr lang="en-US" altLang="zh-CN" dirty="0">
                <a:solidFill>
                  <a:schemeClr val="hlink"/>
                </a:solidFill>
              </a:rPr>
              <a:t>with the active open</a:t>
            </a:r>
            <a:r>
              <a:rPr lang="en-US" altLang="zh-CN" dirty="0"/>
              <a:t> (</a:t>
            </a:r>
            <a:r>
              <a:rPr lang="zh-CN" altLang="en-US" dirty="0"/>
              <a:t>主动打开</a:t>
            </a:r>
            <a:r>
              <a:rPr lang="en-US" altLang="zh-CN" dirty="0"/>
              <a:t>) announces a timestamp in the connection request segment (SYN segment). </a:t>
            </a:r>
          </a:p>
          <a:p>
            <a:r>
              <a:rPr lang="en-US" altLang="zh-CN" dirty="0"/>
              <a:t>    If it receives a timestamp in the next segment (SYN + ACK) from the other end, it is allowed to use the timestamp; otherwise, it does not use it any more.  </a:t>
            </a:r>
          </a:p>
          <a:p>
            <a:r>
              <a:rPr lang="en-US" altLang="zh-CN" dirty="0"/>
              <a:t>    The timestamp option has two applications: it </a:t>
            </a:r>
            <a:r>
              <a:rPr lang="en-US" altLang="zh-CN" dirty="0">
                <a:solidFill>
                  <a:schemeClr val="hlink"/>
                </a:solidFill>
              </a:rPr>
              <a:t>measures</a:t>
            </a:r>
            <a:r>
              <a:rPr lang="en-US" altLang="zh-CN" dirty="0"/>
              <a:t> the round trip time and </a:t>
            </a:r>
            <a:r>
              <a:rPr lang="en-US" altLang="zh-CN" dirty="0">
                <a:solidFill>
                  <a:schemeClr val="hlink"/>
                </a:solidFill>
              </a:rPr>
              <a:t>prevents</a:t>
            </a:r>
            <a:r>
              <a:rPr lang="en-US" altLang="zh-CN" dirty="0"/>
              <a:t> </a:t>
            </a:r>
            <a:r>
              <a:rPr lang="en-US" altLang="zh-CN" u="sng" dirty="0">
                <a:solidFill>
                  <a:schemeClr val="folHlink"/>
                </a:solidFill>
              </a:rPr>
              <a:t>wraparound</a:t>
            </a:r>
            <a:r>
              <a:rPr lang="en-US" altLang="zh-CN" dirty="0"/>
              <a:t> sequence numbers. </a:t>
            </a:r>
          </a:p>
          <a:p>
            <a:endParaRPr lang="en-US" altLang="zh-CN" dirty="0"/>
          </a:p>
          <a:p>
            <a:endParaRPr lang="en-US" altLang="zh-CN" dirty="0"/>
          </a:p>
          <a:p>
            <a:endParaRPr lang="en-US" altLang="zh-CN"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C96109-F4F6-4F64-99CB-D29AE03ACFCC}" type="slidenum">
              <a:rPr lang="en-US" altLang="zh-CN"/>
              <a:pPr/>
              <a:t>124</a:t>
            </a:fld>
            <a:endParaRPr lang="en-US" altLang="zh-CN"/>
          </a:p>
        </p:txBody>
      </p:sp>
      <p:sp>
        <p:nvSpPr>
          <p:cNvPr id="307202" name="Rectangle 2"/>
          <p:cNvSpPr>
            <a:spLocks noGrp="1" noRot="1" noChangeAspect="1" noChangeArrowheads="1" noTextEdit="1"/>
          </p:cNvSpPr>
          <p:nvPr>
            <p:ph type="sldImg"/>
          </p:nvPr>
        </p:nvSpPr>
        <p:spPr/>
      </p:sp>
      <p:sp>
        <p:nvSpPr>
          <p:cNvPr id="307203" name="Rectangle 3"/>
          <p:cNvSpPr>
            <a:spLocks noGrp="1" noChangeArrowheads="1"/>
          </p:cNvSpPr>
          <p:nvPr>
            <p:ph type="body" idx="1"/>
          </p:nvPr>
        </p:nvSpPr>
        <p:spPr/>
        <p:txBody>
          <a:bodyPr/>
          <a:lstStyle/>
          <a:p>
            <a:pPr algn="ctr">
              <a:lnSpc>
                <a:spcPct val="80000"/>
              </a:lnSpc>
            </a:pPr>
            <a:r>
              <a:rPr lang="en-US" altLang="zh-CN" sz="800" b="1" dirty="0"/>
              <a:t>From TCP/IP Suite </a:t>
            </a:r>
          </a:p>
          <a:p>
            <a:pPr>
              <a:lnSpc>
                <a:spcPct val="80000"/>
              </a:lnSpc>
            </a:pPr>
            <a:r>
              <a:rPr lang="en-US" altLang="zh-CN" sz="800" baseline="0" dirty="0"/>
              <a:t>    </a:t>
            </a:r>
            <a:r>
              <a:rPr lang="en-US" altLang="zh-CN" sz="800" dirty="0"/>
              <a:t>Timestamp can be used to measure the round-trip time (RTT). </a:t>
            </a:r>
          </a:p>
          <a:p>
            <a:pPr>
              <a:lnSpc>
                <a:spcPct val="80000"/>
              </a:lnSpc>
            </a:pPr>
            <a:r>
              <a:rPr lang="en-US" altLang="zh-CN" sz="800" dirty="0"/>
              <a:t>    TCP, when it is ready to send a segment, reads the value of the system clock and inserts this value, a 32-bit number, in the timestamp value field. </a:t>
            </a:r>
          </a:p>
          <a:p>
            <a:pPr>
              <a:lnSpc>
                <a:spcPct val="80000"/>
              </a:lnSpc>
            </a:pPr>
            <a:r>
              <a:rPr lang="en-US" altLang="zh-CN" sz="800" dirty="0"/>
              <a:t>    The receiver, when sending </a:t>
            </a:r>
            <a:r>
              <a:rPr lang="en-US" altLang="zh-CN" sz="800" dirty="0">
                <a:solidFill>
                  <a:schemeClr val="hlink"/>
                </a:solidFill>
              </a:rPr>
              <a:t>an ACK</a:t>
            </a:r>
            <a:r>
              <a:rPr lang="en-US" altLang="zh-CN" sz="800" dirty="0"/>
              <a:t> for this segment or </a:t>
            </a:r>
            <a:r>
              <a:rPr lang="en-US" altLang="zh-CN" sz="800" dirty="0">
                <a:solidFill>
                  <a:schemeClr val="hlink"/>
                </a:solidFill>
              </a:rPr>
              <a:t>an accumulative ACK</a:t>
            </a:r>
            <a:r>
              <a:rPr lang="en-US" altLang="zh-CN" sz="800" dirty="0"/>
              <a:t> that </a:t>
            </a:r>
            <a:r>
              <a:rPr lang="en-US" altLang="zh-CN" sz="800" b="1" dirty="0"/>
              <a:t>covers</a:t>
            </a:r>
            <a:r>
              <a:rPr lang="en-US" altLang="zh-CN" sz="800" dirty="0"/>
              <a:t> the bytes in this segment, </a:t>
            </a:r>
            <a:r>
              <a:rPr lang="en-US" altLang="zh-CN" sz="800" b="1" dirty="0"/>
              <a:t>copies</a:t>
            </a:r>
            <a:r>
              <a:rPr lang="en-US" altLang="zh-CN" sz="800" dirty="0"/>
              <a:t> the timestamp received </a:t>
            </a:r>
            <a:r>
              <a:rPr lang="en-US" altLang="zh-CN" sz="800" b="1" dirty="0"/>
              <a:t>in</a:t>
            </a:r>
            <a:r>
              <a:rPr lang="en-US" altLang="zh-CN" sz="800" dirty="0"/>
              <a:t> the timestamp echo reply. </a:t>
            </a:r>
          </a:p>
          <a:p>
            <a:pPr>
              <a:lnSpc>
                <a:spcPct val="80000"/>
              </a:lnSpc>
            </a:pPr>
            <a:endParaRPr lang="en-US" altLang="zh-CN" sz="800" dirty="0"/>
          </a:p>
          <a:p>
            <a:pPr>
              <a:lnSpc>
                <a:spcPct val="80000"/>
              </a:lnSpc>
            </a:pPr>
            <a:r>
              <a:rPr lang="en-US" altLang="zh-CN" sz="800" dirty="0"/>
              <a:t>    The sender, </a:t>
            </a:r>
            <a:r>
              <a:rPr lang="en-US" altLang="zh-CN" sz="800" dirty="0">
                <a:solidFill>
                  <a:schemeClr val="hlink"/>
                </a:solidFill>
              </a:rPr>
              <a:t>upon</a:t>
            </a:r>
            <a:r>
              <a:rPr lang="en-US" altLang="zh-CN" sz="800" dirty="0"/>
              <a:t> receiving the ACK, subtracts the value of the timestamp echo reply from the time shown by the clock to find RTT. </a:t>
            </a:r>
          </a:p>
          <a:p>
            <a:pPr>
              <a:lnSpc>
                <a:spcPct val="80000"/>
              </a:lnSpc>
            </a:pPr>
            <a:r>
              <a:rPr lang="en-US" altLang="zh-CN" sz="800" dirty="0">
                <a:solidFill>
                  <a:schemeClr val="hlink"/>
                </a:solidFill>
              </a:rPr>
              <a:t>    Note that</a:t>
            </a:r>
            <a:r>
              <a:rPr lang="en-US" altLang="zh-CN" sz="800" dirty="0"/>
              <a:t> there is no need for the sender</a:t>
            </a:r>
            <a:r>
              <a:rPr lang="en-US" altLang="zh-CN" sz="800" dirty="0">
                <a:latin typeface="Tahoma" panose="020B0604030504040204"/>
              </a:rPr>
              <a:t>'s</a:t>
            </a:r>
            <a:r>
              <a:rPr lang="en-US" altLang="zh-CN" sz="800" dirty="0"/>
              <a:t> and receiver</a:t>
            </a:r>
            <a:r>
              <a:rPr lang="en-US" altLang="zh-CN" sz="800" dirty="0">
                <a:latin typeface="Tahoma" panose="020B0604030504040204"/>
              </a:rPr>
              <a:t>'s</a:t>
            </a:r>
            <a:r>
              <a:rPr lang="en-US" altLang="zh-CN" sz="800" dirty="0"/>
              <a:t> clocks to be synchronized because all calculations are based on the sender clock. </a:t>
            </a:r>
          </a:p>
          <a:p>
            <a:pPr>
              <a:lnSpc>
                <a:spcPct val="80000"/>
              </a:lnSpc>
            </a:pPr>
            <a:r>
              <a:rPr lang="en-US" altLang="zh-CN" sz="800" dirty="0">
                <a:solidFill>
                  <a:schemeClr val="hlink"/>
                </a:solidFill>
              </a:rPr>
              <a:t>    Also note that</a:t>
            </a:r>
            <a:r>
              <a:rPr lang="en-US" altLang="zh-CN" sz="800" dirty="0"/>
              <a:t> the sender </a:t>
            </a:r>
            <a:r>
              <a:rPr lang="en-US" altLang="zh-CN" sz="800" b="1" dirty="0"/>
              <a:t>does not have to </a:t>
            </a:r>
            <a:r>
              <a:rPr lang="en-US" altLang="zh-CN" sz="800" dirty="0"/>
              <a:t>remember or store the time </a:t>
            </a:r>
            <a:r>
              <a:rPr lang="en-US" altLang="zh-CN" sz="800" u="sng" dirty="0"/>
              <a:t>a segment left</a:t>
            </a:r>
            <a:r>
              <a:rPr lang="en-US" altLang="zh-CN" sz="800" u="none" dirty="0"/>
              <a:t> </a:t>
            </a:r>
            <a:r>
              <a:rPr lang="en-US" altLang="zh-CN" sz="800" dirty="0"/>
              <a:t>because this value is carried by the segment itself. </a:t>
            </a:r>
          </a:p>
          <a:p>
            <a:pPr>
              <a:lnSpc>
                <a:spcPct val="80000"/>
              </a:lnSpc>
            </a:pPr>
            <a:endParaRPr lang="en-US" altLang="zh-CN" sz="800" dirty="0"/>
          </a:p>
          <a:p>
            <a:pPr>
              <a:lnSpc>
                <a:spcPct val="80000"/>
              </a:lnSpc>
            </a:pPr>
            <a:r>
              <a:rPr lang="en-US" altLang="zh-CN" sz="800" dirty="0"/>
              <a:t>    The receiver needs to keep track of two variables. </a:t>
            </a:r>
          </a:p>
          <a:p>
            <a:pPr>
              <a:lnSpc>
                <a:spcPct val="80000"/>
              </a:lnSpc>
            </a:pPr>
            <a:r>
              <a:rPr lang="en-US" altLang="zh-CN" sz="800" dirty="0"/>
              <a:t>    ⑴ The first, </a:t>
            </a:r>
            <a:r>
              <a:rPr lang="en-US" altLang="zh-CN" sz="800" dirty="0">
                <a:solidFill>
                  <a:schemeClr val="hlink"/>
                </a:solidFill>
              </a:rPr>
              <a:t>lastack</a:t>
            </a:r>
            <a:r>
              <a:rPr lang="en-US" altLang="zh-CN" sz="800" dirty="0"/>
              <a:t>, is the value of the last ACK sent.</a:t>
            </a:r>
          </a:p>
          <a:p>
            <a:pPr>
              <a:lnSpc>
                <a:spcPct val="80000"/>
              </a:lnSpc>
            </a:pPr>
            <a:r>
              <a:rPr lang="en-US" altLang="zh-CN" sz="800" dirty="0"/>
              <a:t>    ⑵ The second, </a:t>
            </a:r>
            <a:r>
              <a:rPr lang="en-US" altLang="zh-CN" sz="800" dirty="0">
                <a:solidFill>
                  <a:schemeClr val="hlink"/>
                </a:solidFill>
              </a:rPr>
              <a:t>tsrecent</a:t>
            </a:r>
            <a:r>
              <a:rPr lang="en-US" altLang="zh-CN" sz="800" dirty="0"/>
              <a:t>, is the value of the recent </a:t>
            </a:r>
            <a:r>
              <a:rPr lang="en-US" altLang="zh-CN" sz="800" dirty="0">
                <a:solidFill>
                  <a:schemeClr val="hlink"/>
                </a:solidFill>
              </a:rPr>
              <a:t>t</a:t>
            </a:r>
            <a:r>
              <a:rPr lang="en-US" altLang="zh-CN" sz="800" dirty="0"/>
              <a:t>ime</a:t>
            </a:r>
            <a:r>
              <a:rPr lang="en-US" altLang="zh-CN" sz="800" dirty="0">
                <a:solidFill>
                  <a:schemeClr val="hlink"/>
                </a:solidFill>
              </a:rPr>
              <a:t>s</a:t>
            </a:r>
            <a:r>
              <a:rPr lang="en-US" altLang="zh-CN" sz="800" dirty="0"/>
              <a:t>tamp that has not yet echoed. </a:t>
            </a:r>
          </a:p>
          <a:p>
            <a:pPr>
              <a:lnSpc>
                <a:spcPct val="80000"/>
              </a:lnSpc>
            </a:pPr>
            <a:r>
              <a:rPr lang="en-US" altLang="zh-CN" sz="800" dirty="0"/>
              <a:t>    When the receiver receives a segment that contains the byte matching the value of lastack, it inserts the values of the timestamp field in the tsrecent variable. </a:t>
            </a:r>
          </a:p>
          <a:p>
            <a:pPr>
              <a:lnSpc>
                <a:spcPct val="80000"/>
              </a:lnSpc>
            </a:pPr>
            <a:r>
              <a:rPr lang="en-US" altLang="zh-CN" sz="800" dirty="0"/>
              <a:t>    When it sends an ACK, it inserts the value of tsrecent in the echo reply field. </a:t>
            </a:r>
          </a:p>
          <a:p>
            <a:pPr>
              <a:lnSpc>
                <a:spcPct val="80000"/>
              </a:lnSpc>
            </a:pPr>
            <a:endParaRPr lang="en-US" altLang="zh-CN" sz="800" dirty="0"/>
          </a:p>
          <a:p>
            <a:pPr marL="0" marR="0" indent="0" algn="l" defTabSz="914400" rtl="0" eaLnBrk="1" fontAlgn="base" latinLnBrk="0" hangingPunct="1">
              <a:lnSpc>
                <a:spcPct val="80000"/>
              </a:lnSpc>
              <a:spcBef>
                <a:spcPct val="30000"/>
              </a:spcBef>
              <a:spcAft>
                <a:spcPct val="0"/>
              </a:spcAft>
              <a:buClrTx/>
              <a:buSzTx/>
              <a:buFontTx/>
              <a:buNone/>
              <a:tabLst/>
              <a:defRPr/>
            </a:pPr>
            <a:r>
              <a:rPr lang="en-US" altLang="zh-CN" sz="800" dirty="0"/>
              <a:t>    The receiver</a:t>
            </a:r>
            <a:r>
              <a:rPr lang="en-US" altLang="zh-CN" sz="800" dirty="0">
                <a:latin typeface="Tahoma" panose="020B0604030504040204"/>
              </a:rPr>
              <a:t>'s</a:t>
            </a:r>
            <a:r>
              <a:rPr lang="en-US" altLang="zh-CN" sz="800" dirty="0"/>
              <a:t> function is more involved </a:t>
            </a:r>
            <a:r>
              <a:rPr lang="en-US" altLang="zh-CN" sz="800" b="0" dirty="0"/>
              <a:t>(</a:t>
            </a:r>
            <a:r>
              <a:rPr lang="zh-CN" altLang="en-US" sz="1200" b="0" i="0" kern="1200" dirty="0">
                <a:solidFill>
                  <a:schemeClr val="tx1"/>
                </a:solidFill>
                <a:latin typeface="Arial" panose="020B0604020202020204" pitchFamily="34" charset="0"/>
                <a:ea typeface="宋体" panose="02010600030101010101" pitchFamily="2" charset="-122"/>
                <a:cs typeface="+mn-cs"/>
              </a:rPr>
              <a:t>复杂的 </a:t>
            </a:r>
            <a:r>
              <a:rPr lang="en-US" altLang="zh-CN" sz="1200" b="0" i="0" kern="1200" dirty="0">
                <a:solidFill>
                  <a:schemeClr val="tx1"/>
                </a:solidFill>
                <a:latin typeface="Arial" panose="020B0604020202020204" pitchFamily="34" charset="0"/>
                <a:ea typeface="宋体" panose="02010600030101010101" pitchFamily="2" charset="-122"/>
                <a:cs typeface="+mn-cs"/>
              </a:rPr>
              <a:t>or </a:t>
            </a:r>
            <a:r>
              <a:rPr lang="en-US" sz="1200" b="0" i="0" kern="1200" dirty="0">
                <a:solidFill>
                  <a:schemeClr val="tx1"/>
                </a:solidFill>
                <a:latin typeface="Arial" panose="020B0604020202020204" pitchFamily="34" charset="0"/>
                <a:ea typeface="宋体" panose="02010600030101010101" pitchFamily="2" charset="-122"/>
                <a:cs typeface="+mn-cs"/>
              </a:rPr>
              <a:t>convoluted</a:t>
            </a:r>
            <a:r>
              <a:rPr lang="en-US" altLang="zh-CN" sz="800" b="0" dirty="0"/>
              <a:t>). </a:t>
            </a:r>
          </a:p>
          <a:p>
            <a:pPr>
              <a:lnSpc>
                <a:spcPct val="80000"/>
              </a:lnSpc>
            </a:pPr>
            <a:r>
              <a:rPr lang="en-US" altLang="zh-CN" sz="800" dirty="0"/>
              <a:t>    It keeps track of the last acknowledgment sent (12000). </a:t>
            </a:r>
          </a:p>
          <a:p>
            <a:pPr>
              <a:lnSpc>
                <a:spcPct val="80000"/>
              </a:lnSpc>
            </a:pPr>
            <a:r>
              <a:rPr lang="en-US" altLang="zh-CN" sz="800" dirty="0"/>
              <a:t>    When the first segment arrives, it contains the bytes 12000 to 12099. </a:t>
            </a:r>
          </a:p>
          <a:p>
            <a:pPr>
              <a:lnSpc>
                <a:spcPct val="80000"/>
              </a:lnSpc>
            </a:pPr>
            <a:r>
              <a:rPr lang="en-US" altLang="zh-CN" sz="800" dirty="0"/>
              <a:t>    The first byte is the same as the value of lastack. </a:t>
            </a:r>
            <a:br>
              <a:rPr lang="en-US" altLang="zh-CN" sz="800" dirty="0"/>
            </a:br>
            <a:r>
              <a:rPr lang="en-US" altLang="zh-CN" sz="800" dirty="0"/>
              <a:t>    It then copies the timestamp value (4720) into the tsrecent variable. </a:t>
            </a:r>
          </a:p>
          <a:p>
            <a:pPr>
              <a:lnSpc>
                <a:spcPct val="80000"/>
              </a:lnSpc>
            </a:pPr>
            <a:r>
              <a:rPr lang="en-US" altLang="zh-CN" sz="800" dirty="0"/>
              <a:t>    The value of lastack is still 12000 (no new ACK has been sent). </a:t>
            </a:r>
          </a:p>
          <a:p>
            <a:pPr>
              <a:lnSpc>
                <a:spcPct val="80000"/>
              </a:lnSpc>
            </a:pPr>
            <a:r>
              <a:rPr lang="en-US" altLang="zh-CN" sz="800" dirty="0"/>
              <a:t>  </a:t>
            </a:r>
          </a:p>
          <a:p>
            <a:pPr>
              <a:lnSpc>
                <a:spcPct val="80000"/>
              </a:lnSpc>
            </a:pPr>
            <a:r>
              <a:rPr lang="en-US" altLang="zh-CN" sz="800" dirty="0"/>
              <a:t>    When the second segment arrives, since none of the byte numbers in this segment include the value of lastack, the value of the timestamp field is ignored. </a:t>
            </a:r>
          </a:p>
          <a:p>
            <a:pPr>
              <a:lnSpc>
                <a:spcPct val="80000"/>
              </a:lnSpc>
            </a:pPr>
            <a:r>
              <a:rPr lang="en-US" altLang="zh-CN" sz="800" dirty="0"/>
              <a:t>    When the receiver </a:t>
            </a:r>
            <a:r>
              <a:rPr lang="en-US" altLang="zh-CN" sz="800" b="1" dirty="0">
                <a:solidFill>
                  <a:schemeClr val="hlink"/>
                </a:solidFill>
              </a:rPr>
              <a:t>decides</a:t>
            </a:r>
            <a:r>
              <a:rPr lang="en-US" altLang="zh-CN" sz="800" dirty="0">
                <a:solidFill>
                  <a:schemeClr val="hlink"/>
                </a:solidFill>
              </a:rPr>
              <a:t> to</a:t>
            </a:r>
            <a:r>
              <a:rPr lang="en-US" altLang="zh-CN" sz="800" dirty="0"/>
              <a:t> send an accumulative ACK with acknowledgment 12200, it changes the value of lastack to 12200 and </a:t>
            </a:r>
            <a:r>
              <a:rPr lang="en-US" altLang="zh-CN" sz="800" b="1" dirty="0"/>
              <a:t>inserts</a:t>
            </a:r>
            <a:r>
              <a:rPr lang="en-US" altLang="zh-CN" sz="800" dirty="0"/>
              <a:t> the value of tsrecent in the echo reply field. </a:t>
            </a:r>
          </a:p>
          <a:p>
            <a:pPr>
              <a:lnSpc>
                <a:spcPct val="80000"/>
              </a:lnSpc>
            </a:pPr>
            <a:r>
              <a:rPr lang="en-US" altLang="zh-CN" sz="800" dirty="0"/>
              <a:t>    The value of tsrecent will </a:t>
            </a:r>
            <a:r>
              <a:rPr lang="en-US" altLang="zh-CN" sz="800" u="sng" dirty="0"/>
              <a:t>not</a:t>
            </a:r>
            <a:r>
              <a:rPr lang="en-US" altLang="zh-CN" sz="800" dirty="0"/>
              <a:t> change </a:t>
            </a:r>
            <a:r>
              <a:rPr lang="en-US" altLang="zh-CN" sz="800" u="sng" dirty="0"/>
              <a:t>until</a:t>
            </a:r>
            <a:r>
              <a:rPr lang="en-US" altLang="zh-CN" sz="800" dirty="0"/>
              <a:t> it is replaced by a new segment that carries byte 12200 (next segment).</a:t>
            </a:r>
          </a:p>
          <a:p>
            <a:pPr>
              <a:lnSpc>
                <a:spcPct val="80000"/>
              </a:lnSpc>
            </a:pPr>
            <a:endParaRPr lang="en-US" altLang="zh-CN" sz="800" dirty="0"/>
          </a:p>
          <a:p>
            <a:pPr>
              <a:lnSpc>
                <a:spcPct val="80000"/>
              </a:lnSpc>
            </a:pPr>
            <a:r>
              <a:rPr lang="en-US" altLang="zh-CN" sz="800" dirty="0"/>
              <a:t>    </a:t>
            </a:r>
            <a:r>
              <a:rPr lang="en-US" altLang="en-US" sz="800" dirty="0"/>
              <a:t>Note that as the example shows, the RTT calculated is the time difference between sending the first segment and receiving the third segment. </a:t>
            </a:r>
            <a:endParaRPr lang="en-US" altLang="zh-CN" sz="800" dirty="0"/>
          </a:p>
          <a:p>
            <a:pPr>
              <a:lnSpc>
                <a:spcPct val="80000"/>
              </a:lnSpc>
            </a:pPr>
            <a:r>
              <a:rPr lang="en-US" altLang="zh-CN" sz="800" dirty="0">
                <a:solidFill>
                  <a:schemeClr val="hlink"/>
                </a:solidFill>
              </a:rPr>
              <a:t>    </a:t>
            </a:r>
            <a:r>
              <a:rPr lang="en-US" altLang="en-US" sz="800" dirty="0">
                <a:solidFill>
                  <a:schemeClr val="hlink"/>
                </a:solidFill>
              </a:rPr>
              <a:t>This is </a:t>
            </a:r>
            <a:r>
              <a:rPr lang="en-US" altLang="en-US" sz="800" b="0" dirty="0">
                <a:solidFill>
                  <a:schemeClr val="hlink"/>
                </a:solidFill>
              </a:rPr>
              <a:t>actually</a:t>
            </a:r>
            <a:r>
              <a:rPr lang="en-US" altLang="en-US" sz="800" dirty="0">
                <a:solidFill>
                  <a:schemeClr val="hlink"/>
                </a:solidFill>
              </a:rPr>
              <a:t> the meaning of RTT</a:t>
            </a:r>
            <a:r>
              <a:rPr lang="en-US" altLang="en-US" sz="800" dirty="0"/>
              <a:t>: the time difference </a:t>
            </a:r>
            <a:r>
              <a:rPr lang="en-US" altLang="en-US" sz="800" b="1" u="sng" dirty="0"/>
              <a:t>between</a:t>
            </a:r>
            <a:r>
              <a:rPr lang="en-US" altLang="en-US" sz="800" dirty="0"/>
              <a:t> a packet sent </a:t>
            </a:r>
            <a:r>
              <a:rPr lang="en-US" altLang="en-US" sz="800" b="1" u="sng" dirty="0"/>
              <a:t>and</a:t>
            </a:r>
            <a:r>
              <a:rPr lang="en-US" altLang="en-US" sz="800" dirty="0"/>
              <a:t> the</a:t>
            </a:r>
            <a:r>
              <a:rPr lang="en-US" altLang="en-US" sz="800" baseline="0" dirty="0"/>
              <a:t> </a:t>
            </a:r>
            <a:r>
              <a:rPr lang="en-US" altLang="en-US" sz="800" dirty="0"/>
              <a:t>acknowledgment received. </a:t>
            </a:r>
            <a:endParaRPr lang="en-US" altLang="zh-CN" sz="800" dirty="0"/>
          </a:p>
          <a:p>
            <a:pPr>
              <a:lnSpc>
                <a:spcPct val="80000"/>
              </a:lnSpc>
            </a:pPr>
            <a:r>
              <a:rPr lang="en-US" altLang="zh-CN" sz="800" dirty="0"/>
              <a:t>    </a:t>
            </a:r>
            <a:r>
              <a:rPr lang="en-US" altLang="en-US" sz="800" dirty="0"/>
              <a:t>The third segment carries the acknowledgment for the first and second segments.</a:t>
            </a:r>
            <a:endParaRPr lang="en-US" altLang="zh-CN" sz="800" dirty="0"/>
          </a:p>
          <a:p>
            <a:pPr>
              <a:lnSpc>
                <a:spcPct val="80000"/>
              </a:lnSpc>
            </a:pPr>
            <a:endParaRPr lang="en-US" altLang="zh-CN" sz="800" dirty="0"/>
          </a:p>
          <a:p>
            <a:pPr>
              <a:lnSpc>
                <a:spcPct val="80000"/>
              </a:lnSpc>
            </a:pPr>
            <a:endParaRPr lang="en-US" altLang="zh-CN" sz="800" dirty="0"/>
          </a:p>
          <a:p>
            <a:pPr>
              <a:lnSpc>
                <a:spcPct val="80000"/>
              </a:lnSpc>
            </a:pPr>
            <a:endParaRPr lang="en-US" altLang="zh-CN" sz="800" dirty="0"/>
          </a:p>
          <a:p>
            <a:pPr>
              <a:lnSpc>
                <a:spcPct val="80000"/>
              </a:lnSpc>
            </a:pPr>
            <a:endParaRPr lang="en-US" altLang="zh-CN" sz="800" dirty="0"/>
          </a:p>
          <a:p>
            <a:pPr>
              <a:lnSpc>
                <a:spcPct val="80000"/>
              </a:lnSpc>
            </a:pPr>
            <a:endParaRPr lang="en-US" altLang="zh-CN" sz="8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41058" name="Group 2"/>
          <p:cNvGrpSpPr/>
          <p:nvPr/>
        </p:nvGrpSpPr>
        <p:grpSpPr bwMode="auto">
          <a:xfrm>
            <a:off x="0" y="2438400"/>
            <a:ext cx="9009063" cy="1052513"/>
            <a:chOff x="0" y="1536"/>
            <a:chExt cx="5675" cy="663"/>
          </a:xfrm>
        </p:grpSpPr>
        <p:grpSp>
          <p:nvGrpSpPr>
            <p:cNvPr id="941059" name="Group 3"/>
            <p:cNvGrpSpPr/>
            <p:nvPr userDrawn="1"/>
          </p:nvGrpSpPr>
          <p:grpSpPr bwMode="auto">
            <a:xfrm>
              <a:off x="183" y="1604"/>
              <a:ext cx="448" cy="299"/>
              <a:chOff x="720" y="336"/>
              <a:chExt cx="624" cy="432"/>
            </a:xfrm>
          </p:grpSpPr>
          <p:sp>
            <p:nvSpPr>
              <p:cNvPr id="941060" name="Rectangle 4"/>
              <p:cNvSpPr>
                <a:spLocks noChangeArrowheads="1"/>
              </p:cNvSpPr>
              <p:nvPr userDrawn="1"/>
            </p:nvSpPr>
            <p:spPr bwMode="auto">
              <a:xfrm>
                <a:off x="720" y="336"/>
                <a:ext cx="384" cy="432"/>
              </a:xfrm>
              <a:prstGeom prst="rect">
                <a:avLst/>
              </a:prstGeom>
              <a:solidFill>
                <a:schemeClr val="folHlink"/>
              </a:solidFill>
              <a:ln w="9525">
                <a:noFill/>
                <a:miter lim="800000"/>
              </a:ln>
              <a:effectLst/>
            </p:spPr>
            <p:txBody>
              <a:bodyPr wrap="none" anchor="ctr"/>
              <a:lstStyle/>
              <a:p>
                <a:endParaRPr lang="zh-CN" altLang="en-US"/>
              </a:p>
            </p:txBody>
          </p:sp>
          <p:sp>
            <p:nvSpPr>
              <p:cNvPr id="941061" name="Rectangle 5"/>
              <p:cNvSpPr>
                <a:spLocks noChangeArrowheads="1"/>
              </p:cNvSpPr>
              <p:nvPr userDrawn="1"/>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endParaRPr lang="zh-CN" altLang="en-US"/>
              </a:p>
            </p:txBody>
          </p:sp>
        </p:grpSp>
        <p:grpSp>
          <p:nvGrpSpPr>
            <p:cNvPr id="941062" name="Group 6"/>
            <p:cNvGrpSpPr/>
            <p:nvPr userDrawn="1"/>
          </p:nvGrpSpPr>
          <p:grpSpPr bwMode="auto">
            <a:xfrm>
              <a:off x="261" y="1870"/>
              <a:ext cx="465" cy="299"/>
              <a:chOff x="912" y="2640"/>
              <a:chExt cx="672" cy="432"/>
            </a:xfrm>
          </p:grpSpPr>
          <p:sp>
            <p:nvSpPr>
              <p:cNvPr id="941063" name="Rectangle 7"/>
              <p:cNvSpPr>
                <a:spLocks noChangeArrowheads="1"/>
              </p:cNvSpPr>
              <p:nvPr userDrawn="1"/>
            </p:nvSpPr>
            <p:spPr bwMode="auto">
              <a:xfrm>
                <a:off x="912" y="2640"/>
                <a:ext cx="384" cy="432"/>
              </a:xfrm>
              <a:prstGeom prst="rect">
                <a:avLst/>
              </a:prstGeom>
              <a:solidFill>
                <a:schemeClr val="accent2"/>
              </a:solidFill>
              <a:ln w="9525">
                <a:noFill/>
                <a:miter lim="800000"/>
              </a:ln>
              <a:effectLst/>
            </p:spPr>
            <p:txBody>
              <a:bodyPr wrap="none" anchor="ctr"/>
              <a:lstStyle/>
              <a:p>
                <a:endParaRPr lang="zh-CN" altLang="en-US"/>
              </a:p>
            </p:txBody>
          </p:sp>
          <p:sp>
            <p:nvSpPr>
              <p:cNvPr id="941064" name="Rectangle 8"/>
              <p:cNvSpPr>
                <a:spLocks noChangeArrowheads="1"/>
              </p:cNvSpPr>
              <p:nvPr userDrawn="1"/>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endParaRPr lang="zh-CN" altLang="en-US"/>
              </a:p>
            </p:txBody>
          </p:sp>
        </p:grpSp>
        <p:sp>
          <p:nvSpPr>
            <p:cNvPr id="941065" name="Rectangle 9"/>
            <p:cNvSpPr>
              <a:spLocks noChangeArrowheads="1"/>
            </p:cNvSpPr>
            <p:nvPr userDrawn="1"/>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endParaRPr lang="zh-CN" altLang="en-US"/>
            </a:p>
          </p:txBody>
        </p:sp>
        <p:sp>
          <p:nvSpPr>
            <p:cNvPr id="941066" name="Rectangle 10"/>
            <p:cNvSpPr>
              <a:spLocks noChangeArrowheads="1"/>
            </p:cNvSpPr>
            <p:nvPr userDrawn="1"/>
          </p:nvSpPr>
          <p:spPr bwMode="auto">
            <a:xfrm>
              <a:off x="400" y="1536"/>
              <a:ext cx="20" cy="663"/>
            </a:xfrm>
            <a:prstGeom prst="rect">
              <a:avLst/>
            </a:prstGeom>
            <a:solidFill>
              <a:schemeClr val="bg2"/>
            </a:solidFill>
            <a:ln w="9525">
              <a:noFill/>
              <a:miter lim="800000"/>
            </a:ln>
            <a:effectLst/>
          </p:spPr>
          <p:txBody>
            <a:bodyPr wrap="none" anchor="ctr"/>
            <a:lstStyle/>
            <a:p>
              <a:endParaRPr lang="zh-CN" altLang="en-US"/>
            </a:p>
          </p:txBody>
        </p:sp>
        <p:sp>
          <p:nvSpPr>
            <p:cNvPr id="941067" name="Rectangle 11"/>
            <p:cNvSpPr>
              <a:spLocks noChangeArrowheads="1"/>
            </p:cNvSpPr>
            <p:nvPr userDrawn="1"/>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endParaRPr lang="zh-CN" altLang="en-US"/>
            </a:p>
          </p:txBody>
        </p:sp>
      </p:grpSp>
      <p:sp>
        <p:nvSpPr>
          <p:cNvPr id="941068" name="Rectangle 12"/>
          <p:cNvSpPr>
            <a:spLocks noGrp="1" noChangeArrowheads="1"/>
          </p:cNvSpPr>
          <p:nvPr>
            <p:ph type="ctrTitle"/>
          </p:nvPr>
        </p:nvSpPr>
        <p:spPr>
          <a:xfrm>
            <a:off x="990600" y="1752600"/>
            <a:ext cx="7772400" cy="1385888"/>
          </a:xfrm>
        </p:spPr>
        <p:txBody>
          <a:bodyPr anchor="b"/>
          <a:lstStyle>
            <a:lvl1pPr>
              <a:defRPr/>
            </a:lvl1pPr>
          </a:lstStyle>
          <a:p>
            <a:r>
              <a:rPr lang="en-US" altLang="zh-CN"/>
              <a:t>Click to edit Master title style</a:t>
            </a:r>
          </a:p>
        </p:txBody>
      </p:sp>
      <p:sp>
        <p:nvSpPr>
          <p:cNvPr id="941069" name="Rectangle 13"/>
          <p:cNvSpPr>
            <a:spLocks noGrp="1" noChangeArrowheads="1"/>
          </p:cNvSpPr>
          <p:nvPr>
            <p:ph type="subTitle" idx="1"/>
          </p:nvPr>
        </p:nvSpPr>
        <p:spPr>
          <a:xfrm>
            <a:off x="838200" y="3352800"/>
            <a:ext cx="7848600" cy="2819400"/>
          </a:xfrm>
        </p:spPr>
        <p:txBody>
          <a:bodyPr/>
          <a:lstStyle>
            <a:lvl1pPr marL="0" indent="0" algn="ctr">
              <a:buFontTx/>
              <a:buNone/>
              <a:defRPr/>
            </a:lvl1pPr>
          </a:lstStyle>
          <a:p>
            <a:r>
              <a:rPr lang="en-US" altLang="zh-CN"/>
              <a:t>Click to edit Master subtitle style</a:t>
            </a:r>
          </a:p>
        </p:txBody>
      </p:sp>
      <p:pic>
        <p:nvPicPr>
          <p:cNvPr id="941070" name="Picture 14"/>
          <p:cNvPicPr>
            <a:picLocks noChangeAspect="1" noChangeArrowheads="1"/>
          </p:cNvPicPr>
          <p:nvPr/>
        </p:nvPicPr>
        <p:blipFill>
          <a:blip r:embed="rId2" cstate="print"/>
          <a:srcRect/>
          <a:stretch>
            <a:fillRect/>
          </a:stretch>
        </p:blipFill>
        <p:spPr bwMode="auto">
          <a:xfrm>
            <a:off x="1828800" y="381000"/>
            <a:ext cx="914400" cy="914400"/>
          </a:xfrm>
          <a:prstGeom prst="rect">
            <a:avLst/>
          </a:prstGeom>
          <a:noFill/>
        </p:spPr>
      </p:pic>
      <p:sp>
        <p:nvSpPr>
          <p:cNvPr id="941071" name="Text Box 15"/>
          <p:cNvSpPr txBox="1">
            <a:spLocks noChangeArrowheads="1"/>
          </p:cNvSpPr>
          <p:nvPr/>
        </p:nvSpPr>
        <p:spPr bwMode="auto">
          <a:xfrm>
            <a:off x="3200400" y="304800"/>
            <a:ext cx="4054475" cy="1066800"/>
          </a:xfrm>
          <a:prstGeom prst="rect">
            <a:avLst/>
          </a:prstGeom>
          <a:noFill/>
          <a:ln w="9525">
            <a:noFill/>
            <a:miter lim="800000"/>
          </a:ln>
          <a:effectLst/>
        </p:spPr>
        <p:txBody>
          <a:bodyPr>
            <a:spAutoFit/>
          </a:bodyPr>
          <a:lstStyle/>
          <a:p>
            <a:r>
              <a:rPr lang="zh-CN" altLang="en-US" sz="4400">
                <a:ea typeface="方正舒体" panose="02010601030101010101" pitchFamily="2" charset="-122"/>
              </a:rPr>
              <a:t>中国地质大学</a:t>
            </a:r>
          </a:p>
          <a:p>
            <a:r>
              <a:rPr lang="en-US" altLang="zh-CN" sz="2000"/>
              <a:t>China University of Geosciences</a:t>
            </a:r>
            <a:r>
              <a:rPr lang="en-US" altLang="zh-CN" sz="1800"/>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330200" y="1028700"/>
            <a:ext cx="8483600" cy="51366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30200" y="1028700"/>
            <a:ext cx="4165600" cy="514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28700"/>
            <a:ext cx="4165600" cy="514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0" y="203200"/>
            <a:ext cx="8420100" cy="627063"/>
          </a:xfrm>
        </p:spPr>
        <p:txBody>
          <a:bodyPr/>
          <a:lstStyle/>
          <a:p>
            <a:r>
              <a:rPr lang="zh-CN" altLang="en-US"/>
              <a:t>单击此处编辑母版标题样式</a:t>
            </a:r>
          </a:p>
        </p:txBody>
      </p:sp>
      <p:sp>
        <p:nvSpPr>
          <p:cNvPr id="3" name="文本占位符 2"/>
          <p:cNvSpPr>
            <a:spLocks noGrp="1"/>
          </p:cNvSpPr>
          <p:nvPr>
            <p:ph type="body" sz="half" idx="1"/>
          </p:nvPr>
        </p:nvSpPr>
        <p:spPr>
          <a:xfrm>
            <a:off x="330200" y="1028700"/>
            <a:ext cx="4165600" cy="5148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28700"/>
            <a:ext cx="4165600" cy="5148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66713" y="228600"/>
            <a:ext cx="8426450" cy="639763"/>
          </a:xfrm>
        </p:spPr>
        <p:txBody>
          <a:bodyPr/>
          <a:lstStyle/>
          <a:p>
            <a:r>
              <a:rPr lang="zh-CN" altLang="en-US"/>
              <a:t>单击此处编辑母版标题样式</a:t>
            </a:r>
          </a:p>
        </p:txBody>
      </p:sp>
      <p:sp>
        <p:nvSpPr>
          <p:cNvPr id="3" name="表格占位符 2"/>
          <p:cNvSpPr>
            <a:spLocks noGrp="1"/>
          </p:cNvSpPr>
          <p:nvPr>
            <p:ph type="tbl" idx="1"/>
          </p:nvPr>
        </p:nvSpPr>
        <p:spPr>
          <a:xfrm>
            <a:off x="379413" y="1017588"/>
            <a:ext cx="8451850" cy="5159375"/>
          </a:xfrm>
        </p:spPr>
        <p:txBody>
          <a:bodyPr/>
          <a:lstStyle/>
          <a:p>
            <a:endParaRPr lang="zh-CN" altLang="en-US"/>
          </a:p>
        </p:txBody>
      </p:sp>
      <p:sp>
        <p:nvSpPr>
          <p:cNvPr id="4" name="页脚占位符 3"/>
          <p:cNvSpPr>
            <a:spLocks noGrp="1"/>
          </p:cNvSpPr>
          <p:nvPr>
            <p:ph type="ftr" sz="quarter" idx="10"/>
          </p:nvPr>
        </p:nvSpPr>
        <p:spPr>
          <a:xfrm>
            <a:off x="3124200" y="6324600"/>
            <a:ext cx="3505200" cy="307975"/>
          </a:xfrm>
          <a:prstGeom prst="rect">
            <a:avLst/>
          </a:prstGeom>
        </p:spPr>
        <p:txBody>
          <a:bodyPr/>
          <a:lstStyle>
            <a:lvl1pPr>
              <a:defRPr/>
            </a:lvl1pPr>
          </a:lstStyle>
          <a:p>
            <a:r>
              <a:rPr lang="en-US" altLang="zh-CN" dirty="0"/>
              <a:t>Computer networking: A top down approach</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0034" name="Rectangle 2"/>
          <p:cNvSpPr>
            <a:spLocks noChangeArrowheads="1"/>
          </p:cNvSpPr>
          <p:nvPr/>
        </p:nvSpPr>
        <p:spPr bwMode="auto">
          <a:xfrm>
            <a:off x="311150" y="6384925"/>
            <a:ext cx="1905000" cy="304800"/>
          </a:xfrm>
          <a:prstGeom prst="rect">
            <a:avLst/>
          </a:prstGeom>
          <a:noFill/>
          <a:ln w="9525">
            <a:noFill/>
            <a:miter lim="800000"/>
          </a:ln>
          <a:effectLst/>
        </p:spPr>
        <p:txBody>
          <a:bodyPr anchor="b"/>
          <a:lstStyle/>
          <a:p>
            <a:r>
              <a:rPr lang="en-US" altLang="zh-CN" sz="2000">
                <a:solidFill>
                  <a:schemeClr val="bg2"/>
                </a:solidFill>
                <a:latin typeface="Arial" panose="020B0604020202020204" pitchFamily="34" charset="0"/>
              </a:rPr>
              <a:t>5.</a:t>
            </a:r>
            <a:fld id="{73159D64-B952-41EA-80DD-7B7E3BC1AA20}" type="slidenum">
              <a:rPr lang="en-US" altLang="zh-CN" sz="2000">
                <a:solidFill>
                  <a:schemeClr val="bg2"/>
                </a:solidFill>
                <a:latin typeface="Arial" panose="020B0604020202020204" pitchFamily="34" charset="0"/>
              </a:rPr>
              <a:pPr/>
              <a:t>‹#›</a:t>
            </a:fld>
            <a:endParaRPr lang="en-US" altLang="zh-CN" sz="2000">
              <a:solidFill>
                <a:schemeClr val="bg2"/>
              </a:solidFill>
              <a:latin typeface="Arial" panose="020B0604020202020204" pitchFamily="34" charset="0"/>
            </a:endParaRPr>
          </a:p>
        </p:txBody>
      </p:sp>
      <p:sp>
        <p:nvSpPr>
          <p:cNvPr id="940035" name="Rectangle 3"/>
          <p:cNvSpPr>
            <a:spLocks noChangeArrowheads="1"/>
          </p:cNvSpPr>
          <p:nvPr/>
        </p:nvSpPr>
        <p:spPr bwMode="auto">
          <a:xfrm>
            <a:off x="304800" y="914400"/>
            <a:ext cx="8543925" cy="42863"/>
          </a:xfrm>
          <a:prstGeom prst="rect">
            <a:avLst/>
          </a:prstGeom>
          <a:solidFill>
            <a:srgbClr val="FF0000"/>
          </a:solidFill>
          <a:ln w="12700">
            <a:solidFill>
              <a:srgbClr val="FF0000"/>
            </a:solidFill>
            <a:miter lim="800000"/>
          </a:ln>
          <a:effectLst/>
        </p:spPr>
        <p:txBody>
          <a:bodyPr wrap="none" lIns="90488" tIns="44450" rIns="90488" bIns="44450" anchor="ctr"/>
          <a:lstStyle/>
          <a:p>
            <a:pPr algn="ctr"/>
            <a:endParaRPr lang="zh-CN" altLang="zh-CN" sz="1800">
              <a:solidFill>
                <a:srgbClr val="FF0000"/>
              </a:solidFill>
              <a:latin typeface="Arial" panose="020B0604020202020204" pitchFamily="34" charset="0"/>
            </a:endParaRPr>
          </a:p>
        </p:txBody>
      </p:sp>
      <p:sp>
        <p:nvSpPr>
          <p:cNvPr id="940036" name="Line 4"/>
          <p:cNvSpPr>
            <a:spLocks noChangeShapeType="1"/>
          </p:cNvSpPr>
          <p:nvPr/>
        </p:nvSpPr>
        <p:spPr bwMode="auto">
          <a:xfrm>
            <a:off x="281880" y="6248400"/>
            <a:ext cx="8566845" cy="0"/>
          </a:xfrm>
          <a:prstGeom prst="line">
            <a:avLst/>
          </a:prstGeom>
          <a:noFill/>
          <a:ln w="19050">
            <a:solidFill>
              <a:srgbClr val="FF3300"/>
            </a:solidFill>
            <a:round/>
          </a:ln>
          <a:effectLst/>
        </p:spPr>
        <p:txBody>
          <a:bodyPr/>
          <a:lstStyle/>
          <a:p>
            <a:endParaRPr lang="zh-CN" altLang="en-US"/>
          </a:p>
        </p:txBody>
      </p:sp>
      <p:sp>
        <p:nvSpPr>
          <p:cNvPr id="940037" name="Rectangle 5"/>
          <p:cNvSpPr>
            <a:spLocks noChangeArrowheads="1"/>
          </p:cNvSpPr>
          <p:nvPr/>
        </p:nvSpPr>
        <p:spPr bwMode="auto">
          <a:xfrm>
            <a:off x="2590800" y="6324600"/>
            <a:ext cx="3733800" cy="307975"/>
          </a:xfrm>
          <a:prstGeom prst="rect">
            <a:avLst/>
          </a:prstGeom>
          <a:noFill/>
          <a:ln w="9525">
            <a:noFill/>
            <a:miter lim="800000"/>
          </a:ln>
          <a:effectLst/>
        </p:spPr>
        <p:txBody>
          <a:bodyPr/>
          <a:lstStyle/>
          <a:p>
            <a:pPr algn="ctr"/>
            <a:r>
              <a:rPr lang="zh-CN" altLang="en-US" sz="1400" dirty="0">
                <a:latin typeface="Times New Roman" panose="02020603050405020304" pitchFamily="18" charset="0"/>
              </a:rPr>
              <a:t>计算机网络</a:t>
            </a:r>
            <a:r>
              <a:rPr lang="en-US" altLang="zh-CN" sz="1400" dirty="0">
                <a:latin typeface="Times New Roman" panose="02020603050405020304" pitchFamily="18" charset="0"/>
              </a:rPr>
              <a:t>(</a:t>
            </a:r>
            <a:r>
              <a:rPr lang="zh-CN" altLang="en-US" sz="1400" dirty="0">
                <a:latin typeface="Times New Roman" panose="02020603050405020304" pitchFamily="18" charset="0"/>
              </a:rPr>
              <a:t>谢</a:t>
            </a:r>
            <a:r>
              <a:rPr lang="en-US" altLang="zh-CN" sz="1400" dirty="0">
                <a:latin typeface="Times New Roman" panose="02020603050405020304" pitchFamily="18" charset="0"/>
              </a:rPr>
              <a:t>.</a:t>
            </a:r>
            <a:r>
              <a:rPr lang="zh-CN" altLang="en-US" sz="1400" dirty="0">
                <a:latin typeface="Times New Roman" panose="02020603050405020304" pitchFamily="18" charset="0"/>
              </a:rPr>
              <a:t>第</a:t>
            </a:r>
            <a:r>
              <a:rPr lang="en-US" altLang="zh-CN" sz="1400" dirty="0">
                <a:latin typeface="Times New Roman" panose="02020603050405020304" pitchFamily="18" charset="0"/>
              </a:rPr>
              <a:t>6</a:t>
            </a:r>
            <a:r>
              <a:rPr lang="zh-CN" altLang="en-US" sz="1400" dirty="0">
                <a:latin typeface="Times New Roman" panose="02020603050405020304" pitchFamily="18" charset="0"/>
              </a:rPr>
              <a:t>版</a:t>
            </a:r>
            <a:r>
              <a:rPr lang="en-US" altLang="zh-CN" sz="1400" dirty="0">
                <a:latin typeface="Times New Roman" panose="02020603050405020304" pitchFamily="18" charset="0"/>
              </a:rPr>
              <a:t>)</a:t>
            </a:r>
          </a:p>
        </p:txBody>
      </p:sp>
      <p:sp>
        <p:nvSpPr>
          <p:cNvPr id="940038" name="Rectangle 6"/>
          <p:cNvSpPr>
            <a:spLocks noGrp="1" noChangeArrowheads="1"/>
          </p:cNvSpPr>
          <p:nvPr>
            <p:ph type="title"/>
          </p:nvPr>
        </p:nvSpPr>
        <p:spPr bwMode="auto">
          <a:xfrm>
            <a:off x="355600" y="203200"/>
            <a:ext cx="8458200" cy="627063"/>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940039" name="Rectangle 7"/>
          <p:cNvSpPr>
            <a:spLocks noGrp="1" noChangeArrowheads="1"/>
          </p:cNvSpPr>
          <p:nvPr>
            <p:ph type="body" idx="1"/>
          </p:nvPr>
        </p:nvSpPr>
        <p:spPr bwMode="auto">
          <a:xfrm>
            <a:off x="330200" y="1028700"/>
            <a:ext cx="8483600" cy="5148263"/>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rtl="0" fontAlgn="base">
        <a:spcBef>
          <a:spcPct val="0"/>
        </a:spcBef>
        <a:spcAft>
          <a:spcPct val="0"/>
        </a:spcAft>
        <a:defRPr sz="2800">
          <a:solidFill>
            <a:schemeClr val="tx1"/>
          </a:solidFill>
          <a:latin typeface="+mj-lt"/>
          <a:ea typeface="+mj-ea"/>
          <a:cs typeface="+mj-cs"/>
        </a:defRPr>
      </a:lvl1pPr>
      <a:lvl2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2pPr>
      <a:lvl3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3pPr>
      <a:lvl4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4pPr>
      <a:lvl5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hlink"/>
        </a:buClr>
        <a:buChar char="•"/>
        <a:defRPr sz="2400">
          <a:solidFill>
            <a:schemeClr val="tx1"/>
          </a:solidFill>
          <a:latin typeface="+mn-lt"/>
          <a:ea typeface="+mn-ea"/>
        </a:defRPr>
      </a:lvl2pPr>
      <a:lvl3pPr marL="1143000" indent="-228600" algn="l" rtl="0" fontAlgn="base">
        <a:spcBef>
          <a:spcPct val="20000"/>
        </a:spcBef>
        <a:spcAft>
          <a:spcPct val="0"/>
        </a:spcAft>
        <a:buClr>
          <a:schemeClr val="hlink"/>
        </a:buClr>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wmf"/></Relationships>
</file>

<file path=ppt/slides/_rels/slide1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9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2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1.w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2.wmf"/></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8.xml"/><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8.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2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8.xml"/><Relationship Id="rId1" Type="http://schemas.openxmlformats.org/officeDocument/2006/relationships/slideLayout" Target="../slideLayouts/slideLayout4.xml"/><Relationship Id="rId4" Type="http://schemas.openxmlformats.org/officeDocument/2006/relationships/image" Target="../media/image7.wmf"/></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3" Type="http://schemas.openxmlformats.org/officeDocument/2006/relationships/notesSlide" Target="../notesSlides/notesSlide185.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41.wmf"/><Relationship Id="rId4" Type="http://schemas.openxmlformats.org/officeDocument/2006/relationships/oleObject" Target="../embeddings/oleObject7.bin"/></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8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8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8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8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5.xml"/><Relationship Id="rId1" Type="http://schemas.openxmlformats.org/officeDocument/2006/relationships/slideLayout" Target="../slideLayouts/slideLayout5.xml"/></Relationships>
</file>

<file path=ppt/slides/_rels/slide28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5.xml"/></Relationships>
</file>

<file path=ppt/slides/_rels/slide29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oleObject" Target="../embeddings/oleObject4.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991580" y="2420888"/>
            <a:ext cx="7541840" cy="791468"/>
          </a:xfrm>
        </p:spPr>
        <p:txBody>
          <a:bodyPr/>
          <a:lstStyle/>
          <a:p>
            <a:r>
              <a:rPr lang="zh-CN" altLang="en-US" sz="3600" dirty="0"/>
              <a:t>第</a:t>
            </a:r>
            <a:r>
              <a:rPr lang="en-US" altLang="zh-CN" sz="3600" dirty="0"/>
              <a:t>5</a:t>
            </a:r>
            <a:r>
              <a:rPr lang="zh-CN" altLang="en-US" sz="3600" dirty="0"/>
              <a:t>章 运输层</a:t>
            </a:r>
          </a:p>
        </p:txBody>
      </p:sp>
      <p:sp>
        <p:nvSpPr>
          <p:cNvPr id="120835" name="Rectangle 3"/>
          <p:cNvSpPr>
            <a:spLocks noGrp="1" noChangeArrowheads="1"/>
          </p:cNvSpPr>
          <p:nvPr>
            <p:ph type="subTitle" idx="1"/>
          </p:nvPr>
        </p:nvSpPr>
        <p:spPr>
          <a:xfrm>
            <a:off x="571472" y="3352800"/>
            <a:ext cx="8143932" cy="2576530"/>
          </a:xfrm>
        </p:spPr>
        <p:txBody>
          <a:bodyPr/>
          <a:lstStyle/>
          <a:p>
            <a:pPr marL="342265" indent="-342265" algn="l">
              <a:spcBef>
                <a:spcPts val="600"/>
              </a:spcBef>
              <a:buFontTx/>
              <a:buChar char="•"/>
            </a:pPr>
            <a:r>
              <a:rPr lang="en-US" altLang="zh-CN" dirty="0"/>
              <a:t>We would like to be able to give you a one-sentence definition of the Internet, a definition that you can take home and share with your family and friends. </a:t>
            </a:r>
          </a:p>
          <a:p>
            <a:pPr marL="342265" indent="-342265" algn="l">
              <a:spcBef>
                <a:spcPts val="600"/>
              </a:spcBef>
              <a:buFontTx/>
              <a:buChar char="•"/>
            </a:pPr>
            <a:r>
              <a:rPr lang="en-US" altLang="zh-CN" dirty="0"/>
              <a:t>Alas, the Internet is very complex and ever changing, both in terms of its hardware and software, as well as in the services it provides. </a:t>
            </a:r>
          </a:p>
          <a:p>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250825" y="1557338"/>
            <a:ext cx="1449388" cy="2538412"/>
          </a:xfrm>
          <a:prstGeom prst="rect">
            <a:avLst/>
          </a:prstGeom>
          <a:solidFill>
            <a:srgbClr val="FFFF99"/>
          </a:solidFill>
          <a:ln w="12700">
            <a:solidFill>
              <a:srgbClr val="333399"/>
            </a:solidFill>
            <a:miter lim="800000"/>
          </a:ln>
          <a:effectLst/>
        </p:spPr>
        <p:txBody>
          <a:bodyPr wrap="none" anchor="ctr"/>
          <a:lstStyle/>
          <a:p>
            <a:endParaRPr lang="zh-CN" altLang="en-US"/>
          </a:p>
        </p:txBody>
      </p:sp>
      <p:sp>
        <p:nvSpPr>
          <p:cNvPr id="206851" name="Rectangle 3"/>
          <p:cNvSpPr>
            <a:spLocks noChangeArrowheads="1"/>
          </p:cNvSpPr>
          <p:nvPr/>
        </p:nvSpPr>
        <p:spPr bwMode="auto">
          <a:xfrm>
            <a:off x="7493000" y="1573213"/>
            <a:ext cx="1452563" cy="2538412"/>
          </a:xfrm>
          <a:prstGeom prst="rect">
            <a:avLst/>
          </a:prstGeom>
          <a:solidFill>
            <a:srgbClr val="FFFF99"/>
          </a:solidFill>
          <a:ln w="12700">
            <a:solidFill>
              <a:srgbClr val="333399"/>
            </a:solidFill>
            <a:miter lim="800000"/>
          </a:ln>
          <a:effectLst/>
        </p:spPr>
        <p:txBody>
          <a:bodyPr wrap="none" anchor="ctr"/>
          <a:lstStyle/>
          <a:p>
            <a:endParaRPr lang="zh-CN" altLang="en-US"/>
          </a:p>
        </p:txBody>
      </p:sp>
      <p:sp>
        <p:nvSpPr>
          <p:cNvPr id="206852" name="Rectangle 4"/>
          <p:cNvSpPr>
            <a:spLocks noChangeArrowheads="1"/>
          </p:cNvSpPr>
          <p:nvPr/>
        </p:nvSpPr>
        <p:spPr bwMode="auto">
          <a:xfrm>
            <a:off x="215900" y="2281238"/>
            <a:ext cx="8688388" cy="304800"/>
          </a:xfrm>
          <a:prstGeom prst="rect">
            <a:avLst/>
          </a:prstGeom>
          <a:solidFill>
            <a:srgbClr val="CCECFF">
              <a:alpha val="67999"/>
            </a:srgbClr>
          </a:solidFill>
          <a:ln w="12700">
            <a:noFill/>
            <a:miter lim="800000"/>
          </a:ln>
          <a:effectLst/>
        </p:spPr>
        <p:txBody>
          <a:bodyPr wrap="none" anchor="ctr"/>
          <a:lstStyle/>
          <a:p>
            <a:endParaRPr lang="zh-CN" altLang="en-US"/>
          </a:p>
        </p:txBody>
      </p:sp>
      <p:sp>
        <p:nvSpPr>
          <p:cNvPr id="206853" name="Line 5"/>
          <p:cNvSpPr>
            <a:spLocks noChangeShapeType="1"/>
          </p:cNvSpPr>
          <p:nvPr/>
        </p:nvSpPr>
        <p:spPr bwMode="auto">
          <a:xfrm>
            <a:off x="1684338" y="5683250"/>
            <a:ext cx="5789612" cy="0"/>
          </a:xfrm>
          <a:prstGeom prst="line">
            <a:avLst/>
          </a:prstGeom>
          <a:noFill/>
          <a:ln w="57150">
            <a:solidFill>
              <a:srgbClr val="333399"/>
            </a:solidFill>
            <a:round/>
          </a:ln>
          <a:effectLst/>
        </p:spPr>
        <p:txBody>
          <a:bodyPr wrap="none" anchor="ctr"/>
          <a:lstStyle/>
          <a:p>
            <a:endParaRPr lang="zh-CN" altLang="en-US" sz="1800"/>
          </a:p>
        </p:txBody>
      </p:sp>
      <p:sp>
        <p:nvSpPr>
          <p:cNvPr id="206854" name="Line 6"/>
          <p:cNvSpPr>
            <a:spLocks noChangeShapeType="1"/>
          </p:cNvSpPr>
          <p:nvPr/>
        </p:nvSpPr>
        <p:spPr bwMode="auto">
          <a:xfrm>
            <a:off x="244475" y="3159125"/>
            <a:ext cx="1447800" cy="0"/>
          </a:xfrm>
          <a:prstGeom prst="line">
            <a:avLst/>
          </a:prstGeom>
          <a:noFill/>
          <a:ln w="12700">
            <a:solidFill>
              <a:schemeClr val="tx1"/>
            </a:solidFill>
            <a:round/>
          </a:ln>
          <a:effectLst/>
        </p:spPr>
        <p:txBody>
          <a:bodyPr wrap="none" anchor="ctr"/>
          <a:lstStyle/>
          <a:p>
            <a:endParaRPr lang="zh-CN" altLang="en-US"/>
          </a:p>
        </p:txBody>
      </p:sp>
      <p:sp>
        <p:nvSpPr>
          <p:cNvPr id="206855" name="Line 7"/>
          <p:cNvSpPr>
            <a:spLocks noChangeShapeType="1"/>
          </p:cNvSpPr>
          <p:nvPr/>
        </p:nvSpPr>
        <p:spPr bwMode="auto">
          <a:xfrm>
            <a:off x="244475" y="3638550"/>
            <a:ext cx="1447800" cy="0"/>
          </a:xfrm>
          <a:prstGeom prst="line">
            <a:avLst/>
          </a:prstGeom>
          <a:noFill/>
          <a:ln w="12700">
            <a:solidFill>
              <a:schemeClr val="tx1"/>
            </a:solidFill>
            <a:round/>
          </a:ln>
          <a:effectLst/>
        </p:spPr>
        <p:txBody>
          <a:bodyPr wrap="none" anchor="ctr"/>
          <a:lstStyle/>
          <a:p>
            <a:endParaRPr lang="zh-CN" altLang="en-US"/>
          </a:p>
        </p:txBody>
      </p:sp>
      <p:sp>
        <p:nvSpPr>
          <p:cNvPr id="206856" name="Rectangle 8"/>
          <p:cNvSpPr>
            <a:spLocks noChangeArrowheads="1"/>
          </p:cNvSpPr>
          <p:nvPr/>
        </p:nvSpPr>
        <p:spPr bwMode="auto">
          <a:xfrm>
            <a:off x="250825" y="2235200"/>
            <a:ext cx="1439863" cy="447675"/>
          </a:xfrm>
          <a:prstGeom prst="rect">
            <a:avLst/>
          </a:prstGeom>
          <a:solidFill>
            <a:srgbClr val="99FF66"/>
          </a:solidFill>
          <a:ln w="19050">
            <a:solidFill>
              <a:schemeClr val="tx1"/>
            </a:solidFill>
            <a:miter lim="800000"/>
          </a:ln>
          <a:effectLst/>
        </p:spPr>
        <p:txBody>
          <a:bodyPr wrap="none" anchor="ctr"/>
          <a:lstStyle/>
          <a:p>
            <a:endParaRPr lang="zh-CN" altLang="en-US"/>
          </a:p>
        </p:txBody>
      </p:sp>
      <p:sp>
        <p:nvSpPr>
          <p:cNvPr id="206857" name="Rectangle 9"/>
          <p:cNvSpPr>
            <a:spLocks noChangeArrowheads="1"/>
          </p:cNvSpPr>
          <p:nvPr/>
        </p:nvSpPr>
        <p:spPr bwMode="auto">
          <a:xfrm>
            <a:off x="209550" y="1693863"/>
            <a:ext cx="325411" cy="2398092"/>
          </a:xfrm>
          <a:prstGeom prst="rect">
            <a:avLst/>
          </a:prstGeom>
          <a:noFill/>
          <a:ln w="12700">
            <a:noFill/>
            <a:miter lim="800000"/>
          </a:ln>
          <a:effectLst/>
        </p:spPr>
        <p:txBody>
          <a:bodyPr wrap="none" lIns="90488" tIns="44450" rIns="90488" bIns="44450">
            <a:spAutoFit/>
          </a:bodyPr>
          <a:lstStyle/>
          <a:p>
            <a:pPr algn="l" defTabSz="762000" eaLnBrk="0" hangingPunct="0">
              <a:lnSpc>
                <a:spcPct val="150000"/>
              </a:lnSpc>
            </a:pPr>
            <a:r>
              <a:rPr lang="en-US" altLang="zh-CN" sz="2000" dirty="0">
                <a:latin typeface="Arial" panose="020B0604020202020204" pitchFamily="34" charset="0"/>
                <a:ea typeface="黑体" panose="02010609060101010101" pitchFamily="49" charset="-122"/>
              </a:rPr>
              <a:t>5</a:t>
            </a:r>
          </a:p>
          <a:p>
            <a:pPr algn="l" defTabSz="762000" eaLnBrk="0" hangingPunct="0">
              <a:lnSpc>
                <a:spcPct val="150000"/>
              </a:lnSpc>
            </a:pPr>
            <a:r>
              <a:rPr lang="en-US" altLang="zh-CN" sz="2000" dirty="0">
                <a:latin typeface="Arial" panose="020B0604020202020204" pitchFamily="34" charset="0"/>
                <a:ea typeface="黑体" panose="02010609060101010101" pitchFamily="49" charset="-122"/>
              </a:rPr>
              <a:t>4</a:t>
            </a:r>
          </a:p>
          <a:p>
            <a:pPr algn="l" defTabSz="762000" eaLnBrk="0" hangingPunct="0">
              <a:lnSpc>
                <a:spcPct val="150000"/>
              </a:lnSpc>
            </a:pPr>
            <a:r>
              <a:rPr lang="en-US" altLang="zh-CN" sz="2000" dirty="0">
                <a:latin typeface="Arial" panose="020B0604020202020204" pitchFamily="34" charset="0"/>
                <a:ea typeface="黑体" panose="02010609060101010101" pitchFamily="49" charset="-122"/>
              </a:rPr>
              <a:t>3</a:t>
            </a:r>
          </a:p>
          <a:p>
            <a:pPr algn="l" defTabSz="762000" eaLnBrk="0" hangingPunct="0">
              <a:lnSpc>
                <a:spcPct val="150000"/>
              </a:lnSpc>
            </a:pPr>
            <a:r>
              <a:rPr lang="en-US" altLang="zh-CN" sz="2000" dirty="0">
                <a:latin typeface="Arial" panose="020B0604020202020204" pitchFamily="34" charset="0"/>
                <a:ea typeface="黑体" panose="02010609060101010101" pitchFamily="49" charset="-122"/>
              </a:rPr>
              <a:t>2</a:t>
            </a:r>
          </a:p>
          <a:p>
            <a:pPr algn="l" defTabSz="762000" eaLnBrk="0" hangingPunct="0">
              <a:lnSpc>
                <a:spcPct val="150000"/>
              </a:lnSpc>
            </a:pPr>
            <a:r>
              <a:rPr lang="en-US" altLang="zh-CN" sz="2000" dirty="0">
                <a:latin typeface="Arial" panose="020B0604020202020204" pitchFamily="34" charset="0"/>
                <a:ea typeface="黑体" panose="02010609060101010101" pitchFamily="49" charset="-122"/>
              </a:rPr>
              <a:t>1</a:t>
            </a:r>
          </a:p>
        </p:txBody>
      </p:sp>
      <p:grpSp>
        <p:nvGrpSpPr>
          <p:cNvPr id="206858" name="Group 10"/>
          <p:cNvGrpSpPr/>
          <p:nvPr/>
        </p:nvGrpSpPr>
        <p:grpSpPr bwMode="auto">
          <a:xfrm>
            <a:off x="2957513" y="2692400"/>
            <a:ext cx="1062037" cy="1419225"/>
            <a:chOff x="2017" y="1543"/>
            <a:chExt cx="619" cy="922"/>
          </a:xfrm>
        </p:grpSpPr>
        <p:sp>
          <p:nvSpPr>
            <p:cNvPr id="206859" name="Rectangle 11"/>
            <p:cNvSpPr>
              <a:spLocks noChangeArrowheads="1"/>
            </p:cNvSpPr>
            <p:nvPr/>
          </p:nvSpPr>
          <p:spPr bwMode="auto">
            <a:xfrm>
              <a:off x="2017" y="1543"/>
              <a:ext cx="619" cy="922"/>
            </a:xfrm>
            <a:prstGeom prst="rect">
              <a:avLst/>
            </a:prstGeom>
            <a:solidFill>
              <a:srgbClr val="CCCCFF"/>
            </a:solidFill>
            <a:ln w="12700">
              <a:solidFill>
                <a:schemeClr val="tx1"/>
              </a:solidFill>
              <a:miter lim="800000"/>
            </a:ln>
            <a:effectLst/>
          </p:spPr>
          <p:txBody>
            <a:bodyPr wrap="none" anchor="ctr"/>
            <a:lstStyle/>
            <a:p>
              <a:endParaRPr lang="zh-CN" altLang="en-US"/>
            </a:p>
          </p:txBody>
        </p:sp>
        <p:sp>
          <p:nvSpPr>
            <p:cNvPr id="206860" name="Line 12"/>
            <p:cNvSpPr>
              <a:spLocks noChangeShapeType="1"/>
            </p:cNvSpPr>
            <p:nvPr/>
          </p:nvSpPr>
          <p:spPr bwMode="auto">
            <a:xfrm>
              <a:off x="2017" y="1845"/>
              <a:ext cx="619" cy="0"/>
            </a:xfrm>
            <a:prstGeom prst="line">
              <a:avLst/>
            </a:prstGeom>
            <a:noFill/>
            <a:ln w="12700">
              <a:solidFill>
                <a:schemeClr val="tx1"/>
              </a:solidFill>
              <a:round/>
            </a:ln>
            <a:effectLst/>
          </p:spPr>
          <p:txBody>
            <a:bodyPr wrap="none" anchor="ctr"/>
            <a:lstStyle/>
            <a:p>
              <a:endParaRPr lang="zh-CN" altLang="en-US"/>
            </a:p>
          </p:txBody>
        </p:sp>
        <p:sp>
          <p:nvSpPr>
            <p:cNvPr id="206861" name="Line 13"/>
            <p:cNvSpPr>
              <a:spLocks noChangeShapeType="1"/>
            </p:cNvSpPr>
            <p:nvPr/>
          </p:nvSpPr>
          <p:spPr bwMode="auto">
            <a:xfrm>
              <a:off x="2017" y="2157"/>
              <a:ext cx="619" cy="0"/>
            </a:xfrm>
            <a:prstGeom prst="line">
              <a:avLst/>
            </a:prstGeom>
            <a:noFill/>
            <a:ln w="12700">
              <a:solidFill>
                <a:schemeClr val="tx1"/>
              </a:solidFill>
              <a:round/>
            </a:ln>
            <a:effectLst/>
          </p:spPr>
          <p:txBody>
            <a:bodyPr wrap="none" anchor="ctr"/>
            <a:lstStyle/>
            <a:p>
              <a:endParaRPr lang="zh-CN" altLang="en-US"/>
            </a:p>
          </p:txBody>
        </p:sp>
      </p:grpSp>
      <p:sp>
        <p:nvSpPr>
          <p:cNvPr id="206862" name="Line 14"/>
          <p:cNvSpPr>
            <a:spLocks noChangeShapeType="1"/>
          </p:cNvSpPr>
          <p:nvPr/>
        </p:nvSpPr>
        <p:spPr bwMode="auto">
          <a:xfrm>
            <a:off x="7493000" y="3159125"/>
            <a:ext cx="1450975" cy="0"/>
          </a:xfrm>
          <a:prstGeom prst="line">
            <a:avLst/>
          </a:prstGeom>
          <a:noFill/>
          <a:ln w="12700">
            <a:solidFill>
              <a:schemeClr val="tx1"/>
            </a:solidFill>
            <a:round/>
          </a:ln>
          <a:effectLst/>
        </p:spPr>
        <p:txBody>
          <a:bodyPr wrap="none" anchor="ctr"/>
          <a:lstStyle/>
          <a:p>
            <a:endParaRPr lang="zh-CN" altLang="en-US"/>
          </a:p>
        </p:txBody>
      </p:sp>
      <p:sp>
        <p:nvSpPr>
          <p:cNvPr id="206863" name="Line 15"/>
          <p:cNvSpPr>
            <a:spLocks noChangeShapeType="1"/>
          </p:cNvSpPr>
          <p:nvPr/>
        </p:nvSpPr>
        <p:spPr bwMode="auto">
          <a:xfrm>
            <a:off x="7493000" y="3638550"/>
            <a:ext cx="1450975" cy="0"/>
          </a:xfrm>
          <a:prstGeom prst="line">
            <a:avLst/>
          </a:prstGeom>
          <a:noFill/>
          <a:ln w="12700">
            <a:solidFill>
              <a:schemeClr val="tx1"/>
            </a:solidFill>
            <a:round/>
          </a:ln>
          <a:effectLst/>
        </p:spPr>
        <p:txBody>
          <a:bodyPr wrap="none" anchor="ctr"/>
          <a:lstStyle/>
          <a:p>
            <a:endParaRPr lang="zh-CN" altLang="en-US"/>
          </a:p>
        </p:txBody>
      </p:sp>
      <p:sp>
        <p:nvSpPr>
          <p:cNvPr id="206864" name="Rectangle 16"/>
          <p:cNvSpPr>
            <a:spLocks noChangeArrowheads="1"/>
          </p:cNvSpPr>
          <p:nvPr/>
        </p:nvSpPr>
        <p:spPr bwMode="auto">
          <a:xfrm>
            <a:off x="7497763" y="2235200"/>
            <a:ext cx="1447800" cy="447675"/>
          </a:xfrm>
          <a:prstGeom prst="rect">
            <a:avLst/>
          </a:prstGeom>
          <a:solidFill>
            <a:srgbClr val="99FF66"/>
          </a:solidFill>
          <a:ln w="19050">
            <a:solidFill>
              <a:schemeClr val="tx1"/>
            </a:solidFill>
            <a:miter lim="800000"/>
          </a:ln>
          <a:effectLst/>
        </p:spPr>
        <p:txBody>
          <a:bodyPr wrap="none" anchor="ctr"/>
          <a:lstStyle/>
          <a:p>
            <a:endParaRPr lang="zh-CN" altLang="en-US"/>
          </a:p>
        </p:txBody>
      </p:sp>
      <p:grpSp>
        <p:nvGrpSpPr>
          <p:cNvPr id="206865" name="Group 17"/>
          <p:cNvGrpSpPr/>
          <p:nvPr/>
        </p:nvGrpSpPr>
        <p:grpSpPr bwMode="auto">
          <a:xfrm>
            <a:off x="5151438" y="2692400"/>
            <a:ext cx="1062037" cy="1419225"/>
            <a:chOff x="3295" y="1543"/>
            <a:chExt cx="619" cy="922"/>
          </a:xfrm>
        </p:grpSpPr>
        <p:sp>
          <p:nvSpPr>
            <p:cNvPr id="206866" name="Rectangle 18"/>
            <p:cNvSpPr>
              <a:spLocks noChangeArrowheads="1"/>
            </p:cNvSpPr>
            <p:nvPr/>
          </p:nvSpPr>
          <p:spPr bwMode="auto">
            <a:xfrm>
              <a:off x="3295" y="1543"/>
              <a:ext cx="619" cy="922"/>
            </a:xfrm>
            <a:prstGeom prst="rect">
              <a:avLst/>
            </a:prstGeom>
            <a:solidFill>
              <a:srgbClr val="CCCCFF"/>
            </a:solidFill>
            <a:ln w="12700">
              <a:solidFill>
                <a:schemeClr val="tx1"/>
              </a:solidFill>
              <a:miter lim="800000"/>
            </a:ln>
            <a:effectLst/>
          </p:spPr>
          <p:txBody>
            <a:bodyPr wrap="none" anchor="ctr"/>
            <a:lstStyle/>
            <a:p>
              <a:endParaRPr lang="zh-CN" altLang="en-US"/>
            </a:p>
          </p:txBody>
        </p:sp>
        <p:sp>
          <p:nvSpPr>
            <p:cNvPr id="206867" name="Line 19"/>
            <p:cNvSpPr>
              <a:spLocks noChangeShapeType="1"/>
            </p:cNvSpPr>
            <p:nvPr/>
          </p:nvSpPr>
          <p:spPr bwMode="auto">
            <a:xfrm>
              <a:off x="3295" y="1845"/>
              <a:ext cx="619" cy="0"/>
            </a:xfrm>
            <a:prstGeom prst="line">
              <a:avLst/>
            </a:prstGeom>
            <a:noFill/>
            <a:ln w="12700">
              <a:solidFill>
                <a:schemeClr val="tx1"/>
              </a:solidFill>
              <a:round/>
            </a:ln>
            <a:effectLst/>
          </p:spPr>
          <p:txBody>
            <a:bodyPr wrap="none" anchor="ctr"/>
            <a:lstStyle/>
            <a:p>
              <a:endParaRPr lang="zh-CN" altLang="en-US"/>
            </a:p>
          </p:txBody>
        </p:sp>
        <p:sp>
          <p:nvSpPr>
            <p:cNvPr id="206868" name="Line 20"/>
            <p:cNvSpPr>
              <a:spLocks noChangeShapeType="1"/>
            </p:cNvSpPr>
            <p:nvPr/>
          </p:nvSpPr>
          <p:spPr bwMode="auto">
            <a:xfrm>
              <a:off x="3295" y="2157"/>
              <a:ext cx="619" cy="0"/>
            </a:xfrm>
            <a:prstGeom prst="line">
              <a:avLst/>
            </a:prstGeom>
            <a:noFill/>
            <a:ln w="12700">
              <a:solidFill>
                <a:schemeClr val="tx1"/>
              </a:solidFill>
              <a:round/>
            </a:ln>
            <a:effectLst/>
          </p:spPr>
          <p:txBody>
            <a:bodyPr wrap="none" anchor="ctr"/>
            <a:lstStyle/>
            <a:p>
              <a:endParaRPr lang="zh-CN" altLang="en-US"/>
            </a:p>
          </p:txBody>
        </p:sp>
      </p:grpSp>
      <p:sp>
        <p:nvSpPr>
          <p:cNvPr id="206869" name="Rectangle 21"/>
          <p:cNvSpPr>
            <a:spLocks noChangeArrowheads="1"/>
          </p:cNvSpPr>
          <p:nvPr/>
        </p:nvSpPr>
        <p:spPr bwMode="auto">
          <a:xfrm>
            <a:off x="244475" y="5214938"/>
            <a:ext cx="1447800" cy="885825"/>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anchor="ctr"/>
          <a:lstStyle/>
          <a:p>
            <a:endParaRPr lang="zh-CN" altLang="en-US" sz="1800"/>
          </a:p>
        </p:txBody>
      </p:sp>
      <p:sp>
        <p:nvSpPr>
          <p:cNvPr id="206870" name="Freeform 22"/>
          <p:cNvSpPr/>
          <p:nvPr/>
        </p:nvSpPr>
        <p:spPr bwMode="auto">
          <a:xfrm>
            <a:off x="1039813" y="5508625"/>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sz="1800"/>
          </a:p>
        </p:txBody>
      </p:sp>
      <p:sp>
        <p:nvSpPr>
          <p:cNvPr id="206871" name="Freeform 23"/>
          <p:cNvSpPr/>
          <p:nvPr/>
        </p:nvSpPr>
        <p:spPr bwMode="auto">
          <a:xfrm>
            <a:off x="977900" y="5695950"/>
            <a:ext cx="712788"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sz="1800"/>
          </a:p>
        </p:txBody>
      </p:sp>
      <p:sp>
        <p:nvSpPr>
          <p:cNvPr id="206872" name="Rectangle 24"/>
          <p:cNvSpPr>
            <a:spLocks noChangeArrowheads="1"/>
          </p:cNvSpPr>
          <p:nvPr/>
        </p:nvSpPr>
        <p:spPr bwMode="auto">
          <a:xfrm>
            <a:off x="474663" y="4848225"/>
            <a:ext cx="862481"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Host A</a:t>
            </a:r>
          </a:p>
        </p:txBody>
      </p:sp>
      <p:sp>
        <p:nvSpPr>
          <p:cNvPr id="206873" name="Rectangle 25"/>
          <p:cNvSpPr>
            <a:spLocks noChangeArrowheads="1"/>
          </p:cNvSpPr>
          <p:nvPr/>
        </p:nvSpPr>
        <p:spPr bwMode="auto">
          <a:xfrm>
            <a:off x="7718425" y="4848225"/>
            <a:ext cx="875241"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Host B</a:t>
            </a:r>
          </a:p>
        </p:txBody>
      </p:sp>
      <p:sp>
        <p:nvSpPr>
          <p:cNvPr id="206874" name="Freeform 26"/>
          <p:cNvSpPr/>
          <p:nvPr/>
        </p:nvSpPr>
        <p:spPr bwMode="auto">
          <a:xfrm>
            <a:off x="936625" y="2682875"/>
            <a:ext cx="7332663" cy="1751013"/>
          </a:xfrm>
          <a:custGeom>
            <a:avLst/>
            <a:gdLst/>
            <a:ahLst/>
            <a:cxnLst>
              <a:cxn ang="0">
                <a:pos x="0" y="0"/>
              </a:cxn>
              <a:cxn ang="0">
                <a:pos x="0" y="996"/>
              </a:cxn>
              <a:cxn ang="0">
                <a:pos x="9" y="1056"/>
              </a:cxn>
              <a:cxn ang="0">
                <a:pos x="36" y="1094"/>
              </a:cxn>
              <a:cxn ang="0">
                <a:pos x="75" y="1110"/>
              </a:cxn>
              <a:cxn ang="0">
                <a:pos x="127" y="1116"/>
              </a:cxn>
              <a:cxn ang="0">
                <a:pos x="1211" y="1116"/>
              </a:cxn>
              <a:cxn ang="0">
                <a:pos x="1250" y="1116"/>
              </a:cxn>
              <a:cxn ang="0">
                <a:pos x="1287" y="1100"/>
              </a:cxn>
              <a:cxn ang="0">
                <a:pos x="1305" y="1056"/>
              </a:cxn>
              <a:cxn ang="0">
                <a:pos x="1308" y="1022"/>
              </a:cxn>
              <a:cxn ang="0">
                <a:pos x="1308" y="307"/>
              </a:cxn>
              <a:cxn ang="0">
                <a:pos x="1311" y="261"/>
              </a:cxn>
              <a:cxn ang="0">
                <a:pos x="1376" y="191"/>
              </a:cxn>
              <a:cxn ang="0">
                <a:pos x="1620" y="191"/>
              </a:cxn>
              <a:cxn ang="0">
                <a:pos x="1676" y="252"/>
              </a:cxn>
              <a:cxn ang="0">
                <a:pos x="1680" y="280"/>
              </a:cxn>
              <a:cxn ang="0">
                <a:pos x="1680" y="1014"/>
              </a:cxn>
              <a:cxn ang="0">
                <a:pos x="1683" y="1047"/>
              </a:cxn>
              <a:cxn ang="0">
                <a:pos x="1701" y="1100"/>
              </a:cxn>
              <a:cxn ang="0">
                <a:pos x="1755" y="1116"/>
              </a:cxn>
              <a:cxn ang="0">
                <a:pos x="1808" y="1116"/>
              </a:cxn>
              <a:cxn ang="0">
                <a:pos x="2486" y="1116"/>
              </a:cxn>
              <a:cxn ang="0">
                <a:pos x="2564" y="1116"/>
              </a:cxn>
              <a:cxn ang="0">
                <a:pos x="2600" y="1091"/>
              </a:cxn>
              <a:cxn ang="0">
                <a:pos x="2608" y="999"/>
              </a:cxn>
              <a:cxn ang="0">
                <a:pos x="2608" y="264"/>
              </a:cxn>
              <a:cxn ang="0">
                <a:pos x="2616" y="227"/>
              </a:cxn>
              <a:cxn ang="0">
                <a:pos x="2676" y="191"/>
              </a:cxn>
              <a:cxn ang="0">
                <a:pos x="2868" y="195"/>
              </a:cxn>
              <a:cxn ang="0">
                <a:pos x="2928" y="251"/>
              </a:cxn>
              <a:cxn ang="0">
                <a:pos x="2928" y="280"/>
              </a:cxn>
              <a:cxn ang="0">
                <a:pos x="2928" y="1002"/>
              </a:cxn>
              <a:cxn ang="0">
                <a:pos x="2944" y="1087"/>
              </a:cxn>
              <a:cxn ang="0">
                <a:pos x="3014" y="1116"/>
              </a:cxn>
              <a:cxn ang="0">
                <a:pos x="3071" y="1116"/>
              </a:cxn>
              <a:cxn ang="0">
                <a:pos x="4117" y="1116"/>
              </a:cxn>
              <a:cxn ang="0">
                <a:pos x="4190" y="1116"/>
              </a:cxn>
              <a:cxn ang="0">
                <a:pos x="4251" y="1097"/>
              </a:cxn>
              <a:cxn ang="0">
                <a:pos x="4269" y="1044"/>
              </a:cxn>
              <a:cxn ang="0">
                <a:pos x="4271" y="994"/>
              </a:cxn>
              <a:cxn ang="0">
                <a:pos x="4272" y="0"/>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p:spPr>
        <p:txBody>
          <a:bodyPr/>
          <a:lstStyle/>
          <a:p>
            <a:endParaRPr lang="zh-CN" altLang="en-US"/>
          </a:p>
        </p:txBody>
      </p:sp>
      <p:sp>
        <p:nvSpPr>
          <p:cNvPr id="206875" name="Rectangle 27"/>
          <p:cNvSpPr>
            <a:spLocks noChangeArrowheads="1"/>
          </p:cNvSpPr>
          <p:nvPr/>
        </p:nvSpPr>
        <p:spPr bwMode="auto">
          <a:xfrm>
            <a:off x="1763713" y="476250"/>
            <a:ext cx="2114550" cy="363538"/>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solidFill>
                  <a:srgbClr val="FF0000"/>
                </a:solidFill>
                <a:latin typeface="Tahoma" panose="020B0604030504040204" pitchFamily="34" charset="0"/>
                <a:ea typeface="黑体" panose="02010609060101010101" pitchFamily="49" charset="-122"/>
              </a:rPr>
              <a:t>application </a:t>
            </a:r>
            <a:r>
              <a:rPr kumimoji="0" lang="en-US" altLang="zh-CN" sz="1800" dirty="0">
                <a:solidFill>
                  <a:srgbClr val="FF0000"/>
                </a:solidFill>
                <a:latin typeface="Tahoma" panose="020B0604030504040204" pitchFamily="34" charset="0"/>
              </a:rPr>
              <a:t>process</a:t>
            </a:r>
          </a:p>
        </p:txBody>
      </p:sp>
      <p:sp>
        <p:nvSpPr>
          <p:cNvPr id="206876" name="Rectangle 28"/>
          <p:cNvSpPr>
            <a:spLocks noChangeArrowheads="1"/>
          </p:cNvSpPr>
          <p:nvPr/>
        </p:nvSpPr>
        <p:spPr bwMode="auto">
          <a:xfrm>
            <a:off x="5076825" y="549275"/>
            <a:ext cx="2365375" cy="363538"/>
          </a:xfrm>
          <a:prstGeom prst="rect">
            <a:avLst/>
          </a:prstGeom>
          <a:noFill/>
          <a:ln w="12700">
            <a:noFill/>
            <a:miter lim="800000"/>
          </a:ln>
          <a:effectLst/>
        </p:spPr>
        <p:txBody>
          <a:bodyPr lIns="90488" tIns="44450" rIns="90488" bIns="44450">
            <a:spAutoFit/>
          </a:bodyPr>
          <a:lstStyle/>
          <a:p>
            <a:pPr algn="r" defTabSz="762000" eaLnBrk="0" hangingPunct="0"/>
            <a:r>
              <a:rPr lang="en-US" altLang="zh-CN" sz="1800" dirty="0">
                <a:solidFill>
                  <a:srgbClr val="FF0000"/>
                </a:solidFill>
                <a:latin typeface="Tahoma" panose="020B0604030504040204" pitchFamily="34" charset="0"/>
                <a:ea typeface="黑体" panose="02010609060101010101" pitchFamily="49" charset="-122"/>
              </a:rPr>
              <a:t>application </a:t>
            </a:r>
            <a:r>
              <a:rPr kumimoji="0" lang="en-US" altLang="zh-CN" sz="1800" dirty="0">
                <a:solidFill>
                  <a:srgbClr val="FF0000"/>
                </a:solidFill>
                <a:latin typeface="Tahoma" panose="020B0604030504040204" pitchFamily="34" charset="0"/>
              </a:rPr>
              <a:t>process</a:t>
            </a:r>
          </a:p>
        </p:txBody>
      </p:sp>
      <p:sp>
        <p:nvSpPr>
          <p:cNvPr id="206877" name="Rectangle 29"/>
          <p:cNvSpPr>
            <a:spLocks noChangeArrowheads="1"/>
          </p:cNvSpPr>
          <p:nvPr/>
        </p:nvSpPr>
        <p:spPr bwMode="auto">
          <a:xfrm>
            <a:off x="3011488" y="5127625"/>
            <a:ext cx="1067601"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Router 1</a:t>
            </a:r>
          </a:p>
        </p:txBody>
      </p:sp>
      <p:pic>
        <p:nvPicPr>
          <p:cNvPr id="206878" name="Picture 30"/>
          <p:cNvPicPr>
            <a:picLocks noChangeArrowheads="1"/>
          </p:cNvPicPr>
          <p:nvPr/>
        </p:nvPicPr>
        <p:blipFill>
          <a:blip r:embed="rId3" cstate="print"/>
          <a:srcRect/>
          <a:stretch>
            <a:fillRect/>
          </a:stretch>
        </p:blipFill>
        <p:spPr bwMode="auto">
          <a:xfrm>
            <a:off x="3089275" y="5475288"/>
            <a:ext cx="723900" cy="430212"/>
          </a:xfrm>
          <a:prstGeom prst="rect">
            <a:avLst/>
          </a:prstGeom>
          <a:noFill/>
          <a:ln w="12699">
            <a:noFill/>
            <a:miter lim="800000"/>
            <a:headEnd/>
            <a:tailEnd/>
          </a:ln>
          <a:effectLst/>
        </p:spPr>
      </p:pic>
      <p:sp>
        <p:nvSpPr>
          <p:cNvPr id="206879" name="Rectangle 31"/>
          <p:cNvSpPr>
            <a:spLocks noChangeArrowheads="1"/>
          </p:cNvSpPr>
          <p:nvPr/>
        </p:nvSpPr>
        <p:spPr bwMode="auto">
          <a:xfrm>
            <a:off x="5218113" y="5127625"/>
            <a:ext cx="1067601"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Router 2</a:t>
            </a:r>
          </a:p>
        </p:txBody>
      </p:sp>
      <p:sp>
        <p:nvSpPr>
          <p:cNvPr id="206880" name="Oval 32"/>
          <p:cNvSpPr>
            <a:spLocks noChangeArrowheads="1"/>
          </p:cNvSpPr>
          <p:nvPr/>
        </p:nvSpPr>
        <p:spPr bwMode="auto">
          <a:xfrm>
            <a:off x="498475" y="5324475"/>
            <a:ext cx="631825" cy="314325"/>
          </a:xfrm>
          <a:prstGeom prst="ellipse">
            <a:avLst/>
          </a:prstGeom>
          <a:solidFill>
            <a:srgbClr val="FFCCFF"/>
          </a:solidFill>
          <a:ln w="12700">
            <a:solidFill>
              <a:schemeClr val="tx1"/>
            </a:solidFill>
            <a:round/>
          </a:ln>
          <a:effectLst/>
        </p:spPr>
        <p:txBody>
          <a:bodyPr wrap="none" anchor="ctr"/>
          <a:lstStyle/>
          <a:p>
            <a:endParaRPr lang="zh-CN" altLang="en-US" sz="1800"/>
          </a:p>
        </p:txBody>
      </p:sp>
      <p:sp>
        <p:nvSpPr>
          <p:cNvPr id="206881" name="Rectangle 33"/>
          <p:cNvSpPr>
            <a:spLocks noChangeArrowheads="1"/>
          </p:cNvSpPr>
          <p:nvPr/>
        </p:nvSpPr>
        <p:spPr bwMode="auto">
          <a:xfrm>
            <a:off x="542925" y="5273675"/>
            <a:ext cx="575480"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AP</a:t>
            </a:r>
            <a:r>
              <a:rPr lang="en-US" altLang="zh-CN" sz="1800" baseline="-25000" dirty="0">
                <a:latin typeface="Arial" panose="020B0604020202020204" pitchFamily="34" charset="0"/>
                <a:ea typeface="黑体" panose="02010609060101010101" pitchFamily="49" charset="-122"/>
              </a:rPr>
              <a:t>1</a:t>
            </a:r>
            <a:endParaRPr lang="en-US" altLang="zh-CN" sz="1800" dirty="0">
              <a:latin typeface="Arial" panose="020B0604020202020204" pitchFamily="34" charset="0"/>
              <a:ea typeface="黑体" panose="02010609060101010101" pitchFamily="49" charset="-122"/>
            </a:endParaRPr>
          </a:p>
        </p:txBody>
      </p:sp>
      <p:sp>
        <p:nvSpPr>
          <p:cNvPr id="206882" name="Oval 34"/>
          <p:cNvSpPr>
            <a:spLocks noChangeArrowheads="1"/>
          </p:cNvSpPr>
          <p:nvPr/>
        </p:nvSpPr>
        <p:spPr bwMode="auto">
          <a:xfrm>
            <a:off x="8140700" y="609600"/>
            <a:ext cx="631825" cy="355600"/>
          </a:xfrm>
          <a:prstGeom prst="ellipse">
            <a:avLst/>
          </a:prstGeom>
          <a:solidFill>
            <a:srgbClr val="FFCCFF"/>
          </a:solidFill>
          <a:ln w="12700">
            <a:solidFill>
              <a:schemeClr val="tx1"/>
            </a:solidFill>
            <a:round/>
          </a:ln>
          <a:effectLst/>
        </p:spPr>
        <p:txBody>
          <a:bodyPr wrap="none" anchor="ctr"/>
          <a:lstStyle/>
          <a:p>
            <a:endParaRPr lang="zh-CN" altLang="en-US"/>
          </a:p>
        </p:txBody>
      </p:sp>
      <p:sp>
        <p:nvSpPr>
          <p:cNvPr id="206883" name="Line 35"/>
          <p:cNvSpPr>
            <a:spLocks noChangeShapeType="1"/>
          </p:cNvSpPr>
          <p:nvPr/>
        </p:nvSpPr>
        <p:spPr bwMode="auto">
          <a:xfrm rot="5400000">
            <a:off x="3005138" y="3633788"/>
            <a:ext cx="946150" cy="0"/>
          </a:xfrm>
          <a:prstGeom prst="line">
            <a:avLst/>
          </a:prstGeom>
          <a:noFill/>
          <a:ln w="12700">
            <a:solidFill>
              <a:schemeClr val="tx1"/>
            </a:solidFill>
            <a:round/>
          </a:ln>
          <a:effectLst/>
        </p:spPr>
        <p:txBody>
          <a:bodyPr wrap="none" anchor="ctr"/>
          <a:lstStyle/>
          <a:p>
            <a:endParaRPr lang="zh-CN" altLang="en-US"/>
          </a:p>
        </p:txBody>
      </p:sp>
      <p:sp>
        <p:nvSpPr>
          <p:cNvPr id="206884" name="Line 36"/>
          <p:cNvSpPr>
            <a:spLocks noChangeShapeType="1"/>
          </p:cNvSpPr>
          <p:nvPr/>
        </p:nvSpPr>
        <p:spPr bwMode="auto">
          <a:xfrm rot="5400000">
            <a:off x="5195093" y="3631407"/>
            <a:ext cx="957263" cy="0"/>
          </a:xfrm>
          <a:prstGeom prst="line">
            <a:avLst/>
          </a:prstGeom>
          <a:noFill/>
          <a:ln w="12700">
            <a:solidFill>
              <a:schemeClr val="tx1"/>
            </a:solidFill>
            <a:round/>
          </a:ln>
          <a:effectLst/>
        </p:spPr>
        <p:txBody>
          <a:bodyPr wrap="none" anchor="ctr"/>
          <a:lstStyle/>
          <a:p>
            <a:endParaRPr lang="zh-CN" altLang="en-US"/>
          </a:p>
        </p:txBody>
      </p:sp>
      <p:pic>
        <p:nvPicPr>
          <p:cNvPr id="206885" name="Picture 37"/>
          <p:cNvPicPr>
            <a:picLocks noChangeArrowheads="1"/>
          </p:cNvPicPr>
          <p:nvPr/>
        </p:nvPicPr>
        <p:blipFill>
          <a:blip r:embed="rId4" cstate="print"/>
          <a:srcRect/>
          <a:stretch>
            <a:fillRect/>
          </a:stretch>
        </p:blipFill>
        <p:spPr bwMode="auto">
          <a:xfrm>
            <a:off x="6334125" y="5387975"/>
            <a:ext cx="904875" cy="542925"/>
          </a:xfrm>
          <a:prstGeom prst="rect">
            <a:avLst/>
          </a:prstGeom>
          <a:noFill/>
          <a:ln w="9525">
            <a:noFill/>
            <a:miter lim="800000"/>
            <a:headEnd/>
            <a:tailEnd/>
          </a:ln>
          <a:effectLst/>
        </p:spPr>
      </p:pic>
      <p:sp>
        <p:nvSpPr>
          <p:cNvPr id="206886" name="Rectangle 38"/>
          <p:cNvSpPr>
            <a:spLocks noChangeArrowheads="1"/>
          </p:cNvSpPr>
          <p:nvPr/>
        </p:nvSpPr>
        <p:spPr bwMode="auto">
          <a:xfrm>
            <a:off x="6403975" y="5468938"/>
            <a:ext cx="716544"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LAN</a:t>
            </a:r>
            <a:r>
              <a:rPr lang="en-US" altLang="zh-CN" sz="1800" baseline="-25000" dirty="0">
                <a:latin typeface="Arial" panose="020B0604020202020204" pitchFamily="34" charset="0"/>
                <a:ea typeface="黑体" panose="02010609060101010101" pitchFamily="49" charset="-122"/>
              </a:rPr>
              <a:t>2</a:t>
            </a:r>
            <a:endParaRPr lang="en-US" altLang="zh-CN" sz="1800" dirty="0">
              <a:latin typeface="Arial" panose="020B0604020202020204" pitchFamily="34" charset="0"/>
              <a:ea typeface="黑体" panose="02010609060101010101" pitchFamily="49" charset="-122"/>
            </a:endParaRPr>
          </a:p>
        </p:txBody>
      </p:sp>
      <p:pic>
        <p:nvPicPr>
          <p:cNvPr id="206887" name="Picture 39"/>
          <p:cNvPicPr>
            <a:picLocks noChangeArrowheads="1"/>
          </p:cNvPicPr>
          <p:nvPr/>
        </p:nvPicPr>
        <p:blipFill>
          <a:blip r:embed="rId4" cstate="print"/>
          <a:srcRect/>
          <a:stretch>
            <a:fillRect/>
          </a:stretch>
        </p:blipFill>
        <p:spPr bwMode="auto">
          <a:xfrm>
            <a:off x="4108450" y="5387975"/>
            <a:ext cx="989013" cy="542925"/>
          </a:xfrm>
          <a:prstGeom prst="rect">
            <a:avLst/>
          </a:prstGeom>
          <a:noFill/>
          <a:ln w="9525">
            <a:noFill/>
            <a:miter lim="800000"/>
            <a:headEnd/>
            <a:tailEnd/>
          </a:ln>
          <a:effectLst/>
        </p:spPr>
      </p:pic>
      <p:sp>
        <p:nvSpPr>
          <p:cNvPr id="206888" name="Rectangle 40"/>
          <p:cNvSpPr>
            <a:spLocks noChangeArrowheads="1"/>
          </p:cNvSpPr>
          <p:nvPr/>
        </p:nvSpPr>
        <p:spPr bwMode="auto">
          <a:xfrm>
            <a:off x="4222750" y="5480050"/>
            <a:ext cx="712760"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WAN</a:t>
            </a:r>
          </a:p>
        </p:txBody>
      </p:sp>
      <p:sp>
        <p:nvSpPr>
          <p:cNvPr id="206889" name="Oval 41"/>
          <p:cNvSpPr>
            <a:spLocks noChangeArrowheads="1"/>
          </p:cNvSpPr>
          <p:nvPr/>
        </p:nvSpPr>
        <p:spPr bwMode="auto">
          <a:xfrm>
            <a:off x="1616075" y="5608638"/>
            <a:ext cx="153988" cy="138112"/>
          </a:xfrm>
          <a:prstGeom prst="ellipse">
            <a:avLst/>
          </a:prstGeom>
          <a:solidFill>
            <a:schemeClr val="bg1"/>
          </a:solidFill>
          <a:ln w="28575">
            <a:solidFill>
              <a:srgbClr val="333399"/>
            </a:solidFill>
            <a:round/>
          </a:ln>
          <a:effectLst/>
        </p:spPr>
        <p:txBody>
          <a:bodyPr wrap="none" anchor="ctr"/>
          <a:lstStyle/>
          <a:p>
            <a:endParaRPr lang="zh-CN" altLang="en-US" sz="1800"/>
          </a:p>
        </p:txBody>
      </p:sp>
      <p:sp>
        <p:nvSpPr>
          <p:cNvPr id="206890" name="Oval 42"/>
          <p:cNvSpPr>
            <a:spLocks noChangeArrowheads="1"/>
          </p:cNvSpPr>
          <p:nvPr/>
        </p:nvSpPr>
        <p:spPr bwMode="auto">
          <a:xfrm>
            <a:off x="482600" y="5694363"/>
            <a:ext cx="633413" cy="314325"/>
          </a:xfrm>
          <a:prstGeom prst="ellipse">
            <a:avLst/>
          </a:prstGeom>
          <a:solidFill>
            <a:srgbClr val="FFCCFF"/>
          </a:solidFill>
          <a:ln w="12700">
            <a:solidFill>
              <a:schemeClr val="tx1"/>
            </a:solidFill>
            <a:round/>
          </a:ln>
          <a:effectLst/>
        </p:spPr>
        <p:txBody>
          <a:bodyPr wrap="none" anchor="ctr"/>
          <a:lstStyle/>
          <a:p>
            <a:endParaRPr lang="zh-CN" altLang="en-US" sz="1800"/>
          </a:p>
        </p:txBody>
      </p:sp>
      <p:sp>
        <p:nvSpPr>
          <p:cNvPr id="206891" name="Rectangle 43"/>
          <p:cNvSpPr>
            <a:spLocks noChangeArrowheads="1"/>
          </p:cNvSpPr>
          <p:nvPr/>
        </p:nvSpPr>
        <p:spPr bwMode="auto">
          <a:xfrm>
            <a:off x="501650" y="5643563"/>
            <a:ext cx="575480"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AP</a:t>
            </a:r>
            <a:r>
              <a:rPr lang="en-US" altLang="zh-CN" sz="1800" baseline="-25000" dirty="0">
                <a:latin typeface="Arial" panose="020B0604020202020204" pitchFamily="34" charset="0"/>
                <a:ea typeface="黑体" panose="02010609060101010101" pitchFamily="49" charset="-122"/>
              </a:rPr>
              <a:t>2</a:t>
            </a:r>
            <a:endParaRPr lang="en-US" altLang="zh-CN" sz="1800" dirty="0">
              <a:latin typeface="Arial" panose="020B0604020202020204" pitchFamily="34" charset="0"/>
              <a:ea typeface="黑体" panose="02010609060101010101" pitchFamily="49" charset="-122"/>
            </a:endParaRPr>
          </a:p>
        </p:txBody>
      </p:sp>
      <p:sp>
        <p:nvSpPr>
          <p:cNvPr id="206892" name="Rectangle 44"/>
          <p:cNvSpPr>
            <a:spLocks noChangeArrowheads="1"/>
          </p:cNvSpPr>
          <p:nvPr/>
        </p:nvSpPr>
        <p:spPr bwMode="auto">
          <a:xfrm flipH="1">
            <a:off x="7488238" y="5214938"/>
            <a:ext cx="1447800" cy="885825"/>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anchor="ctr"/>
          <a:lstStyle/>
          <a:p>
            <a:endParaRPr lang="zh-CN" altLang="en-US" sz="1800"/>
          </a:p>
        </p:txBody>
      </p:sp>
      <p:sp>
        <p:nvSpPr>
          <p:cNvPr id="206893" name="Freeform 45"/>
          <p:cNvSpPr/>
          <p:nvPr/>
        </p:nvSpPr>
        <p:spPr bwMode="auto">
          <a:xfrm flipH="1">
            <a:off x="7488238" y="5508625"/>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sz="1800"/>
          </a:p>
        </p:txBody>
      </p:sp>
      <p:sp>
        <p:nvSpPr>
          <p:cNvPr id="206894" name="Freeform 46"/>
          <p:cNvSpPr/>
          <p:nvPr/>
        </p:nvSpPr>
        <p:spPr bwMode="auto">
          <a:xfrm flipH="1">
            <a:off x="7488238" y="5695950"/>
            <a:ext cx="711200"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sz="1800"/>
          </a:p>
        </p:txBody>
      </p:sp>
      <p:sp>
        <p:nvSpPr>
          <p:cNvPr id="206895" name="Oval 47"/>
          <p:cNvSpPr>
            <a:spLocks noChangeArrowheads="1"/>
          </p:cNvSpPr>
          <p:nvPr/>
        </p:nvSpPr>
        <p:spPr bwMode="auto">
          <a:xfrm flipH="1">
            <a:off x="7945438" y="5324475"/>
            <a:ext cx="631825" cy="314325"/>
          </a:xfrm>
          <a:prstGeom prst="ellipse">
            <a:avLst/>
          </a:prstGeom>
          <a:solidFill>
            <a:srgbClr val="FFCCFF"/>
          </a:solidFill>
          <a:ln w="12700">
            <a:solidFill>
              <a:schemeClr val="tx1"/>
            </a:solidFill>
            <a:round/>
          </a:ln>
          <a:effectLst/>
        </p:spPr>
        <p:txBody>
          <a:bodyPr wrap="none" anchor="ctr"/>
          <a:lstStyle/>
          <a:p>
            <a:endParaRPr lang="zh-CN" altLang="en-US" sz="1800"/>
          </a:p>
        </p:txBody>
      </p:sp>
      <p:sp>
        <p:nvSpPr>
          <p:cNvPr id="206896" name="Rectangle 48"/>
          <p:cNvSpPr>
            <a:spLocks noChangeArrowheads="1"/>
          </p:cNvSpPr>
          <p:nvPr/>
        </p:nvSpPr>
        <p:spPr bwMode="auto">
          <a:xfrm flipH="1">
            <a:off x="7956550" y="5273675"/>
            <a:ext cx="575480"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AP</a:t>
            </a:r>
            <a:r>
              <a:rPr lang="en-US" altLang="zh-CN" sz="1800" baseline="-25000" dirty="0">
                <a:latin typeface="Arial" panose="020B0604020202020204" pitchFamily="34" charset="0"/>
                <a:ea typeface="黑体" panose="02010609060101010101" pitchFamily="49" charset="-122"/>
              </a:rPr>
              <a:t>3</a:t>
            </a:r>
            <a:endParaRPr lang="en-US" altLang="zh-CN" sz="1800" dirty="0">
              <a:latin typeface="Arial" panose="020B0604020202020204" pitchFamily="34" charset="0"/>
              <a:ea typeface="黑体" panose="02010609060101010101" pitchFamily="49" charset="-122"/>
            </a:endParaRPr>
          </a:p>
        </p:txBody>
      </p:sp>
      <p:sp>
        <p:nvSpPr>
          <p:cNvPr id="206897" name="Oval 49"/>
          <p:cNvSpPr>
            <a:spLocks noChangeArrowheads="1"/>
          </p:cNvSpPr>
          <p:nvPr/>
        </p:nvSpPr>
        <p:spPr bwMode="auto">
          <a:xfrm flipH="1">
            <a:off x="7931150" y="5694363"/>
            <a:ext cx="631825" cy="314325"/>
          </a:xfrm>
          <a:prstGeom prst="ellipse">
            <a:avLst/>
          </a:prstGeom>
          <a:solidFill>
            <a:srgbClr val="FFCCFF"/>
          </a:solidFill>
          <a:ln w="12700">
            <a:solidFill>
              <a:schemeClr val="tx1"/>
            </a:solidFill>
            <a:round/>
          </a:ln>
          <a:effectLst/>
        </p:spPr>
        <p:txBody>
          <a:bodyPr wrap="none" anchor="ctr"/>
          <a:lstStyle/>
          <a:p>
            <a:endParaRPr lang="zh-CN" altLang="en-US" sz="1800"/>
          </a:p>
        </p:txBody>
      </p:sp>
      <p:sp>
        <p:nvSpPr>
          <p:cNvPr id="206898" name="Rectangle 50"/>
          <p:cNvSpPr>
            <a:spLocks noChangeArrowheads="1"/>
          </p:cNvSpPr>
          <p:nvPr/>
        </p:nvSpPr>
        <p:spPr bwMode="auto">
          <a:xfrm flipH="1">
            <a:off x="7956550" y="5657850"/>
            <a:ext cx="575480"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AP</a:t>
            </a:r>
            <a:r>
              <a:rPr lang="en-US" altLang="zh-CN" sz="1800" baseline="-25000" dirty="0">
                <a:latin typeface="Arial" panose="020B0604020202020204" pitchFamily="34" charset="0"/>
                <a:ea typeface="黑体" panose="02010609060101010101" pitchFamily="49" charset="-122"/>
              </a:rPr>
              <a:t>4</a:t>
            </a:r>
            <a:endParaRPr lang="en-US" altLang="zh-CN" sz="1800" dirty="0">
              <a:latin typeface="Arial" panose="020B0604020202020204" pitchFamily="34" charset="0"/>
              <a:ea typeface="黑体" panose="02010609060101010101" pitchFamily="49" charset="-122"/>
            </a:endParaRPr>
          </a:p>
        </p:txBody>
      </p:sp>
      <p:sp>
        <p:nvSpPr>
          <p:cNvPr id="206899" name="Rectangle 51"/>
          <p:cNvSpPr>
            <a:spLocks noChangeArrowheads="1"/>
          </p:cNvSpPr>
          <p:nvPr/>
        </p:nvSpPr>
        <p:spPr bwMode="auto">
          <a:xfrm>
            <a:off x="4235450" y="2725738"/>
            <a:ext cx="747193" cy="397545"/>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2000" dirty="0">
                <a:latin typeface="Arial" panose="020B0604020202020204" pitchFamily="34" charset="0"/>
                <a:ea typeface="黑体" panose="02010609060101010101" pitchFamily="49" charset="-122"/>
              </a:rPr>
              <a:t>IP </a:t>
            </a:r>
            <a:r>
              <a:rPr lang="zh-CN" altLang="en-US" sz="2000" dirty="0">
                <a:latin typeface="Arial" panose="020B0604020202020204" pitchFamily="34" charset="0"/>
                <a:ea typeface="黑体" panose="02010609060101010101" pitchFamily="49" charset="-122"/>
              </a:rPr>
              <a:t>层</a:t>
            </a:r>
          </a:p>
        </p:txBody>
      </p:sp>
      <p:pic>
        <p:nvPicPr>
          <p:cNvPr id="206900" name="Picture 52"/>
          <p:cNvPicPr>
            <a:picLocks noChangeArrowheads="1"/>
          </p:cNvPicPr>
          <p:nvPr/>
        </p:nvPicPr>
        <p:blipFill>
          <a:blip r:embed="rId4" cstate="print"/>
          <a:srcRect/>
          <a:stretch>
            <a:fillRect/>
          </a:stretch>
        </p:blipFill>
        <p:spPr bwMode="auto">
          <a:xfrm>
            <a:off x="1884363" y="5387975"/>
            <a:ext cx="906462" cy="542925"/>
          </a:xfrm>
          <a:prstGeom prst="rect">
            <a:avLst/>
          </a:prstGeom>
          <a:noFill/>
          <a:ln w="9525">
            <a:noFill/>
            <a:miter lim="800000"/>
            <a:headEnd/>
            <a:tailEnd/>
          </a:ln>
          <a:effectLst/>
        </p:spPr>
      </p:pic>
      <p:sp>
        <p:nvSpPr>
          <p:cNvPr id="206901" name="Rectangle 53"/>
          <p:cNvSpPr>
            <a:spLocks noChangeArrowheads="1"/>
          </p:cNvSpPr>
          <p:nvPr/>
        </p:nvSpPr>
        <p:spPr bwMode="auto">
          <a:xfrm>
            <a:off x="2016125" y="5467350"/>
            <a:ext cx="716544"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LAN</a:t>
            </a:r>
            <a:r>
              <a:rPr lang="en-US" altLang="zh-CN" sz="1800" baseline="-25000" dirty="0">
                <a:latin typeface="Arial" panose="020B0604020202020204" pitchFamily="34" charset="0"/>
                <a:ea typeface="黑体" panose="02010609060101010101" pitchFamily="49" charset="-122"/>
              </a:rPr>
              <a:t>1</a:t>
            </a:r>
            <a:endParaRPr lang="en-US" altLang="zh-CN" sz="1800" dirty="0">
              <a:latin typeface="Arial" panose="020B0604020202020204" pitchFamily="34" charset="0"/>
              <a:ea typeface="黑体" panose="02010609060101010101" pitchFamily="49" charset="-122"/>
            </a:endParaRPr>
          </a:p>
        </p:txBody>
      </p:sp>
      <p:sp>
        <p:nvSpPr>
          <p:cNvPr id="206902" name="Oval 54"/>
          <p:cNvSpPr>
            <a:spLocks noChangeArrowheads="1"/>
          </p:cNvSpPr>
          <p:nvPr/>
        </p:nvSpPr>
        <p:spPr bwMode="auto">
          <a:xfrm>
            <a:off x="333375" y="923925"/>
            <a:ext cx="633413" cy="354013"/>
          </a:xfrm>
          <a:prstGeom prst="ellipse">
            <a:avLst/>
          </a:prstGeom>
          <a:solidFill>
            <a:srgbClr val="FFCCFF"/>
          </a:solidFill>
          <a:ln w="12700">
            <a:solidFill>
              <a:schemeClr val="tx1"/>
            </a:solidFill>
            <a:prstDash val="sysDot"/>
            <a:round/>
          </a:ln>
          <a:effectLst/>
        </p:spPr>
        <p:txBody>
          <a:bodyPr wrap="none" anchor="ctr"/>
          <a:lstStyle/>
          <a:p>
            <a:endParaRPr lang="zh-CN" altLang="en-US"/>
          </a:p>
        </p:txBody>
      </p:sp>
      <p:sp>
        <p:nvSpPr>
          <p:cNvPr id="206903" name="Rectangle 55"/>
          <p:cNvSpPr>
            <a:spLocks noChangeArrowheads="1"/>
          </p:cNvSpPr>
          <p:nvPr/>
        </p:nvSpPr>
        <p:spPr bwMode="auto">
          <a:xfrm>
            <a:off x="406400" y="896938"/>
            <a:ext cx="575480"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AP</a:t>
            </a:r>
            <a:r>
              <a:rPr lang="en-US" altLang="zh-CN" sz="1800" baseline="-25000" dirty="0">
                <a:latin typeface="Arial" panose="020B0604020202020204" pitchFamily="34" charset="0"/>
                <a:ea typeface="黑体" panose="02010609060101010101" pitchFamily="49" charset="-122"/>
              </a:rPr>
              <a:t>1</a:t>
            </a:r>
            <a:endParaRPr lang="en-US" altLang="zh-CN" sz="1800" dirty="0">
              <a:latin typeface="Arial" panose="020B0604020202020204" pitchFamily="34" charset="0"/>
              <a:ea typeface="黑体" panose="02010609060101010101" pitchFamily="49" charset="-122"/>
            </a:endParaRPr>
          </a:p>
        </p:txBody>
      </p:sp>
      <p:sp>
        <p:nvSpPr>
          <p:cNvPr id="206904" name="Oval 56"/>
          <p:cNvSpPr>
            <a:spLocks noChangeArrowheads="1"/>
          </p:cNvSpPr>
          <p:nvPr/>
        </p:nvSpPr>
        <p:spPr bwMode="auto">
          <a:xfrm>
            <a:off x="1066800" y="668338"/>
            <a:ext cx="633413" cy="376237"/>
          </a:xfrm>
          <a:prstGeom prst="ellipse">
            <a:avLst/>
          </a:prstGeom>
          <a:solidFill>
            <a:srgbClr val="FFCCFF"/>
          </a:solidFill>
          <a:ln w="12700">
            <a:solidFill>
              <a:schemeClr val="tx1"/>
            </a:solidFill>
            <a:round/>
          </a:ln>
          <a:effectLst/>
        </p:spPr>
        <p:txBody>
          <a:bodyPr wrap="none" anchor="ctr"/>
          <a:lstStyle/>
          <a:p>
            <a:endParaRPr lang="zh-CN" altLang="en-US"/>
          </a:p>
        </p:txBody>
      </p:sp>
      <p:sp>
        <p:nvSpPr>
          <p:cNvPr id="206905" name="Rectangle 57"/>
          <p:cNvSpPr>
            <a:spLocks noChangeArrowheads="1"/>
          </p:cNvSpPr>
          <p:nvPr/>
        </p:nvSpPr>
        <p:spPr bwMode="auto">
          <a:xfrm>
            <a:off x="1033463" y="642938"/>
            <a:ext cx="575480"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AP</a:t>
            </a:r>
            <a:r>
              <a:rPr lang="en-US" altLang="zh-CN" sz="1800" baseline="-25000" dirty="0">
                <a:latin typeface="Arial" panose="020B0604020202020204" pitchFamily="34" charset="0"/>
                <a:ea typeface="黑体" panose="02010609060101010101" pitchFamily="49" charset="-122"/>
              </a:rPr>
              <a:t>2</a:t>
            </a:r>
            <a:endParaRPr lang="en-US" altLang="zh-CN" sz="1800" dirty="0">
              <a:latin typeface="Arial" panose="020B0604020202020204" pitchFamily="34" charset="0"/>
              <a:ea typeface="黑体" panose="02010609060101010101" pitchFamily="49" charset="-122"/>
            </a:endParaRPr>
          </a:p>
        </p:txBody>
      </p:sp>
      <p:sp>
        <p:nvSpPr>
          <p:cNvPr id="206906" name="Oval 58"/>
          <p:cNvSpPr>
            <a:spLocks noChangeArrowheads="1"/>
          </p:cNvSpPr>
          <p:nvPr/>
        </p:nvSpPr>
        <p:spPr bwMode="auto">
          <a:xfrm>
            <a:off x="854075" y="2619375"/>
            <a:ext cx="153988" cy="136525"/>
          </a:xfrm>
          <a:prstGeom prst="ellipse">
            <a:avLst/>
          </a:prstGeom>
          <a:solidFill>
            <a:schemeClr val="bg1"/>
          </a:solidFill>
          <a:ln w="28575">
            <a:solidFill>
              <a:schemeClr val="tx1"/>
            </a:solidFill>
            <a:round/>
          </a:ln>
          <a:effectLst/>
        </p:spPr>
        <p:txBody>
          <a:bodyPr wrap="none" anchor="ctr"/>
          <a:lstStyle/>
          <a:p>
            <a:endParaRPr lang="zh-CN" altLang="en-US"/>
          </a:p>
        </p:txBody>
      </p:sp>
      <p:sp>
        <p:nvSpPr>
          <p:cNvPr id="206907" name="Rectangle 59"/>
          <p:cNvSpPr>
            <a:spLocks noChangeArrowheads="1"/>
          </p:cNvSpPr>
          <p:nvPr/>
        </p:nvSpPr>
        <p:spPr bwMode="auto">
          <a:xfrm>
            <a:off x="8207375" y="611188"/>
            <a:ext cx="618760"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AP4</a:t>
            </a:r>
          </a:p>
        </p:txBody>
      </p:sp>
      <p:sp>
        <p:nvSpPr>
          <p:cNvPr id="206908" name="Oval 60"/>
          <p:cNvSpPr>
            <a:spLocks noChangeArrowheads="1"/>
          </p:cNvSpPr>
          <p:nvPr/>
        </p:nvSpPr>
        <p:spPr bwMode="auto">
          <a:xfrm>
            <a:off x="8183563" y="2619375"/>
            <a:ext cx="150812" cy="136525"/>
          </a:xfrm>
          <a:prstGeom prst="ellipse">
            <a:avLst/>
          </a:prstGeom>
          <a:solidFill>
            <a:schemeClr val="bg1"/>
          </a:solidFill>
          <a:ln w="28575">
            <a:solidFill>
              <a:schemeClr val="tx1"/>
            </a:solidFill>
            <a:round/>
          </a:ln>
          <a:effectLst/>
        </p:spPr>
        <p:txBody>
          <a:bodyPr wrap="none" anchor="ctr"/>
          <a:lstStyle/>
          <a:p>
            <a:endParaRPr lang="zh-CN" altLang="en-US"/>
          </a:p>
        </p:txBody>
      </p:sp>
      <p:sp>
        <p:nvSpPr>
          <p:cNvPr id="206909" name="Rectangle 61"/>
          <p:cNvSpPr>
            <a:spLocks noChangeArrowheads="1"/>
          </p:cNvSpPr>
          <p:nvPr/>
        </p:nvSpPr>
        <p:spPr bwMode="auto">
          <a:xfrm>
            <a:off x="1835150" y="1700213"/>
            <a:ext cx="3276600" cy="366767"/>
          </a:xfrm>
          <a:prstGeom prst="rect">
            <a:avLst/>
          </a:prstGeom>
          <a:noFill/>
          <a:ln w="12700">
            <a:noFill/>
            <a:miter lim="800000"/>
          </a:ln>
          <a:effectLst/>
        </p:spPr>
        <p:txBody>
          <a:bodyPr lIns="90488" tIns="44450" rIns="90488" bIns="44450">
            <a:spAutoFit/>
          </a:bodyPr>
          <a:lstStyle/>
          <a:p>
            <a:pPr algn="l" defTabSz="762000" eaLnBrk="0" hangingPunct="0"/>
            <a:r>
              <a:rPr lang="en-US" altLang="zh-CN" sz="1800" dirty="0">
                <a:latin typeface="Tahoma" panose="020B0604030504040204" pitchFamily="34" charset="0"/>
                <a:ea typeface="黑体" panose="02010609060101010101" pitchFamily="49" charset="-122"/>
              </a:rPr>
              <a:t>port /socket /endpoint</a:t>
            </a:r>
          </a:p>
        </p:txBody>
      </p:sp>
      <p:sp>
        <p:nvSpPr>
          <p:cNvPr id="206910" name="Rectangle 62"/>
          <p:cNvSpPr>
            <a:spLocks noChangeArrowheads="1"/>
          </p:cNvSpPr>
          <p:nvPr/>
        </p:nvSpPr>
        <p:spPr bwMode="auto">
          <a:xfrm>
            <a:off x="6632575" y="1795463"/>
            <a:ext cx="623570" cy="397545"/>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2000" dirty="0">
                <a:latin typeface="Arial" panose="020B0604020202020204" pitchFamily="34" charset="0"/>
                <a:ea typeface="黑体" panose="02010609060101010101" pitchFamily="49" charset="-122"/>
              </a:rPr>
              <a:t>port</a:t>
            </a:r>
          </a:p>
        </p:txBody>
      </p:sp>
      <p:sp>
        <p:nvSpPr>
          <p:cNvPr id="206911" name="Line 63"/>
          <p:cNvSpPr>
            <a:spLocks noChangeShapeType="1"/>
          </p:cNvSpPr>
          <p:nvPr/>
        </p:nvSpPr>
        <p:spPr bwMode="auto">
          <a:xfrm>
            <a:off x="7199313" y="2038350"/>
            <a:ext cx="577850" cy="136525"/>
          </a:xfrm>
          <a:prstGeom prst="line">
            <a:avLst/>
          </a:prstGeom>
          <a:noFill/>
          <a:ln w="28575">
            <a:solidFill>
              <a:srgbClr val="333399"/>
            </a:solidFill>
            <a:round/>
            <a:tailEnd type="triangle" w="med" len="lg"/>
          </a:ln>
          <a:effectLst/>
        </p:spPr>
        <p:txBody>
          <a:bodyPr/>
          <a:lstStyle/>
          <a:p>
            <a:endParaRPr lang="zh-CN" altLang="en-US"/>
          </a:p>
        </p:txBody>
      </p:sp>
      <p:sp>
        <p:nvSpPr>
          <p:cNvPr id="206912" name="Line 64"/>
          <p:cNvSpPr>
            <a:spLocks noChangeShapeType="1"/>
          </p:cNvSpPr>
          <p:nvPr/>
        </p:nvSpPr>
        <p:spPr bwMode="auto">
          <a:xfrm flipH="1">
            <a:off x="1370013" y="2052638"/>
            <a:ext cx="544512" cy="122237"/>
          </a:xfrm>
          <a:prstGeom prst="line">
            <a:avLst/>
          </a:prstGeom>
          <a:noFill/>
          <a:ln w="28575">
            <a:solidFill>
              <a:schemeClr val="tx2"/>
            </a:solidFill>
            <a:round/>
            <a:tailEnd type="triangle" w="med" len="lg"/>
          </a:ln>
          <a:effectLst/>
        </p:spPr>
        <p:txBody>
          <a:bodyPr/>
          <a:lstStyle/>
          <a:p>
            <a:endParaRPr lang="zh-CN" altLang="en-US"/>
          </a:p>
        </p:txBody>
      </p:sp>
      <p:sp>
        <p:nvSpPr>
          <p:cNvPr id="206913" name="Rectangle 65"/>
          <p:cNvSpPr>
            <a:spLocks noChangeArrowheads="1"/>
          </p:cNvSpPr>
          <p:nvPr/>
        </p:nvSpPr>
        <p:spPr bwMode="auto">
          <a:xfrm>
            <a:off x="8637588" y="1677988"/>
            <a:ext cx="325411" cy="2398092"/>
          </a:xfrm>
          <a:prstGeom prst="rect">
            <a:avLst/>
          </a:prstGeom>
          <a:noFill/>
          <a:ln w="12700">
            <a:noFill/>
            <a:miter lim="800000"/>
          </a:ln>
          <a:effectLst/>
        </p:spPr>
        <p:txBody>
          <a:bodyPr wrap="none" lIns="90488" tIns="44450" rIns="90488" bIns="44450">
            <a:spAutoFit/>
          </a:bodyPr>
          <a:lstStyle/>
          <a:p>
            <a:pPr algn="l" defTabSz="762000" eaLnBrk="0" hangingPunct="0">
              <a:lnSpc>
                <a:spcPct val="150000"/>
              </a:lnSpc>
            </a:pPr>
            <a:r>
              <a:rPr lang="en-US" altLang="zh-CN" sz="2000" dirty="0">
                <a:latin typeface="Arial" panose="020B0604020202020204" pitchFamily="34" charset="0"/>
                <a:ea typeface="黑体" panose="02010609060101010101" pitchFamily="49" charset="-122"/>
              </a:rPr>
              <a:t>5</a:t>
            </a:r>
          </a:p>
          <a:p>
            <a:pPr algn="l" defTabSz="762000" eaLnBrk="0" hangingPunct="0">
              <a:lnSpc>
                <a:spcPct val="150000"/>
              </a:lnSpc>
            </a:pPr>
            <a:r>
              <a:rPr lang="en-US" altLang="zh-CN" sz="2000" dirty="0">
                <a:latin typeface="Arial" panose="020B0604020202020204" pitchFamily="34" charset="0"/>
                <a:ea typeface="黑体" panose="02010609060101010101" pitchFamily="49" charset="-122"/>
              </a:rPr>
              <a:t>4</a:t>
            </a:r>
          </a:p>
          <a:p>
            <a:pPr algn="l" defTabSz="762000" eaLnBrk="0" hangingPunct="0">
              <a:lnSpc>
                <a:spcPct val="150000"/>
              </a:lnSpc>
            </a:pPr>
            <a:r>
              <a:rPr lang="en-US" altLang="zh-CN" sz="2000" dirty="0">
                <a:latin typeface="Arial" panose="020B0604020202020204" pitchFamily="34" charset="0"/>
                <a:ea typeface="黑体" panose="02010609060101010101" pitchFamily="49" charset="-122"/>
              </a:rPr>
              <a:t>3</a:t>
            </a:r>
          </a:p>
          <a:p>
            <a:pPr algn="l" defTabSz="762000" eaLnBrk="0" hangingPunct="0">
              <a:lnSpc>
                <a:spcPct val="150000"/>
              </a:lnSpc>
            </a:pPr>
            <a:r>
              <a:rPr lang="en-US" altLang="zh-CN" sz="2000" dirty="0">
                <a:latin typeface="Arial" panose="020B0604020202020204" pitchFamily="34" charset="0"/>
                <a:ea typeface="黑体" panose="02010609060101010101" pitchFamily="49" charset="-122"/>
              </a:rPr>
              <a:t>2</a:t>
            </a:r>
          </a:p>
          <a:p>
            <a:pPr algn="l" defTabSz="762000" eaLnBrk="0" hangingPunct="0">
              <a:lnSpc>
                <a:spcPct val="150000"/>
              </a:lnSpc>
            </a:pPr>
            <a:r>
              <a:rPr lang="en-US" altLang="zh-CN" sz="2000" dirty="0">
                <a:latin typeface="Arial" panose="020B0604020202020204" pitchFamily="34" charset="0"/>
                <a:ea typeface="黑体" panose="02010609060101010101" pitchFamily="49" charset="-122"/>
              </a:rPr>
              <a:t>1</a:t>
            </a:r>
          </a:p>
        </p:txBody>
      </p:sp>
      <p:pic>
        <p:nvPicPr>
          <p:cNvPr id="206914" name="Picture 66"/>
          <p:cNvPicPr>
            <a:picLocks noChangeArrowheads="1"/>
          </p:cNvPicPr>
          <p:nvPr/>
        </p:nvPicPr>
        <p:blipFill>
          <a:blip r:embed="rId3" cstate="print"/>
          <a:srcRect/>
          <a:stretch>
            <a:fillRect/>
          </a:stretch>
        </p:blipFill>
        <p:spPr bwMode="auto">
          <a:xfrm>
            <a:off x="5337175" y="5475288"/>
            <a:ext cx="723900" cy="430212"/>
          </a:xfrm>
          <a:prstGeom prst="rect">
            <a:avLst/>
          </a:prstGeom>
          <a:noFill/>
          <a:ln w="12699">
            <a:noFill/>
            <a:miter lim="800000"/>
            <a:headEnd/>
            <a:tailEnd/>
          </a:ln>
          <a:effectLst/>
        </p:spPr>
      </p:pic>
      <p:sp>
        <p:nvSpPr>
          <p:cNvPr id="206915" name="Rectangle 67"/>
          <p:cNvSpPr>
            <a:spLocks noChangeArrowheads="1"/>
          </p:cNvSpPr>
          <p:nvPr/>
        </p:nvSpPr>
        <p:spPr bwMode="auto">
          <a:xfrm>
            <a:off x="574675" y="2114550"/>
            <a:ext cx="215900" cy="215900"/>
          </a:xfrm>
          <a:prstGeom prst="rect">
            <a:avLst/>
          </a:prstGeom>
          <a:noFill/>
          <a:ln w="38100">
            <a:solidFill>
              <a:srgbClr val="CC3300"/>
            </a:solidFill>
            <a:miter lim="800000"/>
          </a:ln>
          <a:effectLst/>
        </p:spPr>
        <p:txBody>
          <a:bodyPr wrap="none" anchor="ctr"/>
          <a:lstStyle/>
          <a:p>
            <a:endParaRPr lang="zh-CN" altLang="en-US"/>
          </a:p>
        </p:txBody>
      </p:sp>
      <p:sp>
        <p:nvSpPr>
          <p:cNvPr id="206916" name="Rectangle 68"/>
          <p:cNvSpPr>
            <a:spLocks noChangeArrowheads="1"/>
          </p:cNvSpPr>
          <p:nvPr/>
        </p:nvSpPr>
        <p:spPr bwMode="auto">
          <a:xfrm>
            <a:off x="1158875" y="2114550"/>
            <a:ext cx="215900" cy="215900"/>
          </a:xfrm>
          <a:prstGeom prst="rect">
            <a:avLst/>
          </a:prstGeom>
          <a:noFill/>
          <a:ln w="38100">
            <a:solidFill>
              <a:srgbClr val="CC3300"/>
            </a:solidFill>
            <a:miter lim="800000"/>
          </a:ln>
          <a:effectLst/>
        </p:spPr>
        <p:txBody>
          <a:bodyPr wrap="none" anchor="ctr"/>
          <a:lstStyle/>
          <a:p>
            <a:endParaRPr lang="zh-CN" altLang="en-US"/>
          </a:p>
        </p:txBody>
      </p:sp>
      <p:sp>
        <p:nvSpPr>
          <p:cNvPr id="206917" name="Rectangle 69"/>
          <p:cNvSpPr>
            <a:spLocks noChangeArrowheads="1"/>
          </p:cNvSpPr>
          <p:nvPr/>
        </p:nvSpPr>
        <p:spPr bwMode="auto">
          <a:xfrm>
            <a:off x="7750175" y="2127250"/>
            <a:ext cx="215900" cy="215900"/>
          </a:xfrm>
          <a:prstGeom prst="rect">
            <a:avLst/>
          </a:prstGeom>
          <a:noFill/>
          <a:ln w="38100">
            <a:solidFill>
              <a:srgbClr val="CC3300"/>
            </a:solidFill>
            <a:miter lim="800000"/>
          </a:ln>
          <a:effectLst/>
        </p:spPr>
        <p:txBody>
          <a:bodyPr wrap="none" anchor="ctr"/>
          <a:lstStyle/>
          <a:p>
            <a:endParaRPr lang="zh-CN" altLang="en-US"/>
          </a:p>
        </p:txBody>
      </p:sp>
      <p:sp>
        <p:nvSpPr>
          <p:cNvPr id="206918" name="Rectangle 70"/>
          <p:cNvSpPr>
            <a:spLocks noChangeArrowheads="1"/>
          </p:cNvSpPr>
          <p:nvPr/>
        </p:nvSpPr>
        <p:spPr bwMode="auto">
          <a:xfrm>
            <a:off x="8486775" y="2127250"/>
            <a:ext cx="215900" cy="215900"/>
          </a:xfrm>
          <a:prstGeom prst="rect">
            <a:avLst/>
          </a:prstGeom>
          <a:noFill/>
          <a:ln w="38100">
            <a:solidFill>
              <a:srgbClr val="CC3300"/>
            </a:solidFill>
            <a:miter lim="800000"/>
          </a:ln>
          <a:effectLst/>
        </p:spPr>
        <p:txBody>
          <a:bodyPr wrap="none" anchor="ctr"/>
          <a:lstStyle/>
          <a:p>
            <a:endParaRPr lang="zh-CN" altLang="en-US"/>
          </a:p>
        </p:txBody>
      </p:sp>
      <p:sp>
        <p:nvSpPr>
          <p:cNvPr id="206919" name="Freeform 71"/>
          <p:cNvSpPr/>
          <p:nvPr/>
        </p:nvSpPr>
        <p:spPr bwMode="auto">
          <a:xfrm>
            <a:off x="7861300" y="1957388"/>
            <a:ext cx="331788" cy="695325"/>
          </a:xfrm>
          <a:custGeom>
            <a:avLst/>
            <a:gdLst/>
            <a:ahLst/>
            <a:cxnLst>
              <a:cxn ang="0">
                <a:pos x="4" y="0"/>
              </a:cxn>
              <a:cxn ang="0">
                <a:pos x="13" y="306"/>
              </a:cxn>
              <a:cxn ang="0">
                <a:pos x="85" y="399"/>
              </a:cxn>
              <a:cxn ang="0">
                <a:pos x="157" y="444"/>
              </a:cxn>
              <a:cxn ang="0">
                <a:pos x="193" y="453"/>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206920" name="Freeform 72"/>
          <p:cNvSpPr/>
          <p:nvPr/>
        </p:nvSpPr>
        <p:spPr bwMode="auto">
          <a:xfrm>
            <a:off x="8312150" y="1960563"/>
            <a:ext cx="292100" cy="688975"/>
          </a:xfrm>
          <a:custGeom>
            <a:avLst/>
            <a:gdLst/>
            <a:ahLst/>
            <a:cxnLst>
              <a:cxn ang="0">
                <a:pos x="170" y="0"/>
              </a:cxn>
              <a:cxn ang="0">
                <a:pos x="165" y="264"/>
              </a:cxn>
              <a:cxn ang="0">
                <a:pos x="135" y="351"/>
              </a:cxn>
              <a:cxn ang="0">
                <a:pos x="81" y="411"/>
              </a:cxn>
              <a:cxn ang="0">
                <a:pos x="0" y="447"/>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206921" name="Oval 73"/>
          <p:cNvSpPr>
            <a:spLocks noChangeArrowheads="1"/>
          </p:cNvSpPr>
          <p:nvPr/>
        </p:nvSpPr>
        <p:spPr bwMode="auto">
          <a:xfrm>
            <a:off x="7439025" y="630238"/>
            <a:ext cx="630238" cy="352425"/>
          </a:xfrm>
          <a:prstGeom prst="ellipse">
            <a:avLst/>
          </a:prstGeom>
          <a:solidFill>
            <a:srgbClr val="FFCCFF"/>
          </a:solidFill>
          <a:ln w="12700">
            <a:solidFill>
              <a:schemeClr val="tx1"/>
            </a:solidFill>
            <a:round/>
          </a:ln>
          <a:effectLst/>
        </p:spPr>
        <p:txBody>
          <a:bodyPr wrap="none" anchor="ctr"/>
          <a:lstStyle/>
          <a:p>
            <a:endParaRPr lang="zh-CN" altLang="en-US"/>
          </a:p>
        </p:txBody>
      </p:sp>
      <p:sp>
        <p:nvSpPr>
          <p:cNvPr id="206922" name="Rectangle 74"/>
          <p:cNvSpPr>
            <a:spLocks noChangeArrowheads="1"/>
          </p:cNvSpPr>
          <p:nvPr/>
        </p:nvSpPr>
        <p:spPr bwMode="auto">
          <a:xfrm>
            <a:off x="7439025" y="620713"/>
            <a:ext cx="618760" cy="366767"/>
          </a:xfrm>
          <a:prstGeom prst="rect">
            <a:avLst/>
          </a:prstGeom>
          <a:noFill/>
          <a:ln w="12700">
            <a:noFill/>
            <a:miter lim="800000"/>
          </a:ln>
          <a:effectLst/>
        </p:spPr>
        <p:txBody>
          <a:bodyPr wrap="none" lIns="90488" tIns="44450" rIns="90488" bIns="44450">
            <a:spAutoFit/>
          </a:bodyPr>
          <a:lstStyle/>
          <a:p>
            <a:pPr algn="l" defTabSz="762000" eaLnBrk="0" hangingPunct="0"/>
            <a:r>
              <a:rPr lang="en-US" altLang="zh-CN" sz="1800" dirty="0">
                <a:latin typeface="Arial" panose="020B0604020202020204" pitchFamily="34" charset="0"/>
                <a:ea typeface="黑体" panose="02010609060101010101" pitchFamily="49" charset="-122"/>
              </a:rPr>
              <a:t>AP3</a:t>
            </a:r>
          </a:p>
        </p:txBody>
      </p:sp>
      <p:sp>
        <p:nvSpPr>
          <p:cNvPr id="206923" name="Freeform 75"/>
          <p:cNvSpPr/>
          <p:nvPr/>
        </p:nvSpPr>
        <p:spPr bwMode="auto">
          <a:xfrm>
            <a:off x="1009650" y="2020888"/>
            <a:ext cx="271463" cy="628650"/>
          </a:xfrm>
          <a:custGeom>
            <a:avLst/>
            <a:gdLst/>
            <a:ahLst/>
            <a:cxnLst>
              <a:cxn ang="0">
                <a:pos x="156" y="0"/>
              </a:cxn>
              <a:cxn ang="0">
                <a:pos x="147" y="279"/>
              </a:cxn>
              <a:cxn ang="0">
                <a:pos x="81" y="372"/>
              </a:cxn>
              <a:cxn ang="0">
                <a:pos x="0" y="408"/>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206924" name="Freeform 76"/>
          <p:cNvSpPr/>
          <p:nvPr/>
        </p:nvSpPr>
        <p:spPr bwMode="auto">
          <a:xfrm>
            <a:off x="665163" y="1933575"/>
            <a:ext cx="255587" cy="757238"/>
          </a:xfrm>
          <a:custGeom>
            <a:avLst/>
            <a:gdLst/>
            <a:ahLst/>
            <a:cxnLst>
              <a:cxn ang="0">
                <a:pos x="8" y="0"/>
              </a:cxn>
              <a:cxn ang="0">
                <a:pos x="5" y="285"/>
              </a:cxn>
              <a:cxn ang="0">
                <a:pos x="38" y="414"/>
              </a:cxn>
              <a:cxn ang="0">
                <a:pos x="149" y="492"/>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206925" name="Oval 77"/>
          <p:cNvSpPr>
            <a:spLocks noChangeArrowheads="1"/>
          </p:cNvSpPr>
          <p:nvPr/>
        </p:nvSpPr>
        <p:spPr bwMode="auto">
          <a:xfrm flipH="1">
            <a:off x="7405688" y="5608638"/>
            <a:ext cx="152400" cy="138112"/>
          </a:xfrm>
          <a:prstGeom prst="ellipse">
            <a:avLst/>
          </a:prstGeom>
          <a:solidFill>
            <a:schemeClr val="bg1"/>
          </a:solidFill>
          <a:ln w="28575">
            <a:solidFill>
              <a:srgbClr val="333399"/>
            </a:solidFill>
            <a:round/>
          </a:ln>
          <a:effectLst/>
        </p:spPr>
        <p:txBody>
          <a:bodyPr wrap="none" anchor="ctr"/>
          <a:lstStyle/>
          <a:p>
            <a:endParaRPr lang="zh-CN" altLang="en-US" sz="1800"/>
          </a:p>
        </p:txBody>
      </p:sp>
      <p:sp>
        <p:nvSpPr>
          <p:cNvPr id="206926" name="Line 78"/>
          <p:cNvSpPr>
            <a:spLocks noChangeShapeType="1"/>
          </p:cNvSpPr>
          <p:nvPr/>
        </p:nvSpPr>
        <p:spPr bwMode="auto">
          <a:xfrm>
            <a:off x="660400" y="1303338"/>
            <a:ext cx="12700" cy="685800"/>
          </a:xfrm>
          <a:prstGeom prst="line">
            <a:avLst/>
          </a:prstGeom>
          <a:noFill/>
          <a:ln w="57150">
            <a:solidFill>
              <a:srgbClr val="00FF00"/>
            </a:solidFill>
            <a:prstDash val="sysDot"/>
            <a:round/>
          </a:ln>
          <a:effectLst/>
        </p:spPr>
        <p:txBody>
          <a:bodyPr/>
          <a:lstStyle/>
          <a:p>
            <a:endParaRPr lang="zh-CN" altLang="en-US"/>
          </a:p>
        </p:txBody>
      </p:sp>
      <p:sp>
        <p:nvSpPr>
          <p:cNvPr id="206927" name="Line 79"/>
          <p:cNvSpPr>
            <a:spLocks noChangeShapeType="1"/>
          </p:cNvSpPr>
          <p:nvPr/>
        </p:nvSpPr>
        <p:spPr bwMode="auto">
          <a:xfrm>
            <a:off x="1282700" y="1082675"/>
            <a:ext cx="0" cy="965200"/>
          </a:xfrm>
          <a:prstGeom prst="line">
            <a:avLst/>
          </a:prstGeom>
          <a:noFill/>
          <a:ln w="57150">
            <a:solidFill>
              <a:schemeClr val="accent2"/>
            </a:solidFill>
            <a:prstDash val="sysDot"/>
            <a:round/>
          </a:ln>
          <a:effectLst/>
        </p:spPr>
        <p:txBody>
          <a:bodyPr/>
          <a:lstStyle/>
          <a:p>
            <a:endParaRPr lang="zh-CN" altLang="en-US"/>
          </a:p>
        </p:txBody>
      </p:sp>
      <p:sp>
        <p:nvSpPr>
          <p:cNvPr id="206928" name="Line 80"/>
          <p:cNvSpPr>
            <a:spLocks noChangeShapeType="1"/>
          </p:cNvSpPr>
          <p:nvPr/>
        </p:nvSpPr>
        <p:spPr bwMode="auto">
          <a:xfrm>
            <a:off x="7861300" y="1023938"/>
            <a:ext cx="0" cy="965200"/>
          </a:xfrm>
          <a:prstGeom prst="line">
            <a:avLst/>
          </a:prstGeom>
          <a:noFill/>
          <a:ln w="57150">
            <a:solidFill>
              <a:srgbClr val="00FF00"/>
            </a:solidFill>
            <a:prstDash val="sysDot"/>
            <a:round/>
          </a:ln>
          <a:effectLst/>
        </p:spPr>
        <p:txBody>
          <a:bodyPr/>
          <a:lstStyle/>
          <a:p>
            <a:endParaRPr lang="zh-CN" altLang="en-US"/>
          </a:p>
        </p:txBody>
      </p:sp>
      <p:sp>
        <p:nvSpPr>
          <p:cNvPr id="206929" name="Line 81"/>
          <p:cNvSpPr>
            <a:spLocks noChangeShapeType="1"/>
          </p:cNvSpPr>
          <p:nvPr/>
        </p:nvSpPr>
        <p:spPr bwMode="auto">
          <a:xfrm>
            <a:off x="8597900" y="973138"/>
            <a:ext cx="0" cy="965200"/>
          </a:xfrm>
          <a:prstGeom prst="line">
            <a:avLst/>
          </a:prstGeom>
          <a:noFill/>
          <a:ln w="57150">
            <a:solidFill>
              <a:schemeClr val="accent2"/>
            </a:solidFill>
            <a:prstDash val="sysDot"/>
            <a:round/>
          </a:ln>
          <a:effectLst/>
        </p:spPr>
        <p:txBody>
          <a:bodyPr/>
          <a:lstStyle/>
          <a:p>
            <a:endParaRPr lang="zh-CN" altLang="en-US"/>
          </a:p>
        </p:txBody>
      </p:sp>
      <p:sp>
        <p:nvSpPr>
          <p:cNvPr id="206930" name="Rectangle 82"/>
          <p:cNvSpPr>
            <a:spLocks noChangeArrowheads="1"/>
          </p:cNvSpPr>
          <p:nvPr/>
        </p:nvSpPr>
        <p:spPr bwMode="auto">
          <a:xfrm>
            <a:off x="260796" y="2636912"/>
            <a:ext cx="8775700" cy="1512887"/>
          </a:xfrm>
          <a:prstGeom prst="rect">
            <a:avLst/>
          </a:prstGeom>
          <a:noFill/>
          <a:ln w="38100" algn="ctr">
            <a:solidFill>
              <a:srgbClr val="FF99CC"/>
            </a:solidFill>
            <a:prstDash val="dash"/>
            <a:miter lim="800000"/>
          </a:ln>
          <a:effectLst/>
        </p:spPr>
        <p:txBody>
          <a:bodyPr wrap="none" anchor="ctr"/>
          <a:lstStyle/>
          <a:p>
            <a:endParaRPr lang="zh-CN" altLang="en-US"/>
          </a:p>
        </p:txBody>
      </p:sp>
      <p:sp>
        <p:nvSpPr>
          <p:cNvPr id="206931" name="Rectangle 83"/>
          <p:cNvSpPr>
            <a:spLocks noChangeArrowheads="1"/>
          </p:cNvSpPr>
          <p:nvPr/>
        </p:nvSpPr>
        <p:spPr bwMode="auto">
          <a:xfrm>
            <a:off x="2044700" y="1235075"/>
            <a:ext cx="5273675" cy="363538"/>
          </a:xfrm>
          <a:prstGeom prst="rect">
            <a:avLst/>
          </a:prstGeom>
          <a:noFill/>
          <a:ln w="12700">
            <a:noFill/>
            <a:miter lim="800000"/>
          </a:ln>
          <a:effectLst/>
        </p:spPr>
        <p:txBody>
          <a:bodyPr lIns="90488" tIns="44450" rIns="90488" bIns="44450">
            <a:spAutoFit/>
          </a:bodyPr>
          <a:lstStyle/>
          <a:p>
            <a:pPr algn="l" defTabSz="762000" eaLnBrk="0" hangingPunct="0"/>
            <a:r>
              <a:rPr lang="en-US" altLang="zh-CN" sz="1800" dirty="0">
                <a:latin typeface="Tahoma" panose="020B0604030504040204" pitchFamily="34" charset="0"/>
                <a:ea typeface="黑体" panose="02010609060101010101" pitchFamily="49" charset="-122"/>
              </a:rPr>
              <a:t>message = specific headers + </a:t>
            </a:r>
            <a:r>
              <a:rPr lang="en-US" altLang="zh-CN" sz="1800" dirty="0">
                <a:solidFill>
                  <a:schemeClr val="hlink"/>
                </a:solidFill>
                <a:latin typeface="Tahoma" panose="020B0604030504040204" pitchFamily="34" charset="0"/>
                <a:ea typeface="黑体" panose="02010609060101010101" pitchFamily="49" charset="-122"/>
              </a:rPr>
              <a:t>manipulated</a:t>
            </a:r>
            <a:r>
              <a:rPr lang="en-US" altLang="zh-CN" sz="1800" dirty="0">
                <a:latin typeface="Tahoma" panose="020B0604030504040204" pitchFamily="34" charset="0"/>
                <a:ea typeface="黑体" panose="02010609060101010101" pitchFamily="49" charset="-122"/>
              </a:rPr>
              <a:t> data</a:t>
            </a:r>
          </a:p>
        </p:txBody>
      </p:sp>
      <p:sp>
        <p:nvSpPr>
          <p:cNvPr id="206932" name="Line 84"/>
          <p:cNvSpPr>
            <a:spLocks noChangeShapeType="1"/>
          </p:cNvSpPr>
          <p:nvPr/>
        </p:nvSpPr>
        <p:spPr bwMode="auto">
          <a:xfrm flipH="1">
            <a:off x="1331913" y="1484313"/>
            <a:ext cx="757237" cy="360362"/>
          </a:xfrm>
          <a:prstGeom prst="line">
            <a:avLst/>
          </a:prstGeom>
          <a:noFill/>
          <a:ln w="28575">
            <a:solidFill>
              <a:srgbClr val="FF0000"/>
            </a:solidFill>
            <a:round/>
            <a:tailEnd type="triangle" w="med" len="med"/>
          </a:ln>
          <a:effectLst/>
        </p:spPr>
        <p:txBody>
          <a:bodyPr/>
          <a:lstStyle/>
          <a:p>
            <a:endParaRPr lang="zh-CN" altLang="en-US"/>
          </a:p>
        </p:txBody>
      </p:sp>
      <p:sp>
        <p:nvSpPr>
          <p:cNvPr id="206933" name="Rectangle 85"/>
          <p:cNvSpPr>
            <a:spLocks noChangeArrowheads="1"/>
          </p:cNvSpPr>
          <p:nvPr/>
        </p:nvSpPr>
        <p:spPr bwMode="auto">
          <a:xfrm>
            <a:off x="1835150" y="836613"/>
            <a:ext cx="6208713" cy="397545"/>
          </a:xfrm>
          <a:prstGeom prst="rect">
            <a:avLst/>
          </a:prstGeom>
          <a:noFill/>
          <a:ln w="12700">
            <a:noFill/>
            <a:miter lim="800000"/>
          </a:ln>
          <a:effectLst/>
        </p:spPr>
        <p:txBody>
          <a:bodyPr lIns="90488" tIns="44450" rIns="90488" bIns="44450">
            <a:spAutoFit/>
          </a:bodyPr>
          <a:lstStyle/>
          <a:p>
            <a:pPr algn="l" defTabSz="762000" eaLnBrk="0" hangingPunct="0"/>
            <a:r>
              <a:rPr lang="en-US" altLang="zh-CN" sz="2000" dirty="0">
                <a:latin typeface="Tahoma" panose="020B0604030504040204" pitchFamily="34" charset="0"/>
                <a:ea typeface="黑体" panose="02010609060101010101" pitchFamily="49" charset="-122"/>
              </a:rPr>
              <a:t>application data </a:t>
            </a:r>
            <a:r>
              <a:rPr lang="en-US" altLang="zh-CN" sz="1600" dirty="0">
                <a:latin typeface="Tahoma" panose="020B0604030504040204" pitchFamily="34" charset="0"/>
                <a:ea typeface="黑体" panose="02010609060101010101" pitchFamily="49" charset="-122"/>
              </a:rPr>
              <a:t>(presentation formatting and compression)</a:t>
            </a:r>
          </a:p>
        </p:txBody>
      </p:sp>
      <p:sp>
        <p:nvSpPr>
          <p:cNvPr id="206934" name="Line 86"/>
          <p:cNvSpPr>
            <a:spLocks noChangeShapeType="1"/>
          </p:cNvSpPr>
          <p:nvPr/>
        </p:nvSpPr>
        <p:spPr bwMode="auto">
          <a:xfrm flipH="1">
            <a:off x="1371600" y="1252538"/>
            <a:ext cx="546100" cy="139700"/>
          </a:xfrm>
          <a:prstGeom prst="line">
            <a:avLst/>
          </a:prstGeom>
          <a:noFill/>
          <a:ln w="28575">
            <a:solidFill>
              <a:srgbClr val="00FF00"/>
            </a:solidFill>
            <a:round/>
            <a:tailEnd type="triangle" w="med" len="med"/>
          </a:ln>
          <a:effectLst/>
        </p:spPr>
        <p:txBody>
          <a:bodyPr/>
          <a:lstStyle/>
          <a:p>
            <a:endParaRPr lang="zh-CN" altLang="en-US"/>
          </a:p>
        </p:txBody>
      </p:sp>
      <p:sp>
        <p:nvSpPr>
          <p:cNvPr id="206935" name="Rectangle 87"/>
          <p:cNvSpPr>
            <a:spLocks noChangeArrowheads="1"/>
          </p:cNvSpPr>
          <p:nvPr/>
        </p:nvSpPr>
        <p:spPr bwMode="auto">
          <a:xfrm>
            <a:off x="2771775" y="1990663"/>
            <a:ext cx="3976689" cy="366767"/>
          </a:xfrm>
          <a:prstGeom prst="rect">
            <a:avLst/>
          </a:prstGeom>
          <a:noFill/>
          <a:ln w="12700">
            <a:noFill/>
            <a:miter lim="800000"/>
          </a:ln>
          <a:effectLst/>
        </p:spPr>
        <p:txBody>
          <a:bodyPr wrap="square" lIns="90488" tIns="44450" rIns="90488" bIns="44450">
            <a:spAutoFit/>
          </a:bodyPr>
          <a:lstStyle/>
          <a:p>
            <a:pPr algn="ctr" defTabSz="762000" eaLnBrk="0" hangingPunct="0"/>
            <a:r>
              <a:rPr lang="en-US" altLang="zh-CN" sz="1800" dirty="0">
                <a:latin typeface="Tahoma" panose="020B0604030504040204" pitchFamily="34" charset="0"/>
                <a:ea typeface="黑体" panose="02010609060101010101" pitchFamily="49" charset="-122"/>
              </a:rPr>
              <a:t>message segment or user datagram</a:t>
            </a:r>
          </a:p>
        </p:txBody>
      </p:sp>
      <p:sp>
        <p:nvSpPr>
          <p:cNvPr id="206936" name="Line 88"/>
          <p:cNvSpPr>
            <a:spLocks noChangeShapeType="1"/>
          </p:cNvSpPr>
          <p:nvPr/>
        </p:nvSpPr>
        <p:spPr bwMode="auto">
          <a:xfrm flipH="1">
            <a:off x="1206500" y="2203450"/>
            <a:ext cx="1584325" cy="306388"/>
          </a:xfrm>
          <a:prstGeom prst="line">
            <a:avLst/>
          </a:prstGeom>
          <a:noFill/>
          <a:ln w="28575">
            <a:solidFill>
              <a:srgbClr val="FF0000"/>
            </a:solidFill>
            <a:round/>
            <a:tailEnd type="triangle" w="med" len="med"/>
          </a:ln>
          <a:effectLst/>
        </p:spPr>
        <p:txBody>
          <a:bodyPr/>
          <a:lstStyle/>
          <a:p>
            <a:endParaRPr lang="zh-CN" altLang="en-US"/>
          </a:p>
        </p:txBody>
      </p:sp>
      <p:sp>
        <p:nvSpPr>
          <p:cNvPr id="206937" name="Rectangle 89"/>
          <p:cNvSpPr>
            <a:spLocks noChangeArrowheads="1"/>
          </p:cNvSpPr>
          <p:nvPr/>
        </p:nvSpPr>
        <p:spPr bwMode="auto">
          <a:xfrm>
            <a:off x="2051050" y="2276475"/>
            <a:ext cx="5410200" cy="381000"/>
          </a:xfrm>
          <a:prstGeom prst="rect">
            <a:avLst/>
          </a:prstGeom>
          <a:noFill/>
          <a:ln w="9525">
            <a:noFill/>
            <a:miter lim="800000"/>
          </a:ln>
        </p:spPr>
        <p:txBody>
          <a:bodyPr anchor="b"/>
          <a:lstStyle/>
          <a:p>
            <a:r>
              <a:rPr kumimoji="0" lang="zh-CN" altLang="en-US" sz="1800" dirty="0">
                <a:solidFill>
                  <a:schemeClr val="hlink"/>
                </a:solidFill>
                <a:latin typeface="Tahoma" panose="020B0604030504040204" pitchFamily="34" charset="0"/>
              </a:rPr>
              <a:t>运输层为相互通信的应用进程提供了逻辑通信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6937"/>
                                        </p:tgtEl>
                                        <p:attrNameLst>
                                          <p:attrName>style.visibility</p:attrName>
                                        </p:attrNameLst>
                                      </p:cBhvr>
                                      <p:to>
                                        <p:strVal val="visible"/>
                                      </p:to>
                                    </p:set>
                                    <p:animEffect transition="in" filter="wipe(down)">
                                      <p:cBhvr>
                                        <p:cTn id="7" dur="290">
                                          <p:stCondLst>
                                            <p:cond delay="0"/>
                                          </p:stCondLst>
                                        </p:cTn>
                                        <p:tgtEl>
                                          <p:spTgt spid="206937"/>
                                        </p:tgtEl>
                                      </p:cBhvr>
                                    </p:animEffect>
                                    <p:anim calcmode="lin" valueType="num">
                                      <p:cBhvr>
                                        <p:cTn id="8" dur="911" tmFilter="0,0; 0.14,0.36; 0.43,0.73; 0.71,0.91; 1.0,1.0">
                                          <p:stCondLst>
                                            <p:cond delay="0"/>
                                          </p:stCondLst>
                                        </p:cTn>
                                        <p:tgtEl>
                                          <p:spTgt spid="20693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0693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0693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0693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06937"/>
                                        </p:tgtEl>
                                        <p:attrNameLst>
                                          <p:attrName>ppt_y</p:attrName>
                                        </p:attrNameLst>
                                      </p:cBhvr>
                                      <p:tavLst>
                                        <p:tav tm="0" fmla="#ppt_y-sin(pi*$)/81">
                                          <p:val>
                                            <p:fltVal val="0"/>
                                          </p:val>
                                        </p:tav>
                                        <p:tav tm="100000">
                                          <p:val>
                                            <p:fltVal val="1"/>
                                          </p:val>
                                        </p:tav>
                                      </p:tavLst>
                                    </p:anim>
                                    <p:animScale>
                                      <p:cBhvr>
                                        <p:cTn id="13" dur="13">
                                          <p:stCondLst>
                                            <p:cond delay="325"/>
                                          </p:stCondLst>
                                        </p:cTn>
                                        <p:tgtEl>
                                          <p:spTgt spid="206937"/>
                                        </p:tgtEl>
                                      </p:cBhvr>
                                      <p:to x="100000" y="60000"/>
                                    </p:animScale>
                                    <p:animScale>
                                      <p:cBhvr>
                                        <p:cTn id="14" dur="83" decel="50000">
                                          <p:stCondLst>
                                            <p:cond delay="338"/>
                                          </p:stCondLst>
                                        </p:cTn>
                                        <p:tgtEl>
                                          <p:spTgt spid="206937"/>
                                        </p:tgtEl>
                                      </p:cBhvr>
                                      <p:to x="100000" y="100000"/>
                                    </p:animScale>
                                    <p:animScale>
                                      <p:cBhvr>
                                        <p:cTn id="15" dur="13">
                                          <p:stCondLst>
                                            <p:cond delay="656"/>
                                          </p:stCondLst>
                                        </p:cTn>
                                        <p:tgtEl>
                                          <p:spTgt spid="206937"/>
                                        </p:tgtEl>
                                      </p:cBhvr>
                                      <p:to x="100000" y="80000"/>
                                    </p:animScale>
                                    <p:animScale>
                                      <p:cBhvr>
                                        <p:cTn id="16" dur="83" decel="50000">
                                          <p:stCondLst>
                                            <p:cond delay="669"/>
                                          </p:stCondLst>
                                        </p:cTn>
                                        <p:tgtEl>
                                          <p:spTgt spid="206937"/>
                                        </p:tgtEl>
                                      </p:cBhvr>
                                      <p:to x="100000" y="100000"/>
                                    </p:animScale>
                                    <p:animScale>
                                      <p:cBhvr>
                                        <p:cTn id="17" dur="13">
                                          <p:stCondLst>
                                            <p:cond delay="821"/>
                                          </p:stCondLst>
                                        </p:cTn>
                                        <p:tgtEl>
                                          <p:spTgt spid="206937"/>
                                        </p:tgtEl>
                                      </p:cBhvr>
                                      <p:to x="100000" y="90000"/>
                                    </p:animScale>
                                    <p:animScale>
                                      <p:cBhvr>
                                        <p:cTn id="18" dur="83" decel="50000">
                                          <p:stCondLst>
                                            <p:cond delay="834"/>
                                          </p:stCondLst>
                                        </p:cTn>
                                        <p:tgtEl>
                                          <p:spTgt spid="206937"/>
                                        </p:tgtEl>
                                      </p:cBhvr>
                                      <p:to x="100000" y="100000"/>
                                    </p:animScale>
                                    <p:animScale>
                                      <p:cBhvr>
                                        <p:cTn id="19" dur="13">
                                          <p:stCondLst>
                                            <p:cond delay="904"/>
                                          </p:stCondLst>
                                        </p:cTn>
                                        <p:tgtEl>
                                          <p:spTgt spid="206937"/>
                                        </p:tgtEl>
                                      </p:cBhvr>
                                      <p:to x="100000" y="95000"/>
                                    </p:animScale>
                                    <p:animScale>
                                      <p:cBhvr>
                                        <p:cTn id="20" dur="83" decel="50000">
                                          <p:stCondLst>
                                            <p:cond delay="917"/>
                                          </p:stCondLst>
                                        </p:cTn>
                                        <p:tgtEl>
                                          <p:spTgt spid="2069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37"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483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4835"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483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4837"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483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04839"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04840"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04841"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04842"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04843"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04844"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04845"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04846"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04847"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04848"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04849"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04850"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04851"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04852"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04853"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04854"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04855"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04856"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04857"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04858"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04859"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04860"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04861"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04862"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04863"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4864"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04865"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04866"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04867"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04868"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04869"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04870"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04871"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04872"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04873"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04874"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04875"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04876"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04877"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04878"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04879"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04880"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04881"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04882"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04883"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04884"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04885"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04886"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04887"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04888"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04889"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04890"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04891"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04892"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04893"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04894"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04895"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04896"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04897"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04898"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4899"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4900"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4901"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4902"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4903"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04904"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04905"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04906"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04907" name="Rectangle 75"/>
          <p:cNvSpPr>
            <a:spLocks noChangeArrowheads="1"/>
          </p:cNvSpPr>
          <p:nvPr/>
        </p:nvSpPr>
        <p:spPr bwMode="auto">
          <a:xfrm>
            <a:off x="250825" y="11113"/>
            <a:ext cx="81311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04908"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04909"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04910"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04911"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04912"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04913"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04914" name="Text Box 82"/>
          <p:cNvSpPr txBox="1">
            <a:spLocks noChangeArrowheads="1"/>
          </p:cNvSpPr>
          <p:nvPr/>
        </p:nvSpPr>
        <p:spPr bwMode="auto">
          <a:xfrm>
            <a:off x="395288" y="5084763"/>
            <a:ext cx="8424862" cy="1373187"/>
          </a:xfrm>
          <a:prstGeom prst="rect">
            <a:avLst/>
          </a:prstGeom>
          <a:noFill/>
          <a:ln w="9525">
            <a:noFill/>
            <a:miter lim="800000"/>
          </a:ln>
          <a:effectLst/>
        </p:spPr>
        <p:txBody>
          <a:bodyPr>
            <a:spAutoFit/>
          </a:bodyPr>
          <a:lstStyle/>
          <a:p>
            <a:r>
              <a:rPr lang="zh-CN" altLang="en-US" dirty="0">
                <a:latin typeface="Arial" panose="020B0604020202020204" pitchFamily="34" charset="0"/>
                <a:ea typeface="黑体" panose="02010609060101010101" pitchFamily="49" charset="-122"/>
              </a:rPr>
              <a:t>序号字段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占 </a:t>
            </a:r>
            <a:r>
              <a:rPr lang="en-US" altLang="zh-CN" dirty="0">
                <a:latin typeface="Arial" panose="020B0604020202020204" pitchFamily="34" charset="0"/>
                <a:ea typeface="黑体" panose="02010609060101010101" pitchFamily="49" charset="-122"/>
              </a:rPr>
              <a:t>4 </a:t>
            </a:r>
            <a:r>
              <a:rPr lang="zh-CN" altLang="en-US" dirty="0">
                <a:latin typeface="Arial" panose="020B0604020202020204" pitchFamily="34" charset="0"/>
                <a:ea typeface="黑体" panose="02010609060101010101" pitchFamily="49" charset="-122"/>
              </a:rPr>
              <a:t>字节。</a:t>
            </a:r>
            <a:r>
              <a:rPr lang="en-US" altLang="zh-CN" dirty="0">
                <a:latin typeface="Arial" panose="020B0604020202020204" pitchFamily="34" charset="0"/>
                <a:ea typeface="黑体" panose="02010609060101010101" pitchFamily="49" charset="-122"/>
              </a:rPr>
              <a:t>TCP</a:t>
            </a:r>
            <a:r>
              <a:rPr lang="zh-CN" altLang="en-US" dirty="0">
                <a:latin typeface="Arial" panose="020B0604020202020204" pitchFamily="34" charset="0"/>
                <a:ea typeface="黑体" panose="02010609060101010101" pitchFamily="49" charset="-122"/>
              </a:rPr>
              <a:t>连接中传送的数据流中的每一个字节</a:t>
            </a:r>
            <a:r>
              <a:rPr lang="zh-CN" altLang="en-US" dirty="0">
                <a:solidFill>
                  <a:srgbClr val="C00000"/>
                </a:solidFill>
                <a:latin typeface="Arial" panose="020B0604020202020204" pitchFamily="34" charset="0"/>
                <a:ea typeface="黑体" panose="02010609060101010101" pitchFamily="49" charset="-122"/>
              </a:rPr>
              <a:t>都编上</a:t>
            </a:r>
            <a:r>
              <a:rPr lang="zh-CN" altLang="en-US" dirty="0">
                <a:latin typeface="Arial" panose="020B0604020202020204" pitchFamily="34" charset="0"/>
                <a:ea typeface="黑体" panose="02010609060101010101" pitchFamily="49" charset="-122"/>
              </a:rPr>
              <a:t>一个序号。序号字段的值则指的是本报文段所发送的数据的第一个字节的序号。 </a:t>
            </a:r>
          </a:p>
        </p:txBody>
      </p:sp>
      <p:sp>
        <p:nvSpPr>
          <p:cNvPr id="504915" name="Rectangle 83"/>
          <p:cNvSpPr>
            <a:spLocks noChangeArrowheads="1"/>
          </p:cNvSpPr>
          <p:nvPr/>
        </p:nvSpPr>
        <p:spPr bwMode="auto">
          <a:xfrm>
            <a:off x="611188" y="1412875"/>
            <a:ext cx="7754937" cy="717550"/>
          </a:xfrm>
          <a:prstGeom prst="rect">
            <a:avLst/>
          </a:prstGeom>
          <a:noFill/>
          <a:ln w="76200">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91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5" grpId="0" animBg="1"/>
      <p:bldP spid="504915" grpId="1"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5858"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5859"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5860"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5861"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5862"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05863"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05864"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05865"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05866"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05867"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05868"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05869"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05870"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05871"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05872"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05873"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05874"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05875"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05876"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05877"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05878"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05879"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05880"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05881"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05882"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05883"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05884"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05885"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05886"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05887"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5888"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05889"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05890"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05891"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05892"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05893"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05894"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05895"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05896"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05897"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05898"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05899"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05900"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05901"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05902"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05903"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05904"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05905"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05906"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05907"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05908"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05909"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05910"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05911"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05912"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05913"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05914"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05915"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05916"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05917"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05918"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05919"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05920"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05921"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05922"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5923"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5924"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5925"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5926"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5927"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05928"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05929"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05930"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05931" name="Rectangle 75"/>
          <p:cNvSpPr>
            <a:spLocks noChangeArrowheads="1"/>
          </p:cNvSpPr>
          <p:nvPr/>
        </p:nvSpPr>
        <p:spPr bwMode="auto">
          <a:xfrm>
            <a:off x="25082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05932"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05933"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05934"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05935"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05936"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05937"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05938" name="Text Box 82"/>
          <p:cNvSpPr txBox="1">
            <a:spLocks noChangeArrowheads="1"/>
          </p:cNvSpPr>
          <p:nvPr/>
        </p:nvSpPr>
        <p:spPr bwMode="auto">
          <a:xfrm>
            <a:off x="395288" y="5219700"/>
            <a:ext cx="8424862" cy="946150"/>
          </a:xfrm>
          <a:prstGeom prst="rect">
            <a:avLst/>
          </a:prstGeom>
          <a:noFill/>
          <a:ln w="9525">
            <a:noFill/>
            <a:miter lim="800000"/>
          </a:ln>
          <a:effectLst/>
        </p:spPr>
        <p:txBody>
          <a:bodyPr>
            <a:spAutoFit/>
          </a:bodyPr>
          <a:lstStyle/>
          <a:p>
            <a:r>
              <a:rPr lang="zh-CN" altLang="en-US" dirty="0">
                <a:latin typeface="Arial" panose="020B0604020202020204" pitchFamily="34" charset="0"/>
                <a:ea typeface="黑体" panose="02010609060101010101" pitchFamily="49" charset="-122"/>
              </a:rPr>
              <a:t>确认号字段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占 </a:t>
            </a:r>
            <a:r>
              <a:rPr lang="en-US" altLang="zh-CN" dirty="0">
                <a:latin typeface="Arial" panose="020B0604020202020204" pitchFamily="34" charset="0"/>
                <a:ea typeface="黑体" panose="02010609060101010101" pitchFamily="49" charset="-122"/>
              </a:rPr>
              <a:t>4 </a:t>
            </a:r>
            <a:r>
              <a:rPr lang="zh-CN" altLang="en-US" dirty="0">
                <a:latin typeface="Arial" panose="020B0604020202020204" pitchFamily="34" charset="0"/>
                <a:ea typeface="黑体" panose="02010609060101010101" pitchFamily="49" charset="-122"/>
              </a:rPr>
              <a:t>字节，是期望收到对方的</a:t>
            </a:r>
            <a:r>
              <a:rPr lang="zh-CN" altLang="en-US" dirty="0">
                <a:solidFill>
                  <a:schemeClr val="hlink"/>
                </a:solidFill>
                <a:latin typeface="Arial" panose="020B0604020202020204" pitchFamily="34" charset="0"/>
                <a:ea typeface="黑体" panose="02010609060101010101" pitchFamily="49" charset="-122"/>
              </a:rPr>
              <a:t>下一个</a:t>
            </a:r>
            <a:r>
              <a:rPr lang="zh-CN" altLang="en-US" dirty="0">
                <a:latin typeface="Arial" panose="020B0604020202020204" pitchFamily="34" charset="0"/>
                <a:ea typeface="黑体" panose="02010609060101010101" pitchFamily="49" charset="-122"/>
              </a:rPr>
              <a:t>报文段的</a:t>
            </a:r>
            <a:r>
              <a:rPr lang="zh-CN" altLang="en-US" dirty="0">
                <a:solidFill>
                  <a:srgbClr val="FF0000"/>
                </a:solidFill>
                <a:latin typeface="Arial" panose="020B0604020202020204" pitchFamily="34" charset="0"/>
                <a:ea typeface="黑体" panose="02010609060101010101" pitchFamily="49" charset="-122"/>
              </a:rPr>
              <a:t>数据的</a:t>
            </a:r>
            <a:r>
              <a:rPr lang="zh-CN" altLang="en-US" dirty="0">
                <a:latin typeface="Arial" panose="020B0604020202020204" pitchFamily="34" charset="0"/>
                <a:ea typeface="黑体" panose="02010609060101010101" pitchFamily="49" charset="-122"/>
              </a:rPr>
              <a:t>第一个字节的序号。 </a:t>
            </a:r>
          </a:p>
        </p:txBody>
      </p:sp>
      <p:sp>
        <p:nvSpPr>
          <p:cNvPr id="505939" name="Rectangle 83"/>
          <p:cNvSpPr>
            <a:spLocks noChangeArrowheads="1"/>
          </p:cNvSpPr>
          <p:nvPr/>
        </p:nvSpPr>
        <p:spPr bwMode="auto">
          <a:xfrm>
            <a:off x="611188" y="2060575"/>
            <a:ext cx="7754937" cy="717550"/>
          </a:xfrm>
          <a:prstGeom prst="rect">
            <a:avLst/>
          </a:prstGeom>
          <a:noFill/>
          <a:ln w="76200">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9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59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39" grpId="0" animBg="1"/>
      <p:bldP spid="505939" grpId="1"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5"/>
          <p:cNvSpPr>
            <a:spLocks noGrp="1" noChangeArrowheads="1"/>
          </p:cNvSpPr>
          <p:nvPr>
            <p:ph type="body" sz="half" idx="1"/>
          </p:nvPr>
        </p:nvSpPr>
        <p:spPr>
          <a:xfrm>
            <a:off x="300038" y="972588"/>
            <a:ext cx="4033838" cy="5171037"/>
          </a:xfrm>
        </p:spPr>
        <p:txBody>
          <a:bodyPr/>
          <a:lstStyle/>
          <a:p>
            <a:pPr marL="234950" indent="-123825">
              <a:buFont typeface="Wingdings" panose="05000000000000000000" pitchFamily="2" charset="2"/>
              <a:buNone/>
            </a:pPr>
            <a:r>
              <a:rPr lang="en-US" altLang="zh-CN" sz="2400" u="sng" dirty="0">
                <a:solidFill>
                  <a:srgbClr val="CC0000"/>
                </a:solidFill>
              </a:rPr>
              <a:t>sequence numbers:</a:t>
            </a:r>
            <a:endParaRPr lang="en-US" altLang="zh-CN" sz="2400" dirty="0">
              <a:solidFill>
                <a:srgbClr val="CC0000"/>
              </a:solidFill>
            </a:endParaRPr>
          </a:p>
          <a:p>
            <a:pPr marL="342265" lvl="1" indent="-342265">
              <a:spcBef>
                <a:spcPts val="600"/>
              </a:spcBef>
            </a:pPr>
            <a:r>
              <a:rPr lang="en-US" altLang="zh-CN" dirty="0">
                <a:cs typeface="+mn-cs"/>
              </a:rPr>
              <a:t>byte stream </a:t>
            </a:r>
            <a:r>
              <a:rPr lang="en-US" altLang="ja-JP" dirty="0">
                <a:cs typeface="+mn-cs"/>
              </a:rPr>
              <a:t>“number” of first byte in segment's data</a:t>
            </a:r>
          </a:p>
          <a:p>
            <a:pPr marL="234950" indent="-123825">
              <a:buFont typeface="Wingdings" panose="05000000000000000000" pitchFamily="2" charset="2"/>
              <a:buNone/>
            </a:pPr>
            <a:endParaRPr lang="en-US" altLang="zh-CN" sz="2400" u="sng" dirty="0">
              <a:solidFill>
                <a:srgbClr val="CC0000"/>
              </a:solidFill>
            </a:endParaRPr>
          </a:p>
          <a:p>
            <a:pPr marL="234950" indent="-123825">
              <a:buFont typeface="Wingdings" panose="05000000000000000000" pitchFamily="2" charset="2"/>
              <a:buNone/>
            </a:pPr>
            <a:r>
              <a:rPr lang="en-US" altLang="zh-CN" sz="2400" u="sng" dirty="0">
                <a:solidFill>
                  <a:srgbClr val="CC0000"/>
                </a:solidFill>
              </a:rPr>
              <a:t>acknowledgements:</a:t>
            </a:r>
            <a:endParaRPr lang="en-US" altLang="zh-CN" sz="2400" dirty="0">
              <a:solidFill>
                <a:srgbClr val="CC0000"/>
              </a:solidFill>
            </a:endParaRPr>
          </a:p>
          <a:p>
            <a:pPr marL="342265" lvl="1" indent="-342265">
              <a:spcBef>
                <a:spcPts val="600"/>
              </a:spcBef>
            </a:pPr>
            <a:r>
              <a:rPr lang="en-US" altLang="zh-CN" dirty="0">
                <a:cs typeface="+mn-cs"/>
              </a:rPr>
              <a:t>seq # of next byte expected from other side</a:t>
            </a:r>
          </a:p>
          <a:p>
            <a:pPr marL="342265" lvl="1" indent="-342265">
              <a:spcBef>
                <a:spcPts val="600"/>
              </a:spcBef>
            </a:pPr>
            <a:r>
              <a:rPr lang="en-US" altLang="zh-CN" dirty="0">
                <a:cs typeface="+mn-cs"/>
              </a:rPr>
              <a:t>cumulative ACK</a:t>
            </a:r>
          </a:p>
          <a:p>
            <a:pPr marL="0" lvl="1" indent="-342265">
              <a:spcBef>
                <a:spcPts val="600"/>
              </a:spcBef>
              <a:buNone/>
            </a:pPr>
            <a:r>
              <a:rPr lang="en-US" altLang="zh-CN" sz="2300" dirty="0">
                <a:solidFill>
                  <a:srgbClr val="CC0000"/>
                </a:solidFill>
              </a:rPr>
              <a:t>Q:</a:t>
            </a:r>
            <a:r>
              <a:rPr lang="en-US" altLang="zh-CN" sz="2300" dirty="0"/>
              <a:t> how receiver handles out-of-order segments</a:t>
            </a:r>
          </a:p>
          <a:p>
            <a:pPr marL="0" indent="-342265">
              <a:spcBef>
                <a:spcPts val="600"/>
              </a:spcBef>
              <a:buNone/>
            </a:pPr>
            <a:r>
              <a:rPr lang="en-US" altLang="zh-CN" sz="2300" dirty="0"/>
              <a:t> </a:t>
            </a:r>
            <a:r>
              <a:rPr lang="en-US" altLang="zh-CN" sz="2300" dirty="0">
                <a:solidFill>
                  <a:srgbClr val="FF0000"/>
                </a:solidFill>
              </a:rPr>
              <a:t>A:</a:t>
            </a:r>
            <a:r>
              <a:rPr lang="en-US" altLang="zh-CN" sz="2300" dirty="0"/>
              <a:t> TCP spec doesn</a:t>
            </a:r>
            <a:r>
              <a:rPr lang="en-US" altLang="ja-JP" sz="2300" dirty="0"/>
              <a:t>'t say, ― up to implementor</a:t>
            </a:r>
            <a:endParaRPr lang="en-US" altLang="zh-CN" sz="2300" dirty="0"/>
          </a:p>
        </p:txBody>
      </p:sp>
      <p:grpSp>
        <p:nvGrpSpPr>
          <p:cNvPr id="3" name="Group 192"/>
          <p:cNvGrpSpPr/>
          <p:nvPr/>
        </p:nvGrpSpPr>
        <p:grpSpPr bwMode="auto">
          <a:xfrm>
            <a:off x="5702323" y="3742338"/>
            <a:ext cx="2897187" cy="2541588"/>
            <a:chOff x="3599" y="2404"/>
            <a:chExt cx="1825" cy="1601"/>
          </a:xfrm>
        </p:grpSpPr>
        <p:sp>
          <p:nvSpPr>
            <p:cNvPr id="64601" name="Rectangle 167"/>
            <p:cNvSpPr>
              <a:spLocks noChangeArrowheads="1"/>
            </p:cNvSpPr>
            <p:nvPr/>
          </p:nvSpPr>
          <p:spPr bwMode="auto">
            <a:xfrm>
              <a:off x="3753" y="3587"/>
              <a:ext cx="1202"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grpSp>
          <p:nvGrpSpPr>
            <p:cNvPr id="4" name="Group 148"/>
            <p:cNvGrpSpPr/>
            <p:nvPr/>
          </p:nvGrpSpPr>
          <p:grpSpPr bwMode="auto">
            <a:xfrm>
              <a:off x="3733" y="3291"/>
              <a:ext cx="1252" cy="714"/>
              <a:chOff x="1976" y="2984"/>
              <a:chExt cx="1252" cy="714"/>
            </a:xfrm>
          </p:grpSpPr>
          <p:sp>
            <p:nvSpPr>
              <p:cNvPr id="64605" name="Rectangle 149"/>
              <p:cNvSpPr>
                <a:spLocks noChangeArrowheads="1"/>
              </p:cNvSpPr>
              <p:nvPr/>
            </p:nvSpPr>
            <p:spPr bwMode="auto">
              <a:xfrm>
                <a:off x="1994" y="2995"/>
                <a:ext cx="1210" cy="70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606" name="Text Box 150"/>
              <p:cNvSpPr txBox="1">
                <a:spLocks noChangeArrowheads="1"/>
              </p:cNvSpPr>
              <p:nvPr/>
            </p:nvSpPr>
            <p:spPr bwMode="auto">
              <a:xfrm>
                <a:off x="2001" y="2984"/>
                <a:ext cx="5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000">
                    <a:latin typeface="Arial" panose="020B0604020202020204" pitchFamily="34" charset="0"/>
                  </a:rPr>
                  <a:t>source port #</a:t>
                </a:r>
              </a:p>
            </p:txBody>
          </p:sp>
          <p:sp>
            <p:nvSpPr>
              <p:cNvPr id="64607" name="Text Box 151"/>
              <p:cNvSpPr txBox="1">
                <a:spLocks noChangeArrowheads="1"/>
              </p:cNvSpPr>
              <p:nvPr/>
            </p:nvSpPr>
            <p:spPr bwMode="auto">
              <a:xfrm>
                <a:off x="2648" y="2987"/>
                <a:ext cx="4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000">
                    <a:latin typeface="Arial" panose="020B0604020202020204" pitchFamily="34" charset="0"/>
                  </a:rPr>
                  <a:t>dest port #</a:t>
                </a:r>
              </a:p>
            </p:txBody>
          </p:sp>
          <p:sp>
            <p:nvSpPr>
              <p:cNvPr id="64608" name="Text Box 152"/>
              <p:cNvSpPr txBox="1">
                <a:spLocks noChangeArrowheads="1"/>
              </p:cNvSpPr>
              <p:nvPr/>
            </p:nvSpPr>
            <p:spPr bwMode="auto">
              <a:xfrm>
                <a:off x="2154" y="3117"/>
                <a:ext cx="9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200">
                    <a:latin typeface="Arial" panose="020B0604020202020204" pitchFamily="34" charset="0"/>
                  </a:rPr>
                  <a:t>sequence number</a:t>
                </a:r>
              </a:p>
            </p:txBody>
          </p:sp>
          <p:sp>
            <p:nvSpPr>
              <p:cNvPr id="64609" name="Text Box 153"/>
              <p:cNvSpPr txBox="1">
                <a:spLocks noChangeArrowheads="1"/>
              </p:cNvSpPr>
              <p:nvPr/>
            </p:nvSpPr>
            <p:spPr bwMode="auto">
              <a:xfrm>
                <a:off x="1976" y="3257"/>
                <a:ext cx="12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200">
                    <a:solidFill>
                      <a:schemeClr val="bg1"/>
                    </a:solidFill>
                    <a:latin typeface="Arial" panose="020B0604020202020204" pitchFamily="34" charset="0"/>
                  </a:rPr>
                  <a:t>acknowledgement number</a:t>
                </a:r>
              </a:p>
            </p:txBody>
          </p:sp>
          <p:sp>
            <p:nvSpPr>
              <p:cNvPr id="64610" name="Text Box 154"/>
              <p:cNvSpPr txBox="1">
                <a:spLocks noChangeArrowheads="1"/>
              </p:cNvSpPr>
              <p:nvPr/>
            </p:nvSpPr>
            <p:spPr bwMode="auto">
              <a:xfrm>
                <a:off x="2053" y="3544"/>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000">
                    <a:latin typeface="Arial" panose="020B0604020202020204" pitchFamily="34" charset="0"/>
                  </a:rPr>
                  <a:t>checksum</a:t>
                </a:r>
              </a:p>
            </p:txBody>
          </p:sp>
          <p:sp>
            <p:nvSpPr>
              <p:cNvPr id="64611" name="Line 155"/>
              <p:cNvSpPr>
                <a:spLocks noChangeShapeType="1"/>
              </p:cNvSpPr>
              <p:nvPr/>
            </p:nvSpPr>
            <p:spPr bwMode="auto">
              <a:xfrm>
                <a:off x="1994" y="3138"/>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612" name="Line 156"/>
              <p:cNvSpPr>
                <a:spLocks noChangeShapeType="1"/>
              </p:cNvSpPr>
              <p:nvPr/>
            </p:nvSpPr>
            <p:spPr bwMode="auto">
              <a:xfrm>
                <a:off x="1994" y="3274"/>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613" name="Line 157"/>
              <p:cNvSpPr>
                <a:spLocks noChangeShapeType="1"/>
              </p:cNvSpPr>
              <p:nvPr/>
            </p:nvSpPr>
            <p:spPr bwMode="auto">
              <a:xfrm>
                <a:off x="1992" y="3414"/>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614" name="Line 158"/>
              <p:cNvSpPr>
                <a:spLocks noChangeShapeType="1"/>
              </p:cNvSpPr>
              <p:nvPr/>
            </p:nvSpPr>
            <p:spPr bwMode="auto">
              <a:xfrm>
                <a:off x="2588" y="2994"/>
                <a:ext cx="0" cy="1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615" name="Line 159"/>
              <p:cNvSpPr>
                <a:spLocks noChangeShapeType="1"/>
              </p:cNvSpPr>
              <p:nvPr/>
            </p:nvSpPr>
            <p:spPr bwMode="auto">
              <a:xfrm>
                <a:off x="2588" y="3416"/>
                <a:ext cx="0" cy="2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616" name="Line 160"/>
              <p:cNvSpPr>
                <a:spLocks noChangeShapeType="1"/>
              </p:cNvSpPr>
              <p:nvPr/>
            </p:nvSpPr>
            <p:spPr bwMode="auto">
              <a:xfrm>
                <a:off x="1994" y="3548"/>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617" name="Text Box 161"/>
              <p:cNvSpPr txBox="1">
                <a:spLocks noChangeArrowheads="1"/>
              </p:cNvSpPr>
              <p:nvPr/>
            </p:nvSpPr>
            <p:spPr bwMode="auto">
              <a:xfrm>
                <a:off x="2708" y="3390"/>
                <a:ext cx="3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200" dirty="0">
                    <a:latin typeface="Arial" panose="020B0604020202020204" pitchFamily="34" charset="0"/>
                  </a:rPr>
                  <a:t>rwnd</a:t>
                </a:r>
              </a:p>
            </p:txBody>
          </p:sp>
          <p:sp>
            <p:nvSpPr>
              <p:cNvPr id="64618" name="Text Box 162"/>
              <p:cNvSpPr txBox="1">
                <a:spLocks noChangeArrowheads="1"/>
              </p:cNvSpPr>
              <p:nvPr/>
            </p:nvSpPr>
            <p:spPr bwMode="auto">
              <a:xfrm>
                <a:off x="2651" y="3544"/>
                <a:ext cx="4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000">
                    <a:latin typeface="Arial" panose="020B0604020202020204" pitchFamily="34" charset="0"/>
                  </a:rPr>
                  <a:t>urg pointer</a:t>
                </a:r>
              </a:p>
            </p:txBody>
          </p:sp>
          <p:sp>
            <p:nvSpPr>
              <p:cNvPr id="64619" name="Line 163"/>
              <p:cNvSpPr>
                <a:spLocks noChangeShapeType="1"/>
              </p:cNvSpPr>
              <p:nvPr/>
            </p:nvSpPr>
            <p:spPr bwMode="auto">
              <a:xfrm>
                <a:off x="2398" y="3413"/>
                <a:ext cx="0" cy="1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620" name="Line 164"/>
              <p:cNvSpPr>
                <a:spLocks noChangeShapeType="1"/>
              </p:cNvSpPr>
              <p:nvPr/>
            </p:nvSpPr>
            <p:spPr bwMode="auto">
              <a:xfrm>
                <a:off x="2143" y="3412"/>
                <a:ext cx="0" cy="1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64603" name="Text Box 166"/>
            <p:cNvSpPr txBox="1">
              <a:spLocks noChangeArrowheads="1"/>
            </p:cNvSpPr>
            <p:nvPr/>
          </p:nvSpPr>
          <p:spPr bwMode="auto">
            <a:xfrm>
              <a:off x="3704" y="3092"/>
              <a:ext cx="1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600" dirty="0">
                  <a:latin typeface="Tahoma" panose="020B0604030504040204" pitchFamily="34" charset="0"/>
                </a:rPr>
                <a:t>incoming segment to sender</a:t>
              </a:r>
            </a:p>
          </p:txBody>
        </p:sp>
        <p:sp>
          <p:nvSpPr>
            <p:cNvPr id="64604" name="Freeform 168"/>
            <p:cNvSpPr/>
            <p:nvPr/>
          </p:nvSpPr>
          <p:spPr bwMode="auto">
            <a:xfrm flipH="1" flipV="1">
              <a:off x="3599" y="2404"/>
              <a:ext cx="107" cy="1194"/>
            </a:xfrm>
            <a:custGeom>
              <a:avLst/>
              <a:gdLst>
                <a:gd name="T0" fmla="*/ 0 w 107"/>
                <a:gd name="T1" fmla="*/ 0 h 910"/>
                <a:gd name="T2" fmla="*/ 107 w 107"/>
                <a:gd name="T3" fmla="*/ 0 h 910"/>
                <a:gd name="T4" fmla="*/ 107 w 107"/>
                <a:gd name="T5" fmla="*/ 6095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 name="Group 195"/>
          <p:cNvGrpSpPr/>
          <p:nvPr/>
        </p:nvGrpSpPr>
        <p:grpSpPr bwMode="auto">
          <a:xfrm>
            <a:off x="6546850" y="5762278"/>
            <a:ext cx="358775" cy="304800"/>
            <a:chOff x="5144" y="3677"/>
            <a:chExt cx="226" cy="192"/>
          </a:xfrm>
        </p:grpSpPr>
        <p:sp>
          <p:nvSpPr>
            <p:cNvPr id="64599" name="Rectangle 194"/>
            <p:cNvSpPr>
              <a:spLocks noChangeArrowheads="1"/>
            </p:cNvSpPr>
            <p:nvPr/>
          </p:nvSpPr>
          <p:spPr bwMode="auto">
            <a:xfrm>
              <a:off x="5212" y="3716"/>
              <a:ext cx="88"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600" name="Text Box 193"/>
            <p:cNvSpPr txBox="1">
              <a:spLocks noChangeArrowheads="1"/>
            </p:cNvSpPr>
            <p:nvPr/>
          </p:nvSpPr>
          <p:spPr bwMode="auto">
            <a:xfrm>
              <a:off x="5144" y="3677"/>
              <a:ext cx="2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50000"/>
                </a:spcBef>
                <a:buClrTx/>
                <a:buSzTx/>
                <a:buFontTx/>
                <a:buNone/>
              </a:pPr>
              <a:r>
                <a:rPr lang="en-US" altLang="zh-CN" sz="1400">
                  <a:solidFill>
                    <a:schemeClr val="bg1"/>
                  </a:solidFill>
                  <a:latin typeface="Arial Narrow" panose="020B0606020202030204" pitchFamily="34" charset="0"/>
                </a:rPr>
                <a:t>A</a:t>
              </a:r>
            </a:p>
          </p:txBody>
        </p:sp>
      </p:grpSp>
      <p:sp>
        <p:nvSpPr>
          <p:cNvPr id="64521" name="Rectangle 37"/>
          <p:cNvSpPr>
            <a:spLocks noChangeArrowheads="1"/>
          </p:cNvSpPr>
          <p:nvPr/>
        </p:nvSpPr>
        <p:spPr bwMode="auto">
          <a:xfrm>
            <a:off x="4697413" y="2950815"/>
            <a:ext cx="65087" cy="622300"/>
          </a:xfrm>
          <a:prstGeom prst="rect">
            <a:avLst/>
          </a:prstGeom>
          <a:gradFill rotWithShape="1">
            <a:gsLst>
              <a:gs pos="0">
                <a:schemeClr val="bg1"/>
              </a:gs>
              <a:gs pos="100000">
                <a:srgbClr val="33CC3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22" name="Rectangle 39"/>
          <p:cNvSpPr>
            <a:spLocks noChangeArrowheads="1"/>
          </p:cNvSpPr>
          <p:nvPr/>
        </p:nvSpPr>
        <p:spPr bwMode="auto">
          <a:xfrm>
            <a:off x="4794250" y="2952403"/>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23" name="Rectangle 40"/>
          <p:cNvSpPr>
            <a:spLocks noChangeArrowheads="1"/>
          </p:cNvSpPr>
          <p:nvPr/>
        </p:nvSpPr>
        <p:spPr bwMode="auto">
          <a:xfrm>
            <a:off x="4892675" y="295081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24" name="Rectangle 41"/>
          <p:cNvSpPr>
            <a:spLocks noChangeArrowheads="1"/>
          </p:cNvSpPr>
          <p:nvPr/>
        </p:nvSpPr>
        <p:spPr bwMode="auto">
          <a:xfrm>
            <a:off x="4989513" y="295081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25" name="Rectangle 42"/>
          <p:cNvSpPr>
            <a:spLocks noChangeArrowheads="1"/>
          </p:cNvSpPr>
          <p:nvPr/>
        </p:nvSpPr>
        <p:spPr bwMode="auto">
          <a:xfrm>
            <a:off x="5084763" y="295081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26" name="Rectangle 43"/>
          <p:cNvSpPr>
            <a:spLocks noChangeArrowheads="1"/>
          </p:cNvSpPr>
          <p:nvPr/>
        </p:nvSpPr>
        <p:spPr bwMode="auto">
          <a:xfrm>
            <a:off x="4929190" y="3055588"/>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27" name="Rectangle 45"/>
          <p:cNvSpPr>
            <a:spLocks noChangeArrowheads="1"/>
          </p:cNvSpPr>
          <p:nvPr/>
        </p:nvSpPr>
        <p:spPr bwMode="auto">
          <a:xfrm>
            <a:off x="5273675" y="295081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28" name="Rectangle 46"/>
          <p:cNvSpPr>
            <a:spLocks noChangeArrowheads="1"/>
          </p:cNvSpPr>
          <p:nvPr/>
        </p:nvSpPr>
        <p:spPr bwMode="auto">
          <a:xfrm>
            <a:off x="5368925" y="295081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29" name="Rectangle 47"/>
          <p:cNvSpPr>
            <a:spLocks noChangeArrowheads="1"/>
          </p:cNvSpPr>
          <p:nvPr/>
        </p:nvSpPr>
        <p:spPr bwMode="auto">
          <a:xfrm>
            <a:off x="5464175" y="295081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30" name="Rectangle 50"/>
          <p:cNvSpPr>
            <a:spLocks noChangeArrowheads="1"/>
          </p:cNvSpPr>
          <p:nvPr/>
        </p:nvSpPr>
        <p:spPr bwMode="auto">
          <a:xfrm>
            <a:off x="5570538" y="295081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31" name="Rectangle 51"/>
          <p:cNvSpPr>
            <a:spLocks noChangeArrowheads="1"/>
          </p:cNvSpPr>
          <p:nvPr/>
        </p:nvSpPr>
        <p:spPr bwMode="auto">
          <a:xfrm>
            <a:off x="5668963" y="2952403"/>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32" name="Rectangle 52"/>
          <p:cNvSpPr>
            <a:spLocks noChangeArrowheads="1"/>
          </p:cNvSpPr>
          <p:nvPr/>
        </p:nvSpPr>
        <p:spPr bwMode="auto">
          <a:xfrm>
            <a:off x="5765800" y="295081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33" name="Rectangle 53"/>
          <p:cNvSpPr>
            <a:spLocks noChangeArrowheads="1"/>
          </p:cNvSpPr>
          <p:nvPr/>
        </p:nvSpPr>
        <p:spPr bwMode="auto">
          <a:xfrm>
            <a:off x="5862638" y="295081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34" name="Rectangle 54"/>
          <p:cNvSpPr>
            <a:spLocks noChangeArrowheads="1"/>
          </p:cNvSpPr>
          <p:nvPr/>
        </p:nvSpPr>
        <p:spPr bwMode="auto">
          <a:xfrm>
            <a:off x="5959475" y="295081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35" name="Rectangle 55"/>
          <p:cNvSpPr>
            <a:spLocks noChangeArrowheads="1"/>
          </p:cNvSpPr>
          <p:nvPr/>
        </p:nvSpPr>
        <p:spPr bwMode="auto">
          <a:xfrm>
            <a:off x="6054725" y="295081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36" name="Rectangle 56"/>
          <p:cNvSpPr>
            <a:spLocks noChangeArrowheads="1"/>
          </p:cNvSpPr>
          <p:nvPr/>
        </p:nvSpPr>
        <p:spPr bwMode="auto">
          <a:xfrm>
            <a:off x="6146800" y="295081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37" name="Rectangle 57"/>
          <p:cNvSpPr>
            <a:spLocks noChangeArrowheads="1"/>
          </p:cNvSpPr>
          <p:nvPr/>
        </p:nvSpPr>
        <p:spPr bwMode="auto">
          <a:xfrm>
            <a:off x="6242050" y="295081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38" name="Rectangle 58"/>
          <p:cNvSpPr>
            <a:spLocks noChangeArrowheads="1"/>
          </p:cNvSpPr>
          <p:nvPr/>
        </p:nvSpPr>
        <p:spPr bwMode="auto">
          <a:xfrm>
            <a:off x="6338888" y="295081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39" name="Rectangle 59"/>
          <p:cNvSpPr>
            <a:spLocks noChangeArrowheads="1"/>
          </p:cNvSpPr>
          <p:nvPr/>
        </p:nvSpPr>
        <p:spPr bwMode="auto">
          <a:xfrm>
            <a:off x="6427788" y="295081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40" name="Rectangle 60"/>
          <p:cNvSpPr>
            <a:spLocks noChangeArrowheads="1"/>
          </p:cNvSpPr>
          <p:nvPr/>
        </p:nvSpPr>
        <p:spPr bwMode="auto">
          <a:xfrm>
            <a:off x="6523038" y="295081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41" name="Rectangle 61"/>
          <p:cNvSpPr>
            <a:spLocks noChangeArrowheads="1"/>
          </p:cNvSpPr>
          <p:nvPr/>
        </p:nvSpPr>
        <p:spPr bwMode="auto">
          <a:xfrm>
            <a:off x="6616700" y="2949228"/>
            <a:ext cx="65088"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42" name="Rectangle 62"/>
          <p:cNvSpPr>
            <a:spLocks noChangeArrowheads="1"/>
          </p:cNvSpPr>
          <p:nvPr/>
        </p:nvSpPr>
        <p:spPr bwMode="auto">
          <a:xfrm>
            <a:off x="6708775" y="2949228"/>
            <a:ext cx="65088"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43" name="Rectangle 63"/>
          <p:cNvSpPr>
            <a:spLocks noChangeArrowheads="1"/>
          </p:cNvSpPr>
          <p:nvPr/>
        </p:nvSpPr>
        <p:spPr bwMode="auto">
          <a:xfrm>
            <a:off x="6805613" y="294922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44" name="Rectangle 64"/>
          <p:cNvSpPr>
            <a:spLocks noChangeArrowheads="1"/>
          </p:cNvSpPr>
          <p:nvPr/>
        </p:nvSpPr>
        <p:spPr bwMode="auto">
          <a:xfrm>
            <a:off x="6900863" y="294922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45" name="Rectangle 65"/>
          <p:cNvSpPr>
            <a:spLocks noChangeArrowheads="1"/>
          </p:cNvSpPr>
          <p:nvPr/>
        </p:nvSpPr>
        <p:spPr bwMode="auto">
          <a:xfrm>
            <a:off x="6989763" y="294922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46" name="Rectangle 66"/>
          <p:cNvSpPr>
            <a:spLocks noChangeArrowheads="1"/>
          </p:cNvSpPr>
          <p:nvPr/>
        </p:nvSpPr>
        <p:spPr bwMode="auto">
          <a:xfrm>
            <a:off x="7085013" y="294922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47" name="Rectangle 68"/>
          <p:cNvSpPr>
            <a:spLocks noChangeArrowheads="1"/>
          </p:cNvSpPr>
          <p:nvPr/>
        </p:nvSpPr>
        <p:spPr bwMode="auto">
          <a:xfrm>
            <a:off x="7181850" y="295081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48" name="Rectangle 69"/>
          <p:cNvSpPr>
            <a:spLocks noChangeArrowheads="1"/>
          </p:cNvSpPr>
          <p:nvPr/>
        </p:nvSpPr>
        <p:spPr bwMode="auto">
          <a:xfrm>
            <a:off x="7278688" y="2952403"/>
            <a:ext cx="65087"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49" name="Rectangle 70"/>
          <p:cNvSpPr>
            <a:spLocks noChangeArrowheads="1"/>
          </p:cNvSpPr>
          <p:nvPr/>
        </p:nvSpPr>
        <p:spPr bwMode="auto">
          <a:xfrm>
            <a:off x="7375525" y="295081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50" name="Rectangle 71"/>
          <p:cNvSpPr>
            <a:spLocks noChangeArrowheads="1"/>
          </p:cNvSpPr>
          <p:nvPr/>
        </p:nvSpPr>
        <p:spPr bwMode="auto">
          <a:xfrm>
            <a:off x="7473950" y="295081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51" name="Rectangle 72"/>
          <p:cNvSpPr>
            <a:spLocks noChangeArrowheads="1"/>
          </p:cNvSpPr>
          <p:nvPr/>
        </p:nvSpPr>
        <p:spPr bwMode="auto">
          <a:xfrm>
            <a:off x="7569200" y="295081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52" name="Rectangle 73"/>
          <p:cNvSpPr>
            <a:spLocks noChangeArrowheads="1"/>
          </p:cNvSpPr>
          <p:nvPr/>
        </p:nvSpPr>
        <p:spPr bwMode="auto">
          <a:xfrm>
            <a:off x="7664450" y="295081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53" name="Rectangle 74"/>
          <p:cNvSpPr>
            <a:spLocks noChangeArrowheads="1"/>
          </p:cNvSpPr>
          <p:nvPr/>
        </p:nvSpPr>
        <p:spPr bwMode="auto">
          <a:xfrm>
            <a:off x="7756525" y="295081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54" name="Rectangle 75"/>
          <p:cNvSpPr>
            <a:spLocks noChangeArrowheads="1"/>
          </p:cNvSpPr>
          <p:nvPr/>
        </p:nvSpPr>
        <p:spPr bwMode="auto">
          <a:xfrm>
            <a:off x="7853363" y="2950815"/>
            <a:ext cx="65087"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55" name="Rectangle 76"/>
          <p:cNvSpPr>
            <a:spLocks noChangeArrowheads="1"/>
          </p:cNvSpPr>
          <p:nvPr/>
        </p:nvSpPr>
        <p:spPr bwMode="auto">
          <a:xfrm>
            <a:off x="7948613" y="2950815"/>
            <a:ext cx="65087" cy="622300"/>
          </a:xfrm>
          <a:prstGeom prst="rect">
            <a:avLst/>
          </a:pr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56" name="Rectangle 78"/>
          <p:cNvSpPr>
            <a:spLocks noChangeArrowheads="1"/>
          </p:cNvSpPr>
          <p:nvPr/>
        </p:nvSpPr>
        <p:spPr bwMode="auto">
          <a:xfrm>
            <a:off x="4654550" y="3689003"/>
            <a:ext cx="3408363"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57" name="Rectangle 79"/>
          <p:cNvSpPr>
            <a:spLocks noChangeArrowheads="1"/>
          </p:cNvSpPr>
          <p:nvPr/>
        </p:nvSpPr>
        <p:spPr bwMode="auto">
          <a:xfrm>
            <a:off x="4740275" y="2841278"/>
            <a:ext cx="3408363"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58" name="Line 80"/>
          <p:cNvSpPr>
            <a:spLocks noChangeShapeType="1"/>
          </p:cNvSpPr>
          <p:nvPr/>
        </p:nvSpPr>
        <p:spPr bwMode="auto">
          <a:xfrm>
            <a:off x="4762500" y="3803303"/>
            <a:ext cx="868363"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59" name="Line 82"/>
          <p:cNvSpPr>
            <a:spLocks noChangeShapeType="1"/>
          </p:cNvSpPr>
          <p:nvPr/>
        </p:nvSpPr>
        <p:spPr bwMode="auto">
          <a:xfrm>
            <a:off x="5697538" y="3804890"/>
            <a:ext cx="868362"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60" name="Line 83"/>
          <p:cNvSpPr>
            <a:spLocks noChangeShapeType="1"/>
          </p:cNvSpPr>
          <p:nvPr/>
        </p:nvSpPr>
        <p:spPr bwMode="auto">
          <a:xfrm>
            <a:off x="7191375" y="3803303"/>
            <a:ext cx="801688"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61" name="Line 84"/>
          <p:cNvSpPr>
            <a:spLocks noChangeShapeType="1"/>
          </p:cNvSpPr>
          <p:nvPr/>
        </p:nvSpPr>
        <p:spPr bwMode="auto">
          <a:xfrm>
            <a:off x="6621463" y="3804890"/>
            <a:ext cx="528637"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62" name="Line 87"/>
          <p:cNvSpPr>
            <a:spLocks noChangeShapeType="1"/>
          </p:cNvSpPr>
          <p:nvPr/>
        </p:nvSpPr>
        <p:spPr bwMode="auto">
          <a:xfrm>
            <a:off x="4854575" y="3827115"/>
            <a:ext cx="0" cy="233363"/>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63" name="Line 88"/>
          <p:cNvSpPr>
            <a:spLocks noChangeShapeType="1"/>
          </p:cNvSpPr>
          <p:nvPr/>
        </p:nvSpPr>
        <p:spPr bwMode="auto">
          <a:xfrm>
            <a:off x="6083300" y="3822353"/>
            <a:ext cx="0" cy="233362"/>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64" name="Line 89"/>
          <p:cNvSpPr>
            <a:spLocks noChangeShapeType="1"/>
          </p:cNvSpPr>
          <p:nvPr/>
        </p:nvSpPr>
        <p:spPr bwMode="auto">
          <a:xfrm>
            <a:off x="6902450" y="3822353"/>
            <a:ext cx="0" cy="233362"/>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65" name="Line 90"/>
          <p:cNvSpPr>
            <a:spLocks noChangeShapeType="1"/>
          </p:cNvSpPr>
          <p:nvPr/>
        </p:nvSpPr>
        <p:spPr bwMode="auto">
          <a:xfrm>
            <a:off x="7559675" y="3822353"/>
            <a:ext cx="0" cy="233362"/>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66" name="Text Box 91"/>
          <p:cNvSpPr txBox="1">
            <a:spLocks noChangeArrowheads="1"/>
          </p:cNvSpPr>
          <p:nvPr/>
        </p:nvSpPr>
        <p:spPr bwMode="auto">
          <a:xfrm>
            <a:off x="4730750" y="4050953"/>
            <a:ext cx="6937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zh-CN" sz="1400" dirty="0">
                <a:latin typeface="Tahoma" panose="020B0604030504040204" pitchFamily="34" charset="0"/>
              </a:rPr>
              <a:t>sent </a:t>
            </a:r>
          </a:p>
          <a:p>
            <a:pPr>
              <a:lnSpc>
                <a:spcPct val="90000"/>
              </a:lnSpc>
              <a:spcBef>
                <a:spcPct val="0"/>
              </a:spcBef>
              <a:buClrTx/>
              <a:buSzTx/>
              <a:buFontTx/>
              <a:buNone/>
            </a:pPr>
            <a:r>
              <a:rPr lang="en-US" altLang="zh-CN" sz="1400" dirty="0">
                <a:latin typeface="Tahoma" panose="020B0604030504040204" pitchFamily="34" charset="0"/>
              </a:rPr>
              <a:t>ACKed</a:t>
            </a:r>
          </a:p>
        </p:txBody>
      </p:sp>
      <p:sp>
        <p:nvSpPr>
          <p:cNvPr id="64567" name="Text Box 92"/>
          <p:cNvSpPr txBox="1">
            <a:spLocks noChangeArrowheads="1"/>
          </p:cNvSpPr>
          <p:nvPr/>
        </p:nvSpPr>
        <p:spPr bwMode="auto">
          <a:xfrm>
            <a:off x="5711824" y="4057303"/>
            <a:ext cx="1146191"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90000"/>
              </a:lnSpc>
              <a:spcBef>
                <a:spcPct val="0"/>
              </a:spcBef>
              <a:buClrTx/>
              <a:buSzTx/>
              <a:buFontTx/>
              <a:buNone/>
            </a:pPr>
            <a:r>
              <a:rPr lang="en-US" altLang="zh-CN" sz="1400" dirty="0">
                <a:latin typeface="Tahoma" panose="020B0604030504040204" pitchFamily="34" charset="0"/>
              </a:rPr>
              <a:t>sent, not-yet ACKed</a:t>
            </a:r>
          </a:p>
          <a:p>
            <a:pPr algn="ctr">
              <a:lnSpc>
                <a:spcPct val="90000"/>
              </a:lnSpc>
              <a:spcBef>
                <a:spcPct val="0"/>
              </a:spcBef>
              <a:buClrTx/>
              <a:buSzTx/>
              <a:buFontTx/>
              <a:buNone/>
            </a:pPr>
            <a:r>
              <a:rPr lang="en-US" altLang="zh-CN" sz="1400" dirty="0">
                <a:latin typeface="Tahoma" panose="020B0604030504040204" pitchFamily="34" charset="0"/>
              </a:rPr>
              <a:t>(</a:t>
            </a:r>
            <a:r>
              <a:rPr lang="ja-JP" altLang="en-US" sz="1400" dirty="0">
                <a:latin typeface="Tahoma" panose="020B0604030504040204" pitchFamily="34" charset="0"/>
              </a:rPr>
              <a:t>“</a:t>
            </a:r>
            <a:r>
              <a:rPr lang="en-US" altLang="ja-JP" sz="1400" dirty="0">
                <a:latin typeface="Tahoma" panose="020B0604030504040204" pitchFamily="34" charset="0"/>
              </a:rPr>
              <a:t>in-flight</a:t>
            </a:r>
            <a:r>
              <a:rPr lang="ja-JP" altLang="en-US" sz="1400" dirty="0">
                <a:latin typeface="Tahoma" panose="020B0604030504040204" pitchFamily="34" charset="0"/>
              </a:rPr>
              <a:t>”</a:t>
            </a:r>
            <a:r>
              <a:rPr lang="en-US" altLang="ja-JP" sz="1400" dirty="0">
                <a:latin typeface="Tahoma" panose="020B0604030504040204" pitchFamily="34" charset="0"/>
              </a:rPr>
              <a:t>)</a:t>
            </a:r>
            <a:endParaRPr lang="en-US" altLang="zh-CN" sz="1400" dirty="0">
              <a:latin typeface="Tahoma" panose="020B0604030504040204" pitchFamily="34" charset="0"/>
            </a:endParaRPr>
          </a:p>
        </p:txBody>
      </p:sp>
      <p:sp>
        <p:nvSpPr>
          <p:cNvPr id="64568" name="Text Box 93"/>
          <p:cNvSpPr txBox="1">
            <a:spLocks noChangeArrowheads="1"/>
          </p:cNvSpPr>
          <p:nvPr/>
        </p:nvSpPr>
        <p:spPr bwMode="auto">
          <a:xfrm>
            <a:off x="6691313" y="4052540"/>
            <a:ext cx="1066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zh-CN" sz="1400" dirty="0">
                <a:latin typeface="Tahoma" panose="020B0604030504040204" pitchFamily="34" charset="0"/>
              </a:rPr>
              <a:t>usable</a:t>
            </a:r>
          </a:p>
          <a:p>
            <a:pPr>
              <a:lnSpc>
                <a:spcPct val="90000"/>
              </a:lnSpc>
              <a:spcBef>
                <a:spcPct val="0"/>
              </a:spcBef>
              <a:buClrTx/>
              <a:buSzTx/>
              <a:buFontTx/>
              <a:buNone/>
            </a:pPr>
            <a:r>
              <a:rPr lang="en-US" altLang="zh-CN" sz="1400" dirty="0">
                <a:latin typeface="Tahoma" panose="020B0604030504040204" pitchFamily="34" charset="0"/>
              </a:rPr>
              <a:t>but not </a:t>
            </a:r>
          </a:p>
          <a:p>
            <a:pPr>
              <a:lnSpc>
                <a:spcPct val="90000"/>
              </a:lnSpc>
              <a:spcBef>
                <a:spcPct val="0"/>
              </a:spcBef>
              <a:buClrTx/>
              <a:buSzTx/>
              <a:buFontTx/>
              <a:buNone/>
            </a:pPr>
            <a:r>
              <a:rPr lang="en-US" altLang="zh-CN" sz="1400" dirty="0">
                <a:latin typeface="Tahoma" panose="020B0604030504040204" pitchFamily="34" charset="0"/>
              </a:rPr>
              <a:t>yet sent</a:t>
            </a:r>
          </a:p>
        </p:txBody>
      </p:sp>
      <p:sp>
        <p:nvSpPr>
          <p:cNvPr id="64569" name="Text Box 94"/>
          <p:cNvSpPr txBox="1">
            <a:spLocks noChangeArrowheads="1"/>
          </p:cNvSpPr>
          <p:nvPr/>
        </p:nvSpPr>
        <p:spPr bwMode="auto">
          <a:xfrm>
            <a:off x="7448550" y="4057303"/>
            <a:ext cx="819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zh-CN" sz="1400" dirty="0">
                <a:latin typeface="Tahoma" panose="020B0604030504040204" pitchFamily="34" charset="0"/>
              </a:rPr>
              <a:t>not </a:t>
            </a:r>
          </a:p>
          <a:p>
            <a:pPr>
              <a:lnSpc>
                <a:spcPct val="90000"/>
              </a:lnSpc>
              <a:spcBef>
                <a:spcPct val="0"/>
              </a:spcBef>
              <a:buClrTx/>
              <a:buSzTx/>
              <a:buFontTx/>
              <a:buNone/>
            </a:pPr>
            <a:r>
              <a:rPr lang="en-US" altLang="zh-CN" sz="1400" dirty="0">
                <a:latin typeface="Tahoma" panose="020B0604030504040204" pitchFamily="34" charset="0"/>
              </a:rPr>
              <a:t>usable</a:t>
            </a:r>
          </a:p>
        </p:txBody>
      </p:sp>
      <p:sp>
        <p:nvSpPr>
          <p:cNvPr id="64570" name="Text Box 96"/>
          <p:cNvSpPr txBox="1">
            <a:spLocks noChangeArrowheads="1"/>
          </p:cNvSpPr>
          <p:nvPr/>
        </p:nvSpPr>
        <p:spPr bwMode="auto">
          <a:xfrm>
            <a:off x="5791200" y="2485678"/>
            <a:ext cx="11318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90000"/>
              </a:lnSpc>
              <a:spcBef>
                <a:spcPct val="0"/>
              </a:spcBef>
              <a:buClrTx/>
              <a:buSzTx/>
              <a:buFontTx/>
              <a:buNone/>
            </a:pPr>
            <a:r>
              <a:rPr lang="en-US" altLang="zh-CN" sz="1400">
                <a:latin typeface="Tahoma" panose="020B0604030504040204" pitchFamily="34" charset="0"/>
              </a:rPr>
              <a:t>window size</a:t>
            </a:r>
          </a:p>
          <a:p>
            <a:pPr algn="ctr">
              <a:lnSpc>
                <a:spcPct val="90000"/>
              </a:lnSpc>
              <a:spcBef>
                <a:spcPct val="0"/>
              </a:spcBef>
              <a:buClrTx/>
              <a:buSzTx/>
              <a:buFontTx/>
              <a:buNone/>
            </a:pPr>
            <a:r>
              <a:rPr lang="en-US" altLang="zh-CN" sz="1400" i="1">
                <a:latin typeface="Tahoma" panose="020B0604030504040204" pitchFamily="34" charset="0"/>
              </a:rPr>
              <a:t> N</a:t>
            </a:r>
          </a:p>
        </p:txBody>
      </p:sp>
      <p:grpSp>
        <p:nvGrpSpPr>
          <p:cNvPr id="6" name="Group 99"/>
          <p:cNvGrpSpPr/>
          <p:nvPr/>
        </p:nvGrpSpPr>
        <p:grpSpPr bwMode="auto">
          <a:xfrm>
            <a:off x="6557963" y="2709515"/>
            <a:ext cx="593725" cy="136525"/>
            <a:chOff x="4250" y="1692"/>
            <a:chExt cx="374" cy="86"/>
          </a:xfrm>
        </p:grpSpPr>
        <p:sp>
          <p:nvSpPr>
            <p:cNvPr id="64597" name="Line 97"/>
            <p:cNvSpPr>
              <a:spLocks noChangeShapeType="1"/>
            </p:cNvSpPr>
            <p:nvPr/>
          </p:nvSpPr>
          <p:spPr bwMode="auto">
            <a:xfrm>
              <a:off x="4250" y="1738"/>
              <a:ext cx="374" cy="0"/>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98" name="Line 98"/>
            <p:cNvSpPr>
              <a:spLocks noChangeShapeType="1"/>
            </p:cNvSpPr>
            <p:nvPr/>
          </p:nvSpPr>
          <p:spPr bwMode="auto">
            <a:xfrm>
              <a:off x="4622" y="1692"/>
              <a:ext cx="0" cy="8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100"/>
          <p:cNvGrpSpPr/>
          <p:nvPr/>
        </p:nvGrpSpPr>
        <p:grpSpPr bwMode="auto">
          <a:xfrm rot="10800000">
            <a:off x="5665788" y="2734915"/>
            <a:ext cx="593725" cy="136525"/>
            <a:chOff x="4250" y="1692"/>
            <a:chExt cx="374" cy="86"/>
          </a:xfrm>
        </p:grpSpPr>
        <p:sp>
          <p:nvSpPr>
            <p:cNvPr id="64595" name="Line 101"/>
            <p:cNvSpPr>
              <a:spLocks noChangeShapeType="1"/>
            </p:cNvSpPr>
            <p:nvPr/>
          </p:nvSpPr>
          <p:spPr bwMode="auto">
            <a:xfrm>
              <a:off x="4253" y="1741"/>
              <a:ext cx="374" cy="0"/>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96" name="Line 102"/>
            <p:cNvSpPr>
              <a:spLocks noChangeShapeType="1"/>
            </p:cNvSpPr>
            <p:nvPr/>
          </p:nvSpPr>
          <p:spPr bwMode="auto">
            <a:xfrm>
              <a:off x="4625" y="1695"/>
              <a:ext cx="0" cy="8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64573" name="Text Box 196"/>
          <p:cNvSpPr txBox="1">
            <a:spLocks noChangeArrowheads="1"/>
          </p:cNvSpPr>
          <p:nvPr/>
        </p:nvSpPr>
        <p:spPr bwMode="auto">
          <a:xfrm>
            <a:off x="4946650" y="3504853"/>
            <a:ext cx="3178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lvl="1" algn="ctr">
              <a:lnSpc>
                <a:spcPct val="100000"/>
              </a:lnSpc>
              <a:spcBef>
                <a:spcPct val="0"/>
              </a:spcBef>
              <a:buClrTx/>
              <a:buFontTx/>
              <a:buNone/>
            </a:pPr>
            <a:r>
              <a:rPr lang="en-US" altLang="zh-CN" sz="1400" i="1">
                <a:latin typeface="Tahoma" panose="020B0604030504040204" pitchFamily="34" charset="0"/>
              </a:rPr>
              <a:t>sender sequence number space </a:t>
            </a:r>
          </a:p>
        </p:txBody>
      </p:sp>
      <p:grpSp>
        <p:nvGrpSpPr>
          <p:cNvPr id="8" name="Group 199"/>
          <p:cNvGrpSpPr/>
          <p:nvPr/>
        </p:nvGrpSpPr>
        <p:grpSpPr bwMode="auto">
          <a:xfrm>
            <a:off x="4449763" y="980728"/>
            <a:ext cx="2952750" cy="1954212"/>
            <a:chOff x="2768" y="673"/>
            <a:chExt cx="1860" cy="1231"/>
          </a:xfrm>
        </p:grpSpPr>
        <p:sp>
          <p:nvSpPr>
            <p:cNvPr id="64575" name="Rectangle 171"/>
            <p:cNvSpPr>
              <a:spLocks noChangeArrowheads="1"/>
            </p:cNvSpPr>
            <p:nvPr/>
          </p:nvSpPr>
          <p:spPr bwMode="auto">
            <a:xfrm>
              <a:off x="2840" y="1028"/>
              <a:ext cx="1202"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grpSp>
          <p:nvGrpSpPr>
            <p:cNvPr id="9" name="Group 172"/>
            <p:cNvGrpSpPr/>
            <p:nvPr/>
          </p:nvGrpSpPr>
          <p:grpSpPr bwMode="auto">
            <a:xfrm>
              <a:off x="2820" y="872"/>
              <a:ext cx="1252" cy="714"/>
              <a:chOff x="1976" y="2984"/>
              <a:chExt cx="1252" cy="714"/>
            </a:xfrm>
          </p:grpSpPr>
          <p:sp>
            <p:nvSpPr>
              <p:cNvPr id="64579" name="Rectangle 173"/>
              <p:cNvSpPr>
                <a:spLocks noChangeArrowheads="1"/>
              </p:cNvSpPr>
              <p:nvPr/>
            </p:nvSpPr>
            <p:spPr bwMode="auto">
              <a:xfrm>
                <a:off x="1994" y="2995"/>
                <a:ext cx="1210" cy="70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zh-CN" altLang="zh-CN" sz="1600">
                  <a:latin typeface="Tahoma" panose="020B0604030504040204" pitchFamily="34" charset="0"/>
                </a:endParaRPr>
              </a:p>
            </p:txBody>
          </p:sp>
          <p:sp>
            <p:nvSpPr>
              <p:cNvPr id="64580" name="Text Box 174"/>
              <p:cNvSpPr txBox="1">
                <a:spLocks noChangeArrowheads="1"/>
              </p:cNvSpPr>
              <p:nvPr/>
            </p:nvSpPr>
            <p:spPr bwMode="auto">
              <a:xfrm>
                <a:off x="2001" y="2984"/>
                <a:ext cx="5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000">
                    <a:latin typeface="Arial" panose="020B0604020202020204" pitchFamily="34" charset="0"/>
                  </a:rPr>
                  <a:t>source port #</a:t>
                </a:r>
              </a:p>
            </p:txBody>
          </p:sp>
          <p:sp>
            <p:nvSpPr>
              <p:cNvPr id="64581" name="Text Box 175"/>
              <p:cNvSpPr txBox="1">
                <a:spLocks noChangeArrowheads="1"/>
              </p:cNvSpPr>
              <p:nvPr/>
            </p:nvSpPr>
            <p:spPr bwMode="auto">
              <a:xfrm>
                <a:off x="2648" y="2987"/>
                <a:ext cx="4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000">
                    <a:latin typeface="Arial" panose="020B0604020202020204" pitchFamily="34" charset="0"/>
                  </a:rPr>
                  <a:t>dest port #</a:t>
                </a:r>
              </a:p>
            </p:txBody>
          </p:sp>
          <p:sp>
            <p:nvSpPr>
              <p:cNvPr id="64582" name="Text Box 176"/>
              <p:cNvSpPr txBox="1">
                <a:spLocks noChangeArrowheads="1"/>
              </p:cNvSpPr>
              <p:nvPr/>
            </p:nvSpPr>
            <p:spPr bwMode="auto">
              <a:xfrm>
                <a:off x="2154" y="3117"/>
                <a:ext cx="9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200">
                    <a:solidFill>
                      <a:schemeClr val="bg1"/>
                    </a:solidFill>
                    <a:latin typeface="Arial" panose="020B0604020202020204" pitchFamily="34" charset="0"/>
                  </a:rPr>
                  <a:t>sequence number</a:t>
                </a:r>
              </a:p>
            </p:txBody>
          </p:sp>
          <p:sp>
            <p:nvSpPr>
              <p:cNvPr id="64583" name="Text Box 177"/>
              <p:cNvSpPr txBox="1">
                <a:spLocks noChangeArrowheads="1"/>
              </p:cNvSpPr>
              <p:nvPr/>
            </p:nvSpPr>
            <p:spPr bwMode="auto">
              <a:xfrm>
                <a:off x="1976" y="3257"/>
                <a:ext cx="12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200">
                    <a:latin typeface="Arial" panose="020B0604020202020204" pitchFamily="34" charset="0"/>
                  </a:rPr>
                  <a:t>acknowledgement number</a:t>
                </a:r>
              </a:p>
            </p:txBody>
          </p:sp>
          <p:sp>
            <p:nvSpPr>
              <p:cNvPr id="64584" name="Text Box 178"/>
              <p:cNvSpPr txBox="1">
                <a:spLocks noChangeArrowheads="1"/>
              </p:cNvSpPr>
              <p:nvPr/>
            </p:nvSpPr>
            <p:spPr bwMode="auto">
              <a:xfrm>
                <a:off x="2053" y="3544"/>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000">
                    <a:latin typeface="Arial" panose="020B0604020202020204" pitchFamily="34" charset="0"/>
                  </a:rPr>
                  <a:t>checksum</a:t>
                </a:r>
              </a:p>
            </p:txBody>
          </p:sp>
          <p:sp>
            <p:nvSpPr>
              <p:cNvPr id="64585" name="Line 179"/>
              <p:cNvSpPr>
                <a:spLocks noChangeShapeType="1"/>
              </p:cNvSpPr>
              <p:nvPr/>
            </p:nvSpPr>
            <p:spPr bwMode="auto">
              <a:xfrm>
                <a:off x="1994" y="3138"/>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86" name="Line 180"/>
              <p:cNvSpPr>
                <a:spLocks noChangeShapeType="1"/>
              </p:cNvSpPr>
              <p:nvPr/>
            </p:nvSpPr>
            <p:spPr bwMode="auto">
              <a:xfrm>
                <a:off x="1994" y="3274"/>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87" name="Line 181"/>
              <p:cNvSpPr>
                <a:spLocks noChangeShapeType="1"/>
              </p:cNvSpPr>
              <p:nvPr/>
            </p:nvSpPr>
            <p:spPr bwMode="auto">
              <a:xfrm>
                <a:off x="1992" y="3414"/>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88" name="Line 182"/>
              <p:cNvSpPr>
                <a:spLocks noChangeShapeType="1"/>
              </p:cNvSpPr>
              <p:nvPr/>
            </p:nvSpPr>
            <p:spPr bwMode="auto">
              <a:xfrm>
                <a:off x="2588" y="2994"/>
                <a:ext cx="0" cy="1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89" name="Line 183"/>
              <p:cNvSpPr>
                <a:spLocks noChangeShapeType="1"/>
              </p:cNvSpPr>
              <p:nvPr/>
            </p:nvSpPr>
            <p:spPr bwMode="auto">
              <a:xfrm>
                <a:off x="2588" y="3416"/>
                <a:ext cx="0" cy="2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90" name="Line 184"/>
              <p:cNvSpPr>
                <a:spLocks noChangeShapeType="1"/>
              </p:cNvSpPr>
              <p:nvPr/>
            </p:nvSpPr>
            <p:spPr bwMode="auto">
              <a:xfrm>
                <a:off x="1994" y="3548"/>
                <a:ext cx="12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91" name="Text Box 185"/>
              <p:cNvSpPr txBox="1">
                <a:spLocks noChangeArrowheads="1"/>
              </p:cNvSpPr>
              <p:nvPr/>
            </p:nvSpPr>
            <p:spPr bwMode="auto">
              <a:xfrm>
                <a:off x="2708" y="3390"/>
                <a:ext cx="3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200" dirty="0">
                    <a:latin typeface="Arial" panose="020B0604020202020204" pitchFamily="34" charset="0"/>
                  </a:rPr>
                  <a:t>rwnd</a:t>
                </a:r>
              </a:p>
            </p:txBody>
          </p:sp>
          <p:sp>
            <p:nvSpPr>
              <p:cNvPr id="64592" name="Text Box 186"/>
              <p:cNvSpPr txBox="1">
                <a:spLocks noChangeArrowheads="1"/>
              </p:cNvSpPr>
              <p:nvPr/>
            </p:nvSpPr>
            <p:spPr bwMode="auto">
              <a:xfrm>
                <a:off x="2651" y="3544"/>
                <a:ext cx="4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000">
                    <a:latin typeface="Arial" panose="020B0604020202020204" pitchFamily="34" charset="0"/>
                  </a:rPr>
                  <a:t>urg pointer</a:t>
                </a:r>
              </a:p>
            </p:txBody>
          </p:sp>
          <p:sp>
            <p:nvSpPr>
              <p:cNvPr id="64593" name="Line 187"/>
              <p:cNvSpPr>
                <a:spLocks noChangeShapeType="1"/>
              </p:cNvSpPr>
              <p:nvPr/>
            </p:nvSpPr>
            <p:spPr bwMode="auto">
              <a:xfrm>
                <a:off x="2398" y="3413"/>
                <a:ext cx="0" cy="1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4594" name="Line 188"/>
              <p:cNvSpPr>
                <a:spLocks noChangeShapeType="1"/>
              </p:cNvSpPr>
              <p:nvPr/>
            </p:nvSpPr>
            <p:spPr bwMode="auto">
              <a:xfrm>
                <a:off x="2143" y="3412"/>
                <a:ext cx="0" cy="1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64577" name="Text Box 189"/>
            <p:cNvSpPr txBox="1">
              <a:spLocks noChangeArrowheads="1"/>
            </p:cNvSpPr>
            <p:nvPr/>
          </p:nvSpPr>
          <p:spPr bwMode="auto">
            <a:xfrm>
              <a:off x="2768" y="673"/>
              <a:ext cx="18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zh-CN" sz="1600" dirty="0">
                  <a:latin typeface="Tahoma" panose="020B0604030504040204" pitchFamily="34" charset="0"/>
                </a:rPr>
                <a:t>outgoing segment from sender</a:t>
              </a:r>
            </a:p>
          </p:txBody>
        </p:sp>
        <p:sp>
          <p:nvSpPr>
            <p:cNvPr id="64578" name="Freeform 190"/>
            <p:cNvSpPr/>
            <p:nvPr/>
          </p:nvSpPr>
          <p:spPr bwMode="auto">
            <a:xfrm>
              <a:off x="4050" y="1080"/>
              <a:ext cx="107" cy="824"/>
            </a:xfrm>
            <a:custGeom>
              <a:avLst/>
              <a:gdLst>
                <a:gd name="T0" fmla="*/ 0 w 107"/>
                <a:gd name="T1" fmla="*/ 0 h 910"/>
                <a:gd name="T2" fmla="*/ 107 w 107"/>
                <a:gd name="T3" fmla="*/ 0 h 910"/>
                <a:gd name="T4" fmla="*/ 107 w 107"/>
                <a:gd name="T5" fmla="*/ 454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标题 1"/>
          <p:cNvSpPr>
            <a:spLocks noGrp="1"/>
          </p:cNvSpPr>
          <p:nvPr>
            <p:ph type="title"/>
          </p:nvPr>
        </p:nvSpPr>
        <p:spPr/>
        <p:txBody>
          <a:bodyPr/>
          <a:lstStyle/>
          <a:p>
            <a:r>
              <a:rPr lang="en-US" altLang="zh-CN" dirty="0">
                <a:latin typeface="+mn-lt"/>
              </a:rPr>
              <a:t>TCP seq. numbers, ACKs</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6882"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6883"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6884"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6885"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6886"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06887"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06888"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06889"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06890"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06891"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06892"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06893"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目  的  端  口</a:t>
            </a:r>
          </a:p>
        </p:txBody>
      </p:sp>
      <p:sp>
        <p:nvSpPr>
          <p:cNvPr id="506894"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数据</a:t>
            </a:r>
          </a:p>
          <a:p>
            <a:pPr defTabSz="762000" eaLnBrk="0" hangingPunct="0"/>
            <a:r>
              <a:rPr kumimoji="1" lang="zh-CN" altLang="en-US" sz="2000" dirty="0">
                <a:latin typeface="Arial" panose="020B0604020202020204" pitchFamily="34" charset="0"/>
                <a:ea typeface="黑体" panose="02010609060101010101" pitchFamily="49" charset="-122"/>
              </a:rPr>
              <a:t>偏移</a:t>
            </a:r>
          </a:p>
        </p:txBody>
      </p:sp>
      <p:sp>
        <p:nvSpPr>
          <p:cNvPr id="506895"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06896"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06897"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源  端  口</a:t>
            </a:r>
          </a:p>
        </p:txBody>
      </p:sp>
      <p:sp>
        <p:nvSpPr>
          <p:cNvPr id="506898"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序   号</a:t>
            </a:r>
          </a:p>
        </p:txBody>
      </p:sp>
      <p:sp>
        <p:nvSpPr>
          <p:cNvPr id="506899"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06900"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06901"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06902"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确    认    号</a:t>
            </a:r>
          </a:p>
        </p:txBody>
      </p:sp>
      <p:sp>
        <p:nvSpPr>
          <p:cNvPr id="506903"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06904"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06905"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06906"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06907"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06908"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06909"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06910"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保   留</a:t>
            </a:r>
          </a:p>
        </p:txBody>
      </p:sp>
      <p:sp>
        <p:nvSpPr>
          <p:cNvPr id="506911"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6912"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06913"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06914"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06915"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06916"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06917"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06918"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06919"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06920"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06921"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06922"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06923"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06924"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06925"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06926"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06927"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06928"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06929"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06930"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06931"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06932"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06933"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06934"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06935"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06936"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06937"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06938"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06939"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06940"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06941"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06942"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06943"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06944"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06945"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06946"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6947"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6948"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6949"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6950"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N</a:t>
            </a:r>
          </a:p>
        </p:txBody>
      </p:sp>
      <p:sp>
        <p:nvSpPr>
          <p:cNvPr id="506951"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T</a:t>
            </a:r>
          </a:p>
        </p:txBody>
      </p:sp>
      <p:sp>
        <p:nvSpPr>
          <p:cNvPr id="506952"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H</a:t>
            </a:r>
          </a:p>
        </p:txBody>
      </p:sp>
      <p:sp>
        <p:nvSpPr>
          <p:cNvPr id="506953"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K</a:t>
            </a:r>
          </a:p>
        </p:txBody>
      </p:sp>
      <p:sp>
        <p:nvSpPr>
          <p:cNvPr id="506954"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dirty="0">
                <a:latin typeface="Arial" panose="020B0604020202020204" pitchFamily="34" charset="0"/>
                <a:ea typeface="黑体" panose="02010609060101010101" pitchFamily="49" charset="-122"/>
              </a:rPr>
              <a:t>G</a:t>
            </a:r>
          </a:p>
        </p:txBody>
      </p:sp>
      <p:sp>
        <p:nvSpPr>
          <p:cNvPr id="506955" name="Rectangle 75"/>
          <p:cNvSpPr>
            <a:spLocks noChangeArrowheads="1"/>
          </p:cNvSpPr>
          <p:nvPr/>
        </p:nvSpPr>
        <p:spPr bwMode="auto">
          <a:xfrm>
            <a:off x="25082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06956"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06957"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06958"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06959"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06960"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06961"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06962" name="Text Box 82"/>
          <p:cNvSpPr txBox="1">
            <a:spLocks noChangeArrowheads="1"/>
          </p:cNvSpPr>
          <p:nvPr/>
        </p:nvSpPr>
        <p:spPr bwMode="auto">
          <a:xfrm>
            <a:off x="107950" y="5084763"/>
            <a:ext cx="8837613" cy="1261884"/>
          </a:xfrm>
          <a:prstGeom prst="rect">
            <a:avLst/>
          </a:prstGeom>
          <a:noFill/>
          <a:ln w="9525">
            <a:noFill/>
            <a:miter lim="800000"/>
          </a:ln>
          <a:effectLst/>
        </p:spPr>
        <p:txBody>
          <a:bodyPr>
            <a:spAutoFit/>
          </a:bodyPr>
          <a:lstStyle/>
          <a:p>
            <a:r>
              <a:rPr lang="zh-CN" altLang="en-US" sz="2400" dirty="0">
                <a:latin typeface="Arial" panose="020B0604020202020204" pitchFamily="34" charset="0"/>
                <a:ea typeface="黑体" panose="02010609060101010101" pitchFamily="49" charset="-122"/>
              </a:rPr>
              <a:t>数据偏移</a:t>
            </a:r>
            <a:r>
              <a:rPr lang="en-US" altLang="zh-CN" sz="2400" dirty="0">
                <a:latin typeface="Arial" panose="020B0604020202020204" pitchFamily="34" charset="0"/>
                <a:ea typeface="黑体" panose="02010609060101010101" pitchFamily="49" charset="-122"/>
              </a:rPr>
              <a:t>(</a:t>
            </a:r>
            <a:r>
              <a:rPr lang="zh-CN" altLang="en-US" sz="2400" dirty="0">
                <a:latin typeface="Arial" panose="020B0604020202020204" pitchFamily="34" charset="0"/>
                <a:ea typeface="黑体" panose="02010609060101010101" pitchFamily="49" charset="-122"/>
              </a:rPr>
              <a:t>即首部长度</a:t>
            </a:r>
            <a:r>
              <a:rPr lang="en-US" altLang="zh-CN" sz="2400" dirty="0">
                <a:latin typeface="Arial" panose="020B0604020202020204" pitchFamily="34" charset="0"/>
                <a:ea typeface="黑体" panose="02010609060101010101" pitchFamily="49" charset="-122"/>
              </a:rPr>
              <a:t>) —— </a:t>
            </a:r>
            <a:r>
              <a:rPr lang="zh-CN" altLang="en-US" sz="2400" dirty="0">
                <a:latin typeface="Arial" panose="020B0604020202020204" pitchFamily="34" charset="0"/>
                <a:ea typeface="黑体" panose="02010609060101010101" pitchFamily="49" charset="-122"/>
              </a:rPr>
              <a:t>占 </a:t>
            </a:r>
            <a:r>
              <a:rPr lang="en-US" altLang="zh-CN" sz="2400" dirty="0">
                <a:latin typeface="Arial" panose="020B0604020202020204" pitchFamily="34" charset="0"/>
                <a:ea typeface="黑体" panose="02010609060101010101" pitchFamily="49" charset="-122"/>
              </a:rPr>
              <a:t>4 </a:t>
            </a:r>
            <a:r>
              <a:rPr lang="zh-CN" altLang="en-US" sz="2400" dirty="0">
                <a:latin typeface="Arial" panose="020B0604020202020204" pitchFamily="34" charset="0"/>
                <a:ea typeface="黑体" panose="02010609060101010101" pitchFamily="49" charset="-122"/>
              </a:rPr>
              <a:t>位，它指出</a:t>
            </a:r>
            <a:r>
              <a:rPr lang="en-US" altLang="zh-CN" sz="2400" dirty="0">
                <a:latin typeface="Arial" panose="020B0604020202020204" pitchFamily="34" charset="0"/>
                <a:ea typeface="黑体" panose="02010609060101010101" pitchFamily="49" charset="-122"/>
              </a:rPr>
              <a:t>TCP</a:t>
            </a:r>
            <a:r>
              <a:rPr lang="zh-CN" altLang="en-US" sz="2400" dirty="0">
                <a:latin typeface="Arial" panose="020B0604020202020204" pitchFamily="34" charset="0"/>
                <a:ea typeface="黑体" panose="02010609060101010101" pitchFamily="49" charset="-122"/>
              </a:rPr>
              <a:t>报文段的</a:t>
            </a:r>
            <a:r>
              <a:rPr lang="zh-CN" altLang="en-US" sz="2400" u="dottedHeavy" dirty="0">
                <a:uFill>
                  <a:solidFill>
                    <a:srgbClr val="FF0000"/>
                  </a:solidFill>
                </a:uFill>
                <a:latin typeface="Arial" panose="020B0604020202020204" pitchFamily="34" charset="0"/>
                <a:ea typeface="黑体" panose="02010609060101010101" pitchFamily="49" charset="-122"/>
              </a:rPr>
              <a:t>数据起始处</a:t>
            </a:r>
            <a:r>
              <a:rPr lang="zh-CN" altLang="en-US" sz="2400" dirty="0">
                <a:solidFill>
                  <a:schemeClr val="hlink"/>
                </a:solidFill>
                <a:latin typeface="Arial" panose="020B0604020202020204" pitchFamily="34" charset="0"/>
                <a:ea typeface="黑体" panose="02010609060101010101" pitchFamily="49" charset="-122"/>
              </a:rPr>
              <a:t>距离</a:t>
            </a:r>
            <a:r>
              <a:rPr lang="en-US" altLang="zh-CN" sz="2400" dirty="0">
                <a:latin typeface="Arial" panose="020B0604020202020204" pitchFamily="34" charset="0"/>
                <a:ea typeface="黑体" panose="02010609060101010101" pitchFamily="49" charset="-122"/>
              </a:rPr>
              <a:t>TCP</a:t>
            </a:r>
            <a:r>
              <a:rPr lang="zh-CN" altLang="en-US" sz="2400" u="dottedHeavy" dirty="0">
                <a:uFill>
                  <a:solidFill>
                    <a:srgbClr val="FF0000"/>
                  </a:solidFill>
                </a:uFill>
                <a:latin typeface="Arial" panose="020B0604020202020204" pitchFamily="34" charset="0"/>
                <a:ea typeface="黑体" panose="02010609060101010101" pitchFamily="49" charset="-122"/>
              </a:rPr>
              <a:t>报文段的起始处</a:t>
            </a:r>
            <a:r>
              <a:rPr lang="zh-CN" altLang="en-US" sz="2400" dirty="0">
                <a:latin typeface="Arial" panose="020B0604020202020204" pitchFamily="34" charset="0"/>
                <a:ea typeface="黑体" panose="02010609060101010101" pitchFamily="49" charset="-122"/>
              </a:rPr>
              <a:t>有多远。</a:t>
            </a:r>
            <a:r>
              <a:rPr lang="zh-CN" altLang="en-US" sz="2400" dirty="0">
                <a:solidFill>
                  <a:schemeClr val="hlink"/>
                </a:solidFill>
                <a:latin typeface="黑体" panose="02010609060101010101" pitchFamily="49" charset="-122"/>
                <a:ea typeface="黑体" panose="02010609060101010101" pitchFamily="49" charset="-122"/>
              </a:rPr>
              <a:t>实际上</a:t>
            </a:r>
            <a:r>
              <a:rPr lang="zh-CN" altLang="en-US" sz="2400" dirty="0">
                <a:latin typeface="黑体" panose="02010609060101010101" pitchFamily="49" charset="-122"/>
                <a:ea typeface="黑体" panose="02010609060101010101" pitchFamily="49" charset="-122"/>
              </a:rPr>
              <a:t>就是</a:t>
            </a:r>
            <a:r>
              <a:rPr lang="en-US" altLang="zh-CN" sz="2400" dirty="0">
                <a:solidFill>
                  <a:schemeClr val="hlink"/>
                </a:solidFill>
                <a:latin typeface="黑体" panose="02010609060101010101" pitchFamily="49" charset="-122"/>
                <a:ea typeface="黑体" panose="02010609060101010101" pitchFamily="49" charset="-122"/>
              </a:rPr>
              <a:t>TCP</a:t>
            </a:r>
            <a:r>
              <a:rPr lang="zh-CN" altLang="en-US" sz="2400" dirty="0">
                <a:solidFill>
                  <a:schemeClr val="hlink"/>
                </a:solidFill>
                <a:latin typeface="黑体" panose="02010609060101010101" pitchFamily="49" charset="-122"/>
                <a:ea typeface="黑体" panose="02010609060101010101" pitchFamily="49" charset="-122"/>
              </a:rPr>
              <a:t>报文段首部的长度</a:t>
            </a:r>
            <a:r>
              <a:rPr lang="zh-CN" altLang="en-US" sz="2400" dirty="0">
                <a:solidFill>
                  <a:srgbClr val="333399"/>
                </a:solidFill>
              </a:rPr>
              <a:t>。</a:t>
            </a:r>
            <a:r>
              <a:rPr lang="zh-CN" altLang="en-US" sz="2400" dirty="0">
                <a:latin typeface="Arial" panose="020B0604020202020204" pitchFamily="34" charset="0"/>
                <a:ea typeface="黑体" panose="02010609060101010101" pitchFamily="49" charset="-122"/>
              </a:rPr>
              <a:t>“数据偏移”的单位是</a:t>
            </a:r>
            <a:r>
              <a:rPr lang="en-US" altLang="zh-CN" sz="2400" dirty="0">
                <a:latin typeface="Arial" panose="020B0604020202020204" pitchFamily="34" charset="0"/>
                <a:ea typeface="黑体" panose="02010609060101010101" pitchFamily="49" charset="-122"/>
              </a:rPr>
              <a:t>32</a:t>
            </a:r>
            <a:r>
              <a:rPr lang="zh-CN" altLang="en-US" sz="2400" dirty="0">
                <a:latin typeface="Arial" panose="020B0604020202020204" pitchFamily="34" charset="0"/>
                <a:ea typeface="黑体" panose="02010609060101010101" pitchFamily="49" charset="-122"/>
              </a:rPr>
              <a:t>位字 </a:t>
            </a:r>
            <a:r>
              <a:rPr lang="en-US" altLang="zh-CN" sz="2400" dirty="0">
                <a:latin typeface="Arial" panose="020B0604020202020204" pitchFamily="34" charset="0"/>
                <a:ea typeface="黑体" panose="02010609060101010101" pitchFamily="49" charset="-122"/>
              </a:rPr>
              <a:t>(</a:t>
            </a:r>
            <a:r>
              <a:rPr lang="zh-CN" altLang="en-US" sz="2400" dirty="0">
                <a:latin typeface="Arial" panose="020B0604020202020204" pitchFamily="34" charset="0"/>
                <a:ea typeface="黑体" panose="02010609060101010101" pitchFamily="49" charset="-122"/>
              </a:rPr>
              <a:t>以</a:t>
            </a:r>
            <a:r>
              <a:rPr lang="en-US" altLang="zh-CN" sz="2400" dirty="0">
                <a:latin typeface="Arial" panose="020B0604020202020204" pitchFamily="34" charset="0"/>
                <a:ea typeface="黑体" panose="02010609060101010101" pitchFamily="49" charset="-122"/>
              </a:rPr>
              <a:t>4</a:t>
            </a:r>
            <a:r>
              <a:rPr lang="zh-CN" altLang="en-US" sz="2400" dirty="0">
                <a:latin typeface="Arial" panose="020B0604020202020204" pitchFamily="34" charset="0"/>
                <a:ea typeface="黑体" panose="02010609060101010101" pitchFamily="49" charset="-122"/>
              </a:rPr>
              <a:t>字节为计算单位</a:t>
            </a:r>
            <a:r>
              <a:rPr lang="en-US" altLang="zh-CN" sz="2400" dirty="0">
                <a:latin typeface="Arial" panose="020B0604020202020204" pitchFamily="34" charset="0"/>
                <a:ea typeface="黑体" panose="02010609060101010101" pitchFamily="49" charset="-122"/>
              </a:rPr>
              <a:t>)</a:t>
            </a:r>
            <a:r>
              <a:rPr lang="zh-CN" altLang="en-US" sz="2400"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  </a:t>
            </a:r>
          </a:p>
        </p:txBody>
      </p:sp>
      <p:sp>
        <p:nvSpPr>
          <p:cNvPr id="506963" name="Rectangle 83"/>
          <p:cNvSpPr>
            <a:spLocks noChangeArrowheads="1"/>
          </p:cNvSpPr>
          <p:nvPr/>
        </p:nvSpPr>
        <p:spPr bwMode="auto">
          <a:xfrm>
            <a:off x="611188" y="2782888"/>
            <a:ext cx="1008062" cy="717550"/>
          </a:xfrm>
          <a:prstGeom prst="rect">
            <a:avLst/>
          </a:prstGeom>
          <a:noFill/>
          <a:ln w="76200">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96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69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63" grpId="0" animBg="1"/>
      <p:bldP spid="506963" grpId="1"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7906"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7907"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7908"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7909"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7910"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07911"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07912"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07913"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07914"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07915"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07916"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07917"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07918"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07919"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07920"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07921"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07922"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07923"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07924"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07925"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07926"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07927"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07928"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07929"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07930"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07931"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07932"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07933"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07934"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07935"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7936"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07937"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07938"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07939"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07940"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07941"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07942"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07943"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07944"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07945"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07946"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07947"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07948"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07949"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07950"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07951"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07952"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07953"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07954"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07955"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07956"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07957"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07958"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07959"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07960"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07961"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07962"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07963"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07964"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07965"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07966"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07967"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07968"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07969"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07970"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7971"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7972"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7973"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7974"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7975"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07976"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07977"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07978"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07979" name="Rectangle 75"/>
          <p:cNvSpPr>
            <a:spLocks noChangeArrowheads="1"/>
          </p:cNvSpPr>
          <p:nvPr/>
        </p:nvSpPr>
        <p:spPr bwMode="auto">
          <a:xfrm>
            <a:off x="25082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07980"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07981"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07982"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07983"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07984"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07985"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07986" name="Text Box 82"/>
          <p:cNvSpPr txBox="1">
            <a:spLocks noChangeArrowheads="1"/>
          </p:cNvSpPr>
          <p:nvPr/>
        </p:nvSpPr>
        <p:spPr bwMode="auto">
          <a:xfrm>
            <a:off x="593725" y="5084763"/>
            <a:ext cx="7939088" cy="946150"/>
          </a:xfrm>
          <a:prstGeom prst="rect">
            <a:avLst/>
          </a:prstGeom>
          <a:noFill/>
          <a:ln w="9525">
            <a:noFill/>
            <a:miter lim="800000"/>
          </a:ln>
          <a:effectLst/>
        </p:spPr>
        <p:txBody>
          <a:bodyPr>
            <a:spAutoFit/>
          </a:bodyPr>
          <a:lstStyle/>
          <a:p>
            <a:r>
              <a:rPr lang="zh-CN" altLang="en-US" dirty="0">
                <a:latin typeface="Arial" panose="020B0604020202020204" pitchFamily="34" charset="0"/>
                <a:ea typeface="黑体" panose="02010609060101010101" pitchFamily="49" charset="-122"/>
              </a:rPr>
              <a:t>保留字段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占 </a:t>
            </a:r>
            <a:r>
              <a:rPr lang="en-US" altLang="zh-CN" dirty="0">
                <a:latin typeface="Arial" panose="020B0604020202020204" pitchFamily="34" charset="0"/>
                <a:ea typeface="黑体" panose="02010609060101010101" pitchFamily="49" charset="-122"/>
              </a:rPr>
              <a:t>6 </a:t>
            </a:r>
            <a:r>
              <a:rPr lang="zh-CN" altLang="en-US" dirty="0">
                <a:latin typeface="Arial" panose="020B0604020202020204" pitchFamily="34" charset="0"/>
                <a:ea typeface="黑体" panose="02010609060101010101" pitchFamily="49" charset="-122"/>
              </a:rPr>
              <a:t>位，保留为今后使用，但目前应置为 </a:t>
            </a:r>
            <a:r>
              <a:rPr lang="en-US" altLang="zh-CN" dirty="0">
                <a:latin typeface="Arial" panose="020B0604020202020204" pitchFamily="34" charset="0"/>
                <a:ea typeface="黑体" panose="02010609060101010101" pitchFamily="49" charset="-122"/>
              </a:rPr>
              <a:t>0</a:t>
            </a:r>
            <a:r>
              <a:rPr lang="zh-CN" altLang="en-US" dirty="0">
                <a:latin typeface="Arial" panose="020B0604020202020204" pitchFamily="34" charset="0"/>
                <a:ea typeface="黑体" panose="02010609060101010101" pitchFamily="49" charset="-122"/>
              </a:rPr>
              <a:t>。 </a:t>
            </a:r>
          </a:p>
        </p:txBody>
      </p:sp>
      <p:sp>
        <p:nvSpPr>
          <p:cNvPr id="507987" name="Rectangle 83"/>
          <p:cNvSpPr>
            <a:spLocks noChangeArrowheads="1"/>
          </p:cNvSpPr>
          <p:nvPr/>
        </p:nvSpPr>
        <p:spPr bwMode="auto">
          <a:xfrm>
            <a:off x="1619250" y="2782888"/>
            <a:ext cx="1428750" cy="717550"/>
          </a:xfrm>
          <a:prstGeom prst="rect">
            <a:avLst/>
          </a:prstGeom>
          <a:noFill/>
          <a:ln w="76200">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8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7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7" grpId="0" animBg="1"/>
      <p:bldP spid="507987" grpId="1"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8930"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8931"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8932"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8933"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8934"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08935"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08936"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08937"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08938"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08939"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08940"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08941"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08942"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08943"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08944"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08945"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08946"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08947"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08948"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08949"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08950"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08951"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08952"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08953"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08954"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08955"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08956"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08957"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08958"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08959"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8960"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08961"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08962"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08963"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08964"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08965"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08966"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08967"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08968"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08969"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08970"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08971"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08972"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08973"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08974"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08975"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08976"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08977"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08978"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08979"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08980"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08981"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08982"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08983"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08984"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08985"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08986"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08987"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08988"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08989"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08990"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08991"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08992"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08993"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08994"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8995"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8996"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8997"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8998"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8999"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09000"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09001"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09002"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09003" name="Rectangle 75"/>
          <p:cNvSpPr>
            <a:spLocks noChangeArrowheads="1"/>
          </p:cNvSpPr>
          <p:nvPr/>
        </p:nvSpPr>
        <p:spPr bwMode="auto">
          <a:xfrm>
            <a:off x="250825" y="0"/>
            <a:ext cx="81311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09004"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09005"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09006"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09007"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09008"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09009"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09010" name="Text Box 82"/>
          <p:cNvSpPr txBox="1">
            <a:spLocks noChangeArrowheads="1"/>
          </p:cNvSpPr>
          <p:nvPr/>
        </p:nvSpPr>
        <p:spPr bwMode="auto">
          <a:xfrm>
            <a:off x="593725" y="5084763"/>
            <a:ext cx="8154988" cy="1373187"/>
          </a:xfrm>
          <a:prstGeom prst="rect">
            <a:avLst/>
          </a:prstGeom>
          <a:noFill/>
          <a:ln w="9525">
            <a:noFill/>
            <a:miter lim="800000"/>
          </a:ln>
          <a:effectLst/>
        </p:spPr>
        <p:txBody>
          <a:bodyPr>
            <a:spAutoFit/>
          </a:bodyPr>
          <a:lstStyle/>
          <a:p>
            <a:r>
              <a:rPr lang="zh-CN" altLang="en-US" dirty="0">
                <a:latin typeface="Arial" panose="020B0604020202020204" pitchFamily="34" charset="0"/>
                <a:ea typeface="黑体" panose="02010609060101010101" pitchFamily="49" charset="-122"/>
              </a:rPr>
              <a:t>紧急</a:t>
            </a:r>
            <a:r>
              <a:rPr lang="en-US" altLang="zh-CN" dirty="0">
                <a:latin typeface="Arial" panose="020B0604020202020204" pitchFamily="34" charset="0"/>
                <a:ea typeface="黑体" panose="02010609060101010101" pitchFamily="49" charset="-122"/>
              </a:rPr>
              <a:t>URG —— </a:t>
            </a:r>
            <a:r>
              <a:rPr lang="zh-CN" altLang="en-US" dirty="0">
                <a:latin typeface="Arial" panose="020B0604020202020204" pitchFamily="34" charset="0"/>
                <a:ea typeface="黑体" panose="02010609060101010101" pitchFamily="49" charset="-122"/>
              </a:rPr>
              <a:t>当</a:t>
            </a:r>
            <a:r>
              <a:rPr lang="en-US" altLang="zh-CN" dirty="0">
                <a:latin typeface="Arial" panose="020B0604020202020204" pitchFamily="34" charset="0"/>
                <a:ea typeface="黑体" panose="02010609060101010101" pitchFamily="49" charset="-122"/>
              </a:rPr>
              <a:t>URG </a:t>
            </a:r>
            <a:r>
              <a:rPr lang="en-US" altLang="zh-CN" dirty="0">
                <a:latin typeface="Arial" panose="020B0604020202020204" pitchFamily="34" charset="0"/>
                <a:ea typeface="黑体" panose="02010609060101010101" pitchFamily="49" charset="-122"/>
                <a:sym typeface="Symbol" panose="05050102010706020507" pitchFamily="18" charset="2"/>
              </a:rPr>
              <a:t></a:t>
            </a:r>
            <a:r>
              <a:rPr lang="en-US" altLang="zh-CN" dirty="0">
                <a:latin typeface="Arial" panose="020B0604020202020204" pitchFamily="34" charset="0"/>
                <a:ea typeface="黑体" panose="02010609060101010101" pitchFamily="49" charset="-122"/>
              </a:rPr>
              <a:t>1 </a:t>
            </a:r>
            <a:r>
              <a:rPr lang="zh-CN" altLang="en-US" dirty="0">
                <a:latin typeface="Arial" panose="020B0604020202020204" pitchFamily="34" charset="0"/>
                <a:ea typeface="黑体" panose="02010609060101010101" pitchFamily="49" charset="-122"/>
              </a:rPr>
              <a:t>时，表明紧急指针字段有效。它告诉系统此报文段中有紧急数据，应尽快交付接收方的应用进程</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相当于高优先级的数据</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 </a:t>
            </a:r>
          </a:p>
        </p:txBody>
      </p:sp>
      <p:sp>
        <p:nvSpPr>
          <p:cNvPr id="509011" name="Rectangle 83"/>
          <p:cNvSpPr>
            <a:spLocks noChangeArrowheads="1"/>
          </p:cNvSpPr>
          <p:nvPr/>
        </p:nvSpPr>
        <p:spPr bwMode="auto">
          <a:xfrm>
            <a:off x="2998788" y="2782888"/>
            <a:ext cx="317500" cy="717550"/>
          </a:xfrm>
          <a:prstGeom prst="rect">
            <a:avLst/>
          </a:prstGeom>
          <a:noFill/>
          <a:ln w="76200">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01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90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11" grpId="0" animBg="1"/>
      <p:bldP spid="509011" grpId="1"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995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9955"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995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9957"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995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09959"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09960"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09961"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09962"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09963"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09964"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09965"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09966"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09967"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09968"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09969"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09970"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09971"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09972"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09973"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09974"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09975"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09976"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09977"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09978"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09979"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09980"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09981"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09982"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09983"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9984"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09985"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09986"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09987"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09988"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09989"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09990"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09991"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09992"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09993"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09994"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09995"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09996"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09997"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09998"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09999"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10000"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10001"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10002"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10003"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10004"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10005"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10006"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10007"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10008"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10009"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10010"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10011"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10012"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10013"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10014"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10015"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10016"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10017"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10018"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0019"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0020"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0021"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0022"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0023"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10024"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10025"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10026"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10027" name="Rectangle 75"/>
          <p:cNvSpPr>
            <a:spLocks noChangeArrowheads="1"/>
          </p:cNvSpPr>
          <p:nvPr/>
        </p:nvSpPr>
        <p:spPr bwMode="auto">
          <a:xfrm>
            <a:off x="25082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10028"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10029"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10030"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10031"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10032"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10033"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10034" name="Text Box 82"/>
          <p:cNvSpPr txBox="1">
            <a:spLocks noChangeArrowheads="1"/>
          </p:cNvSpPr>
          <p:nvPr/>
        </p:nvSpPr>
        <p:spPr bwMode="auto">
          <a:xfrm>
            <a:off x="593725" y="5084763"/>
            <a:ext cx="7939088" cy="946150"/>
          </a:xfrm>
          <a:prstGeom prst="rect">
            <a:avLst/>
          </a:prstGeom>
          <a:noFill/>
          <a:ln w="9525">
            <a:noFill/>
            <a:miter lim="800000"/>
          </a:ln>
          <a:effectLst/>
        </p:spPr>
        <p:txBody>
          <a:bodyPr>
            <a:spAutoFit/>
          </a:bodyPr>
          <a:lstStyle/>
          <a:p>
            <a:r>
              <a:rPr lang="zh-CN" altLang="en-US" dirty="0">
                <a:latin typeface="Arial" panose="020B0604020202020204" pitchFamily="34" charset="0"/>
                <a:ea typeface="黑体" panose="02010609060101010101" pitchFamily="49" charset="-122"/>
              </a:rPr>
              <a:t>确认 </a:t>
            </a:r>
            <a:r>
              <a:rPr lang="en-US" altLang="zh-CN" dirty="0">
                <a:latin typeface="Arial" panose="020B0604020202020204" pitchFamily="34" charset="0"/>
                <a:ea typeface="黑体" panose="02010609060101010101" pitchFamily="49" charset="-122"/>
              </a:rPr>
              <a:t>ACK —— </a:t>
            </a:r>
            <a:r>
              <a:rPr lang="zh-CN" altLang="en-US" dirty="0">
                <a:latin typeface="Arial" panose="020B0604020202020204" pitchFamily="34" charset="0"/>
                <a:ea typeface="黑体" panose="02010609060101010101" pitchFamily="49" charset="-122"/>
              </a:rPr>
              <a:t>只有当 </a:t>
            </a:r>
            <a:r>
              <a:rPr lang="en-US" altLang="zh-CN" dirty="0">
                <a:latin typeface="Arial" panose="020B0604020202020204" pitchFamily="34" charset="0"/>
                <a:ea typeface="黑体" panose="02010609060101010101" pitchFamily="49" charset="-122"/>
              </a:rPr>
              <a:t>ACK </a:t>
            </a:r>
            <a:r>
              <a:rPr lang="en-US" altLang="zh-CN" dirty="0">
                <a:latin typeface="Arial" panose="020B0604020202020204" pitchFamily="34" charset="0"/>
                <a:ea typeface="黑体" panose="02010609060101010101" pitchFamily="49" charset="-122"/>
                <a:sym typeface="Symbol" panose="05050102010706020507" pitchFamily="18" charset="2"/>
              </a:rPr>
              <a:t></a:t>
            </a:r>
            <a:r>
              <a:rPr lang="en-US" altLang="zh-CN" dirty="0">
                <a:latin typeface="Arial" panose="020B0604020202020204" pitchFamily="34" charset="0"/>
                <a:ea typeface="黑体" panose="02010609060101010101" pitchFamily="49" charset="-122"/>
              </a:rPr>
              <a:t> 1 </a:t>
            </a:r>
            <a:r>
              <a:rPr lang="zh-CN" altLang="en-US" dirty="0">
                <a:latin typeface="Arial" panose="020B0604020202020204" pitchFamily="34" charset="0"/>
                <a:ea typeface="黑体" panose="02010609060101010101" pitchFamily="49" charset="-122"/>
              </a:rPr>
              <a:t>时确认号字段才有效。当 </a:t>
            </a:r>
            <a:r>
              <a:rPr lang="en-US" altLang="zh-CN" dirty="0">
                <a:latin typeface="Arial" panose="020B0604020202020204" pitchFamily="34" charset="0"/>
                <a:ea typeface="黑体" panose="02010609060101010101" pitchFamily="49" charset="-122"/>
              </a:rPr>
              <a:t>ACK </a:t>
            </a:r>
            <a:r>
              <a:rPr lang="en-US" altLang="zh-CN" dirty="0">
                <a:latin typeface="Arial" panose="020B0604020202020204" pitchFamily="34" charset="0"/>
                <a:ea typeface="黑体" panose="02010609060101010101" pitchFamily="49" charset="-122"/>
                <a:sym typeface="Symbol" panose="05050102010706020507" pitchFamily="18" charset="2"/>
              </a:rPr>
              <a:t></a:t>
            </a:r>
            <a:r>
              <a:rPr lang="en-US" altLang="zh-CN" dirty="0">
                <a:latin typeface="Arial" panose="020B0604020202020204" pitchFamily="34" charset="0"/>
                <a:ea typeface="黑体" panose="02010609060101010101" pitchFamily="49" charset="-122"/>
              </a:rPr>
              <a:t> 0 </a:t>
            </a:r>
            <a:r>
              <a:rPr lang="zh-CN" altLang="en-US" dirty="0">
                <a:latin typeface="Arial" panose="020B0604020202020204" pitchFamily="34" charset="0"/>
                <a:ea typeface="黑体" panose="02010609060101010101" pitchFamily="49" charset="-122"/>
              </a:rPr>
              <a:t>时，确认号无效。 </a:t>
            </a:r>
          </a:p>
        </p:txBody>
      </p:sp>
      <p:sp>
        <p:nvSpPr>
          <p:cNvPr id="510035" name="Rectangle 83"/>
          <p:cNvSpPr>
            <a:spLocks noChangeArrowheads="1"/>
          </p:cNvSpPr>
          <p:nvPr/>
        </p:nvSpPr>
        <p:spPr bwMode="auto">
          <a:xfrm>
            <a:off x="3246438" y="2782888"/>
            <a:ext cx="317500" cy="717550"/>
          </a:xfrm>
          <a:prstGeom prst="rect">
            <a:avLst/>
          </a:prstGeom>
          <a:noFill/>
          <a:ln w="76200">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03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00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5" grpId="0" animBg="1"/>
      <p:bldP spid="510035" grpId="1" animBg="1"/>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0978"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10979"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0980"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10981"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0982"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10983"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10984"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10985"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10986"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10987"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10988"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10989"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10990"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10991"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10992"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10993"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10994"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10995"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10996"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10997"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10998"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10999"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11000"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11001"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11002"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11003"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11004"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11005"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11006"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11007"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1008"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11009"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11010"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11011"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11012"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11013"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11014"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11015"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11016"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11017"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11018"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11019"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11020"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11021"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11022"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11023"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11024"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11025"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11026"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11027"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11028"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11029"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11030"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11031"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11032"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11033"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11034"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11035"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11036"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11037"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11038"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11039"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11040"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11041"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11042"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1043"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1044"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1045"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1046"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1047"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11048"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11049"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11050"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11051" name="Rectangle 75"/>
          <p:cNvSpPr>
            <a:spLocks noChangeArrowheads="1"/>
          </p:cNvSpPr>
          <p:nvPr/>
        </p:nvSpPr>
        <p:spPr bwMode="auto">
          <a:xfrm>
            <a:off x="25082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11052"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11053"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11054"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11055"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11056"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11057"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11058" name="Text Box 82"/>
          <p:cNvSpPr txBox="1">
            <a:spLocks noChangeArrowheads="1"/>
          </p:cNvSpPr>
          <p:nvPr/>
        </p:nvSpPr>
        <p:spPr bwMode="auto">
          <a:xfrm>
            <a:off x="323850" y="5013325"/>
            <a:ext cx="8642350" cy="1384995"/>
          </a:xfrm>
          <a:prstGeom prst="rect">
            <a:avLst/>
          </a:prstGeom>
          <a:noFill/>
          <a:ln w="9525">
            <a:noFill/>
            <a:miter lim="800000"/>
          </a:ln>
          <a:effectLst/>
        </p:spPr>
        <p:txBody>
          <a:bodyPr>
            <a:spAutoFit/>
          </a:bodyPr>
          <a:lstStyle/>
          <a:p>
            <a:r>
              <a:rPr lang="zh-CN" altLang="en-US" dirty="0">
                <a:latin typeface="Arial" panose="020B0604020202020204" pitchFamily="34" charset="0"/>
                <a:ea typeface="黑体" panose="02010609060101010101" pitchFamily="49" charset="-122"/>
              </a:rPr>
              <a:t>推送</a:t>
            </a:r>
            <a:r>
              <a:rPr lang="en-US" altLang="zh-CN" dirty="0">
                <a:latin typeface="Arial" panose="020B0604020202020204" pitchFamily="34" charset="0"/>
                <a:ea typeface="黑体" panose="02010609060101010101" pitchFamily="49" charset="-122"/>
              </a:rPr>
              <a:t>PSH (</a:t>
            </a:r>
            <a:r>
              <a:rPr lang="en-US" altLang="zh-CN" dirty="0" err="1">
                <a:latin typeface="Arial" panose="020B0604020202020204" pitchFamily="34" charset="0"/>
                <a:ea typeface="黑体" panose="02010609060101010101" pitchFamily="49" charset="-122"/>
              </a:rPr>
              <a:t>PuSH</a:t>
            </a:r>
            <a:r>
              <a:rPr lang="en-US" altLang="zh-CN" dirty="0">
                <a:latin typeface="Arial" panose="020B0604020202020204" pitchFamily="34" charset="0"/>
                <a:ea typeface="黑体" panose="02010609060101010101" pitchFamily="49" charset="-122"/>
              </a:rPr>
              <a:t>) ― </a:t>
            </a:r>
            <a:r>
              <a:rPr lang="zh-CN" altLang="en-US" dirty="0">
                <a:latin typeface="Arial" panose="020B0604020202020204" pitchFamily="34" charset="0"/>
                <a:ea typeface="黑体" panose="02010609060101010101" pitchFamily="49" charset="-122"/>
              </a:rPr>
              <a:t>接收方</a:t>
            </a:r>
            <a:r>
              <a:rPr lang="en-US" altLang="zh-CN" dirty="0">
                <a:latin typeface="Arial" panose="020B0604020202020204" pitchFamily="34" charset="0"/>
                <a:ea typeface="黑体" panose="02010609060101010101" pitchFamily="49" charset="-122"/>
              </a:rPr>
              <a:t>TCP</a:t>
            </a:r>
            <a:r>
              <a:rPr lang="zh-CN" altLang="en-US" dirty="0">
                <a:latin typeface="Arial" panose="020B0604020202020204" pitchFamily="34" charset="0"/>
                <a:ea typeface="黑体" panose="02010609060101010101" pitchFamily="49" charset="-122"/>
              </a:rPr>
              <a:t>收到</a:t>
            </a:r>
            <a:r>
              <a:rPr lang="en-US" altLang="zh-CN" dirty="0">
                <a:latin typeface="Arial" panose="020B0604020202020204" pitchFamily="34" charset="0"/>
                <a:ea typeface="黑体" panose="02010609060101010101" pitchFamily="49" charset="-122"/>
              </a:rPr>
              <a:t>PSH = 1</a:t>
            </a:r>
            <a:r>
              <a:rPr lang="zh-CN" altLang="en-US" dirty="0">
                <a:latin typeface="Arial" panose="020B0604020202020204" pitchFamily="34" charset="0"/>
                <a:ea typeface="黑体" panose="02010609060101010101" pitchFamily="49" charset="-122"/>
              </a:rPr>
              <a:t>的报文段，就尽快地 </a:t>
            </a:r>
            <a:r>
              <a:rPr lang="en-US" altLang="zh-CN" sz="2400" dirty="0">
                <a:latin typeface="Arial" panose="020B0604020202020204" pitchFamily="34" charset="0"/>
                <a:ea typeface="黑体" panose="02010609060101010101" pitchFamily="49" charset="-122"/>
              </a:rPr>
              <a:t>(</a:t>
            </a:r>
            <a:r>
              <a:rPr lang="zh-CN" altLang="en-US" sz="2400" dirty="0">
                <a:latin typeface="Arial" panose="020B0604020202020204" pitchFamily="34" charset="0"/>
                <a:ea typeface="黑体" panose="02010609060101010101" pitchFamily="49" charset="-122"/>
              </a:rPr>
              <a:t>即向前</a:t>
            </a:r>
            <a:r>
              <a:rPr lang="en-US" altLang="zh-CN" sz="2400" dirty="0">
                <a:latin typeface="Arial Unicode MS" panose="020B0604020202020204" charset="-122"/>
                <a:ea typeface="Arial Unicode MS" panose="020B0604020202020204" charset="-122"/>
                <a:cs typeface="Arial Unicode MS" panose="020B0604020202020204" charset="-122"/>
              </a:rPr>
              <a:t>“</a:t>
            </a:r>
            <a:r>
              <a:rPr lang="zh-CN" altLang="en-US" sz="2400" dirty="0">
                <a:solidFill>
                  <a:srgbClr val="C00000"/>
                </a:solidFill>
                <a:latin typeface="Arial" panose="020B0604020202020204" pitchFamily="34" charset="0"/>
                <a:ea typeface="黑体" panose="02010609060101010101" pitchFamily="49" charset="-122"/>
              </a:rPr>
              <a:t>推送</a:t>
            </a:r>
            <a:r>
              <a:rPr lang="en-US" altLang="zh-CN" sz="2400"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交付接收应用进程，而不再等到整个缓存都填满了后再向上交付。  </a:t>
            </a:r>
          </a:p>
        </p:txBody>
      </p:sp>
      <p:sp>
        <p:nvSpPr>
          <p:cNvPr id="511059" name="Rectangle 83"/>
          <p:cNvSpPr>
            <a:spLocks noChangeArrowheads="1"/>
          </p:cNvSpPr>
          <p:nvPr/>
        </p:nvSpPr>
        <p:spPr bwMode="auto">
          <a:xfrm>
            <a:off x="3492500" y="2782888"/>
            <a:ext cx="317500" cy="717550"/>
          </a:xfrm>
          <a:prstGeom prst="rect">
            <a:avLst/>
          </a:prstGeom>
          <a:noFill/>
          <a:ln w="76200">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10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10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59" grpId="0" animBg="1"/>
      <p:bldP spid="511059" grpId="1"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02"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12003"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2004"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12005"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2006"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12007"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12008"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12009"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12010"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12011"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12012"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12013"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12014"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12015"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12016"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12017"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12018"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12019"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12020"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12021"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12022"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12023"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12024"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12025"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12026"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12027"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12028"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12029"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12030"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12031"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2032"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12033"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12034"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12035"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12036"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12037"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12038"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12039"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12040"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12041"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12042"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12043"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12044"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12045"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12046"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12047"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12048"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12049"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12050"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12051"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12052"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12053"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12054"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12055"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12056"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12057"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12058"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12059"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12060"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12061"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12062"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12063"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12064"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12065"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12066"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2067"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2068"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2069"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2070"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2071"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12072"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12073"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12074"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12075" name="Rectangle 75"/>
          <p:cNvSpPr>
            <a:spLocks noChangeArrowheads="1"/>
          </p:cNvSpPr>
          <p:nvPr/>
        </p:nvSpPr>
        <p:spPr bwMode="auto">
          <a:xfrm>
            <a:off x="25082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12076"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12077"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12078"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12079"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12080"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12081"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12082" name="Text Box 82"/>
          <p:cNvSpPr txBox="1">
            <a:spLocks noChangeArrowheads="1"/>
          </p:cNvSpPr>
          <p:nvPr/>
        </p:nvSpPr>
        <p:spPr bwMode="auto">
          <a:xfrm>
            <a:off x="250826" y="5084763"/>
            <a:ext cx="8826500" cy="1373187"/>
          </a:xfrm>
          <a:prstGeom prst="rect">
            <a:avLst/>
          </a:prstGeom>
          <a:noFill/>
          <a:ln w="9525">
            <a:noFill/>
            <a:miter lim="800000"/>
          </a:ln>
          <a:effectLst/>
        </p:spPr>
        <p:txBody>
          <a:bodyPr wrap="square">
            <a:spAutoFit/>
          </a:bodyPr>
          <a:lstStyle/>
          <a:p>
            <a:r>
              <a:rPr lang="zh-CN" altLang="en-US" dirty="0">
                <a:latin typeface="Arial" panose="020B0604020202020204" pitchFamily="34" charset="0"/>
                <a:ea typeface="黑体" panose="02010609060101010101" pitchFamily="49" charset="-122"/>
              </a:rPr>
              <a:t>复位 </a:t>
            </a:r>
            <a:r>
              <a:rPr lang="en-US" altLang="zh-CN" dirty="0">
                <a:latin typeface="Arial" panose="020B0604020202020204" pitchFamily="34" charset="0"/>
                <a:ea typeface="黑体" panose="02010609060101010101" pitchFamily="49" charset="-122"/>
              </a:rPr>
              <a:t>RST (</a:t>
            </a:r>
            <a:r>
              <a:rPr lang="en-US" altLang="zh-CN" dirty="0" err="1">
                <a:latin typeface="Arial" panose="020B0604020202020204" pitchFamily="34" charset="0"/>
                <a:ea typeface="黑体" panose="02010609060101010101" pitchFamily="49" charset="-122"/>
              </a:rPr>
              <a:t>ReSeT</a:t>
            </a:r>
            <a:r>
              <a:rPr lang="en-US" altLang="zh-CN" dirty="0">
                <a:latin typeface="Arial" panose="020B0604020202020204" pitchFamily="34" charset="0"/>
                <a:ea typeface="黑体" panose="02010609060101010101" pitchFamily="49" charset="-122"/>
              </a:rPr>
              <a:t>) —— </a:t>
            </a:r>
            <a:r>
              <a:rPr lang="zh-CN" altLang="en-US" dirty="0">
                <a:latin typeface="Arial" panose="020B0604020202020204" pitchFamily="34" charset="0"/>
                <a:ea typeface="黑体" panose="02010609060101010101" pitchFamily="49" charset="-122"/>
              </a:rPr>
              <a:t>当 </a:t>
            </a:r>
            <a:r>
              <a:rPr lang="en-US" altLang="zh-CN" dirty="0">
                <a:latin typeface="Arial" panose="020B0604020202020204" pitchFamily="34" charset="0"/>
                <a:ea typeface="黑体" panose="02010609060101010101" pitchFamily="49" charset="-122"/>
              </a:rPr>
              <a:t>RST </a:t>
            </a:r>
            <a:r>
              <a:rPr lang="en-US" altLang="zh-CN" dirty="0">
                <a:latin typeface="Arial" panose="020B0604020202020204" pitchFamily="34" charset="0"/>
                <a:ea typeface="黑体" panose="02010609060101010101" pitchFamily="49" charset="-122"/>
                <a:sym typeface="Symbol" panose="05050102010706020507" pitchFamily="18" charset="2"/>
              </a:rPr>
              <a:t></a:t>
            </a:r>
            <a:r>
              <a:rPr lang="en-US" altLang="zh-CN" dirty="0">
                <a:latin typeface="Arial" panose="020B0604020202020204" pitchFamily="34" charset="0"/>
                <a:ea typeface="黑体" panose="02010609060101010101" pitchFamily="49" charset="-122"/>
              </a:rPr>
              <a:t> 1 </a:t>
            </a:r>
            <a:r>
              <a:rPr lang="zh-CN" altLang="en-US" dirty="0">
                <a:latin typeface="Arial" panose="020B0604020202020204" pitchFamily="34" charset="0"/>
                <a:ea typeface="黑体" panose="02010609060101010101" pitchFamily="49" charset="-122"/>
              </a:rPr>
              <a:t>时，表明</a:t>
            </a:r>
            <a:r>
              <a:rPr lang="en-US" altLang="zh-CN" dirty="0">
                <a:latin typeface="Arial" panose="020B0604020202020204" pitchFamily="34" charset="0"/>
                <a:ea typeface="黑体" panose="02010609060101010101" pitchFamily="49" charset="-122"/>
              </a:rPr>
              <a:t>TCP</a:t>
            </a:r>
            <a:r>
              <a:rPr lang="zh-CN" altLang="en-US" dirty="0">
                <a:latin typeface="Arial" panose="020B0604020202020204" pitchFamily="34" charset="0"/>
                <a:ea typeface="黑体" panose="02010609060101010101" pitchFamily="49" charset="-122"/>
              </a:rPr>
              <a:t>连接中出现严重差错</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如由于主机崩溃或其他原因</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，必须释放连接，然后再重新建立运输连接。 </a:t>
            </a:r>
          </a:p>
        </p:txBody>
      </p:sp>
      <p:sp>
        <p:nvSpPr>
          <p:cNvPr id="512083" name="Rectangle 83"/>
          <p:cNvSpPr>
            <a:spLocks noChangeArrowheads="1"/>
          </p:cNvSpPr>
          <p:nvPr/>
        </p:nvSpPr>
        <p:spPr bwMode="auto">
          <a:xfrm>
            <a:off x="3749675" y="2782888"/>
            <a:ext cx="317500" cy="717550"/>
          </a:xfrm>
          <a:prstGeom prst="rect">
            <a:avLst/>
          </a:prstGeom>
          <a:noFill/>
          <a:ln w="76200">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20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3" grpId="0" animBg="1"/>
      <p:bldP spid="512083" grpId="1" animBg="1"/>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3026"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13027"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3028"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13029"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3030"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13031"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13032"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13033"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13034"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13035"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13036"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13037"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13038"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13039"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13040"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13041"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13042"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13043"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13044"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13045"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13046"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13047"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13048"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13049"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13050"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13051"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13052"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13053"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13054"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13055"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3056"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13057"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13058"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13059"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13060"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13061"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13062"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13063"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13064"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13065"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13066"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13067"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13068"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13069"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13070"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13071"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13072"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13073"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13074"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13075"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13076"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13077"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13078"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13079"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13080"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13081"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13082"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13083"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13084"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13085"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13086"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13087"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13088"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13089"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13090"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3091"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3092"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3093"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3094"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3095"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13096"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13097"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13098"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13099" name="Rectangle 75"/>
          <p:cNvSpPr>
            <a:spLocks noChangeArrowheads="1"/>
          </p:cNvSpPr>
          <p:nvPr/>
        </p:nvSpPr>
        <p:spPr bwMode="auto">
          <a:xfrm>
            <a:off x="25082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13100"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13101"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13102"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13103"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13104"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13105"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13106" name="Text Box 82"/>
          <p:cNvSpPr txBox="1">
            <a:spLocks noChangeArrowheads="1"/>
          </p:cNvSpPr>
          <p:nvPr/>
        </p:nvSpPr>
        <p:spPr bwMode="auto">
          <a:xfrm>
            <a:off x="250825" y="5084763"/>
            <a:ext cx="8424863" cy="946150"/>
          </a:xfrm>
          <a:prstGeom prst="rect">
            <a:avLst/>
          </a:prstGeom>
          <a:noFill/>
          <a:ln w="9525">
            <a:noFill/>
            <a:miter lim="800000"/>
          </a:ln>
          <a:effectLst/>
        </p:spPr>
        <p:txBody>
          <a:bodyPr>
            <a:spAutoFit/>
          </a:bodyPr>
          <a:lstStyle/>
          <a:p>
            <a:r>
              <a:rPr lang="zh-CN" altLang="en-US" dirty="0">
                <a:latin typeface="Arial" panose="020B0604020202020204" pitchFamily="34" charset="0"/>
                <a:ea typeface="黑体" panose="02010609060101010101" pitchFamily="49" charset="-122"/>
              </a:rPr>
              <a:t>同步 </a:t>
            </a:r>
            <a:r>
              <a:rPr lang="en-US" altLang="zh-CN" dirty="0">
                <a:latin typeface="Arial" panose="020B0604020202020204" pitchFamily="34" charset="0"/>
                <a:ea typeface="黑体" panose="02010609060101010101" pitchFamily="49" charset="-122"/>
              </a:rPr>
              <a:t>SYN —— </a:t>
            </a:r>
            <a:r>
              <a:rPr lang="zh-CN" altLang="en-US" dirty="0">
                <a:latin typeface="Arial" panose="020B0604020202020204" pitchFamily="34" charset="0"/>
                <a:ea typeface="黑体" panose="02010609060101010101" pitchFamily="49" charset="-122"/>
              </a:rPr>
              <a:t>同步</a:t>
            </a:r>
            <a:r>
              <a:rPr lang="en-US" altLang="zh-CN" dirty="0">
                <a:latin typeface="Arial" panose="020B0604020202020204" pitchFamily="34" charset="0"/>
                <a:ea typeface="黑体" panose="02010609060101010101" pitchFamily="49" charset="-122"/>
              </a:rPr>
              <a:t>SYN = 1</a:t>
            </a:r>
            <a:r>
              <a:rPr lang="zh-CN" altLang="en-US" dirty="0">
                <a:latin typeface="Arial" panose="020B0604020202020204" pitchFamily="34" charset="0"/>
                <a:ea typeface="黑体" panose="02010609060101010101" pitchFamily="49" charset="-122"/>
              </a:rPr>
              <a:t>表示这是一个连接请求或连接接受报文。 </a:t>
            </a:r>
          </a:p>
        </p:txBody>
      </p:sp>
      <p:sp>
        <p:nvSpPr>
          <p:cNvPr id="513107" name="Rectangle 83"/>
          <p:cNvSpPr>
            <a:spLocks noChangeArrowheads="1"/>
          </p:cNvSpPr>
          <p:nvPr/>
        </p:nvSpPr>
        <p:spPr bwMode="auto">
          <a:xfrm>
            <a:off x="3967163" y="2782888"/>
            <a:ext cx="317500" cy="717550"/>
          </a:xfrm>
          <a:prstGeom prst="rect">
            <a:avLst/>
          </a:prstGeom>
          <a:noFill/>
          <a:ln w="76200">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10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31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07" grpId="0" animBg="1"/>
      <p:bldP spid="51310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运输层的作用</a:t>
            </a:r>
          </a:p>
        </p:txBody>
      </p:sp>
      <p:sp>
        <p:nvSpPr>
          <p:cNvPr id="3" name="内容占位符 2"/>
          <p:cNvSpPr>
            <a:spLocks noGrp="1"/>
          </p:cNvSpPr>
          <p:nvPr>
            <p:ph idx="1"/>
          </p:nvPr>
        </p:nvSpPr>
        <p:spPr/>
        <p:txBody>
          <a:bodyPr/>
          <a:lstStyle/>
          <a:p>
            <a:r>
              <a:rPr lang="zh-CN" altLang="zh-CN" dirty="0"/>
              <a:t>“</a:t>
            </a:r>
            <a:r>
              <a:rPr lang="zh-CN" altLang="zh-CN" dirty="0">
                <a:solidFill>
                  <a:srgbClr val="FF0000"/>
                </a:solidFill>
              </a:rPr>
              <a:t>逻辑通信</a:t>
            </a:r>
            <a:r>
              <a:rPr lang="zh-CN" altLang="zh-CN" dirty="0"/>
              <a:t>”的意思是“好像是这样通信，但事实上并非真的这样通信”。</a:t>
            </a:r>
            <a:endParaRPr lang="en-US" altLang="zh-CN" dirty="0"/>
          </a:p>
          <a:p>
            <a:endParaRPr lang="en-US" altLang="zh-CN" dirty="0">
              <a:solidFill>
                <a:srgbClr val="FF0000"/>
              </a:solidFill>
            </a:endParaRPr>
          </a:p>
          <a:p>
            <a:r>
              <a:rPr lang="zh-CN" altLang="zh-CN" dirty="0">
                <a:solidFill>
                  <a:srgbClr val="FF0000"/>
                </a:solidFill>
              </a:rPr>
              <a:t>从</a:t>
            </a:r>
            <a:r>
              <a:rPr lang="en-US" altLang="zh-CN" dirty="0">
                <a:solidFill>
                  <a:srgbClr val="FF0000"/>
                </a:solidFill>
              </a:rPr>
              <a:t>IP</a:t>
            </a:r>
            <a:r>
              <a:rPr lang="zh-CN" altLang="zh-CN" dirty="0">
                <a:solidFill>
                  <a:srgbClr val="FF0000"/>
                </a:solidFill>
              </a:rPr>
              <a:t>层来说，通信的两端是两台主机。</a:t>
            </a:r>
            <a:r>
              <a:rPr lang="zh-CN" altLang="zh-CN" dirty="0"/>
              <a:t>但“两台主机之间的通信”这种说法还不够清楚。</a:t>
            </a:r>
            <a:endParaRPr lang="en-US" altLang="zh-CN" dirty="0"/>
          </a:p>
          <a:p>
            <a:endParaRPr lang="en-US" altLang="zh-CN" dirty="0"/>
          </a:p>
          <a:p>
            <a:r>
              <a:rPr lang="zh-CN" altLang="zh-CN" dirty="0"/>
              <a:t>严格地讲，两台主机进行通信就是两台主机中的应用进程互相通信。</a:t>
            </a:r>
            <a:endParaRPr lang="en-US" altLang="zh-CN" dirty="0"/>
          </a:p>
          <a:p>
            <a:endParaRPr lang="en-US" altLang="zh-CN" dirty="0">
              <a:solidFill>
                <a:srgbClr val="FF0000"/>
              </a:solidFill>
            </a:endParaRPr>
          </a:p>
          <a:p>
            <a:r>
              <a:rPr lang="zh-CN" altLang="zh-CN" dirty="0">
                <a:solidFill>
                  <a:srgbClr val="FF0000"/>
                </a:solidFill>
              </a:rPr>
              <a:t>从运输层的角度看，通信的真正端点并不是主机而是主机中的进程。</a:t>
            </a:r>
            <a:r>
              <a:rPr lang="zh-CN" altLang="zh-CN" dirty="0"/>
              <a:t>也就是说，端到端的通信是应用进程之间的通信。</a:t>
            </a:r>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4050"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14051"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4052"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14053"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4054"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14055"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14056"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14057"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14058"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14059"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14060"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14061"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14062"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14063"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14064"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14065"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14066"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14067"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14068"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14069"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14070"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14071"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14072"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14073"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14074"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14075"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14076"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14077"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14078"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14079"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4080"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14081"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14082"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14083"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14084"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14085"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14086"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14087"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14088"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14089"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14090"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14091"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14092"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14093"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14094"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14095"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14096"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14097"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14098"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14099"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14100"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14101"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14102"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14103"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14104"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14105"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14106"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14107"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14108"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14109"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14110"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14111"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14112"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14113"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14114"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4115"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4116"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4117"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4118"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4119"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14120"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14121"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14122"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14123" name="Rectangle 75"/>
          <p:cNvSpPr>
            <a:spLocks noChangeArrowheads="1"/>
          </p:cNvSpPr>
          <p:nvPr/>
        </p:nvSpPr>
        <p:spPr bwMode="auto">
          <a:xfrm>
            <a:off x="25082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14124"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14125"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14126"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14127"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14128"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14129"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14130" name="Text Box 82"/>
          <p:cNvSpPr txBox="1">
            <a:spLocks noChangeArrowheads="1"/>
          </p:cNvSpPr>
          <p:nvPr/>
        </p:nvSpPr>
        <p:spPr bwMode="auto">
          <a:xfrm>
            <a:off x="250825" y="5084763"/>
            <a:ext cx="8424863" cy="1373187"/>
          </a:xfrm>
          <a:prstGeom prst="rect">
            <a:avLst/>
          </a:prstGeom>
          <a:noFill/>
          <a:ln w="9525">
            <a:noFill/>
            <a:miter lim="800000"/>
          </a:ln>
          <a:effectLst/>
        </p:spPr>
        <p:txBody>
          <a:bodyPr>
            <a:spAutoFit/>
          </a:bodyPr>
          <a:lstStyle/>
          <a:p>
            <a:r>
              <a:rPr lang="zh-CN" altLang="en-US" dirty="0">
                <a:latin typeface="Arial" panose="020B0604020202020204" pitchFamily="34" charset="0"/>
                <a:ea typeface="黑体" panose="02010609060101010101" pitchFamily="49" charset="-122"/>
              </a:rPr>
              <a:t>终止</a:t>
            </a:r>
            <a:r>
              <a:rPr lang="en-US" altLang="zh-CN" dirty="0">
                <a:latin typeface="Arial" panose="020B0604020202020204" pitchFamily="34" charset="0"/>
                <a:ea typeface="黑体" panose="02010609060101010101" pitchFamily="49" charset="-122"/>
              </a:rPr>
              <a:t>FIN(FINis) </a:t>
            </a:r>
            <a:r>
              <a:rPr lang="en-US" altLang="zh-CN" dirty="0">
                <a:solidFill>
                  <a:srgbClr val="333399"/>
                </a:solidFill>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用来释放一个连接。</a:t>
            </a:r>
            <a:r>
              <a:rPr lang="en-US" altLang="zh-CN" dirty="0">
                <a:latin typeface="Arial" panose="020B0604020202020204" pitchFamily="34" charset="0"/>
                <a:ea typeface="黑体" panose="02010609060101010101" pitchFamily="49" charset="-122"/>
              </a:rPr>
              <a:t>FIN </a:t>
            </a:r>
            <a:r>
              <a:rPr lang="en-US" altLang="zh-CN" dirty="0">
                <a:latin typeface="Arial" panose="020B0604020202020204" pitchFamily="34" charset="0"/>
                <a:ea typeface="黑体" panose="02010609060101010101" pitchFamily="49" charset="-122"/>
                <a:sym typeface="Symbol" panose="05050102010706020507" pitchFamily="18" charset="2"/>
              </a:rPr>
              <a:t></a:t>
            </a:r>
            <a:r>
              <a:rPr lang="en-US" altLang="zh-CN" dirty="0">
                <a:latin typeface="Arial" panose="020B0604020202020204" pitchFamily="34" charset="0"/>
                <a:ea typeface="黑体" panose="02010609060101010101" pitchFamily="49" charset="-122"/>
              </a:rPr>
              <a:t> 1 </a:t>
            </a:r>
            <a:r>
              <a:rPr lang="zh-CN" altLang="en-US" dirty="0">
                <a:latin typeface="Arial" panose="020B0604020202020204" pitchFamily="34" charset="0"/>
                <a:ea typeface="黑体" panose="02010609060101010101" pitchFamily="49" charset="-122"/>
              </a:rPr>
              <a:t>表明此报文段的</a:t>
            </a:r>
            <a:r>
              <a:rPr lang="zh-CN" altLang="en-US" dirty="0">
                <a:solidFill>
                  <a:srgbClr val="FF0000"/>
                </a:solidFill>
                <a:latin typeface="Arial" panose="020B0604020202020204" pitchFamily="34" charset="0"/>
                <a:ea typeface="黑体" panose="02010609060101010101" pitchFamily="49" charset="-122"/>
              </a:rPr>
              <a:t>发送端的</a:t>
            </a:r>
            <a:r>
              <a:rPr lang="zh-CN" altLang="en-US" dirty="0">
                <a:latin typeface="Arial" panose="020B0604020202020204" pitchFamily="34" charset="0"/>
                <a:ea typeface="黑体" panose="02010609060101010101" pitchFamily="49" charset="-122"/>
              </a:rPr>
              <a:t>数据已发送完毕，并要求释放运输连接。 </a:t>
            </a:r>
          </a:p>
        </p:txBody>
      </p:sp>
      <p:sp>
        <p:nvSpPr>
          <p:cNvPr id="514131" name="Rectangle 83"/>
          <p:cNvSpPr>
            <a:spLocks noChangeArrowheads="1"/>
          </p:cNvSpPr>
          <p:nvPr/>
        </p:nvSpPr>
        <p:spPr bwMode="auto">
          <a:xfrm>
            <a:off x="4211638" y="2782888"/>
            <a:ext cx="317500" cy="717550"/>
          </a:xfrm>
          <a:prstGeom prst="rect">
            <a:avLst/>
          </a:prstGeom>
          <a:noFill/>
          <a:ln w="76200">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13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4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31" grpId="0" animBg="1"/>
      <p:bldP spid="514131" grpId="1" animBg="1"/>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507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15075"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507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15077"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507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15079"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15080"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15081"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15082"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15083"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15084"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15085"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15086"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15087"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15088"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15089"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15090"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15091"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15092"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15093" name="Rectangle 21"/>
          <p:cNvSpPr>
            <a:spLocks noChangeArrowheads="1"/>
          </p:cNvSpPr>
          <p:nvPr/>
        </p:nvSpPr>
        <p:spPr bwMode="auto">
          <a:xfrm>
            <a:off x="5786446" y="2928934"/>
            <a:ext cx="1978107" cy="39754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dirty="0">
                <a:solidFill>
                  <a:srgbClr val="FF0000"/>
                </a:solidFill>
                <a:latin typeface="Arial" panose="020B0604020202020204" pitchFamily="34" charset="0"/>
                <a:ea typeface="黑体" panose="02010609060101010101" pitchFamily="49" charset="-122"/>
              </a:rPr>
              <a:t>接受</a:t>
            </a:r>
            <a:r>
              <a:rPr kumimoji="1" lang="zh-CN" altLang="en-US" sz="2000" dirty="0">
                <a:latin typeface="Arial" panose="020B0604020202020204" pitchFamily="34" charset="0"/>
                <a:ea typeface="黑体" panose="02010609060101010101" pitchFamily="49" charset="-122"/>
              </a:rPr>
              <a:t>或</a:t>
            </a:r>
            <a:r>
              <a:rPr kumimoji="1" lang="zh-CN" altLang="en-US" sz="2000" dirty="0">
                <a:solidFill>
                  <a:srgbClr val="FF0000"/>
                </a:solidFill>
                <a:latin typeface="Arial" panose="020B0604020202020204" pitchFamily="34" charset="0"/>
                <a:ea typeface="黑体" panose="02010609060101010101" pitchFamily="49" charset="-122"/>
              </a:rPr>
              <a:t>通知</a:t>
            </a:r>
            <a:r>
              <a:rPr kumimoji="1" lang="zh-CN" altLang="en-US" sz="2000" dirty="0">
                <a:latin typeface="Arial" panose="020B0604020202020204" pitchFamily="34" charset="0"/>
                <a:ea typeface="黑体" panose="02010609060101010101" pitchFamily="49" charset="-122"/>
              </a:rPr>
              <a:t>窗口</a:t>
            </a:r>
          </a:p>
        </p:txBody>
      </p:sp>
      <p:sp>
        <p:nvSpPr>
          <p:cNvPr id="515094"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15095"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15096"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15097"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15098"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15099"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15100"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15101"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15102"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15103"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5104"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15105"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15106"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15107"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15108"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15109"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15110"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15111"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15112"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15113"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15114"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15115"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15116"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15117"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15118"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15119"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15120"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15121"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15122"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15123"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15124"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15125"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15126"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15127"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15128"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15129"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15130"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15131"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15132"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15133"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15134"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15135"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15136"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15137"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15138"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5139"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5140"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5141"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5142"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5143"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15144"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15145"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15146"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15147" name="Rectangle 75"/>
          <p:cNvSpPr>
            <a:spLocks noChangeArrowheads="1"/>
          </p:cNvSpPr>
          <p:nvPr/>
        </p:nvSpPr>
        <p:spPr bwMode="auto">
          <a:xfrm>
            <a:off x="25717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15148"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15149"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15150"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15151"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15152"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15153"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15155" name="Rectangle 83"/>
          <p:cNvSpPr>
            <a:spLocks noChangeArrowheads="1"/>
          </p:cNvSpPr>
          <p:nvPr/>
        </p:nvSpPr>
        <p:spPr bwMode="auto">
          <a:xfrm>
            <a:off x="4500563" y="2782888"/>
            <a:ext cx="3852862" cy="717550"/>
          </a:xfrm>
          <a:prstGeom prst="rect">
            <a:avLst/>
          </a:prstGeom>
          <a:noFill/>
          <a:ln w="76200">
            <a:solidFill>
              <a:srgbClr val="FF0000"/>
            </a:solidFill>
            <a:miter lim="800000"/>
          </a:ln>
          <a:effectLst/>
        </p:spPr>
        <p:txBody>
          <a:bodyPr wrap="none" anchor="ctr"/>
          <a:lstStyle/>
          <a:p>
            <a:endParaRPr lang="zh-CN" altLang="en-US"/>
          </a:p>
        </p:txBody>
      </p:sp>
      <p:sp>
        <p:nvSpPr>
          <p:cNvPr id="515156" name="Rectangle 84"/>
          <p:cNvSpPr>
            <a:spLocks noGrp="1" noChangeArrowheads="1"/>
          </p:cNvSpPr>
          <p:nvPr>
            <p:ph type="title"/>
          </p:nvPr>
        </p:nvSpPr>
        <p:spPr>
          <a:xfrm>
            <a:off x="395536" y="5013176"/>
            <a:ext cx="8497887" cy="1511300"/>
          </a:xfrm>
        </p:spPr>
        <p:txBody>
          <a:bodyPr/>
          <a:lstStyle/>
          <a:p>
            <a:pPr algn="l"/>
            <a:r>
              <a:rPr lang="zh-CN" altLang="en-US" sz="2400" b="1" dirty="0"/>
              <a:t>窗口字段 </a:t>
            </a:r>
            <a:r>
              <a:rPr lang="en-US" altLang="zh-CN" sz="2400" b="1" dirty="0">
                <a:latin typeface="Arial" panose="020B0604020202020204"/>
              </a:rPr>
              <a:t>——</a:t>
            </a:r>
            <a:r>
              <a:rPr lang="en-US" altLang="zh-CN" sz="2400" b="1" dirty="0"/>
              <a:t> </a:t>
            </a:r>
            <a:r>
              <a:rPr lang="zh-CN" altLang="en-US" sz="2400" b="1" dirty="0"/>
              <a:t>占 </a:t>
            </a:r>
            <a:r>
              <a:rPr lang="en-US" altLang="zh-CN" sz="2400" b="1" dirty="0"/>
              <a:t>2 </a:t>
            </a:r>
            <a:r>
              <a:rPr lang="zh-CN" altLang="en-US" sz="2400" b="1" dirty="0"/>
              <a:t>字节。窗口字段用来控制</a:t>
            </a:r>
            <a:r>
              <a:rPr lang="zh-CN" altLang="en-US" sz="2400" b="1" dirty="0">
                <a:solidFill>
                  <a:srgbClr val="FF0000"/>
                </a:solidFill>
              </a:rPr>
              <a:t>对方发送的</a:t>
            </a:r>
            <a:r>
              <a:rPr lang="zh-CN" altLang="en-US" sz="2400" b="1" dirty="0"/>
              <a:t>数据量，单位为字节。</a:t>
            </a:r>
            <a:r>
              <a:rPr lang="en-US" altLang="zh-CN" sz="2400" b="1" dirty="0"/>
              <a:t>TCP </a:t>
            </a:r>
            <a:r>
              <a:rPr lang="zh-CN" altLang="en-US" sz="2400" b="1" dirty="0"/>
              <a:t>连接的一端根据设置的缓存空间大小</a:t>
            </a:r>
            <a:r>
              <a:rPr lang="zh-CN" altLang="en-US" sz="2400" b="1" dirty="0">
                <a:solidFill>
                  <a:srgbClr val="FF0000"/>
                </a:solidFill>
              </a:rPr>
              <a:t>确定</a:t>
            </a:r>
            <a:r>
              <a:rPr lang="zh-CN" altLang="en-US" sz="2400" b="1" dirty="0"/>
              <a:t>自己的</a:t>
            </a:r>
            <a:r>
              <a:rPr lang="zh-CN" altLang="en-US" sz="2400" b="1" dirty="0">
                <a:solidFill>
                  <a:srgbClr val="FF0000"/>
                </a:solidFill>
              </a:rPr>
              <a:t>接收窗口</a:t>
            </a:r>
            <a:r>
              <a:rPr lang="zh-CN" altLang="en-US" sz="2400" b="1" dirty="0"/>
              <a:t>大小，然后通知</a:t>
            </a:r>
            <a:r>
              <a:rPr lang="zh-CN" altLang="en-US" sz="2400" b="1" dirty="0">
                <a:solidFill>
                  <a:srgbClr val="FF0000"/>
                </a:solidFill>
              </a:rPr>
              <a:t>发送方</a:t>
            </a:r>
            <a:r>
              <a:rPr lang="zh-CN" altLang="en-US" sz="2400" b="1" dirty="0"/>
              <a:t>，让</a:t>
            </a:r>
            <a:r>
              <a:rPr lang="zh-CN" altLang="en-US" sz="2400" b="1" dirty="0">
                <a:solidFill>
                  <a:srgbClr val="FF0000"/>
                </a:solidFill>
              </a:rPr>
              <a:t>发送方</a:t>
            </a:r>
            <a:r>
              <a:rPr lang="zh-CN" altLang="en-US" sz="2400" b="1" dirty="0"/>
              <a:t>确定发送窗口的上限 </a:t>
            </a:r>
            <a:r>
              <a:rPr lang="en-US" altLang="zh-CN" sz="2400" dirty="0"/>
              <a:t>(upper limit or boundary)</a:t>
            </a:r>
            <a:r>
              <a:rPr lang="zh-CN" alt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15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51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5" grpId="0" animBg="1"/>
      <p:bldP spid="515155"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r>
              <a:rPr lang="zh-CN" altLang="en-US">
                <a:latin typeface="黑体" panose="02010609060101010101" pitchFamily="49" charset="-122"/>
                <a:ea typeface="黑体" panose="02010609060101010101" pitchFamily="49" charset="-122"/>
              </a:rPr>
              <a:t>窗口字段</a:t>
            </a:r>
          </a:p>
        </p:txBody>
      </p:sp>
      <p:sp>
        <p:nvSpPr>
          <p:cNvPr id="847875" name="Rectangle 3"/>
          <p:cNvSpPr>
            <a:spLocks noGrp="1" noChangeArrowheads="1"/>
          </p:cNvSpPr>
          <p:nvPr>
            <p:ph type="body" idx="1"/>
          </p:nvPr>
        </p:nvSpPr>
        <p:spPr>
          <a:xfrm>
            <a:off x="330200" y="1052736"/>
            <a:ext cx="8483600" cy="5124227"/>
          </a:xfrm>
        </p:spPr>
        <p:txBody>
          <a:bodyPr/>
          <a:lstStyle/>
          <a:p>
            <a:pPr>
              <a:spcBef>
                <a:spcPts val="600"/>
              </a:spcBef>
            </a:pPr>
            <a:r>
              <a:rPr lang="zh-CN" altLang="en-US" dirty="0"/>
              <a:t>窗口值是</a:t>
            </a:r>
            <a:r>
              <a:rPr lang="en-US" altLang="zh-CN" dirty="0"/>
              <a:t>[0, 2</a:t>
            </a:r>
            <a:r>
              <a:rPr lang="en-US" altLang="zh-CN" baseline="30000" dirty="0"/>
              <a:t>16</a:t>
            </a:r>
            <a:r>
              <a:rPr lang="en-US" altLang="en-US" dirty="0"/>
              <a:t>－</a:t>
            </a:r>
            <a:r>
              <a:rPr lang="en-US" altLang="zh-CN" dirty="0"/>
              <a:t>1] </a:t>
            </a:r>
            <a:r>
              <a:rPr lang="zh-CN" altLang="en-US" dirty="0"/>
              <a:t>之间的整数。窗口指的是发送本报文段的</a:t>
            </a:r>
            <a:r>
              <a:rPr lang="zh-CN" altLang="en-US" dirty="0">
                <a:solidFill>
                  <a:srgbClr val="FF0000"/>
                </a:solidFill>
              </a:rPr>
              <a:t>这一方</a:t>
            </a:r>
            <a:r>
              <a:rPr lang="zh-CN" altLang="en-US" dirty="0"/>
              <a:t>的接受窗口</a:t>
            </a:r>
            <a:r>
              <a:rPr lang="en-US" altLang="zh-CN" dirty="0"/>
              <a:t>(</a:t>
            </a:r>
            <a:r>
              <a:rPr lang="zh-CN" altLang="en-US" dirty="0"/>
              <a:t>而不是自己的发送窗口</a:t>
            </a:r>
            <a:r>
              <a:rPr lang="en-US" altLang="zh-CN" dirty="0"/>
              <a:t>)</a:t>
            </a:r>
            <a:r>
              <a:rPr lang="zh-CN" altLang="en-US" dirty="0"/>
              <a:t>。</a:t>
            </a:r>
          </a:p>
          <a:p>
            <a:pPr>
              <a:spcBef>
                <a:spcPts val="600"/>
              </a:spcBef>
            </a:pPr>
            <a:endParaRPr lang="zh-CN" altLang="en-US" dirty="0"/>
          </a:p>
          <a:p>
            <a:pPr>
              <a:spcBef>
                <a:spcPts val="600"/>
              </a:spcBef>
            </a:pPr>
            <a:r>
              <a:rPr lang="zh-CN" altLang="en-US" dirty="0">
                <a:ea typeface="黑体" panose="02010609060101010101" pitchFamily="49" charset="-122"/>
              </a:rPr>
              <a:t>窗口值告诉对方</a:t>
            </a:r>
            <a:r>
              <a:rPr lang="zh-CN" altLang="en-US" dirty="0"/>
              <a:t>：从本报文段首部中的确认号算起，接收方目前允许对方发送的数据量。</a:t>
            </a:r>
          </a:p>
          <a:p>
            <a:pPr>
              <a:spcBef>
                <a:spcPts val="600"/>
              </a:spcBef>
            </a:pPr>
            <a:endParaRPr lang="zh-CN" altLang="en-US" dirty="0"/>
          </a:p>
          <a:p>
            <a:pPr>
              <a:spcBef>
                <a:spcPts val="600"/>
              </a:spcBef>
            </a:pPr>
            <a:r>
              <a:rPr lang="zh-CN" altLang="en-US" dirty="0"/>
              <a:t>之所以这样限制，是因为接收方的数据缓存空间是有限的。</a:t>
            </a:r>
            <a:endParaRPr lang="en-US" altLang="zh-CN" dirty="0"/>
          </a:p>
          <a:p>
            <a:pPr>
              <a:spcBef>
                <a:spcPts val="600"/>
              </a:spcBef>
            </a:pPr>
            <a:endParaRPr lang="en-US" altLang="zh-CN" dirty="0"/>
          </a:p>
          <a:p>
            <a:pPr>
              <a:spcBef>
                <a:spcPts val="600"/>
              </a:spcBef>
            </a:pPr>
            <a:r>
              <a:rPr lang="zh-CN" altLang="en-US" dirty="0"/>
              <a:t>总之，窗口值</a:t>
            </a:r>
            <a:r>
              <a:rPr lang="zh-CN" altLang="en-US" dirty="0">
                <a:solidFill>
                  <a:srgbClr val="FF0000"/>
                </a:solidFill>
              </a:rPr>
              <a:t>作为</a:t>
            </a:r>
            <a:r>
              <a:rPr lang="zh-CN" altLang="en-US" dirty="0"/>
              <a:t>接收方让发送方设置其发送窗口的</a:t>
            </a:r>
            <a:r>
              <a:rPr lang="zh-CN" altLang="en-US" dirty="0">
                <a:solidFill>
                  <a:srgbClr val="C00000"/>
                </a:solidFill>
              </a:rPr>
              <a:t>依据。</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7122"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17123"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7124"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17125"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7126"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17127"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17128"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17129"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17130"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17131"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17132"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17133"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17134"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17135"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17136"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17137"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17138"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17139"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17140"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17141"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17142"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17143"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17144"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17145"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17146"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17147"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17148"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17149"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17150"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17151"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7152"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17153"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17154"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17155"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17156"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17157"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17158"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17159"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17160"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17161"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17162"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17163"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17164"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17165"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17166"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17167"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17168"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17169"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17170"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17171"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17172"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17173"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17174"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17175"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17176"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17177"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17178"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17179"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17180"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17181"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17182"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17183"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17184"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17185"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17186"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7187"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7188"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7189"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7190"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7191"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17192"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17193"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17194"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17195" name="Rectangle 75"/>
          <p:cNvSpPr>
            <a:spLocks noChangeArrowheads="1"/>
          </p:cNvSpPr>
          <p:nvPr/>
        </p:nvSpPr>
        <p:spPr bwMode="auto">
          <a:xfrm>
            <a:off x="25082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17196"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17197"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17198"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17199"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17200"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17201"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17202" name="Rectangle 82"/>
          <p:cNvSpPr>
            <a:spLocks noChangeArrowheads="1"/>
          </p:cNvSpPr>
          <p:nvPr/>
        </p:nvSpPr>
        <p:spPr bwMode="auto">
          <a:xfrm>
            <a:off x="647700" y="3503613"/>
            <a:ext cx="3852863" cy="717550"/>
          </a:xfrm>
          <a:prstGeom prst="rect">
            <a:avLst/>
          </a:prstGeom>
          <a:noFill/>
          <a:ln w="76200">
            <a:solidFill>
              <a:srgbClr val="FF0000"/>
            </a:solidFill>
            <a:miter lim="800000"/>
          </a:ln>
          <a:effectLst/>
        </p:spPr>
        <p:txBody>
          <a:bodyPr wrap="none" anchor="ctr"/>
          <a:lstStyle/>
          <a:p>
            <a:endParaRPr lang="zh-CN" altLang="en-US"/>
          </a:p>
        </p:txBody>
      </p:sp>
      <p:sp>
        <p:nvSpPr>
          <p:cNvPr id="517204" name="Text Box 84"/>
          <p:cNvSpPr txBox="1">
            <a:spLocks noChangeArrowheads="1"/>
          </p:cNvSpPr>
          <p:nvPr/>
        </p:nvSpPr>
        <p:spPr bwMode="auto">
          <a:xfrm>
            <a:off x="447675" y="5053013"/>
            <a:ext cx="8301038" cy="1373187"/>
          </a:xfrm>
          <a:prstGeom prst="rect">
            <a:avLst/>
          </a:prstGeom>
          <a:noFill/>
          <a:ln w="9525">
            <a:noFill/>
            <a:miter lim="800000"/>
          </a:ln>
          <a:effectLst/>
        </p:spPr>
        <p:txBody>
          <a:bodyPr>
            <a:spAutoFit/>
          </a:bodyPr>
          <a:lstStyle/>
          <a:p>
            <a:pPr algn="just"/>
            <a:r>
              <a:rPr lang="zh-CN" altLang="en-US" dirty="0">
                <a:latin typeface="Arial" panose="020B0604020202020204" pitchFamily="34" charset="0"/>
                <a:ea typeface="黑体" panose="02010609060101010101" pitchFamily="49" charset="-122"/>
              </a:rPr>
              <a:t>检验和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占 </a:t>
            </a:r>
            <a:r>
              <a:rPr lang="en-US" altLang="zh-CN" dirty="0">
                <a:latin typeface="Arial" panose="020B0604020202020204" pitchFamily="34" charset="0"/>
                <a:ea typeface="黑体" panose="02010609060101010101" pitchFamily="49" charset="-122"/>
              </a:rPr>
              <a:t>2 </a:t>
            </a:r>
            <a:r>
              <a:rPr lang="zh-CN" altLang="en-US" dirty="0">
                <a:latin typeface="Arial" panose="020B0604020202020204" pitchFamily="34" charset="0"/>
                <a:ea typeface="黑体" panose="02010609060101010101" pitchFamily="49" charset="-122"/>
              </a:rPr>
              <a:t>字节。检验和字段检验的范围包括首部和数据这两部分。在计算检验和时，要在</a:t>
            </a:r>
            <a:r>
              <a:rPr lang="en-US" altLang="zh-CN" dirty="0">
                <a:latin typeface="Arial" panose="020B0604020202020204" pitchFamily="34" charset="0"/>
                <a:ea typeface="黑体" panose="02010609060101010101" pitchFamily="49" charset="-122"/>
              </a:rPr>
              <a:t>TCP </a:t>
            </a:r>
            <a:r>
              <a:rPr lang="zh-CN" altLang="en-US" dirty="0">
                <a:latin typeface="Arial" panose="020B0604020202020204" pitchFamily="34" charset="0"/>
                <a:ea typeface="黑体" panose="02010609060101010101" pitchFamily="49" charset="-122"/>
              </a:rPr>
              <a:t>报文段的前面加上</a:t>
            </a:r>
            <a:r>
              <a:rPr lang="en-US" altLang="zh-CN" dirty="0">
                <a:latin typeface="Arial" panose="020B0604020202020204" pitchFamily="34" charset="0"/>
                <a:ea typeface="黑体" panose="02010609060101010101" pitchFamily="49" charset="-122"/>
              </a:rPr>
              <a:t>12</a:t>
            </a:r>
            <a:r>
              <a:rPr lang="zh-CN" altLang="en-US" dirty="0">
                <a:latin typeface="Arial" panose="020B0604020202020204" pitchFamily="34" charset="0"/>
                <a:ea typeface="黑体" panose="02010609060101010101" pitchFamily="49" charset="-122"/>
              </a:rPr>
              <a:t>字节的伪首部。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20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72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2" grpId="0" animBg="1"/>
      <p:bldP spid="517202" grpId="1" animBg="1"/>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8146"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18147"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8148"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18149"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8150"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18151"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18152"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18153"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18154"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18155"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18156"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18157"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18158"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18159"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18160"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18161"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18162"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18163"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18164"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18165"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18166"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18167"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18168"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18169"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18170"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18171"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18172"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18173"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18174"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18175"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8176"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18177"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18178"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18179"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18180"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18181"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18182"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18183"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18184"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18185"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18186"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18187"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18188"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18189"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18190"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18191"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18192"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18193"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18194"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18195"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18196"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18197"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18198"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18199"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18200"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18201"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18202"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18203"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18204"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18205"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18206"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18207"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18208"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18209"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18210"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8211"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8212"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8213"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8214"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8215"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18216"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18217"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18218"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18219" name="Rectangle 75"/>
          <p:cNvSpPr>
            <a:spLocks noChangeArrowheads="1"/>
          </p:cNvSpPr>
          <p:nvPr/>
        </p:nvSpPr>
        <p:spPr bwMode="auto">
          <a:xfrm>
            <a:off x="25082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18220"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18221"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18222"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18223"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18224"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18225"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18226" name="Rectangle 82"/>
          <p:cNvSpPr>
            <a:spLocks noChangeArrowheads="1"/>
          </p:cNvSpPr>
          <p:nvPr/>
        </p:nvSpPr>
        <p:spPr bwMode="auto">
          <a:xfrm>
            <a:off x="4500563" y="3503613"/>
            <a:ext cx="3852862" cy="717550"/>
          </a:xfrm>
          <a:prstGeom prst="rect">
            <a:avLst/>
          </a:prstGeom>
          <a:noFill/>
          <a:ln w="76200">
            <a:solidFill>
              <a:srgbClr val="FF0000"/>
            </a:solidFill>
            <a:miter lim="800000"/>
          </a:ln>
          <a:effectLst/>
        </p:spPr>
        <p:txBody>
          <a:bodyPr wrap="none" anchor="ctr"/>
          <a:lstStyle/>
          <a:p>
            <a:endParaRPr lang="zh-CN" altLang="en-US"/>
          </a:p>
        </p:txBody>
      </p:sp>
      <p:sp>
        <p:nvSpPr>
          <p:cNvPr id="518227" name="Text Box 83"/>
          <p:cNvSpPr txBox="1">
            <a:spLocks noChangeArrowheads="1"/>
          </p:cNvSpPr>
          <p:nvPr/>
        </p:nvSpPr>
        <p:spPr bwMode="auto">
          <a:xfrm>
            <a:off x="447675" y="5053013"/>
            <a:ext cx="8301038" cy="1373187"/>
          </a:xfrm>
          <a:prstGeom prst="rect">
            <a:avLst/>
          </a:prstGeom>
          <a:noFill/>
          <a:ln w="9525">
            <a:noFill/>
            <a:miter lim="800000"/>
          </a:ln>
          <a:effectLst/>
        </p:spPr>
        <p:txBody>
          <a:bodyPr>
            <a:spAutoFit/>
          </a:bodyPr>
          <a:lstStyle/>
          <a:p>
            <a:pPr algn="just"/>
            <a:r>
              <a:rPr lang="zh-CN" altLang="en-US" dirty="0">
                <a:latin typeface="Arial" panose="020B0604020202020204" pitchFamily="34" charset="0"/>
                <a:ea typeface="黑体" panose="02010609060101010101" pitchFamily="49" charset="-122"/>
              </a:rPr>
              <a:t>紧急指针字段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占 </a:t>
            </a:r>
            <a:r>
              <a:rPr lang="en-US" altLang="zh-CN" dirty="0">
                <a:latin typeface="Arial" panose="020B0604020202020204" pitchFamily="34" charset="0"/>
                <a:ea typeface="黑体" panose="02010609060101010101" pitchFamily="49" charset="-122"/>
              </a:rPr>
              <a:t>16 </a:t>
            </a:r>
            <a:r>
              <a:rPr lang="zh-CN" altLang="en-US" dirty="0">
                <a:latin typeface="Arial" panose="020B0604020202020204" pitchFamily="34" charset="0"/>
                <a:ea typeface="黑体" panose="02010609060101010101" pitchFamily="49" charset="-122"/>
              </a:rPr>
              <a:t>位，</a:t>
            </a:r>
            <a:r>
              <a:rPr lang="zh-CN" altLang="en-US" dirty="0">
                <a:ea typeface="黑体" panose="02010609060101010101" pitchFamily="49" charset="-122"/>
              </a:rPr>
              <a:t>指出在本报文段中紧急数据共有</a:t>
            </a:r>
            <a:r>
              <a:rPr lang="zh-CN" altLang="en-US" dirty="0">
                <a:solidFill>
                  <a:srgbClr val="FF0000"/>
                </a:solidFill>
                <a:ea typeface="黑体" panose="02010609060101010101" pitchFamily="49" charset="-122"/>
              </a:rPr>
              <a:t>多少个</a:t>
            </a:r>
            <a:r>
              <a:rPr lang="zh-CN" altLang="en-US" dirty="0">
                <a:ea typeface="黑体" panose="02010609060101010101" pitchFamily="49" charset="-122"/>
              </a:rPr>
              <a:t>字节 </a:t>
            </a:r>
            <a:r>
              <a:rPr lang="en-US" altLang="zh-CN" dirty="0">
                <a:ea typeface="黑体" panose="02010609060101010101" pitchFamily="49" charset="-122"/>
              </a:rPr>
              <a:t>(</a:t>
            </a:r>
            <a:r>
              <a:rPr lang="zh-CN" altLang="en-US" dirty="0">
                <a:ea typeface="黑体" panose="02010609060101010101" pitchFamily="49" charset="-122"/>
              </a:rPr>
              <a:t>紧急数据放在本报文段数据的最前面</a:t>
            </a:r>
            <a:r>
              <a:rPr lang="en-US" altLang="zh-CN" dirty="0">
                <a:ea typeface="黑体" panose="02010609060101010101" pitchFamily="49" charset="-122"/>
              </a:rPr>
              <a:t>)</a:t>
            </a:r>
            <a:r>
              <a:rPr lang="zh-CN" altLang="en-US" dirty="0">
                <a:ea typeface="黑体" panose="02010609060101010101" pitchFamily="49" charset="-122"/>
              </a:rPr>
              <a:t>。</a:t>
            </a:r>
            <a:r>
              <a:rPr lang="zh-CN" altLang="en-US" dirty="0"/>
              <a:t> </a:t>
            </a:r>
            <a:r>
              <a:rPr lang="zh-CN" altLang="en-US" dirty="0">
                <a:latin typeface="Arial" panose="020B0604020202020204" pitchFamily="34" charset="0"/>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2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82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26" grpId="0" animBg="1"/>
      <p:bldP spid="518226" grpId="1"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p:txBody>
          <a:bodyPr/>
          <a:lstStyle/>
          <a:p>
            <a:r>
              <a:rPr lang="zh-CN" altLang="en-US" dirty="0"/>
              <a:t>紧急指针</a:t>
            </a:r>
            <a:r>
              <a:rPr lang="en-US" altLang="zh-CN" dirty="0"/>
              <a:t>(a number)</a:t>
            </a:r>
            <a:endParaRPr lang="zh-CN" altLang="en-US" dirty="0"/>
          </a:p>
        </p:txBody>
      </p:sp>
      <p:sp>
        <p:nvSpPr>
          <p:cNvPr id="848899" name="Rectangle 3"/>
          <p:cNvSpPr>
            <a:spLocks noGrp="1" noChangeArrowheads="1"/>
          </p:cNvSpPr>
          <p:nvPr>
            <p:ph type="body" idx="1"/>
          </p:nvPr>
        </p:nvSpPr>
        <p:spPr/>
        <p:txBody>
          <a:bodyPr/>
          <a:lstStyle/>
          <a:p>
            <a:pPr>
              <a:spcBef>
                <a:spcPts val="600"/>
              </a:spcBef>
            </a:pPr>
            <a:r>
              <a:rPr lang="zh-CN" altLang="en-US" dirty="0"/>
              <a:t>紧急指针</a:t>
            </a:r>
            <a:r>
              <a:rPr lang="zh-CN" altLang="en-US" dirty="0">
                <a:solidFill>
                  <a:srgbClr val="FF0000"/>
                </a:solidFill>
              </a:rPr>
              <a:t>指出了</a:t>
            </a:r>
            <a:r>
              <a:rPr lang="zh-CN" altLang="en-US" dirty="0"/>
              <a:t>紧急数据的末尾在报文段中的位置。</a:t>
            </a:r>
            <a:endParaRPr lang="en-US" altLang="zh-CN" dirty="0"/>
          </a:p>
          <a:p>
            <a:pPr>
              <a:spcBef>
                <a:spcPts val="600"/>
              </a:spcBef>
              <a:buBlip>
                <a:blip r:embed="rId3"/>
              </a:buBlip>
            </a:pPr>
            <a:r>
              <a:rPr lang="en-US" altLang="zh-CN" dirty="0"/>
              <a:t>It defines the number </a:t>
            </a:r>
            <a:r>
              <a:rPr lang="en-US" altLang="zh-CN" dirty="0">
                <a:solidFill>
                  <a:srgbClr val="FF0000"/>
                </a:solidFill>
              </a:rPr>
              <a:t>that</a:t>
            </a:r>
            <a:r>
              <a:rPr lang="en-US" altLang="zh-CN" dirty="0"/>
              <a:t> must be added to the sequence number to </a:t>
            </a:r>
            <a:r>
              <a:rPr lang="en-US" altLang="zh-CN" dirty="0">
                <a:solidFill>
                  <a:srgbClr val="FF0000"/>
                </a:solidFill>
              </a:rPr>
              <a:t>obtain</a:t>
            </a:r>
            <a:r>
              <a:rPr lang="en-US" altLang="zh-CN" dirty="0"/>
              <a:t> the number of the last urgent byte in the data section of the segment. </a:t>
            </a:r>
          </a:p>
          <a:p>
            <a:pPr>
              <a:spcBef>
                <a:spcPts val="600"/>
              </a:spcBef>
              <a:buBlip>
                <a:blip r:embed="rId3"/>
              </a:buBlip>
            </a:pPr>
            <a:r>
              <a:rPr lang="en-US" altLang="zh-CN" dirty="0"/>
              <a:t>The urgent pointer field in the header defines the end of the urgent data and the start of normal data. </a:t>
            </a:r>
          </a:p>
          <a:p>
            <a:pPr>
              <a:spcBef>
                <a:spcPts val="600"/>
              </a:spcBef>
              <a:buBlip>
                <a:blip r:embed="rId3"/>
              </a:buBlip>
            </a:pPr>
            <a:r>
              <a:rPr lang="zh-CN" altLang="en-US" dirty="0"/>
              <a:t>紧急数据长度减</a:t>
            </a:r>
            <a:r>
              <a:rPr lang="en-US" altLang="zh-CN" dirty="0"/>
              <a:t>1</a:t>
            </a:r>
            <a:r>
              <a:rPr lang="zh-CN" altLang="en-US" dirty="0"/>
              <a:t>。 </a:t>
            </a:r>
            <a:endParaRPr lang="en-US" altLang="zh-CN" dirty="0"/>
          </a:p>
          <a:p>
            <a:pPr>
              <a:spcBef>
                <a:spcPts val="600"/>
              </a:spcBef>
            </a:pPr>
            <a:endParaRPr lang="zh-CN" altLang="en-US" dirty="0"/>
          </a:p>
          <a:p>
            <a:pPr>
              <a:spcBef>
                <a:spcPts val="600"/>
              </a:spcBef>
            </a:pPr>
            <a:r>
              <a:rPr lang="zh-CN" altLang="en-US" dirty="0"/>
              <a:t>当所有的紧急数据都处理完时，</a:t>
            </a:r>
            <a:r>
              <a:rPr lang="en-US" altLang="zh-CN" dirty="0"/>
              <a:t>TCP</a:t>
            </a:r>
            <a:r>
              <a:rPr lang="zh-CN" altLang="en-US" dirty="0"/>
              <a:t>就告诉应用程序恢复到正常操作。</a:t>
            </a:r>
          </a:p>
          <a:p>
            <a:pPr>
              <a:spcBef>
                <a:spcPts val="600"/>
              </a:spcBef>
            </a:pPr>
            <a:endParaRPr lang="zh-CN" altLang="en-US" dirty="0"/>
          </a:p>
          <a:p>
            <a:pPr>
              <a:spcBef>
                <a:spcPts val="600"/>
              </a:spcBef>
            </a:pPr>
            <a:r>
              <a:rPr lang="zh-CN" altLang="en-US" dirty="0"/>
              <a:t>值得注意的是，即使窗口为零时也可以发送紧急数据。</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9170"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19171"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9172"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19173"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19174"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19175"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19176"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19177"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19178"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19179"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19180"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19181"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19182"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19183"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19184"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19185"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19186"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19187"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19188"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19189"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19190"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19191"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19192"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19193"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19194"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19195"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19196"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19197"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19198"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19199"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9200"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19201"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19202"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19203"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19204"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19205"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19206"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19207"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19208"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19209"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19210"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19211"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19212"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19213"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19214"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19215"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19216"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19217"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19218"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19219"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19220"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19221"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19222"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19223"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19224"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19225"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19226"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19227"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19228"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19229"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19230"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19231"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19232"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19233"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19234"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9235"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9236"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9237"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19238"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19239"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19240"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19241"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19242"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19243" name="Rectangle 75"/>
          <p:cNvSpPr>
            <a:spLocks noChangeArrowheads="1"/>
          </p:cNvSpPr>
          <p:nvPr/>
        </p:nvSpPr>
        <p:spPr bwMode="auto">
          <a:xfrm>
            <a:off x="25400" y="-26988"/>
            <a:ext cx="8385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比特 </a:t>
            </a:r>
            <a:r>
              <a:rPr kumimoji="1" lang="en-US" altLang="zh-CN" sz="2000">
                <a:latin typeface="Arial" panose="020B0604020202020204" pitchFamily="34" charset="0"/>
                <a:ea typeface="黑体" panose="02010609060101010101" pitchFamily="49" charset="-122"/>
              </a:rPr>
              <a:t>0                         8                        16                        24                    31</a:t>
            </a:r>
          </a:p>
        </p:txBody>
      </p:sp>
      <p:sp>
        <p:nvSpPr>
          <p:cNvPr id="519244"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19245"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19246"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19247"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19248"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19249"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19250" name="Rectangle 82"/>
          <p:cNvSpPr>
            <a:spLocks noChangeArrowheads="1"/>
          </p:cNvSpPr>
          <p:nvPr/>
        </p:nvSpPr>
        <p:spPr bwMode="auto">
          <a:xfrm>
            <a:off x="647700" y="4151313"/>
            <a:ext cx="5770563" cy="717550"/>
          </a:xfrm>
          <a:prstGeom prst="rect">
            <a:avLst/>
          </a:prstGeom>
          <a:noFill/>
          <a:ln w="76200">
            <a:solidFill>
              <a:srgbClr val="FF0000"/>
            </a:solidFill>
            <a:miter lim="800000"/>
          </a:ln>
          <a:effectLst/>
        </p:spPr>
        <p:txBody>
          <a:bodyPr wrap="none" anchor="ctr"/>
          <a:lstStyle/>
          <a:p>
            <a:endParaRPr lang="zh-CN" altLang="en-US"/>
          </a:p>
        </p:txBody>
      </p:sp>
      <p:sp>
        <p:nvSpPr>
          <p:cNvPr id="519251" name="Text Box 83"/>
          <p:cNvSpPr txBox="1">
            <a:spLocks noChangeArrowheads="1"/>
          </p:cNvSpPr>
          <p:nvPr/>
        </p:nvSpPr>
        <p:spPr bwMode="auto">
          <a:xfrm>
            <a:off x="447675" y="4941888"/>
            <a:ext cx="8301038" cy="1800225"/>
          </a:xfrm>
          <a:prstGeom prst="rect">
            <a:avLst/>
          </a:prstGeom>
          <a:noFill/>
          <a:ln w="9525">
            <a:noFill/>
            <a:miter lim="800000"/>
          </a:ln>
          <a:effectLst/>
        </p:spPr>
        <p:txBody>
          <a:bodyPr>
            <a:spAutoFit/>
          </a:bodyPr>
          <a:lstStyle/>
          <a:p>
            <a:r>
              <a:rPr lang="zh-CN" altLang="en-US" dirty="0">
                <a:latin typeface="Arial" panose="020B0604020202020204" pitchFamily="34" charset="0"/>
                <a:ea typeface="黑体" panose="02010609060101010101" pitchFamily="49" charset="-122"/>
              </a:rPr>
              <a:t>选项字段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长度可变。</a:t>
            </a:r>
            <a:r>
              <a:rPr lang="en-US" altLang="zh-CN" dirty="0">
                <a:latin typeface="Arial" panose="020B0604020202020204" pitchFamily="34" charset="0"/>
                <a:ea typeface="黑体" panose="02010609060101010101" pitchFamily="49" charset="-122"/>
              </a:rPr>
              <a:t>TCP </a:t>
            </a:r>
            <a:r>
              <a:rPr lang="zh-CN" altLang="en-US" dirty="0">
                <a:latin typeface="Arial" panose="020B0604020202020204" pitchFamily="34" charset="0"/>
                <a:ea typeface="黑体" panose="02010609060101010101" pitchFamily="49" charset="-122"/>
              </a:rPr>
              <a:t>最初只规定了一种选项，即最大报文段长度</a:t>
            </a:r>
            <a:r>
              <a:rPr lang="en-US" altLang="zh-CN" dirty="0">
                <a:latin typeface="Arial" panose="020B0604020202020204" pitchFamily="34" charset="0"/>
                <a:ea typeface="黑体" panose="02010609060101010101" pitchFamily="49" charset="-122"/>
              </a:rPr>
              <a:t>MSS</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MSS</a:t>
            </a:r>
            <a:r>
              <a:rPr lang="zh-CN" altLang="en-US" dirty="0">
                <a:latin typeface="Arial" panose="020B0604020202020204" pitchFamily="34" charset="0"/>
                <a:ea typeface="黑体" panose="02010609060101010101" pitchFamily="49" charset="-122"/>
              </a:rPr>
              <a:t>告诉对方 </a:t>
            </a:r>
            <a:r>
              <a:rPr lang="en-US" altLang="zh-CN" dirty="0">
                <a:latin typeface="Arial" panose="020B0604020202020204" pitchFamily="34" charset="0"/>
                <a:ea typeface="黑体" panose="02010609060101010101" pitchFamily="49" charset="-122"/>
              </a:rPr>
              <a:t>TCP</a:t>
            </a:r>
            <a:r>
              <a:rPr lang="zh-CN" altLang="en-US" dirty="0">
                <a:latin typeface="Arial" panose="020B0604020202020204" pitchFamily="34" charset="0"/>
                <a:ea typeface="黑体" panose="02010609060101010101" pitchFamily="49" charset="-122"/>
              </a:rPr>
              <a:t>：“我的缓存所能接收的</a:t>
            </a:r>
            <a:r>
              <a:rPr lang="zh-CN" altLang="en-US" dirty="0">
                <a:solidFill>
                  <a:srgbClr val="FF0000"/>
                </a:solidFill>
                <a:latin typeface="Arial" panose="020B0604020202020204" pitchFamily="34" charset="0"/>
                <a:ea typeface="黑体" panose="02010609060101010101" pitchFamily="49" charset="-122"/>
              </a:rPr>
              <a:t>报文段的</a:t>
            </a:r>
            <a:r>
              <a:rPr lang="zh-CN" altLang="en-US" dirty="0">
                <a:latin typeface="Arial" panose="020B0604020202020204" pitchFamily="34" charset="0"/>
                <a:ea typeface="黑体" panose="02010609060101010101" pitchFamily="49" charset="-122"/>
              </a:rPr>
              <a:t>数据字段的</a:t>
            </a:r>
            <a:r>
              <a:rPr lang="zh-CN" altLang="en-US" u="sng" dirty="0">
                <a:solidFill>
                  <a:srgbClr val="FF0000"/>
                </a:solidFill>
                <a:latin typeface="Arial" panose="020B0604020202020204" pitchFamily="34" charset="0"/>
                <a:ea typeface="黑体" panose="02010609060101010101" pitchFamily="49" charset="-122"/>
              </a:rPr>
              <a:t>最大长度</a:t>
            </a:r>
            <a:r>
              <a:rPr lang="zh-CN" altLang="en-US" dirty="0">
                <a:latin typeface="Arial" panose="020B0604020202020204" pitchFamily="34" charset="0"/>
                <a:ea typeface="黑体" panose="02010609060101010101" pitchFamily="49" charset="-122"/>
              </a:rPr>
              <a:t>是</a:t>
            </a:r>
            <a:r>
              <a:rPr lang="en-US" altLang="zh-CN" dirty="0">
                <a:latin typeface="Arial" panose="020B0604020202020204" pitchFamily="34" charset="0"/>
                <a:ea typeface="黑体" panose="02010609060101010101" pitchFamily="49" charset="-122"/>
              </a:rPr>
              <a:t>MSS</a:t>
            </a:r>
            <a:r>
              <a:rPr lang="zh-CN" altLang="en-US" dirty="0">
                <a:latin typeface="Arial" panose="020B0604020202020204" pitchFamily="34" charset="0"/>
                <a:ea typeface="黑体" panose="02010609060101010101" pitchFamily="49" charset="-122"/>
              </a:rPr>
              <a:t>个字节。” </a:t>
            </a:r>
          </a:p>
        </p:txBody>
      </p:sp>
      <p:sp>
        <p:nvSpPr>
          <p:cNvPr id="519252" name="Rectangle 84"/>
          <p:cNvSpPr>
            <a:spLocks noChangeArrowheads="1"/>
          </p:cNvSpPr>
          <p:nvPr/>
        </p:nvSpPr>
        <p:spPr bwMode="auto">
          <a:xfrm>
            <a:off x="0" y="0"/>
            <a:ext cx="9144000" cy="3933825"/>
          </a:xfrm>
          <a:prstGeom prst="rect">
            <a:avLst/>
          </a:prstGeom>
          <a:solidFill>
            <a:srgbClr val="CCECFF"/>
          </a:solidFill>
          <a:ln w="9525">
            <a:noFill/>
            <a:miter lim="800000"/>
          </a:ln>
          <a:effectLst/>
        </p:spPr>
        <p:txBody>
          <a:bodyPr wrap="none" anchor="ctr"/>
          <a:lstStyle/>
          <a:p>
            <a:pPr algn="ctr">
              <a:lnSpc>
                <a:spcPct val="130000"/>
              </a:lnSpc>
            </a:pPr>
            <a:endParaRPr lang="zh-CN" altLang="zh-CN"/>
          </a:p>
        </p:txBody>
      </p:sp>
      <p:sp>
        <p:nvSpPr>
          <p:cNvPr id="519255" name="Text Box 87"/>
          <p:cNvSpPr txBox="1">
            <a:spLocks noChangeArrowheads="1"/>
          </p:cNvSpPr>
          <p:nvPr/>
        </p:nvSpPr>
        <p:spPr bwMode="auto">
          <a:xfrm>
            <a:off x="468313" y="981075"/>
            <a:ext cx="8207375" cy="1384995"/>
          </a:xfrm>
          <a:prstGeom prst="rect">
            <a:avLst/>
          </a:prstGeom>
          <a:noFill/>
          <a:ln w="9525">
            <a:noFill/>
            <a:miter lim="800000"/>
          </a:ln>
          <a:effectLst/>
        </p:spPr>
        <p:txBody>
          <a:bodyPr>
            <a:spAutoFit/>
          </a:bodyPr>
          <a:lstStyle/>
          <a:p>
            <a:r>
              <a:rPr lang="en-US" altLang="zh-CN" dirty="0">
                <a:latin typeface="Arial" panose="020B0604020202020204" pitchFamily="34" charset="0"/>
                <a:ea typeface="黑体" panose="02010609060101010101" pitchFamily="49" charset="-122"/>
              </a:rPr>
              <a:t>MSS </a:t>
            </a:r>
            <a:r>
              <a:rPr lang="en-US" altLang="zh-CN" dirty="0"/>
              <a:t>(Maximum Segment Size)</a:t>
            </a:r>
            <a:r>
              <a:rPr lang="zh-CN" altLang="en-US" dirty="0">
                <a:latin typeface="Arial" panose="020B0604020202020204" pitchFamily="34" charset="0"/>
                <a:ea typeface="黑体" panose="02010609060101010101" pitchFamily="49" charset="-122"/>
              </a:rPr>
              <a:t>是</a:t>
            </a:r>
            <a:r>
              <a:rPr lang="en-US" altLang="zh-CN" dirty="0">
                <a:latin typeface="Arial" panose="020B0604020202020204" pitchFamily="34" charset="0"/>
                <a:ea typeface="黑体" panose="02010609060101010101" pitchFamily="49" charset="-122"/>
              </a:rPr>
              <a:t>TCP</a:t>
            </a:r>
            <a:r>
              <a:rPr lang="zh-CN" altLang="en-US" dirty="0">
                <a:latin typeface="Arial" panose="020B0604020202020204" pitchFamily="34" charset="0"/>
                <a:ea typeface="黑体" panose="02010609060101010101" pitchFamily="49" charset="-122"/>
              </a:rPr>
              <a:t>报文段中的数据字段的</a:t>
            </a:r>
            <a:r>
              <a:rPr lang="zh-CN" altLang="en-US" dirty="0">
                <a:solidFill>
                  <a:srgbClr val="FF0000"/>
                </a:solidFill>
                <a:latin typeface="Arial" panose="020B0604020202020204" pitchFamily="34" charset="0"/>
                <a:ea typeface="黑体" panose="02010609060101010101" pitchFamily="49" charset="-122"/>
              </a:rPr>
              <a:t>最大长度数据字段</a:t>
            </a:r>
            <a:r>
              <a:rPr lang="zh-CN" altLang="en-US" dirty="0">
                <a:latin typeface="Arial" panose="020B0604020202020204" pitchFamily="34" charset="0"/>
                <a:ea typeface="黑体" panose="02010609060101010101" pitchFamily="49" charset="-122"/>
              </a:rPr>
              <a:t>加上</a:t>
            </a:r>
            <a:r>
              <a:rPr lang="en-US" altLang="zh-CN" dirty="0">
                <a:latin typeface="Arial" panose="020B0604020202020204" pitchFamily="34" charset="0"/>
                <a:ea typeface="黑体" panose="02010609060101010101" pitchFamily="49" charset="-122"/>
              </a:rPr>
              <a:t>TCP </a:t>
            </a:r>
            <a:r>
              <a:rPr lang="zh-CN" altLang="en-US" dirty="0">
                <a:latin typeface="Arial" panose="020B0604020202020204" pitchFamily="34" charset="0"/>
                <a:ea typeface="黑体" panose="02010609060101010101" pitchFamily="49" charset="-122"/>
              </a:rPr>
              <a:t>首部才等于整个的</a:t>
            </a:r>
            <a:r>
              <a:rPr lang="en-US" altLang="zh-CN" dirty="0">
                <a:latin typeface="Arial" panose="020B0604020202020204" pitchFamily="34" charset="0"/>
                <a:ea typeface="黑体" panose="02010609060101010101" pitchFamily="49" charset="-122"/>
              </a:rPr>
              <a:t>TCP</a:t>
            </a:r>
            <a:r>
              <a:rPr lang="zh-CN" altLang="en-US" dirty="0">
                <a:latin typeface="Arial" panose="020B0604020202020204" pitchFamily="34" charset="0"/>
                <a:ea typeface="黑体" panose="02010609060101010101" pitchFamily="49" charset="-122"/>
              </a:rPr>
              <a:t>报文段。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25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925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192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19252"/>
                                        </p:tgtEl>
                                        <p:attrNameLst>
                                          <p:attrName>style.visibility</p:attrName>
                                        </p:attrNameLst>
                                      </p:cBhvr>
                                      <p:to>
                                        <p:strVal val="visible"/>
                                      </p:to>
                                    </p:set>
                                  </p:childTnLst>
                                </p:cTn>
                              </p:par>
                            </p:childTnLst>
                          </p:cTn>
                        </p:par>
                        <p:par>
                          <p:cTn id="16" fill="hold">
                            <p:stCondLst>
                              <p:cond delay="0"/>
                            </p:stCondLst>
                            <p:childTnLst>
                              <p:par>
                                <p:cTn id="17" presetID="35" presetClass="emph" presetSubtype="0" repeatCount="3000" fill="hold" grpId="1" nodeType="afterEffect">
                                  <p:stCondLst>
                                    <p:cond delay="500"/>
                                  </p:stCondLst>
                                  <p:childTnLst>
                                    <p:anim calcmode="discrete" valueType="str">
                                      <p:cBhvr>
                                        <p:cTn id="18" dur="1000" fill="hold"/>
                                        <p:tgtEl>
                                          <p:spTgt spid="5192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50" grpId="0" animBg="1"/>
      <p:bldP spid="519250" grpId="1" animBg="1"/>
      <p:bldP spid="519252" grpId="0" animBg="1"/>
      <p:bldP spid="519255" grpId="0"/>
      <p:bldP spid="519255"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3" name="Rectangle 3"/>
          <p:cNvSpPr>
            <a:spLocks noGrp="1" noChangeArrowheads="1"/>
          </p:cNvSpPr>
          <p:nvPr>
            <p:ph type="body" idx="1"/>
          </p:nvPr>
        </p:nvSpPr>
        <p:spPr>
          <a:xfrm>
            <a:off x="355600" y="1052736"/>
            <a:ext cx="8420100" cy="5112567"/>
          </a:xfrm>
        </p:spPr>
        <p:txBody>
          <a:bodyPr/>
          <a:lstStyle/>
          <a:p>
            <a:pPr>
              <a:spcBef>
                <a:spcPts val="600"/>
              </a:spcBef>
            </a:pPr>
            <a:r>
              <a:rPr lang="zh-CN" altLang="en-US" dirty="0"/>
              <a:t>这并不是考虑接收方的接受缓存</a:t>
            </a:r>
            <a:r>
              <a:rPr lang="zh-CN" altLang="en-US" dirty="0">
                <a:solidFill>
                  <a:srgbClr val="C00000"/>
                </a:solidFill>
              </a:rPr>
              <a:t>可能放不下</a:t>
            </a:r>
            <a:r>
              <a:rPr lang="en-US" altLang="zh-CN" dirty="0"/>
              <a:t>TCP</a:t>
            </a:r>
            <a:r>
              <a:rPr lang="zh-CN" altLang="en-US" dirty="0"/>
              <a:t>报文段的数据。</a:t>
            </a:r>
            <a:r>
              <a:rPr lang="en-US" altLang="zh-CN" dirty="0"/>
              <a:t> [n*MSS ≦ rwnd]</a:t>
            </a:r>
          </a:p>
          <a:p>
            <a:pPr>
              <a:spcBef>
                <a:spcPts val="600"/>
              </a:spcBef>
            </a:pPr>
            <a:endParaRPr lang="en-US" altLang="zh-CN" dirty="0"/>
          </a:p>
          <a:p>
            <a:pPr>
              <a:spcBef>
                <a:spcPts val="600"/>
              </a:spcBef>
            </a:pPr>
            <a:r>
              <a:rPr lang="zh-CN" altLang="en-US" dirty="0"/>
              <a:t>事实上，</a:t>
            </a:r>
            <a:r>
              <a:rPr lang="en-US" altLang="zh-CN" dirty="0"/>
              <a:t>MSS </a:t>
            </a:r>
            <a:r>
              <a:rPr lang="zh-CN" altLang="en-US" dirty="0"/>
              <a:t>与接受窗口值没有多大的关系。</a:t>
            </a:r>
          </a:p>
          <a:p>
            <a:pPr>
              <a:spcBef>
                <a:spcPts val="600"/>
              </a:spcBef>
            </a:pPr>
            <a:endParaRPr lang="zh-CN" altLang="en-US" dirty="0"/>
          </a:p>
          <a:p>
            <a:pPr>
              <a:spcBef>
                <a:spcPts val="600"/>
              </a:spcBef>
            </a:pPr>
            <a:r>
              <a:rPr lang="en-US" altLang="zh-CN" dirty="0"/>
              <a:t>MSS</a:t>
            </a:r>
            <a:r>
              <a:rPr lang="zh-CN" altLang="en-US" dirty="0"/>
              <a:t>尽可能大些，只要在</a:t>
            </a:r>
            <a:r>
              <a:rPr lang="en-US" altLang="zh-CN" dirty="0"/>
              <a:t>IP</a:t>
            </a:r>
            <a:r>
              <a:rPr lang="zh-CN" altLang="en-US" dirty="0"/>
              <a:t>层传输时</a:t>
            </a:r>
            <a:r>
              <a:rPr lang="zh-CN" altLang="en-US" dirty="0">
                <a:solidFill>
                  <a:srgbClr val="C00000"/>
                </a:solidFill>
              </a:rPr>
              <a:t>不需要分片就行</a:t>
            </a:r>
            <a:r>
              <a:rPr lang="zh-CN" altLang="en-US" dirty="0"/>
              <a:t>。</a:t>
            </a:r>
          </a:p>
          <a:p>
            <a:pPr>
              <a:spcBef>
                <a:spcPts val="600"/>
              </a:spcBef>
            </a:pPr>
            <a:endParaRPr lang="zh-CN" altLang="en-US" dirty="0"/>
          </a:p>
          <a:p>
            <a:pPr>
              <a:spcBef>
                <a:spcPts val="600"/>
              </a:spcBef>
            </a:pPr>
            <a:r>
              <a:rPr lang="zh-CN" altLang="en-US" dirty="0"/>
              <a:t>由于</a:t>
            </a:r>
            <a:r>
              <a:rPr lang="en-US" altLang="zh-CN" dirty="0"/>
              <a:t>IP</a:t>
            </a:r>
            <a:r>
              <a:rPr lang="zh-CN" altLang="en-US" dirty="0"/>
              <a:t>数据报所经历的路径是动态变化的，因此在这条路径上确定的不需要分片的</a:t>
            </a:r>
            <a:r>
              <a:rPr lang="en-US" altLang="zh-CN" dirty="0">
                <a:solidFill>
                  <a:srgbClr val="C00000"/>
                </a:solidFill>
              </a:rPr>
              <a:t>MSS</a:t>
            </a:r>
            <a:r>
              <a:rPr lang="zh-CN" altLang="en-US" dirty="0"/>
              <a:t>，如果改走另一条路径就可能需要分片。</a:t>
            </a:r>
          </a:p>
        </p:txBody>
      </p:sp>
      <p:sp>
        <p:nvSpPr>
          <p:cNvPr id="2" name="标题 1"/>
          <p:cNvSpPr>
            <a:spLocks noGrp="1"/>
          </p:cNvSpPr>
          <p:nvPr>
            <p:ph type="title"/>
          </p:nvPr>
        </p:nvSpPr>
        <p:spPr/>
        <p:txBody>
          <a:bodyPr/>
          <a:lstStyle/>
          <a:p>
            <a:r>
              <a:rPr lang="zh-CN" altLang="en-US" dirty="0"/>
              <a:t>为什么要规定一个最大报文段长度</a:t>
            </a:r>
            <a:r>
              <a:rPr lang="en-US" altLang="zh-CN" dirty="0"/>
              <a:t>MSS</a:t>
            </a:r>
            <a:r>
              <a:rPr lang="zh-CN" altLang="en-US" dirty="0"/>
              <a:t>呢？</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355600" y="260350"/>
            <a:ext cx="8420100" cy="576362"/>
          </a:xfrm>
        </p:spPr>
        <p:txBody>
          <a:bodyPr/>
          <a:lstStyle/>
          <a:p>
            <a:r>
              <a:rPr lang="zh-CN" altLang="en-US" dirty="0"/>
              <a:t>为什么要规定一个最大报文段长度</a:t>
            </a:r>
            <a:r>
              <a:rPr lang="en-US" altLang="zh-CN" dirty="0"/>
              <a:t>MSS</a:t>
            </a:r>
            <a:r>
              <a:rPr lang="zh-CN" altLang="en-US" dirty="0"/>
              <a:t>呢？</a:t>
            </a:r>
          </a:p>
        </p:txBody>
      </p:sp>
      <p:sp>
        <p:nvSpPr>
          <p:cNvPr id="850947" name="Rectangle 3"/>
          <p:cNvSpPr>
            <a:spLocks noGrp="1" noChangeArrowheads="1"/>
          </p:cNvSpPr>
          <p:nvPr>
            <p:ph type="body" idx="1"/>
          </p:nvPr>
        </p:nvSpPr>
        <p:spPr>
          <a:xfrm>
            <a:off x="323528" y="1052736"/>
            <a:ext cx="8496944" cy="5112568"/>
          </a:xfrm>
        </p:spPr>
        <p:txBody>
          <a:bodyPr/>
          <a:lstStyle/>
          <a:p>
            <a:pPr>
              <a:spcBef>
                <a:spcPts val="600"/>
              </a:spcBef>
            </a:pPr>
            <a:r>
              <a:rPr lang="zh-CN" altLang="en-US" dirty="0"/>
              <a:t>因此最佳的 </a:t>
            </a:r>
            <a:r>
              <a:rPr lang="en-US" altLang="zh-CN" dirty="0"/>
              <a:t>MSS </a:t>
            </a:r>
            <a:r>
              <a:rPr lang="zh-CN" altLang="en-US" dirty="0"/>
              <a:t>是很难确定的。</a:t>
            </a:r>
          </a:p>
          <a:p>
            <a:pPr>
              <a:spcBef>
                <a:spcPts val="600"/>
              </a:spcBef>
            </a:pPr>
            <a:endParaRPr lang="zh-CN" altLang="en-US" dirty="0"/>
          </a:p>
          <a:p>
            <a:pPr>
              <a:spcBef>
                <a:spcPts val="600"/>
              </a:spcBef>
            </a:pPr>
            <a:r>
              <a:rPr lang="zh-CN" altLang="en-US" dirty="0"/>
              <a:t>在连接建立的过程中，双方都把自己能够支持的 </a:t>
            </a:r>
            <a:r>
              <a:rPr lang="en-US" altLang="zh-CN" dirty="0"/>
              <a:t>MSS </a:t>
            </a:r>
            <a:r>
              <a:rPr lang="zh-CN" altLang="en-US" dirty="0"/>
              <a:t>写入到这一字段</a:t>
            </a:r>
            <a:r>
              <a:rPr lang="zh-CN" altLang="en-US" dirty="0">
                <a:ea typeface="Batang" panose="02030600000101010101" pitchFamily="18" charset="-127"/>
              </a:rPr>
              <a:t>，</a:t>
            </a:r>
            <a:r>
              <a:rPr lang="zh-CN" altLang="en-US" dirty="0"/>
              <a:t>以后就按照这个数值传送数据。</a:t>
            </a:r>
          </a:p>
          <a:p>
            <a:pPr>
              <a:spcBef>
                <a:spcPts val="600"/>
              </a:spcBef>
            </a:pPr>
            <a:endParaRPr lang="zh-CN" altLang="en-US" dirty="0"/>
          </a:p>
          <a:p>
            <a:pPr>
              <a:spcBef>
                <a:spcPts val="600"/>
              </a:spcBef>
            </a:pPr>
            <a:r>
              <a:rPr lang="zh-CN" altLang="en-US" dirty="0"/>
              <a:t>两个传送方向可以有不同的 </a:t>
            </a:r>
            <a:r>
              <a:rPr lang="en-US" altLang="zh-CN" dirty="0"/>
              <a:t>MSS </a:t>
            </a:r>
            <a:r>
              <a:rPr lang="zh-CN" altLang="en-US" dirty="0"/>
              <a:t>值。</a:t>
            </a:r>
            <a:endParaRPr lang="en-US" altLang="zh-CN" dirty="0"/>
          </a:p>
          <a:p>
            <a:pPr>
              <a:spcBef>
                <a:spcPts val="600"/>
              </a:spcBef>
            </a:pPr>
            <a:endParaRPr lang="en-US" altLang="zh-CN" dirty="0"/>
          </a:p>
          <a:p>
            <a:pPr>
              <a:spcBef>
                <a:spcPts val="600"/>
              </a:spcBef>
            </a:pPr>
            <a:r>
              <a:rPr lang="zh-CN" altLang="en-US" dirty="0"/>
              <a:t>若主机未填写一项，则 </a:t>
            </a:r>
            <a:r>
              <a:rPr lang="en-US" altLang="zh-CN" dirty="0"/>
              <a:t>MSS </a:t>
            </a:r>
            <a:r>
              <a:rPr lang="zh-CN" altLang="en-US" dirty="0"/>
              <a:t>的默认值是</a:t>
            </a:r>
            <a:r>
              <a:rPr lang="en-US" altLang="zh-CN" dirty="0"/>
              <a:t>536</a:t>
            </a:r>
            <a:r>
              <a:rPr lang="zh-CN" altLang="en-US" dirty="0"/>
              <a:t>字节长。</a:t>
            </a:r>
            <a:endParaRPr lang="en-US" altLang="zh-CN" dirty="0"/>
          </a:p>
          <a:p>
            <a:pPr>
              <a:spcBef>
                <a:spcPts val="600"/>
              </a:spcBef>
            </a:pPr>
            <a:endParaRPr lang="en-US" altLang="zh-CN" dirty="0"/>
          </a:p>
          <a:p>
            <a:pPr>
              <a:spcBef>
                <a:spcPts val="600"/>
              </a:spcBef>
            </a:pPr>
            <a:r>
              <a:rPr lang="zh-CN" altLang="en-US" dirty="0"/>
              <a:t>因此，所有在互联网上的主机都应能接受的报文段是</a:t>
            </a:r>
            <a:r>
              <a:rPr lang="en-US" altLang="zh-CN" dirty="0"/>
              <a:t>536 + 20 (</a:t>
            </a:r>
            <a:r>
              <a:rPr lang="zh-CN" altLang="en-US" dirty="0"/>
              <a:t>固定首部长度</a:t>
            </a:r>
            <a:r>
              <a:rPr lang="en-US" altLang="zh-CN" dirty="0"/>
              <a:t>) </a:t>
            </a:r>
            <a:r>
              <a:rPr lang="zh-CN" altLang="en-US" dirty="0"/>
              <a:t>＝ </a:t>
            </a:r>
            <a:r>
              <a:rPr lang="en-US" altLang="zh-CN" dirty="0"/>
              <a:t>556</a:t>
            </a:r>
            <a:r>
              <a:rPr lang="zh-CN" altLang="en-US" dirty="0"/>
              <a:t>字节。</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3" name="Rectangle 3"/>
          <p:cNvSpPr>
            <a:spLocks noGrp="1" noChangeArrowheads="1"/>
          </p:cNvSpPr>
          <p:nvPr>
            <p:ph type="body" idx="1"/>
          </p:nvPr>
        </p:nvSpPr>
        <p:spPr>
          <a:xfrm>
            <a:off x="323528" y="1052736"/>
            <a:ext cx="8424936" cy="5112568"/>
          </a:xfrm>
        </p:spPr>
        <p:txBody>
          <a:bodyPr/>
          <a:lstStyle/>
          <a:p>
            <a:pPr>
              <a:spcBef>
                <a:spcPts val="600"/>
              </a:spcBef>
            </a:pPr>
            <a:r>
              <a:rPr lang="zh-CN" altLang="en-US" dirty="0">
                <a:solidFill>
                  <a:srgbClr val="FF0000"/>
                </a:solidFill>
              </a:rPr>
              <a:t>窗口扩大选项 </a:t>
            </a:r>
            <a:r>
              <a:rPr lang="en-US" altLang="zh-CN" dirty="0">
                <a:latin typeface="Arial" panose="020B0604020202020204"/>
              </a:rPr>
              <a:t>—— </a:t>
            </a:r>
            <a:r>
              <a:rPr lang="zh-CN" altLang="en-US" dirty="0"/>
              <a:t>占 </a:t>
            </a:r>
            <a:r>
              <a:rPr lang="en-US" altLang="zh-CN" dirty="0"/>
              <a:t>3 </a:t>
            </a:r>
            <a:r>
              <a:rPr lang="zh-CN" altLang="en-US" dirty="0"/>
              <a:t>字节，其中有</a:t>
            </a:r>
            <a:r>
              <a:rPr lang="en-US" altLang="zh-CN" dirty="0"/>
              <a:t>1</a:t>
            </a:r>
            <a:r>
              <a:rPr lang="zh-CN" altLang="en-US" dirty="0"/>
              <a:t>个字节表示</a:t>
            </a:r>
            <a:r>
              <a:rPr lang="zh-CN" altLang="en-US" dirty="0">
                <a:solidFill>
                  <a:srgbClr val="FF0000"/>
                </a:solidFill>
              </a:rPr>
              <a:t>移位值 </a:t>
            </a:r>
            <a:r>
              <a:rPr lang="en-US" altLang="zh-CN" dirty="0">
                <a:solidFill>
                  <a:srgbClr val="FF0000"/>
                </a:solidFill>
              </a:rPr>
              <a:t>S</a:t>
            </a:r>
            <a:r>
              <a:rPr lang="zh-CN" altLang="en-US" dirty="0"/>
              <a:t>。</a:t>
            </a:r>
            <a:endParaRPr lang="en-US" altLang="zh-CN" dirty="0"/>
          </a:p>
          <a:p>
            <a:pPr>
              <a:spcBef>
                <a:spcPts val="600"/>
              </a:spcBef>
            </a:pPr>
            <a:endParaRPr lang="en-US" altLang="zh-CN" dirty="0"/>
          </a:p>
          <a:p>
            <a:pPr>
              <a:spcBef>
                <a:spcPts val="600"/>
              </a:spcBef>
            </a:pPr>
            <a:r>
              <a:rPr lang="zh-CN" altLang="en-US" dirty="0"/>
              <a:t>新的窗口值等于</a:t>
            </a:r>
            <a:r>
              <a:rPr lang="en-US" altLang="zh-CN" dirty="0"/>
              <a:t>TCP </a:t>
            </a:r>
            <a:r>
              <a:rPr lang="zh-CN" altLang="en-US" dirty="0"/>
              <a:t>首部中的窗口</a:t>
            </a:r>
            <a:r>
              <a:rPr lang="zh-CN" altLang="en-US" dirty="0">
                <a:solidFill>
                  <a:srgbClr val="FF0000"/>
                </a:solidFill>
              </a:rPr>
              <a:t>位数</a:t>
            </a:r>
            <a:r>
              <a:rPr lang="zh-CN" altLang="en-US" dirty="0"/>
              <a:t>增大到 </a:t>
            </a:r>
            <a:r>
              <a:rPr lang="en-US" altLang="zh-CN" dirty="0"/>
              <a:t>(16 + S)</a:t>
            </a:r>
            <a:r>
              <a:rPr lang="zh-CN" altLang="en-US" dirty="0"/>
              <a:t>，相当于把窗口值向左移动 </a:t>
            </a:r>
            <a:r>
              <a:rPr lang="en-US" altLang="zh-CN" dirty="0"/>
              <a:t>S </a:t>
            </a:r>
            <a:r>
              <a:rPr lang="zh-CN" altLang="en-US" dirty="0"/>
              <a:t>位后获得实际的窗口大小。</a:t>
            </a:r>
          </a:p>
          <a:p>
            <a:pPr>
              <a:spcBef>
                <a:spcPts val="600"/>
              </a:spcBef>
            </a:pPr>
            <a:endParaRPr lang="zh-CN" altLang="en-US" dirty="0"/>
          </a:p>
          <a:p>
            <a:pPr>
              <a:spcBef>
                <a:spcPts val="600"/>
              </a:spcBef>
            </a:pPr>
            <a:r>
              <a:rPr lang="zh-CN" altLang="en-US" dirty="0">
                <a:solidFill>
                  <a:srgbClr val="FF0000"/>
                </a:solidFill>
              </a:rPr>
              <a:t>时间戳选项 </a:t>
            </a:r>
            <a:r>
              <a:rPr lang="en-US" altLang="zh-CN" dirty="0"/>
              <a:t>—— </a:t>
            </a:r>
            <a:r>
              <a:rPr lang="zh-CN" altLang="en-US" dirty="0"/>
              <a:t>占</a:t>
            </a:r>
            <a:r>
              <a:rPr lang="en-US" altLang="zh-CN" dirty="0"/>
              <a:t>10 </a:t>
            </a:r>
            <a:r>
              <a:rPr lang="zh-CN" altLang="en-US" dirty="0"/>
              <a:t>字节，其中最主要的字段</a:t>
            </a:r>
            <a:r>
              <a:rPr lang="zh-CN" altLang="en-US" dirty="0">
                <a:solidFill>
                  <a:srgbClr val="FF0000"/>
                </a:solidFill>
              </a:rPr>
              <a:t>时间戳值字段</a:t>
            </a:r>
            <a:r>
              <a:rPr lang="en-US" altLang="zh-CN" dirty="0"/>
              <a:t>(4 </a:t>
            </a:r>
            <a:r>
              <a:rPr lang="zh-CN" altLang="en-US" dirty="0"/>
              <a:t>字节</a:t>
            </a:r>
            <a:r>
              <a:rPr lang="en-US" altLang="zh-CN" dirty="0"/>
              <a:t>)</a:t>
            </a:r>
            <a:r>
              <a:rPr lang="zh-CN" altLang="en-US" dirty="0"/>
              <a:t>和时间戳</a:t>
            </a:r>
            <a:r>
              <a:rPr lang="zh-CN" altLang="en-US" dirty="0">
                <a:solidFill>
                  <a:srgbClr val="C00000"/>
                </a:solidFill>
              </a:rPr>
              <a:t>回送</a:t>
            </a:r>
            <a:r>
              <a:rPr lang="zh-CN" altLang="en-US" dirty="0">
                <a:solidFill>
                  <a:srgbClr val="FF0000"/>
                </a:solidFill>
              </a:rPr>
              <a:t>回答</a:t>
            </a:r>
            <a:r>
              <a:rPr lang="zh-CN" altLang="en-US" dirty="0"/>
              <a:t>字段</a:t>
            </a:r>
            <a:r>
              <a:rPr lang="en-US" altLang="zh-CN" dirty="0"/>
              <a:t>(4 </a:t>
            </a:r>
            <a:r>
              <a:rPr lang="zh-CN" altLang="en-US" dirty="0"/>
              <a:t>字节</a:t>
            </a:r>
            <a:r>
              <a:rPr lang="en-US" altLang="zh-CN" dirty="0"/>
              <a:t>)</a:t>
            </a:r>
            <a:r>
              <a:rPr lang="zh-CN" altLang="en-US" dirty="0"/>
              <a:t>。</a:t>
            </a:r>
          </a:p>
          <a:p>
            <a:pPr>
              <a:spcBef>
                <a:spcPts val="600"/>
              </a:spcBef>
            </a:pPr>
            <a:endParaRPr lang="zh-CN" altLang="en-US" dirty="0"/>
          </a:p>
          <a:p>
            <a:pPr>
              <a:spcBef>
                <a:spcPts val="600"/>
              </a:spcBef>
            </a:pPr>
            <a:r>
              <a:rPr lang="zh-CN" altLang="en-US" dirty="0">
                <a:solidFill>
                  <a:srgbClr val="FF0000"/>
                </a:solidFill>
              </a:rPr>
              <a:t>选择确认选项 </a:t>
            </a:r>
            <a:r>
              <a:rPr lang="en-US" altLang="zh-CN" dirty="0">
                <a:latin typeface="Arial" panose="020B0604020202020204"/>
              </a:rPr>
              <a:t>—— </a:t>
            </a:r>
            <a:r>
              <a:rPr lang="zh-CN" altLang="en-US" dirty="0"/>
              <a:t>在后面的 </a:t>
            </a:r>
            <a:r>
              <a:rPr lang="en-US" altLang="zh-CN" dirty="0"/>
              <a:t>5.6.3 </a:t>
            </a:r>
            <a:r>
              <a:rPr lang="zh-CN" altLang="en-US" dirty="0"/>
              <a:t>节介绍。 </a:t>
            </a:r>
          </a:p>
        </p:txBody>
      </p:sp>
      <p:sp>
        <p:nvSpPr>
          <p:cNvPr id="2" name="标题 1"/>
          <p:cNvSpPr>
            <a:spLocks noGrp="1"/>
          </p:cNvSpPr>
          <p:nvPr>
            <p:ph type="title"/>
          </p:nvPr>
        </p:nvSpPr>
        <p:spPr/>
        <p:txBody>
          <a:bodyPr/>
          <a:lstStyle/>
          <a:p>
            <a:r>
              <a:rPr lang="zh-CN" altLang="en-US" dirty="0">
                <a:latin typeface="+mn-lt"/>
              </a:rPr>
              <a:t>其他选项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217" name="Line 41"/>
          <p:cNvSpPr>
            <a:spLocks noChangeShapeType="1"/>
          </p:cNvSpPr>
          <p:nvPr/>
        </p:nvSpPr>
        <p:spPr bwMode="auto">
          <a:xfrm>
            <a:off x="2217738" y="4054495"/>
            <a:ext cx="4926012" cy="0"/>
          </a:xfrm>
          <a:prstGeom prst="line">
            <a:avLst/>
          </a:prstGeom>
          <a:noFill/>
          <a:ln w="38100">
            <a:solidFill>
              <a:srgbClr val="333399"/>
            </a:solidFill>
            <a:round/>
          </a:ln>
          <a:effectLst/>
        </p:spPr>
        <p:txBody>
          <a:bodyPr/>
          <a:lstStyle/>
          <a:p>
            <a:endParaRPr lang="zh-CN" altLang="en-US"/>
          </a:p>
        </p:txBody>
      </p:sp>
      <p:sp>
        <p:nvSpPr>
          <p:cNvPr id="434206" name="Rectangle 30"/>
          <p:cNvSpPr>
            <a:spLocks noChangeArrowheads="1"/>
          </p:cNvSpPr>
          <p:nvPr/>
        </p:nvSpPr>
        <p:spPr bwMode="auto">
          <a:xfrm>
            <a:off x="1206500" y="2357457"/>
            <a:ext cx="1781175" cy="1033463"/>
          </a:xfrm>
          <a:prstGeom prst="rect">
            <a:avLst/>
          </a:prstGeom>
          <a:solidFill>
            <a:srgbClr val="CCECFF"/>
          </a:solidFill>
          <a:ln w="9525">
            <a:solidFill>
              <a:schemeClr val="tx1"/>
            </a:solidFill>
            <a:miter lim="800000"/>
          </a:ln>
          <a:effectLst/>
        </p:spPr>
        <p:txBody>
          <a:bodyPr wrap="none" anchor="ctr"/>
          <a:lstStyle/>
          <a:p>
            <a:endParaRPr lang="zh-CN" altLang="en-US"/>
          </a:p>
        </p:txBody>
      </p:sp>
      <p:sp>
        <p:nvSpPr>
          <p:cNvPr id="434212" name="Rectangle 36"/>
          <p:cNvSpPr>
            <a:spLocks noChangeArrowheads="1"/>
          </p:cNvSpPr>
          <p:nvPr/>
        </p:nvSpPr>
        <p:spPr bwMode="auto">
          <a:xfrm>
            <a:off x="6302375" y="2357457"/>
            <a:ext cx="1781175" cy="1033463"/>
          </a:xfrm>
          <a:prstGeom prst="rect">
            <a:avLst/>
          </a:prstGeom>
          <a:solidFill>
            <a:srgbClr val="CCECFF"/>
          </a:solidFill>
          <a:ln w="9525">
            <a:solidFill>
              <a:schemeClr val="tx1"/>
            </a:solidFill>
            <a:miter lim="800000"/>
          </a:ln>
          <a:effectLst/>
        </p:spPr>
        <p:txBody>
          <a:bodyPr wrap="none" anchor="ctr"/>
          <a:lstStyle/>
          <a:p>
            <a:endParaRPr lang="zh-CN" altLang="en-US"/>
          </a:p>
        </p:txBody>
      </p:sp>
      <p:sp>
        <p:nvSpPr>
          <p:cNvPr id="434205" name="Text Box 29"/>
          <p:cNvSpPr txBox="1">
            <a:spLocks noChangeArrowheads="1"/>
          </p:cNvSpPr>
          <p:nvPr/>
        </p:nvSpPr>
        <p:spPr bwMode="auto">
          <a:xfrm>
            <a:off x="1206500" y="2254270"/>
            <a:ext cx="822325" cy="1189037"/>
          </a:xfrm>
          <a:prstGeom prst="rect">
            <a:avLst/>
          </a:prstGeom>
          <a:noFill/>
          <a:ln w="9525">
            <a:noFill/>
            <a:miter lim="800000"/>
          </a:ln>
          <a:effectLst/>
        </p:spPr>
        <p:txBody>
          <a:bodyPr wrap="none">
            <a:spAutoFit/>
          </a:bodyPr>
          <a:lstStyle/>
          <a:p>
            <a:r>
              <a:rPr kumimoji="1" lang="en-US" altLang="zh-CN" sz="7200" dirty="0">
                <a:latin typeface="Arial" panose="020B0604020202020204" pitchFamily="34" charset="0"/>
                <a:ea typeface="黑体" panose="02010609060101010101" pitchFamily="49" charset="-122"/>
                <a:sym typeface="Wingdings" panose="05000000000000000000" pitchFamily="2" charset="2"/>
              </a:rPr>
              <a:t></a:t>
            </a:r>
            <a:endParaRPr kumimoji="1" lang="en-US" altLang="zh-CN" sz="7200" dirty="0">
              <a:latin typeface="Arial" panose="020B0604020202020204" pitchFamily="34" charset="0"/>
              <a:ea typeface="黑体" panose="02010609060101010101" pitchFamily="49" charset="-122"/>
            </a:endParaRPr>
          </a:p>
        </p:txBody>
      </p:sp>
      <p:sp>
        <p:nvSpPr>
          <p:cNvPr id="434207" name="Rectangle 31"/>
          <p:cNvSpPr>
            <a:spLocks noChangeArrowheads="1"/>
          </p:cNvSpPr>
          <p:nvPr/>
        </p:nvSpPr>
        <p:spPr bwMode="auto">
          <a:xfrm>
            <a:off x="1476375" y="1901845"/>
            <a:ext cx="1400175" cy="45402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400">
                <a:latin typeface="Arial" panose="020B0604020202020204" pitchFamily="34" charset="0"/>
                <a:ea typeface="黑体" panose="02010609060101010101" pitchFamily="49" charset="-122"/>
              </a:rPr>
              <a:t>应用进程</a:t>
            </a:r>
          </a:p>
        </p:txBody>
      </p:sp>
      <p:sp>
        <p:nvSpPr>
          <p:cNvPr id="434208" name="Rectangle 32"/>
          <p:cNvSpPr>
            <a:spLocks noChangeArrowheads="1"/>
          </p:cNvSpPr>
          <p:nvPr/>
        </p:nvSpPr>
        <p:spPr bwMode="auto">
          <a:xfrm>
            <a:off x="1889125" y="2827357"/>
            <a:ext cx="434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b="1" dirty="0">
                <a:latin typeface="Arial" panose="020B0604020202020204" pitchFamily="34" charset="0"/>
                <a:ea typeface="黑体" panose="02010609060101010101" pitchFamily="49" charset="-122"/>
              </a:rPr>
              <a:t>…</a:t>
            </a:r>
          </a:p>
        </p:txBody>
      </p:sp>
      <p:sp>
        <p:nvSpPr>
          <p:cNvPr id="434209" name="Text Box 33"/>
          <p:cNvSpPr txBox="1">
            <a:spLocks noChangeArrowheads="1"/>
          </p:cNvSpPr>
          <p:nvPr/>
        </p:nvSpPr>
        <p:spPr bwMode="auto">
          <a:xfrm>
            <a:off x="2185988" y="2254270"/>
            <a:ext cx="822325" cy="1189037"/>
          </a:xfrm>
          <a:prstGeom prst="rect">
            <a:avLst/>
          </a:prstGeom>
          <a:noFill/>
          <a:ln w="9525">
            <a:noFill/>
            <a:miter lim="800000"/>
          </a:ln>
          <a:effectLst/>
        </p:spPr>
        <p:txBody>
          <a:bodyPr wrap="none">
            <a:spAutoFit/>
          </a:bodyPr>
          <a:lstStyle/>
          <a:p>
            <a:r>
              <a:rPr kumimoji="1" lang="en-US" altLang="zh-CN" sz="7200" dirty="0">
                <a:latin typeface="Arial" panose="020B0604020202020204" pitchFamily="34" charset="0"/>
                <a:ea typeface="黑体" panose="02010609060101010101" pitchFamily="49" charset="-122"/>
                <a:sym typeface="Wingdings" panose="05000000000000000000" pitchFamily="2" charset="2"/>
              </a:rPr>
              <a:t></a:t>
            </a:r>
            <a:endParaRPr kumimoji="1" lang="en-US" altLang="zh-CN" sz="7200" dirty="0">
              <a:latin typeface="Arial" panose="020B0604020202020204" pitchFamily="34" charset="0"/>
              <a:ea typeface="黑体" panose="02010609060101010101" pitchFamily="49" charset="-122"/>
            </a:endParaRPr>
          </a:p>
        </p:txBody>
      </p:sp>
      <p:sp>
        <p:nvSpPr>
          <p:cNvPr id="434211" name="Text Box 35"/>
          <p:cNvSpPr txBox="1">
            <a:spLocks noChangeArrowheads="1"/>
          </p:cNvSpPr>
          <p:nvPr/>
        </p:nvSpPr>
        <p:spPr bwMode="auto">
          <a:xfrm>
            <a:off x="6302375" y="2254270"/>
            <a:ext cx="822325" cy="1189037"/>
          </a:xfrm>
          <a:prstGeom prst="rect">
            <a:avLst/>
          </a:prstGeom>
          <a:noFill/>
          <a:ln w="9525">
            <a:noFill/>
            <a:miter lim="800000"/>
          </a:ln>
          <a:effectLst/>
        </p:spPr>
        <p:txBody>
          <a:bodyPr wrap="none">
            <a:spAutoFit/>
          </a:bodyPr>
          <a:lstStyle/>
          <a:p>
            <a:r>
              <a:rPr kumimoji="1" lang="en-US" altLang="zh-CN" sz="7200" dirty="0">
                <a:latin typeface="Arial" panose="020B0604020202020204" pitchFamily="34" charset="0"/>
                <a:ea typeface="黑体" panose="02010609060101010101" pitchFamily="49" charset="-122"/>
                <a:sym typeface="Wingdings" panose="05000000000000000000" pitchFamily="2" charset="2"/>
              </a:rPr>
              <a:t></a:t>
            </a:r>
            <a:endParaRPr kumimoji="1" lang="en-US" altLang="zh-CN" sz="7200" dirty="0">
              <a:latin typeface="Arial" panose="020B0604020202020204" pitchFamily="34" charset="0"/>
              <a:ea typeface="黑体" panose="02010609060101010101" pitchFamily="49" charset="-122"/>
            </a:endParaRPr>
          </a:p>
        </p:txBody>
      </p:sp>
      <p:sp>
        <p:nvSpPr>
          <p:cNvPr id="434213" name="Rectangle 37"/>
          <p:cNvSpPr>
            <a:spLocks noChangeArrowheads="1"/>
          </p:cNvSpPr>
          <p:nvPr/>
        </p:nvSpPr>
        <p:spPr bwMode="auto">
          <a:xfrm>
            <a:off x="6572250" y="1901845"/>
            <a:ext cx="1400175" cy="45402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400">
                <a:latin typeface="Arial" panose="020B0604020202020204" pitchFamily="34" charset="0"/>
                <a:ea typeface="黑体" panose="02010609060101010101" pitchFamily="49" charset="-122"/>
              </a:rPr>
              <a:t>应用进程</a:t>
            </a:r>
          </a:p>
        </p:txBody>
      </p:sp>
      <p:sp>
        <p:nvSpPr>
          <p:cNvPr id="434214" name="Rectangle 38"/>
          <p:cNvSpPr>
            <a:spLocks noChangeArrowheads="1"/>
          </p:cNvSpPr>
          <p:nvPr/>
        </p:nvSpPr>
        <p:spPr bwMode="auto">
          <a:xfrm>
            <a:off x="6985000" y="2827357"/>
            <a:ext cx="434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b="1" dirty="0">
                <a:latin typeface="Arial" panose="020B0604020202020204" pitchFamily="34" charset="0"/>
                <a:ea typeface="黑体" panose="02010609060101010101" pitchFamily="49" charset="-122"/>
              </a:rPr>
              <a:t>…</a:t>
            </a:r>
          </a:p>
        </p:txBody>
      </p:sp>
      <p:sp>
        <p:nvSpPr>
          <p:cNvPr id="434215" name="Text Box 39"/>
          <p:cNvSpPr txBox="1">
            <a:spLocks noChangeArrowheads="1"/>
          </p:cNvSpPr>
          <p:nvPr/>
        </p:nvSpPr>
        <p:spPr bwMode="auto">
          <a:xfrm>
            <a:off x="7281863" y="2254270"/>
            <a:ext cx="822325" cy="1189037"/>
          </a:xfrm>
          <a:prstGeom prst="rect">
            <a:avLst/>
          </a:prstGeom>
          <a:noFill/>
          <a:ln w="9525">
            <a:noFill/>
            <a:miter lim="800000"/>
          </a:ln>
          <a:effectLst/>
        </p:spPr>
        <p:txBody>
          <a:bodyPr wrap="none">
            <a:spAutoFit/>
          </a:bodyPr>
          <a:lstStyle/>
          <a:p>
            <a:r>
              <a:rPr kumimoji="1" lang="en-US" altLang="zh-CN" sz="7200" dirty="0">
                <a:latin typeface="Arial" panose="020B0604020202020204" pitchFamily="34" charset="0"/>
                <a:ea typeface="黑体" panose="02010609060101010101" pitchFamily="49" charset="-122"/>
                <a:sym typeface="Wingdings" panose="05000000000000000000" pitchFamily="2" charset="2"/>
              </a:rPr>
              <a:t></a:t>
            </a:r>
            <a:endParaRPr kumimoji="1" lang="en-US" altLang="zh-CN" sz="7200" dirty="0">
              <a:latin typeface="Arial" panose="020B0604020202020204" pitchFamily="34" charset="0"/>
              <a:ea typeface="黑体" panose="02010609060101010101" pitchFamily="49" charset="-122"/>
            </a:endParaRPr>
          </a:p>
        </p:txBody>
      </p:sp>
      <p:pic>
        <p:nvPicPr>
          <p:cNvPr id="434216" name="Picture 40"/>
          <p:cNvPicPr>
            <a:picLocks noChangeArrowheads="1"/>
          </p:cNvPicPr>
          <p:nvPr/>
        </p:nvPicPr>
        <p:blipFill>
          <a:blip r:embed="rId4" cstate="print"/>
          <a:srcRect/>
          <a:stretch>
            <a:fillRect/>
          </a:stretch>
        </p:blipFill>
        <p:spPr bwMode="auto">
          <a:xfrm>
            <a:off x="1860550" y="3629045"/>
            <a:ext cx="533400" cy="539750"/>
          </a:xfrm>
          <a:prstGeom prst="rect">
            <a:avLst/>
          </a:prstGeom>
          <a:noFill/>
          <a:ln w="9525">
            <a:noFill/>
            <a:miter lim="800000"/>
            <a:headEnd/>
            <a:tailEnd/>
          </a:ln>
          <a:effectLst/>
        </p:spPr>
      </p:pic>
      <p:pic>
        <p:nvPicPr>
          <p:cNvPr id="434218" name="Picture 42"/>
          <p:cNvPicPr>
            <a:picLocks noChangeArrowheads="1"/>
          </p:cNvPicPr>
          <p:nvPr/>
        </p:nvPicPr>
        <p:blipFill>
          <a:blip r:embed="rId4" cstate="print"/>
          <a:srcRect/>
          <a:stretch>
            <a:fillRect/>
          </a:stretch>
        </p:blipFill>
        <p:spPr bwMode="auto">
          <a:xfrm>
            <a:off x="6964363" y="3629045"/>
            <a:ext cx="534987" cy="539750"/>
          </a:xfrm>
          <a:prstGeom prst="rect">
            <a:avLst/>
          </a:prstGeom>
          <a:noFill/>
          <a:ln w="9525">
            <a:noFill/>
            <a:miter lim="800000"/>
            <a:headEnd/>
            <a:tailEnd/>
          </a:ln>
          <a:effectLst/>
        </p:spPr>
      </p:pic>
      <p:sp>
        <p:nvSpPr>
          <p:cNvPr id="434219" name="AutoShape 43"/>
          <p:cNvSpPr>
            <a:spLocks noChangeArrowheads="1"/>
          </p:cNvSpPr>
          <p:nvPr/>
        </p:nvSpPr>
        <p:spPr bwMode="auto">
          <a:xfrm>
            <a:off x="7073900" y="3240107"/>
            <a:ext cx="255588" cy="573088"/>
          </a:xfrm>
          <a:prstGeom prst="upDownArrow">
            <a:avLst>
              <a:gd name="adj1" fmla="val 50000"/>
              <a:gd name="adj2" fmla="val 44845"/>
            </a:avLst>
          </a:prstGeom>
          <a:solidFill>
            <a:schemeClr val="accent1"/>
          </a:solidFill>
          <a:ln w="9525">
            <a:solidFill>
              <a:schemeClr val="tx1"/>
            </a:solidFill>
            <a:miter lim="800000"/>
          </a:ln>
          <a:effectLst/>
        </p:spPr>
        <p:txBody>
          <a:bodyPr wrap="none" anchor="ctr"/>
          <a:lstStyle/>
          <a:p>
            <a:endParaRPr lang="zh-CN" altLang="en-US"/>
          </a:p>
        </p:txBody>
      </p:sp>
      <p:sp>
        <p:nvSpPr>
          <p:cNvPr id="434220" name="Line 44"/>
          <p:cNvSpPr>
            <a:spLocks noChangeShapeType="1"/>
          </p:cNvSpPr>
          <p:nvPr/>
        </p:nvSpPr>
        <p:spPr bwMode="auto">
          <a:xfrm>
            <a:off x="2132013" y="4138632"/>
            <a:ext cx="0" cy="1109663"/>
          </a:xfrm>
          <a:prstGeom prst="line">
            <a:avLst/>
          </a:prstGeom>
          <a:noFill/>
          <a:ln w="9525">
            <a:solidFill>
              <a:schemeClr val="tx1"/>
            </a:solidFill>
            <a:prstDash val="dash"/>
            <a:round/>
          </a:ln>
          <a:effectLst/>
        </p:spPr>
        <p:txBody>
          <a:bodyPr/>
          <a:lstStyle/>
          <a:p>
            <a:endParaRPr lang="zh-CN" altLang="en-US"/>
          </a:p>
        </p:txBody>
      </p:sp>
      <p:sp>
        <p:nvSpPr>
          <p:cNvPr id="434221" name="Line 45"/>
          <p:cNvSpPr>
            <a:spLocks noChangeShapeType="1"/>
          </p:cNvSpPr>
          <p:nvPr/>
        </p:nvSpPr>
        <p:spPr bwMode="auto">
          <a:xfrm>
            <a:off x="7229475" y="4138632"/>
            <a:ext cx="0" cy="1109663"/>
          </a:xfrm>
          <a:prstGeom prst="line">
            <a:avLst/>
          </a:prstGeom>
          <a:noFill/>
          <a:ln w="9525">
            <a:solidFill>
              <a:schemeClr val="tx1"/>
            </a:solidFill>
            <a:prstDash val="dash"/>
            <a:round/>
          </a:ln>
          <a:effectLst/>
        </p:spPr>
        <p:txBody>
          <a:bodyPr/>
          <a:lstStyle/>
          <a:p>
            <a:endParaRPr lang="zh-CN" altLang="en-US"/>
          </a:p>
        </p:txBody>
      </p:sp>
      <p:sp>
        <p:nvSpPr>
          <p:cNvPr id="434222" name="Line 46"/>
          <p:cNvSpPr>
            <a:spLocks noChangeShapeType="1"/>
          </p:cNvSpPr>
          <p:nvPr/>
        </p:nvSpPr>
        <p:spPr bwMode="auto">
          <a:xfrm>
            <a:off x="2132013" y="4992707"/>
            <a:ext cx="5097462"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434223" name="Rectangle 47"/>
          <p:cNvSpPr>
            <a:spLocks noChangeArrowheads="1"/>
          </p:cNvSpPr>
          <p:nvPr/>
        </p:nvSpPr>
        <p:spPr bwMode="auto">
          <a:xfrm>
            <a:off x="2808288" y="4535507"/>
            <a:ext cx="3773470" cy="828432"/>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r>
              <a:rPr kumimoji="1" lang="en-US" altLang="zh-CN" sz="2400" dirty="0">
                <a:latin typeface="Arial" panose="020B0604020202020204" pitchFamily="34" charset="0"/>
                <a:ea typeface="黑体" panose="02010609060101010101" pitchFamily="49" charset="-122"/>
              </a:rPr>
              <a:t>IP </a:t>
            </a:r>
            <a:r>
              <a:rPr kumimoji="1" lang="zh-CN" altLang="en-US" sz="2400" dirty="0">
                <a:latin typeface="Arial" panose="020B0604020202020204" pitchFamily="34" charset="0"/>
                <a:ea typeface="黑体" panose="02010609060101010101" pitchFamily="49" charset="-122"/>
              </a:rPr>
              <a:t>协议的作用范围</a:t>
            </a:r>
          </a:p>
          <a:p>
            <a:pPr algn="ctr" defTabSz="762000" eaLnBrk="0" hangingPunct="0"/>
            <a:r>
              <a:rPr kumimoji="1" lang="en-US" altLang="zh-CN" sz="2400" dirty="0">
                <a:latin typeface="Arial" panose="020B0604020202020204" pitchFamily="34" charset="0"/>
                <a:ea typeface="黑体" panose="02010609060101010101" pitchFamily="49" charset="-122"/>
              </a:rPr>
              <a:t>(</a:t>
            </a:r>
            <a:r>
              <a:rPr kumimoji="1" lang="zh-CN" altLang="en-US" sz="2400" dirty="0">
                <a:latin typeface="Arial" panose="020B0604020202020204" pitchFamily="34" charset="0"/>
                <a:ea typeface="黑体" panose="02010609060101010101" pitchFamily="49" charset="-122"/>
              </a:rPr>
              <a:t>提供主机之间的逻辑通信</a:t>
            </a:r>
            <a:r>
              <a:rPr kumimoji="1" lang="en-US" altLang="zh-CN" sz="2400" dirty="0">
                <a:latin typeface="Arial" panose="020B0604020202020204" pitchFamily="34" charset="0"/>
                <a:ea typeface="黑体" panose="02010609060101010101" pitchFamily="49" charset="-122"/>
              </a:rPr>
              <a:t>)</a:t>
            </a:r>
          </a:p>
        </p:txBody>
      </p:sp>
      <p:sp>
        <p:nvSpPr>
          <p:cNvPr id="434224" name="Line 48"/>
          <p:cNvSpPr>
            <a:spLocks noChangeShapeType="1"/>
          </p:cNvSpPr>
          <p:nvPr/>
        </p:nvSpPr>
        <p:spPr bwMode="auto">
          <a:xfrm>
            <a:off x="1535113" y="3240107"/>
            <a:ext cx="3175" cy="2862263"/>
          </a:xfrm>
          <a:prstGeom prst="line">
            <a:avLst/>
          </a:prstGeom>
          <a:noFill/>
          <a:ln w="9525">
            <a:solidFill>
              <a:schemeClr val="tx1"/>
            </a:solidFill>
            <a:prstDash val="dash"/>
            <a:round/>
          </a:ln>
          <a:effectLst/>
        </p:spPr>
        <p:txBody>
          <a:bodyPr/>
          <a:lstStyle/>
          <a:p>
            <a:endParaRPr lang="zh-CN" altLang="en-US"/>
          </a:p>
        </p:txBody>
      </p:sp>
      <p:sp>
        <p:nvSpPr>
          <p:cNvPr id="434225" name="Line 49"/>
          <p:cNvSpPr>
            <a:spLocks noChangeShapeType="1"/>
          </p:cNvSpPr>
          <p:nvPr/>
        </p:nvSpPr>
        <p:spPr bwMode="auto">
          <a:xfrm>
            <a:off x="7799388" y="3286145"/>
            <a:ext cx="6350" cy="2770187"/>
          </a:xfrm>
          <a:prstGeom prst="line">
            <a:avLst/>
          </a:prstGeom>
          <a:noFill/>
          <a:ln w="9525">
            <a:solidFill>
              <a:schemeClr val="tx1"/>
            </a:solidFill>
            <a:prstDash val="dash"/>
            <a:round/>
          </a:ln>
          <a:effectLst/>
        </p:spPr>
        <p:txBody>
          <a:bodyPr/>
          <a:lstStyle/>
          <a:p>
            <a:endParaRPr lang="zh-CN" altLang="en-US"/>
          </a:p>
        </p:txBody>
      </p:sp>
      <p:sp>
        <p:nvSpPr>
          <p:cNvPr id="434226" name="Line 50"/>
          <p:cNvSpPr>
            <a:spLocks noChangeShapeType="1"/>
          </p:cNvSpPr>
          <p:nvPr/>
        </p:nvSpPr>
        <p:spPr bwMode="auto">
          <a:xfrm>
            <a:off x="1538288" y="5759470"/>
            <a:ext cx="6284912"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434227" name="Rectangle 51"/>
          <p:cNvSpPr>
            <a:spLocks noChangeArrowheads="1"/>
          </p:cNvSpPr>
          <p:nvPr/>
        </p:nvSpPr>
        <p:spPr bwMode="auto">
          <a:xfrm>
            <a:off x="2692400" y="5395932"/>
            <a:ext cx="4155049" cy="828432"/>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r>
              <a:rPr kumimoji="1" lang="en-US" altLang="zh-CN" sz="2400" dirty="0">
                <a:latin typeface="Arial" panose="020B0604020202020204" pitchFamily="34" charset="0"/>
                <a:ea typeface="黑体" panose="02010609060101010101" pitchFamily="49" charset="-122"/>
              </a:rPr>
              <a:t>TCP </a:t>
            </a:r>
            <a:r>
              <a:rPr kumimoji="1" lang="zh-CN" altLang="en-US" sz="2400" dirty="0">
                <a:latin typeface="Arial" panose="020B0604020202020204" pitchFamily="34" charset="0"/>
                <a:ea typeface="黑体" panose="02010609060101010101" pitchFamily="49" charset="-122"/>
              </a:rPr>
              <a:t>和 </a:t>
            </a:r>
            <a:r>
              <a:rPr kumimoji="1" lang="en-US" altLang="zh-CN" sz="2400" dirty="0">
                <a:latin typeface="Arial" panose="020B0604020202020204" pitchFamily="34" charset="0"/>
                <a:ea typeface="黑体" panose="02010609060101010101" pitchFamily="49" charset="-122"/>
              </a:rPr>
              <a:t>UDP </a:t>
            </a:r>
            <a:r>
              <a:rPr kumimoji="1" lang="zh-CN" altLang="en-US" sz="2400" dirty="0">
                <a:latin typeface="Arial" panose="020B0604020202020204" pitchFamily="34" charset="0"/>
                <a:ea typeface="黑体" panose="02010609060101010101" pitchFamily="49" charset="-122"/>
              </a:rPr>
              <a:t>协议的作用范围</a:t>
            </a:r>
          </a:p>
          <a:p>
            <a:pPr algn="ctr" defTabSz="762000" eaLnBrk="0" hangingPunct="0"/>
            <a:r>
              <a:rPr kumimoji="1" lang="en-US" altLang="zh-CN" sz="2400" dirty="0">
                <a:latin typeface="Arial" panose="020B0604020202020204" pitchFamily="34" charset="0"/>
                <a:ea typeface="黑体" panose="02010609060101010101" pitchFamily="49" charset="-122"/>
              </a:rPr>
              <a:t>(</a:t>
            </a:r>
            <a:r>
              <a:rPr kumimoji="1" lang="zh-CN" altLang="en-US" sz="2400" dirty="0">
                <a:latin typeface="Arial" panose="020B0604020202020204" pitchFamily="34" charset="0"/>
                <a:ea typeface="黑体" panose="02010609060101010101" pitchFamily="49" charset="-122"/>
              </a:rPr>
              <a:t>提供进程之间的逻辑通信</a:t>
            </a:r>
            <a:r>
              <a:rPr kumimoji="1" lang="en-US" altLang="zh-CN" sz="2400" dirty="0">
                <a:latin typeface="Arial" panose="020B0604020202020204" pitchFamily="34" charset="0"/>
                <a:ea typeface="黑体" panose="02010609060101010101" pitchFamily="49" charset="-122"/>
              </a:rPr>
              <a:t>)</a:t>
            </a:r>
          </a:p>
        </p:txBody>
      </p:sp>
      <p:sp>
        <p:nvSpPr>
          <p:cNvPr id="434228" name="AutoShape 52"/>
          <p:cNvSpPr>
            <a:spLocks noChangeArrowheads="1"/>
          </p:cNvSpPr>
          <p:nvPr/>
        </p:nvSpPr>
        <p:spPr bwMode="auto">
          <a:xfrm>
            <a:off x="1984375" y="3257570"/>
            <a:ext cx="255588" cy="573087"/>
          </a:xfrm>
          <a:prstGeom prst="upDownArrow">
            <a:avLst>
              <a:gd name="adj1" fmla="val 50000"/>
              <a:gd name="adj2" fmla="val 44845"/>
            </a:avLst>
          </a:prstGeom>
          <a:solidFill>
            <a:schemeClr val="accent1"/>
          </a:solidFill>
          <a:ln w="9525">
            <a:solidFill>
              <a:schemeClr val="tx1"/>
            </a:solidFill>
            <a:miter lim="800000"/>
          </a:ln>
          <a:effectLst/>
        </p:spPr>
        <p:txBody>
          <a:bodyPr wrap="none" anchor="ctr"/>
          <a:lstStyle/>
          <a:p>
            <a:endParaRPr lang="zh-CN" altLang="en-US"/>
          </a:p>
        </p:txBody>
      </p:sp>
      <p:graphicFrame>
        <p:nvGraphicFramePr>
          <p:cNvPr id="434229" name="Object 53"/>
          <p:cNvGraphicFramePr>
            <a:graphicFrameLocks noChangeAspect="1"/>
          </p:cNvGraphicFramePr>
          <p:nvPr/>
        </p:nvGraphicFramePr>
        <p:xfrm>
          <a:off x="3036888" y="3059132"/>
          <a:ext cx="3200400" cy="1525588"/>
        </p:xfrm>
        <a:graphic>
          <a:graphicData uri="http://schemas.openxmlformats.org/presentationml/2006/ole">
            <mc:AlternateContent xmlns:mc="http://schemas.openxmlformats.org/markup-compatibility/2006">
              <mc:Choice xmlns:v="urn:schemas-microsoft-com:vml" Requires="v">
                <p:oleObj spid="_x0000_s434360" name="VISIO" r:id="rId5" imgW="3514725" imgH="2009775" progId="">
                  <p:embed/>
                </p:oleObj>
              </mc:Choice>
              <mc:Fallback>
                <p:oleObj name="VISIO" r:id="rId5" imgW="3514725" imgH="2009775" progId="">
                  <p:embed/>
                  <p:pic>
                    <p:nvPicPr>
                      <p:cNvPr id="0" name="Picture 1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6888" y="3059132"/>
                        <a:ext cx="3200400" cy="1525588"/>
                      </a:xfrm>
                      <a:prstGeom prst="rect">
                        <a:avLst/>
                      </a:prstGeom>
                      <a:noFill/>
                      <a:effectLst>
                        <a:outerShdw dist="25400" dir="5400000" algn="ctr" rotWithShape="0">
                          <a:srgbClr val="1C1C1C"/>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4230" name="Rectangle 54"/>
          <p:cNvSpPr>
            <a:spLocks noChangeArrowheads="1"/>
          </p:cNvSpPr>
          <p:nvPr/>
        </p:nvSpPr>
        <p:spPr bwMode="auto">
          <a:xfrm>
            <a:off x="3851275" y="3571895"/>
            <a:ext cx="1641475" cy="5159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latin typeface="Arial" panose="020B0604020202020204" pitchFamily="34" charset="0"/>
                <a:ea typeface="黑体" panose="02010609060101010101" pitchFamily="49" charset="-122"/>
              </a:rPr>
              <a:t>因  特  网</a:t>
            </a:r>
          </a:p>
        </p:txBody>
      </p:sp>
      <p:sp>
        <p:nvSpPr>
          <p:cNvPr id="434232" name="Rectangle 56"/>
          <p:cNvSpPr>
            <a:spLocks noGrp="1" noChangeArrowheads="1"/>
          </p:cNvSpPr>
          <p:nvPr>
            <p:ph type="title"/>
          </p:nvPr>
        </p:nvSpPr>
        <p:spPr/>
        <p:txBody>
          <a:bodyPr/>
          <a:lstStyle/>
          <a:p>
            <a:r>
              <a:rPr lang="zh-CN" altLang="zh-CN" dirty="0"/>
              <a:t>网络层和运输层有明显的区别</a:t>
            </a:r>
            <a:endParaRPr lang="zh-CN" altLang="en-US" dirty="0"/>
          </a:p>
        </p:txBody>
      </p:sp>
      <p:sp>
        <p:nvSpPr>
          <p:cNvPr id="28" name="矩形 27"/>
          <p:cNvSpPr/>
          <p:nvPr/>
        </p:nvSpPr>
        <p:spPr>
          <a:xfrm>
            <a:off x="357158" y="1000108"/>
            <a:ext cx="8496374" cy="954107"/>
          </a:xfrm>
          <a:prstGeom prst="rect">
            <a:avLst/>
          </a:prstGeom>
          <a:solidFill>
            <a:srgbClr val="FFFF66"/>
          </a:solidFill>
          <a:ln>
            <a:solidFill>
              <a:srgbClr val="000099"/>
            </a:solidFill>
          </a:ln>
        </p:spPr>
        <p:txBody>
          <a:bodyPr wrap="square">
            <a:spAutoFit/>
          </a:bodyPr>
          <a:lstStyle/>
          <a:p>
            <a:r>
              <a:rPr lang="zh-CN" altLang="zh-CN" sz="2800" b="1" dirty="0">
                <a:latin typeface="+mn-lt"/>
                <a:ea typeface="黑体" panose="02010609060101010101" pitchFamily="49" charset="-122"/>
              </a:rPr>
              <a:t>网络层是为主机之间提供逻辑通信，</a:t>
            </a:r>
            <a:endParaRPr lang="en-US" altLang="zh-CN" sz="2800" b="1" dirty="0">
              <a:latin typeface="+mn-lt"/>
              <a:ea typeface="黑体" panose="02010609060101010101" pitchFamily="49" charset="-122"/>
            </a:endParaRPr>
          </a:p>
          <a:p>
            <a:r>
              <a:rPr lang="zh-CN" altLang="zh-CN" sz="2800" b="1" dirty="0">
                <a:latin typeface="+mn-lt"/>
                <a:ea typeface="黑体" panose="02010609060101010101" pitchFamily="49" charset="-122"/>
              </a:rPr>
              <a:t>而运输层为应用进程之间提供端到端的逻辑通信</a:t>
            </a:r>
            <a:r>
              <a:rPr lang="zh-CN" altLang="en-US" sz="2800" b="1" dirty="0">
                <a:latin typeface="+mn-lt"/>
                <a:ea typeface="黑体" panose="02010609060101010101" pitchFamily="49" charset="-122"/>
              </a:rPr>
              <a:t>。</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314" name="Picture 2"/>
          <p:cNvPicPr>
            <a:picLocks noChangeAspect="1" noChangeArrowheads="1"/>
          </p:cNvPicPr>
          <p:nvPr/>
        </p:nvPicPr>
        <p:blipFill>
          <a:blip r:embed="rId2" cstate="print"/>
          <a:srcRect/>
          <a:stretch>
            <a:fillRect/>
          </a:stretch>
        </p:blipFill>
        <p:spPr bwMode="auto">
          <a:xfrm>
            <a:off x="228600" y="1295400"/>
            <a:ext cx="7916863" cy="4697413"/>
          </a:xfrm>
          <a:prstGeom prst="rect">
            <a:avLst/>
          </a:prstGeom>
          <a:noFill/>
          <a:ln w="9525">
            <a:noFill/>
            <a:miter lim="800000"/>
            <a:headEnd/>
            <a:tailEnd/>
          </a:ln>
          <a:effectLst/>
        </p:spPr>
      </p:pic>
      <p:sp>
        <p:nvSpPr>
          <p:cNvPr id="397315" name="Rectangle 3"/>
          <p:cNvSpPr>
            <a:spLocks noGrp="1" noChangeArrowheads="1"/>
          </p:cNvSpPr>
          <p:nvPr>
            <p:ph type="title"/>
          </p:nvPr>
        </p:nvSpPr>
        <p:spPr>
          <a:xfrm>
            <a:off x="323850" y="265113"/>
            <a:ext cx="8507413" cy="533400"/>
          </a:xfrm>
        </p:spPr>
        <p:txBody>
          <a:bodyPr/>
          <a:lstStyle/>
          <a:p>
            <a:r>
              <a:rPr lang="en-US" altLang="en-US"/>
              <a:t>Options</a:t>
            </a:r>
            <a:endParaRPr lang="en-US" altLang="zh-CN"/>
          </a:p>
        </p:txBody>
      </p:sp>
      <p:sp>
        <p:nvSpPr>
          <p:cNvPr id="397316" name="Rectangle 4"/>
          <p:cNvSpPr>
            <a:spLocks noChangeArrowheads="1"/>
          </p:cNvSpPr>
          <p:nvPr/>
        </p:nvSpPr>
        <p:spPr bwMode="auto">
          <a:xfrm>
            <a:off x="8229600" y="1360488"/>
            <a:ext cx="585788" cy="384175"/>
          </a:xfrm>
          <a:prstGeom prst="rect">
            <a:avLst/>
          </a:prstGeom>
          <a:noFill/>
          <a:ln w="9525" algn="ctr">
            <a:noFill/>
            <a:miter lim="800000"/>
          </a:ln>
          <a:effectLst/>
        </p:spPr>
        <p:txBody>
          <a:bodyPr wrap="none">
            <a:spAutoFit/>
          </a:bodyPr>
          <a:lstStyle/>
          <a:p>
            <a:pPr marL="609600" indent="-609600" algn="l">
              <a:lnSpc>
                <a:spcPct val="80000"/>
              </a:lnSpc>
              <a:spcBef>
                <a:spcPct val="20000"/>
              </a:spcBef>
              <a:buClr>
                <a:schemeClr val="folHlink"/>
              </a:buClr>
              <a:buSzPct val="60000"/>
              <a:buFont typeface="Wingdings" panose="05000000000000000000" pitchFamily="2" charset="2"/>
              <a:buNone/>
            </a:pPr>
            <a:r>
              <a:rPr kumimoji="0" lang="en-US" altLang="zh-CN" sz="2400" dirty="0">
                <a:solidFill>
                  <a:schemeClr val="hlink"/>
                </a:solidFill>
                <a:latin typeface="Tahoma" panose="020B0604030504040204" pitchFamily="34" charset="0"/>
              </a:rPr>
              <a:t>(0)</a:t>
            </a:r>
          </a:p>
        </p:txBody>
      </p:sp>
      <p:sp>
        <p:nvSpPr>
          <p:cNvPr id="397317" name="Rectangle 5"/>
          <p:cNvSpPr>
            <a:spLocks noChangeArrowheads="1"/>
          </p:cNvSpPr>
          <p:nvPr/>
        </p:nvSpPr>
        <p:spPr bwMode="auto">
          <a:xfrm>
            <a:off x="8229600" y="1970088"/>
            <a:ext cx="585788" cy="384175"/>
          </a:xfrm>
          <a:prstGeom prst="rect">
            <a:avLst/>
          </a:prstGeom>
          <a:noFill/>
          <a:ln w="9525" algn="ctr">
            <a:noFill/>
            <a:miter lim="800000"/>
          </a:ln>
          <a:effectLst/>
        </p:spPr>
        <p:txBody>
          <a:bodyPr wrap="none">
            <a:spAutoFit/>
          </a:bodyPr>
          <a:lstStyle/>
          <a:p>
            <a:pPr marL="609600" indent="-609600" algn="l">
              <a:lnSpc>
                <a:spcPct val="80000"/>
              </a:lnSpc>
              <a:spcBef>
                <a:spcPct val="20000"/>
              </a:spcBef>
              <a:buClr>
                <a:schemeClr val="folHlink"/>
              </a:buClr>
              <a:buSzPct val="60000"/>
              <a:buFont typeface="Wingdings" panose="05000000000000000000" pitchFamily="2" charset="2"/>
              <a:buNone/>
            </a:pPr>
            <a:r>
              <a:rPr kumimoji="0" lang="en-US" altLang="zh-CN" sz="2400" dirty="0">
                <a:solidFill>
                  <a:schemeClr val="hlink"/>
                </a:solidFill>
                <a:latin typeface="Tahoma" panose="020B0604030504040204" pitchFamily="34" charset="0"/>
              </a:rPr>
              <a:t>(1)</a:t>
            </a:r>
          </a:p>
        </p:txBody>
      </p:sp>
      <p:sp>
        <p:nvSpPr>
          <p:cNvPr id="397318" name="Rectangle 6"/>
          <p:cNvSpPr>
            <a:spLocks noChangeArrowheads="1"/>
          </p:cNvSpPr>
          <p:nvPr/>
        </p:nvSpPr>
        <p:spPr bwMode="auto">
          <a:xfrm>
            <a:off x="8188325" y="3089275"/>
            <a:ext cx="585788" cy="384175"/>
          </a:xfrm>
          <a:prstGeom prst="rect">
            <a:avLst/>
          </a:prstGeom>
          <a:noFill/>
          <a:ln w="9525" algn="ctr">
            <a:noFill/>
            <a:miter lim="800000"/>
          </a:ln>
          <a:effectLst/>
        </p:spPr>
        <p:txBody>
          <a:bodyPr wrap="none">
            <a:spAutoFit/>
          </a:bodyPr>
          <a:lstStyle/>
          <a:p>
            <a:pPr marL="609600" indent="-609600" algn="l">
              <a:lnSpc>
                <a:spcPct val="80000"/>
              </a:lnSpc>
              <a:spcBef>
                <a:spcPct val="20000"/>
              </a:spcBef>
              <a:buClr>
                <a:schemeClr val="folHlink"/>
              </a:buClr>
              <a:buSzPct val="60000"/>
              <a:buFont typeface="Wingdings" panose="05000000000000000000" pitchFamily="2" charset="2"/>
              <a:buNone/>
            </a:pPr>
            <a:r>
              <a:rPr kumimoji="0" lang="en-US" altLang="zh-CN" sz="2400" dirty="0">
                <a:solidFill>
                  <a:schemeClr val="hlink"/>
                </a:solidFill>
                <a:latin typeface="Tahoma" panose="020B0604030504040204" pitchFamily="34" charset="0"/>
              </a:rPr>
              <a:t>(2)</a:t>
            </a:r>
          </a:p>
        </p:txBody>
      </p:sp>
      <p:sp>
        <p:nvSpPr>
          <p:cNvPr id="397319" name="Rectangle 7"/>
          <p:cNvSpPr>
            <a:spLocks noChangeArrowheads="1"/>
          </p:cNvSpPr>
          <p:nvPr/>
        </p:nvSpPr>
        <p:spPr bwMode="auto">
          <a:xfrm>
            <a:off x="8229600" y="3775075"/>
            <a:ext cx="585788" cy="384175"/>
          </a:xfrm>
          <a:prstGeom prst="rect">
            <a:avLst/>
          </a:prstGeom>
          <a:noFill/>
          <a:ln w="9525" algn="ctr">
            <a:noFill/>
            <a:miter lim="800000"/>
          </a:ln>
          <a:effectLst/>
        </p:spPr>
        <p:txBody>
          <a:bodyPr wrap="none">
            <a:spAutoFit/>
          </a:bodyPr>
          <a:lstStyle/>
          <a:p>
            <a:pPr marL="609600" indent="-609600" algn="l">
              <a:lnSpc>
                <a:spcPct val="80000"/>
              </a:lnSpc>
              <a:spcBef>
                <a:spcPct val="20000"/>
              </a:spcBef>
              <a:buClr>
                <a:schemeClr val="folHlink"/>
              </a:buClr>
              <a:buSzPct val="60000"/>
              <a:buFont typeface="Wingdings" panose="05000000000000000000" pitchFamily="2" charset="2"/>
              <a:buNone/>
            </a:pPr>
            <a:r>
              <a:rPr kumimoji="0" lang="en-US" altLang="zh-CN" sz="2400" dirty="0">
                <a:solidFill>
                  <a:schemeClr val="hlink"/>
                </a:solidFill>
                <a:latin typeface="Tahoma" panose="020B0604030504040204" pitchFamily="34" charset="0"/>
              </a:rPr>
              <a:t>(3)</a:t>
            </a:r>
          </a:p>
        </p:txBody>
      </p:sp>
      <p:sp>
        <p:nvSpPr>
          <p:cNvPr id="397320" name="Rectangle 8"/>
          <p:cNvSpPr>
            <a:spLocks noChangeArrowheads="1"/>
          </p:cNvSpPr>
          <p:nvPr/>
        </p:nvSpPr>
        <p:spPr bwMode="auto">
          <a:xfrm>
            <a:off x="8229600" y="4343400"/>
            <a:ext cx="762000" cy="384175"/>
          </a:xfrm>
          <a:prstGeom prst="rect">
            <a:avLst/>
          </a:prstGeom>
          <a:noFill/>
          <a:ln w="9525" algn="ctr">
            <a:noFill/>
            <a:miter lim="800000"/>
          </a:ln>
          <a:effectLst/>
        </p:spPr>
        <p:txBody>
          <a:bodyPr>
            <a:spAutoFit/>
          </a:bodyPr>
          <a:lstStyle/>
          <a:p>
            <a:pPr marL="609600" indent="-609600" algn="l">
              <a:lnSpc>
                <a:spcPct val="80000"/>
              </a:lnSpc>
              <a:spcBef>
                <a:spcPct val="20000"/>
              </a:spcBef>
              <a:buClr>
                <a:schemeClr val="folHlink"/>
              </a:buClr>
              <a:buSzPct val="60000"/>
              <a:buFont typeface="Wingdings" panose="05000000000000000000" pitchFamily="2" charset="2"/>
              <a:buNone/>
            </a:pPr>
            <a:r>
              <a:rPr kumimoji="0" lang="en-US" altLang="zh-CN" sz="2400" dirty="0">
                <a:solidFill>
                  <a:schemeClr val="hlink"/>
                </a:solidFill>
                <a:latin typeface="Tahoma" panose="020B0604030504040204" pitchFamily="34" charset="0"/>
              </a:rPr>
              <a:t>(8)</a:t>
            </a:r>
          </a:p>
        </p:txBody>
      </p:sp>
      <p:sp>
        <p:nvSpPr>
          <p:cNvPr id="397321" name="Rectangle 9"/>
          <p:cNvSpPr>
            <a:spLocks noChangeArrowheads="1"/>
          </p:cNvSpPr>
          <p:nvPr/>
        </p:nvSpPr>
        <p:spPr bwMode="auto">
          <a:xfrm>
            <a:off x="8229600" y="4994275"/>
            <a:ext cx="585788" cy="384175"/>
          </a:xfrm>
          <a:prstGeom prst="rect">
            <a:avLst/>
          </a:prstGeom>
          <a:noFill/>
          <a:ln w="9525" algn="ctr">
            <a:noFill/>
            <a:miter lim="800000"/>
          </a:ln>
          <a:effectLst/>
        </p:spPr>
        <p:txBody>
          <a:bodyPr wrap="none">
            <a:spAutoFit/>
          </a:bodyPr>
          <a:lstStyle/>
          <a:p>
            <a:pPr marL="609600" indent="-609600" algn="l">
              <a:lnSpc>
                <a:spcPct val="80000"/>
              </a:lnSpc>
              <a:spcBef>
                <a:spcPct val="20000"/>
              </a:spcBef>
              <a:buClr>
                <a:schemeClr val="folHlink"/>
              </a:buClr>
              <a:buSzPct val="60000"/>
              <a:buFont typeface="Wingdings" panose="05000000000000000000" pitchFamily="2" charset="2"/>
              <a:buNone/>
            </a:pPr>
            <a:r>
              <a:rPr kumimoji="0" lang="en-US" altLang="zh-CN" sz="2400" dirty="0">
                <a:solidFill>
                  <a:schemeClr val="hlink"/>
                </a:solidFill>
                <a:latin typeface="Tahoma" panose="020B0604030504040204" pitchFamily="34" charset="0"/>
              </a:rPr>
              <a:t>(4)</a:t>
            </a:r>
          </a:p>
        </p:txBody>
      </p:sp>
      <p:sp>
        <p:nvSpPr>
          <p:cNvPr id="397322" name="Rectangle 10"/>
          <p:cNvSpPr>
            <a:spLocks noChangeArrowheads="1"/>
          </p:cNvSpPr>
          <p:nvPr/>
        </p:nvSpPr>
        <p:spPr bwMode="auto">
          <a:xfrm>
            <a:off x="8229600" y="5551488"/>
            <a:ext cx="585788" cy="384175"/>
          </a:xfrm>
          <a:prstGeom prst="rect">
            <a:avLst/>
          </a:prstGeom>
          <a:noFill/>
          <a:ln w="9525" algn="ctr">
            <a:noFill/>
            <a:miter lim="800000"/>
          </a:ln>
          <a:effectLst/>
        </p:spPr>
        <p:txBody>
          <a:bodyPr wrap="none">
            <a:spAutoFit/>
          </a:bodyPr>
          <a:lstStyle/>
          <a:p>
            <a:pPr marL="609600" indent="-609600" algn="l">
              <a:lnSpc>
                <a:spcPct val="80000"/>
              </a:lnSpc>
              <a:spcBef>
                <a:spcPct val="20000"/>
              </a:spcBef>
              <a:buClr>
                <a:schemeClr val="folHlink"/>
              </a:buClr>
              <a:buSzPct val="60000"/>
              <a:buFont typeface="Wingdings" panose="05000000000000000000" pitchFamily="2" charset="2"/>
              <a:buNone/>
            </a:pPr>
            <a:r>
              <a:rPr kumimoji="0" lang="en-US" altLang="zh-CN" sz="2400" dirty="0">
                <a:solidFill>
                  <a:schemeClr val="hlink"/>
                </a:solidFill>
                <a:latin typeface="Tahoma" panose="020B0604030504040204" pitchFamily="34" charset="0"/>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97316"/>
                                        </p:tgtEl>
                                        <p:attrNameLst>
                                          <p:attrName>style.visibility</p:attrName>
                                        </p:attrNameLst>
                                      </p:cBhvr>
                                      <p:to>
                                        <p:strVal val="visible"/>
                                      </p:to>
                                    </p:set>
                                    <p:animEffect transition="in" filter="wipe(right)">
                                      <p:cBhvr>
                                        <p:cTn id="7" dur="500"/>
                                        <p:tgtEl>
                                          <p:spTgt spid="397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97317"/>
                                        </p:tgtEl>
                                        <p:attrNameLst>
                                          <p:attrName>style.visibility</p:attrName>
                                        </p:attrNameLst>
                                      </p:cBhvr>
                                      <p:to>
                                        <p:strVal val="visible"/>
                                      </p:to>
                                    </p:set>
                                    <p:animEffect transition="in" filter="wipe(right)">
                                      <p:cBhvr>
                                        <p:cTn id="12" dur="500"/>
                                        <p:tgtEl>
                                          <p:spTgt spid="3973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97318"/>
                                        </p:tgtEl>
                                        <p:attrNameLst>
                                          <p:attrName>style.visibility</p:attrName>
                                        </p:attrNameLst>
                                      </p:cBhvr>
                                      <p:to>
                                        <p:strVal val="visible"/>
                                      </p:to>
                                    </p:set>
                                    <p:animEffect transition="in" filter="wipe(right)">
                                      <p:cBhvr>
                                        <p:cTn id="17" dur="500"/>
                                        <p:tgtEl>
                                          <p:spTgt spid="3973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97319"/>
                                        </p:tgtEl>
                                        <p:attrNameLst>
                                          <p:attrName>style.visibility</p:attrName>
                                        </p:attrNameLst>
                                      </p:cBhvr>
                                      <p:to>
                                        <p:strVal val="visible"/>
                                      </p:to>
                                    </p:set>
                                    <p:animEffect transition="in" filter="wipe(right)">
                                      <p:cBhvr>
                                        <p:cTn id="22" dur="500"/>
                                        <p:tgtEl>
                                          <p:spTgt spid="3973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97321"/>
                                        </p:tgtEl>
                                        <p:attrNameLst>
                                          <p:attrName>style.visibility</p:attrName>
                                        </p:attrNameLst>
                                      </p:cBhvr>
                                      <p:to>
                                        <p:strVal val="visible"/>
                                      </p:to>
                                    </p:set>
                                    <p:animEffect transition="in" filter="wipe(right)">
                                      <p:cBhvr>
                                        <p:cTn id="27" dur="500"/>
                                        <p:tgtEl>
                                          <p:spTgt spid="3973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397322"/>
                                        </p:tgtEl>
                                        <p:attrNameLst>
                                          <p:attrName>style.visibility</p:attrName>
                                        </p:attrNameLst>
                                      </p:cBhvr>
                                      <p:to>
                                        <p:strVal val="visible"/>
                                      </p:to>
                                    </p:set>
                                    <p:animEffect transition="in" filter="wipe(right)">
                                      <p:cBhvr>
                                        <p:cTn id="32" dur="500"/>
                                        <p:tgtEl>
                                          <p:spTgt spid="3973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397320"/>
                                        </p:tgtEl>
                                        <p:attrNameLst>
                                          <p:attrName>style.visibility</p:attrName>
                                        </p:attrNameLst>
                                      </p:cBhvr>
                                      <p:to>
                                        <p:strVal val="visible"/>
                                      </p:to>
                                    </p:set>
                                    <p:animEffect transition="in" filter="wipe(right)">
                                      <p:cBhvr>
                                        <p:cTn id="37" dur="500"/>
                                        <p:tgtEl>
                                          <p:spTgt spid="397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p:bldP spid="397317" grpId="0"/>
      <p:bldP spid="397318" grpId="0"/>
      <p:bldP spid="397319" grpId="0"/>
      <p:bldP spid="397320" grpId="0"/>
      <p:bldP spid="397321" grpId="0"/>
      <p:bldP spid="39732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Rectangle 4"/>
          <p:cNvSpPr>
            <a:spLocks noGrp="1" noChangeArrowheads="1"/>
          </p:cNvSpPr>
          <p:nvPr>
            <p:ph type="title"/>
          </p:nvPr>
        </p:nvSpPr>
        <p:spPr/>
        <p:txBody>
          <a:bodyPr/>
          <a:lstStyle/>
          <a:p>
            <a:r>
              <a:rPr lang="en-US" altLang="zh-CN" dirty="0"/>
              <a:t>Window Scale Factor (</a:t>
            </a:r>
            <a:r>
              <a:rPr lang="zh-CN" altLang="en-US" dirty="0"/>
              <a:t>窗口调整因子</a:t>
            </a:r>
            <a:r>
              <a:rPr lang="en-US" altLang="zh-CN" dirty="0"/>
              <a:t>)</a:t>
            </a:r>
          </a:p>
        </p:txBody>
      </p:sp>
      <p:pic>
        <p:nvPicPr>
          <p:cNvPr id="290821" name="Picture 5" descr="05x04"/>
          <p:cNvPicPr>
            <a:picLocks noChangeAspect="1" noChangeArrowheads="1"/>
          </p:cNvPicPr>
          <p:nvPr/>
        </p:nvPicPr>
        <p:blipFill>
          <a:blip r:embed="rId3" cstate="print"/>
          <a:srcRect/>
          <a:stretch>
            <a:fillRect/>
          </a:stretch>
        </p:blipFill>
        <p:spPr bwMode="auto">
          <a:xfrm>
            <a:off x="395288" y="1052513"/>
            <a:ext cx="4176712" cy="3424237"/>
          </a:xfrm>
          <a:prstGeom prst="rect">
            <a:avLst/>
          </a:prstGeom>
          <a:noFill/>
        </p:spPr>
      </p:pic>
      <p:pic>
        <p:nvPicPr>
          <p:cNvPr id="290822" name="Picture 6"/>
          <p:cNvPicPr>
            <a:picLocks noChangeAspect="1" noChangeArrowheads="1"/>
          </p:cNvPicPr>
          <p:nvPr/>
        </p:nvPicPr>
        <p:blipFill>
          <a:blip r:embed="rId4" cstate="print"/>
          <a:srcRect/>
          <a:stretch>
            <a:fillRect/>
          </a:stretch>
        </p:blipFill>
        <p:spPr bwMode="auto">
          <a:xfrm>
            <a:off x="250825" y="5157788"/>
            <a:ext cx="5762625" cy="950912"/>
          </a:xfrm>
          <a:prstGeom prst="rect">
            <a:avLst/>
          </a:prstGeom>
          <a:noFill/>
          <a:ln w="9525">
            <a:noFill/>
            <a:miter lim="800000"/>
            <a:headEnd/>
            <a:tailEnd/>
          </a:ln>
          <a:effectLst/>
        </p:spPr>
      </p:pic>
      <p:sp>
        <p:nvSpPr>
          <p:cNvPr id="290824" name="Freeform 8"/>
          <p:cNvSpPr/>
          <p:nvPr/>
        </p:nvSpPr>
        <p:spPr bwMode="auto">
          <a:xfrm>
            <a:off x="4499993" y="2780928"/>
            <a:ext cx="287908" cy="2341141"/>
          </a:xfrm>
          <a:custGeom>
            <a:avLst/>
            <a:gdLst/>
            <a:ahLst/>
            <a:cxnLst>
              <a:cxn ang="0">
                <a:pos x="408" y="1555"/>
              </a:cxn>
              <a:cxn ang="0">
                <a:pos x="394" y="0"/>
              </a:cxn>
              <a:cxn ang="0">
                <a:pos x="0" y="13"/>
              </a:cxn>
            </a:cxnLst>
            <a:rect l="0" t="0" r="r" b="b"/>
            <a:pathLst>
              <a:path w="408" h="1555">
                <a:moveTo>
                  <a:pt x="408" y="1555"/>
                </a:moveTo>
                <a:lnTo>
                  <a:pt x="394" y="0"/>
                </a:lnTo>
                <a:lnTo>
                  <a:pt x="0" y="13"/>
                </a:lnTo>
              </a:path>
            </a:pathLst>
          </a:custGeom>
          <a:noFill/>
          <a:ln w="28575" cap="flat" cmpd="sng">
            <a:solidFill>
              <a:schemeClr val="folHlink"/>
            </a:solidFill>
            <a:prstDash val="solid"/>
            <a:round/>
            <a:headEnd type="none" w="med" len="med"/>
            <a:tailEnd type="triangle" w="med" len="med"/>
          </a:ln>
          <a:effectLst/>
        </p:spPr>
        <p:txBody>
          <a:bodyPr/>
          <a:lstStyle/>
          <a:p>
            <a:endParaRPr lang="zh-CN" altLang="en-US"/>
          </a:p>
        </p:txBody>
      </p:sp>
      <p:sp>
        <p:nvSpPr>
          <p:cNvPr id="290825" name="Rectangle 9"/>
          <p:cNvSpPr>
            <a:spLocks noChangeArrowheads="1"/>
          </p:cNvSpPr>
          <p:nvPr/>
        </p:nvSpPr>
        <p:spPr bwMode="auto">
          <a:xfrm>
            <a:off x="5000628" y="2928934"/>
            <a:ext cx="3786214" cy="915988"/>
          </a:xfrm>
          <a:prstGeom prst="rect">
            <a:avLst/>
          </a:prstGeom>
          <a:noFill/>
          <a:ln w="9525">
            <a:noFill/>
            <a:miter lim="800000"/>
          </a:ln>
          <a:effectLst/>
        </p:spPr>
        <p:txBody>
          <a:bodyPr wrap="square">
            <a:spAutoFit/>
          </a:bodyPr>
          <a:lstStyle/>
          <a:p>
            <a:pPr algn="l"/>
            <a:r>
              <a:rPr kumimoji="0" lang="en-US" altLang="zh-CN" sz="1800" dirty="0">
                <a:latin typeface="Tahoma" panose="020B0604030504040204" pitchFamily="34" charset="0"/>
              </a:rPr>
              <a:t>left-shift the Advertised Window field according to the value of scale factor </a:t>
            </a:r>
          </a:p>
        </p:txBody>
      </p:sp>
      <p:sp>
        <p:nvSpPr>
          <p:cNvPr id="290826" name="Rectangle 10"/>
          <p:cNvSpPr>
            <a:spLocks noChangeArrowheads="1"/>
          </p:cNvSpPr>
          <p:nvPr/>
        </p:nvSpPr>
        <p:spPr bwMode="auto">
          <a:xfrm>
            <a:off x="4879975" y="4143380"/>
            <a:ext cx="4264025" cy="923936"/>
          </a:xfrm>
          <a:prstGeom prst="rect">
            <a:avLst/>
          </a:prstGeom>
          <a:noFill/>
          <a:ln w="9525">
            <a:noFill/>
            <a:miter lim="800000"/>
          </a:ln>
          <a:effectLst/>
        </p:spPr>
        <p:txBody>
          <a:bodyPr/>
          <a:lstStyle/>
          <a:p>
            <a:pPr>
              <a:spcBef>
                <a:spcPct val="20000"/>
              </a:spcBef>
              <a:buClr>
                <a:srgbClr val="FF3300"/>
              </a:buClr>
            </a:pPr>
            <a:r>
              <a:rPr kumimoji="0" lang="en-US" altLang="zh-CN" sz="1800" dirty="0">
                <a:solidFill>
                  <a:schemeClr val="hlink"/>
                </a:solidFill>
                <a:latin typeface="Tahoma" panose="020B0604030504040204" pitchFamily="34" charset="0"/>
              </a:rPr>
              <a:t>A </a:t>
            </a:r>
            <a:r>
              <a:rPr lang="en-US" altLang="zh-CN" sz="1800" dirty="0"/>
              <a:t>new</a:t>
            </a:r>
            <a:r>
              <a:rPr kumimoji="0" lang="en-US" altLang="zh-CN" sz="1800" dirty="0">
                <a:solidFill>
                  <a:schemeClr val="hlink"/>
                </a:solidFill>
                <a:latin typeface="Tahoma" panose="020B0604030504040204" pitchFamily="34" charset="0"/>
              </a:rPr>
              <a:t> or </a:t>
            </a:r>
            <a:r>
              <a:rPr lang="en-US" altLang="zh-CN" sz="1800" dirty="0"/>
              <a:t>effective </a:t>
            </a:r>
            <a:r>
              <a:rPr kumimoji="0" lang="en-US" altLang="zh-CN" sz="1800" dirty="0">
                <a:solidFill>
                  <a:schemeClr val="hlink"/>
                </a:solidFill>
                <a:latin typeface="Tahoma" panose="020B0604030504040204" pitchFamily="34" charset="0"/>
              </a:rPr>
              <a:t>window </a:t>
            </a:r>
            <a:r>
              <a:rPr kumimoji="0" lang="en-US" altLang="zh-CN" sz="1800" dirty="0">
                <a:latin typeface="Tahoma" panose="020B0604030504040204" pitchFamily="34" charset="0"/>
              </a:rPr>
              <a:t>size is </a:t>
            </a:r>
            <a:r>
              <a:rPr lang="en-US" altLang="zh-CN" sz="1800" dirty="0"/>
              <a:t>calculated </a:t>
            </a:r>
            <a:r>
              <a:rPr kumimoji="0" lang="en-US" altLang="zh-CN" sz="1800" dirty="0">
                <a:latin typeface="Tahoma" panose="020B0604030504040204" pitchFamily="34" charset="0"/>
              </a:rPr>
              <a:t>as :  </a:t>
            </a:r>
            <a:r>
              <a:rPr kumimoji="0" lang="en-US" altLang="zh-CN" sz="1800" dirty="0">
                <a:solidFill>
                  <a:schemeClr val="hlink"/>
                </a:solidFill>
                <a:latin typeface="Tahoma" panose="020B0604030504040204" pitchFamily="34" charset="0"/>
              </a:rPr>
              <a:t>window size </a:t>
            </a:r>
            <a:r>
              <a:rPr kumimoji="0" lang="en-US" altLang="zh-CN" sz="1800" dirty="0">
                <a:latin typeface="Tahoma" panose="020B0604030504040204" pitchFamily="34" charset="0"/>
              </a:rPr>
              <a:t>defined in the header (16 bits) </a:t>
            </a:r>
            <a:r>
              <a:rPr kumimoji="0" lang="en-US" altLang="zh-CN" sz="1800" dirty="0">
                <a:solidFill>
                  <a:schemeClr val="hlink"/>
                </a:solidFill>
                <a:latin typeface="Tahoma" panose="020B0604030504040204" pitchFamily="34" charset="0"/>
              </a:rPr>
              <a:t>× 2 </a:t>
            </a:r>
            <a:r>
              <a:rPr kumimoji="0" lang="en-US" altLang="zh-CN" sz="1800" baseline="30000" dirty="0">
                <a:solidFill>
                  <a:schemeClr val="hlink"/>
                </a:solidFill>
                <a:latin typeface="Tahoma" panose="020B0604030504040204" pitchFamily="34" charset="0"/>
              </a:rPr>
              <a:t>window</a:t>
            </a:r>
            <a:r>
              <a:rPr kumimoji="0" lang="en-US" altLang="zh-CN" sz="1800" dirty="0">
                <a:solidFill>
                  <a:schemeClr val="hlink"/>
                </a:solidFill>
                <a:latin typeface="Tahoma" panose="020B0604030504040204" pitchFamily="34" charset="0"/>
              </a:rPr>
              <a:t> </a:t>
            </a:r>
            <a:r>
              <a:rPr kumimoji="0" lang="en-US" altLang="zh-CN" sz="1800" baseline="30000" dirty="0">
                <a:solidFill>
                  <a:schemeClr val="hlink"/>
                </a:solidFill>
                <a:latin typeface="Tahoma" panose="020B0604030504040204" pitchFamily="34" charset="0"/>
              </a:rPr>
              <a:t>scale factor</a:t>
            </a:r>
          </a:p>
        </p:txBody>
      </p:sp>
      <p:sp>
        <p:nvSpPr>
          <p:cNvPr id="290827" name="Freeform 11"/>
          <p:cNvSpPr/>
          <p:nvPr/>
        </p:nvSpPr>
        <p:spPr bwMode="auto">
          <a:xfrm>
            <a:off x="235969" y="3573585"/>
            <a:ext cx="267268" cy="1512764"/>
          </a:xfrm>
          <a:custGeom>
            <a:avLst/>
            <a:gdLst/>
            <a:ahLst/>
            <a:cxnLst>
              <a:cxn ang="0">
                <a:pos x="118" y="0"/>
              </a:cxn>
              <a:cxn ang="0">
                <a:pos x="0" y="0"/>
              </a:cxn>
              <a:cxn ang="0">
                <a:pos x="60" y="1044"/>
              </a:cxn>
            </a:cxnLst>
            <a:rect l="0" t="0" r="r" b="b"/>
            <a:pathLst>
              <a:path w="118" h="1044">
                <a:moveTo>
                  <a:pt x="118" y="0"/>
                </a:moveTo>
                <a:lnTo>
                  <a:pt x="0" y="0"/>
                </a:lnTo>
                <a:lnTo>
                  <a:pt x="60" y="1044"/>
                </a:lnTo>
              </a:path>
            </a:pathLst>
          </a:custGeom>
          <a:noFill/>
          <a:ln w="9525" cap="flat" cmpd="sng">
            <a:solidFill>
              <a:schemeClr val="hlink"/>
            </a:solidFill>
            <a:prstDash val="solid"/>
            <a:round/>
            <a:headEnd type="none" w="med" len="me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0821"/>
                                        </p:tgtEl>
                                        <p:attrNameLst>
                                          <p:attrName>style.visibility</p:attrName>
                                        </p:attrNameLst>
                                      </p:cBhvr>
                                      <p:to>
                                        <p:strVal val="visible"/>
                                      </p:to>
                                    </p:set>
                                    <p:animEffect transition="in" filter="wipe(up)">
                                      <p:cBhvr>
                                        <p:cTn id="7" dur="500"/>
                                        <p:tgtEl>
                                          <p:spTgt spid="2908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0827"/>
                                        </p:tgtEl>
                                        <p:attrNameLst>
                                          <p:attrName>style.visibility</p:attrName>
                                        </p:attrNameLst>
                                      </p:cBhvr>
                                      <p:to>
                                        <p:strVal val="visible"/>
                                      </p:to>
                                    </p:set>
                                    <p:animEffect transition="in" filter="wipe(up)">
                                      <p:cBhvr>
                                        <p:cTn id="12" dur="500"/>
                                        <p:tgtEl>
                                          <p:spTgt spid="2908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0822"/>
                                        </p:tgtEl>
                                        <p:attrNameLst>
                                          <p:attrName>style.visibility</p:attrName>
                                        </p:attrNameLst>
                                      </p:cBhvr>
                                      <p:to>
                                        <p:strVal val="visible"/>
                                      </p:to>
                                    </p:set>
                                    <p:animEffect transition="in" filter="wipe(left)">
                                      <p:cBhvr>
                                        <p:cTn id="17" dur="500"/>
                                        <p:tgtEl>
                                          <p:spTgt spid="290822"/>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290824"/>
                                        </p:tgtEl>
                                        <p:attrNameLst>
                                          <p:attrName>style.visibility</p:attrName>
                                        </p:attrNameLst>
                                      </p:cBhvr>
                                      <p:to>
                                        <p:strVal val="visible"/>
                                      </p:to>
                                    </p:set>
                                    <p:animEffect transition="in" filter="wipe(down)">
                                      <p:cBhvr>
                                        <p:cTn id="21" dur="500"/>
                                        <p:tgtEl>
                                          <p:spTgt spid="290824"/>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290826">
                                            <p:txEl>
                                              <p:pRg st="0" end="0"/>
                                            </p:txEl>
                                          </p:spTgt>
                                        </p:tgtEl>
                                        <p:attrNameLst>
                                          <p:attrName>style.visibility</p:attrName>
                                        </p:attrNameLst>
                                      </p:cBhvr>
                                      <p:to>
                                        <p:strVal val="visible"/>
                                      </p:to>
                                    </p:set>
                                    <p:animEffect transition="in" filter="wipe(down)">
                                      <p:cBhvr>
                                        <p:cTn id="26" dur="580">
                                          <p:stCondLst>
                                            <p:cond delay="0"/>
                                          </p:stCondLst>
                                        </p:cTn>
                                        <p:tgtEl>
                                          <p:spTgt spid="290826">
                                            <p:txEl>
                                              <p:pRg st="0" end="0"/>
                                            </p:txEl>
                                          </p:spTgt>
                                        </p:tgtEl>
                                      </p:cBhvr>
                                    </p:animEffect>
                                    <p:anim calcmode="lin" valueType="num">
                                      <p:cBhvr>
                                        <p:cTn id="27" dur="1822" tmFilter="0,0; 0.14,0.36; 0.43,0.73; 0.71,0.91; 1.0,1.0">
                                          <p:stCondLst>
                                            <p:cond delay="0"/>
                                          </p:stCondLst>
                                        </p:cTn>
                                        <p:tgtEl>
                                          <p:spTgt spid="290826">
                                            <p:txEl>
                                              <p:pRg st="0" end="0"/>
                                            </p:txEl>
                                          </p:spTgt>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90826">
                                            <p:txEl>
                                              <p:pRg st="0" end="0"/>
                                            </p:txEl>
                                          </p:spTgt>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90826">
                                            <p:txEl>
                                              <p:pRg st="0" end="0"/>
                                            </p:txEl>
                                          </p:spTgt>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90826">
                                            <p:txEl>
                                              <p:pRg st="0" end="0"/>
                                            </p:txEl>
                                          </p:spTgt>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90826">
                                            <p:txEl>
                                              <p:pRg st="0" end="0"/>
                                            </p:txEl>
                                          </p:spTgt>
                                        </p:tgtEl>
                                        <p:attrNameLst>
                                          <p:attrName>ppt_y</p:attrName>
                                        </p:attrNameLst>
                                      </p:cBhvr>
                                      <p:tavLst>
                                        <p:tav tm="0" fmla="#ppt_y-sin(pi*$)/81">
                                          <p:val>
                                            <p:fltVal val="0"/>
                                          </p:val>
                                        </p:tav>
                                        <p:tav tm="100000">
                                          <p:val>
                                            <p:fltVal val="1"/>
                                          </p:val>
                                        </p:tav>
                                      </p:tavLst>
                                    </p:anim>
                                    <p:animScale>
                                      <p:cBhvr>
                                        <p:cTn id="32" dur="26">
                                          <p:stCondLst>
                                            <p:cond delay="650"/>
                                          </p:stCondLst>
                                        </p:cTn>
                                        <p:tgtEl>
                                          <p:spTgt spid="290826">
                                            <p:txEl>
                                              <p:pRg st="0" end="0"/>
                                            </p:txEl>
                                          </p:spTgt>
                                        </p:tgtEl>
                                      </p:cBhvr>
                                      <p:to x="100000" y="60000"/>
                                    </p:animScale>
                                    <p:animScale>
                                      <p:cBhvr>
                                        <p:cTn id="33" dur="166" decel="50000">
                                          <p:stCondLst>
                                            <p:cond delay="676"/>
                                          </p:stCondLst>
                                        </p:cTn>
                                        <p:tgtEl>
                                          <p:spTgt spid="290826">
                                            <p:txEl>
                                              <p:pRg st="0" end="0"/>
                                            </p:txEl>
                                          </p:spTgt>
                                        </p:tgtEl>
                                      </p:cBhvr>
                                      <p:to x="100000" y="100000"/>
                                    </p:animScale>
                                    <p:animScale>
                                      <p:cBhvr>
                                        <p:cTn id="34" dur="26">
                                          <p:stCondLst>
                                            <p:cond delay="1312"/>
                                          </p:stCondLst>
                                        </p:cTn>
                                        <p:tgtEl>
                                          <p:spTgt spid="290826">
                                            <p:txEl>
                                              <p:pRg st="0" end="0"/>
                                            </p:txEl>
                                          </p:spTgt>
                                        </p:tgtEl>
                                      </p:cBhvr>
                                      <p:to x="100000" y="80000"/>
                                    </p:animScale>
                                    <p:animScale>
                                      <p:cBhvr>
                                        <p:cTn id="35" dur="166" decel="50000">
                                          <p:stCondLst>
                                            <p:cond delay="1338"/>
                                          </p:stCondLst>
                                        </p:cTn>
                                        <p:tgtEl>
                                          <p:spTgt spid="290826">
                                            <p:txEl>
                                              <p:pRg st="0" end="0"/>
                                            </p:txEl>
                                          </p:spTgt>
                                        </p:tgtEl>
                                      </p:cBhvr>
                                      <p:to x="100000" y="100000"/>
                                    </p:animScale>
                                    <p:animScale>
                                      <p:cBhvr>
                                        <p:cTn id="36" dur="26">
                                          <p:stCondLst>
                                            <p:cond delay="1642"/>
                                          </p:stCondLst>
                                        </p:cTn>
                                        <p:tgtEl>
                                          <p:spTgt spid="290826">
                                            <p:txEl>
                                              <p:pRg st="0" end="0"/>
                                            </p:txEl>
                                          </p:spTgt>
                                        </p:tgtEl>
                                      </p:cBhvr>
                                      <p:to x="100000" y="90000"/>
                                    </p:animScale>
                                    <p:animScale>
                                      <p:cBhvr>
                                        <p:cTn id="37" dur="166" decel="50000">
                                          <p:stCondLst>
                                            <p:cond delay="1668"/>
                                          </p:stCondLst>
                                        </p:cTn>
                                        <p:tgtEl>
                                          <p:spTgt spid="290826">
                                            <p:txEl>
                                              <p:pRg st="0" end="0"/>
                                            </p:txEl>
                                          </p:spTgt>
                                        </p:tgtEl>
                                      </p:cBhvr>
                                      <p:to x="100000" y="100000"/>
                                    </p:animScale>
                                    <p:animScale>
                                      <p:cBhvr>
                                        <p:cTn id="38" dur="26">
                                          <p:stCondLst>
                                            <p:cond delay="1808"/>
                                          </p:stCondLst>
                                        </p:cTn>
                                        <p:tgtEl>
                                          <p:spTgt spid="290826">
                                            <p:txEl>
                                              <p:pRg st="0" end="0"/>
                                            </p:txEl>
                                          </p:spTgt>
                                        </p:tgtEl>
                                      </p:cBhvr>
                                      <p:to x="100000" y="95000"/>
                                    </p:animScale>
                                    <p:animScale>
                                      <p:cBhvr>
                                        <p:cTn id="39" dur="166" decel="50000">
                                          <p:stCondLst>
                                            <p:cond delay="1834"/>
                                          </p:stCondLst>
                                        </p:cTn>
                                        <p:tgtEl>
                                          <p:spTgt spid="290826">
                                            <p:txEl>
                                              <p:pRg st="0" end="0"/>
                                            </p:txEl>
                                          </p:spTgt>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90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4" grpId="0" animBg="1"/>
      <p:bldP spid="290825" grpId="0"/>
      <p:bldP spid="290827"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1" name="Rectangle 3"/>
          <p:cNvSpPr>
            <a:spLocks noGrp="1" noChangeArrowheads="1"/>
          </p:cNvSpPr>
          <p:nvPr>
            <p:ph type="body" idx="1"/>
          </p:nvPr>
        </p:nvSpPr>
        <p:spPr>
          <a:xfrm>
            <a:off x="355600" y="1052736"/>
            <a:ext cx="8464873" cy="5112568"/>
          </a:xfrm>
        </p:spPr>
        <p:txBody>
          <a:bodyPr/>
          <a:lstStyle/>
          <a:p>
            <a:pPr>
              <a:spcBef>
                <a:spcPts val="600"/>
              </a:spcBef>
            </a:pPr>
            <a:r>
              <a:rPr lang="zh-CN" altLang="en-US" dirty="0"/>
              <a:t>第一，用来计算往返时间</a:t>
            </a:r>
            <a:r>
              <a:rPr lang="en-US" altLang="zh-CN" dirty="0"/>
              <a:t>RTT</a:t>
            </a:r>
            <a:r>
              <a:rPr lang="zh-CN" altLang="en-US" dirty="0"/>
              <a:t>。</a:t>
            </a:r>
          </a:p>
          <a:p>
            <a:pPr>
              <a:spcBef>
                <a:spcPts val="600"/>
              </a:spcBef>
            </a:pPr>
            <a:endParaRPr lang="en-US" altLang="zh-CN" dirty="0"/>
          </a:p>
          <a:p>
            <a:pPr>
              <a:spcBef>
                <a:spcPts val="600"/>
              </a:spcBef>
              <a:buBlip>
                <a:blip r:embed="rId3"/>
              </a:buBlip>
            </a:pPr>
            <a:r>
              <a:rPr lang="zh-CN" altLang="en-US" dirty="0"/>
              <a:t>当</a:t>
            </a:r>
            <a:r>
              <a:rPr lang="en-US" altLang="zh-CN" dirty="0"/>
              <a:t>TCP</a:t>
            </a:r>
            <a:r>
              <a:rPr lang="zh-CN" altLang="en-US" dirty="0"/>
              <a:t>即将发送一个报文段时，就读取系统时钟值，并把这个</a:t>
            </a:r>
            <a:r>
              <a:rPr lang="en-US" altLang="zh-CN" dirty="0"/>
              <a:t>32</a:t>
            </a:r>
            <a:r>
              <a:rPr lang="zh-CN" altLang="en-US" dirty="0"/>
              <a:t>位数值插入到</a:t>
            </a:r>
            <a:r>
              <a:rPr lang="zh-CN" altLang="en-US" dirty="0">
                <a:solidFill>
                  <a:srgbClr val="FF0000"/>
                </a:solidFill>
              </a:rPr>
              <a:t>时间戳字段</a:t>
            </a:r>
            <a:r>
              <a:rPr lang="zh-CN" altLang="en-US" dirty="0"/>
              <a:t>中，</a:t>
            </a:r>
          </a:p>
          <a:p>
            <a:pPr>
              <a:spcBef>
                <a:spcPts val="600"/>
              </a:spcBef>
            </a:pPr>
            <a:endParaRPr lang="zh-CN" altLang="en-US" dirty="0"/>
          </a:p>
          <a:p>
            <a:pPr>
              <a:spcBef>
                <a:spcPts val="600"/>
              </a:spcBef>
              <a:buBlip>
                <a:blip r:embed="rId3"/>
              </a:buBlip>
            </a:pPr>
            <a:r>
              <a:rPr lang="zh-CN" altLang="en-US" dirty="0"/>
              <a:t>接收端在</a:t>
            </a:r>
            <a:r>
              <a:rPr lang="zh-CN" altLang="en-US" dirty="0">
                <a:solidFill>
                  <a:schemeClr val="hlink"/>
                </a:solidFill>
              </a:rPr>
              <a:t>发送</a:t>
            </a:r>
            <a:r>
              <a:rPr lang="zh-CN" altLang="en-US" dirty="0"/>
              <a:t>对这个报文确认或者</a:t>
            </a:r>
            <a:r>
              <a:rPr lang="zh-CN" altLang="en-US" dirty="0">
                <a:solidFill>
                  <a:schemeClr val="hlink"/>
                </a:solidFill>
              </a:rPr>
              <a:t>包括了</a:t>
            </a:r>
            <a:r>
              <a:rPr lang="zh-CN" altLang="en-US" dirty="0"/>
              <a:t>这个报文段的字节的</a:t>
            </a:r>
            <a:r>
              <a:rPr lang="zh-CN" altLang="en-US" dirty="0">
                <a:solidFill>
                  <a:srgbClr val="FF0000"/>
                </a:solidFill>
              </a:rPr>
              <a:t>累积确认</a:t>
            </a:r>
            <a:r>
              <a:rPr lang="zh-CN" altLang="en-US" dirty="0"/>
              <a:t>时，就把收到</a:t>
            </a:r>
            <a:r>
              <a:rPr lang="zh-CN" altLang="en-US" dirty="0">
                <a:solidFill>
                  <a:schemeClr val="hlink"/>
                </a:solidFill>
              </a:rPr>
              <a:t>时间戳字段</a:t>
            </a:r>
            <a:r>
              <a:rPr lang="zh-CN" altLang="en-US" dirty="0"/>
              <a:t>值复制到</a:t>
            </a:r>
            <a:r>
              <a:rPr lang="zh-CN" altLang="en-US" dirty="0">
                <a:solidFill>
                  <a:schemeClr val="hlink"/>
                </a:solidFill>
              </a:rPr>
              <a:t>时间戳回送回答</a:t>
            </a:r>
            <a:r>
              <a:rPr lang="zh-CN" altLang="en-US" dirty="0"/>
              <a:t>字段。</a:t>
            </a:r>
          </a:p>
          <a:p>
            <a:pPr>
              <a:spcBef>
                <a:spcPts val="600"/>
              </a:spcBef>
            </a:pPr>
            <a:endParaRPr lang="zh-CN" altLang="en-US" dirty="0"/>
          </a:p>
          <a:p>
            <a:pPr>
              <a:spcBef>
                <a:spcPts val="600"/>
              </a:spcBef>
              <a:buBlip>
                <a:blip r:embed="rId3"/>
              </a:buBlip>
            </a:pPr>
            <a:r>
              <a:rPr lang="zh-CN" altLang="en-US" dirty="0"/>
              <a:t>发送端在收到确认报文后，就从时钟给出的时间</a:t>
            </a:r>
            <a:r>
              <a:rPr lang="zh-CN" altLang="en-US" dirty="0">
                <a:solidFill>
                  <a:srgbClr val="FF0000"/>
                </a:solidFill>
              </a:rPr>
              <a:t>减去</a:t>
            </a:r>
            <a:r>
              <a:rPr lang="zh-CN" altLang="en-US" dirty="0"/>
              <a:t>时间戳回送回答的数值，从而找出</a:t>
            </a:r>
            <a:r>
              <a:rPr lang="en-US" altLang="zh-CN" dirty="0"/>
              <a:t>RTT</a:t>
            </a:r>
            <a:r>
              <a:rPr lang="zh-CN" altLang="en-US" dirty="0"/>
              <a:t>。</a:t>
            </a:r>
          </a:p>
          <a:p>
            <a:pPr>
              <a:spcBef>
                <a:spcPts val="600"/>
              </a:spcBef>
            </a:pPr>
            <a:endParaRPr lang="en-US" altLang="zh-CN" dirty="0"/>
          </a:p>
        </p:txBody>
      </p:sp>
      <p:sp>
        <p:nvSpPr>
          <p:cNvPr id="2" name="标题 1"/>
          <p:cNvSpPr>
            <a:spLocks noGrp="1"/>
          </p:cNvSpPr>
          <p:nvPr>
            <p:ph type="title"/>
          </p:nvPr>
        </p:nvSpPr>
        <p:spPr/>
        <p:txBody>
          <a:bodyPr/>
          <a:lstStyle/>
          <a:p>
            <a:r>
              <a:rPr lang="zh-CN" altLang="en-US" dirty="0"/>
              <a:t>时间戳选项有以下两个功能</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130" name="Picture 2"/>
          <p:cNvPicPr>
            <a:picLocks noChangeAspect="1" noChangeArrowheads="1"/>
          </p:cNvPicPr>
          <p:nvPr/>
        </p:nvPicPr>
        <p:blipFill>
          <a:blip r:embed="rId3" cstate="print"/>
          <a:srcRect/>
          <a:stretch>
            <a:fillRect/>
          </a:stretch>
        </p:blipFill>
        <p:spPr bwMode="auto">
          <a:xfrm>
            <a:off x="357158" y="2285992"/>
            <a:ext cx="8418513" cy="3903663"/>
          </a:xfrm>
          <a:prstGeom prst="rect">
            <a:avLst/>
          </a:prstGeom>
          <a:noFill/>
          <a:ln w="9525">
            <a:noFill/>
            <a:miter lim="800000"/>
            <a:headEnd/>
            <a:tailEnd/>
          </a:ln>
          <a:effectLst/>
        </p:spPr>
      </p:pic>
      <p:sp>
        <p:nvSpPr>
          <p:cNvPr id="304131" name="Rectangle 3"/>
          <p:cNvSpPr>
            <a:spLocks noGrp="1" noChangeArrowheads="1"/>
          </p:cNvSpPr>
          <p:nvPr>
            <p:ph type="title"/>
          </p:nvPr>
        </p:nvSpPr>
        <p:spPr>
          <a:xfrm>
            <a:off x="323850" y="188913"/>
            <a:ext cx="8507413" cy="647700"/>
          </a:xfrm>
        </p:spPr>
        <p:txBody>
          <a:bodyPr/>
          <a:lstStyle/>
          <a:p>
            <a:r>
              <a:rPr lang="en-US" altLang="en-US"/>
              <a:t>Timestamp option</a:t>
            </a:r>
            <a:endParaRPr lang="en-US" altLang="zh-CN"/>
          </a:p>
        </p:txBody>
      </p:sp>
      <p:sp>
        <p:nvSpPr>
          <p:cNvPr id="2" name="矩形 1"/>
          <p:cNvSpPr/>
          <p:nvPr/>
        </p:nvSpPr>
        <p:spPr>
          <a:xfrm>
            <a:off x="5796136" y="3068960"/>
            <a:ext cx="980781" cy="430887"/>
          </a:xfrm>
          <a:prstGeom prst="rect">
            <a:avLst/>
          </a:prstGeom>
        </p:spPr>
        <p:txBody>
          <a:bodyPr wrap="none">
            <a:spAutoFit/>
          </a:bodyPr>
          <a:lstStyle/>
          <a:p>
            <a:r>
              <a:rPr lang="en-US" altLang="zh-CN" sz="2200" dirty="0"/>
              <a:t>4-byte</a:t>
            </a:r>
            <a:endParaRPr lang="zh-CN" altLang="en-US" sz="2200" dirty="0"/>
          </a:p>
        </p:txBody>
      </p:sp>
      <p:sp>
        <p:nvSpPr>
          <p:cNvPr id="6" name="矩形 5"/>
          <p:cNvSpPr/>
          <p:nvPr/>
        </p:nvSpPr>
        <p:spPr>
          <a:xfrm>
            <a:off x="5796136" y="3717032"/>
            <a:ext cx="980781" cy="430887"/>
          </a:xfrm>
          <a:prstGeom prst="rect">
            <a:avLst/>
          </a:prstGeom>
        </p:spPr>
        <p:txBody>
          <a:bodyPr wrap="none">
            <a:spAutoFit/>
          </a:bodyPr>
          <a:lstStyle/>
          <a:p>
            <a:r>
              <a:rPr lang="en-US" altLang="zh-CN" sz="2200" dirty="0"/>
              <a:t>4-byte</a:t>
            </a:r>
            <a:endParaRPr lang="zh-CN" altLang="en-US" sz="2200" dirty="0"/>
          </a:p>
        </p:txBody>
      </p:sp>
      <p:sp>
        <p:nvSpPr>
          <p:cNvPr id="7" name="矩形 6"/>
          <p:cNvSpPr/>
          <p:nvPr/>
        </p:nvSpPr>
        <p:spPr>
          <a:xfrm>
            <a:off x="5940152" y="1671295"/>
            <a:ext cx="1052917" cy="461665"/>
          </a:xfrm>
          <a:prstGeom prst="rect">
            <a:avLst/>
          </a:prstGeom>
        </p:spPr>
        <p:txBody>
          <a:bodyPr wrap="none">
            <a:spAutoFit/>
          </a:bodyPr>
          <a:lstStyle/>
          <a:p>
            <a:r>
              <a:rPr lang="en-US" altLang="zh-CN" sz="2400" dirty="0"/>
              <a:t>2-byte</a:t>
            </a:r>
            <a:endParaRPr lang="zh-CN" altLang="en-US" sz="24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178" name="Picture 2"/>
          <p:cNvPicPr>
            <a:picLocks noChangeAspect="1" noChangeArrowheads="1"/>
          </p:cNvPicPr>
          <p:nvPr/>
        </p:nvPicPr>
        <p:blipFill>
          <a:blip r:embed="rId3" cstate="print"/>
          <a:srcRect/>
          <a:stretch>
            <a:fillRect/>
          </a:stretch>
        </p:blipFill>
        <p:spPr bwMode="auto">
          <a:xfrm>
            <a:off x="714348" y="993794"/>
            <a:ext cx="7416800" cy="5149850"/>
          </a:xfrm>
          <a:prstGeom prst="rect">
            <a:avLst/>
          </a:prstGeom>
          <a:noFill/>
          <a:ln w="9525">
            <a:noFill/>
            <a:miter lim="800000"/>
            <a:headEnd/>
            <a:tailEnd/>
          </a:ln>
          <a:effectLst/>
        </p:spPr>
      </p:pic>
      <p:sp>
        <p:nvSpPr>
          <p:cNvPr id="306179" name="Rectangle 3"/>
          <p:cNvSpPr>
            <a:spLocks noGrp="1" noChangeArrowheads="1"/>
          </p:cNvSpPr>
          <p:nvPr>
            <p:ph type="title"/>
          </p:nvPr>
        </p:nvSpPr>
        <p:spPr>
          <a:xfrm>
            <a:off x="395288" y="152400"/>
            <a:ext cx="8424862" cy="684213"/>
          </a:xfrm>
        </p:spPr>
        <p:txBody>
          <a:bodyPr/>
          <a:lstStyle/>
          <a:p>
            <a:r>
              <a:rPr lang="zh-CN" altLang="en-US" dirty="0"/>
              <a:t>计算往返时间</a:t>
            </a:r>
            <a:r>
              <a:rPr lang="en-US" altLang="zh-CN" dirty="0"/>
              <a:t>RTT</a:t>
            </a:r>
            <a:endParaRPr lang="en-US" altLang="zh-CN" dirty="0">
              <a:solidFill>
                <a:schemeClr val="hlink"/>
              </a:solidFill>
            </a:endParaRPr>
          </a:p>
        </p:txBody>
      </p:sp>
      <p:sp>
        <p:nvSpPr>
          <p:cNvPr id="306181" name="Rectangle 5"/>
          <p:cNvSpPr>
            <a:spLocks noChangeArrowheads="1"/>
          </p:cNvSpPr>
          <p:nvPr/>
        </p:nvSpPr>
        <p:spPr bwMode="auto">
          <a:xfrm>
            <a:off x="6429388" y="3663954"/>
            <a:ext cx="858838" cy="336550"/>
          </a:xfrm>
          <a:prstGeom prst="rect">
            <a:avLst/>
          </a:prstGeom>
          <a:noFill/>
          <a:ln w="9525" algn="ctr">
            <a:noFill/>
            <a:miter lim="800000"/>
          </a:ln>
          <a:effectLst/>
        </p:spPr>
        <p:txBody>
          <a:bodyPr wrap="none">
            <a:spAutoFit/>
          </a:bodyPr>
          <a:lstStyle/>
          <a:p>
            <a:r>
              <a:rPr lang="en-US" altLang="zh-CN" sz="1600" dirty="0">
                <a:solidFill>
                  <a:srgbClr val="FF0000"/>
                </a:solidFill>
                <a:latin typeface="Tahoma" panose="020B0604030504040204" pitchFamily="34" charset="0"/>
              </a:rPr>
              <a:t>ignored</a:t>
            </a:r>
          </a:p>
        </p:txBody>
      </p:sp>
      <p:sp>
        <p:nvSpPr>
          <p:cNvPr id="306182" name="Rectangle 6"/>
          <p:cNvSpPr>
            <a:spLocks noChangeArrowheads="1"/>
          </p:cNvSpPr>
          <p:nvPr/>
        </p:nvSpPr>
        <p:spPr bwMode="auto">
          <a:xfrm>
            <a:off x="6357950" y="4592648"/>
            <a:ext cx="1111250" cy="336550"/>
          </a:xfrm>
          <a:prstGeom prst="rect">
            <a:avLst/>
          </a:prstGeom>
          <a:noFill/>
          <a:ln w="9525" algn="ctr">
            <a:noFill/>
            <a:miter lim="800000"/>
          </a:ln>
          <a:effectLst/>
        </p:spPr>
        <p:txBody>
          <a:bodyPr wrap="none">
            <a:spAutoFit/>
          </a:bodyPr>
          <a:lstStyle/>
          <a:p>
            <a:r>
              <a:rPr lang="en-US" altLang="zh-CN" sz="1600" dirty="0">
                <a:solidFill>
                  <a:srgbClr val="FF0000"/>
                </a:solidFill>
                <a:latin typeface="Tahoma" panose="020B0604030504040204" pitchFamily="34" charset="0"/>
              </a:rPr>
              <a:t>echo reply</a:t>
            </a:r>
          </a:p>
        </p:txBody>
      </p:sp>
      <p:sp>
        <p:nvSpPr>
          <p:cNvPr id="7" name="Rectangle 5"/>
          <p:cNvSpPr>
            <a:spLocks noChangeArrowheads="1"/>
          </p:cNvSpPr>
          <p:nvPr/>
        </p:nvSpPr>
        <p:spPr bwMode="auto">
          <a:xfrm>
            <a:off x="6500826" y="2663822"/>
            <a:ext cx="1016625" cy="338554"/>
          </a:xfrm>
          <a:prstGeom prst="rect">
            <a:avLst/>
          </a:prstGeom>
          <a:noFill/>
          <a:ln w="9525" algn="ctr">
            <a:noFill/>
            <a:miter lim="800000"/>
          </a:ln>
          <a:effectLst/>
        </p:spPr>
        <p:txBody>
          <a:bodyPr wrap="none">
            <a:spAutoFit/>
          </a:bodyPr>
          <a:lstStyle/>
          <a:p>
            <a:r>
              <a:rPr lang="en-US" altLang="zh-CN" sz="1600" dirty="0">
                <a:solidFill>
                  <a:srgbClr val="FF0000"/>
                </a:solidFill>
                <a:latin typeface="Tahoma" panose="020B0604030504040204" pitchFamily="34" charset="0"/>
              </a:rPr>
              <a:t>matching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6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6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p:bldP spid="306182" grpId="0"/>
      <p:bldP spid="7"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1" name="Rectangle 3"/>
          <p:cNvSpPr>
            <a:spLocks noGrp="1" noChangeArrowheads="1"/>
          </p:cNvSpPr>
          <p:nvPr>
            <p:ph type="body" idx="1"/>
          </p:nvPr>
        </p:nvSpPr>
        <p:spPr>
          <a:xfrm>
            <a:off x="323850" y="1052512"/>
            <a:ext cx="8496300" cy="5112791"/>
          </a:xfrm>
        </p:spPr>
        <p:txBody>
          <a:bodyPr/>
          <a:lstStyle/>
          <a:p>
            <a:pPr>
              <a:spcBef>
                <a:spcPts val="600"/>
              </a:spcBef>
            </a:pPr>
            <a:r>
              <a:rPr lang="zh-CN" altLang="en-US" dirty="0"/>
              <a:t>第二，用来处理</a:t>
            </a:r>
            <a:r>
              <a:rPr lang="en-US" altLang="zh-CN" dirty="0"/>
              <a:t>TCP</a:t>
            </a:r>
            <a:r>
              <a:rPr lang="zh-CN" altLang="en-US" dirty="0"/>
              <a:t>序号超过</a:t>
            </a:r>
            <a:r>
              <a:rPr lang="en-US" altLang="zh-CN" dirty="0"/>
              <a:t>2</a:t>
            </a:r>
            <a:r>
              <a:rPr lang="en-US" altLang="zh-CN" baseline="30000" dirty="0"/>
              <a:t>32</a:t>
            </a:r>
            <a:r>
              <a:rPr lang="zh-CN" altLang="en-US" dirty="0"/>
              <a:t>的情况，这又称为</a:t>
            </a:r>
            <a:r>
              <a:rPr lang="zh-CN" altLang="en-US" dirty="0">
                <a:ea typeface="黑体" panose="02010609060101010101" pitchFamily="49" charset="-122"/>
              </a:rPr>
              <a:t>防止序号绕回</a:t>
            </a:r>
            <a:r>
              <a:rPr lang="en-US" altLang="zh-CN" dirty="0">
                <a:ea typeface="黑体" panose="02010609060101010101" pitchFamily="49" charset="-122"/>
              </a:rPr>
              <a:t>PAWS </a:t>
            </a:r>
            <a:r>
              <a:rPr lang="en-US" altLang="zh-CN" dirty="0"/>
              <a:t>(</a:t>
            </a:r>
            <a:r>
              <a:rPr lang="en-US" altLang="zh-CN" sz="2000" dirty="0"/>
              <a:t>Protect Against </a:t>
            </a:r>
            <a:r>
              <a:rPr lang="en-US" altLang="zh-CN" sz="2000" dirty="0">
                <a:solidFill>
                  <a:srgbClr val="FF0000"/>
                </a:solidFill>
              </a:rPr>
              <a:t>Wrapped</a:t>
            </a:r>
            <a:r>
              <a:rPr lang="en-US" altLang="zh-CN" sz="2000" dirty="0"/>
              <a:t> Sequence numbers</a:t>
            </a:r>
            <a:r>
              <a:rPr lang="en-US" altLang="zh-CN" dirty="0"/>
              <a:t>)</a:t>
            </a:r>
            <a:r>
              <a:rPr lang="zh-CN" altLang="en-US" dirty="0"/>
              <a:t>。</a:t>
            </a:r>
          </a:p>
          <a:p>
            <a:pPr>
              <a:spcBef>
                <a:spcPts val="600"/>
              </a:spcBef>
            </a:pPr>
            <a:endParaRPr lang="zh-CN" altLang="en-US" dirty="0"/>
          </a:p>
          <a:p>
            <a:pPr>
              <a:spcBef>
                <a:spcPts val="600"/>
              </a:spcBef>
            </a:pPr>
            <a:r>
              <a:rPr lang="zh-CN" altLang="en-US" dirty="0"/>
              <a:t>我们知道，序号只有</a:t>
            </a:r>
            <a:r>
              <a:rPr lang="en-US" altLang="zh-CN" dirty="0"/>
              <a:t>32</a:t>
            </a:r>
            <a:r>
              <a:rPr lang="zh-CN" altLang="en-US" dirty="0"/>
              <a:t>位，而每增加</a:t>
            </a:r>
            <a:r>
              <a:rPr lang="en-US" altLang="zh-CN" dirty="0"/>
              <a:t>2</a:t>
            </a:r>
            <a:r>
              <a:rPr lang="en-US" altLang="zh-CN" baseline="30000" dirty="0"/>
              <a:t>32</a:t>
            </a:r>
            <a:r>
              <a:rPr lang="zh-CN" altLang="en-US" dirty="0"/>
              <a:t>个序号就会</a:t>
            </a:r>
            <a:r>
              <a:rPr lang="zh-CN" altLang="en-US" dirty="0">
                <a:solidFill>
                  <a:srgbClr val="FF0000"/>
                </a:solidFill>
              </a:rPr>
              <a:t>重复使用</a:t>
            </a:r>
            <a:r>
              <a:rPr lang="zh-CN" altLang="en-US" dirty="0"/>
              <a:t>原来用过的序号。</a:t>
            </a:r>
          </a:p>
          <a:p>
            <a:pPr>
              <a:spcBef>
                <a:spcPts val="600"/>
              </a:spcBef>
            </a:pPr>
            <a:endParaRPr lang="zh-CN" altLang="en-US" dirty="0"/>
          </a:p>
          <a:p>
            <a:pPr>
              <a:spcBef>
                <a:spcPts val="600"/>
              </a:spcBef>
            </a:pPr>
            <a:r>
              <a:rPr lang="zh-CN" altLang="en-US" dirty="0"/>
              <a:t>当使用高速网络时，在一次</a:t>
            </a:r>
            <a:r>
              <a:rPr lang="en-US" altLang="zh-CN" dirty="0"/>
              <a:t>TCP</a:t>
            </a:r>
            <a:r>
              <a:rPr lang="zh-CN" altLang="en-US" dirty="0"/>
              <a:t>连接的数据传送中序号</a:t>
            </a:r>
            <a:r>
              <a:rPr lang="zh-CN" altLang="en-US" dirty="0">
                <a:solidFill>
                  <a:srgbClr val="FF0000"/>
                </a:solidFill>
              </a:rPr>
              <a:t>很可能会</a:t>
            </a:r>
            <a:r>
              <a:rPr lang="zh-CN" altLang="en-US" dirty="0"/>
              <a:t>被重复使用。</a:t>
            </a:r>
          </a:p>
          <a:p>
            <a:pPr>
              <a:spcBef>
                <a:spcPts val="600"/>
              </a:spcBef>
            </a:pPr>
            <a:endParaRPr lang="zh-CN" altLang="en-US" dirty="0"/>
          </a:p>
          <a:p>
            <a:pPr>
              <a:spcBef>
                <a:spcPts val="600"/>
              </a:spcBef>
            </a:pPr>
            <a:r>
              <a:rPr lang="zh-CN" altLang="en-US" dirty="0"/>
              <a:t>为了使接收方能够报新的报文段和迟到很久的报文段区分开，可以在报文段中加上这种时间戳。</a:t>
            </a:r>
            <a:endParaRPr lang="zh-CN" altLang="en-US" baseline="30000" dirty="0"/>
          </a:p>
        </p:txBody>
      </p:sp>
      <p:sp>
        <p:nvSpPr>
          <p:cNvPr id="882692" name="Rectangle 4"/>
          <p:cNvSpPr>
            <a:spLocks noGrp="1" noChangeArrowheads="1"/>
          </p:cNvSpPr>
          <p:nvPr>
            <p:ph type="title"/>
          </p:nvPr>
        </p:nvSpPr>
        <p:spPr/>
        <p:txBody>
          <a:bodyPr/>
          <a:lstStyle/>
          <a:p>
            <a:r>
              <a:rPr lang="zh-CN" altLang="en-US"/>
              <a:t>时间戳选项有以下两个功能</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1" name="Rectangle 3"/>
          <p:cNvSpPr>
            <a:spLocks noGrp="1" noChangeArrowheads="1"/>
          </p:cNvSpPr>
          <p:nvPr>
            <p:ph type="body" idx="1"/>
          </p:nvPr>
        </p:nvSpPr>
        <p:spPr>
          <a:xfrm>
            <a:off x="323850" y="1052512"/>
            <a:ext cx="8496300" cy="5112791"/>
          </a:xfrm>
        </p:spPr>
        <p:txBody>
          <a:bodyPr/>
          <a:lstStyle/>
          <a:p>
            <a:pPr>
              <a:spcBef>
                <a:spcPts val="600"/>
              </a:spcBef>
            </a:pPr>
            <a:r>
              <a:rPr lang="en-US" altLang="zh-CN" kern="1200" dirty="0">
                <a:ea typeface="宋体" panose="02010600030101010101" pitchFamily="2" charset="-122"/>
              </a:rPr>
              <a:t>In other words, the identity of a segment can </a:t>
            </a:r>
            <a:r>
              <a:rPr lang="en-US" altLang="zh-CN" kern="1200" dirty="0">
                <a:solidFill>
                  <a:srgbClr val="FF0000"/>
                </a:solidFill>
                <a:ea typeface="宋体" panose="02010600030101010101" pitchFamily="2" charset="-122"/>
              </a:rPr>
              <a:t>be defined as</a:t>
            </a:r>
            <a:r>
              <a:rPr lang="en-US" altLang="zh-CN" b="1" kern="1200" dirty="0">
                <a:ea typeface="宋体" panose="02010600030101010101" pitchFamily="2" charset="-122"/>
              </a:rPr>
              <a:t> </a:t>
            </a:r>
            <a:r>
              <a:rPr lang="en-US" altLang="zh-CN" kern="1200" dirty="0">
                <a:ea typeface="宋体" panose="02010600030101010101" pitchFamily="2" charset="-122"/>
              </a:rPr>
              <a:t>the combination of timestamp and sequence number. </a:t>
            </a:r>
          </a:p>
          <a:p>
            <a:pPr>
              <a:spcBef>
                <a:spcPts val="600"/>
              </a:spcBef>
            </a:pPr>
            <a:endParaRPr lang="en-US" altLang="zh-CN" kern="1200" dirty="0">
              <a:ea typeface="宋体" panose="02010600030101010101" pitchFamily="2" charset="-122"/>
            </a:endParaRPr>
          </a:p>
          <a:p>
            <a:pPr>
              <a:spcBef>
                <a:spcPts val="600"/>
              </a:spcBef>
            </a:pPr>
            <a:r>
              <a:rPr lang="en-US" altLang="zh-CN" kern="1200" dirty="0">
                <a:ea typeface="宋体" panose="02010600030101010101" pitchFamily="2" charset="-122"/>
              </a:rPr>
              <a:t>This means increasing the size of the identification. </a:t>
            </a:r>
          </a:p>
          <a:p>
            <a:pPr>
              <a:spcBef>
                <a:spcPts val="600"/>
              </a:spcBef>
            </a:pPr>
            <a:endParaRPr lang="en-US" altLang="zh-CN" kern="1200" dirty="0">
              <a:ea typeface="宋体" panose="02010600030101010101" pitchFamily="2" charset="-122"/>
            </a:endParaRPr>
          </a:p>
          <a:p>
            <a:pPr>
              <a:spcBef>
                <a:spcPts val="600"/>
              </a:spcBef>
            </a:pPr>
            <a:r>
              <a:rPr lang="en-US" altLang="zh-CN" kern="1200" dirty="0">
                <a:ea typeface="宋体" panose="02010600030101010101" pitchFamily="2" charset="-122"/>
              </a:rPr>
              <a:t>Two segments 400:12,001 and 700:12,001 </a:t>
            </a:r>
            <a:r>
              <a:rPr lang="en-US" altLang="zh-CN" kern="1200" dirty="0">
                <a:solidFill>
                  <a:srgbClr val="FF0000"/>
                </a:solidFill>
                <a:ea typeface="宋体" panose="02010600030101010101" pitchFamily="2" charset="-122"/>
              </a:rPr>
              <a:t>definitely</a:t>
            </a:r>
            <a:r>
              <a:rPr lang="en-US" altLang="zh-CN" kern="1200" dirty="0">
                <a:ea typeface="宋体" panose="02010600030101010101" pitchFamily="2" charset="-122"/>
              </a:rPr>
              <a:t> belong to different incarnations. </a:t>
            </a:r>
          </a:p>
          <a:p>
            <a:pPr>
              <a:spcBef>
                <a:spcPts val="600"/>
              </a:spcBef>
            </a:pPr>
            <a:endParaRPr lang="en-US" altLang="zh-CN" kern="1200" dirty="0">
              <a:ea typeface="宋体" panose="02010600030101010101" pitchFamily="2" charset="-122"/>
            </a:endParaRPr>
          </a:p>
          <a:p>
            <a:pPr>
              <a:spcBef>
                <a:spcPts val="600"/>
              </a:spcBef>
            </a:pPr>
            <a:r>
              <a:rPr lang="en-US" altLang="zh-CN" kern="1200" dirty="0">
                <a:ea typeface="宋体" panose="02010600030101010101" pitchFamily="2" charset="-122"/>
              </a:rPr>
              <a:t>The first was sent at time 400, the second at time 700.</a:t>
            </a:r>
            <a:endParaRPr lang="zh-CN" altLang="zh-CN" dirty="0"/>
          </a:p>
        </p:txBody>
      </p:sp>
      <p:sp>
        <p:nvSpPr>
          <p:cNvPr id="882692" name="Rectangle 4"/>
          <p:cNvSpPr>
            <a:spLocks noGrp="1" noChangeArrowheads="1"/>
          </p:cNvSpPr>
          <p:nvPr>
            <p:ph type="title"/>
          </p:nvPr>
        </p:nvSpPr>
        <p:spPr/>
        <p:txBody>
          <a:bodyPr/>
          <a:lstStyle/>
          <a:p>
            <a:r>
              <a:rPr lang="zh-CN" altLang="en-US"/>
              <a:t>时间戳选项有以下两个功能</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019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20195" name="Rectangle 3"/>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2019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20197" name="Rectangle 5"/>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2019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20199" name="Line 7"/>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20200" name="Line 8"/>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20201" name="Line 9"/>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20202" name="Line 10"/>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20203" name="Line 11"/>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20204" name="Line 12"/>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20205" name="Rectangle 13"/>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20206" name="Rectangle 14"/>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20207" name="Rectangle 15"/>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20208" name="Rectangle 16"/>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20209" name="Rectangle 17"/>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20210" name="Rectangle 18"/>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20211" name="Line 19"/>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20212" name="Rectangle 20"/>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20213" name="Rectangle 21"/>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20214" name="Rectangle 22"/>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20215" name="Line 23"/>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20216" name="Line 24"/>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20217" name="Line 25"/>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20218" name="Line 26"/>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20219" name="Line 27"/>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20220" name="Line 28"/>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20221" name="Line 29"/>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20222" name="Rectangle 30"/>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20223" name="Rectangle 31"/>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20224" name="Line 32"/>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20225" name="Line 33"/>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20226" name="Line 34"/>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20227" name="Line 35"/>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20228" name="Line 36"/>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20229" name="Line 37"/>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20230" name="Line 38"/>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20231" name="Line 39"/>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20232" name="Line 40"/>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20233" name="Line 41"/>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20234" name="Line 42"/>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20235" name="Line 43"/>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20236" name="Line 44"/>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20237" name="Line 45"/>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20238" name="Line 46"/>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20239" name="Line 47"/>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20240" name="Line 48"/>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20241" name="Line 49"/>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20242" name="Line 50"/>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20243" name="Line 51"/>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20244" name="Line 52"/>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20245" name="Line 53"/>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20246" name="Line 54"/>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20247" name="Line 55"/>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20248" name="Line 56"/>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20249" name="Line 57"/>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20250" name="Line 58"/>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20251" name="Line 59"/>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20252" name="Line 60"/>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20253" name="Line 61"/>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20254" name="Line 62"/>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20255" name="Line 63"/>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20256" name="Line 64"/>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20257" name="Line 65"/>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20258" name="Rectangle 66"/>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20259" name="Rectangle 67"/>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20260" name="Rectangle 68"/>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20261" name="Rectangle 69"/>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20262" name="Rectangle 70"/>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20263" name="Rectangle 71"/>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20264" name="Rectangle 72"/>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20265" name="Rectangle 73"/>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20266" name="Rectangle 74"/>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20267" name="Rectangle 75"/>
          <p:cNvSpPr>
            <a:spLocks noChangeArrowheads="1"/>
          </p:cNvSpPr>
          <p:nvPr/>
        </p:nvSpPr>
        <p:spPr bwMode="auto">
          <a:xfrm>
            <a:off x="25717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20268" name="Line 76"/>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20269" name="Rectangle 77"/>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20270" name="Line 78"/>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20271" name="Line 79"/>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20272" name="Line 80"/>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20273" name="Line 81"/>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20274" name="Rectangle 82"/>
          <p:cNvSpPr>
            <a:spLocks noChangeArrowheads="1"/>
          </p:cNvSpPr>
          <p:nvPr/>
        </p:nvSpPr>
        <p:spPr bwMode="auto">
          <a:xfrm>
            <a:off x="6400800" y="4151313"/>
            <a:ext cx="1925638" cy="717550"/>
          </a:xfrm>
          <a:prstGeom prst="rect">
            <a:avLst/>
          </a:prstGeom>
          <a:noFill/>
          <a:ln w="76200">
            <a:solidFill>
              <a:srgbClr val="FF0000"/>
            </a:solidFill>
            <a:miter lim="800000"/>
          </a:ln>
          <a:effectLst/>
        </p:spPr>
        <p:txBody>
          <a:bodyPr wrap="none" anchor="ctr"/>
          <a:lstStyle/>
          <a:p>
            <a:endParaRPr lang="zh-CN" altLang="en-US"/>
          </a:p>
        </p:txBody>
      </p:sp>
      <p:sp>
        <p:nvSpPr>
          <p:cNvPr id="520275" name="Text Box 83"/>
          <p:cNvSpPr txBox="1">
            <a:spLocks noChangeArrowheads="1"/>
          </p:cNvSpPr>
          <p:nvPr/>
        </p:nvSpPr>
        <p:spPr bwMode="auto">
          <a:xfrm>
            <a:off x="447675" y="5003800"/>
            <a:ext cx="8301038" cy="946150"/>
          </a:xfrm>
          <a:prstGeom prst="rect">
            <a:avLst/>
          </a:prstGeom>
          <a:noFill/>
          <a:ln w="9525">
            <a:noFill/>
            <a:miter lim="800000"/>
          </a:ln>
          <a:effectLst/>
        </p:spPr>
        <p:txBody>
          <a:bodyPr>
            <a:spAutoFit/>
          </a:bodyPr>
          <a:lstStyle/>
          <a:p>
            <a:pPr algn="just"/>
            <a:r>
              <a:rPr lang="zh-CN" altLang="en-US" dirty="0">
                <a:latin typeface="Arial" panose="020B0604020202020204" pitchFamily="34" charset="0"/>
                <a:ea typeface="黑体" panose="02010609060101010101" pitchFamily="49" charset="-122"/>
              </a:rPr>
              <a:t>填充字段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这是为了使整个首部长度是 </a:t>
            </a:r>
            <a:r>
              <a:rPr lang="en-US" altLang="zh-CN" dirty="0">
                <a:latin typeface="Arial" panose="020B0604020202020204" pitchFamily="34" charset="0"/>
                <a:ea typeface="黑体" panose="02010609060101010101" pitchFamily="49" charset="-122"/>
              </a:rPr>
              <a:t>4 </a:t>
            </a:r>
            <a:r>
              <a:rPr lang="zh-CN" altLang="en-US" dirty="0">
                <a:latin typeface="Arial" panose="020B0604020202020204" pitchFamily="34" charset="0"/>
                <a:ea typeface="黑体" panose="02010609060101010101" pitchFamily="49" charset="-122"/>
              </a:rPr>
              <a:t>字节的整数倍。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27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202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74" grpId="0" animBg="1"/>
      <p:bldP spid="520274" grpId="1"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a:t>
            </a:r>
            <a:r>
              <a:rPr lang="en-US" altLang="zh-CN" sz="2000" dirty="0">
                <a:solidFill>
                  <a:srgbClr val="C00000"/>
                </a:solidFill>
              </a:rPr>
              <a:t>TCP</a:t>
            </a:r>
            <a:r>
              <a:rPr lang="zh-CN" altLang="en-US" sz="2000" dirty="0">
                <a:solidFill>
                  <a:srgbClr val="C00000"/>
                </a:solidFill>
              </a:rPr>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355600" y="203200"/>
            <a:ext cx="8051800" cy="627063"/>
          </a:xfrm>
        </p:spPr>
        <p:txBody>
          <a:bodyPr/>
          <a:lstStyle/>
          <a:p>
            <a:r>
              <a:rPr lang="en-US" altLang="zh-CN" dirty="0"/>
              <a:t>TCP </a:t>
            </a:r>
            <a:r>
              <a:rPr lang="zh-CN" altLang="en-US" dirty="0"/>
              <a:t>可靠传输的实现</a:t>
            </a:r>
            <a:endParaRPr lang="zh-CN" altLang="en-US" sz="2400" dirty="0"/>
          </a:p>
        </p:txBody>
      </p:sp>
      <p:sp>
        <p:nvSpPr>
          <p:cNvPr id="854073" name="Rectangle 57"/>
          <p:cNvSpPr>
            <a:spLocks noGrp="1" noChangeArrowheads="1"/>
          </p:cNvSpPr>
          <p:nvPr>
            <p:ph type="body" idx="1"/>
          </p:nvPr>
        </p:nvSpPr>
        <p:spPr/>
        <p:txBody>
          <a:bodyPr/>
          <a:lstStyle/>
          <a:p>
            <a:r>
              <a:rPr lang="zh-CN" altLang="en-US" dirty="0"/>
              <a:t>为了讲述可靠传输原理的方案，我们假定数据传输只在一个方向进行，即 </a:t>
            </a:r>
            <a:r>
              <a:rPr lang="en-US" altLang="zh-CN" dirty="0">
                <a:solidFill>
                  <a:srgbClr val="C00000"/>
                </a:solidFill>
              </a:rPr>
              <a:t>A </a:t>
            </a:r>
            <a:r>
              <a:rPr lang="zh-CN" altLang="en-US" dirty="0"/>
              <a:t>发送数据，</a:t>
            </a:r>
            <a:r>
              <a:rPr lang="en-US" altLang="zh-CN" dirty="0">
                <a:solidFill>
                  <a:srgbClr val="C00000"/>
                </a:solidFill>
              </a:rPr>
              <a:t>B </a:t>
            </a:r>
            <a:r>
              <a:rPr lang="zh-CN" altLang="en-US" dirty="0"/>
              <a:t>给出确认。</a:t>
            </a:r>
          </a:p>
          <a:p>
            <a:endParaRPr lang="zh-CN" altLang="en-US" dirty="0"/>
          </a:p>
          <a:p>
            <a:r>
              <a:rPr lang="zh-CN" altLang="en-US" dirty="0"/>
              <a:t>这样的好处是讨论两个窗口，即发送 </a:t>
            </a:r>
            <a:r>
              <a:rPr lang="en-US" altLang="zh-CN" dirty="0"/>
              <a:t>A </a:t>
            </a:r>
            <a:r>
              <a:rPr lang="zh-CN" altLang="en-US" dirty="0"/>
              <a:t>的发送窗口和接收方 </a:t>
            </a:r>
            <a:r>
              <a:rPr lang="en-US" altLang="zh-CN" dirty="0"/>
              <a:t>B </a:t>
            </a:r>
            <a:r>
              <a:rPr lang="zh-CN" altLang="en-US" dirty="0"/>
              <a:t>的接受窗口。</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运输层的作用</a:t>
            </a:r>
          </a:p>
        </p:txBody>
      </p:sp>
      <p:sp>
        <p:nvSpPr>
          <p:cNvPr id="3" name="内容占位符 2"/>
          <p:cNvSpPr>
            <a:spLocks noGrp="1"/>
          </p:cNvSpPr>
          <p:nvPr>
            <p:ph idx="1"/>
          </p:nvPr>
        </p:nvSpPr>
        <p:spPr/>
        <p:txBody>
          <a:bodyPr/>
          <a:lstStyle/>
          <a:p>
            <a:pPr>
              <a:spcBef>
                <a:spcPts val="600"/>
              </a:spcBef>
            </a:pPr>
            <a:r>
              <a:rPr lang="zh-CN" altLang="zh-CN" dirty="0"/>
              <a:t>在一台主机中经常有</a:t>
            </a:r>
            <a:r>
              <a:rPr lang="zh-CN" altLang="zh-CN" dirty="0">
                <a:solidFill>
                  <a:srgbClr val="FF0000"/>
                </a:solidFill>
              </a:rPr>
              <a:t>多个应用进程</a:t>
            </a:r>
            <a:r>
              <a:rPr lang="zh-CN" altLang="zh-CN" dirty="0"/>
              <a:t>同时分别和另一台主机中的多个应用进程通信。</a:t>
            </a:r>
            <a:endParaRPr lang="en-US" altLang="zh-CN" dirty="0"/>
          </a:p>
          <a:p>
            <a:pPr>
              <a:spcBef>
                <a:spcPts val="600"/>
              </a:spcBef>
            </a:pPr>
            <a:endParaRPr lang="en-US" altLang="zh-CN" dirty="0"/>
          </a:p>
          <a:p>
            <a:pPr>
              <a:spcBef>
                <a:spcPts val="600"/>
              </a:spcBef>
            </a:pPr>
            <a:r>
              <a:rPr lang="zh-CN" altLang="zh-CN" dirty="0"/>
              <a:t>这表明运输层有一个很重要的功能</a:t>
            </a:r>
            <a:r>
              <a:rPr lang="en-US" altLang="zh-CN" dirty="0"/>
              <a:t> </a:t>
            </a:r>
            <a:r>
              <a:rPr lang="zh-CN" altLang="zh-CN" dirty="0"/>
              <a:t>——</a:t>
            </a:r>
            <a:r>
              <a:rPr lang="en-US" altLang="zh-CN" dirty="0"/>
              <a:t> </a:t>
            </a:r>
            <a:r>
              <a:rPr lang="zh-CN" altLang="zh-CN" dirty="0">
                <a:solidFill>
                  <a:srgbClr val="FF0000"/>
                </a:solidFill>
              </a:rPr>
              <a:t>复用</a:t>
            </a:r>
            <a:r>
              <a:rPr lang="en-US" altLang="zh-CN" dirty="0"/>
              <a:t>(multiplexing)</a:t>
            </a:r>
            <a:r>
              <a:rPr lang="zh-CN" altLang="zh-CN" dirty="0"/>
              <a:t>和</a:t>
            </a:r>
            <a:r>
              <a:rPr lang="zh-CN" altLang="zh-CN" dirty="0">
                <a:solidFill>
                  <a:srgbClr val="FF0000"/>
                </a:solidFill>
              </a:rPr>
              <a:t>分用</a:t>
            </a:r>
            <a:r>
              <a:rPr lang="en-US" altLang="zh-CN" dirty="0"/>
              <a:t>(demultiplexing)</a:t>
            </a:r>
            <a:r>
              <a:rPr lang="zh-CN" altLang="zh-CN" dirty="0"/>
              <a:t>。</a:t>
            </a:r>
            <a:endParaRPr lang="en-US" altLang="zh-CN" dirty="0"/>
          </a:p>
          <a:p>
            <a:pPr>
              <a:spcBef>
                <a:spcPts val="600"/>
              </a:spcBef>
            </a:pPr>
            <a:endParaRPr lang="en-US" altLang="zh-CN" dirty="0"/>
          </a:p>
          <a:p>
            <a:pPr>
              <a:spcBef>
                <a:spcPts val="600"/>
              </a:spcBef>
            </a:pPr>
            <a:r>
              <a:rPr lang="zh-CN" altLang="zh-CN" dirty="0"/>
              <a:t>根据应用程序的不同需求，运输层需要有两种不同的运输协议，即</a:t>
            </a:r>
            <a:r>
              <a:rPr lang="zh-CN" altLang="zh-CN" dirty="0">
                <a:solidFill>
                  <a:srgbClr val="FF0000"/>
                </a:solidFill>
              </a:rPr>
              <a:t>面向连接的</a:t>
            </a:r>
            <a:r>
              <a:rPr lang="en-US" altLang="zh-CN" dirty="0">
                <a:solidFill>
                  <a:srgbClr val="FF0000"/>
                </a:solidFill>
              </a:rPr>
              <a:t>TCP</a:t>
            </a:r>
            <a:r>
              <a:rPr lang="zh-CN" altLang="zh-CN" dirty="0"/>
              <a:t>和</a:t>
            </a:r>
            <a:r>
              <a:rPr lang="zh-CN" altLang="zh-CN" dirty="0">
                <a:solidFill>
                  <a:srgbClr val="FF0000"/>
                </a:solidFill>
              </a:rPr>
              <a:t>无连接的</a:t>
            </a:r>
            <a:r>
              <a:rPr lang="en-US" altLang="zh-CN" dirty="0">
                <a:solidFill>
                  <a:srgbClr val="FF0000"/>
                </a:solidFill>
              </a:rPr>
              <a:t>UDP </a:t>
            </a:r>
            <a:r>
              <a:rPr lang="zh-CN" altLang="en-US" dirty="0">
                <a:solidFill>
                  <a:srgbClr val="FF0000"/>
                </a:solidFill>
              </a:rPr>
              <a:t>。</a:t>
            </a:r>
            <a:endParaRPr lang="en-US" altLang="zh-CN" dirty="0">
              <a:solidFill>
                <a:srgbClr val="FF0000"/>
              </a:solidFill>
            </a:endParaRPr>
          </a:p>
          <a:p>
            <a:pPr>
              <a:spcBef>
                <a:spcPts val="600"/>
              </a:spcBef>
            </a:pP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solidFill>
                  <a:srgbClr val="C00000"/>
                </a:solidFill>
              </a:rPr>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2" name="Text Box 4"/>
          <p:cNvSpPr txBox="1">
            <a:spLocks noChangeArrowheads="1"/>
          </p:cNvSpPr>
          <p:nvPr/>
        </p:nvSpPr>
        <p:spPr bwMode="auto">
          <a:xfrm>
            <a:off x="7664450" y="3265488"/>
            <a:ext cx="692150" cy="396875"/>
          </a:xfrm>
          <a:prstGeom prst="rect">
            <a:avLst/>
          </a:prstGeom>
          <a:solidFill>
            <a:schemeClr val="bg1"/>
          </a:solidFill>
          <a:ln w="9525">
            <a:noFill/>
            <a:miter lim="800000"/>
          </a:ln>
          <a:effectLst/>
        </p:spPr>
        <p:txBody>
          <a:bodyPr wrap="none">
            <a:spAutoFit/>
          </a:bodyPr>
          <a:lstStyle/>
          <a:p>
            <a:pPr algn="ctr"/>
            <a:r>
              <a:rPr lang="zh-CN" altLang="en-US" sz="2000">
                <a:latin typeface="Times New Roman" panose="02020603050405020304" pitchFamily="18" charset="0"/>
                <a:ea typeface="黑体" panose="02010609060101010101" pitchFamily="49" charset="-122"/>
              </a:rPr>
              <a:t>前移</a:t>
            </a:r>
          </a:p>
        </p:txBody>
      </p:sp>
      <p:sp>
        <p:nvSpPr>
          <p:cNvPr id="723973" name="AutoShape 5"/>
          <p:cNvSpPr>
            <a:spLocks noChangeArrowheads="1"/>
          </p:cNvSpPr>
          <p:nvPr/>
        </p:nvSpPr>
        <p:spPr bwMode="auto">
          <a:xfrm>
            <a:off x="7258050" y="3435350"/>
            <a:ext cx="503238" cy="144463"/>
          </a:xfrm>
          <a:prstGeom prst="rightArrow">
            <a:avLst>
              <a:gd name="adj1" fmla="val 50000"/>
              <a:gd name="adj2" fmla="val 87088"/>
            </a:avLst>
          </a:prstGeom>
          <a:solidFill>
            <a:schemeClr val="hlink"/>
          </a:solidFill>
          <a:ln w="9525">
            <a:solidFill>
              <a:schemeClr val="tx1"/>
            </a:solidFill>
            <a:miter lim="800000"/>
          </a:ln>
          <a:effectLst/>
        </p:spPr>
        <p:txBody>
          <a:bodyPr wrap="none" anchor="ctr"/>
          <a:lstStyle/>
          <a:p>
            <a:endParaRPr lang="zh-CN" altLang="en-US"/>
          </a:p>
        </p:txBody>
      </p:sp>
      <p:sp>
        <p:nvSpPr>
          <p:cNvPr id="723974" name="AutoShape 6"/>
          <p:cNvSpPr>
            <a:spLocks noChangeArrowheads="1"/>
          </p:cNvSpPr>
          <p:nvPr/>
        </p:nvSpPr>
        <p:spPr bwMode="auto">
          <a:xfrm flipH="1">
            <a:off x="6778625" y="3435350"/>
            <a:ext cx="503238" cy="144463"/>
          </a:xfrm>
          <a:prstGeom prst="rightArrow">
            <a:avLst>
              <a:gd name="adj1" fmla="val 50000"/>
              <a:gd name="adj2" fmla="val 87088"/>
            </a:avLst>
          </a:prstGeom>
          <a:solidFill>
            <a:schemeClr val="accent1"/>
          </a:solidFill>
          <a:ln w="9525">
            <a:solidFill>
              <a:schemeClr val="tx1"/>
            </a:solidFill>
            <a:miter lim="800000"/>
          </a:ln>
          <a:effectLst/>
        </p:spPr>
        <p:txBody>
          <a:bodyPr wrap="none" anchor="ctr"/>
          <a:lstStyle/>
          <a:p>
            <a:endParaRPr lang="zh-CN" altLang="en-US"/>
          </a:p>
        </p:txBody>
      </p:sp>
      <p:sp>
        <p:nvSpPr>
          <p:cNvPr id="723975" name="AutoShape 7"/>
          <p:cNvSpPr>
            <a:spLocks noChangeArrowheads="1"/>
          </p:cNvSpPr>
          <p:nvPr/>
        </p:nvSpPr>
        <p:spPr bwMode="auto">
          <a:xfrm>
            <a:off x="1504950" y="3435350"/>
            <a:ext cx="503238" cy="144463"/>
          </a:xfrm>
          <a:prstGeom prst="rightArrow">
            <a:avLst>
              <a:gd name="adj1" fmla="val 50000"/>
              <a:gd name="adj2" fmla="val 87088"/>
            </a:avLst>
          </a:prstGeom>
          <a:solidFill>
            <a:schemeClr val="hlink"/>
          </a:solidFill>
          <a:ln w="9525">
            <a:solidFill>
              <a:schemeClr val="tx1"/>
            </a:solidFill>
            <a:miter lim="800000"/>
          </a:ln>
          <a:effectLst/>
        </p:spPr>
        <p:txBody>
          <a:bodyPr wrap="none" anchor="ctr"/>
          <a:lstStyle/>
          <a:p>
            <a:endParaRPr lang="zh-CN" altLang="en-US"/>
          </a:p>
        </p:txBody>
      </p:sp>
      <p:sp>
        <p:nvSpPr>
          <p:cNvPr id="723976" name="Text Box 8"/>
          <p:cNvSpPr txBox="1">
            <a:spLocks noChangeArrowheads="1"/>
          </p:cNvSpPr>
          <p:nvPr/>
        </p:nvSpPr>
        <p:spPr bwMode="auto">
          <a:xfrm>
            <a:off x="7397750" y="4394200"/>
            <a:ext cx="1454150" cy="396875"/>
          </a:xfrm>
          <a:prstGeom prst="rect">
            <a:avLst/>
          </a:prstGeom>
          <a:solidFill>
            <a:schemeClr val="bg1"/>
          </a:solidFill>
          <a:ln w="9525">
            <a:noFill/>
            <a:miter lim="800000"/>
          </a:ln>
          <a:effectLst/>
        </p:spPr>
        <p:txBody>
          <a:bodyPr wrap="none">
            <a:spAutoFit/>
          </a:bodyPr>
          <a:lstStyle/>
          <a:p>
            <a:pPr algn="ctr"/>
            <a:r>
              <a:rPr lang="zh-CN" altLang="en-US" sz="2000">
                <a:latin typeface="Times New Roman" panose="02020603050405020304" pitchFamily="18" charset="0"/>
                <a:ea typeface="黑体" panose="02010609060101010101" pitchFamily="49" charset="-122"/>
              </a:rPr>
              <a:t>不允许发送</a:t>
            </a:r>
          </a:p>
        </p:txBody>
      </p:sp>
      <p:sp>
        <p:nvSpPr>
          <p:cNvPr id="723977" name="Text Box 9"/>
          <p:cNvSpPr txBox="1">
            <a:spLocks noChangeArrowheads="1"/>
          </p:cNvSpPr>
          <p:nvPr/>
        </p:nvSpPr>
        <p:spPr bwMode="auto">
          <a:xfrm>
            <a:off x="179388" y="4456113"/>
            <a:ext cx="1200150" cy="701675"/>
          </a:xfrm>
          <a:prstGeom prst="rect">
            <a:avLst/>
          </a:prstGeom>
          <a:solidFill>
            <a:schemeClr val="bg1"/>
          </a:solidFill>
          <a:ln w="9525">
            <a:noFill/>
            <a:miter lim="800000"/>
          </a:ln>
          <a:effectLst/>
        </p:spPr>
        <p:txBody>
          <a:bodyPr wrap="none">
            <a:spAutoFit/>
          </a:bodyPr>
          <a:lstStyle/>
          <a:p>
            <a:pPr algn="ctr"/>
            <a:r>
              <a:rPr lang="zh-CN" altLang="en-US" sz="2000">
                <a:latin typeface="Times New Roman" panose="02020603050405020304" pitchFamily="18" charset="0"/>
                <a:ea typeface="黑体" panose="02010609060101010101" pitchFamily="49" charset="-122"/>
              </a:rPr>
              <a:t>已发送并</a:t>
            </a:r>
          </a:p>
          <a:p>
            <a:pPr algn="ctr"/>
            <a:r>
              <a:rPr lang="zh-CN" altLang="en-US" sz="2000">
                <a:latin typeface="Times New Roman" panose="02020603050405020304" pitchFamily="18" charset="0"/>
                <a:ea typeface="黑体" panose="02010609060101010101" pitchFamily="49" charset="-122"/>
              </a:rPr>
              <a:t>收到确认</a:t>
            </a:r>
          </a:p>
        </p:txBody>
      </p:sp>
      <p:sp>
        <p:nvSpPr>
          <p:cNvPr id="723978" name="Line 10"/>
          <p:cNvSpPr>
            <a:spLocks noChangeShapeType="1"/>
          </p:cNvSpPr>
          <p:nvPr/>
        </p:nvSpPr>
        <p:spPr bwMode="auto">
          <a:xfrm>
            <a:off x="1514475" y="3773488"/>
            <a:ext cx="5761038"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723979" name="Text Box 11"/>
          <p:cNvSpPr txBox="1">
            <a:spLocks noChangeArrowheads="1"/>
          </p:cNvSpPr>
          <p:nvPr/>
        </p:nvSpPr>
        <p:spPr bwMode="auto">
          <a:xfrm>
            <a:off x="3276600" y="3556000"/>
            <a:ext cx="2263775" cy="396875"/>
          </a:xfrm>
          <a:prstGeom prst="rect">
            <a:avLst/>
          </a:prstGeom>
          <a:solidFill>
            <a:schemeClr val="bg1"/>
          </a:solidFill>
          <a:ln w="9525">
            <a:noFill/>
            <a:miter lim="800000"/>
          </a:ln>
          <a:effectLst/>
        </p:spPr>
        <p:txBody>
          <a:bodyPr wrap="none">
            <a:spAutoFit/>
          </a:bodyPr>
          <a:lstStyle/>
          <a:p>
            <a:r>
              <a:rPr lang="en-US" altLang="zh-CN" sz="2000">
                <a:latin typeface="Arial" panose="020B0604020202020204" pitchFamily="34" charset="0"/>
                <a:ea typeface="黑体" panose="02010609060101010101" pitchFamily="49" charset="-122"/>
              </a:rPr>
              <a:t>A </a:t>
            </a:r>
            <a:r>
              <a:rPr lang="zh-CN" altLang="en-US" sz="2000">
                <a:latin typeface="Arial" panose="020B0604020202020204" pitchFamily="34" charset="0"/>
                <a:ea typeface="黑体" panose="02010609060101010101" pitchFamily="49" charset="-122"/>
              </a:rPr>
              <a:t>的发送窗口 </a:t>
            </a:r>
            <a:r>
              <a:rPr lang="en-US" altLang="zh-CN" sz="2000">
                <a:latin typeface="Arial" panose="020B0604020202020204" pitchFamily="34" charset="0"/>
                <a:ea typeface="黑体" panose="02010609060101010101" pitchFamily="49" charset="-122"/>
              </a:rPr>
              <a:t>= 20</a:t>
            </a:r>
          </a:p>
        </p:txBody>
      </p:sp>
      <p:sp>
        <p:nvSpPr>
          <p:cNvPr id="723980" name="Text Box 12"/>
          <p:cNvSpPr txBox="1">
            <a:spLocks noChangeArrowheads="1"/>
          </p:cNvSpPr>
          <p:nvPr/>
        </p:nvSpPr>
        <p:spPr bwMode="auto">
          <a:xfrm>
            <a:off x="3417888" y="4560888"/>
            <a:ext cx="1962150" cy="396875"/>
          </a:xfrm>
          <a:prstGeom prst="rect">
            <a:avLst/>
          </a:prstGeom>
          <a:solidFill>
            <a:schemeClr val="bg1"/>
          </a:solidFill>
          <a:ln w="9525">
            <a:noFill/>
            <a:miter lim="800000"/>
          </a:ln>
          <a:effectLst/>
        </p:spPr>
        <p:txBody>
          <a:bodyPr wrap="none">
            <a:spAutoFit/>
          </a:bodyPr>
          <a:lstStyle/>
          <a:p>
            <a:pPr algn="ctr"/>
            <a:r>
              <a:rPr lang="zh-CN" altLang="en-US" sz="2000">
                <a:latin typeface="Times New Roman" panose="02020603050405020304" pitchFamily="18" charset="0"/>
                <a:ea typeface="黑体" panose="02010609060101010101" pitchFamily="49" charset="-122"/>
              </a:rPr>
              <a:t>允许发送的序号</a:t>
            </a:r>
          </a:p>
        </p:txBody>
      </p:sp>
      <p:sp>
        <p:nvSpPr>
          <p:cNvPr id="723981" name="Rectangle 13"/>
          <p:cNvSpPr>
            <a:spLocks noChangeArrowheads="1"/>
          </p:cNvSpPr>
          <p:nvPr/>
        </p:nvSpPr>
        <p:spPr bwMode="auto">
          <a:xfrm>
            <a:off x="1514475" y="3941763"/>
            <a:ext cx="5767388" cy="649287"/>
          </a:xfrm>
          <a:prstGeom prst="rect">
            <a:avLst/>
          </a:prstGeom>
          <a:solidFill>
            <a:srgbClr val="99CCFF"/>
          </a:solidFill>
          <a:ln w="9525">
            <a:noFill/>
            <a:prstDash val="dash"/>
            <a:miter lim="800000"/>
          </a:ln>
          <a:effectLst>
            <a:outerShdw dist="35921" dir="2700000" algn="ctr" rotWithShape="0">
              <a:schemeClr val="bg2"/>
            </a:outerShdw>
          </a:effectLst>
        </p:spPr>
        <p:txBody>
          <a:bodyPr wrap="none" anchor="ctr"/>
          <a:lstStyle/>
          <a:p>
            <a:endParaRPr lang="zh-CN" altLang="en-US"/>
          </a:p>
        </p:txBody>
      </p:sp>
      <p:sp>
        <p:nvSpPr>
          <p:cNvPr id="723982" name="Rectangle 14"/>
          <p:cNvSpPr>
            <a:spLocks noChangeArrowheads="1"/>
          </p:cNvSpPr>
          <p:nvPr/>
        </p:nvSpPr>
        <p:spPr bwMode="auto">
          <a:xfrm>
            <a:off x="109538" y="41576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26</a:t>
            </a:r>
          </a:p>
        </p:txBody>
      </p:sp>
      <p:sp>
        <p:nvSpPr>
          <p:cNvPr id="723983" name="Rectangle 15"/>
          <p:cNvSpPr>
            <a:spLocks noChangeArrowheads="1"/>
          </p:cNvSpPr>
          <p:nvPr/>
        </p:nvSpPr>
        <p:spPr bwMode="auto">
          <a:xfrm>
            <a:off x="398463" y="41560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27</a:t>
            </a:r>
          </a:p>
        </p:txBody>
      </p:sp>
      <p:sp>
        <p:nvSpPr>
          <p:cNvPr id="723984" name="Rectangle 16"/>
          <p:cNvSpPr>
            <a:spLocks noChangeArrowheads="1"/>
          </p:cNvSpPr>
          <p:nvPr/>
        </p:nvSpPr>
        <p:spPr bwMode="auto">
          <a:xfrm>
            <a:off x="687388" y="4154488"/>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28</a:t>
            </a:r>
          </a:p>
        </p:txBody>
      </p:sp>
      <p:sp>
        <p:nvSpPr>
          <p:cNvPr id="723985" name="Rectangle 17"/>
          <p:cNvSpPr>
            <a:spLocks noChangeArrowheads="1"/>
          </p:cNvSpPr>
          <p:nvPr/>
        </p:nvSpPr>
        <p:spPr bwMode="auto">
          <a:xfrm>
            <a:off x="976313" y="4152900"/>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29</a:t>
            </a:r>
          </a:p>
        </p:txBody>
      </p:sp>
      <p:sp>
        <p:nvSpPr>
          <p:cNvPr id="723986" name="Rectangle 18"/>
          <p:cNvSpPr>
            <a:spLocks noChangeArrowheads="1"/>
          </p:cNvSpPr>
          <p:nvPr/>
        </p:nvSpPr>
        <p:spPr bwMode="auto">
          <a:xfrm>
            <a:off x="1265238" y="415131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30</a:t>
            </a:r>
          </a:p>
        </p:txBody>
      </p:sp>
      <p:sp>
        <p:nvSpPr>
          <p:cNvPr id="723987" name="Rectangle 19"/>
          <p:cNvSpPr>
            <a:spLocks noChangeArrowheads="1"/>
          </p:cNvSpPr>
          <p:nvPr/>
        </p:nvSpPr>
        <p:spPr bwMode="auto">
          <a:xfrm>
            <a:off x="1554163" y="414972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31</a:t>
            </a:r>
          </a:p>
        </p:txBody>
      </p:sp>
      <p:sp>
        <p:nvSpPr>
          <p:cNvPr id="723988" name="Rectangle 20"/>
          <p:cNvSpPr>
            <a:spLocks noChangeArrowheads="1"/>
          </p:cNvSpPr>
          <p:nvPr/>
        </p:nvSpPr>
        <p:spPr bwMode="auto">
          <a:xfrm>
            <a:off x="1843088" y="414813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32</a:t>
            </a:r>
          </a:p>
        </p:txBody>
      </p:sp>
      <p:sp>
        <p:nvSpPr>
          <p:cNvPr id="723989" name="Rectangle 21"/>
          <p:cNvSpPr>
            <a:spLocks noChangeArrowheads="1"/>
          </p:cNvSpPr>
          <p:nvPr/>
        </p:nvSpPr>
        <p:spPr bwMode="auto">
          <a:xfrm>
            <a:off x="2132013" y="414655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33</a:t>
            </a:r>
          </a:p>
        </p:txBody>
      </p:sp>
      <p:sp>
        <p:nvSpPr>
          <p:cNvPr id="723990" name="Rectangle 22"/>
          <p:cNvSpPr>
            <a:spLocks noChangeArrowheads="1"/>
          </p:cNvSpPr>
          <p:nvPr/>
        </p:nvSpPr>
        <p:spPr bwMode="auto">
          <a:xfrm>
            <a:off x="2420938" y="4144963"/>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34</a:t>
            </a:r>
          </a:p>
        </p:txBody>
      </p:sp>
      <p:sp>
        <p:nvSpPr>
          <p:cNvPr id="723991" name="Rectangle 23"/>
          <p:cNvSpPr>
            <a:spLocks noChangeArrowheads="1"/>
          </p:cNvSpPr>
          <p:nvPr/>
        </p:nvSpPr>
        <p:spPr bwMode="auto">
          <a:xfrm>
            <a:off x="2709863" y="414337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35</a:t>
            </a:r>
          </a:p>
        </p:txBody>
      </p:sp>
      <p:sp>
        <p:nvSpPr>
          <p:cNvPr id="723992" name="Rectangle 24"/>
          <p:cNvSpPr>
            <a:spLocks noChangeArrowheads="1"/>
          </p:cNvSpPr>
          <p:nvPr/>
        </p:nvSpPr>
        <p:spPr bwMode="auto">
          <a:xfrm>
            <a:off x="2998788" y="414178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36</a:t>
            </a:r>
          </a:p>
        </p:txBody>
      </p:sp>
      <p:sp>
        <p:nvSpPr>
          <p:cNvPr id="723993" name="Rectangle 25"/>
          <p:cNvSpPr>
            <a:spLocks noChangeArrowheads="1"/>
          </p:cNvSpPr>
          <p:nvPr/>
        </p:nvSpPr>
        <p:spPr bwMode="auto">
          <a:xfrm>
            <a:off x="3287713" y="414020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37</a:t>
            </a:r>
          </a:p>
        </p:txBody>
      </p:sp>
      <p:sp>
        <p:nvSpPr>
          <p:cNvPr id="723994" name="Rectangle 26"/>
          <p:cNvSpPr>
            <a:spLocks noChangeArrowheads="1"/>
          </p:cNvSpPr>
          <p:nvPr/>
        </p:nvSpPr>
        <p:spPr bwMode="auto">
          <a:xfrm>
            <a:off x="3576638" y="4138613"/>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38</a:t>
            </a:r>
          </a:p>
        </p:txBody>
      </p:sp>
      <p:sp>
        <p:nvSpPr>
          <p:cNvPr id="723995" name="Rectangle 27"/>
          <p:cNvSpPr>
            <a:spLocks noChangeArrowheads="1"/>
          </p:cNvSpPr>
          <p:nvPr/>
        </p:nvSpPr>
        <p:spPr bwMode="auto">
          <a:xfrm>
            <a:off x="3865563" y="413702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39</a:t>
            </a:r>
          </a:p>
        </p:txBody>
      </p:sp>
      <p:sp>
        <p:nvSpPr>
          <p:cNvPr id="723996" name="Rectangle 28"/>
          <p:cNvSpPr>
            <a:spLocks noChangeArrowheads="1"/>
          </p:cNvSpPr>
          <p:nvPr/>
        </p:nvSpPr>
        <p:spPr bwMode="auto">
          <a:xfrm>
            <a:off x="4154488" y="413543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40</a:t>
            </a:r>
          </a:p>
        </p:txBody>
      </p:sp>
      <p:sp>
        <p:nvSpPr>
          <p:cNvPr id="723997" name="Rectangle 29"/>
          <p:cNvSpPr>
            <a:spLocks noChangeArrowheads="1"/>
          </p:cNvSpPr>
          <p:nvPr/>
        </p:nvSpPr>
        <p:spPr bwMode="auto">
          <a:xfrm>
            <a:off x="4443413" y="413385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41</a:t>
            </a:r>
          </a:p>
        </p:txBody>
      </p:sp>
      <p:sp>
        <p:nvSpPr>
          <p:cNvPr id="723998" name="Rectangle 30"/>
          <p:cNvSpPr>
            <a:spLocks noChangeArrowheads="1"/>
          </p:cNvSpPr>
          <p:nvPr/>
        </p:nvSpPr>
        <p:spPr bwMode="auto">
          <a:xfrm>
            <a:off x="4732338" y="4132263"/>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42</a:t>
            </a:r>
          </a:p>
        </p:txBody>
      </p:sp>
      <p:sp>
        <p:nvSpPr>
          <p:cNvPr id="723999" name="Rectangle 31"/>
          <p:cNvSpPr>
            <a:spLocks noChangeArrowheads="1"/>
          </p:cNvSpPr>
          <p:nvPr/>
        </p:nvSpPr>
        <p:spPr bwMode="auto">
          <a:xfrm>
            <a:off x="5021263" y="413067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43</a:t>
            </a:r>
          </a:p>
        </p:txBody>
      </p:sp>
      <p:sp>
        <p:nvSpPr>
          <p:cNvPr id="724000" name="Rectangle 32"/>
          <p:cNvSpPr>
            <a:spLocks noChangeArrowheads="1"/>
          </p:cNvSpPr>
          <p:nvPr/>
        </p:nvSpPr>
        <p:spPr bwMode="auto">
          <a:xfrm>
            <a:off x="5310188" y="412908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44</a:t>
            </a:r>
          </a:p>
        </p:txBody>
      </p:sp>
      <p:sp>
        <p:nvSpPr>
          <p:cNvPr id="724001" name="Rectangle 33"/>
          <p:cNvSpPr>
            <a:spLocks noChangeArrowheads="1"/>
          </p:cNvSpPr>
          <p:nvPr/>
        </p:nvSpPr>
        <p:spPr bwMode="auto">
          <a:xfrm>
            <a:off x="5599113" y="412750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45</a:t>
            </a:r>
          </a:p>
        </p:txBody>
      </p:sp>
      <p:sp>
        <p:nvSpPr>
          <p:cNvPr id="724002" name="Rectangle 34"/>
          <p:cNvSpPr>
            <a:spLocks noChangeArrowheads="1"/>
          </p:cNvSpPr>
          <p:nvPr/>
        </p:nvSpPr>
        <p:spPr bwMode="auto">
          <a:xfrm>
            <a:off x="5888038" y="4125913"/>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46</a:t>
            </a:r>
          </a:p>
        </p:txBody>
      </p:sp>
      <p:sp>
        <p:nvSpPr>
          <p:cNvPr id="724003" name="Rectangle 35"/>
          <p:cNvSpPr>
            <a:spLocks noChangeArrowheads="1"/>
          </p:cNvSpPr>
          <p:nvPr/>
        </p:nvSpPr>
        <p:spPr bwMode="auto">
          <a:xfrm>
            <a:off x="6176963" y="412432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47</a:t>
            </a:r>
          </a:p>
        </p:txBody>
      </p:sp>
      <p:sp>
        <p:nvSpPr>
          <p:cNvPr id="724004" name="Rectangle 36"/>
          <p:cNvSpPr>
            <a:spLocks noChangeArrowheads="1"/>
          </p:cNvSpPr>
          <p:nvPr/>
        </p:nvSpPr>
        <p:spPr bwMode="auto">
          <a:xfrm>
            <a:off x="6465888" y="412273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48</a:t>
            </a:r>
          </a:p>
        </p:txBody>
      </p:sp>
      <p:sp>
        <p:nvSpPr>
          <p:cNvPr id="724005" name="Rectangle 37"/>
          <p:cNvSpPr>
            <a:spLocks noChangeArrowheads="1"/>
          </p:cNvSpPr>
          <p:nvPr/>
        </p:nvSpPr>
        <p:spPr bwMode="auto">
          <a:xfrm>
            <a:off x="6754813" y="412115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49</a:t>
            </a:r>
          </a:p>
        </p:txBody>
      </p:sp>
      <p:sp>
        <p:nvSpPr>
          <p:cNvPr id="724006" name="Rectangle 38"/>
          <p:cNvSpPr>
            <a:spLocks noChangeArrowheads="1"/>
          </p:cNvSpPr>
          <p:nvPr/>
        </p:nvSpPr>
        <p:spPr bwMode="auto">
          <a:xfrm>
            <a:off x="7043738" y="4119563"/>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50</a:t>
            </a:r>
          </a:p>
        </p:txBody>
      </p:sp>
      <p:sp>
        <p:nvSpPr>
          <p:cNvPr id="724007" name="Rectangle 39"/>
          <p:cNvSpPr>
            <a:spLocks noChangeArrowheads="1"/>
          </p:cNvSpPr>
          <p:nvPr/>
        </p:nvSpPr>
        <p:spPr bwMode="auto">
          <a:xfrm>
            <a:off x="7332663" y="4117975"/>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51</a:t>
            </a:r>
          </a:p>
        </p:txBody>
      </p:sp>
      <p:sp>
        <p:nvSpPr>
          <p:cNvPr id="724008" name="Rectangle 40"/>
          <p:cNvSpPr>
            <a:spLocks noChangeArrowheads="1"/>
          </p:cNvSpPr>
          <p:nvPr/>
        </p:nvSpPr>
        <p:spPr bwMode="auto">
          <a:xfrm>
            <a:off x="7621588" y="4116388"/>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52</a:t>
            </a:r>
          </a:p>
        </p:txBody>
      </p:sp>
      <p:sp>
        <p:nvSpPr>
          <p:cNvPr id="724009" name="Rectangle 41"/>
          <p:cNvSpPr>
            <a:spLocks noChangeArrowheads="1"/>
          </p:cNvSpPr>
          <p:nvPr/>
        </p:nvSpPr>
        <p:spPr bwMode="auto">
          <a:xfrm>
            <a:off x="7910513" y="4114800"/>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53</a:t>
            </a:r>
          </a:p>
        </p:txBody>
      </p:sp>
      <p:sp>
        <p:nvSpPr>
          <p:cNvPr id="724010" name="Rectangle 42"/>
          <p:cNvSpPr>
            <a:spLocks noChangeArrowheads="1"/>
          </p:cNvSpPr>
          <p:nvPr/>
        </p:nvSpPr>
        <p:spPr bwMode="auto">
          <a:xfrm>
            <a:off x="8199438" y="4113213"/>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54</a:t>
            </a:r>
          </a:p>
        </p:txBody>
      </p:sp>
      <p:sp>
        <p:nvSpPr>
          <p:cNvPr id="724011" name="Rectangle 43"/>
          <p:cNvSpPr>
            <a:spLocks noChangeArrowheads="1"/>
          </p:cNvSpPr>
          <p:nvPr/>
        </p:nvSpPr>
        <p:spPr bwMode="auto">
          <a:xfrm>
            <a:off x="8488363" y="4111625"/>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55</a:t>
            </a:r>
          </a:p>
        </p:txBody>
      </p:sp>
      <p:sp>
        <p:nvSpPr>
          <p:cNvPr id="724012" name="Rectangle 44"/>
          <p:cNvSpPr>
            <a:spLocks noChangeArrowheads="1"/>
          </p:cNvSpPr>
          <p:nvPr/>
        </p:nvSpPr>
        <p:spPr bwMode="auto">
          <a:xfrm>
            <a:off x="8769350" y="4111625"/>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ea typeface="黑体" panose="02010609060101010101" pitchFamily="49" charset="-122"/>
              </a:rPr>
              <a:t>56</a:t>
            </a:r>
          </a:p>
        </p:txBody>
      </p:sp>
      <p:sp>
        <p:nvSpPr>
          <p:cNvPr id="724013" name="Line 45"/>
          <p:cNvSpPr>
            <a:spLocks noChangeShapeType="1"/>
          </p:cNvSpPr>
          <p:nvPr/>
        </p:nvSpPr>
        <p:spPr bwMode="auto">
          <a:xfrm flipH="1" flipV="1">
            <a:off x="1662113" y="4459288"/>
            <a:ext cx="9525" cy="511175"/>
          </a:xfrm>
          <a:prstGeom prst="line">
            <a:avLst/>
          </a:prstGeom>
          <a:noFill/>
          <a:ln w="38100">
            <a:solidFill>
              <a:schemeClr val="folHlink"/>
            </a:solidFill>
            <a:round/>
            <a:tailEnd type="triangle" w="med" len="lg"/>
          </a:ln>
          <a:effectLst/>
        </p:spPr>
        <p:txBody>
          <a:bodyPr/>
          <a:lstStyle/>
          <a:p>
            <a:endParaRPr lang="zh-CN" altLang="en-US"/>
          </a:p>
        </p:txBody>
      </p:sp>
      <p:sp>
        <p:nvSpPr>
          <p:cNvPr id="724014" name="Text Box 46"/>
          <p:cNvSpPr txBox="1">
            <a:spLocks noChangeArrowheads="1"/>
          </p:cNvSpPr>
          <p:nvPr/>
        </p:nvSpPr>
        <p:spPr bwMode="auto">
          <a:xfrm>
            <a:off x="1101725" y="4948238"/>
            <a:ext cx="1454150" cy="641350"/>
          </a:xfrm>
          <a:prstGeom prst="rect">
            <a:avLst/>
          </a:prstGeom>
          <a:noFill/>
          <a:ln w="9525">
            <a:noFill/>
            <a:miter lim="800000"/>
          </a:ln>
          <a:effectLst/>
        </p:spPr>
        <p:txBody>
          <a:bodyPr wrap="none">
            <a:spAutoFit/>
          </a:bodyPr>
          <a:lstStyle/>
          <a:p>
            <a:pPr algn="ctr">
              <a:lnSpc>
                <a:spcPct val="90000"/>
              </a:lnSpc>
            </a:pPr>
            <a:r>
              <a:rPr lang="en-US" altLang="zh-CN" sz="2000">
                <a:latin typeface="Arial" panose="020B0604020202020204" pitchFamily="34" charset="0"/>
                <a:ea typeface="黑体" panose="02010609060101010101" pitchFamily="49" charset="-122"/>
              </a:rPr>
              <a:t>B </a:t>
            </a:r>
            <a:r>
              <a:rPr lang="zh-CN" altLang="en-US" sz="2000">
                <a:latin typeface="Arial" panose="020B0604020202020204" pitchFamily="34" charset="0"/>
                <a:ea typeface="黑体" panose="02010609060101010101" pitchFamily="49" charset="-122"/>
              </a:rPr>
              <a:t>期望</a:t>
            </a:r>
          </a:p>
          <a:p>
            <a:pPr algn="ctr">
              <a:lnSpc>
                <a:spcPct val="90000"/>
              </a:lnSpc>
            </a:pPr>
            <a:r>
              <a:rPr lang="zh-CN" altLang="en-US" sz="2000">
                <a:latin typeface="Arial" panose="020B0604020202020204" pitchFamily="34" charset="0"/>
                <a:ea typeface="黑体" panose="02010609060101010101" pitchFamily="49" charset="-122"/>
              </a:rPr>
              <a:t>收到的序号</a:t>
            </a:r>
          </a:p>
        </p:txBody>
      </p:sp>
      <p:sp>
        <p:nvSpPr>
          <p:cNvPr id="724015" name="Line 47"/>
          <p:cNvSpPr>
            <a:spLocks noChangeShapeType="1"/>
          </p:cNvSpPr>
          <p:nvPr/>
        </p:nvSpPr>
        <p:spPr bwMode="auto">
          <a:xfrm>
            <a:off x="1504950" y="3300413"/>
            <a:ext cx="7938" cy="1357312"/>
          </a:xfrm>
          <a:prstGeom prst="line">
            <a:avLst/>
          </a:prstGeom>
          <a:noFill/>
          <a:ln w="19050">
            <a:solidFill>
              <a:schemeClr val="tx1"/>
            </a:solidFill>
            <a:prstDash val="dash"/>
            <a:round/>
          </a:ln>
          <a:effectLst/>
        </p:spPr>
        <p:txBody>
          <a:bodyPr/>
          <a:lstStyle/>
          <a:p>
            <a:endParaRPr lang="zh-CN" altLang="en-US"/>
          </a:p>
        </p:txBody>
      </p:sp>
      <p:sp>
        <p:nvSpPr>
          <p:cNvPr id="724016" name="Text Box 48"/>
          <p:cNvSpPr txBox="1">
            <a:spLocks noChangeArrowheads="1"/>
          </p:cNvSpPr>
          <p:nvPr/>
        </p:nvSpPr>
        <p:spPr bwMode="auto">
          <a:xfrm>
            <a:off x="6878638" y="2892425"/>
            <a:ext cx="793750" cy="457200"/>
          </a:xfrm>
          <a:prstGeom prst="rect">
            <a:avLst/>
          </a:prstGeom>
          <a:solidFill>
            <a:schemeClr val="bg1"/>
          </a:solidFill>
          <a:ln w="9525">
            <a:noFill/>
            <a:miter lim="800000"/>
          </a:ln>
          <a:effectLst/>
        </p:spPr>
        <p:txBody>
          <a:bodyPr wrap="none">
            <a:spAutoFit/>
          </a:bodyPr>
          <a:lstStyle/>
          <a:p>
            <a:pPr algn="ctr"/>
            <a:r>
              <a:rPr lang="zh-CN" altLang="en-US" sz="2400">
                <a:latin typeface="Times New Roman" panose="02020603050405020304" pitchFamily="18" charset="0"/>
                <a:ea typeface="黑体" panose="02010609060101010101" pitchFamily="49" charset="-122"/>
              </a:rPr>
              <a:t>前沿</a:t>
            </a:r>
          </a:p>
        </p:txBody>
      </p:sp>
      <p:sp>
        <p:nvSpPr>
          <p:cNvPr id="724017" name="Text Box 49"/>
          <p:cNvSpPr txBox="1">
            <a:spLocks noChangeArrowheads="1"/>
          </p:cNvSpPr>
          <p:nvPr/>
        </p:nvSpPr>
        <p:spPr bwMode="auto">
          <a:xfrm>
            <a:off x="1125538" y="2892425"/>
            <a:ext cx="793750" cy="457200"/>
          </a:xfrm>
          <a:prstGeom prst="rect">
            <a:avLst/>
          </a:prstGeom>
          <a:solidFill>
            <a:schemeClr val="bg1"/>
          </a:solidFill>
          <a:ln w="9525">
            <a:noFill/>
            <a:miter lim="800000"/>
          </a:ln>
          <a:effectLst/>
        </p:spPr>
        <p:txBody>
          <a:bodyPr wrap="none">
            <a:spAutoFit/>
          </a:bodyPr>
          <a:lstStyle/>
          <a:p>
            <a:pPr algn="ctr"/>
            <a:r>
              <a:rPr lang="zh-CN" altLang="en-US" sz="2400">
                <a:latin typeface="Times New Roman" panose="02020603050405020304" pitchFamily="18" charset="0"/>
                <a:ea typeface="黑体" panose="02010609060101010101" pitchFamily="49" charset="-122"/>
              </a:rPr>
              <a:t>后沿</a:t>
            </a:r>
          </a:p>
        </p:txBody>
      </p:sp>
      <p:sp>
        <p:nvSpPr>
          <p:cNvPr id="724018" name="Line 50"/>
          <p:cNvSpPr>
            <a:spLocks noChangeShapeType="1"/>
          </p:cNvSpPr>
          <p:nvPr/>
        </p:nvSpPr>
        <p:spPr bwMode="auto">
          <a:xfrm>
            <a:off x="7273925" y="3286125"/>
            <a:ext cx="7938" cy="1357313"/>
          </a:xfrm>
          <a:prstGeom prst="line">
            <a:avLst/>
          </a:prstGeom>
          <a:noFill/>
          <a:ln w="19050">
            <a:solidFill>
              <a:schemeClr val="tx1"/>
            </a:solidFill>
            <a:prstDash val="dash"/>
            <a:round/>
          </a:ln>
          <a:effectLst/>
        </p:spPr>
        <p:txBody>
          <a:bodyPr/>
          <a:lstStyle/>
          <a:p>
            <a:endParaRPr lang="zh-CN" altLang="en-US"/>
          </a:p>
        </p:txBody>
      </p:sp>
      <p:sp>
        <p:nvSpPr>
          <p:cNvPr id="724019" name="Text Box 51"/>
          <p:cNvSpPr txBox="1">
            <a:spLocks noChangeArrowheads="1"/>
          </p:cNvSpPr>
          <p:nvPr/>
        </p:nvSpPr>
        <p:spPr bwMode="auto">
          <a:xfrm>
            <a:off x="1935163" y="3267075"/>
            <a:ext cx="692150" cy="396875"/>
          </a:xfrm>
          <a:prstGeom prst="rect">
            <a:avLst/>
          </a:prstGeom>
          <a:noFill/>
          <a:ln w="9525">
            <a:noFill/>
            <a:miter lim="800000"/>
          </a:ln>
          <a:effectLst/>
        </p:spPr>
        <p:txBody>
          <a:bodyPr wrap="none">
            <a:spAutoFit/>
          </a:bodyPr>
          <a:lstStyle/>
          <a:p>
            <a:pPr algn="ctr"/>
            <a:r>
              <a:rPr lang="zh-CN" altLang="en-US" sz="2000">
                <a:latin typeface="Times New Roman" panose="02020603050405020304" pitchFamily="18" charset="0"/>
                <a:ea typeface="黑体" panose="02010609060101010101" pitchFamily="49" charset="-122"/>
              </a:rPr>
              <a:t>前移</a:t>
            </a:r>
          </a:p>
        </p:txBody>
      </p:sp>
      <p:sp>
        <p:nvSpPr>
          <p:cNvPr id="724020" name="Text Box 52"/>
          <p:cNvSpPr txBox="1">
            <a:spLocks noChangeArrowheads="1"/>
          </p:cNvSpPr>
          <p:nvPr/>
        </p:nvSpPr>
        <p:spPr bwMode="auto">
          <a:xfrm>
            <a:off x="6176963" y="3263900"/>
            <a:ext cx="692150" cy="396875"/>
          </a:xfrm>
          <a:prstGeom prst="rect">
            <a:avLst/>
          </a:prstGeom>
          <a:noFill/>
          <a:ln w="9525">
            <a:noFill/>
            <a:miter lim="800000"/>
          </a:ln>
          <a:effectLst/>
        </p:spPr>
        <p:txBody>
          <a:bodyPr wrap="none">
            <a:spAutoFit/>
          </a:bodyPr>
          <a:lstStyle/>
          <a:p>
            <a:pPr algn="ctr"/>
            <a:r>
              <a:rPr lang="zh-CN" altLang="en-US" sz="2000">
                <a:latin typeface="Times New Roman" panose="02020603050405020304" pitchFamily="18" charset="0"/>
                <a:ea typeface="黑体" panose="02010609060101010101" pitchFamily="49" charset="-122"/>
              </a:rPr>
              <a:t>收缩</a:t>
            </a:r>
          </a:p>
        </p:txBody>
      </p:sp>
      <p:grpSp>
        <p:nvGrpSpPr>
          <p:cNvPr id="724021" name="Group 53"/>
          <p:cNvGrpSpPr/>
          <p:nvPr/>
        </p:nvGrpSpPr>
        <p:grpSpPr bwMode="auto">
          <a:xfrm>
            <a:off x="6011863" y="3341688"/>
            <a:ext cx="215900" cy="288925"/>
            <a:chOff x="3833" y="1298"/>
            <a:chExt cx="136" cy="182"/>
          </a:xfrm>
        </p:grpSpPr>
        <p:sp>
          <p:nvSpPr>
            <p:cNvPr id="724022" name="Line 54"/>
            <p:cNvSpPr>
              <a:spLocks noChangeShapeType="1"/>
            </p:cNvSpPr>
            <p:nvPr/>
          </p:nvSpPr>
          <p:spPr bwMode="auto">
            <a:xfrm flipH="1">
              <a:off x="3833" y="1298"/>
              <a:ext cx="136" cy="182"/>
            </a:xfrm>
            <a:prstGeom prst="line">
              <a:avLst/>
            </a:prstGeom>
            <a:noFill/>
            <a:ln w="57150">
              <a:solidFill>
                <a:schemeClr val="folHlink"/>
              </a:solidFill>
              <a:round/>
            </a:ln>
            <a:effectLst/>
          </p:spPr>
          <p:txBody>
            <a:bodyPr/>
            <a:lstStyle/>
            <a:p>
              <a:endParaRPr lang="zh-CN" altLang="en-US"/>
            </a:p>
          </p:txBody>
        </p:sp>
        <p:sp>
          <p:nvSpPr>
            <p:cNvPr id="724023" name="Line 55"/>
            <p:cNvSpPr>
              <a:spLocks noChangeShapeType="1"/>
            </p:cNvSpPr>
            <p:nvPr/>
          </p:nvSpPr>
          <p:spPr bwMode="auto">
            <a:xfrm>
              <a:off x="3833" y="1298"/>
              <a:ext cx="136" cy="182"/>
            </a:xfrm>
            <a:prstGeom prst="line">
              <a:avLst/>
            </a:prstGeom>
            <a:noFill/>
            <a:ln w="57150">
              <a:solidFill>
                <a:schemeClr val="folHlink"/>
              </a:solidFill>
              <a:round/>
            </a:ln>
            <a:effectLst/>
          </p:spPr>
          <p:txBody>
            <a:bodyPr/>
            <a:lstStyle/>
            <a:p>
              <a:endParaRPr lang="zh-CN" altLang="en-US"/>
            </a:p>
          </p:txBody>
        </p:sp>
      </p:grpSp>
      <p:sp>
        <p:nvSpPr>
          <p:cNvPr id="724024" name="Text Box 56"/>
          <p:cNvSpPr txBox="1">
            <a:spLocks noChangeArrowheads="1"/>
          </p:cNvSpPr>
          <p:nvPr/>
        </p:nvSpPr>
        <p:spPr bwMode="auto">
          <a:xfrm>
            <a:off x="2359611" y="1844675"/>
            <a:ext cx="4113627" cy="954107"/>
          </a:xfrm>
          <a:prstGeom prst="rect">
            <a:avLst/>
          </a:prstGeom>
          <a:solidFill>
            <a:srgbClr val="FFFF99"/>
          </a:solidFill>
          <a:ln w="9525">
            <a:solidFill>
              <a:schemeClr val="folHlink"/>
            </a:solidFill>
            <a:miter lim="800000"/>
          </a:ln>
          <a:effectLst/>
        </p:spPr>
        <p:txBody>
          <a:bodyPr wrap="none">
            <a:spAutoFit/>
          </a:bodyPr>
          <a:lstStyle/>
          <a:p>
            <a:pPr algn="ctr"/>
            <a:r>
              <a:rPr lang="zh-CN" altLang="en-US" dirty="0">
                <a:latin typeface="Arial" panose="020B0604020202020204" pitchFamily="34" charset="0"/>
                <a:ea typeface="黑体" panose="02010609060101010101" pitchFamily="49" charset="-122"/>
              </a:rPr>
              <a:t>根据</a:t>
            </a:r>
            <a:r>
              <a:rPr lang="en-US" altLang="zh-CN" dirty="0">
                <a:latin typeface="Arial" panose="020B0604020202020204" pitchFamily="34" charset="0"/>
                <a:ea typeface="黑体" panose="02010609060101010101" pitchFamily="49" charset="-122"/>
              </a:rPr>
              <a:t>B</a:t>
            </a:r>
            <a:r>
              <a:rPr lang="zh-CN" altLang="en-US" dirty="0">
                <a:latin typeface="Arial" panose="020B0604020202020204" pitchFamily="34" charset="0"/>
                <a:ea typeface="黑体" panose="02010609060101010101" pitchFamily="49" charset="-122"/>
              </a:rPr>
              <a:t>给出的窗口值</a:t>
            </a:r>
          </a:p>
          <a:p>
            <a:pPr algn="ctr"/>
            <a:r>
              <a:rPr lang="en-US" altLang="zh-CN" dirty="0">
                <a:latin typeface="Arial" panose="020B0604020202020204" pitchFamily="34" charset="0"/>
                <a:ea typeface="黑体" panose="02010609060101010101" pitchFamily="49" charset="-122"/>
              </a:rPr>
              <a:t>A</a:t>
            </a:r>
            <a:r>
              <a:rPr lang="zh-CN" altLang="en-US" dirty="0">
                <a:latin typeface="Arial" panose="020B0604020202020204" pitchFamily="34" charset="0"/>
                <a:ea typeface="黑体" panose="02010609060101010101" pitchFamily="49" charset="-122"/>
              </a:rPr>
              <a:t>构造出自己的发送窗口 </a:t>
            </a:r>
          </a:p>
        </p:txBody>
      </p:sp>
      <p:sp>
        <p:nvSpPr>
          <p:cNvPr id="724025" name="Text Box 57"/>
          <p:cNvSpPr txBox="1">
            <a:spLocks noChangeArrowheads="1"/>
          </p:cNvSpPr>
          <p:nvPr/>
        </p:nvSpPr>
        <p:spPr bwMode="auto">
          <a:xfrm>
            <a:off x="4351338" y="5229225"/>
            <a:ext cx="3848100" cy="955675"/>
          </a:xfrm>
          <a:prstGeom prst="rect">
            <a:avLst/>
          </a:prstGeom>
          <a:solidFill>
            <a:srgbClr val="FFFF99"/>
          </a:solidFill>
          <a:ln w="9525">
            <a:solidFill>
              <a:schemeClr val="folHlink"/>
            </a:solidFill>
            <a:miter lim="800000"/>
          </a:ln>
          <a:effectLst/>
        </p:spPr>
        <p:txBody>
          <a:bodyPr wrap="none">
            <a:spAutoFit/>
          </a:bodyPr>
          <a:lstStyle/>
          <a:p>
            <a:pPr algn="ctr"/>
            <a:r>
              <a:rPr lang="en-US" altLang="zh-CN" dirty="0">
                <a:latin typeface="Arial" panose="020B0604020202020204" pitchFamily="34" charset="0"/>
                <a:ea typeface="黑体" panose="02010609060101010101" pitchFamily="49" charset="-122"/>
              </a:rPr>
              <a:t>TCP</a:t>
            </a:r>
            <a:r>
              <a:rPr lang="zh-CN" altLang="en-US" dirty="0">
                <a:latin typeface="Arial" panose="020B0604020202020204" pitchFamily="34" charset="0"/>
                <a:ea typeface="黑体" panose="02010609060101010101" pitchFamily="49" charset="-122"/>
              </a:rPr>
              <a:t>标准强烈不赞成</a:t>
            </a:r>
          </a:p>
          <a:p>
            <a:pPr algn="ctr"/>
            <a:r>
              <a:rPr lang="zh-CN" altLang="en-US" dirty="0">
                <a:latin typeface="Arial" panose="020B0604020202020204" pitchFamily="34" charset="0"/>
                <a:ea typeface="黑体" panose="02010609060101010101" pitchFamily="49" charset="-122"/>
              </a:rPr>
              <a:t>发送窗口前沿向后收缩 </a:t>
            </a:r>
          </a:p>
        </p:txBody>
      </p:sp>
      <p:sp>
        <p:nvSpPr>
          <p:cNvPr id="2" name="标题 1"/>
          <p:cNvSpPr>
            <a:spLocks noGrp="1"/>
          </p:cNvSpPr>
          <p:nvPr>
            <p:ph type="title"/>
          </p:nvPr>
        </p:nvSpPr>
        <p:spPr/>
        <p:txBody>
          <a:bodyPr/>
          <a:lstStyle/>
          <a:p>
            <a:r>
              <a:rPr lang="zh-CN" altLang="en-US" dirty="0"/>
              <a:t>以字节为单位的滑动窗口</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zh-CN" altLang="en-US"/>
              <a:t>发送窗口的意思</a:t>
            </a:r>
          </a:p>
        </p:txBody>
      </p:sp>
      <p:sp>
        <p:nvSpPr>
          <p:cNvPr id="859139" name="Rectangle 3"/>
          <p:cNvSpPr>
            <a:spLocks noGrp="1" noChangeArrowheads="1"/>
          </p:cNvSpPr>
          <p:nvPr>
            <p:ph type="body" idx="1"/>
          </p:nvPr>
        </p:nvSpPr>
        <p:spPr/>
        <p:txBody>
          <a:bodyPr/>
          <a:lstStyle/>
          <a:p>
            <a:pPr>
              <a:spcBef>
                <a:spcPts val="600"/>
              </a:spcBef>
            </a:pPr>
            <a:r>
              <a:rPr lang="zh-CN" altLang="en-US" dirty="0"/>
              <a:t>发送窗口</a:t>
            </a:r>
            <a:r>
              <a:rPr lang="zh-CN" altLang="en-US" dirty="0">
                <a:solidFill>
                  <a:srgbClr val="FF0000"/>
                </a:solidFill>
              </a:rPr>
              <a:t>后沿</a:t>
            </a:r>
            <a:r>
              <a:rPr lang="zh-CN" altLang="en-US" dirty="0"/>
              <a:t>的后面部分表示已发送且已收到了确认。</a:t>
            </a:r>
            <a:endParaRPr lang="en-US" altLang="zh-CN" dirty="0"/>
          </a:p>
          <a:p>
            <a:pPr>
              <a:spcBef>
                <a:spcPts val="600"/>
              </a:spcBef>
            </a:pPr>
            <a:endParaRPr lang="en-US" altLang="zh-CN" dirty="0"/>
          </a:p>
          <a:p>
            <a:pPr>
              <a:spcBef>
                <a:spcPts val="600"/>
              </a:spcBef>
            </a:pPr>
            <a:r>
              <a:rPr lang="zh-CN" altLang="en-US" dirty="0"/>
              <a:t>这些数据显然不需要在保留了。</a:t>
            </a:r>
          </a:p>
          <a:p>
            <a:pPr>
              <a:spcBef>
                <a:spcPts val="600"/>
              </a:spcBef>
            </a:pPr>
            <a:endParaRPr lang="zh-CN" altLang="en-US" dirty="0"/>
          </a:p>
          <a:p>
            <a:pPr>
              <a:spcBef>
                <a:spcPts val="600"/>
              </a:spcBef>
            </a:pPr>
            <a:r>
              <a:rPr lang="zh-CN" altLang="en-US" dirty="0"/>
              <a:t>而发送窗口</a:t>
            </a:r>
            <a:r>
              <a:rPr lang="zh-CN" altLang="en-US" dirty="0">
                <a:solidFill>
                  <a:srgbClr val="FF0000"/>
                </a:solidFill>
              </a:rPr>
              <a:t>前沿</a:t>
            </a:r>
            <a:r>
              <a:rPr lang="zh-CN" altLang="en-US" dirty="0"/>
              <a:t>的前面部分表示不允许发送的，因为接收方都没有为这部分数据</a:t>
            </a:r>
            <a:r>
              <a:rPr lang="zh-CN" altLang="en-US" dirty="0">
                <a:solidFill>
                  <a:srgbClr val="FF0000"/>
                </a:solidFill>
              </a:rPr>
              <a:t>保留</a:t>
            </a:r>
            <a:r>
              <a:rPr lang="zh-CN" altLang="en-US" dirty="0"/>
              <a:t>临时存放的缓存空间。</a:t>
            </a:r>
            <a:r>
              <a:rPr lang="en-US" altLang="zh-CN" dirty="0"/>
              <a:t>(controversial)</a:t>
            </a:r>
            <a:endParaRPr lang="zh-CN" altLang="en-US" dirty="0"/>
          </a:p>
          <a:p>
            <a:pPr>
              <a:spcBef>
                <a:spcPts val="600"/>
              </a:spcBef>
            </a:pPr>
            <a:endParaRPr lang="zh-CN" altLang="en-US" dirty="0"/>
          </a:p>
          <a:p>
            <a:pPr>
              <a:spcBef>
                <a:spcPts val="600"/>
              </a:spcBef>
            </a:pPr>
            <a:r>
              <a:rPr lang="zh-CN" altLang="en-US" dirty="0"/>
              <a:t>发送窗口的位置由窗口前沿和后沿的位置共同确定。</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p:txBody>
          <a:bodyPr/>
          <a:lstStyle/>
          <a:p>
            <a:r>
              <a:rPr lang="zh-CN" altLang="en-US" dirty="0"/>
              <a:t>发送窗口的意思</a:t>
            </a:r>
            <a:r>
              <a:rPr lang="en-US" altLang="zh-CN" dirty="0"/>
              <a:t>(continued)</a:t>
            </a:r>
          </a:p>
        </p:txBody>
      </p:sp>
      <p:sp>
        <p:nvSpPr>
          <p:cNvPr id="861187" name="Rectangle 3"/>
          <p:cNvSpPr>
            <a:spLocks noGrp="1" noChangeArrowheads="1"/>
          </p:cNvSpPr>
          <p:nvPr>
            <p:ph type="body" idx="1"/>
          </p:nvPr>
        </p:nvSpPr>
        <p:spPr/>
        <p:txBody>
          <a:bodyPr/>
          <a:lstStyle/>
          <a:p>
            <a:r>
              <a:rPr lang="zh-CN" altLang="en-US" dirty="0"/>
              <a:t>发送窗口表示：在没有收到 </a:t>
            </a:r>
            <a:r>
              <a:rPr lang="en-US" altLang="zh-CN" dirty="0"/>
              <a:t>B </a:t>
            </a:r>
            <a:r>
              <a:rPr lang="zh-CN" altLang="en-US" dirty="0"/>
              <a:t>的确认的情况下，</a:t>
            </a:r>
            <a:r>
              <a:rPr lang="en-US" altLang="zh-CN" dirty="0">
                <a:solidFill>
                  <a:srgbClr val="FF0000"/>
                </a:solidFill>
              </a:rPr>
              <a:t>A </a:t>
            </a:r>
            <a:r>
              <a:rPr lang="zh-CN" altLang="en-US" dirty="0">
                <a:solidFill>
                  <a:srgbClr val="FF0000"/>
                </a:solidFill>
              </a:rPr>
              <a:t>可以连续把窗口内的数据</a:t>
            </a:r>
            <a:r>
              <a:rPr lang="zh-CN" altLang="en-US" dirty="0"/>
              <a:t>都发送出去。</a:t>
            </a:r>
            <a:endParaRPr lang="en-US" altLang="zh-CN" dirty="0"/>
          </a:p>
          <a:p>
            <a:endParaRPr lang="en-US" altLang="zh-CN" dirty="0"/>
          </a:p>
          <a:p>
            <a:r>
              <a:rPr lang="zh-CN" altLang="en-US" dirty="0"/>
              <a:t>凡是已经发送过的数据，在未收到确认之前都必须暂时保留，以便在超时重传时使用。</a:t>
            </a:r>
          </a:p>
          <a:p>
            <a:endParaRPr lang="zh-CN" altLang="en-US" dirty="0"/>
          </a:p>
          <a:p>
            <a:r>
              <a:rPr lang="zh-CN" altLang="en-US" dirty="0"/>
              <a:t>发送窗口里面的序号</a:t>
            </a:r>
            <a:r>
              <a:rPr lang="zh-CN" altLang="en-US" dirty="0">
                <a:solidFill>
                  <a:srgbClr val="FF0000"/>
                </a:solidFill>
              </a:rPr>
              <a:t>表示</a:t>
            </a:r>
            <a:r>
              <a:rPr lang="zh-CN" altLang="en-US" dirty="0"/>
              <a:t>允许发送的序号。</a:t>
            </a:r>
            <a:endParaRPr lang="en-US" altLang="zh-CN" dirty="0"/>
          </a:p>
          <a:p>
            <a:endParaRPr lang="en-US" altLang="zh-CN" dirty="0"/>
          </a:p>
          <a:p>
            <a:r>
              <a:rPr lang="zh-CN" altLang="en-US" dirty="0"/>
              <a:t>显然，窗口越大，发送方就可以在收到对方确认之前</a:t>
            </a:r>
            <a:r>
              <a:rPr lang="zh-CN" altLang="en-US" dirty="0">
                <a:solidFill>
                  <a:srgbClr val="FF0000"/>
                </a:solidFill>
              </a:rPr>
              <a:t>连续</a:t>
            </a:r>
            <a:r>
              <a:rPr lang="zh-CN" altLang="en-US" dirty="0"/>
              <a:t>发送更多的数据，因而可能获得更高的传输效率。</a:t>
            </a:r>
            <a:endParaRPr lang="en-US" altLang="zh-CN" dirty="0"/>
          </a:p>
          <a:p>
            <a:endParaRPr lang="en-US" altLang="zh-CN" dirty="0"/>
          </a:p>
          <a:p>
            <a:r>
              <a:rPr lang="zh-CN" altLang="en-US" dirty="0"/>
              <a:t>但接收方必须来得及处理这些收到的数据。</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6020" name="Line 4"/>
          <p:cNvSpPr>
            <a:spLocks noChangeShapeType="1"/>
          </p:cNvSpPr>
          <p:nvPr/>
        </p:nvSpPr>
        <p:spPr bwMode="auto">
          <a:xfrm flipV="1">
            <a:off x="1508125" y="3346450"/>
            <a:ext cx="5768975" cy="11113"/>
          </a:xfrm>
          <a:prstGeom prst="line">
            <a:avLst/>
          </a:prstGeom>
          <a:noFill/>
          <a:ln w="9525">
            <a:solidFill>
              <a:schemeClr val="folHlink"/>
            </a:solidFill>
            <a:round/>
            <a:headEnd type="triangle" w="sm" len="med"/>
            <a:tailEnd type="triangle" w="sm" len="med"/>
          </a:ln>
          <a:effectLst/>
        </p:spPr>
        <p:txBody>
          <a:bodyPr/>
          <a:lstStyle/>
          <a:p>
            <a:endParaRPr lang="zh-CN" altLang="en-US"/>
          </a:p>
        </p:txBody>
      </p:sp>
      <p:sp>
        <p:nvSpPr>
          <p:cNvPr id="726021" name="Line 5"/>
          <p:cNvSpPr>
            <a:spLocks noChangeShapeType="1"/>
          </p:cNvSpPr>
          <p:nvPr/>
        </p:nvSpPr>
        <p:spPr bwMode="auto">
          <a:xfrm flipV="1">
            <a:off x="1508125" y="1204913"/>
            <a:ext cx="5768975" cy="11112"/>
          </a:xfrm>
          <a:prstGeom prst="line">
            <a:avLst/>
          </a:prstGeom>
          <a:noFill/>
          <a:ln w="9525">
            <a:solidFill>
              <a:schemeClr val="folHlink"/>
            </a:solidFill>
            <a:round/>
            <a:headEnd type="triangle" w="sm" len="med"/>
            <a:tailEnd type="triangle" w="sm" len="med"/>
          </a:ln>
          <a:effectLst/>
        </p:spPr>
        <p:txBody>
          <a:bodyPr/>
          <a:lstStyle/>
          <a:p>
            <a:endParaRPr lang="zh-CN" altLang="en-US"/>
          </a:p>
        </p:txBody>
      </p:sp>
      <p:sp>
        <p:nvSpPr>
          <p:cNvPr id="726022" name="Text Box 6"/>
          <p:cNvSpPr txBox="1">
            <a:spLocks noChangeArrowheads="1"/>
          </p:cNvSpPr>
          <p:nvPr/>
        </p:nvSpPr>
        <p:spPr bwMode="auto">
          <a:xfrm>
            <a:off x="7436268" y="2343150"/>
            <a:ext cx="1454150" cy="396875"/>
          </a:xfrm>
          <a:prstGeom prst="rect">
            <a:avLst/>
          </a:prstGeom>
          <a:solidFill>
            <a:schemeClr val="bg1"/>
          </a:solidFill>
          <a:ln w="9525">
            <a:noFill/>
            <a:miter lim="800000"/>
          </a:ln>
          <a:effectLst/>
        </p:spPr>
        <p:txBody>
          <a:bodyPr wrap="none">
            <a:spAutoFit/>
          </a:bodyPr>
          <a:lstStyle/>
          <a:p>
            <a:pPr algn="ctr"/>
            <a:r>
              <a:rPr lang="zh-CN" altLang="en-US" sz="2000" dirty="0">
                <a:latin typeface="Arial" panose="020B0604020202020204" pitchFamily="34" charset="0"/>
                <a:ea typeface="黑体" panose="02010609060101010101" pitchFamily="49" charset="-122"/>
              </a:rPr>
              <a:t>不允许发送</a:t>
            </a:r>
          </a:p>
        </p:txBody>
      </p:sp>
      <p:sp>
        <p:nvSpPr>
          <p:cNvPr id="726023" name="Text Box 7"/>
          <p:cNvSpPr txBox="1">
            <a:spLocks noChangeArrowheads="1"/>
          </p:cNvSpPr>
          <p:nvPr/>
        </p:nvSpPr>
        <p:spPr bwMode="auto">
          <a:xfrm>
            <a:off x="192088" y="2201863"/>
            <a:ext cx="1200150" cy="701675"/>
          </a:xfrm>
          <a:prstGeom prst="rect">
            <a:avLst/>
          </a:prstGeom>
          <a:solidFill>
            <a:schemeClr val="bg1"/>
          </a:solidFill>
          <a:ln w="9525">
            <a:noFill/>
            <a:miter lim="800000"/>
          </a:ln>
          <a:effectLst/>
        </p:spPr>
        <p:txBody>
          <a:bodyPr wrap="none">
            <a:spAutoFit/>
          </a:bodyPr>
          <a:lstStyle/>
          <a:p>
            <a:pPr algn="ctr"/>
            <a:r>
              <a:rPr lang="zh-CN" altLang="en-US" sz="2000">
                <a:latin typeface="Arial" panose="020B0604020202020204" pitchFamily="34" charset="0"/>
                <a:ea typeface="黑体" panose="02010609060101010101" pitchFamily="49" charset="-122"/>
              </a:rPr>
              <a:t>已发送并</a:t>
            </a:r>
          </a:p>
          <a:p>
            <a:pPr algn="ctr"/>
            <a:r>
              <a:rPr lang="zh-CN" altLang="en-US" sz="2000">
                <a:latin typeface="Arial" panose="020B0604020202020204" pitchFamily="34" charset="0"/>
                <a:ea typeface="黑体" panose="02010609060101010101" pitchFamily="49" charset="-122"/>
              </a:rPr>
              <a:t>收到确认</a:t>
            </a:r>
          </a:p>
        </p:txBody>
      </p:sp>
      <p:sp>
        <p:nvSpPr>
          <p:cNvPr id="726024" name="Text Box 8"/>
          <p:cNvSpPr txBox="1">
            <a:spLocks noChangeArrowheads="1"/>
          </p:cNvSpPr>
          <p:nvPr/>
        </p:nvSpPr>
        <p:spPr bwMode="auto">
          <a:xfrm>
            <a:off x="2771775" y="981075"/>
            <a:ext cx="2709863" cy="396875"/>
          </a:xfrm>
          <a:prstGeom prst="rect">
            <a:avLst/>
          </a:prstGeom>
          <a:solidFill>
            <a:schemeClr val="bg1"/>
          </a:solidFill>
          <a:ln w="9525">
            <a:noFill/>
            <a:miter lim="800000"/>
          </a:ln>
          <a:effectLst/>
        </p:spPr>
        <p:txBody>
          <a:bodyPr wrap="none">
            <a:spAutoFit/>
          </a:bodyPr>
          <a:lstStyle/>
          <a:p>
            <a:r>
              <a:rPr lang="en-US" altLang="zh-CN" sz="2000">
                <a:latin typeface="Arial" panose="020B0604020202020204" pitchFamily="34" charset="0"/>
                <a:ea typeface="黑体" panose="02010609060101010101" pitchFamily="49" charset="-122"/>
              </a:rPr>
              <a:t>A </a:t>
            </a:r>
            <a:r>
              <a:rPr lang="zh-CN" altLang="en-US" sz="2000">
                <a:latin typeface="Arial" panose="020B0604020202020204" pitchFamily="34" charset="0"/>
                <a:ea typeface="黑体" panose="02010609060101010101" pitchFamily="49" charset="-122"/>
              </a:rPr>
              <a:t>的发送窗口位置不变</a:t>
            </a:r>
          </a:p>
        </p:txBody>
      </p:sp>
      <p:sp>
        <p:nvSpPr>
          <p:cNvPr id="726025" name="Text Box 9"/>
          <p:cNvSpPr txBox="1">
            <a:spLocks noChangeArrowheads="1"/>
          </p:cNvSpPr>
          <p:nvPr/>
        </p:nvSpPr>
        <p:spPr bwMode="auto">
          <a:xfrm>
            <a:off x="4773613" y="2442160"/>
            <a:ext cx="2470150" cy="396875"/>
          </a:xfrm>
          <a:prstGeom prst="rect">
            <a:avLst/>
          </a:prstGeom>
          <a:solidFill>
            <a:schemeClr val="bg1"/>
          </a:solidFill>
          <a:ln w="9525">
            <a:noFill/>
            <a:miter lim="800000"/>
          </a:ln>
          <a:effectLst/>
        </p:spPr>
        <p:txBody>
          <a:bodyPr wrap="none">
            <a:spAutoFit/>
          </a:bodyPr>
          <a:lstStyle/>
          <a:p>
            <a:pPr algn="ctr"/>
            <a:r>
              <a:rPr lang="zh-CN" altLang="en-US" sz="2000" dirty="0">
                <a:latin typeface="Arial" panose="020B0604020202020204" pitchFamily="34" charset="0"/>
                <a:ea typeface="黑体" panose="02010609060101010101" pitchFamily="49" charset="-122"/>
              </a:rPr>
              <a:t>允许发送但尚未发送</a:t>
            </a:r>
          </a:p>
        </p:txBody>
      </p:sp>
      <p:sp>
        <p:nvSpPr>
          <p:cNvPr id="726026" name="Rectangle 10"/>
          <p:cNvSpPr>
            <a:spLocks noChangeArrowheads="1"/>
          </p:cNvSpPr>
          <p:nvPr/>
        </p:nvSpPr>
        <p:spPr bwMode="auto">
          <a:xfrm>
            <a:off x="1514475" y="1708150"/>
            <a:ext cx="5767388" cy="649288"/>
          </a:xfrm>
          <a:prstGeom prst="rect">
            <a:avLst/>
          </a:prstGeom>
          <a:solidFill>
            <a:srgbClr val="99CCFF"/>
          </a:solidFill>
          <a:ln w="9525">
            <a:noFill/>
            <a:prstDash val="dash"/>
            <a:miter lim="800000"/>
          </a:ln>
          <a:effectLst>
            <a:outerShdw dist="35921" dir="2700000" algn="ctr" rotWithShape="0">
              <a:schemeClr val="bg2"/>
            </a:outerShdw>
          </a:effectLst>
        </p:spPr>
        <p:txBody>
          <a:bodyPr wrap="none" anchor="ctr"/>
          <a:lstStyle/>
          <a:p>
            <a:endParaRPr lang="zh-CN" altLang="en-US"/>
          </a:p>
        </p:txBody>
      </p:sp>
      <p:sp>
        <p:nvSpPr>
          <p:cNvPr id="726027" name="Rectangle 11"/>
          <p:cNvSpPr>
            <a:spLocks noChangeArrowheads="1"/>
          </p:cNvSpPr>
          <p:nvPr/>
        </p:nvSpPr>
        <p:spPr bwMode="auto">
          <a:xfrm>
            <a:off x="109538" y="1924050"/>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26</a:t>
            </a:r>
          </a:p>
        </p:txBody>
      </p:sp>
      <p:sp>
        <p:nvSpPr>
          <p:cNvPr id="726028" name="Rectangle 12"/>
          <p:cNvSpPr>
            <a:spLocks noChangeArrowheads="1"/>
          </p:cNvSpPr>
          <p:nvPr/>
        </p:nvSpPr>
        <p:spPr bwMode="auto">
          <a:xfrm>
            <a:off x="398463" y="19224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27</a:t>
            </a:r>
          </a:p>
        </p:txBody>
      </p:sp>
      <p:sp>
        <p:nvSpPr>
          <p:cNvPr id="726029" name="Rectangle 13"/>
          <p:cNvSpPr>
            <a:spLocks noChangeArrowheads="1"/>
          </p:cNvSpPr>
          <p:nvPr/>
        </p:nvSpPr>
        <p:spPr bwMode="auto">
          <a:xfrm>
            <a:off x="687388" y="19208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28</a:t>
            </a:r>
          </a:p>
        </p:txBody>
      </p:sp>
      <p:sp>
        <p:nvSpPr>
          <p:cNvPr id="726030" name="Rectangle 14"/>
          <p:cNvSpPr>
            <a:spLocks noChangeArrowheads="1"/>
          </p:cNvSpPr>
          <p:nvPr/>
        </p:nvSpPr>
        <p:spPr bwMode="auto">
          <a:xfrm>
            <a:off x="976313" y="1919288"/>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29</a:t>
            </a:r>
          </a:p>
        </p:txBody>
      </p:sp>
      <p:sp>
        <p:nvSpPr>
          <p:cNvPr id="726031" name="Rectangle 15"/>
          <p:cNvSpPr>
            <a:spLocks noChangeArrowheads="1"/>
          </p:cNvSpPr>
          <p:nvPr/>
        </p:nvSpPr>
        <p:spPr bwMode="auto">
          <a:xfrm>
            <a:off x="1265238" y="1917700"/>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30</a:t>
            </a:r>
          </a:p>
        </p:txBody>
      </p:sp>
      <p:sp>
        <p:nvSpPr>
          <p:cNvPr id="726032" name="Rectangle 16"/>
          <p:cNvSpPr>
            <a:spLocks noChangeArrowheads="1"/>
          </p:cNvSpPr>
          <p:nvPr/>
        </p:nvSpPr>
        <p:spPr bwMode="auto">
          <a:xfrm>
            <a:off x="1554163" y="191611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31</a:t>
            </a:r>
          </a:p>
        </p:txBody>
      </p:sp>
      <p:sp>
        <p:nvSpPr>
          <p:cNvPr id="726033" name="Rectangle 17"/>
          <p:cNvSpPr>
            <a:spLocks noChangeArrowheads="1"/>
          </p:cNvSpPr>
          <p:nvPr/>
        </p:nvSpPr>
        <p:spPr bwMode="auto">
          <a:xfrm>
            <a:off x="1843088" y="1914525"/>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32</a:t>
            </a:r>
          </a:p>
        </p:txBody>
      </p:sp>
      <p:sp>
        <p:nvSpPr>
          <p:cNvPr id="726034" name="Rectangle 18"/>
          <p:cNvSpPr>
            <a:spLocks noChangeArrowheads="1"/>
          </p:cNvSpPr>
          <p:nvPr/>
        </p:nvSpPr>
        <p:spPr bwMode="auto">
          <a:xfrm>
            <a:off x="2132013" y="1912938"/>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33</a:t>
            </a:r>
          </a:p>
        </p:txBody>
      </p:sp>
      <p:sp>
        <p:nvSpPr>
          <p:cNvPr id="726035" name="Rectangle 19"/>
          <p:cNvSpPr>
            <a:spLocks noChangeArrowheads="1"/>
          </p:cNvSpPr>
          <p:nvPr/>
        </p:nvSpPr>
        <p:spPr bwMode="auto">
          <a:xfrm>
            <a:off x="2420938" y="1911350"/>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34</a:t>
            </a:r>
          </a:p>
        </p:txBody>
      </p:sp>
      <p:sp>
        <p:nvSpPr>
          <p:cNvPr id="726036" name="Rectangle 20"/>
          <p:cNvSpPr>
            <a:spLocks noChangeArrowheads="1"/>
          </p:cNvSpPr>
          <p:nvPr/>
        </p:nvSpPr>
        <p:spPr bwMode="auto">
          <a:xfrm>
            <a:off x="2709863" y="190976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35</a:t>
            </a:r>
          </a:p>
        </p:txBody>
      </p:sp>
      <p:sp>
        <p:nvSpPr>
          <p:cNvPr id="726037" name="Rectangle 21"/>
          <p:cNvSpPr>
            <a:spLocks noChangeArrowheads="1"/>
          </p:cNvSpPr>
          <p:nvPr/>
        </p:nvSpPr>
        <p:spPr bwMode="auto">
          <a:xfrm>
            <a:off x="2998788" y="1908175"/>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36</a:t>
            </a:r>
          </a:p>
        </p:txBody>
      </p:sp>
      <p:sp>
        <p:nvSpPr>
          <p:cNvPr id="726038" name="Rectangle 22"/>
          <p:cNvSpPr>
            <a:spLocks noChangeArrowheads="1"/>
          </p:cNvSpPr>
          <p:nvPr/>
        </p:nvSpPr>
        <p:spPr bwMode="auto">
          <a:xfrm>
            <a:off x="3287713" y="1906588"/>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37</a:t>
            </a:r>
          </a:p>
        </p:txBody>
      </p:sp>
      <p:sp>
        <p:nvSpPr>
          <p:cNvPr id="726039" name="Rectangle 23"/>
          <p:cNvSpPr>
            <a:spLocks noChangeArrowheads="1"/>
          </p:cNvSpPr>
          <p:nvPr/>
        </p:nvSpPr>
        <p:spPr bwMode="auto">
          <a:xfrm>
            <a:off x="3576638" y="1905000"/>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38</a:t>
            </a:r>
          </a:p>
        </p:txBody>
      </p:sp>
      <p:sp>
        <p:nvSpPr>
          <p:cNvPr id="726040" name="Rectangle 24"/>
          <p:cNvSpPr>
            <a:spLocks noChangeArrowheads="1"/>
          </p:cNvSpPr>
          <p:nvPr/>
        </p:nvSpPr>
        <p:spPr bwMode="auto">
          <a:xfrm>
            <a:off x="3865563" y="190341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39</a:t>
            </a:r>
          </a:p>
        </p:txBody>
      </p:sp>
      <p:sp>
        <p:nvSpPr>
          <p:cNvPr id="726041" name="Rectangle 25"/>
          <p:cNvSpPr>
            <a:spLocks noChangeArrowheads="1"/>
          </p:cNvSpPr>
          <p:nvPr/>
        </p:nvSpPr>
        <p:spPr bwMode="auto">
          <a:xfrm>
            <a:off x="4154488" y="1901825"/>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40</a:t>
            </a:r>
          </a:p>
        </p:txBody>
      </p:sp>
      <p:sp>
        <p:nvSpPr>
          <p:cNvPr id="726042" name="Rectangle 26"/>
          <p:cNvSpPr>
            <a:spLocks noChangeArrowheads="1"/>
          </p:cNvSpPr>
          <p:nvPr/>
        </p:nvSpPr>
        <p:spPr bwMode="auto">
          <a:xfrm>
            <a:off x="4443413" y="1900238"/>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41</a:t>
            </a:r>
          </a:p>
        </p:txBody>
      </p:sp>
      <p:sp>
        <p:nvSpPr>
          <p:cNvPr id="726043" name="Rectangle 27"/>
          <p:cNvSpPr>
            <a:spLocks noChangeArrowheads="1"/>
          </p:cNvSpPr>
          <p:nvPr/>
        </p:nvSpPr>
        <p:spPr bwMode="auto">
          <a:xfrm>
            <a:off x="4732338" y="189865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42</a:t>
            </a:r>
          </a:p>
        </p:txBody>
      </p:sp>
      <p:sp>
        <p:nvSpPr>
          <p:cNvPr id="726044" name="Rectangle 28"/>
          <p:cNvSpPr>
            <a:spLocks noChangeArrowheads="1"/>
          </p:cNvSpPr>
          <p:nvPr/>
        </p:nvSpPr>
        <p:spPr bwMode="auto">
          <a:xfrm>
            <a:off x="5021263" y="1897063"/>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43</a:t>
            </a:r>
          </a:p>
        </p:txBody>
      </p:sp>
      <p:sp>
        <p:nvSpPr>
          <p:cNvPr id="726045" name="Rectangle 29"/>
          <p:cNvSpPr>
            <a:spLocks noChangeArrowheads="1"/>
          </p:cNvSpPr>
          <p:nvPr/>
        </p:nvSpPr>
        <p:spPr bwMode="auto">
          <a:xfrm>
            <a:off x="5310188" y="189547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44</a:t>
            </a:r>
          </a:p>
        </p:txBody>
      </p:sp>
      <p:sp>
        <p:nvSpPr>
          <p:cNvPr id="726046" name="Rectangle 30"/>
          <p:cNvSpPr>
            <a:spLocks noChangeArrowheads="1"/>
          </p:cNvSpPr>
          <p:nvPr/>
        </p:nvSpPr>
        <p:spPr bwMode="auto">
          <a:xfrm>
            <a:off x="5599113" y="189388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45</a:t>
            </a:r>
          </a:p>
        </p:txBody>
      </p:sp>
      <p:sp>
        <p:nvSpPr>
          <p:cNvPr id="726047" name="Rectangle 31"/>
          <p:cNvSpPr>
            <a:spLocks noChangeArrowheads="1"/>
          </p:cNvSpPr>
          <p:nvPr/>
        </p:nvSpPr>
        <p:spPr bwMode="auto">
          <a:xfrm>
            <a:off x="5888038" y="189230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46</a:t>
            </a:r>
          </a:p>
        </p:txBody>
      </p:sp>
      <p:sp>
        <p:nvSpPr>
          <p:cNvPr id="726048" name="Rectangle 32"/>
          <p:cNvSpPr>
            <a:spLocks noChangeArrowheads="1"/>
          </p:cNvSpPr>
          <p:nvPr/>
        </p:nvSpPr>
        <p:spPr bwMode="auto">
          <a:xfrm>
            <a:off x="6176963" y="1890713"/>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47</a:t>
            </a:r>
          </a:p>
        </p:txBody>
      </p:sp>
      <p:sp>
        <p:nvSpPr>
          <p:cNvPr id="726049" name="Rectangle 33"/>
          <p:cNvSpPr>
            <a:spLocks noChangeArrowheads="1"/>
          </p:cNvSpPr>
          <p:nvPr/>
        </p:nvSpPr>
        <p:spPr bwMode="auto">
          <a:xfrm>
            <a:off x="6465888" y="188912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48</a:t>
            </a:r>
          </a:p>
        </p:txBody>
      </p:sp>
      <p:sp>
        <p:nvSpPr>
          <p:cNvPr id="726050" name="Rectangle 34"/>
          <p:cNvSpPr>
            <a:spLocks noChangeArrowheads="1"/>
          </p:cNvSpPr>
          <p:nvPr/>
        </p:nvSpPr>
        <p:spPr bwMode="auto">
          <a:xfrm>
            <a:off x="6754813" y="188753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49</a:t>
            </a:r>
          </a:p>
        </p:txBody>
      </p:sp>
      <p:sp>
        <p:nvSpPr>
          <p:cNvPr id="726051" name="Rectangle 35"/>
          <p:cNvSpPr>
            <a:spLocks noChangeArrowheads="1"/>
          </p:cNvSpPr>
          <p:nvPr/>
        </p:nvSpPr>
        <p:spPr bwMode="auto">
          <a:xfrm>
            <a:off x="7043738" y="188595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50</a:t>
            </a:r>
          </a:p>
        </p:txBody>
      </p:sp>
      <p:sp>
        <p:nvSpPr>
          <p:cNvPr id="726052" name="Rectangle 36"/>
          <p:cNvSpPr>
            <a:spLocks noChangeArrowheads="1"/>
          </p:cNvSpPr>
          <p:nvPr/>
        </p:nvSpPr>
        <p:spPr bwMode="auto">
          <a:xfrm>
            <a:off x="7332663" y="1884363"/>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51</a:t>
            </a:r>
          </a:p>
        </p:txBody>
      </p:sp>
      <p:sp>
        <p:nvSpPr>
          <p:cNvPr id="726053" name="Rectangle 37"/>
          <p:cNvSpPr>
            <a:spLocks noChangeArrowheads="1"/>
          </p:cNvSpPr>
          <p:nvPr/>
        </p:nvSpPr>
        <p:spPr bwMode="auto">
          <a:xfrm>
            <a:off x="7621588" y="1882775"/>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52</a:t>
            </a:r>
          </a:p>
        </p:txBody>
      </p:sp>
      <p:sp>
        <p:nvSpPr>
          <p:cNvPr id="726054" name="Rectangle 38"/>
          <p:cNvSpPr>
            <a:spLocks noChangeArrowheads="1"/>
          </p:cNvSpPr>
          <p:nvPr/>
        </p:nvSpPr>
        <p:spPr bwMode="auto">
          <a:xfrm>
            <a:off x="7910513" y="1881188"/>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53</a:t>
            </a:r>
          </a:p>
        </p:txBody>
      </p:sp>
      <p:sp>
        <p:nvSpPr>
          <p:cNvPr id="726055" name="Rectangle 39"/>
          <p:cNvSpPr>
            <a:spLocks noChangeArrowheads="1"/>
          </p:cNvSpPr>
          <p:nvPr/>
        </p:nvSpPr>
        <p:spPr bwMode="auto">
          <a:xfrm>
            <a:off x="8199438" y="1879600"/>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54</a:t>
            </a:r>
          </a:p>
        </p:txBody>
      </p:sp>
      <p:sp>
        <p:nvSpPr>
          <p:cNvPr id="726056" name="Rectangle 40"/>
          <p:cNvSpPr>
            <a:spLocks noChangeArrowheads="1"/>
          </p:cNvSpPr>
          <p:nvPr/>
        </p:nvSpPr>
        <p:spPr bwMode="auto">
          <a:xfrm>
            <a:off x="8488363" y="1878013"/>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55</a:t>
            </a:r>
          </a:p>
        </p:txBody>
      </p:sp>
      <p:sp>
        <p:nvSpPr>
          <p:cNvPr id="726057" name="Text Box 41"/>
          <p:cNvSpPr txBox="1">
            <a:spLocks noChangeArrowheads="1"/>
          </p:cNvSpPr>
          <p:nvPr/>
        </p:nvSpPr>
        <p:spPr bwMode="auto">
          <a:xfrm>
            <a:off x="1981033" y="2481263"/>
            <a:ext cx="2470150" cy="396875"/>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已发送但未收到确认</a:t>
            </a:r>
          </a:p>
        </p:txBody>
      </p:sp>
      <p:sp>
        <p:nvSpPr>
          <p:cNvPr id="726058" name="Rectangle 42"/>
          <p:cNvSpPr>
            <a:spLocks noChangeArrowheads="1"/>
          </p:cNvSpPr>
          <p:nvPr/>
        </p:nvSpPr>
        <p:spPr bwMode="auto">
          <a:xfrm>
            <a:off x="8769350" y="1878013"/>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56</a:t>
            </a:r>
          </a:p>
        </p:txBody>
      </p:sp>
      <p:sp>
        <p:nvSpPr>
          <p:cNvPr id="726060" name="Line 44"/>
          <p:cNvSpPr>
            <a:spLocks noChangeShapeType="1"/>
          </p:cNvSpPr>
          <p:nvPr/>
        </p:nvSpPr>
        <p:spPr bwMode="auto">
          <a:xfrm flipV="1">
            <a:off x="1662113" y="2212975"/>
            <a:ext cx="0" cy="576263"/>
          </a:xfrm>
          <a:prstGeom prst="line">
            <a:avLst/>
          </a:prstGeom>
          <a:noFill/>
          <a:ln w="38100">
            <a:solidFill>
              <a:schemeClr val="folHlink"/>
            </a:solidFill>
            <a:round/>
            <a:tailEnd type="triangle" w="med" len="lg"/>
          </a:ln>
          <a:effectLst/>
        </p:spPr>
        <p:txBody>
          <a:bodyPr/>
          <a:lstStyle/>
          <a:p>
            <a:endParaRPr lang="zh-CN" altLang="en-US"/>
          </a:p>
        </p:txBody>
      </p:sp>
      <p:sp>
        <p:nvSpPr>
          <p:cNvPr id="726061" name="Text Box 45"/>
          <p:cNvSpPr txBox="1">
            <a:spLocks noChangeArrowheads="1"/>
          </p:cNvSpPr>
          <p:nvPr/>
        </p:nvSpPr>
        <p:spPr bwMode="auto">
          <a:xfrm>
            <a:off x="1476375" y="2760663"/>
            <a:ext cx="446088" cy="396875"/>
          </a:xfrm>
          <a:prstGeom prst="rect">
            <a:avLst/>
          </a:prstGeom>
          <a:noFill/>
          <a:ln w="9525">
            <a:noFill/>
            <a:miter lim="800000"/>
          </a:ln>
          <a:effectLst/>
        </p:spPr>
        <p:txBody>
          <a:bodyPr wrap="none">
            <a:spAutoFit/>
          </a:bodyPr>
          <a:lstStyle/>
          <a:p>
            <a:pPr algn="ctr"/>
            <a:r>
              <a:rPr lang="en-US" altLang="zh-CN" sz="2000">
                <a:latin typeface="Arial" panose="020B0604020202020204" pitchFamily="34" charset="0"/>
              </a:rPr>
              <a:t>P</a:t>
            </a:r>
            <a:r>
              <a:rPr lang="en-US" altLang="zh-CN" sz="2000" baseline="-25000">
                <a:latin typeface="Arial" panose="020B0604020202020204" pitchFamily="34" charset="0"/>
              </a:rPr>
              <a:t>1</a:t>
            </a:r>
          </a:p>
        </p:txBody>
      </p:sp>
      <p:sp>
        <p:nvSpPr>
          <p:cNvPr id="726063" name="Line 47"/>
          <p:cNvSpPr>
            <a:spLocks noChangeShapeType="1"/>
          </p:cNvSpPr>
          <p:nvPr/>
        </p:nvSpPr>
        <p:spPr bwMode="auto">
          <a:xfrm flipV="1">
            <a:off x="4840288" y="2212975"/>
            <a:ext cx="0" cy="576263"/>
          </a:xfrm>
          <a:prstGeom prst="line">
            <a:avLst/>
          </a:prstGeom>
          <a:noFill/>
          <a:ln w="38100">
            <a:solidFill>
              <a:schemeClr val="folHlink"/>
            </a:solidFill>
            <a:round/>
            <a:tailEnd type="triangle" w="med" len="lg"/>
          </a:ln>
          <a:effectLst/>
        </p:spPr>
        <p:txBody>
          <a:bodyPr/>
          <a:lstStyle/>
          <a:p>
            <a:endParaRPr lang="zh-CN" altLang="en-US"/>
          </a:p>
        </p:txBody>
      </p:sp>
      <p:sp>
        <p:nvSpPr>
          <p:cNvPr id="726064" name="Text Box 48"/>
          <p:cNvSpPr txBox="1">
            <a:spLocks noChangeArrowheads="1"/>
          </p:cNvSpPr>
          <p:nvPr/>
        </p:nvSpPr>
        <p:spPr bwMode="auto">
          <a:xfrm>
            <a:off x="4672013" y="2760663"/>
            <a:ext cx="446087" cy="396875"/>
          </a:xfrm>
          <a:prstGeom prst="rect">
            <a:avLst/>
          </a:prstGeom>
          <a:noFill/>
          <a:ln w="9525">
            <a:noFill/>
            <a:miter lim="800000"/>
          </a:ln>
          <a:effectLst/>
        </p:spPr>
        <p:txBody>
          <a:bodyPr wrap="none">
            <a:spAutoFit/>
          </a:bodyPr>
          <a:lstStyle/>
          <a:p>
            <a:pPr algn="ctr"/>
            <a:r>
              <a:rPr lang="en-US" altLang="zh-CN" sz="2000">
                <a:latin typeface="Arial" panose="020B0604020202020204" pitchFamily="34" charset="0"/>
              </a:rPr>
              <a:t>P</a:t>
            </a:r>
            <a:r>
              <a:rPr lang="en-US" altLang="zh-CN" sz="2000" baseline="-25000">
                <a:latin typeface="Arial" panose="020B0604020202020204" pitchFamily="34" charset="0"/>
              </a:rPr>
              <a:t>2</a:t>
            </a:r>
          </a:p>
        </p:txBody>
      </p:sp>
      <p:sp>
        <p:nvSpPr>
          <p:cNvPr id="726066" name="Line 50"/>
          <p:cNvSpPr>
            <a:spLocks noChangeShapeType="1"/>
          </p:cNvSpPr>
          <p:nvPr/>
        </p:nvSpPr>
        <p:spPr bwMode="auto">
          <a:xfrm flipV="1">
            <a:off x="7451725" y="2212975"/>
            <a:ext cx="0" cy="576263"/>
          </a:xfrm>
          <a:prstGeom prst="line">
            <a:avLst/>
          </a:prstGeom>
          <a:noFill/>
          <a:ln w="38100">
            <a:solidFill>
              <a:schemeClr val="folHlink"/>
            </a:solidFill>
            <a:round/>
            <a:tailEnd type="triangle" w="med" len="lg"/>
          </a:ln>
          <a:effectLst/>
        </p:spPr>
        <p:txBody>
          <a:bodyPr/>
          <a:lstStyle/>
          <a:p>
            <a:endParaRPr lang="zh-CN" altLang="en-US"/>
          </a:p>
        </p:txBody>
      </p:sp>
      <p:sp>
        <p:nvSpPr>
          <p:cNvPr id="726067" name="Text Box 51"/>
          <p:cNvSpPr txBox="1">
            <a:spLocks noChangeArrowheads="1"/>
          </p:cNvSpPr>
          <p:nvPr/>
        </p:nvSpPr>
        <p:spPr bwMode="auto">
          <a:xfrm>
            <a:off x="7270750" y="2760663"/>
            <a:ext cx="446088" cy="396875"/>
          </a:xfrm>
          <a:prstGeom prst="rect">
            <a:avLst/>
          </a:prstGeom>
          <a:noFill/>
          <a:ln w="9525">
            <a:noFill/>
            <a:miter lim="800000"/>
          </a:ln>
          <a:effectLst/>
        </p:spPr>
        <p:txBody>
          <a:bodyPr wrap="none">
            <a:spAutoFit/>
          </a:bodyPr>
          <a:lstStyle/>
          <a:p>
            <a:pPr algn="ctr"/>
            <a:r>
              <a:rPr lang="en-US" altLang="zh-CN" sz="2000">
                <a:latin typeface="Arial" panose="020B0604020202020204" pitchFamily="34" charset="0"/>
              </a:rPr>
              <a:t>P</a:t>
            </a:r>
            <a:r>
              <a:rPr lang="en-US" altLang="zh-CN" sz="2000" baseline="-25000">
                <a:latin typeface="Arial" panose="020B0604020202020204" pitchFamily="34" charset="0"/>
              </a:rPr>
              <a:t>3</a:t>
            </a:r>
          </a:p>
        </p:txBody>
      </p:sp>
      <p:sp>
        <p:nvSpPr>
          <p:cNvPr id="726068" name="Text Box 52"/>
          <p:cNvSpPr txBox="1">
            <a:spLocks noChangeArrowheads="1"/>
          </p:cNvSpPr>
          <p:nvPr/>
        </p:nvSpPr>
        <p:spPr bwMode="auto">
          <a:xfrm>
            <a:off x="7396163" y="3971925"/>
            <a:ext cx="1454150" cy="396875"/>
          </a:xfrm>
          <a:prstGeom prst="rect">
            <a:avLst/>
          </a:prstGeom>
          <a:solidFill>
            <a:schemeClr val="bg1"/>
          </a:solidFill>
          <a:ln w="9525">
            <a:noFill/>
            <a:miter lim="800000"/>
          </a:ln>
          <a:effectLst/>
        </p:spPr>
        <p:txBody>
          <a:bodyPr wrap="none">
            <a:spAutoFit/>
          </a:bodyPr>
          <a:lstStyle/>
          <a:p>
            <a:pPr algn="ctr"/>
            <a:r>
              <a:rPr lang="zh-CN" altLang="en-US" sz="2000">
                <a:latin typeface="Arial" panose="020B0604020202020204" pitchFamily="34" charset="0"/>
                <a:ea typeface="黑体" panose="02010609060101010101" pitchFamily="49" charset="-122"/>
              </a:rPr>
              <a:t>不允许接收</a:t>
            </a:r>
          </a:p>
        </p:txBody>
      </p:sp>
      <p:sp>
        <p:nvSpPr>
          <p:cNvPr id="726069" name="Text Box 53"/>
          <p:cNvSpPr txBox="1">
            <a:spLocks noChangeArrowheads="1"/>
          </p:cNvSpPr>
          <p:nvPr/>
        </p:nvSpPr>
        <p:spPr bwMode="auto">
          <a:xfrm>
            <a:off x="63500" y="3971925"/>
            <a:ext cx="1454150" cy="701675"/>
          </a:xfrm>
          <a:prstGeom prst="rect">
            <a:avLst/>
          </a:prstGeom>
          <a:solidFill>
            <a:schemeClr val="bg1"/>
          </a:solidFill>
          <a:ln w="9525">
            <a:noFill/>
            <a:miter lim="800000"/>
          </a:ln>
          <a:effectLst/>
        </p:spPr>
        <p:txBody>
          <a:bodyPr wrap="none">
            <a:spAutoFit/>
          </a:bodyPr>
          <a:lstStyle/>
          <a:p>
            <a:pPr algn="ctr"/>
            <a:r>
              <a:rPr lang="zh-CN" altLang="en-US" sz="2000">
                <a:latin typeface="Arial" panose="020B0604020202020204" pitchFamily="34" charset="0"/>
                <a:ea typeface="黑体" panose="02010609060101010101" pitchFamily="49" charset="-122"/>
              </a:rPr>
              <a:t>已发送确认</a:t>
            </a:r>
          </a:p>
          <a:p>
            <a:pPr algn="ctr"/>
            <a:r>
              <a:rPr lang="zh-CN" altLang="en-US" sz="2000">
                <a:latin typeface="Arial" panose="020B0604020202020204" pitchFamily="34" charset="0"/>
                <a:ea typeface="黑体" panose="02010609060101010101" pitchFamily="49" charset="-122"/>
              </a:rPr>
              <a:t>并交付主机</a:t>
            </a:r>
          </a:p>
        </p:txBody>
      </p:sp>
      <p:sp>
        <p:nvSpPr>
          <p:cNvPr id="726070" name="Text Box 54"/>
          <p:cNvSpPr txBox="1">
            <a:spLocks noChangeArrowheads="1"/>
          </p:cNvSpPr>
          <p:nvPr/>
        </p:nvSpPr>
        <p:spPr bwMode="auto">
          <a:xfrm>
            <a:off x="3492500" y="3141663"/>
            <a:ext cx="1693863" cy="396875"/>
          </a:xfrm>
          <a:prstGeom prst="rect">
            <a:avLst/>
          </a:prstGeom>
          <a:solidFill>
            <a:schemeClr val="bg1"/>
          </a:solidFill>
          <a:ln w="9525">
            <a:noFill/>
            <a:miter lim="800000"/>
          </a:ln>
          <a:effectLst/>
        </p:spPr>
        <p:txBody>
          <a:bodyPr wrap="none">
            <a:spAutoFit/>
          </a:bodyPr>
          <a:lstStyle/>
          <a:p>
            <a:r>
              <a:rPr lang="en-US" altLang="zh-CN" sz="2000">
                <a:latin typeface="Arial" panose="020B0604020202020204" pitchFamily="34" charset="0"/>
                <a:ea typeface="黑体" panose="02010609060101010101" pitchFamily="49" charset="-122"/>
              </a:rPr>
              <a:t>B </a:t>
            </a:r>
            <a:r>
              <a:rPr lang="zh-CN" altLang="en-US" sz="2000">
                <a:latin typeface="Arial" panose="020B0604020202020204" pitchFamily="34" charset="0"/>
                <a:ea typeface="黑体" panose="02010609060101010101" pitchFamily="49" charset="-122"/>
              </a:rPr>
              <a:t>的接收窗口</a:t>
            </a:r>
          </a:p>
        </p:txBody>
      </p:sp>
      <p:sp>
        <p:nvSpPr>
          <p:cNvPr id="726071" name="Text Box 55"/>
          <p:cNvSpPr txBox="1">
            <a:spLocks noChangeArrowheads="1"/>
          </p:cNvSpPr>
          <p:nvPr/>
        </p:nvSpPr>
        <p:spPr bwMode="auto">
          <a:xfrm>
            <a:off x="3948113" y="4184650"/>
            <a:ext cx="1200150" cy="396875"/>
          </a:xfrm>
          <a:prstGeom prst="rect">
            <a:avLst/>
          </a:prstGeom>
          <a:solidFill>
            <a:schemeClr val="bg1"/>
          </a:solidFill>
          <a:ln w="9525">
            <a:noFill/>
            <a:miter lim="800000"/>
          </a:ln>
          <a:effectLst/>
        </p:spPr>
        <p:txBody>
          <a:bodyPr wrap="none">
            <a:spAutoFit/>
          </a:bodyPr>
          <a:lstStyle/>
          <a:p>
            <a:pPr algn="ctr"/>
            <a:r>
              <a:rPr lang="zh-CN" altLang="en-US" sz="2000">
                <a:latin typeface="Arial" panose="020B0604020202020204" pitchFamily="34" charset="0"/>
                <a:ea typeface="黑体" panose="02010609060101010101" pitchFamily="49" charset="-122"/>
              </a:rPr>
              <a:t>允许接收</a:t>
            </a:r>
          </a:p>
        </p:txBody>
      </p:sp>
      <p:sp>
        <p:nvSpPr>
          <p:cNvPr id="726072" name="Rectangle 56"/>
          <p:cNvSpPr>
            <a:spLocks noChangeArrowheads="1"/>
          </p:cNvSpPr>
          <p:nvPr/>
        </p:nvSpPr>
        <p:spPr bwMode="auto">
          <a:xfrm>
            <a:off x="1512888" y="3500438"/>
            <a:ext cx="5767387" cy="649287"/>
          </a:xfrm>
          <a:prstGeom prst="rect">
            <a:avLst/>
          </a:prstGeom>
          <a:solidFill>
            <a:srgbClr val="99CCFF"/>
          </a:solidFill>
          <a:ln w="9525">
            <a:noFill/>
            <a:prstDash val="dash"/>
            <a:miter lim="800000"/>
          </a:ln>
          <a:effectLst>
            <a:outerShdw dist="35921" dir="2700000" algn="ctr" rotWithShape="0">
              <a:schemeClr val="bg2"/>
            </a:outerShdw>
          </a:effectLst>
        </p:spPr>
        <p:txBody>
          <a:bodyPr wrap="none" anchor="ctr"/>
          <a:lstStyle/>
          <a:p>
            <a:endParaRPr lang="zh-CN" altLang="en-US"/>
          </a:p>
        </p:txBody>
      </p:sp>
      <p:sp>
        <p:nvSpPr>
          <p:cNvPr id="726073" name="Rectangle 57"/>
          <p:cNvSpPr>
            <a:spLocks noChangeArrowheads="1"/>
          </p:cNvSpPr>
          <p:nvPr/>
        </p:nvSpPr>
        <p:spPr bwMode="auto">
          <a:xfrm>
            <a:off x="107950" y="3716338"/>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26</a:t>
            </a:r>
          </a:p>
        </p:txBody>
      </p:sp>
      <p:sp>
        <p:nvSpPr>
          <p:cNvPr id="726074" name="Rectangle 58"/>
          <p:cNvSpPr>
            <a:spLocks noChangeArrowheads="1"/>
          </p:cNvSpPr>
          <p:nvPr/>
        </p:nvSpPr>
        <p:spPr bwMode="auto">
          <a:xfrm>
            <a:off x="396875" y="3714750"/>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27</a:t>
            </a:r>
          </a:p>
        </p:txBody>
      </p:sp>
      <p:sp>
        <p:nvSpPr>
          <p:cNvPr id="726075" name="Rectangle 59"/>
          <p:cNvSpPr>
            <a:spLocks noChangeArrowheads="1"/>
          </p:cNvSpPr>
          <p:nvPr/>
        </p:nvSpPr>
        <p:spPr bwMode="auto">
          <a:xfrm>
            <a:off x="685800" y="37131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28</a:t>
            </a:r>
          </a:p>
        </p:txBody>
      </p:sp>
      <p:sp>
        <p:nvSpPr>
          <p:cNvPr id="726076" name="Rectangle 60"/>
          <p:cNvSpPr>
            <a:spLocks noChangeArrowheads="1"/>
          </p:cNvSpPr>
          <p:nvPr/>
        </p:nvSpPr>
        <p:spPr bwMode="auto">
          <a:xfrm>
            <a:off x="974725" y="37115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29</a:t>
            </a:r>
          </a:p>
        </p:txBody>
      </p:sp>
      <p:sp>
        <p:nvSpPr>
          <p:cNvPr id="726077" name="Rectangle 61"/>
          <p:cNvSpPr>
            <a:spLocks noChangeArrowheads="1"/>
          </p:cNvSpPr>
          <p:nvPr/>
        </p:nvSpPr>
        <p:spPr bwMode="auto">
          <a:xfrm>
            <a:off x="1263650" y="3709988"/>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30</a:t>
            </a:r>
          </a:p>
        </p:txBody>
      </p:sp>
      <p:sp>
        <p:nvSpPr>
          <p:cNvPr id="726078" name="Rectangle 62"/>
          <p:cNvSpPr>
            <a:spLocks noChangeArrowheads="1"/>
          </p:cNvSpPr>
          <p:nvPr/>
        </p:nvSpPr>
        <p:spPr bwMode="auto">
          <a:xfrm>
            <a:off x="1552575" y="370840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31</a:t>
            </a:r>
          </a:p>
        </p:txBody>
      </p:sp>
      <p:sp>
        <p:nvSpPr>
          <p:cNvPr id="726079" name="Rectangle 63"/>
          <p:cNvSpPr>
            <a:spLocks noChangeArrowheads="1"/>
          </p:cNvSpPr>
          <p:nvPr/>
        </p:nvSpPr>
        <p:spPr bwMode="auto">
          <a:xfrm>
            <a:off x="1841500" y="3706813"/>
            <a:ext cx="215900" cy="287337"/>
          </a:xfrm>
          <a:prstGeom prst="rect">
            <a:avLst/>
          </a:prstGeom>
          <a:solidFill>
            <a:srgbClr val="CC9900"/>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32</a:t>
            </a:r>
          </a:p>
        </p:txBody>
      </p:sp>
      <p:sp>
        <p:nvSpPr>
          <p:cNvPr id="726080" name="Rectangle 64"/>
          <p:cNvSpPr>
            <a:spLocks noChangeArrowheads="1"/>
          </p:cNvSpPr>
          <p:nvPr/>
        </p:nvSpPr>
        <p:spPr bwMode="auto">
          <a:xfrm>
            <a:off x="2130425" y="3705225"/>
            <a:ext cx="215900" cy="287338"/>
          </a:xfrm>
          <a:prstGeom prst="rect">
            <a:avLst/>
          </a:prstGeom>
          <a:solidFill>
            <a:srgbClr val="CC9900"/>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33</a:t>
            </a:r>
          </a:p>
        </p:txBody>
      </p:sp>
      <p:sp>
        <p:nvSpPr>
          <p:cNvPr id="726081" name="Rectangle 65"/>
          <p:cNvSpPr>
            <a:spLocks noChangeArrowheads="1"/>
          </p:cNvSpPr>
          <p:nvPr/>
        </p:nvSpPr>
        <p:spPr bwMode="auto">
          <a:xfrm>
            <a:off x="2419350" y="370363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34</a:t>
            </a:r>
          </a:p>
        </p:txBody>
      </p:sp>
      <p:sp>
        <p:nvSpPr>
          <p:cNvPr id="726082" name="Rectangle 66"/>
          <p:cNvSpPr>
            <a:spLocks noChangeArrowheads="1"/>
          </p:cNvSpPr>
          <p:nvPr/>
        </p:nvSpPr>
        <p:spPr bwMode="auto">
          <a:xfrm>
            <a:off x="2708275" y="370205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35</a:t>
            </a:r>
          </a:p>
        </p:txBody>
      </p:sp>
      <p:sp>
        <p:nvSpPr>
          <p:cNvPr id="726083" name="Rectangle 67"/>
          <p:cNvSpPr>
            <a:spLocks noChangeArrowheads="1"/>
          </p:cNvSpPr>
          <p:nvPr/>
        </p:nvSpPr>
        <p:spPr bwMode="auto">
          <a:xfrm>
            <a:off x="2997200" y="3700463"/>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36</a:t>
            </a:r>
          </a:p>
        </p:txBody>
      </p:sp>
      <p:sp>
        <p:nvSpPr>
          <p:cNvPr id="726084" name="Rectangle 68"/>
          <p:cNvSpPr>
            <a:spLocks noChangeArrowheads="1"/>
          </p:cNvSpPr>
          <p:nvPr/>
        </p:nvSpPr>
        <p:spPr bwMode="auto">
          <a:xfrm>
            <a:off x="3286125" y="369887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37</a:t>
            </a:r>
          </a:p>
        </p:txBody>
      </p:sp>
      <p:sp>
        <p:nvSpPr>
          <p:cNvPr id="726085" name="Rectangle 69"/>
          <p:cNvSpPr>
            <a:spLocks noChangeArrowheads="1"/>
          </p:cNvSpPr>
          <p:nvPr/>
        </p:nvSpPr>
        <p:spPr bwMode="auto">
          <a:xfrm>
            <a:off x="3575050" y="369728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38</a:t>
            </a:r>
          </a:p>
        </p:txBody>
      </p:sp>
      <p:sp>
        <p:nvSpPr>
          <p:cNvPr id="726086" name="Rectangle 70"/>
          <p:cNvSpPr>
            <a:spLocks noChangeArrowheads="1"/>
          </p:cNvSpPr>
          <p:nvPr/>
        </p:nvSpPr>
        <p:spPr bwMode="auto">
          <a:xfrm>
            <a:off x="3863975" y="369570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39</a:t>
            </a:r>
          </a:p>
        </p:txBody>
      </p:sp>
      <p:sp>
        <p:nvSpPr>
          <p:cNvPr id="726087" name="Rectangle 71"/>
          <p:cNvSpPr>
            <a:spLocks noChangeArrowheads="1"/>
          </p:cNvSpPr>
          <p:nvPr/>
        </p:nvSpPr>
        <p:spPr bwMode="auto">
          <a:xfrm>
            <a:off x="4152900" y="3694113"/>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40</a:t>
            </a:r>
          </a:p>
        </p:txBody>
      </p:sp>
      <p:sp>
        <p:nvSpPr>
          <p:cNvPr id="726088" name="Rectangle 72"/>
          <p:cNvSpPr>
            <a:spLocks noChangeArrowheads="1"/>
          </p:cNvSpPr>
          <p:nvPr/>
        </p:nvSpPr>
        <p:spPr bwMode="auto">
          <a:xfrm>
            <a:off x="4441825" y="369252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41</a:t>
            </a:r>
          </a:p>
        </p:txBody>
      </p:sp>
      <p:sp>
        <p:nvSpPr>
          <p:cNvPr id="726089" name="Rectangle 73"/>
          <p:cNvSpPr>
            <a:spLocks noChangeArrowheads="1"/>
          </p:cNvSpPr>
          <p:nvPr/>
        </p:nvSpPr>
        <p:spPr bwMode="auto">
          <a:xfrm>
            <a:off x="4730750" y="369093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42</a:t>
            </a:r>
          </a:p>
        </p:txBody>
      </p:sp>
      <p:sp>
        <p:nvSpPr>
          <p:cNvPr id="726090" name="Rectangle 74"/>
          <p:cNvSpPr>
            <a:spLocks noChangeArrowheads="1"/>
          </p:cNvSpPr>
          <p:nvPr/>
        </p:nvSpPr>
        <p:spPr bwMode="auto">
          <a:xfrm>
            <a:off x="5019675" y="368935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43</a:t>
            </a:r>
          </a:p>
        </p:txBody>
      </p:sp>
      <p:sp>
        <p:nvSpPr>
          <p:cNvPr id="726091" name="Rectangle 75"/>
          <p:cNvSpPr>
            <a:spLocks noChangeArrowheads="1"/>
          </p:cNvSpPr>
          <p:nvPr/>
        </p:nvSpPr>
        <p:spPr bwMode="auto">
          <a:xfrm>
            <a:off x="5308600" y="3687763"/>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44</a:t>
            </a:r>
          </a:p>
        </p:txBody>
      </p:sp>
      <p:sp>
        <p:nvSpPr>
          <p:cNvPr id="726092" name="Rectangle 76"/>
          <p:cNvSpPr>
            <a:spLocks noChangeArrowheads="1"/>
          </p:cNvSpPr>
          <p:nvPr/>
        </p:nvSpPr>
        <p:spPr bwMode="auto">
          <a:xfrm>
            <a:off x="5597525" y="368617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45</a:t>
            </a:r>
          </a:p>
        </p:txBody>
      </p:sp>
      <p:sp>
        <p:nvSpPr>
          <p:cNvPr id="726093" name="Rectangle 77"/>
          <p:cNvSpPr>
            <a:spLocks noChangeArrowheads="1"/>
          </p:cNvSpPr>
          <p:nvPr/>
        </p:nvSpPr>
        <p:spPr bwMode="auto">
          <a:xfrm>
            <a:off x="5886450" y="368458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46</a:t>
            </a:r>
          </a:p>
        </p:txBody>
      </p:sp>
      <p:sp>
        <p:nvSpPr>
          <p:cNvPr id="726094" name="Rectangle 78"/>
          <p:cNvSpPr>
            <a:spLocks noChangeArrowheads="1"/>
          </p:cNvSpPr>
          <p:nvPr/>
        </p:nvSpPr>
        <p:spPr bwMode="auto">
          <a:xfrm>
            <a:off x="6175375" y="3683000"/>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47</a:t>
            </a:r>
          </a:p>
        </p:txBody>
      </p:sp>
      <p:sp>
        <p:nvSpPr>
          <p:cNvPr id="726095" name="Rectangle 79"/>
          <p:cNvSpPr>
            <a:spLocks noChangeArrowheads="1"/>
          </p:cNvSpPr>
          <p:nvPr/>
        </p:nvSpPr>
        <p:spPr bwMode="auto">
          <a:xfrm>
            <a:off x="6464300" y="3681413"/>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48</a:t>
            </a:r>
          </a:p>
        </p:txBody>
      </p:sp>
      <p:sp>
        <p:nvSpPr>
          <p:cNvPr id="726096" name="Rectangle 80"/>
          <p:cNvSpPr>
            <a:spLocks noChangeArrowheads="1"/>
          </p:cNvSpPr>
          <p:nvPr/>
        </p:nvSpPr>
        <p:spPr bwMode="auto">
          <a:xfrm>
            <a:off x="6753225" y="367982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49</a:t>
            </a:r>
          </a:p>
        </p:txBody>
      </p:sp>
      <p:sp>
        <p:nvSpPr>
          <p:cNvPr id="726097" name="Rectangle 81"/>
          <p:cNvSpPr>
            <a:spLocks noChangeArrowheads="1"/>
          </p:cNvSpPr>
          <p:nvPr/>
        </p:nvSpPr>
        <p:spPr bwMode="auto">
          <a:xfrm>
            <a:off x="7042150" y="367823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50</a:t>
            </a:r>
          </a:p>
        </p:txBody>
      </p:sp>
      <p:sp>
        <p:nvSpPr>
          <p:cNvPr id="726098" name="Rectangle 82"/>
          <p:cNvSpPr>
            <a:spLocks noChangeArrowheads="1"/>
          </p:cNvSpPr>
          <p:nvPr/>
        </p:nvSpPr>
        <p:spPr bwMode="auto">
          <a:xfrm>
            <a:off x="7331075" y="3676650"/>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51</a:t>
            </a:r>
          </a:p>
        </p:txBody>
      </p:sp>
      <p:sp>
        <p:nvSpPr>
          <p:cNvPr id="726099" name="Rectangle 83"/>
          <p:cNvSpPr>
            <a:spLocks noChangeArrowheads="1"/>
          </p:cNvSpPr>
          <p:nvPr/>
        </p:nvSpPr>
        <p:spPr bwMode="auto">
          <a:xfrm>
            <a:off x="7620000" y="3675063"/>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52</a:t>
            </a:r>
          </a:p>
        </p:txBody>
      </p:sp>
      <p:sp>
        <p:nvSpPr>
          <p:cNvPr id="726100" name="Rectangle 84"/>
          <p:cNvSpPr>
            <a:spLocks noChangeArrowheads="1"/>
          </p:cNvSpPr>
          <p:nvPr/>
        </p:nvSpPr>
        <p:spPr bwMode="auto">
          <a:xfrm>
            <a:off x="7908925" y="3673475"/>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53</a:t>
            </a:r>
          </a:p>
        </p:txBody>
      </p:sp>
      <p:sp>
        <p:nvSpPr>
          <p:cNvPr id="726101" name="Rectangle 85"/>
          <p:cNvSpPr>
            <a:spLocks noChangeArrowheads="1"/>
          </p:cNvSpPr>
          <p:nvPr/>
        </p:nvSpPr>
        <p:spPr bwMode="auto">
          <a:xfrm>
            <a:off x="8197850" y="3671888"/>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54</a:t>
            </a:r>
          </a:p>
        </p:txBody>
      </p:sp>
      <p:sp>
        <p:nvSpPr>
          <p:cNvPr id="726102" name="Rectangle 86"/>
          <p:cNvSpPr>
            <a:spLocks noChangeArrowheads="1"/>
          </p:cNvSpPr>
          <p:nvPr/>
        </p:nvSpPr>
        <p:spPr bwMode="auto">
          <a:xfrm>
            <a:off x="8486775" y="3670300"/>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55</a:t>
            </a:r>
          </a:p>
        </p:txBody>
      </p:sp>
      <p:sp>
        <p:nvSpPr>
          <p:cNvPr id="726103" name="Rectangle 87"/>
          <p:cNvSpPr>
            <a:spLocks noChangeArrowheads="1"/>
          </p:cNvSpPr>
          <p:nvPr/>
        </p:nvSpPr>
        <p:spPr bwMode="auto">
          <a:xfrm>
            <a:off x="8767763" y="3670300"/>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56</a:t>
            </a:r>
          </a:p>
        </p:txBody>
      </p:sp>
      <p:grpSp>
        <p:nvGrpSpPr>
          <p:cNvPr id="726109" name="Group 93"/>
          <p:cNvGrpSpPr/>
          <p:nvPr/>
        </p:nvGrpSpPr>
        <p:grpSpPr bwMode="auto">
          <a:xfrm>
            <a:off x="1954213" y="3992563"/>
            <a:ext cx="314325" cy="876300"/>
            <a:chOff x="1231" y="3150"/>
            <a:chExt cx="182" cy="272"/>
          </a:xfrm>
        </p:grpSpPr>
        <p:sp>
          <p:nvSpPr>
            <p:cNvPr id="726104" name="Line 88"/>
            <p:cNvSpPr>
              <a:spLocks noChangeShapeType="1"/>
            </p:cNvSpPr>
            <p:nvPr/>
          </p:nvSpPr>
          <p:spPr bwMode="auto">
            <a:xfrm flipV="1">
              <a:off x="1231" y="3150"/>
              <a:ext cx="0" cy="272"/>
            </a:xfrm>
            <a:prstGeom prst="line">
              <a:avLst/>
            </a:prstGeom>
            <a:noFill/>
            <a:ln w="38100">
              <a:solidFill>
                <a:schemeClr val="folHlink"/>
              </a:solidFill>
              <a:round/>
              <a:tailEnd type="triangle" w="med" len="lg"/>
            </a:ln>
            <a:effectLst/>
          </p:spPr>
          <p:txBody>
            <a:bodyPr/>
            <a:lstStyle/>
            <a:p>
              <a:endParaRPr lang="zh-CN" altLang="en-US"/>
            </a:p>
          </p:txBody>
        </p:sp>
        <p:sp>
          <p:nvSpPr>
            <p:cNvPr id="726105" name="Line 89"/>
            <p:cNvSpPr>
              <a:spLocks noChangeShapeType="1"/>
            </p:cNvSpPr>
            <p:nvPr/>
          </p:nvSpPr>
          <p:spPr bwMode="auto">
            <a:xfrm flipV="1">
              <a:off x="1413" y="3150"/>
              <a:ext cx="0" cy="272"/>
            </a:xfrm>
            <a:prstGeom prst="line">
              <a:avLst/>
            </a:prstGeom>
            <a:noFill/>
            <a:ln w="38100">
              <a:solidFill>
                <a:schemeClr val="folHlink"/>
              </a:solidFill>
              <a:round/>
              <a:tailEnd type="triangle" w="med" len="lg"/>
            </a:ln>
            <a:effectLst/>
          </p:spPr>
          <p:txBody>
            <a:bodyPr/>
            <a:lstStyle/>
            <a:p>
              <a:endParaRPr lang="zh-CN" altLang="en-US"/>
            </a:p>
          </p:txBody>
        </p:sp>
      </p:grpSp>
      <p:sp>
        <p:nvSpPr>
          <p:cNvPr id="726106" name="Text Box 90"/>
          <p:cNvSpPr txBox="1">
            <a:spLocks noChangeArrowheads="1"/>
          </p:cNvSpPr>
          <p:nvPr/>
        </p:nvSpPr>
        <p:spPr bwMode="auto">
          <a:xfrm>
            <a:off x="1385888" y="4822825"/>
            <a:ext cx="1463675" cy="406400"/>
          </a:xfrm>
          <a:prstGeom prst="rect">
            <a:avLst/>
          </a:prstGeom>
          <a:solidFill>
            <a:srgbClr val="FFFF99"/>
          </a:solidFill>
          <a:ln w="9525">
            <a:solidFill>
              <a:schemeClr val="tx1"/>
            </a:solidFill>
            <a:miter lim="800000"/>
          </a:ln>
          <a:effectLst/>
        </p:spPr>
        <p:txBody>
          <a:bodyPr wrap="none">
            <a:spAutoFit/>
          </a:bodyPr>
          <a:lstStyle/>
          <a:p>
            <a:pPr algn="ctr"/>
            <a:r>
              <a:rPr lang="zh-CN" altLang="en-US" sz="2000">
                <a:latin typeface="Times New Roman" panose="02020603050405020304" pitchFamily="18" charset="0"/>
                <a:ea typeface="黑体" panose="02010609060101010101" pitchFamily="49" charset="-122"/>
              </a:rPr>
              <a:t>未按序收到</a:t>
            </a:r>
          </a:p>
        </p:txBody>
      </p:sp>
      <p:sp>
        <p:nvSpPr>
          <p:cNvPr id="726107" name="AutoShape 91"/>
          <p:cNvSpPr/>
          <p:nvPr/>
        </p:nvSpPr>
        <p:spPr bwMode="auto">
          <a:xfrm rot="5400000">
            <a:off x="5884069" y="397669"/>
            <a:ext cx="184150" cy="2519362"/>
          </a:xfrm>
          <a:prstGeom prst="leftBrace">
            <a:avLst>
              <a:gd name="adj1" fmla="val 114009"/>
              <a:gd name="adj2" fmla="val 50000"/>
            </a:avLst>
          </a:prstGeom>
          <a:noFill/>
          <a:ln w="9525">
            <a:solidFill>
              <a:schemeClr val="folHlink"/>
            </a:solidFill>
            <a:round/>
          </a:ln>
          <a:effectLst/>
        </p:spPr>
        <p:txBody>
          <a:bodyPr wrap="none" anchor="ctr"/>
          <a:lstStyle/>
          <a:p>
            <a:endParaRPr lang="zh-CN" altLang="en-US"/>
          </a:p>
        </p:txBody>
      </p:sp>
      <p:sp>
        <p:nvSpPr>
          <p:cNvPr id="726108" name="Text Box 92"/>
          <p:cNvSpPr txBox="1">
            <a:spLocks noChangeArrowheads="1"/>
          </p:cNvSpPr>
          <p:nvPr/>
        </p:nvSpPr>
        <p:spPr bwMode="auto">
          <a:xfrm>
            <a:off x="5364163" y="1223963"/>
            <a:ext cx="1200150" cy="396875"/>
          </a:xfrm>
          <a:prstGeom prst="rect">
            <a:avLst/>
          </a:prstGeom>
          <a:noFill/>
          <a:ln w="9525">
            <a:noFill/>
            <a:miter lim="800000"/>
          </a:ln>
          <a:effectLst/>
        </p:spPr>
        <p:txBody>
          <a:bodyPr wrap="none">
            <a:spAutoFit/>
          </a:bodyPr>
          <a:lstStyle/>
          <a:p>
            <a:r>
              <a:rPr lang="zh-CN" altLang="en-US" sz="2000">
                <a:latin typeface="Times New Roman" panose="02020603050405020304" pitchFamily="18" charset="0"/>
                <a:ea typeface="黑体" panose="02010609060101010101" pitchFamily="49" charset="-122"/>
              </a:rPr>
              <a:t>可用窗口</a:t>
            </a:r>
          </a:p>
        </p:txBody>
      </p:sp>
      <p:sp>
        <p:nvSpPr>
          <p:cNvPr id="726110" name="Text Box 94"/>
          <p:cNvSpPr txBox="1">
            <a:spLocks noChangeArrowheads="1"/>
          </p:cNvSpPr>
          <p:nvPr/>
        </p:nvSpPr>
        <p:spPr bwMode="auto">
          <a:xfrm>
            <a:off x="1699419" y="258369"/>
            <a:ext cx="5616575" cy="584775"/>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a:spAutoFit/>
          </a:bodyPr>
          <a:lstStyle/>
          <a:p>
            <a:pPr algn="ctr"/>
            <a:r>
              <a:rPr lang="en-US" altLang="zh-CN" sz="3200" dirty="0">
                <a:latin typeface="Arial" panose="020B0604020202020204" pitchFamily="34" charset="0"/>
                <a:ea typeface="黑体" panose="02010609060101010101" pitchFamily="49" charset="-122"/>
              </a:rPr>
              <a:t>A </a:t>
            </a:r>
            <a:r>
              <a:rPr lang="zh-CN" altLang="en-US" sz="3200" dirty="0">
                <a:latin typeface="Arial" panose="020B0604020202020204" pitchFamily="34" charset="0"/>
                <a:ea typeface="黑体" panose="02010609060101010101" pitchFamily="49" charset="-122"/>
              </a:rPr>
              <a:t>发送了 </a:t>
            </a:r>
            <a:r>
              <a:rPr lang="en-US" altLang="zh-CN" sz="3200" dirty="0">
                <a:latin typeface="Arial" panose="020B0604020202020204" pitchFamily="34" charset="0"/>
                <a:ea typeface="黑体" panose="02010609060101010101" pitchFamily="49" charset="-122"/>
              </a:rPr>
              <a:t>11 </a:t>
            </a:r>
            <a:r>
              <a:rPr lang="zh-CN" altLang="en-US" sz="3200" dirty="0">
                <a:latin typeface="Arial" panose="020B0604020202020204" pitchFamily="34" charset="0"/>
                <a:ea typeface="黑体" panose="02010609060101010101" pitchFamily="49" charset="-122"/>
              </a:rPr>
              <a:t>个字节的数据 </a:t>
            </a:r>
          </a:p>
        </p:txBody>
      </p:sp>
      <p:sp>
        <p:nvSpPr>
          <p:cNvPr id="726111" name="Text Box 95"/>
          <p:cNvSpPr txBox="1">
            <a:spLocks noChangeArrowheads="1"/>
          </p:cNvSpPr>
          <p:nvPr/>
        </p:nvSpPr>
        <p:spPr bwMode="auto">
          <a:xfrm>
            <a:off x="458788" y="5373688"/>
            <a:ext cx="8215391" cy="1200329"/>
          </a:xfrm>
          <a:prstGeom prst="rect">
            <a:avLst/>
          </a:prstGeom>
          <a:solidFill>
            <a:srgbClr val="FFFF99"/>
          </a:solidFill>
          <a:ln w="9525">
            <a:solidFill>
              <a:schemeClr val="folHlink"/>
            </a:solidFill>
            <a:miter lim="800000"/>
          </a:ln>
          <a:effectLst/>
        </p:spPr>
        <p:txBody>
          <a:bodyPr wrap="none">
            <a:spAutoFit/>
          </a:bodyPr>
          <a:lstStyle/>
          <a:p>
            <a:r>
              <a:rPr lang="en-US" altLang="zh-CN" sz="2400" dirty="0">
                <a:latin typeface="Arial" panose="020B0604020202020204" pitchFamily="34" charset="0"/>
                <a:ea typeface="黑体" panose="02010609060101010101" pitchFamily="49" charset="-122"/>
              </a:rPr>
              <a:t>P</a:t>
            </a:r>
            <a:r>
              <a:rPr lang="en-US" altLang="zh-CN" sz="2400" baseline="-25000" dirty="0">
                <a:latin typeface="Arial" panose="020B0604020202020204" pitchFamily="34" charset="0"/>
                <a:ea typeface="黑体" panose="02010609060101010101" pitchFamily="49" charset="-122"/>
              </a:rPr>
              <a:t>3</a:t>
            </a:r>
            <a:r>
              <a:rPr lang="en-US" altLang="zh-CN" sz="2400" dirty="0">
                <a:latin typeface="Arial" panose="020B0604020202020204" pitchFamily="34" charset="0"/>
                <a:ea typeface="黑体" panose="02010609060101010101" pitchFamily="49" charset="-122"/>
              </a:rPr>
              <a:t> – P</a:t>
            </a:r>
            <a:r>
              <a:rPr lang="en-US" altLang="zh-CN" sz="2400" baseline="-25000" dirty="0">
                <a:latin typeface="Arial" panose="020B0604020202020204" pitchFamily="34" charset="0"/>
                <a:ea typeface="黑体" panose="02010609060101010101" pitchFamily="49" charset="-122"/>
              </a:rPr>
              <a:t>1</a:t>
            </a:r>
            <a:r>
              <a:rPr lang="en-US" altLang="zh-CN" sz="2400" dirty="0">
                <a:latin typeface="Arial" panose="020B0604020202020204" pitchFamily="34" charset="0"/>
                <a:ea typeface="黑体" panose="02010609060101010101" pitchFamily="49" charset="-122"/>
              </a:rPr>
              <a:t> = A </a:t>
            </a:r>
            <a:r>
              <a:rPr lang="zh-CN" altLang="en-US" sz="2400" dirty="0">
                <a:latin typeface="Arial" panose="020B0604020202020204" pitchFamily="34" charset="0"/>
                <a:ea typeface="黑体" panose="02010609060101010101" pitchFamily="49" charset="-122"/>
              </a:rPr>
              <a:t>的发送窗口 </a:t>
            </a:r>
            <a:r>
              <a:rPr lang="en-US" altLang="zh-CN" sz="2400" dirty="0">
                <a:latin typeface="Arial" panose="020B0604020202020204" pitchFamily="34" charset="0"/>
                <a:ea typeface="黑体" panose="02010609060101010101" pitchFamily="49" charset="-122"/>
              </a:rPr>
              <a:t>(</a:t>
            </a:r>
            <a:r>
              <a:rPr lang="zh-CN" altLang="en-US" sz="2400" dirty="0">
                <a:latin typeface="Arial" panose="020B0604020202020204" pitchFamily="34" charset="0"/>
                <a:ea typeface="黑体" panose="02010609060101010101" pitchFamily="49" charset="-122"/>
              </a:rPr>
              <a:t>依据来自接收方的</a:t>
            </a:r>
            <a:r>
              <a:rPr lang="zh-CN" altLang="en-US" sz="2400" dirty="0">
                <a:solidFill>
                  <a:srgbClr val="FF0000"/>
                </a:solidFill>
                <a:latin typeface="Arial" panose="020B0604020202020204" pitchFamily="34" charset="0"/>
                <a:ea typeface="黑体" panose="02010609060101010101" pitchFamily="49" charset="-122"/>
              </a:rPr>
              <a:t>通知窗口</a:t>
            </a:r>
            <a:r>
              <a:rPr lang="zh-CN" altLang="en-US" sz="2400" dirty="0">
                <a:latin typeface="Arial" panose="020B0604020202020204" pitchFamily="34" charset="0"/>
                <a:ea typeface="黑体" panose="02010609060101010101" pitchFamily="49" charset="-122"/>
              </a:rPr>
              <a:t>而设置</a:t>
            </a:r>
            <a:r>
              <a:rPr lang="en-US" altLang="zh-CN" sz="2400" dirty="0">
                <a:latin typeface="Arial" panose="020B0604020202020204" pitchFamily="34" charset="0"/>
                <a:ea typeface="黑体" panose="02010609060101010101" pitchFamily="49" charset="-122"/>
              </a:rPr>
              <a:t>)</a:t>
            </a:r>
          </a:p>
          <a:p>
            <a:r>
              <a:rPr lang="en-US" altLang="zh-CN" sz="2400" dirty="0">
                <a:latin typeface="Arial" panose="020B0604020202020204" pitchFamily="34" charset="0"/>
                <a:ea typeface="黑体" panose="02010609060101010101" pitchFamily="49" charset="-122"/>
              </a:rPr>
              <a:t>P</a:t>
            </a:r>
            <a:r>
              <a:rPr lang="en-US" altLang="zh-CN" sz="2400" baseline="-25000" dirty="0">
                <a:latin typeface="Arial" panose="020B0604020202020204" pitchFamily="34" charset="0"/>
                <a:ea typeface="黑体" panose="02010609060101010101" pitchFamily="49" charset="-122"/>
              </a:rPr>
              <a:t>2</a:t>
            </a:r>
            <a:r>
              <a:rPr lang="en-US" altLang="zh-CN" sz="2400" dirty="0">
                <a:latin typeface="Arial" panose="020B0604020202020204" pitchFamily="34" charset="0"/>
                <a:ea typeface="黑体" panose="02010609060101010101" pitchFamily="49" charset="-122"/>
              </a:rPr>
              <a:t> – P</a:t>
            </a:r>
            <a:r>
              <a:rPr lang="en-US" altLang="zh-CN" sz="2400" baseline="-25000" dirty="0">
                <a:latin typeface="Arial" panose="020B0604020202020204" pitchFamily="34" charset="0"/>
                <a:ea typeface="黑体" panose="02010609060101010101" pitchFamily="49" charset="-122"/>
              </a:rPr>
              <a:t>1</a:t>
            </a:r>
            <a:r>
              <a:rPr lang="en-US" altLang="zh-CN" sz="2400" dirty="0">
                <a:latin typeface="Arial" panose="020B0604020202020204" pitchFamily="34" charset="0"/>
                <a:ea typeface="黑体" panose="02010609060101010101" pitchFamily="49" charset="-122"/>
              </a:rPr>
              <a:t> = </a:t>
            </a:r>
            <a:r>
              <a:rPr lang="zh-CN" altLang="en-US" sz="2400" dirty="0">
                <a:latin typeface="Arial" panose="020B0604020202020204" pitchFamily="34" charset="0"/>
                <a:ea typeface="黑体" panose="02010609060101010101" pitchFamily="49" charset="-122"/>
              </a:rPr>
              <a:t>已发送但尚未收到确认的字节数</a:t>
            </a:r>
          </a:p>
          <a:p>
            <a:r>
              <a:rPr lang="en-US" altLang="zh-CN" sz="2400" dirty="0">
                <a:latin typeface="Arial" panose="020B0604020202020204" pitchFamily="34" charset="0"/>
                <a:ea typeface="黑体" panose="02010609060101010101" pitchFamily="49" charset="-122"/>
              </a:rPr>
              <a:t>P</a:t>
            </a:r>
            <a:r>
              <a:rPr lang="en-US" altLang="zh-CN" sz="2400" baseline="-25000" dirty="0">
                <a:latin typeface="Arial" panose="020B0604020202020204" pitchFamily="34" charset="0"/>
                <a:ea typeface="黑体" panose="02010609060101010101" pitchFamily="49" charset="-122"/>
              </a:rPr>
              <a:t>3</a:t>
            </a:r>
            <a:r>
              <a:rPr lang="en-US" altLang="zh-CN" sz="2400" dirty="0">
                <a:latin typeface="Arial" panose="020B0604020202020204" pitchFamily="34" charset="0"/>
                <a:ea typeface="黑体" panose="02010609060101010101" pitchFamily="49" charset="-122"/>
              </a:rPr>
              <a:t> – P</a:t>
            </a:r>
            <a:r>
              <a:rPr lang="en-US" altLang="zh-CN" sz="2400" baseline="-25000" dirty="0">
                <a:latin typeface="Arial" panose="020B0604020202020204" pitchFamily="34" charset="0"/>
                <a:ea typeface="黑体" panose="02010609060101010101" pitchFamily="49" charset="-122"/>
              </a:rPr>
              <a:t>2</a:t>
            </a:r>
            <a:r>
              <a:rPr lang="en-US" altLang="zh-CN" sz="2400" dirty="0">
                <a:latin typeface="Arial" panose="020B0604020202020204" pitchFamily="34" charset="0"/>
                <a:ea typeface="黑体" panose="02010609060101010101" pitchFamily="49" charset="-122"/>
              </a:rPr>
              <a:t> = </a:t>
            </a:r>
            <a:r>
              <a:rPr lang="zh-CN" altLang="en-US" sz="2400" dirty="0">
                <a:latin typeface="Arial" panose="020B0604020202020204" pitchFamily="34" charset="0"/>
                <a:ea typeface="黑体" panose="02010609060101010101" pitchFamily="49" charset="-122"/>
              </a:rPr>
              <a:t>允许发送但尚未发送的字节数</a:t>
            </a:r>
            <a:r>
              <a:rPr lang="en-US" altLang="zh-CN" sz="2400" dirty="0">
                <a:latin typeface="Arial" panose="020B0604020202020204" pitchFamily="34" charset="0"/>
                <a:ea typeface="黑体" panose="02010609060101010101" pitchFamily="49" charset="-122"/>
              </a:rPr>
              <a:t>(</a:t>
            </a:r>
            <a:r>
              <a:rPr lang="zh-CN" altLang="en-US" sz="2400" dirty="0">
                <a:latin typeface="Arial" panose="020B0604020202020204" pitchFamily="34" charset="0"/>
                <a:ea typeface="黑体" panose="02010609060101010101" pitchFamily="49" charset="-122"/>
              </a:rPr>
              <a:t>又称为</a:t>
            </a:r>
            <a:r>
              <a:rPr lang="zh-CN" altLang="en-US" sz="2400" dirty="0">
                <a:solidFill>
                  <a:srgbClr val="FF0000"/>
                </a:solidFill>
                <a:latin typeface="Arial" panose="020B0604020202020204" pitchFamily="34" charset="0"/>
                <a:ea typeface="黑体" panose="02010609060101010101" pitchFamily="49" charset="-122"/>
              </a:rPr>
              <a:t>可用窗口</a:t>
            </a:r>
            <a:r>
              <a:rPr lang="en-US" altLang="zh-CN" sz="2400" dirty="0">
                <a:latin typeface="Arial" panose="020B0604020202020204" pitchFamily="34" charset="0"/>
                <a:ea typeface="黑体" panose="02010609060101010101" pitchFamily="49" charset="-122"/>
              </a:rPr>
              <a:t>)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8068" name="Text Box 4"/>
          <p:cNvSpPr txBox="1">
            <a:spLocks noChangeArrowheads="1"/>
          </p:cNvSpPr>
          <p:nvPr/>
        </p:nvSpPr>
        <p:spPr bwMode="auto">
          <a:xfrm>
            <a:off x="5229225" y="2380874"/>
            <a:ext cx="2470150" cy="396875"/>
          </a:xfrm>
          <a:prstGeom prst="rect">
            <a:avLst/>
          </a:prstGeom>
          <a:solidFill>
            <a:schemeClr val="bg1"/>
          </a:solidFill>
          <a:ln w="9525">
            <a:noFill/>
            <a:miter lim="800000"/>
          </a:ln>
          <a:effectLst/>
        </p:spPr>
        <p:txBody>
          <a:bodyPr wrap="none">
            <a:spAutoFit/>
          </a:bodyPr>
          <a:lstStyle/>
          <a:p>
            <a:pPr algn="ctr"/>
            <a:r>
              <a:rPr lang="zh-CN" altLang="en-US" sz="2000" dirty="0">
                <a:latin typeface="Arial" panose="020B0604020202020204" pitchFamily="34" charset="0"/>
                <a:ea typeface="黑体" panose="02010609060101010101" pitchFamily="49" charset="-122"/>
              </a:rPr>
              <a:t>允许发送但尚未发送</a:t>
            </a:r>
          </a:p>
        </p:txBody>
      </p:sp>
      <p:sp>
        <p:nvSpPr>
          <p:cNvPr id="728069" name="Text Box 5"/>
          <p:cNvSpPr txBox="1">
            <a:spLocks noChangeArrowheads="1"/>
          </p:cNvSpPr>
          <p:nvPr/>
        </p:nvSpPr>
        <p:spPr bwMode="auto">
          <a:xfrm>
            <a:off x="3924300" y="1290638"/>
            <a:ext cx="2709863" cy="396875"/>
          </a:xfrm>
          <a:prstGeom prst="rect">
            <a:avLst/>
          </a:prstGeom>
          <a:solidFill>
            <a:schemeClr val="bg1"/>
          </a:solidFill>
          <a:ln w="9525">
            <a:noFill/>
            <a:miter lim="800000"/>
          </a:ln>
          <a:effectLst/>
        </p:spPr>
        <p:txBody>
          <a:bodyPr wrap="none">
            <a:spAutoFit/>
          </a:bodyPr>
          <a:lstStyle/>
          <a:p>
            <a:r>
              <a:rPr lang="en-US" altLang="zh-CN" sz="2000">
                <a:latin typeface="Arial" panose="020B0604020202020204" pitchFamily="34" charset="0"/>
                <a:ea typeface="黑体" panose="02010609060101010101" pitchFamily="49" charset="-122"/>
              </a:rPr>
              <a:t>A </a:t>
            </a:r>
            <a:r>
              <a:rPr lang="zh-CN" altLang="en-US" sz="2000">
                <a:latin typeface="Arial" panose="020B0604020202020204" pitchFamily="34" charset="0"/>
                <a:ea typeface="黑体" panose="02010609060101010101" pitchFamily="49" charset="-122"/>
              </a:rPr>
              <a:t>的发送窗口向前滑动</a:t>
            </a:r>
          </a:p>
        </p:txBody>
      </p:sp>
      <p:sp>
        <p:nvSpPr>
          <p:cNvPr id="728070" name="Rectangle 6"/>
          <p:cNvSpPr>
            <a:spLocks noChangeArrowheads="1"/>
          </p:cNvSpPr>
          <p:nvPr/>
        </p:nvSpPr>
        <p:spPr bwMode="auto">
          <a:xfrm>
            <a:off x="2374900" y="1677988"/>
            <a:ext cx="5791200" cy="649287"/>
          </a:xfrm>
          <a:prstGeom prst="rect">
            <a:avLst/>
          </a:prstGeom>
          <a:solidFill>
            <a:srgbClr val="99CCFF"/>
          </a:solidFill>
          <a:ln w="9525">
            <a:noFill/>
            <a:prstDash val="dash"/>
            <a:miter lim="800000"/>
          </a:ln>
          <a:effectLst>
            <a:outerShdw dist="35921" dir="2700000" algn="ctr" rotWithShape="0">
              <a:schemeClr val="bg2"/>
            </a:outerShdw>
          </a:effectLst>
        </p:spPr>
        <p:txBody>
          <a:bodyPr wrap="none" anchor="ctr"/>
          <a:lstStyle/>
          <a:p>
            <a:endParaRPr lang="zh-CN" altLang="en-US"/>
          </a:p>
        </p:txBody>
      </p:sp>
      <p:sp>
        <p:nvSpPr>
          <p:cNvPr id="728071" name="Rectangle 7"/>
          <p:cNvSpPr>
            <a:spLocks noChangeArrowheads="1"/>
          </p:cNvSpPr>
          <p:nvPr/>
        </p:nvSpPr>
        <p:spPr bwMode="auto">
          <a:xfrm>
            <a:off x="109538" y="18716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26</a:t>
            </a:r>
          </a:p>
        </p:txBody>
      </p:sp>
      <p:sp>
        <p:nvSpPr>
          <p:cNvPr id="728072" name="Rectangle 8"/>
          <p:cNvSpPr>
            <a:spLocks noChangeArrowheads="1"/>
          </p:cNvSpPr>
          <p:nvPr/>
        </p:nvSpPr>
        <p:spPr bwMode="auto">
          <a:xfrm>
            <a:off x="398463" y="18716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27</a:t>
            </a:r>
          </a:p>
        </p:txBody>
      </p:sp>
      <p:sp>
        <p:nvSpPr>
          <p:cNvPr id="728073" name="Rectangle 9"/>
          <p:cNvSpPr>
            <a:spLocks noChangeArrowheads="1"/>
          </p:cNvSpPr>
          <p:nvPr/>
        </p:nvSpPr>
        <p:spPr bwMode="auto">
          <a:xfrm>
            <a:off x="687388" y="18716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28</a:t>
            </a:r>
          </a:p>
        </p:txBody>
      </p:sp>
      <p:sp>
        <p:nvSpPr>
          <p:cNvPr id="728074" name="Rectangle 10"/>
          <p:cNvSpPr>
            <a:spLocks noChangeArrowheads="1"/>
          </p:cNvSpPr>
          <p:nvPr/>
        </p:nvSpPr>
        <p:spPr bwMode="auto">
          <a:xfrm>
            <a:off x="976313" y="18716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29</a:t>
            </a:r>
          </a:p>
        </p:txBody>
      </p:sp>
      <p:sp>
        <p:nvSpPr>
          <p:cNvPr id="728075" name="Rectangle 11"/>
          <p:cNvSpPr>
            <a:spLocks noChangeArrowheads="1"/>
          </p:cNvSpPr>
          <p:nvPr/>
        </p:nvSpPr>
        <p:spPr bwMode="auto">
          <a:xfrm>
            <a:off x="1265238" y="18716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30</a:t>
            </a:r>
          </a:p>
        </p:txBody>
      </p:sp>
      <p:sp>
        <p:nvSpPr>
          <p:cNvPr id="728076" name="Rectangle 12"/>
          <p:cNvSpPr>
            <a:spLocks noChangeArrowheads="1"/>
          </p:cNvSpPr>
          <p:nvPr/>
        </p:nvSpPr>
        <p:spPr bwMode="auto">
          <a:xfrm>
            <a:off x="1554163" y="18716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31</a:t>
            </a:r>
          </a:p>
        </p:txBody>
      </p:sp>
      <p:sp>
        <p:nvSpPr>
          <p:cNvPr id="728077" name="Rectangle 13"/>
          <p:cNvSpPr>
            <a:spLocks noChangeArrowheads="1"/>
          </p:cNvSpPr>
          <p:nvPr/>
        </p:nvSpPr>
        <p:spPr bwMode="auto">
          <a:xfrm>
            <a:off x="1843088" y="18716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32</a:t>
            </a:r>
          </a:p>
        </p:txBody>
      </p:sp>
      <p:sp>
        <p:nvSpPr>
          <p:cNvPr id="728078" name="Rectangle 14"/>
          <p:cNvSpPr>
            <a:spLocks noChangeArrowheads="1"/>
          </p:cNvSpPr>
          <p:nvPr/>
        </p:nvSpPr>
        <p:spPr bwMode="auto">
          <a:xfrm>
            <a:off x="2132013" y="18716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33</a:t>
            </a:r>
          </a:p>
        </p:txBody>
      </p:sp>
      <p:sp>
        <p:nvSpPr>
          <p:cNvPr id="728079" name="Rectangle 15"/>
          <p:cNvSpPr>
            <a:spLocks noChangeArrowheads="1"/>
          </p:cNvSpPr>
          <p:nvPr/>
        </p:nvSpPr>
        <p:spPr bwMode="auto">
          <a:xfrm>
            <a:off x="2420938" y="187166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34</a:t>
            </a:r>
          </a:p>
        </p:txBody>
      </p:sp>
      <p:sp>
        <p:nvSpPr>
          <p:cNvPr id="728080" name="Rectangle 16"/>
          <p:cNvSpPr>
            <a:spLocks noChangeArrowheads="1"/>
          </p:cNvSpPr>
          <p:nvPr/>
        </p:nvSpPr>
        <p:spPr bwMode="auto">
          <a:xfrm>
            <a:off x="2709863" y="187166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35</a:t>
            </a:r>
          </a:p>
        </p:txBody>
      </p:sp>
      <p:sp>
        <p:nvSpPr>
          <p:cNvPr id="728081" name="Rectangle 17"/>
          <p:cNvSpPr>
            <a:spLocks noChangeArrowheads="1"/>
          </p:cNvSpPr>
          <p:nvPr/>
        </p:nvSpPr>
        <p:spPr bwMode="auto">
          <a:xfrm>
            <a:off x="2998788" y="187166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36</a:t>
            </a:r>
          </a:p>
        </p:txBody>
      </p:sp>
      <p:sp>
        <p:nvSpPr>
          <p:cNvPr id="728082" name="Rectangle 18"/>
          <p:cNvSpPr>
            <a:spLocks noChangeArrowheads="1"/>
          </p:cNvSpPr>
          <p:nvPr/>
        </p:nvSpPr>
        <p:spPr bwMode="auto">
          <a:xfrm>
            <a:off x="3287713" y="187166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37</a:t>
            </a:r>
          </a:p>
        </p:txBody>
      </p:sp>
      <p:sp>
        <p:nvSpPr>
          <p:cNvPr id="728083" name="Rectangle 19"/>
          <p:cNvSpPr>
            <a:spLocks noChangeArrowheads="1"/>
          </p:cNvSpPr>
          <p:nvPr/>
        </p:nvSpPr>
        <p:spPr bwMode="auto">
          <a:xfrm>
            <a:off x="3576638" y="187166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38</a:t>
            </a:r>
          </a:p>
        </p:txBody>
      </p:sp>
      <p:sp>
        <p:nvSpPr>
          <p:cNvPr id="728084" name="Rectangle 20"/>
          <p:cNvSpPr>
            <a:spLocks noChangeArrowheads="1"/>
          </p:cNvSpPr>
          <p:nvPr/>
        </p:nvSpPr>
        <p:spPr bwMode="auto">
          <a:xfrm>
            <a:off x="3865563" y="187166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39</a:t>
            </a:r>
          </a:p>
        </p:txBody>
      </p:sp>
      <p:sp>
        <p:nvSpPr>
          <p:cNvPr id="728085" name="Rectangle 21"/>
          <p:cNvSpPr>
            <a:spLocks noChangeArrowheads="1"/>
          </p:cNvSpPr>
          <p:nvPr/>
        </p:nvSpPr>
        <p:spPr bwMode="auto">
          <a:xfrm>
            <a:off x="4154488" y="187166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40</a:t>
            </a:r>
          </a:p>
        </p:txBody>
      </p:sp>
      <p:sp>
        <p:nvSpPr>
          <p:cNvPr id="728086" name="Rectangle 22"/>
          <p:cNvSpPr>
            <a:spLocks noChangeArrowheads="1"/>
          </p:cNvSpPr>
          <p:nvPr/>
        </p:nvSpPr>
        <p:spPr bwMode="auto">
          <a:xfrm>
            <a:off x="4443413" y="1870075"/>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41</a:t>
            </a:r>
          </a:p>
        </p:txBody>
      </p:sp>
      <p:sp>
        <p:nvSpPr>
          <p:cNvPr id="728087" name="Rectangle 23"/>
          <p:cNvSpPr>
            <a:spLocks noChangeArrowheads="1"/>
          </p:cNvSpPr>
          <p:nvPr/>
        </p:nvSpPr>
        <p:spPr bwMode="auto">
          <a:xfrm>
            <a:off x="4732338"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42</a:t>
            </a:r>
          </a:p>
        </p:txBody>
      </p:sp>
      <p:sp>
        <p:nvSpPr>
          <p:cNvPr id="728088" name="Rectangle 24"/>
          <p:cNvSpPr>
            <a:spLocks noChangeArrowheads="1"/>
          </p:cNvSpPr>
          <p:nvPr/>
        </p:nvSpPr>
        <p:spPr bwMode="auto">
          <a:xfrm>
            <a:off x="5021263"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43</a:t>
            </a:r>
          </a:p>
        </p:txBody>
      </p:sp>
      <p:sp>
        <p:nvSpPr>
          <p:cNvPr id="728089" name="Rectangle 25"/>
          <p:cNvSpPr>
            <a:spLocks noChangeArrowheads="1"/>
          </p:cNvSpPr>
          <p:nvPr/>
        </p:nvSpPr>
        <p:spPr bwMode="auto">
          <a:xfrm>
            <a:off x="5310188"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44</a:t>
            </a:r>
          </a:p>
        </p:txBody>
      </p:sp>
      <p:sp>
        <p:nvSpPr>
          <p:cNvPr id="728090" name="Rectangle 26"/>
          <p:cNvSpPr>
            <a:spLocks noChangeArrowheads="1"/>
          </p:cNvSpPr>
          <p:nvPr/>
        </p:nvSpPr>
        <p:spPr bwMode="auto">
          <a:xfrm>
            <a:off x="5599113"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45</a:t>
            </a:r>
          </a:p>
        </p:txBody>
      </p:sp>
      <p:sp>
        <p:nvSpPr>
          <p:cNvPr id="728091" name="Rectangle 27"/>
          <p:cNvSpPr>
            <a:spLocks noChangeArrowheads="1"/>
          </p:cNvSpPr>
          <p:nvPr/>
        </p:nvSpPr>
        <p:spPr bwMode="auto">
          <a:xfrm>
            <a:off x="5888038"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46</a:t>
            </a:r>
          </a:p>
        </p:txBody>
      </p:sp>
      <p:sp>
        <p:nvSpPr>
          <p:cNvPr id="728092" name="Rectangle 28"/>
          <p:cNvSpPr>
            <a:spLocks noChangeArrowheads="1"/>
          </p:cNvSpPr>
          <p:nvPr/>
        </p:nvSpPr>
        <p:spPr bwMode="auto">
          <a:xfrm>
            <a:off x="6176963"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47</a:t>
            </a:r>
          </a:p>
        </p:txBody>
      </p:sp>
      <p:sp>
        <p:nvSpPr>
          <p:cNvPr id="728093" name="Rectangle 29"/>
          <p:cNvSpPr>
            <a:spLocks noChangeArrowheads="1"/>
          </p:cNvSpPr>
          <p:nvPr/>
        </p:nvSpPr>
        <p:spPr bwMode="auto">
          <a:xfrm>
            <a:off x="6465888"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48</a:t>
            </a:r>
          </a:p>
        </p:txBody>
      </p:sp>
      <p:sp>
        <p:nvSpPr>
          <p:cNvPr id="728094" name="Rectangle 30"/>
          <p:cNvSpPr>
            <a:spLocks noChangeArrowheads="1"/>
          </p:cNvSpPr>
          <p:nvPr/>
        </p:nvSpPr>
        <p:spPr bwMode="auto">
          <a:xfrm>
            <a:off x="6754813"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49</a:t>
            </a:r>
          </a:p>
        </p:txBody>
      </p:sp>
      <p:sp>
        <p:nvSpPr>
          <p:cNvPr id="728095" name="Rectangle 31"/>
          <p:cNvSpPr>
            <a:spLocks noChangeArrowheads="1"/>
          </p:cNvSpPr>
          <p:nvPr/>
        </p:nvSpPr>
        <p:spPr bwMode="auto">
          <a:xfrm>
            <a:off x="7043738"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50</a:t>
            </a:r>
          </a:p>
        </p:txBody>
      </p:sp>
      <p:sp>
        <p:nvSpPr>
          <p:cNvPr id="728096" name="Rectangle 32"/>
          <p:cNvSpPr>
            <a:spLocks noChangeArrowheads="1"/>
          </p:cNvSpPr>
          <p:nvPr/>
        </p:nvSpPr>
        <p:spPr bwMode="auto">
          <a:xfrm>
            <a:off x="7332663"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51</a:t>
            </a:r>
          </a:p>
        </p:txBody>
      </p:sp>
      <p:sp>
        <p:nvSpPr>
          <p:cNvPr id="728097" name="Rectangle 33"/>
          <p:cNvSpPr>
            <a:spLocks noChangeArrowheads="1"/>
          </p:cNvSpPr>
          <p:nvPr/>
        </p:nvSpPr>
        <p:spPr bwMode="auto">
          <a:xfrm>
            <a:off x="7621588"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52</a:t>
            </a:r>
          </a:p>
        </p:txBody>
      </p:sp>
      <p:sp>
        <p:nvSpPr>
          <p:cNvPr id="728098" name="Rectangle 34"/>
          <p:cNvSpPr>
            <a:spLocks noChangeArrowheads="1"/>
          </p:cNvSpPr>
          <p:nvPr/>
        </p:nvSpPr>
        <p:spPr bwMode="auto">
          <a:xfrm>
            <a:off x="7910513" y="18700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53</a:t>
            </a:r>
          </a:p>
        </p:txBody>
      </p:sp>
      <p:sp>
        <p:nvSpPr>
          <p:cNvPr id="728099" name="Rectangle 35"/>
          <p:cNvSpPr>
            <a:spLocks noChangeArrowheads="1"/>
          </p:cNvSpPr>
          <p:nvPr/>
        </p:nvSpPr>
        <p:spPr bwMode="auto">
          <a:xfrm>
            <a:off x="8199438" y="1870075"/>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54</a:t>
            </a:r>
          </a:p>
        </p:txBody>
      </p:sp>
      <p:sp>
        <p:nvSpPr>
          <p:cNvPr id="728100" name="Rectangle 36"/>
          <p:cNvSpPr>
            <a:spLocks noChangeArrowheads="1"/>
          </p:cNvSpPr>
          <p:nvPr/>
        </p:nvSpPr>
        <p:spPr bwMode="auto">
          <a:xfrm>
            <a:off x="8488363" y="1870075"/>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55</a:t>
            </a:r>
          </a:p>
        </p:txBody>
      </p:sp>
      <p:sp>
        <p:nvSpPr>
          <p:cNvPr id="728101" name="Text Box 37"/>
          <p:cNvSpPr txBox="1">
            <a:spLocks noChangeArrowheads="1"/>
          </p:cNvSpPr>
          <p:nvPr/>
        </p:nvSpPr>
        <p:spPr bwMode="auto">
          <a:xfrm>
            <a:off x="111125" y="2201863"/>
            <a:ext cx="2216150" cy="396875"/>
          </a:xfrm>
          <a:prstGeom prst="rect">
            <a:avLst/>
          </a:prstGeom>
          <a:solidFill>
            <a:schemeClr val="bg1"/>
          </a:solidFill>
          <a:ln w="9525">
            <a:noFill/>
            <a:miter lim="800000"/>
          </a:ln>
          <a:effectLst/>
        </p:spPr>
        <p:txBody>
          <a:bodyPr wrap="none">
            <a:spAutoFit/>
          </a:bodyPr>
          <a:lstStyle/>
          <a:p>
            <a:pPr algn="ctr"/>
            <a:r>
              <a:rPr lang="zh-CN" altLang="en-US" sz="2000">
                <a:latin typeface="Arial" panose="020B0604020202020204" pitchFamily="34" charset="0"/>
                <a:ea typeface="黑体" panose="02010609060101010101" pitchFamily="49" charset="-122"/>
              </a:rPr>
              <a:t>已发送并收到确认</a:t>
            </a:r>
          </a:p>
        </p:txBody>
      </p:sp>
      <p:sp>
        <p:nvSpPr>
          <p:cNvPr id="728102" name="Text Box 38"/>
          <p:cNvSpPr txBox="1">
            <a:spLocks noChangeArrowheads="1"/>
          </p:cNvSpPr>
          <p:nvPr/>
        </p:nvSpPr>
        <p:spPr bwMode="auto">
          <a:xfrm>
            <a:off x="8230103" y="2327275"/>
            <a:ext cx="946150" cy="701675"/>
          </a:xfrm>
          <a:prstGeom prst="rect">
            <a:avLst/>
          </a:prstGeom>
          <a:noFill/>
          <a:ln w="9525">
            <a:noFill/>
            <a:miter lim="800000"/>
          </a:ln>
          <a:effectLst/>
        </p:spPr>
        <p:txBody>
          <a:bodyPr wrap="none">
            <a:spAutoFit/>
          </a:bodyPr>
          <a:lstStyle/>
          <a:p>
            <a:pPr algn="ctr"/>
            <a:r>
              <a:rPr lang="zh-CN" altLang="en-US" sz="2000" dirty="0">
                <a:latin typeface="Arial" panose="020B0604020202020204" pitchFamily="34" charset="0"/>
                <a:ea typeface="黑体" panose="02010609060101010101" pitchFamily="49" charset="-122"/>
              </a:rPr>
              <a:t>不允许</a:t>
            </a:r>
          </a:p>
          <a:p>
            <a:pPr algn="ctr"/>
            <a:r>
              <a:rPr lang="zh-CN" altLang="en-US" sz="2000" dirty="0">
                <a:latin typeface="Arial" panose="020B0604020202020204" pitchFamily="34" charset="0"/>
                <a:ea typeface="黑体" panose="02010609060101010101" pitchFamily="49" charset="-122"/>
              </a:rPr>
              <a:t>发送</a:t>
            </a:r>
          </a:p>
        </p:txBody>
      </p:sp>
      <p:sp>
        <p:nvSpPr>
          <p:cNvPr id="728103" name="Text Box 39"/>
          <p:cNvSpPr txBox="1">
            <a:spLocks noChangeArrowheads="1"/>
          </p:cNvSpPr>
          <p:nvPr/>
        </p:nvSpPr>
        <p:spPr bwMode="auto">
          <a:xfrm>
            <a:off x="2802524" y="2380874"/>
            <a:ext cx="1708150" cy="701675"/>
          </a:xfrm>
          <a:prstGeom prst="rect">
            <a:avLst/>
          </a:prstGeom>
          <a:noFill/>
          <a:ln w="9525">
            <a:noFill/>
            <a:miter lim="800000"/>
          </a:ln>
          <a:effectLst/>
        </p:spPr>
        <p:txBody>
          <a:bodyPr wrap="none">
            <a:spAutoFit/>
          </a:bodyPr>
          <a:lstStyle/>
          <a:p>
            <a:pPr algn="ctr"/>
            <a:r>
              <a:rPr lang="zh-CN" altLang="en-US" sz="2000" dirty="0">
                <a:latin typeface="Arial" panose="020B0604020202020204" pitchFamily="34" charset="0"/>
                <a:ea typeface="黑体" panose="02010609060101010101" pitchFamily="49" charset="-122"/>
              </a:rPr>
              <a:t>已发送</a:t>
            </a:r>
          </a:p>
          <a:p>
            <a:pPr algn="ctr"/>
            <a:r>
              <a:rPr lang="zh-CN" altLang="en-US" sz="2000" dirty="0">
                <a:latin typeface="Arial" panose="020B0604020202020204" pitchFamily="34" charset="0"/>
                <a:ea typeface="黑体" panose="02010609060101010101" pitchFamily="49" charset="-122"/>
              </a:rPr>
              <a:t>但未收到确认</a:t>
            </a:r>
          </a:p>
        </p:txBody>
      </p:sp>
      <p:sp>
        <p:nvSpPr>
          <p:cNvPr id="728104" name="Rectangle 40"/>
          <p:cNvSpPr>
            <a:spLocks noChangeArrowheads="1"/>
          </p:cNvSpPr>
          <p:nvPr/>
        </p:nvSpPr>
        <p:spPr bwMode="auto">
          <a:xfrm>
            <a:off x="8769350" y="1870075"/>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56</a:t>
            </a:r>
          </a:p>
        </p:txBody>
      </p:sp>
      <p:sp>
        <p:nvSpPr>
          <p:cNvPr id="728106" name="Line 42"/>
          <p:cNvSpPr>
            <a:spLocks noChangeShapeType="1"/>
          </p:cNvSpPr>
          <p:nvPr/>
        </p:nvSpPr>
        <p:spPr bwMode="auto">
          <a:xfrm flipV="1">
            <a:off x="2519363" y="2182813"/>
            <a:ext cx="0" cy="576262"/>
          </a:xfrm>
          <a:prstGeom prst="line">
            <a:avLst/>
          </a:prstGeom>
          <a:noFill/>
          <a:ln w="38100">
            <a:solidFill>
              <a:schemeClr val="folHlink"/>
            </a:solidFill>
            <a:round/>
            <a:tailEnd type="triangle" w="med" len="lg"/>
          </a:ln>
          <a:effectLst/>
        </p:spPr>
        <p:txBody>
          <a:bodyPr/>
          <a:lstStyle/>
          <a:p>
            <a:endParaRPr lang="zh-CN" altLang="en-US"/>
          </a:p>
        </p:txBody>
      </p:sp>
      <p:sp>
        <p:nvSpPr>
          <p:cNvPr id="728107" name="Text Box 43"/>
          <p:cNvSpPr txBox="1">
            <a:spLocks noChangeArrowheads="1"/>
          </p:cNvSpPr>
          <p:nvPr/>
        </p:nvSpPr>
        <p:spPr bwMode="auto">
          <a:xfrm>
            <a:off x="2295525" y="2708275"/>
            <a:ext cx="446088" cy="396875"/>
          </a:xfrm>
          <a:prstGeom prst="rect">
            <a:avLst/>
          </a:prstGeom>
          <a:noFill/>
          <a:ln w="9525">
            <a:noFill/>
            <a:miter lim="800000"/>
          </a:ln>
          <a:effectLst/>
        </p:spPr>
        <p:txBody>
          <a:bodyPr wrap="none">
            <a:spAutoFit/>
          </a:bodyPr>
          <a:lstStyle/>
          <a:p>
            <a:pPr algn="ctr"/>
            <a:r>
              <a:rPr lang="en-US" altLang="zh-CN" sz="2000">
                <a:latin typeface="Arial" panose="020B0604020202020204" pitchFamily="34" charset="0"/>
              </a:rPr>
              <a:t>P</a:t>
            </a:r>
            <a:r>
              <a:rPr lang="en-US" altLang="zh-CN" sz="2000" baseline="-25000">
                <a:latin typeface="Arial" panose="020B0604020202020204" pitchFamily="34" charset="0"/>
              </a:rPr>
              <a:t>1</a:t>
            </a:r>
          </a:p>
        </p:txBody>
      </p:sp>
      <p:sp>
        <p:nvSpPr>
          <p:cNvPr id="728109" name="Line 45"/>
          <p:cNvSpPr>
            <a:spLocks noChangeShapeType="1"/>
          </p:cNvSpPr>
          <p:nvPr/>
        </p:nvSpPr>
        <p:spPr bwMode="auto">
          <a:xfrm flipV="1">
            <a:off x="4846638" y="2182813"/>
            <a:ext cx="0" cy="576262"/>
          </a:xfrm>
          <a:prstGeom prst="line">
            <a:avLst/>
          </a:prstGeom>
          <a:noFill/>
          <a:ln w="38100">
            <a:solidFill>
              <a:schemeClr val="folHlink"/>
            </a:solidFill>
            <a:round/>
            <a:tailEnd type="triangle" w="med" len="lg"/>
          </a:ln>
          <a:effectLst/>
        </p:spPr>
        <p:txBody>
          <a:bodyPr/>
          <a:lstStyle/>
          <a:p>
            <a:endParaRPr lang="zh-CN" altLang="en-US"/>
          </a:p>
        </p:txBody>
      </p:sp>
      <p:sp>
        <p:nvSpPr>
          <p:cNvPr id="728110" name="Text Box 46"/>
          <p:cNvSpPr txBox="1">
            <a:spLocks noChangeArrowheads="1"/>
          </p:cNvSpPr>
          <p:nvPr/>
        </p:nvSpPr>
        <p:spPr bwMode="auto">
          <a:xfrm>
            <a:off x="4678363" y="2708275"/>
            <a:ext cx="446087" cy="396875"/>
          </a:xfrm>
          <a:prstGeom prst="rect">
            <a:avLst/>
          </a:prstGeom>
          <a:noFill/>
          <a:ln w="9525">
            <a:noFill/>
            <a:miter lim="800000"/>
          </a:ln>
          <a:effectLst/>
        </p:spPr>
        <p:txBody>
          <a:bodyPr wrap="none">
            <a:spAutoFit/>
          </a:bodyPr>
          <a:lstStyle/>
          <a:p>
            <a:pPr algn="ctr"/>
            <a:r>
              <a:rPr lang="en-US" altLang="zh-CN" sz="2000">
                <a:latin typeface="Arial" panose="020B0604020202020204" pitchFamily="34" charset="0"/>
              </a:rPr>
              <a:t>P</a:t>
            </a:r>
            <a:r>
              <a:rPr lang="en-US" altLang="zh-CN" sz="2000" baseline="-25000">
                <a:latin typeface="Arial" panose="020B0604020202020204" pitchFamily="34" charset="0"/>
              </a:rPr>
              <a:t>2</a:t>
            </a:r>
          </a:p>
        </p:txBody>
      </p:sp>
      <p:sp>
        <p:nvSpPr>
          <p:cNvPr id="728112" name="Line 48"/>
          <p:cNvSpPr>
            <a:spLocks noChangeShapeType="1"/>
          </p:cNvSpPr>
          <p:nvPr/>
        </p:nvSpPr>
        <p:spPr bwMode="auto">
          <a:xfrm flipV="1">
            <a:off x="8308975" y="2182813"/>
            <a:ext cx="0" cy="576262"/>
          </a:xfrm>
          <a:prstGeom prst="line">
            <a:avLst/>
          </a:prstGeom>
          <a:noFill/>
          <a:ln w="38100">
            <a:solidFill>
              <a:schemeClr val="folHlink"/>
            </a:solidFill>
            <a:round/>
            <a:tailEnd type="triangle" w="med" len="lg"/>
          </a:ln>
          <a:effectLst/>
        </p:spPr>
        <p:txBody>
          <a:bodyPr/>
          <a:lstStyle/>
          <a:p>
            <a:endParaRPr lang="zh-CN" altLang="en-US"/>
          </a:p>
        </p:txBody>
      </p:sp>
      <p:sp>
        <p:nvSpPr>
          <p:cNvPr id="728113" name="Text Box 49"/>
          <p:cNvSpPr txBox="1">
            <a:spLocks noChangeArrowheads="1"/>
          </p:cNvSpPr>
          <p:nvPr/>
        </p:nvSpPr>
        <p:spPr bwMode="auto">
          <a:xfrm>
            <a:off x="8128000" y="2708275"/>
            <a:ext cx="446088" cy="396875"/>
          </a:xfrm>
          <a:prstGeom prst="rect">
            <a:avLst/>
          </a:prstGeom>
          <a:noFill/>
          <a:ln w="9525">
            <a:noFill/>
            <a:miter lim="800000"/>
          </a:ln>
          <a:effectLst/>
        </p:spPr>
        <p:txBody>
          <a:bodyPr wrap="none">
            <a:spAutoFit/>
          </a:bodyPr>
          <a:lstStyle/>
          <a:p>
            <a:pPr algn="ctr"/>
            <a:r>
              <a:rPr lang="en-US" altLang="zh-CN" sz="2000">
                <a:latin typeface="Arial" panose="020B0604020202020204" pitchFamily="34" charset="0"/>
              </a:rPr>
              <a:t>P</a:t>
            </a:r>
            <a:r>
              <a:rPr lang="en-US" altLang="zh-CN" sz="2000" baseline="-25000">
                <a:latin typeface="Arial" panose="020B0604020202020204" pitchFamily="34" charset="0"/>
              </a:rPr>
              <a:t>3</a:t>
            </a:r>
          </a:p>
        </p:txBody>
      </p:sp>
      <p:sp>
        <p:nvSpPr>
          <p:cNvPr id="728114" name="Line 50"/>
          <p:cNvSpPr>
            <a:spLocks noChangeShapeType="1"/>
          </p:cNvSpPr>
          <p:nvPr/>
        </p:nvSpPr>
        <p:spPr bwMode="auto">
          <a:xfrm rot="-5400000">
            <a:off x="7119938" y="1009650"/>
            <a:ext cx="1587" cy="950913"/>
          </a:xfrm>
          <a:prstGeom prst="line">
            <a:avLst/>
          </a:prstGeom>
          <a:noFill/>
          <a:ln w="57150">
            <a:solidFill>
              <a:schemeClr val="hlink"/>
            </a:solidFill>
            <a:round/>
            <a:tailEnd type="triangle" w="med" len="lg"/>
          </a:ln>
          <a:effectLst/>
        </p:spPr>
        <p:txBody>
          <a:bodyPr/>
          <a:lstStyle/>
          <a:p>
            <a:endParaRPr lang="zh-CN" altLang="en-US"/>
          </a:p>
        </p:txBody>
      </p:sp>
      <p:sp>
        <p:nvSpPr>
          <p:cNvPr id="728115" name="Text Box 51"/>
          <p:cNvSpPr txBox="1">
            <a:spLocks noChangeArrowheads="1"/>
          </p:cNvSpPr>
          <p:nvPr/>
        </p:nvSpPr>
        <p:spPr bwMode="auto">
          <a:xfrm>
            <a:off x="4572000" y="4960938"/>
            <a:ext cx="1200150" cy="396875"/>
          </a:xfrm>
          <a:prstGeom prst="rect">
            <a:avLst/>
          </a:prstGeom>
          <a:solidFill>
            <a:schemeClr val="bg1"/>
          </a:solidFill>
          <a:ln w="9525">
            <a:noFill/>
            <a:miter lim="800000"/>
          </a:ln>
          <a:effectLst/>
        </p:spPr>
        <p:txBody>
          <a:bodyPr wrap="none">
            <a:spAutoFit/>
          </a:bodyPr>
          <a:lstStyle/>
          <a:p>
            <a:pPr algn="ctr"/>
            <a:r>
              <a:rPr lang="zh-CN" altLang="en-US" sz="2000">
                <a:latin typeface="Arial" panose="020B0604020202020204" pitchFamily="34" charset="0"/>
                <a:ea typeface="黑体" panose="02010609060101010101" pitchFamily="49" charset="-122"/>
              </a:rPr>
              <a:t>允许接收</a:t>
            </a:r>
          </a:p>
        </p:txBody>
      </p:sp>
      <p:sp>
        <p:nvSpPr>
          <p:cNvPr id="728116" name="Text Box 52"/>
          <p:cNvSpPr txBox="1">
            <a:spLocks noChangeArrowheads="1"/>
          </p:cNvSpPr>
          <p:nvPr/>
        </p:nvSpPr>
        <p:spPr bwMode="auto">
          <a:xfrm>
            <a:off x="3924300" y="3895725"/>
            <a:ext cx="2709863" cy="396875"/>
          </a:xfrm>
          <a:prstGeom prst="rect">
            <a:avLst/>
          </a:prstGeom>
          <a:solidFill>
            <a:schemeClr val="bg1"/>
          </a:solidFill>
          <a:ln w="9525">
            <a:noFill/>
            <a:miter lim="800000"/>
          </a:ln>
          <a:effectLst/>
        </p:spPr>
        <p:txBody>
          <a:bodyPr wrap="none">
            <a:spAutoFit/>
          </a:bodyPr>
          <a:lstStyle/>
          <a:p>
            <a:r>
              <a:rPr lang="en-US" altLang="zh-CN" sz="2000">
                <a:latin typeface="Arial" panose="020B0604020202020204" pitchFamily="34" charset="0"/>
                <a:ea typeface="黑体" panose="02010609060101010101" pitchFamily="49" charset="-122"/>
              </a:rPr>
              <a:t>B </a:t>
            </a:r>
            <a:r>
              <a:rPr lang="zh-CN" altLang="en-US" sz="2000">
                <a:latin typeface="Arial" panose="020B0604020202020204" pitchFamily="34" charset="0"/>
                <a:ea typeface="黑体" panose="02010609060101010101" pitchFamily="49" charset="-122"/>
              </a:rPr>
              <a:t>的接收窗口向前滑动</a:t>
            </a:r>
          </a:p>
        </p:txBody>
      </p:sp>
      <p:sp>
        <p:nvSpPr>
          <p:cNvPr id="728117" name="Rectangle 53"/>
          <p:cNvSpPr>
            <a:spLocks noChangeArrowheads="1"/>
          </p:cNvSpPr>
          <p:nvPr/>
        </p:nvSpPr>
        <p:spPr bwMode="auto">
          <a:xfrm>
            <a:off x="2373313" y="4292600"/>
            <a:ext cx="5791200" cy="649288"/>
          </a:xfrm>
          <a:prstGeom prst="rect">
            <a:avLst/>
          </a:prstGeom>
          <a:solidFill>
            <a:srgbClr val="99CCFF"/>
          </a:solidFill>
          <a:ln w="9525">
            <a:noFill/>
            <a:prstDash val="dash"/>
            <a:miter lim="800000"/>
          </a:ln>
          <a:effectLst>
            <a:outerShdw dist="35921" dir="2700000" algn="ctr" rotWithShape="0">
              <a:schemeClr val="bg2"/>
            </a:outerShdw>
          </a:effectLst>
        </p:spPr>
        <p:txBody>
          <a:bodyPr wrap="none" anchor="ctr"/>
          <a:lstStyle/>
          <a:p>
            <a:endParaRPr lang="zh-CN" altLang="en-US"/>
          </a:p>
        </p:txBody>
      </p:sp>
      <p:sp>
        <p:nvSpPr>
          <p:cNvPr id="728118" name="Rectangle 54"/>
          <p:cNvSpPr>
            <a:spLocks noChangeArrowheads="1"/>
          </p:cNvSpPr>
          <p:nvPr/>
        </p:nvSpPr>
        <p:spPr bwMode="auto">
          <a:xfrm>
            <a:off x="107950" y="44862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26</a:t>
            </a:r>
          </a:p>
        </p:txBody>
      </p:sp>
      <p:sp>
        <p:nvSpPr>
          <p:cNvPr id="728119" name="Rectangle 55"/>
          <p:cNvSpPr>
            <a:spLocks noChangeArrowheads="1"/>
          </p:cNvSpPr>
          <p:nvPr/>
        </p:nvSpPr>
        <p:spPr bwMode="auto">
          <a:xfrm>
            <a:off x="396875" y="44862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27</a:t>
            </a:r>
          </a:p>
        </p:txBody>
      </p:sp>
      <p:sp>
        <p:nvSpPr>
          <p:cNvPr id="728120" name="Rectangle 56"/>
          <p:cNvSpPr>
            <a:spLocks noChangeArrowheads="1"/>
          </p:cNvSpPr>
          <p:nvPr/>
        </p:nvSpPr>
        <p:spPr bwMode="auto">
          <a:xfrm>
            <a:off x="685800" y="44862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28</a:t>
            </a:r>
          </a:p>
        </p:txBody>
      </p:sp>
      <p:sp>
        <p:nvSpPr>
          <p:cNvPr id="728121" name="Rectangle 57"/>
          <p:cNvSpPr>
            <a:spLocks noChangeArrowheads="1"/>
          </p:cNvSpPr>
          <p:nvPr/>
        </p:nvSpPr>
        <p:spPr bwMode="auto">
          <a:xfrm>
            <a:off x="974725" y="44862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29</a:t>
            </a:r>
          </a:p>
        </p:txBody>
      </p:sp>
      <p:sp>
        <p:nvSpPr>
          <p:cNvPr id="728122" name="Rectangle 58"/>
          <p:cNvSpPr>
            <a:spLocks noChangeArrowheads="1"/>
          </p:cNvSpPr>
          <p:nvPr/>
        </p:nvSpPr>
        <p:spPr bwMode="auto">
          <a:xfrm>
            <a:off x="1263650" y="44862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30</a:t>
            </a:r>
          </a:p>
        </p:txBody>
      </p:sp>
      <p:sp>
        <p:nvSpPr>
          <p:cNvPr id="728123" name="Rectangle 59"/>
          <p:cNvSpPr>
            <a:spLocks noChangeArrowheads="1"/>
          </p:cNvSpPr>
          <p:nvPr/>
        </p:nvSpPr>
        <p:spPr bwMode="auto">
          <a:xfrm>
            <a:off x="1552575" y="44862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31</a:t>
            </a:r>
          </a:p>
        </p:txBody>
      </p:sp>
      <p:sp>
        <p:nvSpPr>
          <p:cNvPr id="728124" name="Rectangle 60"/>
          <p:cNvSpPr>
            <a:spLocks noChangeArrowheads="1"/>
          </p:cNvSpPr>
          <p:nvPr/>
        </p:nvSpPr>
        <p:spPr bwMode="auto">
          <a:xfrm>
            <a:off x="1841500" y="44862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32</a:t>
            </a:r>
          </a:p>
        </p:txBody>
      </p:sp>
      <p:sp>
        <p:nvSpPr>
          <p:cNvPr id="728125" name="Rectangle 61"/>
          <p:cNvSpPr>
            <a:spLocks noChangeArrowheads="1"/>
          </p:cNvSpPr>
          <p:nvPr/>
        </p:nvSpPr>
        <p:spPr bwMode="auto">
          <a:xfrm>
            <a:off x="2130425" y="44862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33</a:t>
            </a:r>
          </a:p>
        </p:txBody>
      </p:sp>
      <p:sp>
        <p:nvSpPr>
          <p:cNvPr id="728126" name="Rectangle 62"/>
          <p:cNvSpPr>
            <a:spLocks noChangeArrowheads="1"/>
          </p:cNvSpPr>
          <p:nvPr/>
        </p:nvSpPr>
        <p:spPr bwMode="auto">
          <a:xfrm>
            <a:off x="2419350" y="44862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34</a:t>
            </a:r>
          </a:p>
        </p:txBody>
      </p:sp>
      <p:sp>
        <p:nvSpPr>
          <p:cNvPr id="728127" name="Rectangle 63"/>
          <p:cNvSpPr>
            <a:spLocks noChangeArrowheads="1"/>
          </p:cNvSpPr>
          <p:nvPr/>
        </p:nvSpPr>
        <p:spPr bwMode="auto">
          <a:xfrm>
            <a:off x="2708275" y="44862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35</a:t>
            </a:r>
          </a:p>
        </p:txBody>
      </p:sp>
      <p:sp>
        <p:nvSpPr>
          <p:cNvPr id="728128" name="Rectangle 64"/>
          <p:cNvSpPr>
            <a:spLocks noChangeArrowheads="1"/>
          </p:cNvSpPr>
          <p:nvPr/>
        </p:nvSpPr>
        <p:spPr bwMode="auto">
          <a:xfrm>
            <a:off x="2997200" y="44862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36</a:t>
            </a:r>
          </a:p>
        </p:txBody>
      </p:sp>
      <p:sp>
        <p:nvSpPr>
          <p:cNvPr id="728129" name="Rectangle 65"/>
          <p:cNvSpPr>
            <a:spLocks noChangeArrowheads="1"/>
          </p:cNvSpPr>
          <p:nvPr/>
        </p:nvSpPr>
        <p:spPr bwMode="auto">
          <a:xfrm>
            <a:off x="3286125" y="4486275"/>
            <a:ext cx="215900" cy="287338"/>
          </a:xfrm>
          <a:prstGeom prst="rect">
            <a:avLst/>
          </a:prstGeom>
          <a:solidFill>
            <a:srgbClr val="CC9900"/>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37</a:t>
            </a:r>
          </a:p>
        </p:txBody>
      </p:sp>
      <p:sp>
        <p:nvSpPr>
          <p:cNvPr id="728130" name="Rectangle 66"/>
          <p:cNvSpPr>
            <a:spLocks noChangeArrowheads="1"/>
          </p:cNvSpPr>
          <p:nvPr/>
        </p:nvSpPr>
        <p:spPr bwMode="auto">
          <a:xfrm>
            <a:off x="3575050" y="4486275"/>
            <a:ext cx="215900" cy="287338"/>
          </a:xfrm>
          <a:prstGeom prst="rect">
            <a:avLst/>
          </a:prstGeom>
          <a:solidFill>
            <a:srgbClr val="CC9900"/>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38</a:t>
            </a:r>
          </a:p>
        </p:txBody>
      </p:sp>
      <p:sp>
        <p:nvSpPr>
          <p:cNvPr id="728131" name="Rectangle 67"/>
          <p:cNvSpPr>
            <a:spLocks noChangeArrowheads="1"/>
          </p:cNvSpPr>
          <p:nvPr/>
        </p:nvSpPr>
        <p:spPr bwMode="auto">
          <a:xfrm>
            <a:off x="3863975" y="4486275"/>
            <a:ext cx="215900" cy="287338"/>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39</a:t>
            </a:r>
          </a:p>
        </p:txBody>
      </p:sp>
      <p:sp>
        <p:nvSpPr>
          <p:cNvPr id="728132" name="Rectangle 68"/>
          <p:cNvSpPr>
            <a:spLocks noChangeArrowheads="1"/>
          </p:cNvSpPr>
          <p:nvPr/>
        </p:nvSpPr>
        <p:spPr bwMode="auto">
          <a:xfrm>
            <a:off x="4152900" y="4486275"/>
            <a:ext cx="215900" cy="287338"/>
          </a:xfrm>
          <a:prstGeom prst="rect">
            <a:avLst/>
          </a:prstGeom>
          <a:solidFill>
            <a:srgbClr val="CC9900"/>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40</a:t>
            </a:r>
          </a:p>
        </p:txBody>
      </p:sp>
      <p:sp>
        <p:nvSpPr>
          <p:cNvPr id="728133" name="Rectangle 69"/>
          <p:cNvSpPr>
            <a:spLocks noChangeArrowheads="1"/>
          </p:cNvSpPr>
          <p:nvPr/>
        </p:nvSpPr>
        <p:spPr bwMode="auto">
          <a:xfrm>
            <a:off x="4441825"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41</a:t>
            </a:r>
          </a:p>
        </p:txBody>
      </p:sp>
      <p:sp>
        <p:nvSpPr>
          <p:cNvPr id="728134" name="Rectangle 70"/>
          <p:cNvSpPr>
            <a:spLocks noChangeArrowheads="1"/>
          </p:cNvSpPr>
          <p:nvPr/>
        </p:nvSpPr>
        <p:spPr bwMode="auto">
          <a:xfrm>
            <a:off x="4730750"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42</a:t>
            </a:r>
          </a:p>
        </p:txBody>
      </p:sp>
      <p:sp>
        <p:nvSpPr>
          <p:cNvPr id="728135" name="Rectangle 71"/>
          <p:cNvSpPr>
            <a:spLocks noChangeArrowheads="1"/>
          </p:cNvSpPr>
          <p:nvPr/>
        </p:nvSpPr>
        <p:spPr bwMode="auto">
          <a:xfrm>
            <a:off x="5019675"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43</a:t>
            </a:r>
          </a:p>
        </p:txBody>
      </p:sp>
      <p:sp>
        <p:nvSpPr>
          <p:cNvPr id="728136" name="Rectangle 72"/>
          <p:cNvSpPr>
            <a:spLocks noChangeArrowheads="1"/>
          </p:cNvSpPr>
          <p:nvPr/>
        </p:nvSpPr>
        <p:spPr bwMode="auto">
          <a:xfrm>
            <a:off x="5308600"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44</a:t>
            </a:r>
          </a:p>
        </p:txBody>
      </p:sp>
      <p:sp>
        <p:nvSpPr>
          <p:cNvPr id="728137" name="Rectangle 73"/>
          <p:cNvSpPr>
            <a:spLocks noChangeArrowheads="1"/>
          </p:cNvSpPr>
          <p:nvPr/>
        </p:nvSpPr>
        <p:spPr bwMode="auto">
          <a:xfrm>
            <a:off x="5597525"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45</a:t>
            </a:r>
          </a:p>
        </p:txBody>
      </p:sp>
      <p:sp>
        <p:nvSpPr>
          <p:cNvPr id="728138" name="Rectangle 74"/>
          <p:cNvSpPr>
            <a:spLocks noChangeArrowheads="1"/>
          </p:cNvSpPr>
          <p:nvPr/>
        </p:nvSpPr>
        <p:spPr bwMode="auto">
          <a:xfrm>
            <a:off x="5886450"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46</a:t>
            </a:r>
          </a:p>
        </p:txBody>
      </p:sp>
      <p:sp>
        <p:nvSpPr>
          <p:cNvPr id="728139" name="Rectangle 75"/>
          <p:cNvSpPr>
            <a:spLocks noChangeArrowheads="1"/>
          </p:cNvSpPr>
          <p:nvPr/>
        </p:nvSpPr>
        <p:spPr bwMode="auto">
          <a:xfrm>
            <a:off x="6175375"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47</a:t>
            </a:r>
          </a:p>
        </p:txBody>
      </p:sp>
      <p:sp>
        <p:nvSpPr>
          <p:cNvPr id="728140" name="Rectangle 76"/>
          <p:cNvSpPr>
            <a:spLocks noChangeArrowheads="1"/>
          </p:cNvSpPr>
          <p:nvPr/>
        </p:nvSpPr>
        <p:spPr bwMode="auto">
          <a:xfrm>
            <a:off x="6464300"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48</a:t>
            </a:r>
          </a:p>
        </p:txBody>
      </p:sp>
      <p:sp>
        <p:nvSpPr>
          <p:cNvPr id="728141" name="Rectangle 77"/>
          <p:cNvSpPr>
            <a:spLocks noChangeArrowheads="1"/>
          </p:cNvSpPr>
          <p:nvPr/>
        </p:nvSpPr>
        <p:spPr bwMode="auto">
          <a:xfrm>
            <a:off x="6753225"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49</a:t>
            </a:r>
          </a:p>
        </p:txBody>
      </p:sp>
      <p:sp>
        <p:nvSpPr>
          <p:cNvPr id="728142" name="Rectangle 78"/>
          <p:cNvSpPr>
            <a:spLocks noChangeArrowheads="1"/>
          </p:cNvSpPr>
          <p:nvPr/>
        </p:nvSpPr>
        <p:spPr bwMode="auto">
          <a:xfrm>
            <a:off x="7042150"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50</a:t>
            </a:r>
          </a:p>
        </p:txBody>
      </p:sp>
      <p:sp>
        <p:nvSpPr>
          <p:cNvPr id="728143" name="Rectangle 79"/>
          <p:cNvSpPr>
            <a:spLocks noChangeArrowheads="1"/>
          </p:cNvSpPr>
          <p:nvPr/>
        </p:nvSpPr>
        <p:spPr bwMode="auto">
          <a:xfrm>
            <a:off x="7331075"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51</a:t>
            </a:r>
          </a:p>
        </p:txBody>
      </p:sp>
      <p:sp>
        <p:nvSpPr>
          <p:cNvPr id="728144" name="Rectangle 80"/>
          <p:cNvSpPr>
            <a:spLocks noChangeArrowheads="1"/>
          </p:cNvSpPr>
          <p:nvPr/>
        </p:nvSpPr>
        <p:spPr bwMode="auto">
          <a:xfrm>
            <a:off x="7620000"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52</a:t>
            </a:r>
          </a:p>
        </p:txBody>
      </p:sp>
      <p:sp>
        <p:nvSpPr>
          <p:cNvPr id="728145" name="Rectangle 81"/>
          <p:cNvSpPr>
            <a:spLocks noChangeArrowheads="1"/>
          </p:cNvSpPr>
          <p:nvPr/>
        </p:nvSpPr>
        <p:spPr bwMode="auto">
          <a:xfrm>
            <a:off x="7908925" y="4484688"/>
            <a:ext cx="215900" cy="287337"/>
          </a:xfrm>
          <a:prstGeom prst="rect">
            <a:avLst/>
          </a:prstGeom>
          <a:solidFill>
            <a:srgbClr val="FF99FF"/>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53</a:t>
            </a:r>
          </a:p>
        </p:txBody>
      </p:sp>
      <p:sp>
        <p:nvSpPr>
          <p:cNvPr id="728146" name="Rectangle 82"/>
          <p:cNvSpPr>
            <a:spLocks noChangeArrowheads="1"/>
          </p:cNvSpPr>
          <p:nvPr/>
        </p:nvSpPr>
        <p:spPr bwMode="auto">
          <a:xfrm>
            <a:off x="8197850" y="4484688"/>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54</a:t>
            </a:r>
          </a:p>
        </p:txBody>
      </p:sp>
      <p:sp>
        <p:nvSpPr>
          <p:cNvPr id="728147" name="Rectangle 83"/>
          <p:cNvSpPr>
            <a:spLocks noChangeArrowheads="1"/>
          </p:cNvSpPr>
          <p:nvPr/>
        </p:nvSpPr>
        <p:spPr bwMode="auto">
          <a:xfrm>
            <a:off x="8486775" y="4484688"/>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55</a:t>
            </a:r>
          </a:p>
        </p:txBody>
      </p:sp>
      <p:sp>
        <p:nvSpPr>
          <p:cNvPr id="728148" name="Text Box 84"/>
          <p:cNvSpPr txBox="1">
            <a:spLocks noChangeArrowheads="1"/>
          </p:cNvSpPr>
          <p:nvPr/>
        </p:nvSpPr>
        <p:spPr bwMode="auto">
          <a:xfrm>
            <a:off x="490538" y="4816475"/>
            <a:ext cx="1454150" cy="701675"/>
          </a:xfrm>
          <a:prstGeom prst="rect">
            <a:avLst/>
          </a:prstGeom>
          <a:solidFill>
            <a:schemeClr val="bg1"/>
          </a:solidFill>
          <a:ln w="9525">
            <a:noFill/>
            <a:miter lim="800000"/>
          </a:ln>
          <a:effectLst/>
        </p:spPr>
        <p:txBody>
          <a:bodyPr wrap="none">
            <a:spAutoFit/>
          </a:bodyPr>
          <a:lstStyle/>
          <a:p>
            <a:pPr algn="ctr"/>
            <a:r>
              <a:rPr lang="zh-CN" altLang="en-US" sz="2000">
                <a:latin typeface="Arial" panose="020B0604020202020204" pitchFamily="34" charset="0"/>
                <a:ea typeface="黑体" panose="02010609060101010101" pitchFamily="49" charset="-122"/>
              </a:rPr>
              <a:t>已发送确认</a:t>
            </a:r>
          </a:p>
          <a:p>
            <a:pPr algn="ctr"/>
            <a:r>
              <a:rPr lang="zh-CN" altLang="en-US" sz="2000">
                <a:latin typeface="Arial" panose="020B0604020202020204" pitchFamily="34" charset="0"/>
                <a:ea typeface="黑体" panose="02010609060101010101" pitchFamily="49" charset="-122"/>
              </a:rPr>
              <a:t>并交付主机</a:t>
            </a:r>
          </a:p>
        </p:txBody>
      </p:sp>
      <p:sp>
        <p:nvSpPr>
          <p:cNvPr id="728149" name="Text Box 85"/>
          <p:cNvSpPr txBox="1">
            <a:spLocks noChangeArrowheads="1"/>
          </p:cNvSpPr>
          <p:nvPr/>
        </p:nvSpPr>
        <p:spPr bwMode="auto">
          <a:xfrm>
            <a:off x="8172450" y="4816475"/>
            <a:ext cx="946150" cy="701675"/>
          </a:xfrm>
          <a:prstGeom prst="rect">
            <a:avLst/>
          </a:prstGeom>
          <a:noFill/>
          <a:ln w="9525">
            <a:noFill/>
            <a:miter lim="800000"/>
          </a:ln>
          <a:effectLst/>
        </p:spPr>
        <p:txBody>
          <a:bodyPr wrap="none">
            <a:spAutoFit/>
          </a:bodyPr>
          <a:lstStyle/>
          <a:p>
            <a:pPr algn="ctr"/>
            <a:r>
              <a:rPr lang="zh-CN" altLang="en-US" sz="2000">
                <a:latin typeface="Arial" panose="020B0604020202020204" pitchFamily="34" charset="0"/>
                <a:ea typeface="黑体" panose="02010609060101010101" pitchFamily="49" charset="-122"/>
              </a:rPr>
              <a:t>不允许</a:t>
            </a:r>
          </a:p>
          <a:p>
            <a:pPr algn="ctr"/>
            <a:r>
              <a:rPr lang="zh-CN" altLang="en-US" sz="2000">
                <a:latin typeface="Arial" panose="020B0604020202020204" pitchFamily="34" charset="0"/>
                <a:ea typeface="黑体" panose="02010609060101010101" pitchFamily="49" charset="-122"/>
              </a:rPr>
              <a:t>接收</a:t>
            </a:r>
          </a:p>
        </p:txBody>
      </p:sp>
      <p:sp>
        <p:nvSpPr>
          <p:cNvPr id="728150" name="Rectangle 86"/>
          <p:cNvSpPr>
            <a:spLocks noChangeArrowheads="1"/>
          </p:cNvSpPr>
          <p:nvPr/>
        </p:nvSpPr>
        <p:spPr bwMode="auto">
          <a:xfrm>
            <a:off x="8767763" y="4484688"/>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56</a:t>
            </a:r>
          </a:p>
        </p:txBody>
      </p:sp>
      <p:sp>
        <p:nvSpPr>
          <p:cNvPr id="728151" name="Line 87"/>
          <p:cNvSpPr>
            <a:spLocks noChangeShapeType="1"/>
          </p:cNvSpPr>
          <p:nvPr/>
        </p:nvSpPr>
        <p:spPr bwMode="auto">
          <a:xfrm rot="-5400000">
            <a:off x="7046913" y="3617119"/>
            <a:ext cx="1587" cy="950912"/>
          </a:xfrm>
          <a:prstGeom prst="line">
            <a:avLst/>
          </a:prstGeom>
          <a:noFill/>
          <a:ln w="57150">
            <a:solidFill>
              <a:schemeClr val="hlink"/>
            </a:solidFill>
            <a:round/>
            <a:tailEnd type="triangle" w="med" len="lg"/>
          </a:ln>
          <a:effectLst/>
        </p:spPr>
        <p:txBody>
          <a:bodyPr/>
          <a:lstStyle/>
          <a:p>
            <a:endParaRPr lang="zh-CN" altLang="en-US"/>
          </a:p>
        </p:txBody>
      </p:sp>
      <p:sp>
        <p:nvSpPr>
          <p:cNvPr id="728152" name="Text Box 88"/>
          <p:cNvSpPr txBox="1">
            <a:spLocks noChangeArrowheads="1"/>
          </p:cNvSpPr>
          <p:nvPr/>
        </p:nvSpPr>
        <p:spPr bwMode="auto">
          <a:xfrm>
            <a:off x="3119438" y="5399088"/>
            <a:ext cx="1463675" cy="406400"/>
          </a:xfrm>
          <a:prstGeom prst="rect">
            <a:avLst/>
          </a:prstGeom>
          <a:solidFill>
            <a:srgbClr val="FFFF99"/>
          </a:solidFill>
          <a:ln w="9525">
            <a:solidFill>
              <a:schemeClr val="tx1"/>
            </a:solidFill>
            <a:miter lim="800000"/>
          </a:ln>
          <a:effectLst/>
        </p:spPr>
        <p:txBody>
          <a:bodyPr wrap="none">
            <a:spAutoFit/>
          </a:bodyPr>
          <a:lstStyle/>
          <a:p>
            <a:pPr algn="ctr"/>
            <a:r>
              <a:rPr lang="zh-CN" altLang="en-US" sz="2000">
                <a:latin typeface="Arial" panose="020B0604020202020204" pitchFamily="34" charset="0"/>
                <a:ea typeface="黑体" panose="02010609060101010101" pitchFamily="49" charset="-122"/>
              </a:rPr>
              <a:t>未按序收到</a:t>
            </a:r>
          </a:p>
        </p:txBody>
      </p:sp>
      <p:grpSp>
        <p:nvGrpSpPr>
          <p:cNvPr id="728153" name="Group 89"/>
          <p:cNvGrpSpPr/>
          <p:nvPr/>
        </p:nvGrpSpPr>
        <p:grpSpPr bwMode="auto">
          <a:xfrm>
            <a:off x="3402013" y="4784725"/>
            <a:ext cx="857250" cy="588963"/>
            <a:chOff x="2143" y="3150"/>
            <a:chExt cx="540" cy="272"/>
          </a:xfrm>
        </p:grpSpPr>
        <p:sp>
          <p:nvSpPr>
            <p:cNvPr id="728154" name="Line 90"/>
            <p:cNvSpPr>
              <a:spLocks noChangeShapeType="1"/>
            </p:cNvSpPr>
            <p:nvPr/>
          </p:nvSpPr>
          <p:spPr bwMode="auto">
            <a:xfrm flipV="1">
              <a:off x="2143" y="3150"/>
              <a:ext cx="0" cy="272"/>
            </a:xfrm>
            <a:prstGeom prst="line">
              <a:avLst/>
            </a:prstGeom>
            <a:noFill/>
            <a:ln w="28575">
              <a:solidFill>
                <a:schemeClr val="folHlink"/>
              </a:solidFill>
              <a:round/>
              <a:tailEnd type="triangle" w="med" len="lg"/>
            </a:ln>
            <a:effectLst/>
          </p:spPr>
          <p:txBody>
            <a:bodyPr/>
            <a:lstStyle/>
            <a:p>
              <a:endParaRPr lang="zh-CN" altLang="en-US"/>
            </a:p>
          </p:txBody>
        </p:sp>
        <p:sp>
          <p:nvSpPr>
            <p:cNvPr id="728155" name="Line 91"/>
            <p:cNvSpPr>
              <a:spLocks noChangeShapeType="1"/>
            </p:cNvSpPr>
            <p:nvPr/>
          </p:nvSpPr>
          <p:spPr bwMode="auto">
            <a:xfrm flipV="1">
              <a:off x="2325" y="3150"/>
              <a:ext cx="0" cy="272"/>
            </a:xfrm>
            <a:prstGeom prst="line">
              <a:avLst/>
            </a:prstGeom>
            <a:noFill/>
            <a:ln w="28575">
              <a:solidFill>
                <a:schemeClr val="folHlink"/>
              </a:solidFill>
              <a:round/>
              <a:tailEnd type="triangle" w="med" len="lg"/>
            </a:ln>
            <a:effectLst/>
          </p:spPr>
          <p:txBody>
            <a:bodyPr/>
            <a:lstStyle/>
            <a:p>
              <a:endParaRPr lang="zh-CN" altLang="en-US"/>
            </a:p>
          </p:txBody>
        </p:sp>
        <p:sp>
          <p:nvSpPr>
            <p:cNvPr id="728156" name="Line 92"/>
            <p:cNvSpPr>
              <a:spLocks noChangeShapeType="1"/>
            </p:cNvSpPr>
            <p:nvPr/>
          </p:nvSpPr>
          <p:spPr bwMode="auto">
            <a:xfrm flipV="1">
              <a:off x="2683" y="3150"/>
              <a:ext cx="0" cy="272"/>
            </a:xfrm>
            <a:prstGeom prst="line">
              <a:avLst/>
            </a:prstGeom>
            <a:noFill/>
            <a:ln w="28575">
              <a:solidFill>
                <a:schemeClr val="folHlink"/>
              </a:solidFill>
              <a:round/>
              <a:tailEnd type="triangle" w="med" len="lg"/>
            </a:ln>
            <a:effectLst/>
          </p:spPr>
          <p:txBody>
            <a:bodyPr/>
            <a:lstStyle/>
            <a:p>
              <a:endParaRPr lang="zh-CN" altLang="en-US"/>
            </a:p>
          </p:txBody>
        </p:sp>
      </p:grpSp>
      <p:sp>
        <p:nvSpPr>
          <p:cNvPr id="728157" name="Text Box 93"/>
          <p:cNvSpPr txBox="1">
            <a:spLocks noChangeArrowheads="1"/>
          </p:cNvSpPr>
          <p:nvPr/>
        </p:nvSpPr>
        <p:spPr bwMode="auto">
          <a:xfrm>
            <a:off x="1187450" y="333375"/>
            <a:ext cx="7080250" cy="588963"/>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r>
              <a:rPr lang="en-US" altLang="zh-CN" sz="3200">
                <a:latin typeface="Arial" panose="020B0604020202020204" pitchFamily="34" charset="0"/>
                <a:ea typeface="黑体" panose="02010609060101010101" pitchFamily="49" charset="-122"/>
              </a:rPr>
              <a:t>A</a:t>
            </a:r>
            <a:r>
              <a:rPr lang="zh-CN" altLang="en-US" sz="3200">
                <a:latin typeface="Arial" panose="020B0604020202020204" pitchFamily="34" charset="0"/>
                <a:ea typeface="黑体" panose="02010609060101010101" pitchFamily="49" charset="-122"/>
              </a:rPr>
              <a:t>收到新的确认号，发送窗口向前滑动 </a:t>
            </a:r>
          </a:p>
        </p:txBody>
      </p:sp>
      <p:sp>
        <p:nvSpPr>
          <p:cNvPr id="728158" name="Text Box 94"/>
          <p:cNvSpPr txBox="1">
            <a:spLocks noChangeArrowheads="1"/>
          </p:cNvSpPr>
          <p:nvPr/>
        </p:nvSpPr>
        <p:spPr bwMode="auto">
          <a:xfrm>
            <a:off x="2678113" y="5876925"/>
            <a:ext cx="2470150" cy="701675"/>
          </a:xfrm>
          <a:prstGeom prst="rect">
            <a:avLst/>
          </a:prstGeom>
          <a:solidFill>
            <a:schemeClr val="bg1"/>
          </a:solidFill>
          <a:ln w="9525">
            <a:noFill/>
            <a:miter lim="800000"/>
          </a:ln>
          <a:effectLst/>
        </p:spPr>
        <p:txBody>
          <a:bodyPr wrap="none">
            <a:spAutoFit/>
          </a:bodyPr>
          <a:lstStyle/>
          <a:p>
            <a:pPr algn="ctr"/>
            <a:r>
              <a:rPr lang="zh-CN" altLang="en-US" sz="2000" dirty="0">
                <a:latin typeface="Arial" panose="020B0604020202020204" pitchFamily="34" charset="0"/>
                <a:ea typeface="黑体" panose="02010609060101010101" pitchFamily="49" charset="-122"/>
              </a:rPr>
              <a:t>先存下，等待缺少的</a:t>
            </a:r>
          </a:p>
          <a:p>
            <a:pPr algn="ctr"/>
            <a:r>
              <a:rPr lang="zh-CN" altLang="en-US" sz="2000" dirty="0">
                <a:latin typeface="Arial" panose="020B0604020202020204" pitchFamily="34" charset="0"/>
                <a:ea typeface="黑体" panose="02010609060101010101" pitchFamily="49" charset="-122"/>
              </a:rPr>
              <a:t>数据的到达</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9092" name="Text Box 4"/>
          <p:cNvSpPr txBox="1">
            <a:spLocks noChangeArrowheads="1"/>
          </p:cNvSpPr>
          <p:nvPr/>
        </p:nvSpPr>
        <p:spPr bwMode="auto">
          <a:xfrm>
            <a:off x="8239125" y="2555875"/>
            <a:ext cx="946150" cy="701675"/>
          </a:xfrm>
          <a:prstGeom prst="rect">
            <a:avLst/>
          </a:prstGeom>
          <a:noFill/>
          <a:ln w="9525">
            <a:noFill/>
            <a:miter lim="800000"/>
          </a:ln>
          <a:effectLst/>
        </p:spPr>
        <p:txBody>
          <a:bodyPr wrap="none">
            <a:spAutoFit/>
          </a:bodyPr>
          <a:lstStyle/>
          <a:p>
            <a:pPr algn="ctr"/>
            <a:r>
              <a:rPr lang="zh-CN" altLang="en-US" sz="2000">
                <a:latin typeface="Arial" panose="020B0604020202020204" pitchFamily="34" charset="0"/>
                <a:ea typeface="黑体" panose="02010609060101010101" pitchFamily="49" charset="-122"/>
              </a:rPr>
              <a:t>不允许</a:t>
            </a:r>
          </a:p>
          <a:p>
            <a:pPr algn="ctr"/>
            <a:r>
              <a:rPr lang="zh-CN" altLang="en-US" sz="2000">
                <a:latin typeface="Arial" panose="020B0604020202020204" pitchFamily="34" charset="0"/>
                <a:ea typeface="黑体" panose="02010609060101010101" pitchFamily="49" charset="-122"/>
              </a:rPr>
              <a:t>发送</a:t>
            </a:r>
          </a:p>
        </p:txBody>
      </p:sp>
      <p:sp>
        <p:nvSpPr>
          <p:cNvPr id="729093" name="Text Box 5"/>
          <p:cNvSpPr txBox="1">
            <a:spLocks noChangeArrowheads="1"/>
          </p:cNvSpPr>
          <p:nvPr/>
        </p:nvSpPr>
        <p:spPr bwMode="auto">
          <a:xfrm>
            <a:off x="111125" y="2600325"/>
            <a:ext cx="2216150" cy="396875"/>
          </a:xfrm>
          <a:prstGeom prst="rect">
            <a:avLst/>
          </a:prstGeom>
          <a:solidFill>
            <a:schemeClr val="bg1"/>
          </a:solidFill>
          <a:ln w="9525">
            <a:noFill/>
            <a:miter lim="800000"/>
          </a:ln>
          <a:effectLst/>
        </p:spPr>
        <p:txBody>
          <a:bodyPr wrap="none">
            <a:spAutoFit/>
          </a:bodyPr>
          <a:lstStyle/>
          <a:p>
            <a:pPr algn="ctr"/>
            <a:r>
              <a:rPr lang="zh-CN" altLang="en-US" sz="2000">
                <a:latin typeface="Arial" panose="020B0604020202020204" pitchFamily="34" charset="0"/>
                <a:ea typeface="黑体" panose="02010609060101010101" pitchFamily="49" charset="-122"/>
              </a:rPr>
              <a:t>已发送并收到确认</a:t>
            </a:r>
          </a:p>
        </p:txBody>
      </p:sp>
      <p:sp>
        <p:nvSpPr>
          <p:cNvPr id="729094" name="Text Box 6"/>
          <p:cNvSpPr txBox="1">
            <a:spLocks noChangeArrowheads="1"/>
          </p:cNvSpPr>
          <p:nvPr/>
        </p:nvSpPr>
        <p:spPr bwMode="auto">
          <a:xfrm>
            <a:off x="3427747" y="1577374"/>
            <a:ext cx="3979863" cy="396875"/>
          </a:xfrm>
          <a:prstGeom prst="rect">
            <a:avLst/>
          </a:prstGeom>
          <a:solidFill>
            <a:schemeClr val="bg1"/>
          </a:solidFill>
          <a:ln w="9525">
            <a:noFill/>
            <a:miter lim="800000"/>
          </a:ln>
          <a:effectLst/>
        </p:spPr>
        <p:txBody>
          <a:bodyPr wrap="none">
            <a:spAutoFit/>
          </a:bodyPr>
          <a:lstStyle/>
          <a:p>
            <a:r>
              <a:rPr lang="en-US" altLang="zh-CN" sz="2000" dirty="0">
                <a:latin typeface="Arial" panose="020B0604020202020204" pitchFamily="34" charset="0"/>
                <a:ea typeface="黑体" panose="02010609060101010101" pitchFamily="49" charset="-122"/>
              </a:rPr>
              <a:t>A </a:t>
            </a:r>
            <a:r>
              <a:rPr lang="zh-CN" altLang="en-US" sz="2000" dirty="0">
                <a:latin typeface="Arial" panose="020B0604020202020204" pitchFamily="34" charset="0"/>
                <a:ea typeface="黑体" panose="02010609060101010101" pitchFamily="49" charset="-122"/>
              </a:rPr>
              <a:t>的发送窗口已满，有效窗口为零</a:t>
            </a:r>
          </a:p>
        </p:txBody>
      </p:sp>
      <p:sp>
        <p:nvSpPr>
          <p:cNvPr id="729095" name="Rectangle 7"/>
          <p:cNvSpPr>
            <a:spLocks noChangeArrowheads="1"/>
          </p:cNvSpPr>
          <p:nvPr/>
        </p:nvSpPr>
        <p:spPr bwMode="auto">
          <a:xfrm>
            <a:off x="2374900" y="2108200"/>
            <a:ext cx="5791200" cy="649288"/>
          </a:xfrm>
          <a:prstGeom prst="rect">
            <a:avLst/>
          </a:prstGeom>
          <a:solidFill>
            <a:srgbClr val="99CCFF"/>
          </a:solidFill>
          <a:ln w="9525">
            <a:noFill/>
            <a:prstDash val="dash"/>
            <a:miter lim="800000"/>
          </a:ln>
          <a:effectLst>
            <a:outerShdw dist="35921" dir="2700000" algn="ctr" rotWithShape="0">
              <a:schemeClr val="bg2"/>
            </a:outerShdw>
          </a:effectLst>
        </p:spPr>
        <p:txBody>
          <a:bodyPr wrap="none" anchor="ctr"/>
          <a:lstStyle/>
          <a:p>
            <a:endParaRPr lang="zh-CN" altLang="en-US"/>
          </a:p>
        </p:txBody>
      </p:sp>
      <p:sp>
        <p:nvSpPr>
          <p:cNvPr id="729096" name="Rectangle 8"/>
          <p:cNvSpPr>
            <a:spLocks noChangeArrowheads="1"/>
          </p:cNvSpPr>
          <p:nvPr/>
        </p:nvSpPr>
        <p:spPr bwMode="auto">
          <a:xfrm>
            <a:off x="109538" y="2324100"/>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26</a:t>
            </a:r>
          </a:p>
        </p:txBody>
      </p:sp>
      <p:sp>
        <p:nvSpPr>
          <p:cNvPr id="729097" name="Rectangle 9"/>
          <p:cNvSpPr>
            <a:spLocks noChangeArrowheads="1"/>
          </p:cNvSpPr>
          <p:nvPr/>
        </p:nvSpPr>
        <p:spPr bwMode="auto">
          <a:xfrm>
            <a:off x="398463" y="232251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27</a:t>
            </a:r>
          </a:p>
        </p:txBody>
      </p:sp>
      <p:sp>
        <p:nvSpPr>
          <p:cNvPr id="729098" name="Rectangle 10"/>
          <p:cNvSpPr>
            <a:spLocks noChangeArrowheads="1"/>
          </p:cNvSpPr>
          <p:nvPr/>
        </p:nvSpPr>
        <p:spPr bwMode="auto">
          <a:xfrm>
            <a:off x="687388" y="232092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28</a:t>
            </a:r>
          </a:p>
        </p:txBody>
      </p:sp>
      <p:sp>
        <p:nvSpPr>
          <p:cNvPr id="729099" name="Rectangle 11"/>
          <p:cNvSpPr>
            <a:spLocks noChangeArrowheads="1"/>
          </p:cNvSpPr>
          <p:nvPr/>
        </p:nvSpPr>
        <p:spPr bwMode="auto">
          <a:xfrm>
            <a:off x="976313" y="2319338"/>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29</a:t>
            </a:r>
          </a:p>
        </p:txBody>
      </p:sp>
      <p:sp>
        <p:nvSpPr>
          <p:cNvPr id="729100" name="Rectangle 12"/>
          <p:cNvSpPr>
            <a:spLocks noChangeArrowheads="1"/>
          </p:cNvSpPr>
          <p:nvPr/>
        </p:nvSpPr>
        <p:spPr bwMode="auto">
          <a:xfrm>
            <a:off x="1265238" y="2317750"/>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30</a:t>
            </a:r>
          </a:p>
        </p:txBody>
      </p:sp>
      <p:sp>
        <p:nvSpPr>
          <p:cNvPr id="729101" name="Rectangle 13"/>
          <p:cNvSpPr>
            <a:spLocks noChangeArrowheads="1"/>
          </p:cNvSpPr>
          <p:nvPr/>
        </p:nvSpPr>
        <p:spPr bwMode="auto">
          <a:xfrm>
            <a:off x="1554163" y="2316163"/>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31</a:t>
            </a:r>
          </a:p>
        </p:txBody>
      </p:sp>
      <p:sp>
        <p:nvSpPr>
          <p:cNvPr id="729102" name="Rectangle 14"/>
          <p:cNvSpPr>
            <a:spLocks noChangeArrowheads="1"/>
          </p:cNvSpPr>
          <p:nvPr/>
        </p:nvSpPr>
        <p:spPr bwMode="auto">
          <a:xfrm>
            <a:off x="1843088" y="2314575"/>
            <a:ext cx="215900" cy="287338"/>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32</a:t>
            </a:r>
          </a:p>
        </p:txBody>
      </p:sp>
      <p:sp>
        <p:nvSpPr>
          <p:cNvPr id="729103" name="Rectangle 15"/>
          <p:cNvSpPr>
            <a:spLocks noChangeArrowheads="1"/>
          </p:cNvSpPr>
          <p:nvPr/>
        </p:nvSpPr>
        <p:spPr bwMode="auto">
          <a:xfrm>
            <a:off x="2132013" y="2312988"/>
            <a:ext cx="215900" cy="287337"/>
          </a:xfrm>
          <a:prstGeom prst="rect">
            <a:avLst/>
          </a:prstGeom>
          <a:solidFill>
            <a:srgbClr val="66FF33"/>
          </a:solidFill>
          <a:ln w="28575">
            <a:solidFill>
              <a:schemeClr val="tx1"/>
            </a:solidFill>
            <a:miter lim="800000"/>
          </a:ln>
          <a:effectLst/>
        </p:spPr>
        <p:txBody>
          <a:bodyPr wrap="none" anchor="ctr"/>
          <a:lstStyle/>
          <a:p>
            <a:pPr algn="ctr"/>
            <a:r>
              <a:rPr kumimoji="1" lang="en-US" altLang="zh-CN" sz="1600">
                <a:latin typeface="Times New Roman" panose="02020603050405020304" pitchFamily="18" charset="0"/>
              </a:rPr>
              <a:t>33</a:t>
            </a:r>
          </a:p>
        </p:txBody>
      </p:sp>
      <p:sp>
        <p:nvSpPr>
          <p:cNvPr id="729104" name="Rectangle 16"/>
          <p:cNvSpPr>
            <a:spLocks noChangeArrowheads="1"/>
          </p:cNvSpPr>
          <p:nvPr/>
        </p:nvSpPr>
        <p:spPr bwMode="auto">
          <a:xfrm>
            <a:off x="2420938" y="2311400"/>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34</a:t>
            </a:r>
          </a:p>
        </p:txBody>
      </p:sp>
      <p:sp>
        <p:nvSpPr>
          <p:cNvPr id="729105" name="Rectangle 17"/>
          <p:cNvSpPr>
            <a:spLocks noChangeArrowheads="1"/>
          </p:cNvSpPr>
          <p:nvPr/>
        </p:nvSpPr>
        <p:spPr bwMode="auto">
          <a:xfrm>
            <a:off x="2709863" y="230981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35</a:t>
            </a:r>
          </a:p>
        </p:txBody>
      </p:sp>
      <p:sp>
        <p:nvSpPr>
          <p:cNvPr id="729106" name="Rectangle 18"/>
          <p:cNvSpPr>
            <a:spLocks noChangeArrowheads="1"/>
          </p:cNvSpPr>
          <p:nvPr/>
        </p:nvSpPr>
        <p:spPr bwMode="auto">
          <a:xfrm>
            <a:off x="2998788" y="2308225"/>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36</a:t>
            </a:r>
          </a:p>
        </p:txBody>
      </p:sp>
      <p:sp>
        <p:nvSpPr>
          <p:cNvPr id="729107" name="Rectangle 19"/>
          <p:cNvSpPr>
            <a:spLocks noChangeArrowheads="1"/>
          </p:cNvSpPr>
          <p:nvPr/>
        </p:nvSpPr>
        <p:spPr bwMode="auto">
          <a:xfrm>
            <a:off x="3287713" y="2306638"/>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37</a:t>
            </a:r>
          </a:p>
        </p:txBody>
      </p:sp>
      <p:sp>
        <p:nvSpPr>
          <p:cNvPr id="729108" name="Rectangle 20"/>
          <p:cNvSpPr>
            <a:spLocks noChangeArrowheads="1"/>
          </p:cNvSpPr>
          <p:nvPr/>
        </p:nvSpPr>
        <p:spPr bwMode="auto">
          <a:xfrm>
            <a:off x="3576638" y="2305050"/>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38</a:t>
            </a:r>
          </a:p>
        </p:txBody>
      </p:sp>
      <p:sp>
        <p:nvSpPr>
          <p:cNvPr id="729109" name="Rectangle 21"/>
          <p:cNvSpPr>
            <a:spLocks noChangeArrowheads="1"/>
          </p:cNvSpPr>
          <p:nvPr/>
        </p:nvSpPr>
        <p:spPr bwMode="auto">
          <a:xfrm>
            <a:off x="3865563" y="230346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39</a:t>
            </a:r>
          </a:p>
        </p:txBody>
      </p:sp>
      <p:sp>
        <p:nvSpPr>
          <p:cNvPr id="729110" name="Rectangle 22"/>
          <p:cNvSpPr>
            <a:spLocks noChangeArrowheads="1"/>
          </p:cNvSpPr>
          <p:nvPr/>
        </p:nvSpPr>
        <p:spPr bwMode="auto">
          <a:xfrm>
            <a:off x="4154488" y="2301875"/>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40</a:t>
            </a:r>
          </a:p>
        </p:txBody>
      </p:sp>
      <p:sp>
        <p:nvSpPr>
          <p:cNvPr id="729111" name="Rectangle 23"/>
          <p:cNvSpPr>
            <a:spLocks noChangeArrowheads="1"/>
          </p:cNvSpPr>
          <p:nvPr/>
        </p:nvSpPr>
        <p:spPr bwMode="auto">
          <a:xfrm>
            <a:off x="4443413" y="2300288"/>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41</a:t>
            </a:r>
          </a:p>
        </p:txBody>
      </p:sp>
      <p:sp>
        <p:nvSpPr>
          <p:cNvPr id="729112" name="Rectangle 24"/>
          <p:cNvSpPr>
            <a:spLocks noChangeArrowheads="1"/>
          </p:cNvSpPr>
          <p:nvPr/>
        </p:nvSpPr>
        <p:spPr bwMode="auto">
          <a:xfrm>
            <a:off x="4732338" y="2298700"/>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42</a:t>
            </a:r>
          </a:p>
        </p:txBody>
      </p:sp>
      <p:sp>
        <p:nvSpPr>
          <p:cNvPr id="729113" name="Rectangle 25"/>
          <p:cNvSpPr>
            <a:spLocks noChangeArrowheads="1"/>
          </p:cNvSpPr>
          <p:nvPr/>
        </p:nvSpPr>
        <p:spPr bwMode="auto">
          <a:xfrm>
            <a:off x="5021263" y="229711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43</a:t>
            </a:r>
          </a:p>
        </p:txBody>
      </p:sp>
      <p:sp>
        <p:nvSpPr>
          <p:cNvPr id="729114" name="Rectangle 26"/>
          <p:cNvSpPr>
            <a:spLocks noChangeArrowheads="1"/>
          </p:cNvSpPr>
          <p:nvPr/>
        </p:nvSpPr>
        <p:spPr bwMode="auto">
          <a:xfrm>
            <a:off x="5310188" y="2295525"/>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44</a:t>
            </a:r>
          </a:p>
        </p:txBody>
      </p:sp>
      <p:sp>
        <p:nvSpPr>
          <p:cNvPr id="729115" name="Rectangle 27"/>
          <p:cNvSpPr>
            <a:spLocks noChangeArrowheads="1"/>
          </p:cNvSpPr>
          <p:nvPr/>
        </p:nvSpPr>
        <p:spPr bwMode="auto">
          <a:xfrm>
            <a:off x="5599113" y="2293938"/>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45</a:t>
            </a:r>
          </a:p>
        </p:txBody>
      </p:sp>
      <p:sp>
        <p:nvSpPr>
          <p:cNvPr id="729116" name="Rectangle 28"/>
          <p:cNvSpPr>
            <a:spLocks noChangeArrowheads="1"/>
          </p:cNvSpPr>
          <p:nvPr/>
        </p:nvSpPr>
        <p:spPr bwMode="auto">
          <a:xfrm>
            <a:off x="5888038" y="2292350"/>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46</a:t>
            </a:r>
          </a:p>
        </p:txBody>
      </p:sp>
      <p:sp>
        <p:nvSpPr>
          <p:cNvPr id="729117" name="Rectangle 29"/>
          <p:cNvSpPr>
            <a:spLocks noChangeArrowheads="1"/>
          </p:cNvSpPr>
          <p:nvPr/>
        </p:nvSpPr>
        <p:spPr bwMode="auto">
          <a:xfrm>
            <a:off x="6176963" y="229076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47</a:t>
            </a:r>
          </a:p>
        </p:txBody>
      </p:sp>
      <p:sp>
        <p:nvSpPr>
          <p:cNvPr id="729118" name="Rectangle 30"/>
          <p:cNvSpPr>
            <a:spLocks noChangeArrowheads="1"/>
          </p:cNvSpPr>
          <p:nvPr/>
        </p:nvSpPr>
        <p:spPr bwMode="auto">
          <a:xfrm>
            <a:off x="6465888" y="2289175"/>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48</a:t>
            </a:r>
          </a:p>
        </p:txBody>
      </p:sp>
      <p:sp>
        <p:nvSpPr>
          <p:cNvPr id="729119" name="Rectangle 31"/>
          <p:cNvSpPr>
            <a:spLocks noChangeArrowheads="1"/>
          </p:cNvSpPr>
          <p:nvPr/>
        </p:nvSpPr>
        <p:spPr bwMode="auto">
          <a:xfrm>
            <a:off x="6754813" y="2287588"/>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49</a:t>
            </a:r>
          </a:p>
        </p:txBody>
      </p:sp>
      <p:sp>
        <p:nvSpPr>
          <p:cNvPr id="729120" name="Rectangle 32"/>
          <p:cNvSpPr>
            <a:spLocks noChangeArrowheads="1"/>
          </p:cNvSpPr>
          <p:nvPr/>
        </p:nvSpPr>
        <p:spPr bwMode="auto">
          <a:xfrm>
            <a:off x="7043738" y="2286000"/>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50</a:t>
            </a:r>
          </a:p>
        </p:txBody>
      </p:sp>
      <p:sp>
        <p:nvSpPr>
          <p:cNvPr id="729121" name="Rectangle 33"/>
          <p:cNvSpPr>
            <a:spLocks noChangeArrowheads="1"/>
          </p:cNvSpPr>
          <p:nvPr/>
        </p:nvSpPr>
        <p:spPr bwMode="auto">
          <a:xfrm>
            <a:off x="7332663" y="2284413"/>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51</a:t>
            </a:r>
          </a:p>
        </p:txBody>
      </p:sp>
      <p:sp>
        <p:nvSpPr>
          <p:cNvPr id="729122" name="Rectangle 34"/>
          <p:cNvSpPr>
            <a:spLocks noChangeArrowheads="1"/>
          </p:cNvSpPr>
          <p:nvPr/>
        </p:nvSpPr>
        <p:spPr bwMode="auto">
          <a:xfrm>
            <a:off x="7621588" y="2282825"/>
            <a:ext cx="215900" cy="287338"/>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52</a:t>
            </a:r>
          </a:p>
        </p:txBody>
      </p:sp>
      <p:sp>
        <p:nvSpPr>
          <p:cNvPr id="729123" name="Rectangle 35"/>
          <p:cNvSpPr>
            <a:spLocks noChangeArrowheads="1"/>
          </p:cNvSpPr>
          <p:nvPr/>
        </p:nvSpPr>
        <p:spPr bwMode="auto">
          <a:xfrm>
            <a:off x="7910513" y="2281238"/>
            <a:ext cx="215900" cy="287337"/>
          </a:xfrm>
          <a:prstGeom prst="rect">
            <a:avLst/>
          </a:prstGeom>
          <a:solidFill>
            <a:srgbClr val="FF00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53</a:t>
            </a:r>
          </a:p>
        </p:txBody>
      </p:sp>
      <p:sp>
        <p:nvSpPr>
          <p:cNvPr id="729124" name="Rectangle 36"/>
          <p:cNvSpPr>
            <a:spLocks noChangeArrowheads="1"/>
          </p:cNvSpPr>
          <p:nvPr/>
        </p:nvSpPr>
        <p:spPr bwMode="auto">
          <a:xfrm>
            <a:off x="8199438" y="2279650"/>
            <a:ext cx="215900" cy="287338"/>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54</a:t>
            </a:r>
          </a:p>
        </p:txBody>
      </p:sp>
      <p:sp>
        <p:nvSpPr>
          <p:cNvPr id="729125" name="Rectangle 37"/>
          <p:cNvSpPr>
            <a:spLocks noChangeArrowheads="1"/>
          </p:cNvSpPr>
          <p:nvPr/>
        </p:nvSpPr>
        <p:spPr bwMode="auto">
          <a:xfrm>
            <a:off x="8488363" y="2278063"/>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55</a:t>
            </a:r>
          </a:p>
        </p:txBody>
      </p:sp>
      <p:sp>
        <p:nvSpPr>
          <p:cNvPr id="729126" name="Text Box 38"/>
          <p:cNvSpPr txBox="1">
            <a:spLocks noChangeArrowheads="1"/>
          </p:cNvSpPr>
          <p:nvPr/>
        </p:nvSpPr>
        <p:spPr bwMode="auto">
          <a:xfrm>
            <a:off x="4287838" y="2763838"/>
            <a:ext cx="2470150" cy="396875"/>
          </a:xfrm>
          <a:prstGeom prst="rect">
            <a:avLst/>
          </a:prstGeom>
          <a:noFill/>
          <a:ln w="9525">
            <a:noFill/>
            <a:miter lim="800000"/>
          </a:ln>
          <a:effectLst/>
        </p:spPr>
        <p:txBody>
          <a:bodyPr wrap="none">
            <a:spAutoFit/>
          </a:bodyPr>
          <a:lstStyle/>
          <a:p>
            <a:r>
              <a:rPr lang="zh-CN" altLang="en-US" sz="2000">
                <a:latin typeface="Arial" panose="020B0604020202020204" pitchFamily="34" charset="0"/>
                <a:ea typeface="黑体" panose="02010609060101010101" pitchFamily="49" charset="-122"/>
              </a:rPr>
              <a:t>已发送但未收到确认</a:t>
            </a:r>
          </a:p>
        </p:txBody>
      </p:sp>
      <p:sp>
        <p:nvSpPr>
          <p:cNvPr id="729127" name="Rectangle 39"/>
          <p:cNvSpPr>
            <a:spLocks noChangeArrowheads="1"/>
          </p:cNvSpPr>
          <p:nvPr/>
        </p:nvSpPr>
        <p:spPr bwMode="auto">
          <a:xfrm>
            <a:off x="8769350" y="2278063"/>
            <a:ext cx="215900" cy="287337"/>
          </a:xfrm>
          <a:prstGeom prst="rect">
            <a:avLst/>
          </a:prstGeom>
          <a:solidFill>
            <a:srgbClr val="FFFF66"/>
          </a:solidFill>
          <a:ln w="9525">
            <a:solidFill>
              <a:schemeClr val="tx1"/>
            </a:solidFill>
            <a:miter lim="800000"/>
          </a:ln>
          <a:effectLst/>
        </p:spPr>
        <p:txBody>
          <a:bodyPr wrap="none" anchor="ctr"/>
          <a:lstStyle/>
          <a:p>
            <a:pPr algn="ctr"/>
            <a:r>
              <a:rPr kumimoji="1" lang="en-US" altLang="zh-CN" sz="1600">
                <a:latin typeface="Times New Roman" panose="02020603050405020304" pitchFamily="18" charset="0"/>
              </a:rPr>
              <a:t>56</a:t>
            </a:r>
          </a:p>
        </p:txBody>
      </p:sp>
      <p:sp>
        <p:nvSpPr>
          <p:cNvPr id="729129" name="Line 41"/>
          <p:cNvSpPr>
            <a:spLocks noChangeShapeType="1"/>
          </p:cNvSpPr>
          <p:nvPr/>
        </p:nvSpPr>
        <p:spPr bwMode="auto">
          <a:xfrm flipV="1">
            <a:off x="2519363" y="2613025"/>
            <a:ext cx="0" cy="576263"/>
          </a:xfrm>
          <a:prstGeom prst="line">
            <a:avLst/>
          </a:prstGeom>
          <a:noFill/>
          <a:ln w="38100">
            <a:solidFill>
              <a:schemeClr val="folHlink"/>
            </a:solidFill>
            <a:round/>
            <a:tailEnd type="triangle" w="med" len="lg"/>
          </a:ln>
          <a:effectLst/>
        </p:spPr>
        <p:txBody>
          <a:bodyPr/>
          <a:lstStyle/>
          <a:p>
            <a:endParaRPr lang="zh-CN" altLang="en-US"/>
          </a:p>
        </p:txBody>
      </p:sp>
      <p:sp>
        <p:nvSpPr>
          <p:cNvPr id="729130" name="Text Box 42"/>
          <p:cNvSpPr txBox="1">
            <a:spLocks noChangeArrowheads="1"/>
          </p:cNvSpPr>
          <p:nvPr/>
        </p:nvSpPr>
        <p:spPr bwMode="auto">
          <a:xfrm>
            <a:off x="2325688" y="3176588"/>
            <a:ext cx="446087" cy="396875"/>
          </a:xfrm>
          <a:prstGeom prst="rect">
            <a:avLst/>
          </a:prstGeom>
          <a:noFill/>
          <a:ln w="9525">
            <a:noFill/>
            <a:miter lim="800000"/>
          </a:ln>
          <a:effectLst/>
        </p:spPr>
        <p:txBody>
          <a:bodyPr wrap="none">
            <a:spAutoFit/>
          </a:bodyPr>
          <a:lstStyle/>
          <a:p>
            <a:pPr algn="ctr"/>
            <a:r>
              <a:rPr lang="en-US" altLang="zh-CN" sz="2000">
                <a:latin typeface="Arial" panose="020B0604020202020204" pitchFamily="34" charset="0"/>
              </a:rPr>
              <a:t>P</a:t>
            </a:r>
            <a:r>
              <a:rPr lang="en-US" altLang="zh-CN" sz="2000" baseline="-25000">
                <a:latin typeface="Arial" panose="020B0604020202020204" pitchFamily="34" charset="0"/>
              </a:rPr>
              <a:t>1</a:t>
            </a:r>
          </a:p>
        </p:txBody>
      </p:sp>
      <p:sp>
        <p:nvSpPr>
          <p:cNvPr id="729131" name="Text Box 43"/>
          <p:cNvSpPr txBox="1">
            <a:spLocks noChangeArrowheads="1"/>
          </p:cNvSpPr>
          <p:nvPr/>
        </p:nvSpPr>
        <p:spPr bwMode="auto">
          <a:xfrm>
            <a:off x="8128000" y="3176588"/>
            <a:ext cx="446088" cy="396875"/>
          </a:xfrm>
          <a:prstGeom prst="rect">
            <a:avLst/>
          </a:prstGeom>
          <a:noFill/>
          <a:ln w="9525">
            <a:noFill/>
            <a:miter lim="800000"/>
          </a:ln>
          <a:effectLst/>
        </p:spPr>
        <p:txBody>
          <a:bodyPr wrap="none">
            <a:spAutoFit/>
          </a:bodyPr>
          <a:lstStyle/>
          <a:p>
            <a:pPr algn="ctr"/>
            <a:r>
              <a:rPr lang="en-US" altLang="zh-CN" sz="2000">
                <a:latin typeface="Arial" panose="020B0604020202020204" pitchFamily="34" charset="0"/>
              </a:rPr>
              <a:t>P</a:t>
            </a:r>
            <a:r>
              <a:rPr lang="en-US" altLang="zh-CN" sz="2000" baseline="-25000">
                <a:latin typeface="Arial" panose="020B0604020202020204" pitchFamily="34" charset="0"/>
              </a:rPr>
              <a:t>2</a:t>
            </a:r>
          </a:p>
        </p:txBody>
      </p:sp>
      <p:sp>
        <p:nvSpPr>
          <p:cNvPr id="729132" name="Line 44"/>
          <p:cNvSpPr>
            <a:spLocks noChangeShapeType="1"/>
          </p:cNvSpPr>
          <p:nvPr/>
        </p:nvSpPr>
        <p:spPr bwMode="auto">
          <a:xfrm flipV="1">
            <a:off x="8286750" y="2565400"/>
            <a:ext cx="0" cy="576263"/>
          </a:xfrm>
          <a:prstGeom prst="line">
            <a:avLst/>
          </a:prstGeom>
          <a:noFill/>
          <a:ln w="38100">
            <a:solidFill>
              <a:schemeClr val="folHlink"/>
            </a:solidFill>
            <a:round/>
            <a:tailEnd type="triangle" w="med" len="lg"/>
          </a:ln>
          <a:effectLst/>
        </p:spPr>
        <p:txBody>
          <a:bodyPr/>
          <a:lstStyle/>
          <a:p>
            <a:endParaRPr lang="zh-CN" altLang="en-US"/>
          </a:p>
        </p:txBody>
      </p:sp>
      <p:sp>
        <p:nvSpPr>
          <p:cNvPr id="729133" name="Text Box 45"/>
          <p:cNvSpPr txBox="1">
            <a:spLocks noChangeArrowheads="1"/>
          </p:cNvSpPr>
          <p:nvPr/>
        </p:nvSpPr>
        <p:spPr bwMode="auto">
          <a:xfrm>
            <a:off x="8128000" y="3463925"/>
            <a:ext cx="446088" cy="396875"/>
          </a:xfrm>
          <a:prstGeom prst="rect">
            <a:avLst/>
          </a:prstGeom>
          <a:noFill/>
          <a:ln w="9525">
            <a:noFill/>
            <a:miter lim="800000"/>
          </a:ln>
          <a:effectLst/>
        </p:spPr>
        <p:txBody>
          <a:bodyPr wrap="none">
            <a:spAutoFit/>
          </a:bodyPr>
          <a:lstStyle/>
          <a:p>
            <a:pPr algn="ctr"/>
            <a:r>
              <a:rPr lang="en-US" altLang="zh-CN" sz="2000">
                <a:latin typeface="Arial" panose="020B0604020202020204" pitchFamily="34" charset="0"/>
              </a:rPr>
              <a:t>P</a:t>
            </a:r>
            <a:r>
              <a:rPr lang="en-US" altLang="zh-CN" sz="2000" baseline="-25000">
                <a:latin typeface="Arial" panose="020B0604020202020204" pitchFamily="34" charset="0"/>
              </a:rPr>
              <a:t>3</a:t>
            </a:r>
          </a:p>
        </p:txBody>
      </p:sp>
      <p:sp>
        <p:nvSpPr>
          <p:cNvPr id="729134" name="Text Box 46"/>
          <p:cNvSpPr txBox="1">
            <a:spLocks noChangeArrowheads="1"/>
          </p:cNvSpPr>
          <p:nvPr/>
        </p:nvSpPr>
        <p:spPr bwMode="auto">
          <a:xfrm>
            <a:off x="903288" y="296426"/>
            <a:ext cx="7383462" cy="954107"/>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square">
            <a:spAutoFit/>
          </a:bodyPr>
          <a:lstStyle/>
          <a:p>
            <a:pPr algn="ctr"/>
            <a:r>
              <a:rPr lang="en-US" altLang="zh-CN" dirty="0">
                <a:latin typeface="Arial" panose="020B0604020202020204" pitchFamily="34" charset="0"/>
                <a:ea typeface="黑体" panose="02010609060101010101" pitchFamily="49" charset="-122"/>
              </a:rPr>
              <a:t>A </a:t>
            </a:r>
            <a:r>
              <a:rPr lang="zh-CN" altLang="en-US" dirty="0">
                <a:latin typeface="Arial" panose="020B0604020202020204" pitchFamily="34" charset="0"/>
                <a:ea typeface="黑体" panose="02010609060101010101" pitchFamily="49" charset="-122"/>
              </a:rPr>
              <a:t>的发送窗口内的序号都已用完，</a:t>
            </a:r>
          </a:p>
          <a:p>
            <a:pPr algn="ctr"/>
            <a:r>
              <a:rPr lang="zh-CN" altLang="en-US" dirty="0">
                <a:latin typeface="Arial" panose="020B0604020202020204" pitchFamily="34" charset="0"/>
                <a:ea typeface="黑体" panose="02010609060101010101" pitchFamily="49" charset="-122"/>
              </a:rPr>
              <a:t>但还没有再收到确认，必须停止发送。 </a:t>
            </a:r>
          </a:p>
        </p:txBody>
      </p:sp>
      <p:sp>
        <p:nvSpPr>
          <p:cNvPr id="2" name="矩形 1"/>
          <p:cNvSpPr/>
          <p:nvPr/>
        </p:nvSpPr>
        <p:spPr>
          <a:xfrm>
            <a:off x="860718" y="4899353"/>
            <a:ext cx="7568934" cy="1200329"/>
          </a:xfrm>
          <a:prstGeom prst="rect">
            <a:avLst/>
          </a:prstGeom>
        </p:spPr>
        <p:txBody>
          <a:bodyPr wrap="square">
            <a:spAutoFit/>
          </a:bodyPr>
          <a:lstStyle/>
          <a:p>
            <a:r>
              <a:rPr lang="en-US" altLang="zh-CN" sz="2400" dirty="0"/>
              <a:t>Recall that in a sliding window protocol, the size of the window </a:t>
            </a:r>
            <a:r>
              <a:rPr lang="en-US" altLang="zh-CN" sz="2400" dirty="0">
                <a:solidFill>
                  <a:srgbClr val="FF0000"/>
                </a:solidFill>
              </a:rPr>
              <a:t>sets</a:t>
            </a:r>
            <a:r>
              <a:rPr lang="en-US" altLang="zh-CN" sz="2400" dirty="0"/>
              <a:t> the amount of data that can be sent </a:t>
            </a:r>
            <a:r>
              <a:rPr lang="en-US" altLang="zh-CN" sz="2400" dirty="0">
                <a:solidFill>
                  <a:srgbClr val="FF0000"/>
                </a:solidFill>
              </a:rPr>
              <a:t>without</a:t>
            </a:r>
            <a:r>
              <a:rPr lang="en-US" altLang="zh-CN" sz="2400" dirty="0"/>
              <a:t> waiting for acknowledgment from the receiver.</a:t>
            </a:r>
            <a:endParaRPr lang="zh-CN" altLang="en-US" sz="24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355600" y="260350"/>
            <a:ext cx="8051800" cy="512763"/>
          </a:xfrm>
        </p:spPr>
        <p:txBody>
          <a:bodyPr/>
          <a:lstStyle/>
          <a:p>
            <a:r>
              <a:rPr lang="zh-CN" altLang="en-US"/>
              <a:t>值得注意</a:t>
            </a:r>
            <a:endParaRPr lang="zh-CN" altLang="en-US" sz="2400"/>
          </a:p>
        </p:txBody>
      </p:sp>
      <p:sp>
        <p:nvSpPr>
          <p:cNvPr id="863236" name="Rectangle 4"/>
          <p:cNvSpPr>
            <a:spLocks noGrp="1" noChangeArrowheads="1"/>
          </p:cNvSpPr>
          <p:nvPr>
            <p:ph type="body" idx="1"/>
          </p:nvPr>
        </p:nvSpPr>
        <p:spPr/>
        <p:txBody>
          <a:bodyPr/>
          <a:lstStyle/>
          <a:p>
            <a:pPr>
              <a:spcBef>
                <a:spcPts val="600"/>
              </a:spcBef>
            </a:pPr>
            <a:r>
              <a:rPr lang="zh-CN" altLang="en-US" dirty="0">
                <a:solidFill>
                  <a:srgbClr val="FF0000"/>
                </a:solidFill>
              </a:rPr>
              <a:t>存在下面的可能性</a:t>
            </a:r>
            <a:r>
              <a:rPr lang="zh-CN" altLang="en-US" dirty="0"/>
              <a:t>，就是发送窗口内所有的数据都已正确到达</a:t>
            </a:r>
            <a:r>
              <a:rPr lang="en-US" altLang="zh-CN" dirty="0"/>
              <a:t>B</a:t>
            </a:r>
            <a:r>
              <a:rPr lang="zh-CN" altLang="en-US" dirty="0"/>
              <a:t>，</a:t>
            </a:r>
            <a:r>
              <a:rPr lang="en-US" altLang="zh-CN" dirty="0"/>
              <a:t>B </a:t>
            </a:r>
            <a:r>
              <a:rPr lang="zh-CN" altLang="en-US" dirty="0"/>
              <a:t>也早已发出了确认。</a:t>
            </a:r>
          </a:p>
          <a:p>
            <a:pPr>
              <a:spcBef>
                <a:spcPts val="600"/>
              </a:spcBef>
            </a:pPr>
            <a:endParaRPr lang="zh-CN" altLang="en-US" dirty="0"/>
          </a:p>
          <a:p>
            <a:pPr>
              <a:spcBef>
                <a:spcPts val="600"/>
              </a:spcBef>
            </a:pPr>
            <a:r>
              <a:rPr lang="zh-CN" altLang="en-US" dirty="0"/>
              <a:t>但不幸的是，</a:t>
            </a:r>
            <a:r>
              <a:rPr lang="zh-CN" altLang="en-US" dirty="0">
                <a:solidFill>
                  <a:srgbClr val="FF0000"/>
                </a:solidFill>
              </a:rPr>
              <a:t>所有这些确认</a:t>
            </a:r>
            <a:r>
              <a:rPr lang="zh-CN" altLang="en-US" dirty="0"/>
              <a:t>都滞留在网络中。</a:t>
            </a:r>
          </a:p>
          <a:p>
            <a:pPr>
              <a:spcBef>
                <a:spcPts val="600"/>
              </a:spcBef>
            </a:pPr>
            <a:endParaRPr lang="zh-CN" altLang="en-US" dirty="0"/>
          </a:p>
          <a:p>
            <a:pPr>
              <a:spcBef>
                <a:spcPts val="600"/>
              </a:spcBef>
            </a:pPr>
            <a:r>
              <a:rPr lang="zh-CN" altLang="en-US" dirty="0"/>
              <a:t>在没有收到 </a:t>
            </a:r>
            <a:r>
              <a:rPr lang="en-US" altLang="zh-CN" dirty="0"/>
              <a:t>B </a:t>
            </a:r>
            <a:r>
              <a:rPr lang="zh-CN" altLang="en-US" dirty="0"/>
              <a:t>的确认时，</a:t>
            </a:r>
            <a:r>
              <a:rPr lang="en-US" altLang="zh-CN" dirty="0"/>
              <a:t>A </a:t>
            </a:r>
            <a:r>
              <a:rPr lang="zh-CN" altLang="en-US" dirty="0"/>
              <a:t>不能猜测：“或许 </a:t>
            </a:r>
            <a:r>
              <a:rPr lang="en-US" altLang="zh-CN" dirty="0"/>
              <a:t>B </a:t>
            </a:r>
            <a:r>
              <a:rPr lang="zh-CN" altLang="en-US" dirty="0"/>
              <a:t>收到吧”。</a:t>
            </a:r>
          </a:p>
          <a:p>
            <a:pPr>
              <a:spcBef>
                <a:spcPts val="600"/>
              </a:spcBef>
            </a:pPr>
            <a:endParaRPr lang="zh-CN" altLang="en-US" dirty="0"/>
          </a:p>
          <a:p>
            <a:pPr>
              <a:spcBef>
                <a:spcPts val="600"/>
              </a:spcBef>
            </a:pPr>
            <a:r>
              <a:rPr lang="zh-CN" altLang="en-US" dirty="0"/>
              <a:t>为了保证可靠传输，</a:t>
            </a:r>
            <a:r>
              <a:rPr lang="en-US" altLang="zh-CN" dirty="0"/>
              <a:t>A </a:t>
            </a:r>
            <a:r>
              <a:rPr lang="zh-CN" altLang="en-US" dirty="0"/>
              <a:t>只能认为 </a:t>
            </a:r>
            <a:r>
              <a:rPr lang="en-US" altLang="zh-CN" dirty="0"/>
              <a:t>B </a:t>
            </a:r>
            <a:r>
              <a:rPr lang="zh-CN" altLang="en-US" dirty="0"/>
              <a:t>还没有收到这些数据。</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a:xfrm>
            <a:off x="355600" y="260350"/>
            <a:ext cx="8051800" cy="512763"/>
          </a:xfrm>
        </p:spPr>
        <p:txBody>
          <a:bodyPr/>
          <a:lstStyle/>
          <a:p>
            <a:r>
              <a:rPr lang="zh-CN" altLang="en-US"/>
              <a:t>值得注意</a:t>
            </a:r>
            <a:endParaRPr lang="zh-CN" altLang="en-US" sz="2400"/>
          </a:p>
        </p:txBody>
      </p:sp>
      <p:sp>
        <p:nvSpPr>
          <p:cNvPr id="884740" name="Rectangle 4"/>
          <p:cNvSpPr>
            <a:spLocks noGrp="1" noChangeArrowheads="1"/>
          </p:cNvSpPr>
          <p:nvPr>
            <p:ph type="body" idx="1"/>
          </p:nvPr>
        </p:nvSpPr>
        <p:spPr>
          <a:xfrm>
            <a:off x="323850" y="1052513"/>
            <a:ext cx="8483600" cy="5148262"/>
          </a:xfrm>
        </p:spPr>
        <p:txBody>
          <a:bodyPr/>
          <a:lstStyle/>
          <a:p>
            <a:pPr>
              <a:spcBef>
                <a:spcPts val="600"/>
              </a:spcBef>
            </a:pPr>
            <a:r>
              <a:rPr lang="zh-CN" altLang="en-US" dirty="0"/>
              <a:t>于是，</a:t>
            </a:r>
            <a:r>
              <a:rPr lang="en-US" altLang="zh-CN" dirty="0"/>
              <a:t>A </a:t>
            </a:r>
            <a:r>
              <a:rPr lang="zh-CN" altLang="en-US" dirty="0"/>
              <a:t>在经过一段时间后 </a:t>
            </a:r>
            <a:r>
              <a:rPr lang="en-US" altLang="zh-CN" dirty="0"/>
              <a:t>(</a:t>
            </a:r>
            <a:r>
              <a:rPr lang="zh-CN" altLang="en-US" dirty="0"/>
              <a:t>由</a:t>
            </a:r>
            <a:r>
              <a:rPr lang="zh-CN" altLang="en-US" dirty="0">
                <a:solidFill>
                  <a:srgbClr val="FF0000"/>
                </a:solidFill>
              </a:rPr>
              <a:t>超时计时器</a:t>
            </a:r>
            <a:r>
              <a:rPr lang="zh-CN" altLang="en-US" dirty="0"/>
              <a:t>控制</a:t>
            </a:r>
            <a:r>
              <a:rPr lang="en-US" altLang="zh-CN" dirty="0"/>
              <a:t>) </a:t>
            </a:r>
            <a:r>
              <a:rPr lang="zh-CN" altLang="en-US" dirty="0"/>
              <a:t>就重传这部分数据，重新设置超时计时器，直到收到 </a:t>
            </a:r>
            <a:r>
              <a:rPr lang="en-US" altLang="zh-CN" dirty="0"/>
              <a:t>B </a:t>
            </a:r>
            <a:r>
              <a:rPr lang="zh-CN" altLang="en-US" dirty="0"/>
              <a:t>的确认为止。</a:t>
            </a:r>
          </a:p>
          <a:p>
            <a:pPr>
              <a:spcBef>
                <a:spcPts val="600"/>
              </a:spcBef>
            </a:pPr>
            <a:endParaRPr lang="zh-CN" altLang="en-US" dirty="0"/>
          </a:p>
          <a:p>
            <a:pPr>
              <a:spcBef>
                <a:spcPts val="600"/>
              </a:spcBef>
            </a:pPr>
            <a:r>
              <a:rPr lang="zh-CN" altLang="en-US" dirty="0"/>
              <a:t>如果 </a:t>
            </a:r>
            <a:r>
              <a:rPr lang="en-US" altLang="zh-CN" dirty="0"/>
              <a:t>A</a:t>
            </a:r>
            <a:r>
              <a:rPr lang="zh-CN" altLang="en-US" dirty="0"/>
              <a:t>收到确认号</a:t>
            </a:r>
            <a:r>
              <a:rPr lang="zh-CN" altLang="en-US" dirty="0">
                <a:solidFill>
                  <a:srgbClr val="FF0000"/>
                </a:solidFill>
              </a:rPr>
              <a:t>落在</a:t>
            </a:r>
            <a:r>
              <a:rPr lang="zh-CN" altLang="en-US" dirty="0"/>
              <a:t>发送窗口内，那么 </a:t>
            </a:r>
            <a:r>
              <a:rPr lang="en-US" altLang="zh-CN" dirty="0"/>
              <a:t>A </a:t>
            </a:r>
            <a:r>
              <a:rPr lang="zh-CN" altLang="en-US" dirty="0"/>
              <a:t>就可以使发送窗口继续向前滑动</a:t>
            </a:r>
            <a:r>
              <a:rPr lang="en-US" altLang="zh-CN" dirty="0"/>
              <a:t>[cumulative ACK]</a:t>
            </a:r>
            <a:r>
              <a:rPr lang="zh-CN" altLang="en-US" dirty="0"/>
              <a:t>，并发送新的数据。</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7331" name="Picture 3"/>
          <p:cNvPicPr>
            <a:picLocks noChangeAspect="1" noChangeArrowheads="1"/>
          </p:cNvPicPr>
          <p:nvPr/>
        </p:nvPicPr>
        <p:blipFill>
          <a:blip r:embed="rId3" cstate="print"/>
          <a:srcRect/>
          <a:stretch>
            <a:fillRect/>
          </a:stretch>
        </p:blipFill>
        <p:spPr bwMode="auto">
          <a:xfrm>
            <a:off x="611188" y="1268413"/>
            <a:ext cx="7888287" cy="4587875"/>
          </a:xfrm>
          <a:prstGeom prst="rect">
            <a:avLst/>
          </a:prstGeom>
          <a:noFill/>
          <a:ln w="9525">
            <a:noFill/>
            <a:miter lim="800000"/>
            <a:headEnd/>
            <a:tailEnd/>
          </a:ln>
          <a:effectLst/>
        </p:spPr>
      </p:pic>
      <p:sp>
        <p:nvSpPr>
          <p:cNvPr id="867332" name="Rectangle 4"/>
          <p:cNvSpPr>
            <a:spLocks noGrp="1" noChangeArrowheads="1"/>
          </p:cNvSpPr>
          <p:nvPr>
            <p:ph type="title"/>
          </p:nvPr>
        </p:nvSpPr>
        <p:spPr>
          <a:xfrm>
            <a:off x="355600" y="203200"/>
            <a:ext cx="8464872" cy="705520"/>
          </a:xfrm>
        </p:spPr>
        <p:txBody>
          <a:bodyPr/>
          <a:lstStyle/>
          <a:p>
            <a:r>
              <a:rPr lang="zh-CN" altLang="en-US" dirty="0"/>
              <a:t>发送缓存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algn="ctr" eaLnBrk="1" hangingPunct="1"/>
            <a:r>
              <a:rPr lang="zh-CN" altLang="en-US" dirty="0"/>
              <a:t>基于端口的</a:t>
            </a:r>
            <a:r>
              <a:rPr lang="zh-CN" altLang="en-US" dirty="0">
                <a:solidFill>
                  <a:srgbClr val="FF0000"/>
                </a:solidFill>
              </a:rPr>
              <a:t>复用</a:t>
            </a:r>
            <a:r>
              <a:rPr lang="zh-CN" altLang="en-US" dirty="0"/>
              <a:t>和</a:t>
            </a:r>
            <a:r>
              <a:rPr lang="zh-CN" altLang="en-US" dirty="0">
                <a:solidFill>
                  <a:srgbClr val="FF0000"/>
                </a:solidFill>
              </a:rPr>
              <a:t>分用</a:t>
            </a:r>
            <a:r>
              <a:rPr lang="zh-CN" altLang="en-US" dirty="0"/>
              <a:t>功能</a:t>
            </a:r>
          </a:p>
        </p:txBody>
      </p:sp>
      <p:grpSp>
        <p:nvGrpSpPr>
          <p:cNvPr id="2" name="组合 1"/>
          <p:cNvGrpSpPr/>
          <p:nvPr/>
        </p:nvGrpSpPr>
        <p:grpSpPr>
          <a:xfrm>
            <a:off x="227982" y="1044595"/>
            <a:ext cx="8863905" cy="5241925"/>
            <a:chOff x="272480" y="1301751"/>
            <a:chExt cx="9602564" cy="5241925"/>
          </a:xfrm>
        </p:grpSpPr>
        <p:sp>
          <p:nvSpPr>
            <p:cNvPr id="9223" name="AutoShape 5"/>
            <p:cNvSpPr>
              <a:spLocks noChangeArrowheads="1"/>
            </p:cNvSpPr>
            <p:nvPr/>
          </p:nvSpPr>
          <p:spPr bwMode="auto">
            <a:xfrm>
              <a:off x="5556113" y="1354716"/>
              <a:ext cx="4318931" cy="4160156"/>
            </a:xfrm>
            <a:prstGeom prst="roundRect">
              <a:avLst>
                <a:gd name="adj" fmla="val 16667"/>
              </a:avLst>
            </a:prstGeom>
            <a:solidFill>
              <a:srgbClr val="FFFF99"/>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24" name="AutoShape 6"/>
            <p:cNvSpPr>
              <a:spLocks noChangeArrowheads="1"/>
            </p:cNvSpPr>
            <p:nvPr/>
          </p:nvSpPr>
          <p:spPr bwMode="auto">
            <a:xfrm>
              <a:off x="695905" y="1354716"/>
              <a:ext cx="4318931" cy="4160156"/>
            </a:xfrm>
            <a:prstGeom prst="roundRect">
              <a:avLst>
                <a:gd name="adj" fmla="val 16667"/>
              </a:avLst>
            </a:prstGeom>
            <a:solidFill>
              <a:srgbClr val="FFFF99"/>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25" name="Rectangle 7"/>
            <p:cNvSpPr>
              <a:spLocks noChangeArrowheads="1"/>
            </p:cNvSpPr>
            <p:nvPr/>
          </p:nvSpPr>
          <p:spPr bwMode="auto">
            <a:xfrm>
              <a:off x="5640798" y="4667433"/>
              <a:ext cx="4149561"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26" name="AutoShape 8"/>
            <p:cNvSpPr>
              <a:spLocks noChangeArrowheads="1"/>
            </p:cNvSpPr>
            <p:nvPr/>
          </p:nvSpPr>
          <p:spPr bwMode="auto">
            <a:xfrm>
              <a:off x="6064223"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27" name="Rectangle 9"/>
            <p:cNvSpPr>
              <a:spLocks noChangeArrowheads="1"/>
            </p:cNvSpPr>
            <p:nvPr/>
          </p:nvSpPr>
          <p:spPr bwMode="auto">
            <a:xfrm>
              <a:off x="272480" y="4667433"/>
              <a:ext cx="4657670"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28" name="Rectangle 10"/>
            <p:cNvSpPr>
              <a:spLocks noChangeArrowheads="1"/>
            </p:cNvSpPr>
            <p:nvPr/>
          </p:nvSpPr>
          <p:spPr bwMode="auto">
            <a:xfrm>
              <a:off x="272480" y="1971035"/>
              <a:ext cx="4657670"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29" name="Line 11"/>
            <p:cNvSpPr>
              <a:spLocks noChangeShapeType="1"/>
            </p:cNvSpPr>
            <p:nvPr/>
          </p:nvSpPr>
          <p:spPr bwMode="auto">
            <a:xfrm flipH="1">
              <a:off x="1204014" y="281847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30" name="Line 12"/>
            <p:cNvSpPr>
              <a:spLocks noChangeShapeType="1"/>
            </p:cNvSpPr>
            <p:nvPr/>
          </p:nvSpPr>
          <p:spPr bwMode="auto">
            <a:xfrm flipH="1">
              <a:off x="1796808" y="281847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31" name="Text Box 13"/>
            <p:cNvSpPr txBox="1">
              <a:spLocks noChangeArrowheads="1"/>
            </p:cNvSpPr>
            <p:nvPr/>
          </p:nvSpPr>
          <p:spPr bwMode="auto">
            <a:xfrm>
              <a:off x="272480" y="1937330"/>
              <a:ext cx="4518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800" b="0">
                  <a:latin typeface="+mn-lt"/>
                  <a:ea typeface="黑体" panose="02010609060101010101" pitchFamily="49" charset="-122"/>
                </a:rPr>
                <a:t>应</a:t>
              </a:r>
            </a:p>
            <a:p>
              <a:pPr algn="l" eaLnBrk="1" hangingPunct="1"/>
              <a:r>
                <a:rPr lang="zh-CN" altLang="en-US" sz="1800" b="0">
                  <a:latin typeface="+mn-lt"/>
                  <a:ea typeface="黑体" panose="02010609060101010101" pitchFamily="49" charset="-122"/>
                </a:rPr>
                <a:t>用</a:t>
              </a:r>
            </a:p>
            <a:p>
              <a:pPr algn="l" eaLnBrk="1" hangingPunct="1"/>
              <a:r>
                <a:rPr lang="zh-CN" altLang="en-US" sz="1800" b="0">
                  <a:latin typeface="+mn-lt"/>
                  <a:ea typeface="黑体" panose="02010609060101010101" pitchFamily="49" charset="-122"/>
                </a:rPr>
                <a:t>层</a:t>
              </a:r>
            </a:p>
          </p:txBody>
        </p:sp>
        <p:sp>
          <p:nvSpPr>
            <p:cNvPr id="9232" name="Text Box 14"/>
            <p:cNvSpPr txBox="1">
              <a:spLocks noChangeArrowheads="1"/>
            </p:cNvSpPr>
            <p:nvPr/>
          </p:nvSpPr>
          <p:spPr bwMode="auto">
            <a:xfrm>
              <a:off x="272480" y="3176389"/>
              <a:ext cx="4518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800" b="0">
                  <a:latin typeface="+mn-lt"/>
                  <a:ea typeface="黑体" panose="02010609060101010101" pitchFamily="49" charset="-122"/>
                </a:rPr>
                <a:t>运</a:t>
              </a:r>
            </a:p>
            <a:p>
              <a:pPr algn="l" eaLnBrk="1" hangingPunct="1"/>
              <a:r>
                <a:rPr lang="zh-CN" altLang="en-US" sz="1800" b="0">
                  <a:latin typeface="+mn-lt"/>
                  <a:ea typeface="黑体" panose="02010609060101010101" pitchFamily="49" charset="-122"/>
                </a:rPr>
                <a:t>输</a:t>
              </a:r>
            </a:p>
            <a:p>
              <a:pPr algn="l" eaLnBrk="1" hangingPunct="1"/>
              <a:r>
                <a:rPr lang="zh-CN" altLang="en-US" sz="1800" b="0">
                  <a:latin typeface="+mn-lt"/>
                  <a:ea typeface="黑体" panose="02010609060101010101" pitchFamily="49" charset="-122"/>
                </a:rPr>
                <a:t>层</a:t>
              </a:r>
            </a:p>
          </p:txBody>
        </p:sp>
        <p:sp>
          <p:nvSpPr>
            <p:cNvPr id="9233" name="Text Box 15"/>
            <p:cNvSpPr txBox="1">
              <a:spLocks noChangeArrowheads="1"/>
            </p:cNvSpPr>
            <p:nvPr/>
          </p:nvSpPr>
          <p:spPr bwMode="auto">
            <a:xfrm>
              <a:off x="272480" y="4539033"/>
              <a:ext cx="4518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800" b="0" dirty="0">
                  <a:latin typeface="+mn-lt"/>
                  <a:ea typeface="黑体" panose="02010609060101010101" pitchFamily="49" charset="-122"/>
                </a:rPr>
                <a:t>网</a:t>
              </a:r>
            </a:p>
            <a:p>
              <a:pPr algn="l" eaLnBrk="1" hangingPunct="1"/>
              <a:r>
                <a:rPr lang="zh-CN" altLang="en-US" sz="1800" b="0" dirty="0">
                  <a:latin typeface="+mn-lt"/>
                  <a:ea typeface="黑体" panose="02010609060101010101" pitchFamily="49" charset="-122"/>
                </a:rPr>
                <a:t>络</a:t>
              </a:r>
            </a:p>
            <a:p>
              <a:pPr algn="l" eaLnBrk="1" hangingPunct="1"/>
              <a:r>
                <a:rPr lang="zh-CN" altLang="en-US" sz="1800" b="0" dirty="0">
                  <a:latin typeface="+mn-lt"/>
                  <a:ea typeface="黑体" panose="02010609060101010101" pitchFamily="49" charset="-122"/>
                </a:rPr>
                <a:t>层</a:t>
              </a:r>
            </a:p>
          </p:txBody>
        </p:sp>
        <p:sp>
          <p:nvSpPr>
            <p:cNvPr id="9234" name="Text Box 16"/>
            <p:cNvSpPr txBox="1">
              <a:spLocks noChangeArrowheads="1"/>
            </p:cNvSpPr>
            <p:nvPr/>
          </p:nvSpPr>
          <p:spPr bwMode="auto">
            <a:xfrm>
              <a:off x="1191665" y="4190748"/>
              <a:ext cx="15129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0" dirty="0">
                  <a:solidFill>
                    <a:srgbClr val="000099"/>
                  </a:solidFill>
                  <a:latin typeface="+mn-lt"/>
                  <a:ea typeface="黑体" panose="02010609060101010101" pitchFamily="49" charset="-122"/>
                </a:rPr>
                <a:t>TCP </a:t>
              </a:r>
              <a:r>
                <a:rPr lang="zh-CN" altLang="en-US" sz="1800" b="0">
                  <a:solidFill>
                    <a:srgbClr val="000099"/>
                  </a:solidFill>
                  <a:latin typeface="+mn-lt"/>
                  <a:ea typeface="黑体" panose="02010609060101010101" pitchFamily="49" charset="-122"/>
                </a:rPr>
                <a:t>报文段</a:t>
              </a:r>
            </a:p>
          </p:txBody>
        </p:sp>
        <p:sp>
          <p:nvSpPr>
            <p:cNvPr id="9235" name="Text Box 17"/>
            <p:cNvSpPr txBox="1">
              <a:spLocks noChangeArrowheads="1"/>
            </p:cNvSpPr>
            <p:nvPr/>
          </p:nvSpPr>
          <p:spPr bwMode="auto">
            <a:xfrm>
              <a:off x="3187052" y="4028643"/>
              <a:ext cx="1459081"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1800" b="0" dirty="0">
                  <a:solidFill>
                    <a:srgbClr val="000099"/>
                  </a:solidFill>
                  <a:latin typeface="+mn-lt"/>
                  <a:ea typeface="黑体" panose="02010609060101010101" pitchFamily="49" charset="-122"/>
                </a:rPr>
                <a:t>UDP</a:t>
              </a:r>
            </a:p>
            <a:p>
              <a:pPr eaLnBrk="1" hangingPunct="1">
                <a:lnSpc>
                  <a:spcPct val="90000"/>
                </a:lnSpc>
              </a:pPr>
              <a:r>
                <a:rPr lang="zh-CN" altLang="en-US" sz="1800" b="0">
                  <a:solidFill>
                    <a:srgbClr val="000099"/>
                  </a:solidFill>
                  <a:latin typeface="+mn-lt"/>
                  <a:ea typeface="黑体" panose="02010609060101010101" pitchFamily="49" charset="-122"/>
                </a:rPr>
                <a:t>用户数据报</a:t>
              </a:r>
            </a:p>
          </p:txBody>
        </p:sp>
        <p:sp>
          <p:nvSpPr>
            <p:cNvPr id="9236" name="Text Box 18"/>
            <p:cNvSpPr txBox="1">
              <a:spLocks noChangeArrowheads="1"/>
            </p:cNvSpPr>
            <p:nvPr/>
          </p:nvSpPr>
          <p:spPr bwMode="auto">
            <a:xfrm>
              <a:off x="2098179" y="1763991"/>
              <a:ext cx="15406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dirty="0">
                  <a:solidFill>
                    <a:srgbClr val="000099"/>
                  </a:solidFill>
                  <a:latin typeface="+mn-lt"/>
                  <a:ea typeface="黑体" panose="02010609060101010101" pitchFamily="49" charset="-122"/>
                </a:rPr>
                <a:t>应用进程</a:t>
              </a:r>
            </a:p>
          </p:txBody>
        </p:sp>
        <p:sp>
          <p:nvSpPr>
            <p:cNvPr id="9237" name="AutoShape 19"/>
            <p:cNvSpPr>
              <a:spLocks noChangeArrowheads="1"/>
            </p:cNvSpPr>
            <p:nvPr/>
          </p:nvSpPr>
          <p:spPr bwMode="auto">
            <a:xfrm>
              <a:off x="865274" y="328071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solidFill>
                    <a:srgbClr val="000099"/>
                  </a:solidFill>
                  <a:latin typeface="+mn-lt"/>
                  <a:ea typeface="黑体" panose="02010609060101010101" pitchFamily="49" charset="-122"/>
                </a:rPr>
                <a:t>TCP </a:t>
              </a:r>
              <a:r>
                <a:rPr lang="zh-CN" altLang="en-US" sz="1800">
                  <a:solidFill>
                    <a:srgbClr val="000099"/>
                  </a:solidFill>
                  <a:latin typeface="+mn-lt"/>
                  <a:ea typeface="黑体" panose="02010609060101010101" pitchFamily="49" charset="-122"/>
                </a:rPr>
                <a:t>复用</a:t>
              </a:r>
            </a:p>
          </p:txBody>
        </p:sp>
        <p:sp>
          <p:nvSpPr>
            <p:cNvPr id="9238" name="Text Box 20"/>
            <p:cNvSpPr txBox="1">
              <a:spLocks noChangeArrowheads="1"/>
            </p:cNvSpPr>
            <p:nvPr/>
          </p:nvSpPr>
          <p:spPr bwMode="auto">
            <a:xfrm>
              <a:off x="808818" y="203523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sp>
          <p:nvSpPr>
            <p:cNvPr id="9239" name="Rectangle 21"/>
            <p:cNvSpPr>
              <a:spLocks noChangeArrowheads="1"/>
            </p:cNvSpPr>
            <p:nvPr/>
          </p:nvSpPr>
          <p:spPr bwMode="auto">
            <a:xfrm>
              <a:off x="1119329" y="320367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40" name="Rectangle 22"/>
            <p:cNvSpPr>
              <a:spLocks noChangeArrowheads="1"/>
            </p:cNvSpPr>
            <p:nvPr/>
          </p:nvSpPr>
          <p:spPr bwMode="auto">
            <a:xfrm>
              <a:off x="1712124" y="320367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41" name="Rectangle 23"/>
            <p:cNvSpPr>
              <a:spLocks noChangeArrowheads="1"/>
            </p:cNvSpPr>
            <p:nvPr/>
          </p:nvSpPr>
          <p:spPr bwMode="auto">
            <a:xfrm>
              <a:off x="2304918" y="320367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42" name="Line 24"/>
            <p:cNvSpPr>
              <a:spLocks noChangeShapeType="1"/>
            </p:cNvSpPr>
            <p:nvPr/>
          </p:nvSpPr>
          <p:spPr bwMode="auto">
            <a:xfrm flipH="1">
              <a:off x="2389603" y="281847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43" name="Text Box 25"/>
            <p:cNvSpPr txBox="1">
              <a:spLocks noChangeArrowheads="1"/>
            </p:cNvSpPr>
            <p:nvPr/>
          </p:nvSpPr>
          <p:spPr bwMode="auto">
            <a:xfrm>
              <a:off x="1410434" y="203523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sp>
          <p:nvSpPr>
            <p:cNvPr id="9244" name="Text Box 26"/>
            <p:cNvSpPr txBox="1">
              <a:spLocks noChangeArrowheads="1"/>
            </p:cNvSpPr>
            <p:nvPr/>
          </p:nvSpPr>
          <p:spPr bwMode="auto">
            <a:xfrm>
              <a:off x="1997935" y="203523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sp>
          <p:nvSpPr>
            <p:cNvPr id="9245" name="AutoShape 27"/>
            <p:cNvSpPr>
              <a:spLocks noChangeArrowheads="1"/>
            </p:cNvSpPr>
            <p:nvPr/>
          </p:nvSpPr>
          <p:spPr bwMode="auto">
            <a:xfrm>
              <a:off x="1204014"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dirty="0">
                  <a:solidFill>
                    <a:srgbClr val="000099"/>
                  </a:solidFill>
                  <a:latin typeface="+mn-lt"/>
                  <a:ea typeface="黑体" panose="02010609060101010101" pitchFamily="49" charset="-122"/>
                </a:rPr>
                <a:t>IP </a:t>
              </a:r>
              <a:r>
                <a:rPr lang="zh-CN" altLang="en-US" sz="1800" dirty="0">
                  <a:solidFill>
                    <a:srgbClr val="000099"/>
                  </a:solidFill>
                  <a:latin typeface="+mn-lt"/>
                  <a:ea typeface="黑体" panose="02010609060101010101" pitchFamily="49" charset="-122"/>
                </a:rPr>
                <a:t>复用</a:t>
              </a:r>
            </a:p>
          </p:txBody>
        </p:sp>
        <p:sp>
          <p:nvSpPr>
            <p:cNvPr id="9246" name="Line 28"/>
            <p:cNvSpPr>
              <a:spLocks noChangeShapeType="1"/>
            </p:cNvSpPr>
            <p:nvPr/>
          </p:nvSpPr>
          <p:spPr bwMode="auto">
            <a:xfrm flipH="1">
              <a:off x="3321137"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47" name="Line 29"/>
            <p:cNvSpPr>
              <a:spLocks noChangeShapeType="1"/>
            </p:cNvSpPr>
            <p:nvPr/>
          </p:nvSpPr>
          <p:spPr bwMode="auto">
            <a:xfrm flipH="1">
              <a:off x="3913931"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48" name="AutoShape 30"/>
            <p:cNvSpPr>
              <a:spLocks noChangeArrowheads="1"/>
            </p:cNvSpPr>
            <p:nvPr/>
          </p:nvSpPr>
          <p:spPr bwMode="auto">
            <a:xfrm>
              <a:off x="2982397"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solidFill>
                    <a:srgbClr val="000099"/>
                  </a:solidFill>
                  <a:latin typeface="+mn-lt"/>
                  <a:ea typeface="黑体" panose="02010609060101010101" pitchFamily="49" charset="-122"/>
                </a:rPr>
                <a:t>UDP </a:t>
              </a:r>
              <a:r>
                <a:rPr lang="zh-CN" altLang="en-US" sz="1800">
                  <a:solidFill>
                    <a:srgbClr val="000099"/>
                  </a:solidFill>
                  <a:latin typeface="+mn-lt"/>
                  <a:ea typeface="黑体" panose="02010609060101010101" pitchFamily="49" charset="-122"/>
                </a:rPr>
                <a:t>复用</a:t>
              </a:r>
            </a:p>
          </p:txBody>
        </p:sp>
        <p:sp>
          <p:nvSpPr>
            <p:cNvPr id="9249" name="Text Box 31"/>
            <p:cNvSpPr txBox="1">
              <a:spLocks noChangeArrowheads="1"/>
            </p:cNvSpPr>
            <p:nvPr/>
          </p:nvSpPr>
          <p:spPr bwMode="auto">
            <a:xfrm>
              <a:off x="2925941" y="204807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sp>
          <p:nvSpPr>
            <p:cNvPr id="9250" name="Rectangle 32"/>
            <p:cNvSpPr>
              <a:spLocks noChangeArrowheads="1"/>
            </p:cNvSpPr>
            <p:nvPr/>
          </p:nvSpPr>
          <p:spPr bwMode="auto">
            <a:xfrm>
              <a:off x="3236452"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51" name="Rectangle 33"/>
            <p:cNvSpPr>
              <a:spLocks noChangeArrowheads="1"/>
            </p:cNvSpPr>
            <p:nvPr/>
          </p:nvSpPr>
          <p:spPr bwMode="auto">
            <a:xfrm>
              <a:off x="3829246"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52" name="Rectangle 34"/>
            <p:cNvSpPr>
              <a:spLocks noChangeArrowheads="1"/>
            </p:cNvSpPr>
            <p:nvPr/>
          </p:nvSpPr>
          <p:spPr bwMode="auto">
            <a:xfrm>
              <a:off x="4422041"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53" name="Line 35"/>
            <p:cNvSpPr>
              <a:spLocks noChangeShapeType="1"/>
            </p:cNvSpPr>
            <p:nvPr/>
          </p:nvSpPr>
          <p:spPr bwMode="auto">
            <a:xfrm flipH="1">
              <a:off x="4506726"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54" name="Text Box 36"/>
            <p:cNvSpPr txBox="1">
              <a:spLocks noChangeArrowheads="1"/>
            </p:cNvSpPr>
            <p:nvPr/>
          </p:nvSpPr>
          <p:spPr bwMode="auto">
            <a:xfrm>
              <a:off x="3527556" y="204807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sp>
          <p:nvSpPr>
            <p:cNvPr id="9255" name="Text Box 37"/>
            <p:cNvSpPr txBox="1">
              <a:spLocks noChangeArrowheads="1"/>
            </p:cNvSpPr>
            <p:nvPr/>
          </p:nvSpPr>
          <p:spPr bwMode="auto">
            <a:xfrm>
              <a:off x="4115058" y="204807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sp>
          <p:nvSpPr>
            <p:cNvPr id="9256" name="Rectangle 38"/>
            <p:cNvSpPr>
              <a:spLocks noChangeArrowheads="1"/>
            </p:cNvSpPr>
            <p:nvPr/>
          </p:nvSpPr>
          <p:spPr bwMode="auto">
            <a:xfrm>
              <a:off x="5640798" y="1971035"/>
              <a:ext cx="4149561"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57" name="Line 39"/>
            <p:cNvSpPr>
              <a:spLocks noChangeShapeType="1"/>
            </p:cNvSpPr>
            <p:nvPr/>
          </p:nvSpPr>
          <p:spPr bwMode="auto">
            <a:xfrm flipH="1" flipV="1">
              <a:off x="6035995"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58" name="Line 40"/>
            <p:cNvSpPr>
              <a:spLocks noChangeShapeType="1"/>
            </p:cNvSpPr>
            <p:nvPr/>
          </p:nvSpPr>
          <p:spPr bwMode="auto">
            <a:xfrm flipH="1" flipV="1">
              <a:off x="6628789"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59" name="Text Box 41"/>
            <p:cNvSpPr txBox="1">
              <a:spLocks noChangeArrowheads="1"/>
            </p:cNvSpPr>
            <p:nvPr/>
          </p:nvSpPr>
          <p:spPr bwMode="auto">
            <a:xfrm>
              <a:off x="5991888" y="4261368"/>
              <a:ext cx="15129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0" dirty="0">
                  <a:solidFill>
                    <a:srgbClr val="000099"/>
                  </a:solidFill>
                  <a:latin typeface="+mn-lt"/>
                  <a:ea typeface="黑体" panose="02010609060101010101" pitchFamily="49" charset="-122"/>
                </a:rPr>
                <a:t>TCP </a:t>
              </a:r>
              <a:r>
                <a:rPr lang="zh-CN" altLang="en-US" sz="1800" b="0">
                  <a:solidFill>
                    <a:srgbClr val="000099"/>
                  </a:solidFill>
                  <a:latin typeface="+mn-lt"/>
                  <a:ea typeface="黑体" panose="02010609060101010101" pitchFamily="49" charset="-122"/>
                </a:rPr>
                <a:t>报文段</a:t>
              </a:r>
            </a:p>
          </p:txBody>
        </p:sp>
        <p:sp>
          <p:nvSpPr>
            <p:cNvPr id="9260" name="Text Box 42"/>
            <p:cNvSpPr txBox="1">
              <a:spLocks noChangeArrowheads="1"/>
            </p:cNvSpPr>
            <p:nvPr/>
          </p:nvSpPr>
          <p:spPr bwMode="auto">
            <a:xfrm>
              <a:off x="8034911" y="4142598"/>
              <a:ext cx="1459081"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1800" b="0" dirty="0">
                  <a:solidFill>
                    <a:srgbClr val="000099"/>
                  </a:solidFill>
                  <a:latin typeface="+mn-lt"/>
                  <a:ea typeface="黑体" panose="02010609060101010101" pitchFamily="49" charset="-122"/>
                </a:rPr>
                <a:t>UDP</a:t>
              </a:r>
            </a:p>
            <a:p>
              <a:pPr eaLnBrk="1" hangingPunct="1">
                <a:lnSpc>
                  <a:spcPct val="90000"/>
                </a:lnSpc>
              </a:pPr>
              <a:r>
                <a:rPr lang="zh-CN" altLang="en-US" sz="1800" b="0">
                  <a:solidFill>
                    <a:srgbClr val="000099"/>
                  </a:solidFill>
                  <a:latin typeface="+mn-lt"/>
                  <a:ea typeface="黑体" panose="02010609060101010101" pitchFamily="49" charset="-122"/>
                </a:rPr>
                <a:t>用户数据报</a:t>
              </a:r>
            </a:p>
          </p:txBody>
        </p:sp>
        <p:sp>
          <p:nvSpPr>
            <p:cNvPr id="9261" name="AutoShape 43"/>
            <p:cNvSpPr>
              <a:spLocks noChangeArrowheads="1"/>
            </p:cNvSpPr>
            <p:nvPr/>
          </p:nvSpPr>
          <p:spPr bwMode="auto">
            <a:xfrm>
              <a:off x="5697255"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62" name="Text Box 44"/>
            <p:cNvSpPr txBox="1">
              <a:spLocks noChangeArrowheads="1"/>
            </p:cNvSpPr>
            <p:nvPr/>
          </p:nvSpPr>
          <p:spPr bwMode="auto">
            <a:xfrm>
              <a:off x="5640798" y="204807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sp>
          <p:nvSpPr>
            <p:cNvPr id="9263" name="Rectangle 45"/>
            <p:cNvSpPr>
              <a:spLocks noChangeArrowheads="1"/>
            </p:cNvSpPr>
            <p:nvPr/>
          </p:nvSpPr>
          <p:spPr bwMode="auto">
            <a:xfrm>
              <a:off x="5951310"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64" name="Rectangle 46"/>
            <p:cNvSpPr>
              <a:spLocks noChangeArrowheads="1"/>
            </p:cNvSpPr>
            <p:nvPr/>
          </p:nvSpPr>
          <p:spPr bwMode="auto">
            <a:xfrm>
              <a:off x="6544104"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65" name="Rectangle 47"/>
            <p:cNvSpPr>
              <a:spLocks noChangeArrowheads="1"/>
            </p:cNvSpPr>
            <p:nvPr/>
          </p:nvSpPr>
          <p:spPr bwMode="auto">
            <a:xfrm>
              <a:off x="7136898"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66" name="Line 48"/>
            <p:cNvSpPr>
              <a:spLocks noChangeShapeType="1"/>
            </p:cNvSpPr>
            <p:nvPr/>
          </p:nvSpPr>
          <p:spPr bwMode="auto">
            <a:xfrm flipH="1" flipV="1">
              <a:off x="7221583"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67" name="Text Box 49"/>
            <p:cNvSpPr txBox="1">
              <a:spLocks noChangeArrowheads="1"/>
            </p:cNvSpPr>
            <p:nvPr/>
          </p:nvSpPr>
          <p:spPr bwMode="auto">
            <a:xfrm>
              <a:off x="6242414" y="204807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sp>
          <p:nvSpPr>
            <p:cNvPr id="9268" name="Text Box 50"/>
            <p:cNvSpPr txBox="1">
              <a:spLocks noChangeArrowheads="1"/>
            </p:cNvSpPr>
            <p:nvPr/>
          </p:nvSpPr>
          <p:spPr bwMode="auto">
            <a:xfrm>
              <a:off x="6829916" y="204807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grpSp>
          <p:nvGrpSpPr>
            <p:cNvPr id="3" name="Group 51"/>
            <p:cNvGrpSpPr/>
            <p:nvPr/>
          </p:nvGrpSpPr>
          <p:grpSpPr bwMode="auto">
            <a:xfrm>
              <a:off x="1575922" y="3974073"/>
              <a:ext cx="7169989" cy="702989"/>
              <a:chOff x="912" y="1920"/>
              <a:chExt cx="4064" cy="398"/>
            </a:xfrm>
          </p:grpSpPr>
          <p:sp>
            <p:nvSpPr>
              <p:cNvPr id="9296" name="Line 52"/>
              <p:cNvSpPr>
                <a:spLocks noChangeShapeType="1"/>
              </p:cNvSpPr>
              <p:nvPr/>
            </p:nvSpPr>
            <p:spPr bwMode="auto">
              <a:xfrm>
                <a:off x="912" y="1920"/>
                <a:ext cx="0" cy="384"/>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97" name="Line 53"/>
              <p:cNvSpPr>
                <a:spLocks noChangeShapeType="1"/>
              </p:cNvSpPr>
              <p:nvPr/>
            </p:nvSpPr>
            <p:spPr bwMode="auto">
              <a:xfrm>
                <a:off x="2112" y="1928"/>
                <a:ext cx="0" cy="382"/>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98" name="Line 54"/>
              <p:cNvSpPr>
                <a:spLocks noChangeShapeType="1"/>
              </p:cNvSpPr>
              <p:nvPr/>
            </p:nvSpPr>
            <p:spPr bwMode="auto">
              <a:xfrm flipV="1">
                <a:off x="3776" y="1928"/>
                <a:ext cx="0" cy="384"/>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99" name="Line 55"/>
              <p:cNvSpPr>
                <a:spLocks noChangeShapeType="1"/>
              </p:cNvSpPr>
              <p:nvPr/>
            </p:nvSpPr>
            <p:spPr bwMode="auto">
              <a:xfrm flipV="1">
                <a:off x="4976" y="1936"/>
                <a:ext cx="0" cy="382"/>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grpSp>
        <p:sp>
          <p:nvSpPr>
            <p:cNvPr id="9270" name="Line 56"/>
            <p:cNvSpPr>
              <a:spLocks noChangeShapeType="1"/>
            </p:cNvSpPr>
            <p:nvPr/>
          </p:nvSpPr>
          <p:spPr bwMode="auto">
            <a:xfrm flipH="1" flipV="1">
              <a:off x="8153117" y="284415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71" name="Line 57"/>
            <p:cNvSpPr>
              <a:spLocks noChangeShapeType="1"/>
            </p:cNvSpPr>
            <p:nvPr/>
          </p:nvSpPr>
          <p:spPr bwMode="auto">
            <a:xfrm flipH="1" flipV="1">
              <a:off x="8745912" y="284415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72" name="AutoShape 58"/>
            <p:cNvSpPr>
              <a:spLocks noChangeArrowheads="1"/>
            </p:cNvSpPr>
            <p:nvPr/>
          </p:nvSpPr>
          <p:spPr bwMode="auto">
            <a:xfrm>
              <a:off x="7814378" y="330639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73" name="Text Box 59"/>
            <p:cNvSpPr txBox="1">
              <a:spLocks noChangeArrowheads="1"/>
            </p:cNvSpPr>
            <p:nvPr/>
          </p:nvSpPr>
          <p:spPr bwMode="auto">
            <a:xfrm>
              <a:off x="7757921" y="206091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sp>
          <p:nvSpPr>
            <p:cNvPr id="9274" name="Rectangle 60"/>
            <p:cNvSpPr>
              <a:spLocks noChangeArrowheads="1"/>
            </p:cNvSpPr>
            <p:nvPr/>
          </p:nvSpPr>
          <p:spPr bwMode="auto">
            <a:xfrm>
              <a:off x="8068433" y="322935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75" name="Rectangle 61"/>
            <p:cNvSpPr>
              <a:spLocks noChangeArrowheads="1"/>
            </p:cNvSpPr>
            <p:nvPr/>
          </p:nvSpPr>
          <p:spPr bwMode="auto">
            <a:xfrm>
              <a:off x="8661227" y="322935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76" name="Rectangle 62"/>
            <p:cNvSpPr>
              <a:spLocks noChangeArrowheads="1"/>
            </p:cNvSpPr>
            <p:nvPr/>
          </p:nvSpPr>
          <p:spPr bwMode="auto">
            <a:xfrm>
              <a:off x="9254021" y="322935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77" name="Line 63"/>
            <p:cNvSpPr>
              <a:spLocks noChangeShapeType="1"/>
            </p:cNvSpPr>
            <p:nvPr/>
          </p:nvSpPr>
          <p:spPr bwMode="auto">
            <a:xfrm flipH="1" flipV="1">
              <a:off x="9338706" y="284415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278" name="Text Box 64"/>
            <p:cNvSpPr txBox="1">
              <a:spLocks noChangeArrowheads="1"/>
            </p:cNvSpPr>
            <p:nvPr/>
          </p:nvSpPr>
          <p:spPr bwMode="auto">
            <a:xfrm>
              <a:off x="8359536" y="206091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sp>
          <p:nvSpPr>
            <p:cNvPr id="9279" name="Text Box 65"/>
            <p:cNvSpPr txBox="1">
              <a:spLocks noChangeArrowheads="1"/>
            </p:cNvSpPr>
            <p:nvPr/>
          </p:nvSpPr>
          <p:spPr bwMode="auto">
            <a:xfrm>
              <a:off x="8947038" y="2060915"/>
              <a:ext cx="783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b="0" dirty="0">
                  <a:solidFill>
                    <a:srgbClr val="000099"/>
                  </a:solidFill>
                  <a:latin typeface="+mn-lt"/>
                  <a:ea typeface="黑体" panose="02010609060101010101" pitchFamily="49" charset="-122"/>
                  <a:sym typeface="Wingdings" panose="05000000000000000000" pitchFamily="2" charset="2"/>
                </a:rPr>
                <a:t></a:t>
              </a:r>
              <a:endParaRPr lang="en-US" altLang="zh-CN" sz="6000" b="0" dirty="0">
                <a:solidFill>
                  <a:srgbClr val="000099"/>
                </a:solidFill>
                <a:latin typeface="+mn-lt"/>
                <a:ea typeface="黑体" panose="02010609060101010101" pitchFamily="49" charset="-122"/>
              </a:endParaRPr>
            </a:p>
          </p:txBody>
        </p:sp>
        <p:sp>
          <p:nvSpPr>
            <p:cNvPr id="9280" name="Text Box 66"/>
            <p:cNvSpPr txBox="1">
              <a:spLocks noChangeArrowheads="1"/>
            </p:cNvSpPr>
            <p:nvPr/>
          </p:nvSpPr>
          <p:spPr bwMode="auto">
            <a:xfrm>
              <a:off x="6968974" y="1763991"/>
              <a:ext cx="15406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a:solidFill>
                    <a:srgbClr val="000099"/>
                  </a:solidFill>
                  <a:latin typeface="+mn-lt"/>
                  <a:ea typeface="黑体" panose="02010609060101010101" pitchFamily="49" charset="-122"/>
                </a:rPr>
                <a:t>应用进程</a:t>
              </a:r>
            </a:p>
          </p:txBody>
        </p:sp>
        <p:sp>
          <p:nvSpPr>
            <p:cNvPr id="9281" name="Text Box 67"/>
            <p:cNvSpPr txBox="1">
              <a:spLocks noChangeArrowheads="1"/>
            </p:cNvSpPr>
            <p:nvPr/>
          </p:nvSpPr>
          <p:spPr bwMode="auto">
            <a:xfrm>
              <a:off x="7283333" y="2879464"/>
              <a:ext cx="8703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dirty="0">
                  <a:solidFill>
                    <a:srgbClr val="FF0000"/>
                  </a:solidFill>
                  <a:latin typeface="+mn-lt"/>
                  <a:ea typeface="黑体" panose="02010609060101010101" pitchFamily="49" charset="-122"/>
                </a:rPr>
                <a:t>端口</a:t>
              </a:r>
            </a:p>
          </p:txBody>
        </p:sp>
        <p:sp>
          <p:nvSpPr>
            <p:cNvPr id="9282" name="Text Box 68"/>
            <p:cNvSpPr txBox="1">
              <a:spLocks noChangeArrowheads="1"/>
            </p:cNvSpPr>
            <p:nvPr/>
          </p:nvSpPr>
          <p:spPr bwMode="auto">
            <a:xfrm>
              <a:off x="2463702" y="2866625"/>
              <a:ext cx="8703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dirty="0">
                  <a:solidFill>
                    <a:srgbClr val="FF0000"/>
                  </a:solidFill>
                  <a:latin typeface="+mn-lt"/>
                  <a:ea typeface="黑体" panose="02010609060101010101" pitchFamily="49" charset="-122"/>
                </a:rPr>
                <a:t>端口</a:t>
              </a:r>
            </a:p>
          </p:txBody>
        </p:sp>
        <p:sp>
          <p:nvSpPr>
            <p:cNvPr id="9283" name="Text Box 69"/>
            <p:cNvSpPr txBox="1">
              <a:spLocks noChangeArrowheads="1"/>
            </p:cNvSpPr>
            <p:nvPr/>
          </p:nvSpPr>
          <p:spPr bwMode="auto">
            <a:xfrm>
              <a:off x="6106565" y="3447634"/>
              <a:ext cx="12059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0" dirty="0">
                  <a:solidFill>
                    <a:srgbClr val="000099"/>
                  </a:solidFill>
                  <a:latin typeface="+mn-lt"/>
                  <a:ea typeface="黑体" panose="02010609060101010101" pitchFamily="49" charset="-122"/>
                </a:rPr>
                <a:t>TCP </a:t>
              </a:r>
              <a:r>
                <a:rPr lang="zh-CN" altLang="en-US" sz="1800" b="0">
                  <a:solidFill>
                    <a:srgbClr val="000099"/>
                  </a:solidFill>
                  <a:latin typeface="+mn-lt"/>
                  <a:ea typeface="黑体" panose="02010609060101010101" pitchFamily="49" charset="-122"/>
                </a:rPr>
                <a:t>分用</a:t>
              </a:r>
            </a:p>
          </p:txBody>
        </p:sp>
        <p:sp>
          <p:nvSpPr>
            <p:cNvPr id="9284" name="Text Box 70"/>
            <p:cNvSpPr txBox="1">
              <a:spLocks noChangeArrowheads="1"/>
            </p:cNvSpPr>
            <p:nvPr/>
          </p:nvSpPr>
          <p:spPr bwMode="auto">
            <a:xfrm>
              <a:off x="8237802" y="3434794"/>
              <a:ext cx="1248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0" dirty="0">
                  <a:solidFill>
                    <a:srgbClr val="000099"/>
                  </a:solidFill>
                  <a:latin typeface="+mn-lt"/>
                  <a:ea typeface="黑体" panose="02010609060101010101" pitchFamily="49" charset="-122"/>
                </a:rPr>
                <a:t>UDP </a:t>
              </a:r>
              <a:r>
                <a:rPr lang="zh-CN" altLang="en-US" sz="1800" b="0">
                  <a:solidFill>
                    <a:srgbClr val="000099"/>
                  </a:solidFill>
                  <a:latin typeface="+mn-lt"/>
                  <a:ea typeface="黑体" panose="02010609060101010101" pitchFamily="49" charset="-122"/>
                </a:rPr>
                <a:t>分用</a:t>
              </a:r>
            </a:p>
          </p:txBody>
        </p:sp>
        <p:sp>
          <p:nvSpPr>
            <p:cNvPr id="9285" name="Text Box 71"/>
            <p:cNvSpPr txBox="1">
              <a:spLocks noChangeArrowheads="1"/>
            </p:cNvSpPr>
            <p:nvPr/>
          </p:nvSpPr>
          <p:spPr bwMode="auto">
            <a:xfrm>
              <a:off x="7267454" y="4815093"/>
              <a:ext cx="10093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0" dirty="0">
                  <a:solidFill>
                    <a:srgbClr val="000099"/>
                  </a:solidFill>
                  <a:latin typeface="+mn-lt"/>
                  <a:ea typeface="黑体" panose="02010609060101010101" pitchFamily="49" charset="-122"/>
                </a:rPr>
                <a:t>IP </a:t>
              </a:r>
              <a:r>
                <a:rPr lang="zh-CN" altLang="en-US" sz="1800" b="0">
                  <a:solidFill>
                    <a:srgbClr val="000099"/>
                  </a:solidFill>
                  <a:latin typeface="+mn-lt"/>
                  <a:ea typeface="黑体" panose="02010609060101010101" pitchFamily="49" charset="-122"/>
                </a:rPr>
                <a:t>分用</a:t>
              </a:r>
            </a:p>
          </p:txBody>
        </p:sp>
        <p:sp>
          <p:nvSpPr>
            <p:cNvPr id="9286" name="AutoShape 72"/>
            <p:cNvSpPr>
              <a:spLocks noChangeArrowheads="1"/>
            </p:cNvSpPr>
            <p:nvPr/>
          </p:nvSpPr>
          <p:spPr bwMode="auto">
            <a:xfrm>
              <a:off x="2728342" y="5360792"/>
              <a:ext cx="338740" cy="693359"/>
            </a:xfrm>
            <a:prstGeom prst="downArrow">
              <a:avLst>
                <a:gd name="adj1" fmla="val 50000"/>
                <a:gd name="adj2" fmla="val 5625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mn-lt"/>
                <a:ea typeface="黑体" panose="02010609060101010101" pitchFamily="49" charset="-122"/>
              </a:endParaRPr>
            </a:p>
          </p:txBody>
        </p:sp>
        <p:sp>
          <p:nvSpPr>
            <p:cNvPr id="9287" name="AutoShape 73"/>
            <p:cNvSpPr>
              <a:spLocks noChangeArrowheads="1"/>
            </p:cNvSpPr>
            <p:nvPr/>
          </p:nvSpPr>
          <p:spPr bwMode="auto">
            <a:xfrm flipV="1">
              <a:off x="7503866" y="5360792"/>
              <a:ext cx="338740" cy="693359"/>
            </a:xfrm>
            <a:prstGeom prst="downArrow">
              <a:avLst>
                <a:gd name="adj1" fmla="val 50000"/>
                <a:gd name="adj2" fmla="val 5625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mn-lt"/>
                <a:ea typeface="黑体" panose="02010609060101010101" pitchFamily="49" charset="-122"/>
              </a:endParaRPr>
            </a:p>
          </p:txBody>
        </p:sp>
        <p:grpSp>
          <p:nvGrpSpPr>
            <p:cNvPr id="4" name="Group 74"/>
            <p:cNvGrpSpPr/>
            <p:nvPr/>
          </p:nvGrpSpPr>
          <p:grpSpPr bwMode="auto">
            <a:xfrm>
              <a:off x="5579049" y="6054151"/>
              <a:ext cx="1803083" cy="489525"/>
              <a:chOff x="2736" y="3216"/>
              <a:chExt cx="864" cy="240"/>
            </a:xfrm>
          </p:grpSpPr>
          <p:sp>
            <p:nvSpPr>
              <p:cNvPr id="9294" name="AutoShape 75"/>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solidFill>
                    <a:srgbClr val="000099"/>
                  </a:solidFill>
                  <a:latin typeface="+mn-lt"/>
                  <a:ea typeface="黑体" panose="02010609060101010101" pitchFamily="49" charset="-122"/>
                </a:endParaRPr>
              </a:p>
            </p:txBody>
          </p:sp>
          <p:sp>
            <p:nvSpPr>
              <p:cNvPr id="9295" name="Rectangle 76"/>
              <p:cNvSpPr>
                <a:spLocks noChangeArrowheads="1"/>
              </p:cNvSpPr>
              <p:nvPr/>
            </p:nvSpPr>
            <p:spPr bwMode="auto">
              <a:xfrm>
                <a:off x="2736" y="3216"/>
                <a:ext cx="624" cy="240"/>
              </a:xfrm>
              <a:prstGeom prst="rect">
                <a:avLst/>
              </a:prstGeom>
              <a:solidFill>
                <a:srgbClr val="00FFFF"/>
              </a:solidFill>
              <a:ln w="9525">
                <a:miter lim="800000"/>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sz="1800" dirty="0">
                    <a:latin typeface="+mn-lt"/>
                    <a:ea typeface="黑体" panose="02010609060101010101" pitchFamily="49" charset="-122"/>
                  </a:rPr>
                  <a:t>IP </a:t>
                </a:r>
                <a:r>
                  <a:rPr lang="zh-CN" altLang="en-US" sz="1800" dirty="0">
                    <a:latin typeface="+mn-lt"/>
                    <a:ea typeface="黑体" panose="02010609060101010101" pitchFamily="49" charset="-122"/>
                  </a:rPr>
                  <a:t>数据报</a:t>
                </a:r>
              </a:p>
            </p:txBody>
          </p:sp>
        </p:grpSp>
        <p:grpSp>
          <p:nvGrpSpPr>
            <p:cNvPr id="5" name="Group 77"/>
            <p:cNvGrpSpPr/>
            <p:nvPr/>
          </p:nvGrpSpPr>
          <p:grpSpPr bwMode="auto">
            <a:xfrm>
              <a:off x="3428757" y="6054151"/>
              <a:ext cx="1803083" cy="489525"/>
              <a:chOff x="2736" y="3216"/>
              <a:chExt cx="864" cy="240"/>
            </a:xfrm>
          </p:grpSpPr>
          <p:sp>
            <p:nvSpPr>
              <p:cNvPr id="9292" name="AutoShape 78"/>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solidFill>
                    <a:srgbClr val="000099"/>
                  </a:solidFill>
                  <a:latin typeface="+mn-lt"/>
                  <a:ea typeface="黑体" panose="02010609060101010101" pitchFamily="49" charset="-122"/>
                </a:endParaRPr>
              </a:p>
            </p:txBody>
          </p:sp>
          <p:sp>
            <p:nvSpPr>
              <p:cNvPr id="9293" name="Rectangle 79"/>
              <p:cNvSpPr>
                <a:spLocks noChangeArrowheads="1"/>
              </p:cNvSpPr>
              <p:nvPr/>
            </p:nvSpPr>
            <p:spPr bwMode="auto">
              <a:xfrm>
                <a:off x="2736" y="3216"/>
                <a:ext cx="624" cy="240"/>
              </a:xfrm>
              <a:prstGeom prst="rect">
                <a:avLst/>
              </a:prstGeom>
              <a:solidFill>
                <a:srgbClr val="00FFFF"/>
              </a:solidFill>
              <a:ln w="9525">
                <a:miter lim="800000"/>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sz="1800" dirty="0">
                    <a:latin typeface="+mn-lt"/>
                    <a:ea typeface="黑体" panose="02010609060101010101" pitchFamily="49" charset="-122"/>
                  </a:rPr>
                  <a:t>IP </a:t>
                </a:r>
                <a:r>
                  <a:rPr lang="zh-CN" altLang="en-US" sz="1800" dirty="0">
                    <a:latin typeface="+mn-lt"/>
                    <a:ea typeface="黑体" panose="02010609060101010101" pitchFamily="49" charset="-122"/>
                  </a:rPr>
                  <a:t>数据报</a:t>
                </a:r>
              </a:p>
            </p:txBody>
          </p:sp>
        </p:grpSp>
        <p:sp>
          <p:nvSpPr>
            <p:cNvPr id="9290" name="Text Box 80"/>
            <p:cNvSpPr txBox="1">
              <a:spLocks noChangeArrowheads="1"/>
            </p:cNvSpPr>
            <p:nvPr/>
          </p:nvSpPr>
          <p:spPr bwMode="auto">
            <a:xfrm>
              <a:off x="2314204" y="1327431"/>
              <a:ext cx="1038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2000" b="0" dirty="0">
                  <a:solidFill>
                    <a:srgbClr val="000099"/>
                  </a:solidFill>
                  <a:latin typeface="+mn-lt"/>
                  <a:ea typeface="黑体" panose="02010609060101010101" pitchFamily="49" charset="-122"/>
                </a:rPr>
                <a:t>发送方</a:t>
              </a:r>
            </a:p>
          </p:txBody>
        </p:sp>
        <p:sp>
          <p:nvSpPr>
            <p:cNvPr id="9291" name="Text Box 81"/>
            <p:cNvSpPr txBox="1">
              <a:spLocks noChangeArrowheads="1"/>
            </p:cNvSpPr>
            <p:nvPr/>
          </p:nvSpPr>
          <p:spPr bwMode="auto">
            <a:xfrm>
              <a:off x="7125013" y="1301751"/>
              <a:ext cx="1038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2000" b="0">
                  <a:solidFill>
                    <a:srgbClr val="000099"/>
                  </a:solidFill>
                  <a:latin typeface="+mn-lt"/>
                  <a:ea typeface="黑体" panose="02010609060101010101" pitchFamily="49" charset="-122"/>
                </a:rPr>
                <a:t>接收方</a:t>
              </a:r>
            </a:p>
          </p:txBody>
        </p:sp>
      </p:gr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5" name="Line 5"/>
          <p:cNvSpPr>
            <a:spLocks noChangeShapeType="1"/>
          </p:cNvSpPr>
          <p:nvPr/>
        </p:nvSpPr>
        <p:spPr bwMode="auto">
          <a:xfrm flipV="1">
            <a:off x="1989138" y="2997200"/>
            <a:ext cx="5235575"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732166" name="Text Box 6"/>
          <p:cNvSpPr txBox="1">
            <a:spLocks noChangeArrowheads="1"/>
          </p:cNvSpPr>
          <p:nvPr/>
        </p:nvSpPr>
        <p:spPr bwMode="auto">
          <a:xfrm>
            <a:off x="1076325" y="4767263"/>
            <a:ext cx="1708150" cy="822325"/>
          </a:xfrm>
          <a:prstGeom prst="rect">
            <a:avLst/>
          </a:prstGeom>
          <a:noFill/>
          <a:ln w="9525">
            <a:noFill/>
            <a:miter lim="800000"/>
          </a:ln>
          <a:effectLst/>
        </p:spPr>
        <p:txBody>
          <a:bodyPr wrap="none">
            <a:spAutoFit/>
          </a:bodyPr>
          <a:lstStyle/>
          <a:p>
            <a:pPr algn="ctr"/>
            <a:r>
              <a:rPr lang="zh-CN" altLang="en-US" sz="2400" dirty="0">
                <a:latin typeface="Arial" panose="020B0604020202020204" pitchFamily="34" charset="0"/>
                <a:ea typeface="黑体" panose="02010609060101010101" pitchFamily="49" charset="-122"/>
              </a:rPr>
              <a:t>最后被确认</a:t>
            </a:r>
          </a:p>
          <a:p>
            <a:pPr algn="ctr"/>
            <a:r>
              <a:rPr lang="zh-CN" altLang="en-US" sz="2400" dirty="0">
                <a:latin typeface="Arial" panose="020B0604020202020204" pitchFamily="34" charset="0"/>
                <a:ea typeface="黑体" panose="02010609060101010101" pitchFamily="49" charset="-122"/>
              </a:rPr>
              <a:t>的字节</a:t>
            </a:r>
          </a:p>
        </p:txBody>
      </p:sp>
      <p:sp>
        <p:nvSpPr>
          <p:cNvPr id="732167" name="Rectangle 7"/>
          <p:cNvSpPr>
            <a:spLocks noChangeArrowheads="1"/>
          </p:cNvSpPr>
          <p:nvPr/>
        </p:nvSpPr>
        <p:spPr bwMode="auto">
          <a:xfrm>
            <a:off x="4930775" y="3808413"/>
            <a:ext cx="1611313" cy="534987"/>
          </a:xfrm>
          <a:prstGeom prst="rect">
            <a:avLst/>
          </a:prstGeom>
          <a:solidFill>
            <a:srgbClr val="EAEAEA"/>
          </a:solidFill>
          <a:ln w="9525">
            <a:noFill/>
            <a:miter lim="800000"/>
          </a:ln>
          <a:effectLst/>
        </p:spPr>
        <p:txBody>
          <a:bodyPr wrap="none" anchor="ctr"/>
          <a:lstStyle/>
          <a:p>
            <a:endParaRPr lang="zh-CN" altLang="en-US"/>
          </a:p>
        </p:txBody>
      </p:sp>
      <p:sp>
        <p:nvSpPr>
          <p:cNvPr id="732168" name="Oval 8"/>
          <p:cNvSpPr>
            <a:spLocks noChangeArrowheads="1"/>
          </p:cNvSpPr>
          <p:nvPr/>
        </p:nvSpPr>
        <p:spPr bwMode="auto">
          <a:xfrm>
            <a:off x="3051175" y="1341438"/>
            <a:ext cx="2552700" cy="754062"/>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pPr algn="ctr"/>
            <a:r>
              <a:rPr lang="zh-CN" altLang="en-US" sz="2400">
                <a:latin typeface="Arial" panose="020B0604020202020204" pitchFamily="34" charset="0"/>
                <a:ea typeface="黑体" panose="02010609060101010101" pitchFamily="49" charset="-122"/>
              </a:rPr>
              <a:t>发送应用程序</a:t>
            </a:r>
          </a:p>
        </p:txBody>
      </p:sp>
      <p:sp>
        <p:nvSpPr>
          <p:cNvPr id="732169" name="Line 9"/>
          <p:cNvSpPr>
            <a:spLocks noChangeShapeType="1"/>
          </p:cNvSpPr>
          <p:nvPr/>
        </p:nvSpPr>
        <p:spPr bwMode="auto">
          <a:xfrm>
            <a:off x="366713" y="2779713"/>
            <a:ext cx="8597900" cy="3175"/>
          </a:xfrm>
          <a:prstGeom prst="line">
            <a:avLst/>
          </a:prstGeom>
          <a:noFill/>
          <a:ln w="38100">
            <a:solidFill>
              <a:schemeClr val="folHlink"/>
            </a:solidFill>
            <a:round/>
          </a:ln>
          <a:effectLst/>
        </p:spPr>
        <p:txBody>
          <a:bodyPr/>
          <a:lstStyle/>
          <a:p>
            <a:endParaRPr lang="zh-CN" altLang="en-US"/>
          </a:p>
        </p:txBody>
      </p:sp>
      <p:sp>
        <p:nvSpPr>
          <p:cNvPr id="732190" name="Rectangle 30"/>
          <p:cNvSpPr>
            <a:spLocks noChangeArrowheads="1"/>
          </p:cNvSpPr>
          <p:nvPr/>
        </p:nvSpPr>
        <p:spPr bwMode="auto">
          <a:xfrm>
            <a:off x="1976438" y="3595688"/>
            <a:ext cx="3627437" cy="962025"/>
          </a:xfrm>
          <a:prstGeom prst="rect">
            <a:avLst/>
          </a:prstGeom>
          <a:solidFill>
            <a:srgbClr val="99CCFF"/>
          </a:solidFill>
          <a:ln w="9525">
            <a:solidFill>
              <a:schemeClr val="tx1"/>
            </a:solidFill>
            <a:prstDash val="dash"/>
            <a:miter lim="800000"/>
          </a:ln>
          <a:effectLst/>
        </p:spPr>
        <p:txBody>
          <a:bodyPr wrap="none" anchor="ctr"/>
          <a:lstStyle/>
          <a:p>
            <a:endParaRPr lang="zh-CN" altLang="en-US"/>
          </a:p>
        </p:txBody>
      </p:sp>
      <p:sp>
        <p:nvSpPr>
          <p:cNvPr id="732170" name="Line 10"/>
          <p:cNvSpPr>
            <a:spLocks noChangeShapeType="1"/>
          </p:cNvSpPr>
          <p:nvPr/>
        </p:nvSpPr>
        <p:spPr bwMode="auto">
          <a:xfrm>
            <a:off x="366713" y="3808413"/>
            <a:ext cx="7518400" cy="0"/>
          </a:xfrm>
          <a:prstGeom prst="line">
            <a:avLst/>
          </a:prstGeom>
          <a:noFill/>
          <a:ln w="9525">
            <a:solidFill>
              <a:schemeClr val="tx1"/>
            </a:solidFill>
            <a:round/>
          </a:ln>
          <a:effectLst/>
        </p:spPr>
        <p:txBody>
          <a:bodyPr/>
          <a:lstStyle/>
          <a:p>
            <a:endParaRPr lang="zh-CN" altLang="en-US"/>
          </a:p>
        </p:txBody>
      </p:sp>
      <p:sp>
        <p:nvSpPr>
          <p:cNvPr id="732171" name="Line 11"/>
          <p:cNvSpPr>
            <a:spLocks noChangeShapeType="1"/>
          </p:cNvSpPr>
          <p:nvPr/>
        </p:nvSpPr>
        <p:spPr bwMode="auto">
          <a:xfrm>
            <a:off x="366713" y="4343400"/>
            <a:ext cx="7518400" cy="0"/>
          </a:xfrm>
          <a:prstGeom prst="line">
            <a:avLst/>
          </a:prstGeom>
          <a:noFill/>
          <a:ln w="9525">
            <a:solidFill>
              <a:schemeClr val="tx1"/>
            </a:solidFill>
            <a:round/>
          </a:ln>
          <a:effectLst/>
        </p:spPr>
        <p:txBody>
          <a:bodyPr/>
          <a:lstStyle/>
          <a:p>
            <a:endParaRPr lang="zh-CN" altLang="en-US"/>
          </a:p>
        </p:txBody>
      </p:sp>
      <p:sp>
        <p:nvSpPr>
          <p:cNvPr id="732172" name="Line 12"/>
          <p:cNvSpPr>
            <a:spLocks noChangeShapeType="1"/>
          </p:cNvSpPr>
          <p:nvPr/>
        </p:nvSpPr>
        <p:spPr bwMode="auto">
          <a:xfrm>
            <a:off x="1976438" y="3808413"/>
            <a:ext cx="0" cy="534987"/>
          </a:xfrm>
          <a:prstGeom prst="line">
            <a:avLst/>
          </a:prstGeom>
          <a:noFill/>
          <a:ln w="9525">
            <a:solidFill>
              <a:schemeClr val="tx1"/>
            </a:solidFill>
            <a:round/>
          </a:ln>
          <a:effectLst/>
        </p:spPr>
        <p:txBody>
          <a:bodyPr/>
          <a:lstStyle/>
          <a:p>
            <a:endParaRPr lang="zh-CN" altLang="en-US"/>
          </a:p>
        </p:txBody>
      </p:sp>
      <p:sp>
        <p:nvSpPr>
          <p:cNvPr id="732173" name="Line 13"/>
          <p:cNvSpPr>
            <a:spLocks noChangeShapeType="1"/>
          </p:cNvSpPr>
          <p:nvPr/>
        </p:nvSpPr>
        <p:spPr bwMode="auto">
          <a:xfrm flipH="1">
            <a:off x="6542088" y="3808413"/>
            <a:ext cx="0" cy="534987"/>
          </a:xfrm>
          <a:prstGeom prst="line">
            <a:avLst/>
          </a:prstGeom>
          <a:noFill/>
          <a:ln w="9525">
            <a:solidFill>
              <a:schemeClr val="tx1"/>
            </a:solidFill>
            <a:round/>
          </a:ln>
          <a:effectLst/>
        </p:spPr>
        <p:txBody>
          <a:bodyPr/>
          <a:lstStyle/>
          <a:p>
            <a:endParaRPr lang="zh-CN" altLang="en-US"/>
          </a:p>
        </p:txBody>
      </p:sp>
      <p:sp>
        <p:nvSpPr>
          <p:cNvPr id="732174" name="Text Box 14"/>
          <p:cNvSpPr txBox="1">
            <a:spLocks noChangeArrowheads="1"/>
          </p:cNvSpPr>
          <p:nvPr/>
        </p:nvSpPr>
        <p:spPr bwMode="auto">
          <a:xfrm>
            <a:off x="3587750" y="2538164"/>
            <a:ext cx="1403350" cy="458788"/>
          </a:xfrm>
          <a:prstGeom prst="rect">
            <a:avLst/>
          </a:prstGeom>
          <a:solidFill>
            <a:schemeClr val="bg1"/>
          </a:solidFill>
          <a:ln w="9525">
            <a:noFill/>
            <a:miter lim="800000"/>
          </a:ln>
          <a:effectLst/>
        </p:spPr>
        <p:txBody>
          <a:bodyPr wrap="none">
            <a:spAutoFit/>
          </a:bodyPr>
          <a:lstStyle/>
          <a:p>
            <a:r>
              <a:rPr lang="zh-CN" altLang="en-US" sz="2400" dirty="0">
                <a:latin typeface="Arial" panose="020B0604020202020204" pitchFamily="34" charset="0"/>
                <a:ea typeface="黑体" panose="02010609060101010101" pitchFamily="49" charset="-122"/>
              </a:rPr>
              <a:t>发送缓存</a:t>
            </a:r>
          </a:p>
        </p:txBody>
      </p:sp>
      <p:sp>
        <p:nvSpPr>
          <p:cNvPr id="732176" name="Text Box 16"/>
          <p:cNvSpPr txBox="1">
            <a:spLocks noChangeArrowheads="1"/>
          </p:cNvSpPr>
          <p:nvPr/>
        </p:nvSpPr>
        <p:spPr bwMode="auto">
          <a:xfrm>
            <a:off x="4183063" y="4767263"/>
            <a:ext cx="1401762" cy="822325"/>
          </a:xfrm>
          <a:prstGeom prst="rect">
            <a:avLst/>
          </a:prstGeom>
          <a:noFill/>
          <a:ln w="9525">
            <a:noFill/>
            <a:miter lim="800000"/>
          </a:ln>
          <a:effectLst/>
        </p:spPr>
        <p:txBody>
          <a:bodyPr wrap="none">
            <a:spAutoFit/>
          </a:bodyPr>
          <a:lstStyle/>
          <a:p>
            <a:pPr algn="ctr"/>
            <a:r>
              <a:rPr lang="zh-CN" altLang="en-US" sz="2400" dirty="0">
                <a:latin typeface="Arial" panose="020B0604020202020204" pitchFamily="34" charset="0"/>
                <a:ea typeface="黑体" panose="02010609060101010101" pitchFamily="49" charset="-122"/>
              </a:rPr>
              <a:t>最后发送</a:t>
            </a:r>
          </a:p>
          <a:p>
            <a:pPr algn="ctr"/>
            <a:r>
              <a:rPr lang="zh-CN" altLang="en-US" sz="2400" dirty="0">
                <a:latin typeface="Arial" panose="020B0604020202020204" pitchFamily="34" charset="0"/>
                <a:ea typeface="黑体" panose="02010609060101010101" pitchFamily="49" charset="-122"/>
              </a:rPr>
              <a:t>的字节</a:t>
            </a:r>
          </a:p>
        </p:txBody>
      </p:sp>
      <p:sp>
        <p:nvSpPr>
          <p:cNvPr id="732177" name="Line 17"/>
          <p:cNvSpPr>
            <a:spLocks noChangeShapeType="1"/>
          </p:cNvSpPr>
          <p:nvPr/>
        </p:nvSpPr>
        <p:spPr bwMode="auto">
          <a:xfrm>
            <a:off x="4930775" y="3808413"/>
            <a:ext cx="0" cy="534987"/>
          </a:xfrm>
          <a:prstGeom prst="line">
            <a:avLst/>
          </a:prstGeom>
          <a:noFill/>
          <a:ln w="9525">
            <a:solidFill>
              <a:schemeClr val="tx1"/>
            </a:solidFill>
            <a:round/>
          </a:ln>
          <a:effectLst/>
        </p:spPr>
        <p:txBody>
          <a:bodyPr/>
          <a:lstStyle/>
          <a:p>
            <a:endParaRPr lang="zh-CN" altLang="en-US"/>
          </a:p>
        </p:txBody>
      </p:sp>
      <p:sp>
        <p:nvSpPr>
          <p:cNvPr id="732178" name="Text Box 18"/>
          <p:cNvSpPr txBox="1">
            <a:spLocks noChangeArrowheads="1"/>
          </p:cNvSpPr>
          <p:nvPr/>
        </p:nvSpPr>
        <p:spPr bwMode="auto">
          <a:xfrm>
            <a:off x="3025775" y="3116263"/>
            <a:ext cx="1403350" cy="457200"/>
          </a:xfrm>
          <a:prstGeom prst="rect">
            <a:avLst/>
          </a:prstGeom>
          <a:noFill/>
          <a:ln w="9525">
            <a:noFill/>
            <a:miter lim="800000"/>
          </a:ln>
          <a:effectLst/>
        </p:spPr>
        <p:txBody>
          <a:bodyPr wrap="none">
            <a:spAutoFit/>
          </a:bodyPr>
          <a:lstStyle/>
          <a:p>
            <a:r>
              <a:rPr lang="zh-CN" altLang="en-US" sz="2400">
                <a:latin typeface="Arial" panose="020B0604020202020204" pitchFamily="34" charset="0"/>
                <a:ea typeface="黑体" panose="02010609060101010101" pitchFamily="49" charset="-122"/>
              </a:rPr>
              <a:t>发送窗口</a:t>
            </a:r>
          </a:p>
        </p:txBody>
      </p:sp>
      <p:sp>
        <p:nvSpPr>
          <p:cNvPr id="732179" name="Rectangle 19"/>
          <p:cNvSpPr>
            <a:spLocks noChangeArrowheads="1"/>
          </p:cNvSpPr>
          <p:nvPr/>
        </p:nvSpPr>
        <p:spPr bwMode="auto">
          <a:xfrm>
            <a:off x="1976438" y="3808413"/>
            <a:ext cx="2954337" cy="534987"/>
          </a:xfrm>
          <a:prstGeom prst="rect">
            <a:avLst/>
          </a:prstGeom>
          <a:solidFill>
            <a:srgbClr val="FF0066"/>
          </a:solidFill>
          <a:ln w="9525">
            <a:noFill/>
            <a:miter lim="800000"/>
          </a:ln>
          <a:effectLst/>
        </p:spPr>
        <p:txBody>
          <a:bodyPr wrap="none" anchor="ctr"/>
          <a:lstStyle/>
          <a:p>
            <a:endParaRPr lang="zh-CN" altLang="en-US"/>
          </a:p>
        </p:txBody>
      </p:sp>
      <p:sp>
        <p:nvSpPr>
          <p:cNvPr id="732182" name="Text Box 22"/>
          <p:cNvSpPr txBox="1">
            <a:spLocks noChangeArrowheads="1"/>
          </p:cNvSpPr>
          <p:nvPr/>
        </p:nvSpPr>
        <p:spPr bwMode="auto">
          <a:xfrm>
            <a:off x="2857488" y="3789040"/>
            <a:ext cx="1250950" cy="519113"/>
          </a:xfrm>
          <a:prstGeom prst="rect">
            <a:avLst/>
          </a:prstGeom>
          <a:noFill/>
          <a:ln w="9525">
            <a:noFill/>
            <a:miter lim="800000"/>
          </a:ln>
          <a:effectLst>
            <a:outerShdw dist="35921" dir="2700000" algn="ctr" rotWithShape="0">
              <a:schemeClr val="bg2"/>
            </a:outerShdw>
          </a:effectLst>
        </p:spPr>
        <p:txBody>
          <a:bodyPr wrap="none">
            <a:spAutoFit/>
          </a:bodyPr>
          <a:lstStyle/>
          <a:p>
            <a:r>
              <a:rPr lang="zh-CN" altLang="en-US" dirty="0">
                <a:latin typeface="+mn-ea"/>
                <a:ea typeface="+mn-ea"/>
              </a:rPr>
              <a:t>已发送</a:t>
            </a:r>
          </a:p>
        </p:txBody>
      </p:sp>
      <p:grpSp>
        <p:nvGrpSpPr>
          <p:cNvPr id="732195" name="Group 35"/>
          <p:cNvGrpSpPr/>
          <p:nvPr/>
        </p:nvGrpSpPr>
        <p:grpSpPr bwMode="auto">
          <a:xfrm>
            <a:off x="1976438" y="4343400"/>
            <a:ext cx="2954338" cy="500063"/>
            <a:chOff x="1154" y="3189"/>
            <a:chExt cx="1861" cy="270"/>
          </a:xfrm>
        </p:grpSpPr>
        <p:sp>
          <p:nvSpPr>
            <p:cNvPr id="732175" name="Line 15"/>
            <p:cNvSpPr>
              <a:spLocks noChangeShapeType="1"/>
            </p:cNvSpPr>
            <p:nvPr/>
          </p:nvSpPr>
          <p:spPr bwMode="auto">
            <a:xfrm flipV="1">
              <a:off x="1154" y="3189"/>
              <a:ext cx="0" cy="270"/>
            </a:xfrm>
            <a:prstGeom prst="line">
              <a:avLst/>
            </a:prstGeom>
            <a:noFill/>
            <a:ln w="57150">
              <a:solidFill>
                <a:schemeClr val="hlink"/>
              </a:solidFill>
              <a:round/>
              <a:tailEnd type="triangle" w="med" len="lg"/>
            </a:ln>
            <a:effectLst/>
          </p:spPr>
          <p:txBody>
            <a:bodyPr/>
            <a:lstStyle/>
            <a:p>
              <a:endParaRPr lang="zh-CN" altLang="en-US"/>
            </a:p>
          </p:txBody>
        </p:sp>
        <p:sp>
          <p:nvSpPr>
            <p:cNvPr id="732183" name="Line 23"/>
            <p:cNvSpPr>
              <a:spLocks noChangeShapeType="1"/>
            </p:cNvSpPr>
            <p:nvPr/>
          </p:nvSpPr>
          <p:spPr bwMode="auto">
            <a:xfrm flipV="1">
              <a:off x="3015" y="3189"/>
              <a:ext cx="0" cy="270"/>
            </a:xfrm>
            <a:prstGeom prst="line">
              <a:avLst/>
            </a:prstGeom>
            <a:noFill/>
            <a:ln w="57150">
              <a:solidFill>
                <a:schemeClr val="hlink"/>
              </a:solidFill>
              <a:round/>
              <a:tailEnd type="triangle" w="med" len="lg"/>
            </a:ln>
            <a:effectLst/>
          </p:spPr>
          <p:txBody>
            <a:bodyPr/>
            <a:lstStyle/>
            <a:p>
              <a:endParaRPr lang="zh-CN" altLang="en-US"/>
            </a:p>
          </p:txBody>
        </p:sp>
      </p:grpSp>
      <p:sp>
        <p:nvSpPr>
          <p:cNvPr id="732184" name="Line 24"/>
          <p:cNvSpPr>
            <a:spLocks noChangeShapeType="1"/>
          </p:cNvSpPr>
          <p:nvPr/>
        </p:nvSpPr>
        <p:spPr bwMode="auto">
          <a:xfrm>
            <a:off x="1976438" y="2740025"/>
            <a:ext cx="0" cy="855663"/>
          </a:xfrm>
          <a:prstGeom prst="line">
            <a:avLst/>
          </a:prstGeom>
          <a:noFill/>
          <a:ln w="9525">
            <a:solidFill>
              <a:schemeClr val="tx1"/>
            </a:solidFill>
            <a:round/>
          </a:ln>
          <a:effectLst/>
        </p:spPr>
        <p:txBody>
          <a:bodyPr/>
          <a:lstStyle/>
          <a:p>
            <a:endParaRPr lang="zh-CN" altLang="en-US"/>
          </a:p>
        </p:txBody>
      </p:sp>
      <p:sp>
        <p:nvSpPr>
          <p:cNvPr id="732185" name="Line 25"/>
          <p:cNvSpPr>
            <a:spLocks noChangeShapeType="1"/>
          </p:cNvSpPr>
          <p:nvPr/>
        </p:nvSpPr>
        <p:spPr bwMode="auto">
          <a:xfrm>
            <a:off x="7213600" y="2740025"/>
            <a:ext cx="0" cy="1603375"/>
          </a:xfrm>
          <a:prstGeom prst="line">
            <a:avLst/>
          </a:prstGeom>
          <a:noFill/>
          <a:ln w="9525">
            <a:solidFill>
              <a:schemeClr val="tx1"/>
            </a:solidFill>
            <a:round/>
          </a:ln>
          <a:effectLst/>
        </p:spPr>
        <p:txBody>
          <a:bodyPr/>
          <a:lstStyle/>
          <a:p>
            <a:endParaRPr lang="zh-CN" altLang="en-US"/>
          </a:p>
        </p:txBody>
      </p:sp>
      <p:sp>
        <p:nvSpPr>
          <p:cNvPr id="732186" name="Freeform 26"/>
          <p:cNvSpPr/>
          <p:nvPr/>
        </p:nvSpPr>
        <p:spPr bwMode="auto">
          <a:xfrm>
            <a:off x="4310063" y="2093913"/>
            <a:ext cx="2232025" cy="1714500"/>
          </a:xfrm>
          <a:custGeom>
            <a:avLst/>
            <a:gdLst/>
            <a:ahLst/>
            <a:cxnLst>
              <a:cxn ang="0">
                <a:pos x="0" y="0"/>
              </a:cxn>
              <a:cxn ang="0">
                <a:pos x="68" y="168"/>
              </a:cxn>
              <a:cxn ang="0">
                <a:pos x="260" y="252"/>
              </a:cxn>
              <a:cxn ang="0">
                <a:pos x="568" y="312"/>
              </a:cxn>
              <a:cxn ang="0">
                <a:pos x="704" y="416"/>
              </a:cxn>
              <a:cxn ang="0">
                <a:pos x="740" y="572"/>
              </a:cxn>
              <a:cxn ang="0">
                <a:pos x="754" y="727"/>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chemeClr val="hlink"/>
            </a:solidFill>
            <a:round/>
            <a:headEnd type="none" w="med" len="med"/>
            <a:tailEnd type="triangle" w="med" len="lg"/>
          </a:ln>
          <a:effectLst/>
        </p:spPr>
        <p:txBody>
          <a:bodyPr/>
          <a:lstStyle/>
          <a:p>
            <a:endParaRPr lang="zh-CN" altLang="en-US"/>
          </a:p>
        </p:txBody>
      </p:sp>
      <p:sp>
        <p:nvSpPr>
          <p:cNvPr id="732187" name="Text Box 27"/>
          <p:cNvSpPr txBox="1">
            <a:spLocks noChangeArrowheads="1"/>
          </p:cNvSpPr>
          <p:nvPr/>
        </p:nvSpPr>
        <p:spPr bwMode="auto">
          <a:xfrm>
            <a:off x="754063" y="2395538"/>
            <a:ext cx="796925" cy="458787"/>
          </a:xfrm>
          <a:prstGeom prst="rect">
            <a:avLst/>
          </a:prstGeom>
          <a:noFill/>
          <a:ln w="9525">
            <a:noFill/>
            <a:miter lim="800000"/>
          </a:ln>
          <a:effectLst/>
        </p:spPr>
        <p:txBody>
          <a:bodyPr wrap="none">
            <a:spAutoFit/>
          </a:bodyPr>
          <a:lstStyle/>
          <a:p>
            <a:pPr algn="ctr"/>
            <a:r>
              <a:rPr lang="en-US" altLang="zh-CN" sz="2400" dirty="0">
                <a:latin typeface="Arial" panose="020B0604020202020204" pitchFamily="34" charset="0"/>
                <a:ea typeface="黑体" panose="02010609060101010101" pitchFamily="49" charset="-122"/>
              </a:rPr>
              <a:t>TCP</a:t>
            </a:r>
          </a:p>
        </p:txBody>
      </p:sp>
      <p:sp>
        <p:nvSpPr>
          <p:cNvPr id="732188" name="Freeform 28"/>
          <p:cNvSpPr/>
          <p:nvPr/>
        </p:nvSpPr>
        <p:spPr bwMode="auto">
          <a:xfrm>
            <a:off x="7826375" y="3740150"/>
            <a:ext cx="130175" cy="636588"/>
          </a:xfrm>
          <a:custGeom>
            <a:avLst/>
            <a:gdLst/>
            <a:ahLst/>
            <a:cxnLst>
              <a:cxn ang="0">
                <a:pos x="12" y="0"/>
              </a:cxn>
              <a:cxn ang="0">
                <a:pos x="36" y="86"/>
              </a:cxn>
              <a:cxn ang="0">
                <a:pos x="8" y="102"/>
              </a:cxn>
              <a:cxn ang="0">
                <a:pos x="28" y="138"/>
              </a:cxn>
              <a:cxn ang="0">
                <a:pos x="0" y="158"/>
              </a:cxn>
              <a:cxn ang="0">
                <a:pos x="24" y="210"/>
              </a:cxn>
              <a:cxn ang="0">
                <a:pos x="8" y="238"/>
              </a:cxn>
              <a:cxn ang="0">
                <a:pos x="32" y="286"/>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ln>
          <a:effectLst/>
        </p:spPr>
        <p:txBody>
          <a:bodyPr/>
          <a:lstStyle/>
          <a:p>
            <a:endParaRPr lang="zh-CN" altLang="en-US"/>
          </a:p>
        </p:txBody>
      </p:sp>
      <p:sp>
        <p:nvSpPr>
          <p:cNvPr id="732189" name="Freeform 29"/>
          <p:cNvSpPr/>
          <p:nvPr/>
        </p:nvSpPr>
        <p:spPr bwMode="auto">
          <a:xfrm>
            <a:off x="277813" y="4124325"/>
            <a:ext cx="195262" cy="646113"/>
          </a:xfrm>
          <a:custGeom>
            <a:avLst/>
            <a:gdLst/>
            <a:ahLst/>
            <a:cxnLst>
              <a:cxn ang="0">
                <a:pos x="14" y="0"/>
              </a:cxn>
              <a:cxn ang="0">
                <a:pos x="66" y="46"/>
              </a:cxn>
              <a:cxn ang="0">
                <a:pos x="6" y="84"/>
              </a:cxn>
              <a:cxn ang="0">
                <a:pos x="54" y="136"/>
              </a:cxn>
              <a:cxn ang="0">
                <a:pos x="0" y="178"/>
              </a:cxn>
              <a:cxn ang="0">
                <a:pos x="54" y="214"/>
              </a:cxn>
              <a:cxn ang="0">
                <a:pos x="12" y="274"/>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ln>
          <a:effectLst/>
        </p:spPr>
        <p:txBody>
          <a:bodyPr/>
          <a:lstStyle/>
          <a:p>
            <a:endParaRPr lang="zh-CN" altLang="en-US"/>
          </a:p>
        </p:txBody>
      </p:sp>
      <p:sp>
        <p:nvSpPr>
          <p:cNvPr id="732191" name="Line 31"/>
          <p:cNvSpPr>
            <a:spLocks noChangeShapeType="1"/>
          </p:cNvSpPr>
          <p:nvPr/>
        </p:nvSpPr>
        <p:spPr bwMode="auto">
          <a:xfrm>
            <a:off x="6408738" y="4797425"/>
            <a:ext cx="1343025" cy="0"/>
          </a:xfrm>
          <a:prstGeom prst="line">
            <a:avLst/>
          </a:prstGeom>
          <a:noFill/>
          <a:ln w="38100">
            <a:solidFill>
              <a:schemeClr val="folHlink"/>
            </a:solidFill>
            <a:round/>
            <a:tailEnd type="triangle" w="med" len="lg"/>
          </a:ln>
          <a:effectLst/>
        </p:spPr>
        <p:txBody>
          <a:bodyPr/>
          <a:lstStyle/>
          <a:p>
            <a:endParaRPr lang="zh-CN" altLang="en-US"/>
          </a:p>
        </p:txBody>
      </p:sp>
      <p:sp>
        <p:nvSpPr>
          <p:cNvPr id="732192" name="Text Box 32"/>
          <p:cNvSpPr txBox="1">
            <a:spLocks noChangeArrowheads="1"/>
          </p:cNvSpPr>
          <p:nvPr/>
        </p:nvSpPr>
        <p:spPr bwMode="auto">
          <a:xfrm>
            <a:off x="6384925" y="4767263"/>
            <a:ext cx="1403350" cy="457200"/>
          </a:xfrm>
          <a:prstGeom prst="rect">
            <a:avLst/>
          </a:prstGeom>
          <a:noFill/>
          <a:ln w="9525">
            <a:noFill/>
            <a:miter lim="800000"/>
          </a:ln>
          <a:effectLst/>
        </p:spPr>
        <p:txBody>
          <a:bodyPr wrap="none">
            <a:spAutoFit/>
          </a:bodyPr>
          <a:lstStyle/>
          <a:p>
            <a:pPr algn="ctr"/>
            <a:r>
              <a:rPr lang="zh-CN" altLang="en-US" sz="2400">
                <a:latin typeface="Arial" panose="020B0604020202020204" pitchFamily="34" charset="0"/>
                <a:ea typeface="黑体" panose="02010609060101010101" pitchFamily="49" charset="-122"/>
              </a:rPr>
              <a:t>序号增大</a:t>
            </a:r>
          </a:p>
        </p:txBody>
      </p:sp>
      <p:sp>
        <p:nvSpPr>
          <p:cNvPr id="732196" name="Rectangle 36"/>
          <p:cNvSpPr>
            <a:spLocks noGrp="1" noChangeArrowheads="1"/>
          </p:cNvSpPr>
          <p:nvPr>
            <p:ph type="title"/>
          </p:nvPr>
        </p:nvSpPr>
        <p:spPr>
          <a:xfrm>
            <a:off x="327602" y="203200"/>
            <a:ext cx="8564877" cy="642939"/>
          </a:xfrm>
        </p:spPr>
        <p:txBody>
          <a:bodyPr/>
          <a:lstStyle/>
          <a:p>
            <a:r>
              <a:rPr lang="zh-CN" altLang="en-US" dirty="0"/>
              <a:t>发送缓存和发送窗口</a:t>
            </a:r>
          </a:p>
        </p:txBody>
      </p:sp>
      <p:sp>
        <p:nvSpPr>
          <p:cNvPr id="2" name="矩形 1"/>
          <p:cNvSpPr/>
          <p:nvPr/>
        </p:nvSpPr>
        <p:spPr>
          <a:xfrm>
            <a:off x="6008769" y="3076714"/>
            <a:ext cx="1315955" cy="707886"/>
          </a:xfrm>
          <a:prstGeom prst="rect">
            <a:avLst/>
          </a:prstGeom>
        </p:spPr>
        <p:txBody>
          <a:bodyPr wrap="square">
            <a:spAutoFit/>
          </a:bodyPr>
          <a:lstStyle/>
          <a:p>
            <a:pPr algn="ctr"/>
            <a:r>
              <a:rPr lang="zh-CN" altLang="en-US" sz="2000" dirty="0"/>
              <a:t>最后写入的字节</a:t>
            </a:r>
            <a:endParaRPr lang="zh-CN" altLang="zh-CN" sz="20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a:xfrm>
            <a:off x="355600" y="260350"/>
            <a:ext cx="8537575" cy="648370"/>
          </a:xfrm>
        </p:spPr>
        <p:txBody>
          <a:bodyPr/>
          <a:lstStyle/>
          <a:p>
            <a:r>
              <a:rPr lang="zh-CN" altLang="en-US" dirty="0"/>
              <a:t>发送缓存的作用</a:t>
            </a:r>
          </a:p>
        </p:txBody>
      </p:sp>
      <p:sp>
        <p:nvSpPr>
          <p:cNvPr id="865284" name="Rectangle 4"/>
          <p:cNvSpPr>
            <a:spLocks noGrp="1" noChangeArrowheads="1"/>
          </p:cNvSpPr>
          <p:nvPr>
            <p:ph type="body" idx="1"/>
          </p:nvPr>
        </p:nvSpPr>
        <p:spPr/>
        <p:txBody>
          <a:bodyPr/>
          <a:lstStyle/>
          <a:p>
            <a:pPr>
              <a:spcBef>
                <a:spcPts val="600"/>
              </a:spcBef>
            </a:pPr>
            <a:r>
              <a:rPr lang="zh-CN" altLang="en-US" dirty="0"/>
              <a:t>发送缓存用来暂时存放：</a:t>
            </a:r>
          </a:p>
          <a:p>
            <a:pPr>
              <a:spcBef>
                <a:spcPts val="600"/>
              </a:spcBef>
              <a:buNone/>
            </a:pPr>
            <a:r>
              <a:rPr lang="en-US" altLang="zh-CN" dirty="0"/>
              <a:t>(1) </a:t>
            </a:r>
            <a:r>
              <a:rPr lang="zh-CN" altLang="en-US" dirty="0"/>
              <a:t>发送</a:t>
            </a:r>
            <a:r>
              <a:rPr lang="zh-CN" altLang="en-US" dirty="0">
                <a:solidFill>
                  <a:srgbClr val="FF0000"/>
                </a:solidFill>
              </a:rPr>
              <a:t>应用程序</a:t>
            </a:r>
            <a:r>
              <a:rPr lang="zh-CN" altLang="en-US" dirty="0"/>
              <a:t>传送给发送方</a:t>
            </a:r>
            <a:r>
              <a:rPr lang="en-US" altLang="zh-CN" dirty="0">
                <a:solidFill>
                  <a:srgbClr val="FF0000"/>
                </a:solidFill>
              </a:rPr>
              <a:t>TCP</a:t>
            </a:r>
            <a:r>
              <a:rPr lang="zh-CN" altLang="en-US" dirty="0"/>
              <a:t>准备发送的数据；</a:t>
            </a:r>
          </a:p>
          <a:p>
            <a:pPr>
              <a:spcBef>
                <a:spcPts val="600"/>
              </a:spcBef>
              <a:buNone/>
            </a:pPr>
            <a:r>
              <a:rPr lang="en-US" altLang="zh-CN" dirty="0"/>
              <a:t>(2) TCP</a:t>
            </a:r>
            <a:r>
              <a:rPr lang="zh-CN" altLang="en-US" dirty="0"/>
              <a:t>已发送出但尚未收到确认的数据。</a:t>
            </a:r>
          </a:p>
          <a:p>
            <a:pPr>
              <a:spcBef>
                <a:spcPts val="600"/>
              </a:spcBef>
            </a:pPr>
            <a:endParaRPr lang="zh-CN" altLang="en-US" dirty="0">
              <a:ea typeface="黑体" panose="02010609060101010101" pitchFamily="49" charset="-122"/>
            </a:endParaRPr>
          </a:p>
          <a:p>
            <a:pPr>
              <a:spcBef>
                <a:spcPts val="600"/>
              </a:spcBef>
            </a:pPr>
            <a:r>
              <a:rPr lang="zh-CN" altLang="en-US" dirty="0"/>
              <a:t>发送窗口通常只是发送缓存的一部分。已被确认的数据应当从发送缓存中删除。</a:t>
            </a:r>
          </a:p>
          <a:p>
            <a:pPr>
              <a:spcBef>
                <a:spcPts val="600"/>
              </a:spcBef>
            </a:pPr>
            <a:endParaRPr lang="zh-CN" altLang="en-US" dirty="0"/>
          </a:p>
          <a:p>
            <a:pPr>
              <a:spcBef>
                <a:spcPts val="600"/>
              </a:spcBef>
            </a:pPr>
            <a:r>
              <a:rPr lang="zh-CN" altLang="en-US" dirty="0"/>
              <a:t>发送应用程序最后写入发送缓存的字节减去</a:t>
            </a:r>
            <a:r>
              <a:rPr lang="zh-CN" altLang="en-US" dirty="0">
                <a:solidFill>
                  <a:srgbClr val="FF0000"/>
                </a:solidFill>
              </a:rPr>
              <a:t>最后被确认的字节</a:t>
            </a:r>
            <a:r>
              <a:rPr lang="zh-CN" altLang="en-US" dirty="0"/>
              <a:t>，就是还保留在发送缓存中的被写入的字节数。</a:t>
            </a:r>
          </a:p>
          <a:p>
            <a:pPr>
              <a:spcBef>
                <a:spcPts val="600"/>
              </a:spcBef>
            </a:pPr>
            <a:endParaRPr lang="zh-CN" altLang="en-US" dirty="0"/>
          </a:p>
          <a:p>
            <a:pPr>
              <a:spcBef>
                <a:spcPts val="600"/>
              </a:spcBef>
            </a:pPr>
            <a:r>
              <a:rPr lang="zh-CN" altLang="en-US" dirty="0"/>
              <a:t>发送应用程序</a:t>
            </a:r>
            <a:r>
              <a:rPr lang="zh-CN" altLang="en-US" dirty="0">
                <a:solidFill>
                  <a:srgbClr val="FF0000"/>
                </a:solidFill>
              </a:rPr>
              <a:t>必须控制</a:t>
            </a:r>
            <a:r>
              <a:rPr lang="zh-CN" altLang="en-US" dirty="0">
                <a:latin typeface="+mn-ea"/>
              </a:rPr>
              <a:t>写入到缓存的</a:t>
            </a:r>
            <a:r>
              <a:rPr lang="zh-CN" altLang="en-US" dirty="0">
                <a:solidFill>
                  <a:srgbClr val="FF0000"/>
                </a:solidFill>
              </a:rPr>
              <a:t>速率</a:t>
            </a:r>
            <a:r>
              <a:rPr lang="zh-CN" altLang="en-US" dirty="0"/>
              <a:t>，不能太快，否则发送缓存就会没有存放数据的空间。</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28" name="Rectangle 20"/>
          <p:cNvSpPr>
            <a:spLocks noChangeArrowheads="1"/>
          </p:cNvSpPr>
          <p:nvPr/>
        </p:nvSpPr>
        <p:spPr bwMode="auto">
          <a:xfrm>
            <a:off x="3865563" y="4010025"/>
            <a:ext cx="3659187" cy="1016000"/>
          </a:xfrm>
          <a:prstGeom prst="rect">
            <a:avLst/>
          </a:prstGeom>
          <a:solidFill>
            <a:srgbClr val="99CCFF"/>
          </a:solidFill>
          <a:ln w="9525">
            <a:solidFill>
              <a:schemeClr val="tx1"/>
            </a:solidFill>
            <a:prstDash val="dash"/>
            <a:miter lim="800000"/>
          </a:ln>
          <a:effectLst/>
        </p:spPr>
        <p:txBody>
          <a:bodyPr wrap="none" anchor="ctr"/>
          <a:lstStyle/>
          <a:p>
            <a:endParaRPr lang="zh-CN" altLang="en-US"/>
          </a:p>
        </p:txBody>
      </p:sp>
      <p:sp>
        <p:nvSpPr>
          <p:cNvPr id="734212" name="Rectangle 4"/>
          <p:cNvSpPr>
            <a:spLocks noGrp="1" noChangeArrowheads="1"/>
          </p:cNvSpPr>
          <p:nvPr>
            <p:ph type="title"/>
          </p:nvPr>
        </p:nvSpPr>
        <p:spPr>
          <a:xfrm>
            <a:off x="355600" y="203200"/>
            <a:ext cx="8464872" cy="627063"/>
          </a:xfrm>
        </p:spPr>
        <p:txBody>
          <a:bodyPr/>
          <a:lstStyle/>
          <a:p>
            <a:r>
              <a:rPr lang="zh-CN" altLang="en-US" dirty="0"/>
              <a:t>接收缓存和接受窗口</a:t>
            </a:r>
          </a:p>
        </p:txBody>
      </p:sp>
      <p:sp>
        <p:nvSpPr>
          <p:cNvPr id="734213" name="Oval 5"/>
          <p:cNvSpPr>
            <a:spLocks noChangeArrowheads="1"/>
          </p:cNvSpPr>
          <p:nvPr/>
        </p:nvSpPr>
        <p:spPr bwMode="auto">
          <a:xfrm>
            <a:off x="3460750" y="1628775"/>
            <a:ext cx="2573338" cy="796925"/>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pPr algn="ctr"/>
            <a:r>
              <a:rPr lang="zh-CN" altLang="en-US" sz="2400">
                <a:latin typeface="Arial" panose="020B0604020202020204" pitchFamily="34" charset="0"/>
                <a:ea typeface="黑体" panose="02010609060101010101" pitchFamily="49" charset="-122"/>
              </a:rPr>
              <a:t>接收应用程序</a:t>
            </a:r>
          </a:p>
        </p:txBody>
      </p:sp>
      <p:sp>
        <p:nvSpPr>
          <p:cNvPr id="734214" name="Line 6"/>
          <p:cNvSpPr>
            <a:spLocks noChangeShapeType="1"/>
          </p:cNvSpPr>
          <p:nvPr/>
        </p:nvSpPr>
        <p:spPr bwMode="auto">
          <a:xfrm>
            <a:off x="617538" y="2767013"/>
            <a:ext cx="7585075" cy="0"/>
          </a:xfrm>
          <a:prstGeom prst="line">
            <a:avLst/>
          </a:prstGeom>
          <a:noFill/>
          <a:ln w="38100">
            <a:solidFill>
              <a:schemeClr val="folHlink"/>
            </a:solidFill>
            <a:round/>
          </a:ln>
          <a:effectLst/>
        </p:spPr>
        <p:txBody>
          <a:bodyPr/>
          <a:lstStyle/>
          <a:p>
            <a:endParaRPr lang="zh-CN" altLang="en-US"/>
          </a:p>
        </p:txBody>
      </p:sp>
      <p:sp>
        <p:nvSpPr>
          <p:cNvPr id="734215" name="Line 7"/>
          <p:cNvSpPr>
            <a:spLocks noChangeShapeType="1"/>
          </p:cNvSpPr>
          <p:nvPr/>
        </p:nvSpPr>
        <p:spPr bwMode="auto">
          <a:xfrm>
            <a:off x="1023938" y="4233863"/>
            <a:ext cx="7583487" cy="0"/>
          </a:xfrm>
          <a:prstGeom prst="line">
            <a:avLst/>
          </a:prstGeom>
          <a:noFill/>
          <a:ln w="9525">
            <a:solidFill>
              <a:schemeClr val="tx1"/>
            </a:solidFill>
            <a:round/>
          </a:ln>
          <a:effectLst/>
        </p:spPr>
        <p:txBody>
          <a:bodyPr/>
          <a:lstStyle/>
          <a:p>
            <a:endParaRPr lang="zh-CN" altLang="en-US"/>
          </a:p>
        </p:txBody>
      </p:sp>
      <p:sp>
        <p:nvSpPr>
          <p:cNvPr id="734216" name="Line 8"/>
          <p:cNvSpPr>
            <a:spLocks noChangeShapeType="1"/>
          </p:cNvSpPr>
          <p:nvPr/>
        </p:nvSpPr>
        <p:spPr bwMode="auto">
          <a:xfrm>
            <a:off x="1023938" y="4800600"/>
            <a:ext cx="7583487" cy="0"/>
          </a:xfrm>
          <a:prstGeom prst="line">
            <a:avLst/>
          </a:prstGeom>
          <a:noFill/>
          <a:ln w="9525">
            <a:solidFill>
              <a:schemeClr val="tx1"/>
            </a:solidFill>
            <a:round/>
          </a:ln>
          <a:effectLst/>
        </p:spPr>
        <p:txBody>
          <a:bodyPr/>
          <a:lstStyle/>
          <a:p>
            <a:endParaRPr lang="zh-CN" altLang="en-US"/>
          </a:p>
        </p:txBody>
      </p:sp>
      <p:sp>
        <p:nvSpPr>
          <p:cNvPr id="734217" name="Rectangle 9"/>
          <p:cNvSpPr>
            <a:spLocks noChangeArrowheads="1"/>
          </p:cNvSpPr>
          <p:nvPr/>
        </p:nvSpPr>
        <p:spPr bwMode="auto">
          <a:xfrm>
            <a:off x="2241550" y="4233863"/>
            <a:ext cx="1624013" cy="566737"/>
          </a:xfrm>
          <a:prstGeom prst="rect">
            <a:avLst/>
          </a:prstGeom>
          <a:solidFill>
            <a:srgbClr val="FF0066"/>
          </a:solidFill>
          <a:ln w="9525">
            <a:noFill/>
            <a:miter lim="800000"/>
          </a:ln>
          <a:effectLst/>
        </p:spPr>
        <p:txBody>
          <a:bodyPr wrap="none" anchor="ctr"/>
          <a:lstStyle/>
          <a:p>
            <a:endParaRPr lang="zh-CN" altLang="en-US"/>
          </a:p>
        </p:txBody>
      </p:sp>
      <p:sp>
        <p:nvSpPr>
          <p:cNvPr id="734218" name="Rectangle 10"/>
          <p:cNvSpPr>
            <a:spLocks noChangeArrowheads="1"/>
          </p:cNvSpPr>
          <p:nvPr/>
        </p:nvSpPr>
        <p:spPr bwMode="auto">
          <a:xfrm>
            <a:off x="4949825" y="4233863"/>
            <a:ext cx="271463" cy="566737"/>
          </a:xfrm>
          <a:prstGeom prst="rect">
            <a:avLst/>
          </a:prstGeom>
          <a:solidFill>
            <a:srgbClr val="FF0066"/>
          </a:solidFill>
          <a:ln w="9525">
            <a:noFill/>
            <a:miter lim="800000"/>
          </a:ln>
          <a:effectLst/>
        </p:spPr>
        <p:txBody>
          <a:bodyPr wrap="none" anchor="ctr"/>
          <a:lstStyle/>
          <a:p>
            <a:endParaRPr lang="zh-CN" altLang="en-US"/>
          </a:p>
        </p:txBody>
      </p:sp>
      <p:sp>
        <p:nvSpPr>
          <p:cNvPr id="734221" name="Text Box 13"/>
          <p:cNvSpPr txBox="1">
            <a:spLocks noChangeArrowheads="1"/>
          </p:cNvSpPr>
          <p:nvPr/>
        </p:nvSpPr>
        <p:spPr bwMode="auto">
          <a:xfrm>
            <a:off x="2386013" y="4262438"/>
            <a:ext cx="1250950" cy="519112"/>
          </a:xfrm>
          <a:prstGeom prst="rect">
            <a:avLst/>
          </a:prstGeom>
          <a:noFill/>
          <a:ln w="9525">
            <a:noFill/>
            <a:miter lim="800000"/>
          </a:ln>
          <a:effectLst>
            <a:outerShdw dist="35921" dir="2700000" algn="ctr" rotWithShape="0">
              <a:schemeClr val="bg2"/>
            </a:outerShdw>
          </a:effectLst>
        </p:spPr>
        <p:txBody>
          <a:bodyPr wrap="none">
            <a:spAutoFit/>
          </a:bodyPr>
          <a:lstStyle/>
          <a:p>
            <a:r>
              <a:rPr lang="zh-CN" altLang="en-US" dirty="0">
                <a:latin typeface="Arial" panose="020B0604020202020204" pitchFamily="34" charset="0"/>
                <a:ea typeface="黑体" panose="02010609060101010101" pitchFamily="49" charset="-122"/>
              </a:rPr>
              <a:t>已收到</a:t>
            </a:r>
          </a:p>
        </p:txBody>
      </p:sp>
      <p:sp>
        <p:nvSpPr>
          <p:cNvPr id="734222" name="Text Box 14"/>
          <p:cNvSpPr txBox="1">
            <a:spLocks noChangeArrowheads="1"/>
          </p:cNvSpPr>
          <p:nvPr/>
        </p:nvSpPr>
        <p:spPr bwMode="auto">
          <a:xfrm>
            <a:off x="5013325" y="3557588"/>
            <a:ext cx="1403350" cy="457200"/>
          </a:xfrm>
          <a:prstGeom prst="rect">
            <a:avLst/>
          </a:prstGeom>
          <a:noFill/>
          <a:ln w="9525">
            <a:noFill/>
            <a:miter lim="800000"/>
          </a:ln>
          <a:effectLst/>
        </p:spPr>
        <p:txBody>
          <a:bodyPr wrap="none">
            <a:spAutoFit/>
          </a:bodyPr>
          <a:lstStyle/>
          <a:p>
            <a:r>
              <a:rPr lang="zh-CN" altLang="en-US" sz="2400" dirty="0">
                <a:latin typeface="Arial" panose="020B0604020202020204" pitchFamily="34" charset="0"/>
                <a:ea typeface="黑体" panose="02010609060101010101" pitchFamily="49" charset="-122"/>
              </a:rPr>
              <a:t>接收窗口</a:t>
            </a:r>
          </a:p>
        </p:txBody>
      </p:sp>
      <p:sp>
        <p:nvSpPr>
          <p:cNvPr id="734223" name="Line 15"/>
          <p:cNvSpPr>
            <a:spLocks noChangeShapeType="1"/>
          </p:cNvSpPr>
          <p:nvPr/>
        </p:nvSpPr>
        <p:spPr bwMode="auto">
          <a:xfrm>
            <a:off x="2241550" y="3106738"/>
            <a:ext cx="0" cy="1127125"/>
          </a:xfrm>
          <a:prstGeom prst="line">
            <a:avLst/>
          </a:prstGeom>
          <a:noFill/>
          <a:ln w="9525">
            <a:solidFill>
              <a:schemeClr val="tx1"/>
            </a:solidFill>
            <a:round/>
          </a:ln>
          <a:effectLst/>
        </p:spPr>
        <p:txBody>
          <a:bodyPr/>
          <a:lstStyle/>
          <a:p>
            <a:endParaRPr lang="zh-CN" altLang="en-US"/>
          </a:p>
        </p:txBody>
      </p:sp>
      <p:sp>
        <p:nvSpPr>
          <p:cNvPr id="734224" name="Text Box 16"/>
          <p:cNvSpPr txBox="1">
            <a:spLocks noChangeArrowheads="1"/>
          </p:cNvSpPr>
          <p:nvPr/>
        </p:nvSpPr>
        <p:spPr bwMode="auto">
          <a:xfrm>
            <a:off x="468313" y="2763838"/>
            <a:ext cx="793750" cy="458787"/>
          </a:xfrm>
          <a:prstGeom prst="rect">
            <a:avLst/>
          </a:prstGeom>
          <a:noFill/>
          <a:ln w="9525">
            <a:noFill/>
            <a:miter lim="800000"/>
          </a:ln>
          <a:effectLst/>
        </p:spPr>
        <p:txBody>
          <a:bodyPr wrap="none">
            <a:spAutoFit/>
          </a:bodyPr>
          <a:lstStyle/>
          <a:p>
            <a:pPr algn="ctr"/>
            <a:r>
              <a:rPr lang="en-US" altLang="zh-CN" sz="2400">
                <a:latin typeface="Arial" panose="020B0604020202020204" pitchFamily="34" charset="0"/>
                <a:ea typeface="黑体" panose="02010609060101010101" pitchFamily="49" charset="-122"/>
              </a:rPr>
              <a:t>TCP</a:t>
            </a:r>
          </a:p>
        </p:txBody>
      </p:sp>
      <p:sp>
        <p:nvSpPr>
          <p:cNvPr id="734225" name="Line 17"/>
          <p:cNvSpPr>
            <a:spLocks noChangeShapeType="1"/>
          </p:cNvSpPr>
          <p:nvPr/>
        </p:nvSpPr>
        <p:spPr bwMode="auto">
          <a:xfrm flipV="1">
            <a:off x="2241550" y="3378200"/>
            <a:ext cx="5283200" cy="0"/>
          </a:xfrm>
          <a:prstGeom prst="line">
            <a:avLst/>
          </a:prstGeom>
          <a:noFill/>
          <a:ln w="9525">
            <a:solidFill>
              <a:schemeClr val="folHlink"/>
            </a:solidFill>
            <a:round/>
            <a:headEnd type="triangle" w="sm" len="med"/>
            <a:tailEnd type="triangle" w="sm" len="med"/>
          </a:ln>
          <a:effectLst/>
        </p:spPr>
        <p:txBody>
          <a:bodyPr/>
          <a:lstStyle/>
          <a:p>
            <a:endParaRPr lang="zh-CN" altLang="en-US"/>
          </a:p>
        </p:txBody>
      </p:sp>
      <p:sp>
        <p:nvSpPr>
          <p:cNvPr id="734226" name="Text Box 18"/>
          <p:cNvSpPr txBox="1">
            <a:spLocks noChangeArrowheads="1"/>
          </p:cNvSpPr>
          <p:nvPr/>
        </p:nvSpPr>
        <p:spPr bwMode="auto">
          <a:xfrm>
            <a:off x="4005263" y="3125788"/>
            <a:ext cx="1403350" cy="457200"/>
          </a:xfrm>
          <a:prstGeom prst="rect">
            <a:avLst/>
          </a:prstGeom>
          <a:solidFill>
            <a:schemeClr val="bg1"/>
          </a:solidFill>
          <a:ln w="9525">
            <a:noFill/>
            <a:miter lim="800000"/>
          </a:ln>
          <a:effectLst/>
        </p:spPr>
        <p:txBody>
          <a:bodyPr wrap="none">
            <a:spAutoFit/>
          </a:bodyPr>
          <a:lstStyle/>
          <a:p>
            <a:r>
              <a:rPr lang="zh-CN" altLang="en-US" sz="2400">
                <a:latin typeface="Arial" panose="020B0604020202020204" pitchFamily="34" charset="0"/>
                <a:ea typeface="黑体" panose="02010609060101010101" pitchFamily="49" charset="-122"/>
              </a:rPr>
              <a:t>接收缓存</a:t>
            </a:r>
          </a:p>
        </p:txBody>
      </p:sp>
      <p:sp>
        <p:nvSpPr>
          <p:cNvPr id="734227" name="Line 19"/>
          <p:cNvSpPr>
            <a:spLocks noChangeShapeType="1"/>
          </p:cNvSpPr>
          <p:nvPr/>
        </p:nvSpPr>
        <p:spPr bwMode="auto">
          <a:xfrm>
            <a:off x="7512050" y="3106738"/>
            <a:ext cx="12700" cy="903287"/>
          </a:xfrm>
          <a:prstGeom prst="line">
            <a:avLst/>
          </a:prstGeom>
          <a:noFill/>
          <a:ln w="9525">
            <a:solidFill>
              <a:schemeClr val="tx1"/>
            </a:solidFill>
            <a:round/>
          </a:ln>
          <a:effectLst/>
        </p:spPr>
        <p:txBody>
          <a:bodyPr/>
          <a:lstStyle/>
          <a:p>
            <a:endParaRPr lang="zh-CN" altLang="en-US"/>
          </a:p>
        </p:txBody>
      </p:sp>
      <p:sp>
        <p:nvSpPr>
          <p:cNvPr id="734229" name="Freeform 21"/>
          <p:cNvSpPr/>
          <p:nvPr/>
        </p:nvSpPr>
        <p:spPr bwMode="auto">
          <a:xfrm flipH="1">
            <a:off x="2241550" y="2428875"/>
            <a:ext cx="2251075" cy="1811338"/>
          </a:xfrm>
          <a:custGeom>
            <a:avLst/>
            <a:gdLst/>
            <a:ahLst/>
            <a:cxnLst>
              <a:cxn ang="0">
                <a:pos x="0" y="0"/>
              </a:cxn>
              <a:cxn ang="0">
                <a:pos x="68" y="168"/>
              </a:cxn>
              <a:cxn ang="0">
                <a:pos x="260" y="252"/>
              </a:cxn>
              <a:cxn ang="0">
                <a:pos x="568" y="312"/>
              </a:cxn>
              <a:cxn ang="0">
                <a:pos x="704" y="416"/>
              </a:cxn>
              <a:cxn ang="0">
                <a:pos x="740" y="572"/>
              </a:cxn>
              <a:cxn ang="0">
                <a:pos x="754" y="727"/>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chemeClr val="hlink"/>
            </a:solidFill>
            <a:round/>
            <a:headEnd type="none" w="med" len="med"/>
            <a:tailEnd type="triangle" w="med" len="lg"/>
          </a:ln>
          <a:effectLst/>
        </p:spPr>
        <p:txBody>
          <a:bodyPr/>
          <a:lstStyle/>
          <a:p>
            <a:endParaRPr lang="zh-CN" altLang="en-US"/>
          </a:p>
        </p:txBody>
      </p:sp>
      <p:sp>
        <p:nvSpPr>
          <p:cNvPr id="734230" name="Text Box 22"/>
          <p:cNvSpPr txBox="1">
            <a:spLocks noChangeArrowheads="1"/>
          </p:cNvSpPr>
          <p:nvPr/>
        </p:nvSpPr>
        <p:spPr bwMode="auto">
          <a:xfrm>
            <a:off x="603250" y="3335338"/>
            <a:ext cx="1708150" cy="822325"/>
          </a:xfrm>
          <a:prstGeom prst="rect">
            <a:avLst/>
          </a:prstGeom>
          <a:noFill/>
          <a:ln w="9525">
            <a:noFill/>
            <a:miter lim="800000"/>
          </a:ln>
          <a:effectLst/>
        </p:spPr>
        <p:txBody>
          <a:bodyPr wrap="none">
            <a:spAutoFit/>
          </a:bodyPr>
          <a:lstStyle/>
          <a:p>
            <a:pPr algn="ctr"/>
            <a:r>
              <a:rPr lang="zh-CN" altLang="en-US" sz="2400">
                <a:latin typeface="Arial" panose="020B0604020202020204" pitchFamily="34" charset="0"/>
                <a:ea typeface="黑体" panose="02010609060101010101" pitchFamily="49" charset="-122"/>
              </a:rPr>
              <a:t>下一个读取</a:t>
            </a:r>
          </a:p>
          <a:p>
            <a:pPr algn="ctr"/>
            <a:r>
              <a:rPr lang="zh-CN" altLang="en-US" sz="2400">
                <a:latin typeface="Arial" panose="020B0604020202020204" pitchFamily="34" charset="0"/>
                <a:ea typeface="黑体" panose="02010609060101010101" pitchFamily="49" charset="-122"/>
              </a:rPr>
              <a:t>的字节</a:t>
            </a:r>
          </a:p>
        </p:txBody>
      </p:sp>
      <p:sp>
        <p:nvSpPr>
          <p:cNvPr id="734231" name="Line 23"/>
          <p:cNvSpPr>
            <a:spLocks noChangeShapeType="1"/>
          </p:cNvSpPr>
          <p:nvPr/>
        </p:nvSpPr>
        <p:spPr bwMode="auto">
          <a:xfrm>
            <a:off x="6850063" y="5310188"/>
            <a:ext cx="1355725" cy="0"/>
          </a:xfrm>
          <a:prstGeom prst="line">
            <a:avLst/>
          </a:prstGeom>
          <a:noFill/>
          <a:ln w="38100">
            <a:solidFill>
              <a:schemeClr val="folHlink"/>
            </a:solidFill>
            <a:round/>
            <a:tailEnd type="triangle" w="med" len="lg"/>
          </a:ln>
          <a:effectLst/>
        </p:spPr>
        <p:txBody>
          <a:bodyPr/>
          <a:lstStyle/>
          <a:p>
            <a:endParaRPr lang="zh-CN" altLang="en-US"/>
          </a:p>
        </p:txBody>
      </p:sp>
      <p:sp>
        <p:nvSpPr>
          <p:cNvPr id="734232" name="Text Box 24"/>
          <p:cNvSpPr txBox="1">
            <a:spLocks noChangeArrowheads="1"/>
          </p:cNvSpPr>
          <p:nvPr/>
        </p:nvSpPr>
        <p:spPr bwMode="auto">
          <a:xfrm>
            <a:off x="6831013" y="5310188"/>
            <a:ext cx="1403350" cy="455612"/>
          </a:xfrm>
          <a:prstGeom prst="rect">
            <a:avLst/>
          </a:prstGeom>
          <a:noFill/>
          <a:ln w="9525">
            <a:noFill/>
            <a:miter lim="800000"/>
          </a:ln>
          <a:effectLst/>
        </p:spPr>
        <p:txBody>
          <a:bodyPr wrap="none">
            <a:spAutoFit/>
          </a:bodyPr>
          <a:lstStyle/>
          <a:p>
            <a:pPr algn="ctr"/>
            <a:r>
              <a:rPr lang="zh-CN" altLang="en-US" sz="2400">
                <a:latin typeface="Arial" panose="020B0604020202020204" pitchFamily="34" charset="0"/>
                <a:ea typeface="黑体" panose="02010609060101010101" pitchFamily="49" charset="-122"/>
              </a:rPr>
              <a:t>序号增大</a:t>
            </a:r>
          </a:p>
        </p:txBody>
      </p:sp>
      <p:sp>
        <p:nvSpPr>
          <p:cNvPr id="734233" name="Text Box 25"/>
          <p:cNvSpPr txBox="1">
            <a:spLocks noChangeArrowheads="1"/>
          </p:cNvSpPr>
          <p:nvPr/>
        </p:nvSpPr>
        <p:spPr bwMode="auto">
          <a:xfrm>
            <a:off x="2509838" y="5383213"/>
            <a:ext cx="2646878" cy="830997"/>
          </a:xfrm>
          <a:prstGeom prst="rect">
            <a:avLst/>
          </a:prstGeom>
          <a:noFill/>
          <a:ln w="9525">
            <a:noFill/>
            <a:miter lim="800000"/>
          </a:ln>
          <a:effectLst/>
        </p:spPr>
        <p:txBody>
          <a:bodyPr wrap="none">
            <a:spAutoFit/>
          </a:bodyPr>
          <a:lstStyle/>
          <a:p>
            <a:pPr algn="ctr"/>
            <a:r>
              <a:rPr lang="zh-CN" altLang="en-US" sz="2400" dirty="0">
                <a:latin typeface="Arial" panose="020B0604020202020204" pitchFamily="34" charset="0"/>
                <a:ea typeface="黑体" panose="02010609060101010101" pitchFamily="49" charset="-122"/>
              </a:rPr>
              <a:t>下一个期望收到的</a:t>
            </a:r>
          </a:p>
          <a:p>
            <a:pPr algn="ctr"/>
            <a:r>
              <a:rPr lang="zh-CN" altLang="en-US" sz="2400" dirty="0">
                <a:latin typeface="Arial" panose="020B0604020202020204" pitchFamily="34" charset="0"/>
                <a:ea typeface="黑体" panose="02010609060101010101" pitchFamily="49" charset="-122"/>
              </a:rPr>
              <a:t>字节</a:t>
            </a:r>
            <a:r>
              <a:rPr lang="en-US" altLang="zh-CN" sz="2400" dirty="0">
                <a:latin typeface="Arial" panose="020B0604020202020204" pitchFamily="34" charset="0"/>
                <a:ea typeface="黑体" panose="02010609060101010101" pitchFamily="49" charset="-122"/>
              </a:rPr>
              <a:t>(</a:t>
            </a:r>
            <a:r>
              <a:rPr lang="zh-CN" altLang="en-US" sz="2400" dirty="0">
                <a:latin typeface="Arial" panose="020B0604020202020204" pitchFamily="34" charset="0"/>
                <a:ea typeface="黑体" panose="02010609060101010101" pitchFamily="49" charset="-122"/>
              </a:rPr>
              <a:t>确认号</a:t>
            </a:r>
            <a:r>
              <a:rPr lang="en-US" altLang="zh-CN" sz="2400" dirty="0">
                <a:latin typeface="Arial" panose="020B0604020202020204" pitchFamily="34" charset="0"/>
                <a:ea typeface="黑体" panose="02010609060101010101" pitchFamily="49" charset="-122"/>
              </a:rPr>
              <a:t>)</a:t>
            </a:r>
          </a:p>
        </p:txBody>
      </p:sp>
      <p:sp>
        <p:nvSpPr>
          <p:cNvPr id="734234" name="Line 26"/>
          <p:cNvSpPr>
            <a:spLocks noChangeShapeType="1"/>
          </p:cNvSpPr>
          <p:nvPr/>
        </p:nvSpPr>
        <p:spPr bwMode="auto">
          <a:xfrm flipV="1">
            <a:off x="3862388" y="4800600"/>
            <a:ext cx="3175" cy="622300"/>
          </a:xfrm>
          <a:prstGeom prst="line">
            <a:avLst/>
          </a:prstGeom>
          <a:noFill/>
          <a:ln w="38100">
            <a:solidFill>
              <a:schemeClr val="hlink"/>
            </a:solidFill>
            <a:round/>
            <a:tailEnd type="triangle" w="med" len="lg"/>
          </a:ln>
          <a:effectLst/>
        </p:spPr>
        <p:txBody>
          <a:bodyPr/>
          <a:lstStyle/>
          <a:p>
            <a:endParaRPr lang="zh-CN" altLang="en-US"/>
          </a:p>
        </p:txBody>
      </p:sp>
      <p:sp>
        <p:nvSpPr>
          <p:cNvPr id="734235" name="Freeform 27"/>
          <p:cNvSpPr/>
          <p:nvPr/>
        </p:nvSpPr>
        <p:spPr bwMode="auto">
          <a:xfrm>
            <a:off x="8562975" y="4162425"/>
            <a:ext cx="131763" cy="673100"/>
          </a:xfrm>
          <a:custGeom>
            <a:avLst/>
            <a:gdLst/>
            <a:ahLst/>
            <a:cxnLst>
              <a:cxn ang="0">
                <a:pos x="12" y="0"/>
              </a:cxn>
              <a:cxn ang="0">
                <a:pos x="36" y="86"/>
              </a:cxn>
              <a:cxn ang="0">
                <a:pos x="8" y="102"/>
              </a:cxn>
              <a:cxn ang="0">
                <a:pos x="28" y="138"/>
              </a:cxn>
              <a:cxn ang="0">
                <a:pos x="0" y="158"/>
              </a:cxn>
              <a:cxn ang="0">
                <a:pos x="24" y="210"/>
              </a:cxn>
              <a:cxn ang="0">
                <a:pos x="8" y="238"/>
              </a:cxn>
              <a:cxn ang="0">
                <a:pos x="32" y="286"/>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ln>
          <a:effectLst/>
        </p:spPr>
        <p:txBody>
          <a:bodyPr/>
          <a:lstStyle/>
          <a:p>
            <a:endParaRPr lang="zh-CN" altLang="en-US"/>
          </a:p>
        </p:txBody>
      </p:sp>
      <p:sp>
        <p:nvSpPr>
          <p:cNvPr id="734236" name="Freeform 28"/>
          <p:cNvSpPr/>
          <p:nvPr/>
        </p:nvSpPr>
        <p:spPr bwMode="auto">
          <a:xfrm>
            <a:off x="960438" y="4187825"/>
            <a:ext cx="196850" cy="682625"/>
          </a:xfrm>
          <a:custGeom>
            <a:avLst/>
            <a:gdLst/>
            <a:ahLst/>
            <a:cxnLst>
              <a:cxn ang="0">
                <a:pos x="14" y="0"/>
              </a:cxn>
              <a:cxn ang="0">
                <a:pos x="66" y="46"/>
              </a:cxn>
              <a:cxn ang="0">
                <a:pos x="6" y="84"/>
              </a:cxn>
              <a:cxn ang="0">
                <a:pos x="54" y="136"/>
              </a:cxn>
              <a:cxn ang="0">
                <a:pos x="0" y="178"/>
              </a:cxn>
              <a:cxn ang="0">
                <a:pos x="54" y="214"/>
              </a:cxn>
              <a:cxn ang="0">
                <a:pos x="12" y="274"/>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ln>
          <a:effectLst/>
        </p:spPr>
        <p:txBody>
          <a:bodyPr/>
          <a:lstStyle/>
          <a:p>
            <a:endParaRPr lang="zh-CN"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zh-CN" altLang="en-US"/>
              <a:t>接收缓存的作用</a:t>
            </a:r>
          </a:p>
        </p:txBody>
      </p:sp>
      <p:sp>
        <p:nvSpPr>
          <p:cNvPr id="736260" name="Rectangle 4"/>
          <p:cNvSpPr>
            <a:spLocks noGrp="1" noChangeArrowheads="1"/>
          </p:cNvSpPr>
          <p:nvPr>
            <p:ph type="body" idx="1"/>
          </p:nvPr>
        </p:nvSpPr>
        <p:spPr>
          <a:xfrm>
            <a:off x="330200" y="1028700"/>
            <a:ext cx="8483600" cy="5136604"/>
          </a:xfrm>
        </p:spPr>
        <p:txBody>
          <a:bodyPr/>
          <a:lstStyle/>
          <a:p>
            <a:r>
              <a:rPr lang="zh-CN" altLang="en-US" dirty="0"/>
              <a:t>接收缓存用来暂时存放：</a:t>
            </a:r>
          </a:p>
          <a:p>
            <a:pPr>
              <a:buNone/>
            </a:pPr>
            <a:r>
              <a:rPr lang="en-US" altLang="zh-CN" dirty="0"/>
              <a:t>(1) </a:t>
            </a:r>
            <a:r>
              <a:rPr lang="zh-CN" altLang="en-US" dirty="0"/>
              <a:t>按序到达的、但尚未被接收应用程序读取的数据；</a:t>
            </a:r>
          </a:p>
          <a:p>
            <a:pPr>
              <a:buNone/>
            </a:pPr>
            <a:r>
              <a:rPr lang="en-US" altLang="zh-CN" dirty="0"/>
              <a:t>(2) </a:t>
            </a:r>
            <a:r>
              <a:rPr lang="zh-CN" altLang="en-US" dirty="0"/>
              <a:t>不按序到达的数据。 </a:t>
            </a:r>
          </a:p>
          <a:p>
            <a:endParaRPr lang="en-US" altLang="zh-CN" dirty="0"/>
          </a:p>
          <a:p>
            <a:r>
              <a:rPr lang="zh-CN" altLang="en-US" dirty="0"/>
              <a:t>如果收到的分组被检测出有差错，则要丢弃。</a:t>
            </a:r>
          </a:p>
          <a:p>
            <a:endParaRPr lang="zh-CN" altLang="en-US" dirty="0"/>
          </a:p>
          <a:p>
            <a:r>
              <a:rPr lang="zh-CN" altLang="en-US" dirty="0"/>
              <a:t>如果接受应用程序</a:t>
            </a:r>
            <a:r>
              <a:rPr lang="zh-CN" altLang="en-US" dirty="0">
                <a:solidFill>
                  <a:srgbClr val="FF0000"/>
                </a:solidFill>
              </a:rPr>
              <a:t>来不及</a:t>
            </a:r>
            <a:r>
              <a:rPr lang="zh-CN" altLang="en-US" dirty="0"/>
              <a:t>读取收到的数据，接受缓存最终就会被填满，使接受窗口减小到零。</a:t>
            </a:r>
          </a:p>
          <a:p>
            <a:endParaRPr lang="zh-CN" altLang="en-US" dirty="0"/>
          </a:p>
          <a:p>
            <a:r>
              <a:rPr lang="zh-CN" altLang="en-US" dirty="0"/>
              <a:t>反之，如果接受应用程序</a:t>
            </a:r>
            <a:r>
              <a:rPr lang="zh-CN" altLang="en-US" dirty="0">
                <a:solidFill>
                  <a:srgbClr val="FF0000"/>
                </a:solidFill>
              </a:rPr>
              <a:t>能够及时</a:t>
            </a:r>
            <a:r>
              <a:rPr lang="zh-CN" altLang="en-US" dirty="0"/>
              <a:t>读取收到的数据，接受窗口就可以增大，但最大不能超过接受缓存的大小。</a:t>
            </a:r>
          </a:p>
          <a:p>
            <a:endParaRPr lang="en-US" altLang="zh-CN"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dirty="0"/>
              <a:t>Reliable and Ordered Delivery</a:t>
            </a:r>
          </a:p>
        </p:txBody>
      </p:sp>
      <p:sp>
        <p:nvSpPr>
          <p:cNvPr id="185347" name="Rectangle 3"/>
          <p:cNvSpPr>
            <a:spLocks noGrp="1" noChangeArrowheads="1"/>
          </p:cNvSpPr>
          <p:nvPr>
            <p:ph type="body" idx="1"/>
          </p:nvPr>
        </p:nvSpPr>
        <p:spPr>
          <a:xfrm>
            <a:off x="322262" y="4786322"/>
            <a:ext cx="8536018" cy="1285884"/>
          </a:xfrm>
        </p:spPr>
        <p:txBody>
          <a:bodyPr/>
          <a:lstStyle/>
          <a:p>
            <a:pPr>
              <a:buFontTx/>
              <a:buNone/>
            </a:pPr>
            <a:r>
              <a:rPr lang="en-US" altLang="zh-CN" dirty="0"/>
              <a:t>On TCP Sending side [last: </a:t>
            </a:r>
            <a:r>
              <a:rPr lang="zh-CN" altLang="en-US" dirty="0"/>
              <a:t>最后</a:t>
            </a:r>
            <a:r>
              <a:rPr lang="en-US" altLang="zh-CN" dirty="0"/>
              <a:t>]</a:t>
            </a:r>
          </a:p>
          <a:p>
            <a:r>
              <a:rPr lang="en-US" altLang="zh-CN" sz="2200" dirty="0"/>
              <a:t>LastByteAcked  </a:t>
            </a:r>
            <a:r>
              <a:rPr lang="en-US" altLang="zh-CN" sz="2200" dirty="0">
                <a:sym typeface="Symbol" panose="05050102010706020507" pitchFamily="18" charset="2"/>
              </a:rPr>
              <a:t>  LastByteSent  </a:t>
            </a:r>
            <a:r>
              <a:rPr lang="en-US" altLang="zh-CN" sz="2000" dirty="0">
                <a:sym typeface="Symbol" panose="05050102010706020507" pitchFamily="18" charset="2"/>
              </a:rPr>
              <a:t>(</a:t>
            </a:r>
            <a:r>
              <a:rPr lang="en-US" altLang="zh-CN" sz="2000" dirty="0"/>
              <a:t>LastByteAcked</a:t>
            </a:r>
            <a:r>
              <a:rPr lang="zh-CN" altLang="en-US" sz="2000" dirty="0"/>
              <a:t>不落在发送窗口中</a:t>
            </a:r>
            <a:r>
              <a:rPr lang="en-US" altLang="zh-CN" sz="2000" dirty="0">
                <a:sym typeface="Symbol" panose="05050102010706020507" pitchFamily="18" charset="2"/>
              </a:rPr>
              <a:t>)</a:t>
            </a:r>
          </a:p>
          <a:p>
            <a:r>
              <a:rPr lang="en-US" altLang="zh-CN" sz="2200" dirty="0">
                <a:sym typeface="Symbol" panose="05050102010706020507" pitchFamily="18" charset="2"/>
              </a:rPr>
              <a:t>LastByteSent    LastByteWritten</a:t>
            </a:r>
          </a:p>
        </p:txBody>
      </p:sp>
      <p:pic>
        <p:nvPicPr>
          <p:cNvPr id="185348" name="Picture 4" descr="05x08"/>
          <p:cNvPicPr>
            <a:picLocks noChangeAspect="1" noChangeArrowheads="1"/>
          </p:cNvPicPr>
          <p:nvPr/>
        </p:nvPicPr>
        <p:blipFill>
          <a:blip r:embed="rId3" cstate="print"/>
          <a:srcRect/>
          <a:stretch>
            <a:fillRect/>
          </a:stretch>
        </p:blipFill>
        <p:spPr bwMode="auto">
          <a:xfrm>
            <a:off x="1331913" y="1052513"/>
            <a:ext cx="6551612" cy="3195637"/>
          </a:xfrm>
          <a:prstGeom prst="rect">
            <a:avLst/>
          </a:prstGeom>
          <a:noFill/>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zh-CN" dirty="0"/>
              <a:t>Reliable and Ordered Delivery</a:t>
            </a:r>
          </a:p>
        </p:txBody>
      </p:sp>
      <p:sp>
        <p:nvSpPr>
          <p:cNvPr id="189443" name="Rectangle 3"/>
          <p:cNvSpPr>
            <a:spLocks noGrp="1" noChangeArrowheads="1"/>
          </p:cNvSpPr>
          <p:nvPr>
            <p:ph type="body" idx="1"/>
          </p:nvPr>
        </p:nvSpPr>
        <p:spPr>
          <a:xfrm>
            <a:off x="425847" y="4248150"/>
            <a:ext cx="8353425" cy="1917154"/>
          </a:xfrm>
        </p:spPr>
        <p:txBody>
          <a:bodyPr/>
          <a:lstStyle/>
          <a:p>
            <a:pPr>
              <a:lnSpc>
                <a:spcPct val="90000"/>
              </a:lnSpc>
              <a:spcBef>
                <a:spcPct val="0"/>
              </a:spcBef>
              <a:buFontTx/>
              <a:buNone/>
            </a:pPr>
            <a:r>
              <a:rPr lang="en-US" altLang="zh-CN" dirty="0"/>
              <a:t>On the Receiving Side </a:t>
            </a:r>
          </a:p>
          <a:p>
            <a:pPr>
              <a:lnSpc>
                <a:spcPct val="90000"/>
              </a:lnSpc>
              <a:spcBef>
                <a:spcPct val="0"/>
              </a:spcBef>
            </a:pPr>
            <a:r>
              <a:rPr lang="en-US" altLang="zh-CN" dirty="0">
                <a:solidFill>
                  <a:srgbClr val="FF0000"/>
                </a:solidFill>
              </a:rPr>
              <a:t>LastByteRead &lt; NextByteExpected </a:t>
            </a:r>
            <a:r>
              <a:rPr lang="en-US" altLang="zh-CN" sz="2000" dirty="0"/>
              <a:t>(points to the free space)</a:t>
            </a:r>
            <a:r>
              <a:rPr lang="en-US" altLang="zh-CN" sz="2000" dirty="0">
                <a:sym typeface="Symbol" panose="05050102010706020507" pitchFamily="18" charset="2"/>
              </a:rPr>
              <a:t> </a:t>
            </a:r>
            <a:endParaRPr lang="en-US" altLang="zh-CN" dirty="0">
              <a:sym typeface="Symbol" panose="05050102010706020507" pitchFamily="18" charset="2"/>
            </a:endParaRPr>
          </a:p>
          <a:p>
            <a:pPr>
              <a:lnSpc>
                <a:spcPct val="90000"/>
              </a:lnSpc>
              <a:buFont typeface="Wingdings" panose="05000000000000000000" pitchFamily="2" charset="2"/>
              <a:buChar char="þ"/>
            </a:pPr>
            <a:r>
              <a:rPr lang="en-US" altLang="zh-CN" dirty="0"/>
              <a:t>NextByteExpected </a:t>
            </a:r>
            <a:r>
              <a:rPr lang="zh-CN" altLang="en-US" b="1" dirty="0">
                <a:solidFill>
                  <a:schemeClr val="hlink"/>
                </a:solidFill>
              </a:rPr>
              <a:t>＝</a:t>
            </a:r>
            <a:r>
              <a:rPr lang="zh-CN" altLang="en-US" dirty="0"/>
              <a:t> </a:t>
            </a:r>
            <a:r>
              <a:rPr lang="en-US" altLang="zh-CN" dirty="0"/>
              <a:t>LastByteRcvd + 1 </a:t>
            </a:r>
            <a:r>
              <a:rPr lang="en-US" altLang="zh-CN" sz="2200" dirty="0"/>
              <a:t>(</a:t>
            </a:r>
            <a:r>
              <a:rPr lang="en-US" altLang="zh-CN" sz="2200" dirty="0">
                <a:solidFill>
                  <a:schemeClr val="folHlink"/>
                </a:solidFill>
              </a:rPr>
              <a:t>in order</a:t>
            </a:r>
            <a:r>
              <a:rPr lang="en-US" altLang="zh-CN" sz="2200" dirty="0"/>
              <a:t>)</a:t>
            </a:r>
          </a:p>
          <a:p>
            <a:pPr>
              <a:lnSpc>
                <a:spcPct val="90000"/>
              </a:lnSpc>
              <a:buFont typeface="Wingdings" panose="05000000000000000000" pitchFamily="2" charset="2"/>
              <a:buChar char="þ"/>
            </a:pPr>
            <a:r>
              <a:rPr lang="en-US" altLang="zh-CN" dirty="0"/>
              <a:t>NextByteExpected </a:t>
            </a:r>
            <a:r>
              <a:rPr lang="zh-CN" altLang="en-US" b="1" dirty="0">
                <a:solidFill>
                  <a:schemeClr val="hlink"/>
                </a:solidFill>
              </a:rPr>
              <a:t>＜</a:t>
            </a:r>
            <a:r>
              <a:rPr lang="zh-CN" altLang="en-US" dirty="0"/>
              <a:t> </a:t>
            </a:r>
            <a:r>
              <a:rPr lang="en-US" altLang="zh-CN" dirty="0"/>
              <a:t>LastByteRcvd + 1 </a:t>
            </a:r>
            <a:r>
              <a:rPr lang="en-US" altLang="zh-CN" sz="2200" dirty="0"/>
              <a:t>(</a:t>
            </a:r>
            <a:r>
              <a:rPr lang="en-US" altLang="zh-CN" sz="2200" dirty="0">
                <a:solidFill>
                  <a:schemeClr val="folHlink"/>
                </a:solidFill>
              </a:rPr>
              <a:t>data out of order</a:t>
            </a:r>
            <a:r>
              <a:rPr lang="en-US" altLang="zh-CN" sz="2200" dirty="0"/>
              <a:t>)</a:t>
            </a:r>
          </a:p>
          <a:p>
            <a:pPr marL="342900" lvl="1" indent="-342900">
              <a:lnSpc>
                <a:spcPct val="90000"/>
              </a:lnSpc>
              <a:buFont typeface="Wingdings" panose="05000000000000000000" pitchFamily="2" charset="2"/>
              <a:buChar char="þ"/>
            </a:pPr>
            <a:r>
              <a:rPr lang="en-US" altLang="zh-CN" dirty="0"/>
              <a:t>LastByteWritten − [LastByteAcked −1] ≤ MaxSendBuffer</a:t>
            </a:r>
          </a:p>
          <a:p>
            <a:pPr>
              <a:lnSpc>
                <a:spcPct val="90000"/>
              </a:lnSpc>
              <a:buFont typeface="Wingdings" panose="05000000000000000000" pitchFamily="2" charset="2"/>
              <a:buChar char="þ"/>
            </a:pPr>
            <a:endParaRPr lang="en-US" altLang="zh-CN" sz="2200" dirty="0"/>
          </a:p>
        </p:txBody>
      </p:sp>
      <p:pic>
        <p:nvPicPr>
          <p:cNvPr id="189444" name="Picture 4" descr="05x08"/>
          <p:cNvPicPr>
            <a:picLocks noChangeAspect="1" noChangeArrowheads="1"/>
          </p:cNvPicPr>
          <p:nvPr/>
        </p:nvPicPr>
        <p:blipFill>
          <a:blip r:embed="rId3" cstate="print"/>
          <a:srcRect/>
          <a:stretch>
            <a:fillRect/>
          </a:stretch>
        </p:blipFill>
        <p:spPr bwMode="auto">
          <a:xfrm>
            <a:off x="971550" y="1196975"/>
            <a:ext cx="6911975" cy="3051175"/>
          </a:xfrm>
          <a:prstGeom prst="rect">
            <a:avLst/>
          </a:prstGeom>
          <a:noFill/>
        </p:spPr>
      </p:pic>
      <p:sp>
        <p:nvSpPr>
          <p:cNvPr id="2" name="矩形 1">
            <a:extLst>
              <a:ext uri="{FF2B5EF4-FFF2-40B4-BE49-F238E27FC236}">
                <a16:creationId xmlns:a16="http://schemas.microsoft.com/office/drawing/2014/main" id="{CFF5D885-9274-4B4E-A534-C3E37A373785}"/>
              </a:ext>
            </a:extLst>
          </p:cNvPr>
          <p:cNvSpPr/>
          <p:nvPr/>
        </p:nvSpPr>
        <p:spPr>
          <a:xfrm>
            <a:off x="6372200" y="3913466"/>
            <a:ext cx="646331" cy="369332"/>
          </a:xfrm>
          <a:prstGeom prst="rect">
            <a:avLst/>
          </a:prstGeom>
        </p:spPr>
        <p:txBody>
          <a:bodyPr wrap="none">
            <a:spAutoFit/>
          </a:bodyPr>
          <a:lstStyle/>
          <a:p>
            <a:r>
              <a:rPr lang="zh-CN" altLang="en-US" sz="1800" dirty="0">
                <a:solidFill>
                  <a:srgbClr val="FF0000"/>
                </a:solidFill>
              </a:rPr>
              <a:t>最近</a:t>
            </a:r>
          </a:p>
        </p:txBody>
      </p:sp>
      <p:sp>
        <p:nvSpPr>
          <p:cNvPr id="6" name="矩形 5">
            <a:extLst>
              <a:ext uri="{FF2B5EF4-FFF2-40B4-BE49-F238E27FC236}">
                <a16:creationId xmlns:a16="http://schemas.microsoft.com/office/drawing/2014/main" id="{3FF5DC96-D87D-4E12-B2E5-28F7699BAA7C}"/>
              </a:ext>
            </a:extLst>
          </p:cNvPr>
          <p:cNvSpPr/>
          <p:nvPr/>
        </p:nvSpPr>
        <p:spPr>
          <a:xfrm>
            <a:off x="1547664" y="3881438"/>
            <a:ext cx="646331" cy="369332"/>
          </a:xfrm>
          <a:prstGeom prst="rect">
            <a:avLst/>
          </a:prstGeom>
        </p:spPr>
        <p:txBody>
          <a:bodyPr wrap="none">
            <a:spAutoFit/>
          </a:bodyPr>
          <a:lstStyle/>
          <a:p>
            <a:r>
              <a:rPr lang="zh-CN" altLang="en-US" sz="1800" dirty="0">
                <a:solidFill>
                  <a:srgbClr val="FF0000"/>
                </a:solidFill>
              </a:rPr>
              <a:t>最后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4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94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3" name="Rectangle 3"/>
          <p:cNvSpPr>
            <a:spLocks noGrp="1" noChangeArrowheads="1"/>
          </p:cNvSpPr>
          <p:nvPr>
            <p:ph type="body" idx="1"/>
          </p:nvPr>
        </p:nvSpPr>
        <p:spPr>
          <a:xfrm>
            <a:off x="428596" y="3500439"/>
            <a:ext cx="8424936" cy="2928958"/>
          </a:xfrm>
        </p:spPr>
        <p:txBody>
          <a:bodyPr/>
          <a:lstStyle/>
          <a:p>
            <a:pPr marL="0" indent="0">
              <a:lnSpc>
                <a:spcPct val="90000"/>
              </a:lnSpc>
              <a:spcBef>
                <a:spcPct val="0"/>
              </a:spcBef>
              <a:buNone/>
            </a:pPr>
            <a:r>
              <a:rPr lang="en-US" altLang="zh-CN" sz="2200" dirty="0"/>
              <a:t>TCP on the receive side </a:t>
            </a:r>
          </a:p>
          <a:p>
            <a:pPr>
              <a:lnSpc>
                <a:spcPct val="90000"/>
              </a:lnSpc>
              <a:spcBef>
                <a:spcPct val="0"/>
              </a:spcBef>
              <a:buFont typeface="Wingdings" panose="05000000000000000000" pitchFamily="2" charset="2"/>
              <a:buChar char="þ"/>
            </a:pPr>
            <a:r>
              <a:rPr lang="en-US" altLang="zh-CN" sz="2200" dirty="0"/>
              <a:t>LastByteRcvd − LastByteRead ≤ MaxRcvBuffer </a:t>
            </a:r>
          </a:p>
          <a:p>
            <a:pPr>
              <a:lnSpc>
                <a:spcPct val="90000"/>
              </a:lnSpc>
              <a:spcBef>
                <a:spcPct val="0"/>
              </a:spcBef>
              <a:buFont typeface="Wingdings" panose="05000000000000000000" pitchFamily="2" charset="2"/>
              <a:buChar char="þ"/>
            </a:pPr>
            <a:r>
              <a:rPr lang="en-US" altLang="zh-CN" sz="2200" dirty="0">
                <a:solidFill>
                  <a:srgbClr val="FF0000"/>
                </a:solidFill>
              </a:rPr>
              <a:t>AdvertisedWindow </a:t>
            </a:r>
            <a:r>
              <a:rPr lang="en-US" altLang="zh-CN" sz="2200" dirty="0"/>
              <a:t>= MaxRcvBuffer − [(NextByteExpected − 1) − LastByteRead]</a:t>
            </a:r>
          </a:p>
          <a:p>
            <a:pPr>
              <a:lnSpc>
                <a:spcPct val="90000"/>
              </a:lnSpc>
              <a:spcBef>
                <a:spcPct val="0"/>
              </a:spcBef>
              <a:buFont typeface="Wingdings" panose="05000000000000000000" pitchFamily="2" charset="2"/>
              <a:buChar char="þ"/>
            </a:pPr>
            <a:endParaRPr lang="en-US" altLang="zh-CN" sz="2200" dirty="0"/>
          </a:p>
          <a:p>
            <a:pPr marL="0" indent="0">
              <a:lnSpc>
                <a:spcPct val="90000"/>
              </a:lnSpc>
              <a:spcBef>
                <a:spcPct val="0"/>
              </a:spcBef>
              <a:buNone/>
            </a:pPr>
            <a:r>
              <a:rPr lang="en-US" altLang="zh-CN" sz="2200" dirty="0"/>
              <a:t>TCP on the send side </a:t>
            </a:r>
          </a:p>
          <a:p>
            <a:pPr>
              <a:lnSpc>
                <a:spcPct val="90000"/>
              </a:lnSpc>
              <a:spcBef>
                <a:spcPct val="0"/>
              </a:spcBef>
              <a:buFont typeface="Wingdings" panose="05000000000000000000" pitchFamily="2" charset="2"/>
              <a:buChar char="þ"/>
            </a:pPr>
            <a:r>
              <a:rPr lang="en-US" altLang="zh-CN" sz="2200" dirty="0"/>
              <a:t>LastByteSent − LastByteAcked ≤ AdvertisedWindow</a:t>
            </a:r>
          </a:p>
          <a:p>
            <a:pPr>
              <a:lnSpc>
                <a:spcPct val="90000"/>
              </a:lnSpc>
              <a:spcBef>
                <a:spcPct val="0"/>
              </a:spcBef>
              <a:buFont typeface="Wingdings" panose="05000000000000000000" pitchFamily="2" charset="2"/>
              <a:buChar char="þ"/>
            </a:pPr>
            <a:r>
              <a:rPr lang="en-US" altLang="zh-CN" sz="2200" dirty="0"/>
              <a:t>EffectiveWindow = AdvertisedWindow − (LastByteSent − LastByteAcked)  //</a:t>
            </a:r>
            <a:r>
              <a:rPr lang="en-US" altLang="zh-CN" sz="2000" dirty="0"/>
              <a:t>limits how much </a:t>
            </a:r>
            <a:r>
              <a:rPr lang="en-US" altLang="zh-CN" sz="2000" dirty="0">
                <a:solidFill>
                  <a:srgbClr val="FF0000"/>
                </a:solidFill>
              </a:rPr>
              <a:t>more</a:t>
            </a:r>
            <a:r>
              <a:rPr lang="en-US" altLang="zh-CN" sz="2000" dirty="0"/>
              <a:t> data TCP can send </a:t>
            </a:r>
            <a:r>
              <a:rPr lang="en-US" altLang="zh-CN" sz="2000" dirty="0">
                <a:solidFill>
                  <a:srgbClr val="FF0000"/>
                </a:solidFill>
              </a:rPr>
              <a:t>further</a:t>
            </a:r>
            <a:endParaRPr lang="en-US" altLang="zh-CN" sz="2200" dirty="0">
              <a:solidFill>
                <a:srgbClr val="FF0000"/>
              </a:solidFill>
            </a:endParaRPr>
          </a:p>
          <a:p>
            <a:pPr>
              <a:lnSpc>
                <a:spcPct val="90000"/>
              </a:lnSpc>
              <a:spcBef>
                <a:spcPct val="0"/>
              </a:spcBef>
              <a:buFont typeface="Wingdings" panose="05000000000000000000" pitchFamily="2" charset="2"/>
              <a:buChar char="þ"/>
            </a:pPr>
            <a:endParaRPr lang="en-US" altLang="zh-CN" sz="2200" dirty="0"/>
          </a:p>
          <a:p>
            <a:pPr>
              <a:lnSpc>
                <a:spcPct val="90000"/>
              </a:lnSpc>
              <a:spcBef>
                <a:spcPct val="0"/>
              </a:spcBef>
              <a:buFont typeface="Wingdings" panose="05000000000000000000" pitchFamily="2" charset="2"/>
              <a:buChar char="þ"/>
            </a:pPr>
            <a:endParaRPr lang="en-US" altLang="zh-CN" sz="2200" dirty="0"/>
          </a:p>
          <a:p>
            <a:pPr>
              <a:lnSpc>
                <a:spcPct val="90000"/>
              </a:lnSpc>
              <a:spcBef>
                <a:spcPct val="0"/>
              </a:spcBef>
              <a:buFont typeface="Wingdings" panose="05000000000000000000" pitchFamily="2" charset="2"/>
              <a:buChar char="þ"/>
            </a:pPr>
            <a:endParaRPr lang="en-US" altLang="zh-CN" sz="2200" dirty="0"/>
          </a:p>
        </p:txBody>
      </p:sp>
      <p:pic>
        <p:nvPicPr>
          <p:cNvPr id="189444" name="Picture 4" descr="05x08"/>
          <p:cNvPicPr>
            <a:picLocks noChangeAspect="1" noChangeArrowheads="1"/>
          </p:cNvPicPr>
          <p:nvPr/>
        </p:nvPicPr>
        <p:blipFill>
          <a:blip r:embed="rId3" cstate="print"/>
          <a:srcRect/>
          <a:stretch>
            <a:fillRect/>
          </a:stretch>
        </p:blipFill>
        <p:spPr bwMode="auto">
          <a:xfrm>
            <a:off x="1043608" y="404664"/>
            <a:ext cx="6696794" cy="2956187"/>
          </a:xfrm>
          <a:prstGeom prst="rect">
            <a:avLst/>
          </a:prstGeom>
          <a:noFill/>
        </p:spPr>
      </p:pic>
      <p:sp>
        <p:nvSpPr>
          <p:cNvPr id="2" name="矩形 1">
            <a:extLst>
              <a:ext uri="{FF2B5EF4-FFF2-40B4-BE49-F238E27FC236}">
                <a16:creationId xmlns:a16="http://schemas.microsoft.com/office/drawing/2014/main" id="{C2AEE22E-B936-4AA4-AAE3-D032CF77490C}"/>
              </a:ext>
            </a:extLst>
          </p:cNvPr>
          <p:cNvSpPr/>
          <p:nvPr/>
        </p:nvSpPr>
        <p:spPr>
          <a:xfrm>
            <a:off x="4622434" y="1218238"/>
            <a:ext cx="2325830" cy="338554"/>
          </a:xfrm>
          <a:prstGeom prst="rect">
            <a:avLst/>
          </a:prstGeom>
        </p:spPr>
        <p:txBody>
          <a:bodyPr wrap="none">
            <a:spAutoFit/>
          </a:bodyPr>
          <a:lstStyle/>
          <a:p>
            <a:r>
              <a:rPr lang="en-US" altLang="zh-CN" sz="1600" dirty="0">
                <a:solidFill>
                  <a:srgbClr val="FF66FF"/>
                </a:solidFill>
              </a:rPr>
              <a:t>points to the free space</a:t>
            </a:r>
            <a:endParaRPr lang="zh-CN" altLang="en-US" sz="1600" dirty="0">
              <a:solidFill>
                <a:srgbClr val="FF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wipe(left)">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wipe(left)">
                                      <p:cBhvr>
                                        <p:cTn id="12" dur="500"/>
                                        <p:tgtEl>
                                          <p:spTgt spid="189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wipe(left)">
                                      <p:cBhvr>
                                        <p:cTn id="17" dur="500"/>
                                        <p:tgtEl>
                                          <p:spTgt spid="189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9443">
                                            <p:txEl>
                                              <p:pRg st="4" end="4"/>
                                            </p:txEl>
                                          </p:spTgt>
                                        </p:tgtEl>
                                        <p:attrNameLst>
                                          <p:attrName>style.visibility</p:attrName>
                                        </p:attrNameLst>
                                      </p:cBhvr>
                                      <p:to>
                                        <p:strVal val="visible"/>
                                      </p:to>
                                    </p:set>
                                    <p:animEffect transition="in" filter="wipe(left)">
                                      <p:cBhvr>
                                        <p:cTn id="22" dur="500"/>
                                        <p:tgtEl>
                                          <p:spTgt spid="189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9443">
                                            <p:txEl>
                                              <p:pRg st="5" end="5"/>
                                            </p:txEl>
                                          </p:spTgt>
                                        </p:tgtEl>
                                        <p:attrNameLst>
                                          <p:attrName>style.visibility</p:attrName>
                                        </p:attrNameLst>
                                      </p:cBhvr>
                                      <p:to>
                                        <p:strVal val="visible"/>
                                      </p:to>
                                    </p:set>
                                    <p:animEffect transition="in" filter="wipe(left)">
                                      <p:cBhvr>
                                        <p:cTn id="27" dur="500"/>
                                        <p:tgtEl>
                                          <p:spTgt spid="1894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9443">
                                            <p:txEl>
                                              <p:pRg st="6" end="6"/>
                                            </p:txEl>
                                          </p:spTgt>
                                        </p:tgtEl>
                                        <p:attrNameLst>
                                          <p:attrName>style.visibility</p:attrName>
                                        </p:attrNameLst>
                                      </p:cBhvr>
                                      <p:to>
                                        <p:strVal val="visible"/>
                                      </p:to>
                                    </p:set>
                                    <p:animEffect transition="in" filter="wipe(left)">
                                      <p:cBhvr>
                                        <p:cTn id="32" dur="500"/>
                                        <p:tgtEl>
                                          <p:spTgt spid="1894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24A39-F5FB-4C57-8C5D-AAB4667DB2A8}"/>
              </a:ext>
            </a:extLst>
          </p:cNvPr>
          <p:cNvSpPr>
            <a:spLocks noGrp="1"/>
          </p:cNvSpPr>
          <p:nvPr>
            <p:ph type="title"/>
          </p:nvPr>
        </p:nvSpPr>
        <p:spPr/>
        <p:txBody>
          <a:bodyPr/>
          <a:lstStyle/>
          <a:p>
            <a:r>
              <a:rPr lang="en-US" altLang="zh-CN" kern="1200" dirty="0">
                <a:latin typeface="+mn-lt"/>
                <a:ea typeface="宋体" panose="02010600030101010101" pitchFamily="2" charset="-122"/>
              </a:rPr>
              <a:t>Flow Control</a:t>
            </a:r>
            <a:endParaRPr lang="zh-CN" altLang="en-US" dirty="0">
              <a:latin typeface="+mn-lt"/>
            </a:endParaRPr>
          </a:p>
        </p:txBody>
      </p:sp>
      <p:sp>
        <p:nvSpPr>
          <p:cNvPr id="3" name="内容占位符 2">
            <a:extLst>
              <a:ext uri="{FF2B5EF4-FFF2-40B4-BE49-F238E27FC236}">
                <a16:creationId xmlns:a16="http://schemas.microsoft.com/office/drawing/2014/main" id="{167D0A43-F676-46ED-9AC7-0202A9808ED8}"/>
              </a:ext>
            </a:extLst>
          </p:cNvPr>
          <p:cNvSpPr>
            <a:spLocks noGrp="1"/>
          </p:cNvSpPr>
          <p:nvPr>
            <p:ph idx="1"/>
          </p:nvPr>
        </p:nvSpPr>
        <p:spPr>
          <a:xfrm>
            <a:off x="330200" y="980728"/>
            <a:ext cx="8483600" cy="5184576"/>
          </a:xfrm>
        </p:spPr>
        <p:txBody>
          <a:bodyPr/>
          <a:lstStyle/>
          <a:p>
            <a:r>
              <a:rPr lang="en-US" altLang="zh-CN" kern="1200" dirty="0">
                <a:ea typeface="宋体" panose="02010600030101010101" pitchFamily="2" charset="-122"/>
              </a:rPr>
              <a:t>It is now possible to understand how a slow receiving process ultimately stops a fast sending process. </a:t>
            </a:r>
          </a:p>
          <a:p>
            <a:endParaRPr lang="en-US" altLang="zh-CN" kern="1200" dirty="0">
              <a:ea typeface="宋体" panose="02010600030101010101" pitchFamily="2" charset="-122"/>
            </a:endParaRPr>
          </a:p>
          <a:p>
            <a:r>
              <a:rPr lang="en-US" altLang="zh-CN" kern="1200" dirty="0">
                <a:ea typeface="宋体" panose="02010600030101010101" pitchFamily="2" charset="-122"/>
              </a:rPr>
              <a:t>First, the receive buffer fills up, which means the advertised window shrinks to 0. </a:t>
            </a:r>
          </a:p>
          <a:p>
            <a:endParaRPr lang="en-US" altLang="zh-CN" kern="1200" dirty="0">
              <a:ea typeface="宋体" panose="02010600030101010101" pitchFamily="2" charset="-122"/>
            </a:endParaRPr>
          </a:p>
          <a:p>
            <a:r>
              <a:rPr lang="en-US" altLang="zh-CN" kern="1200" dirty="0">
                <a:ea typeface="宋体" panose="02010600030101010101" pitchFamily="2" charset="-122"/>
              </a:rPr>
              <a:t>An advertised window of 0 means that the sending side </a:t>
            </a:r>
            <a:r>
              <a:rPr lang="en-US" altLang="zh-CN" kern="1200" dirty="0">
                <a:solidFill>
                  <a:srgbClr val="FF0000"/>
                </a:solidFill>
                <a:ea typeface="宋体" panose="02010600030101010101" pitchFamily="2" charset="-122"/>
              </a:rPr>
              <a:t>cannot</a:t>
            </a:r>
            <a:r>
              <a:rPr lang="en-US" altLang="zh-CN" kern="1200" dirty="0">
                <a:ea typeface="宋体" panose="02010600030101010101" pitchFamily="2" charset="-122"/>
              </a:rPr>
              <a:t> transmit any data, even though data it has previously sent has been successfully acknowledged.</a:t>
            </a:r>
          </a:p>
          <a:p>
            <a:endParaRPr lang="en-US" altLang="zh-CN" kern="1200" dirty="0">
              <a:ea typeface="宋体" panose="02010600030101010101" pitchFamily="2" charset="-122"/>
            </a:endParaRPr>
          </a:p>
          <a:p>
            <a:r>
              <a:rPr lang="en-US" altLang="zh-CN" kern="1200" dirty="0">
                <a:ea typeface="宋体" panose="02010600030101010101" pitchFamily="2" charset="-122"/>
              </a:rPr>
              <a:t>Finally, not being able to transmit any data [also perhaps] means that the send buffer fills, which ultimately causes TCP to block the sending process.</a:t>
            </a:r>
          </a:p>
          <a:p>
            <a:endParaRPr lang="zh-CN" altLang="en-US" dirty="0"/>
          </a:p>
        </p:txBody>
      </p:sp>
    </p:spTree>
    <p:extLst>
      <p:ext uri="{BB962C8B-B14F-4D97-AF65-F5344CB8AC3E}">
        <p14:creationId xmlns:p14="http://schemas.microsoft.com/office/powerpoint/2010/main" val="126283653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022FDC84-9E7F-4D6F-9FA7-77AED4C0C0FB}"/>
              </a:ext>
            </a:extLst>
          </p:cNvPr>
          <p:cNvSpPr>
            <a:spLocks noGrp="1"/>
          </p:cNvSpPr>
          <p:nvPr>
            <p:ph type="title"/>
          </p:nvPr>
        </p:nvSpPr>
        <p:spPr/>
        <p:txBody>
          <a:bodyPr/>
          <a:lstStyle/>
          <a:p>
            <a:r>
              <a:rPr lang="en-US" altLang="zh-CN" dirty="0"/>
              <a:t>Flow Control</a:t>
            </a:r>
            <a:endParaRPr lang="zh-CN" altLang="en-US" dirty="0"/>
          </a:p>
        </p:txBody>
      </p:sp>
      <p:sp>
        <p:nvSpPr>
          <p:cNvPr id="8" name="内容占位符 7">
            <a:extLst>
              <a:ext uri="{FF2B5EF4-FFF2-40B4-BE49-F238E27FC236}">
                <a16:creationId xmlns:a16="http://schemas.microsoft.com/office/drawing/2014/main" id="{27ACE860-F1A7-4583-A1AE-FB964434DEA7}"/>
              </a:ext>
            </a:extLst>
          </p:cNvPr>
          <p:cNvSpPr>
            <a:spLocks noGrp="1"/>
          </p:cNvSpPr>
          <p:nvPr>
            <p:ph idx="1"/>
          </p:nvPr>
        </p:nvSpPr>
        <p:spPr>
          <a:xfrm>
            <a:off x="366132" y="5589240"/>
            <a:ext cx="8447668" cy="457548"/>
          </a:xfrm>
        </p:spPr>
        <p:txBody>
          <a:bodyPr/>
          <a:lstStyle/>
          <a:p>
            <a:pPr marL="0" indent="0" algn="ctr">
              <a:buNone/>
            </a:pPr>
            <a:r>
              <a:rPr lang="en-US" altLang="zh-CN" dirty="0"/>
              <a:t>LastByteRead +1 </a:t>
            </a:r>
            <a:r>
              <a:rPr lang="en-US" altLang="zh-CN" dirty="0">
                <a:sym typeface="Symbol" panose="05050102010706020507" pitchFamily="18" charset="2"/>
              </a:rPr>
              <a:t> </a:t>
            </a:r>
            <a:r>
              <a:rPr lang="en-US" altLang="zh-CN" dirty="0"/>
              <a:t>LastByteAcked </a:t>
            </a:r>
            <a:r>
              <a:rPr lang="en-US" altLang="zh-CN" dirty="0">
                <a:sym typeface="Symbol" panose="05050102010706020507" pitchFamily="18" charset="2"/>
              </a:rPr>
              <a:t> NextByteExpected</a:t>
            </a:r>
            <a:endParaRPr lang="zh-CN" altLang="en-US" dirty="0"/>
          </a:p>
        </p:txBody>
      </p:sp>
      <p:pic>
        <p:nvPicPr>
          <p:cNvPr id="5" name="Picture 4" descr="05x08">
            <a:extLst>
              <a:ext uri="{FF2B5EF4-FFF2-40B4-BE49-F238E27FC236}">
                <a16:creationId xmlns:a16="http://schemas.microsoft.com/office/drawing/2014/main" id="{63F74A1A-1019-4EA7-87D2-E4A804615AE1}"/>
              </a:ext>
            </a:extLst>
          </p:cNvPr>
          <p:cNvPicPr>
            <a:picLocks noChangeAspect="1" noChangeArrowheads="1"/>
          </p:cNvPicPr>
          <p:nvPr/>
        </p:nvPicPr>
        <p:blipFill>
          <a:blip r:embed="rId3" cstate="print"/>
          <a:srcRect/>
          <a:stretch>
            <a:fillRect/>
          </a:stretch>
        </p:blipFill>
        <p:spPr bwMode="auto">
          <a:xfrm>
            <a:off x="510806" y="1390584"/>
            <a:ext cx="8147787" cy="3638334"/>
          </a:xfrm>
          <a:prstGeom prst="rect">
            <a:avLst/>
          </a:prstGeom>
          <a:noFill/>
        </p:spPr>
      </p:pic>
    </p:spTree>
    <p:extLst>
      <p:ext uri="{BB962C8B-B14F-4D97-AF65-F5344CB8AC3E}">
        <p14:creationId xmlns:p14="http://schemas.microsoft.com/office/powerpoint/2010/main" val="97023288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355600" y="203200"/>
            <a:ext cx="8420100" cy="633413"/>
          </a:xfrm>
        </p:spPr>
        <p:txBody>
          <a:bodyPr/>
          <a:lstStyle/>
          <a:p>
            <a:r>
              <a:rPr lang="zh-CN" altLang="en-US" dirty="0"/>
              <a:t>需要强调三点</a:t>
            </a:r>
          </a:p>
        </p:txBody>
      </p:sp>
      <p:sp>
        <p:nvSpPr>
          <p:cNvPr id="870404" name="Rectangle 4"/>
          <p:cNvSpPr>
            <a:spLocks noGrp="1" noChangeArrowheads="1"/>
          </p:cNvSpPr>
          <p:nvPr>
            <p:ph type="body" idx="1"/>
          </p:nvPr>
        </p:nvSpPr>
        <p:spPr/>
        <p:txBody>
          <a:bodyPr/>
          <a:lstStyle/>
          <a:p>
            <a:pPr>
              <a:spcBef>
                <a:spcPts val="600"/>
              </a:spcBef>
              <a:buFontTx/>
              <a:buNone/>
            </a:pPr>
            <a:r>
              <a:rPr lang="en-US" altLang="zh-CN" dirty="0"/>
              <a:t>(1) A </a:t>
            </a:r>
            <a:r>
              <a:rPr lang="zh-CN" altLang="en-US" dirty="0"/>
              <a:t>的发送窗口</a:t>
            </a:r>
            <a:r>
              <a:rPr lang="zh-CN" altLang="en-US" dirty="0">
                <a:solidFill>
                  <a:srgbClr val="FF0000"/>
                </a:solidFill>
              </a:rPr>
              <a:t>并不总是</a:t>
            </a:r>
            <a:r>
              <a:rPr lang="zh-CN" altLang="en-US" dirty="0"/>
              <a:t>和 </a:t>
            </a:r>
            <a:r>
              <a:rPr lang="en-US" altLang="zh-CN" dirty="0"/>
              <a:t>B </a:t>
            </a:r>
            <a:r>
              <a:rPr lang="zh-CN" altLang="en-US" dirty="0"/>
              <a:t>的接收窗口一样大 </a:t>
            </a:r>
            <a:r>
              <a:rPr lang="en-US" altLang="zh-CN" dirty="0"/>
              <a:t>(</a:t>
            </a:r>
            <a:r>
              <a:rPr lang="zh-CN" altLang="en-US" dirty="0"/>
              <a:t>因为有一定的时间滞后</a:t>
            </a:r>
            <a:r>
              <a:rPr lang="en-US" altLang="zh-CN" dirty="0"/>
              <a:t>)</a:t>
            </a:r>
            <a:r>
              <a:rPr lang="zh-CN" altLang="en-US" dirty="0"/>
              <a:t>。</a:t>
            </a:r>
          </a:p>
          <a:p>
            <a:pPr>
              <a:spcBef>
                <a:spcPts val="600"/>
              </a:spcBef>
            </a:pPr>
            <a:endParaRPr lang="zh-CN" altLang="en-US" dirty="0"/>
          </a:p>
          <a:p>
            <a:pPr>
              <a:spcBef>
                <a:spcPts val="600"/>
              </a:spcBef>
              <a:buFontTx/>
              <a:buNone/>
            </a:pPr>
            <a:r>
              <a:rPr lang="en-US" altLang="zh-CN" dirty="0"/>
              <a:t>(2) TCP</a:t>
            </a:r>
            <a:r>
              <a:rPr lang="zh-CN" altLang="en-US" dirty="0"/>
              <a:t>标准没有规定对不按序到达的数据应如何处理。</a:t>
            </a:r>
            <a:endParaRPr lang="en-US" altLang="zh-CN" dirty="0"/>
          </a:p>
          <a:p>
            <a:pPr>
              <a:spcBef>
                <a:spcPts val="600"/>
              </a:spcBef>
            </a:pPr>
            <a:endParaRPr lang="en-US" altLang="zh-CN" dirty="0">
              <a:ea typeface="黑体" panose="02010609060101010101" pitchFamily="49" charset="-122"/>
            </a:endParaRPr>
          </a:p>
          <a:p>
            <a:pPr>
              <a:spcBef>
                <a:spcPts val="600"/>
              </a:spcBef>
            </a:pPr>
            <a:r>
              <a:rPr lang="zh-CN" altLang="en-US" dirty="0">
                <a:ea typeface="黑体" panose="02010609060101010101" pitchFamily="49" charset="-122"/>
              </a:rPr>
              <a:t>通常是</a:t>
            </a:r>
            <a:r>
              <a:rPr lang="zh-CN" altLang="en-US" dirty="0"/>
              <a:t>先临时存放在接收窗口中，等到字节流中所缺少</a:t>
            </a:r>
            <a:r>
              <a:rPr lang="en-US" altLang="zh-CN" dirty="0"/>
              <a:t>[missing]</a:t>
            </a:r>
            <a:r>
              <a:rPr lang="zh-CN" altLang="en-US" dirty="0"/>
              <a:t>的字节收到后，再按序交付上层的应用进程。</a:t>
            </a:r>
          </a:p>
          <a:p>
            <a:pPr>
              <a:spcBef>
                <a:spcPts val="600"/>
              </a:spcBef>
            </a:pPr>
            <a:endParaRPr lang="zh-CN" altLang="en-US" dirty="0"/>
          </a:p>
          <a:p>
            <a:pPr>
              <a:spcBef>
                <a:spcPts val="600"/>
              </a:spcBef>
              <a:buFontTx/>
              <a:buNone/>
            </a:pPr>
            <a:r>
              <a:rPr lang="en-US" altLang="zh-CN" dirty="0"/>
              <a:t>(3) TCP</a:t>
            </a:r>
            <a:r>
              <a:rPr lang="zh-CN" altLang="en-US" dirty="0"/>
              <a:t>要求接收方必须有</a:t>
            </a:r>
            <a:r>
              <a:rPr lang="zh-CN" altLang="en-US" dirty="0">
                <a:solidFill>
                  <a:srgbClr val="FF0000"/>
                </a:solidFill>
              </a:rPr>
              <a:t>累积确认</a:t>
            </a:r>
            <a:r>
              <a:rPr lang="zh-CN" altLang="en-US" dirty="0"/>
              <a:t>的功能，这样可以减小传输开销。</a:t>
            </a:r>
            <a:endParaRPr lang="en-US" altLang="zh-CN" dirty="0"/>
          </a:p>
          <a:p>
            <a:pPr>
              <a:spcBef>
                <a:spcPts val="600"/>
              </a:spcBef>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algn="ctr" eaLnBrk="1" hangingPunct="1"/>
            <a:r>
              <a:rPr lang="zh-CN" altLang="en-US" dirty="0"/>
              <a:t>屏蔽作用</a:t>
            </a:r>
          </a:p>
        </p:txBody>
      </p:sp>
      <p:sp>
        <p:nvSpPr>
          <p:cNvPr id="10245" name="Rectangle 3"/>
          <p:cNvSpPr>
            <a:spLocks noGrp="1" noChangeArrowheads="1"/>
          </p:cNvSpPr>
          <p:nvPr>
            <p:ph idx="1"/>
          </p:nvPr>
        </p:nvSpPr>
        <p:spPr/>
        <p:txBody>
          <a:bodyPr/>
          <a:lstStyle/>
          <a:p>
            <a:pPr eaLnBrk="1" hangingPunct="1">
              <a:lnSpc>
                <a:spcPct val="110000"/>
              </a:lnSpc>
            </a:pPr>
            <a:r>
              <a:rPr lang="zh-CN" altLang="en-US" dirty="0"/>
              <a:t>运输层向高层用户</a:t>
            </a:r>
            <a:r>
              <a:rPr lang="zh-CN" altLang="en-US" dirty="0">
                <a:solidFill>
                  <a:srgbClr val="FF0000"/>
                </a:solidFill>
              </a:rPr>
              <a:t>屏蔽</a:t>
            </a:r>
            <a:r>
              <a:rPr lang="zh-CN" altLang="en-US" dirty="0"/>
              <a:t>了下面网络核心的细节</a:t>
            </a:r>
            <a:r>
              <a:rPr lang="en-US" altLang="zh-CN" dirty="0"/>
              <a:t>(</a:t>
            </a:r>
            <a:r>
              <a:rPr lang="zh-CN" altLang="en-US" dirty="0"/>
              <a:t>如网络拓扑、所采用的路由选择协议等</a:t>
            </a:r>
            <a:r>
              <a:rPr lang="en-US" altLang="zh-CN" dirty="0"/>
              <a:t>)</a:t>
            </a:r>
            <a:r>
              <a:rPr lang="zh-CN" altLang="en-US" dirty="0"/>
              <a:t>，它使应用进程看见的</a:t>
            </a:r>
            <a:r>
              <a:rPr lang="zh-CN" altLang="en-US" dirty="0">
                <a:solidFill>
                  <a:srgbClr val="FF0000"/>
                </a:solidFill>
              </a:rPr>
              <a:t>就是</a:t>
            </a:r>
            <a:r>
              <a:rPr lang="zh-CN" altLang="en-US" dirty="0"/>
              <a:t>好像在两个运输层实体之间有一条</a:t>
            </a:r>
            <a:r>
              <a:rPr lang="zh-CN" altLang="en-US" dirty="0">
                <a:solidFill>
                  <a:srgbClr val="FF0000"/>
                </a:solidFill>
              </a:rPr>
              <a:t>端到端的</a:t>
            </a:r>
            <a:r>
              <a:rPr lang="en-US" altLang="zh-CN" dirty="0">
                <a:solidFill>
                  <a:srgbClr val="FF0000"/>
                </a:solidFill>
              </a:rPr>
              <a:t>(end-to-end)</a:t>
            </a:r>
            <a:r>
              <a:rPr lang="zh-CN" altLang="en-US" dirty="0"/>
              <a:t>逻辑通信信道。</a:t>
            </a:r>
          </a:p>
        </p:txBody>
      </p:sp>
      <p:grpSp>
        <p:nvGrpSpPr>
          <p:cNvPr id="2" name="Group 12"/>
          <p:cNvGrpSpPr/>
          <p:nvPr/>
        </p:nvGrpSpPr>
        <p:grpSpPr bwMode="auto">
          <a:xfrm>
            <a:off x="1600200" y="3357562"/>
            <a:ext cx="6096000" cy="2359025"/>
            <a:chOff x="864" y="2352"/>
            <a:chExt cx="3840" cy="1486"/>
          </a:xfrm>
        </p:grpSpPr>
        <p:graphicFrame>
          <p:nvGraphicFramePr>
            <p:cNvPr id="10247" name="Object 4"/>
            <p:cNvGraphicFramePr>
              <a:graphicFrameLocks noChangeAspect="1"/>
            </p:cNvGraphicFramePr>
            <p:nvPr/>
          </p:nvGraphicFramePr>
          <p:xfrm>
            <a:off x="1566" y="2442"/>
            <a:ext cx="2448" cy="1396"/>
          </p:xfrm>
          <a:graphic>
            <a:graphicData uri="http://schemas.openxmlformats.org/presentationml/2006/ole">
              <mc:AlternateContent xmlns:mc="http://schemas.openxmlformats.org/markup-compatibility/2006">
                <mc:Choice xmlns:v="urn:schemas-microsoft-com:vml" Requires="v">
                  <p:oleObj spid="_x0000_s1228834" name="Visio" r:id="rId4" imgW="1689885" imgH="964337" progId="">
                    <p:embed/>
                  </p:oleObj>
                </mc:Choice>
                <mc:Fallback>
                  <p:oleObj name="Visio" r:id="rId4" imgW="1689885" imgH="964337" progId="">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 y="2442"/>
                          <a:ext cx="2448" cy="1396"/>
                        </a:xfrm>
                        <a:prstGeom prst="rect">
                          <a:avLst/>
                        </a:prstGeom>
                        <a:noFill/>
                        <a:effectLst>
                          <a:outerShdw dist="25400" dir="5400000" algn="ctr" rotWithShape="0">
                            <a:srgbClr val="1C1C1C"/>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Text Box 6"/>
            <p:cNvSpPr txBox="1">
              <a:spLocks noChangeArrowheads="1"/>
            </p:cNvSpPr>
            <p:nvPr/>
          </p:nvSpPr>
          <p:spPr bwMode="auto">
            <a:xfrm>
              <a:off x="2382" y="3168"/>
              <a:ext cx="7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t>互联网</a:t>
              </a:r>
              <a:endParaRPr lang="en-US" altLang="zh-CN" dirty="0"/>
            </a:p>
          </p:txBody>
        </p:sp>
        <p:sp>
          <p:nvSpPr>
            <p:cNvPr id="10249" name="Oval 8"/>
            <p:cNvSpPr>
              <a:spLocks noChangeArrowheads="1"/>
            </p:cNvSpPr>
            <p:nvPr/>
          </p:nvSpPr>
          <p:spPr bwMode="auto">
            <a:xfrm>
              <a:off x="864" y="2352"/>
              <a:ext cx="528" cy="336"/>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000099"/>
                  </a:solidFill>
                  <a:latin typeface="+mn-lt"/>
                  <a:ea typeface="黑体" panose="02010609060101010101" pitchFamily="49" charset="-122"/>
                </a:rPr>
                <a:t>AP</a:t>
              </a:r>
            </a:p>
          </p:txBody>
        </p:sp>
        <p:sp>
          <p:nvSpPr>
            <p:cNvPr id="10250" name="Oval 9"/>
            <p:cNvSpPr>
              <a:spLocks noChangeArrowheads="1"/>
            </p:cNvSpPr>
            <p:nvPr/>
          </p:nvSpPr>
          <p:spPr bwMode="auto">
            <a:xfrm>
              <a:off x="4176" y="2352"/>
              <a:ext cx="528" cy="336"/>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000099"/>
                  </a:solidFill>
                  <a:latin typeface="+mn-lt"/>
                  <a:ea typeface="黑体" panose="02010609060101010101" pitchFamily="49" charset="-122"/>
                </a:rPr>
                <a:t>AP</a:t>
              </a:r>
            </a:p>
          </p:txBody>
        </p:sp>
        <p:sp>
          <p:nvSpPr>
            <p:cNvPr id="10251" name="Freeform 10"/>
            <p:cNvSpPr/>
            <p:nvPr/>
          </p:nvSpPr>
          <p:spPr bwMode="auto">
            <a:xfrm>
              <a:off x="1296" y="2592"/>
              <a:ext cx="2928" cy="429"/>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2" name="Text Box 11"/>
            <p:cNvSpPr txBox="1">
              <a:spLocks noChangeArrowheads="1"/>
            </p:cNvSpPr>
            <p:nvPr/>
          </p:nvSpPr>
          <p:spPr bwMode="auto">
            <a:xfrm>
              <a:off x="2112" y="2688"/>
              <a:ext cx="12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t>逻辑通信信道</a:t>
              </a:r>
            </a:p>
          </p:txBody>
        </p:sp>
      </p:gr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355600" y="203200"/>
            <a:ext cx="8420100" cy="654032"/>
          </a:xfrm>
        </p:spPr>
        <p:txBody>
          <a:bodyPr/>
          <a:lstStyle/>
          <a:p>
            <a:r>
              <a:rPr lang="zh-CN" altLang="en-US" dirty="0"/>
              <a:t>需要强调三点</a:t>
            </a:r>
          </a:p>
        </p:txBody>
      </p:sp>
      <p:sp>
        <p:nvSpPr>
          <p:cNvPr id="737285" name="Rectangle 5"/>
          <p:cNvSpPr>
            <a:spLocks noGrp="1" noChangeArrowheads="1"/>
          </p:cNvSpPr>
          <p:nvPr>
            <p:ph type="body" idx="1"/>
          </p:nvPr>
        </p:nvSpPr>
        <p:spPr>
          <a:xfrm>
            <a:off x="330200" y="1028700"/>
            <a:ext cx="8483600" cy="5136604"/>
          </a:xfrm>
        </p:spPr>
        <p:txBody>
          <a:bodyPr/>
          <a:lstStyle/>
          <a:p>
            <a:pPr>
              <a:spcBef>
                <a:spcPts val="600"/>
              </a:spcBef>
            </a:pPr>
            <a:r>
              <a:rPr lang="zh-CN" altLang="en-US" dirty="0"/>
              <a:t>接收方可以在合适的时候发送确认，也可以在自己有数据要发送时</a:t>
            </a:r>
            <a:r>
              <a:rPr lang="zh-CN" altLang="en-US" dirty="0">
                <a:solidFill>
                  <a:srgbClr val="FF0000"/>
                </a:solidFill>
              </a:rPr>
              <a:t>把</a:t>
            </a:r>
            <a:r>
              <a:rPr lang="zh-CN" altLang="en-US" dirty="0"/>
              <a:t>确认信息</a:t>
            </a:r>
            <a:r>
              <a:rPr lang="zh-CN" altLang="en-US" dirty="0">
                <a:solidFill>
                  <a:srgbClr val="FF0000"/>
                </a:solidFill>
              </a:rPr>
              <a:t>顺便</a:t>
            </a:r>
            <a:r>
              <a:rPr lang="zh-CN" altLang="en-US" dirty="0"/>
              <a:t>捎带 </a:t>
            </a:r>
            <a:r>
              <a:rPr lang="en-US" altLang="zh-CN" dirty="0"/>
              <a:t>(piggyback) </a:t>
            </a:r>
            <a:r>
              <a:rPr lang="zh-CN" altLang="en-US" dirty="0"/>
              <a:t>上。但请注意两点：</a:t>
            </a:r>
          </a:p>
          <a:p>
            <a:pPr>
              <a:spcBef>
                <a:spcPts val="600"/>
              </a:spcBef>
            </a:pPr>
            <a:endParaRPr lang="zh-CN" altLang="en-US" dirty="0"/>
          </a:p>
          <a:p>
            <a:pPr>
              <a:spcBef>
                <a:spcPts val="600"/>
              </a:spcBef>
            </a:pPr>
            <a:r>
              <a:rPr lang="zh-CN" altLang="en-US" dirty="0"/>
              <a:t>一是接收方</a:t>
            </a:r>
            <a:r>
              <a:rPr lang="zh-CN" altLang="en-US" dirty="0">
                <a:solidFill>
                  <a:srgbClr val="FF0000"/>
                </a:solidFill>
                <a:ea typeface="黑体" panose="02010609060101010101" pitchFamily="49" charset="-122"/>
              </a:rPr>
              <a:t>不应过分</a:t>
            </a:r>
            <a:r>
              <a:rPr lang="zh-CN" altLang="en-US" dirty="0"/>
              <a:t>推迟发送确认，否则会导致发送方不必要的重传，这反而浪费了网络的资源。</a:t>
            </a:r>
          </a:p>
          <a:p>
            <a:pPr marL="514350" indent="-457200">
              <a:spcBef>
                <a:spcPts val="600"/>
              </a:spcBef>
              <a:buFont typeface="+mj-ea"/>
              <a:buAutoNum type="circleNumDbPlain"/>
            </a:pPr>
            <a:r>
              <a:rPr lang="en-US" altLang="zh-CN" dirty="0"/>
              <a:t>TCP </a:t>
            </a:r>
            <a:r>
              <a:rPr lang="zh-CN" altLang="en-US" dirty="0"/>
              <a:t>标准规定，确认推迟的时间不应超过 </a:t>
            </a:r>
            <a:r>
              <a:rPr lang="en-US" altLang="zh-CN" dirty="0"/>
              <a:t>0.5 </a:t>
            </a:r>
            <a:r>
              <a:rPr lang="zh-CN" altLang="en-US" dirty="0"/>
              <a:t>秒。</a:t>
            </a:r>
          </a:p>
          <a:p>
            <a:pPr marL="514350" indent="-457200">
              <a:spcBef>
                <a:spcPts val="600"/>
              </a:spcBef>
              <a:buFont typeface="+mj-ea"/>
              <a:buAutoNum type="circleNumDbPlain"/>
            </a:pPr>
            <a:endParaRPr lang="en-US" altLang="zh-CN" dirty="0"/>
          </a:p>
          <a:p>
            <a:pPr marL="514350" indent="-457200">
              <a:spcBef>
                <a:spcPts val="600"/>
              </a:spcBef>
              <a:buFont typeface="+mj-ea"/>
              <a:buAutoNum type="circleNumDbPlain"/>
            </a:pPr>
            <a:r>
              <a:rPr lang="zh-CN" altLang="en-US" dirty="0"/>
              <a:t>若收到一连串</a:t>
            </a:r>
            <a:r>
              <a:rPr lang="zh-CN" altLang="en-US" dirty="0">
                <a:solidFill>
                  <a:srgbClr val="FF0000"/>
                </a:solidFill>
              </a:rPr>
              <a:t>具有</a:t>
            </a:r>
            <a:r>
              <a:rPr lang="zh-CN" altLang="en-US" dirty="0"/>
              <a:t>最大长度的报文段，则必须每隔一个报文段就要发送一个确认。</a:t>
            </a:r>
          </a:p>
          <a:p>
            <a:pPr>
              <a:spcBef>
                <a:spcPts val="600"/>
              </a:spcBef>
            </a:pPr>
            <a:endParaRPr lang="zh-CN" altLang="en-US" sz="2000" dirty="0"/>
          </a:p>
          <a:p>
            <a:pPr>
              <a:spcBef>
                <a:spcPts val="600"/>
              </a:spcBef>
            </a:pPr>
            <a:r>
              <a:rPr lang="zh-CN" altLang="en-US" dirty="0"/>
              <a:t>二是捎带确认实际上并不经常发生，因为大多数应用程序不同时在两个方向上发送数据。</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hlink"/>
                </a:solidFill>
              </a:rPr>
              <a:t>ACK Generation Policy</a:t>
            </a:r>
            <a:endParaRPr lang="zh-CN" altLang="en-US" dirty="0"/>
          </a:p>
        </p:txBody>
      </p:sp>
      <p:sp>
        <p:nvSpPr>
          <p:cNvPr id="453635" name="Rectangle 8"/>
          <p:cNvSpPr>
            <a:spLocks noGrp="1" noChangeArrowheads="1"/>
          </p:cNvSpPr>
          <p:nvPr>
            <p:ph idx="1"/>
          </p:nvPr>
        </p:nvSpPr>
        <p:spPr>
          <a:xfrm>
            <a:off x="330200" y="1028700"/>
            <a:ext cx="8456642" cy="5136604"/>
          </a:xfrm>
          <a:noFill/>
        </p:spPr>
        <p:txBody>
          <a:bodyPr/>
          <a:lstStyle/>
          <a:p>
            <a:pPr marL="342265">
              <a:spcBef>
                <a:spcPts val="600"/>
              </a:spcBef>
              <a:buFontTx/>
              <a:buNone/>
            </a:pPr>
            <a:r>
              <a:rPr lang="en-US" altLang="zh-CN" dirty="0"/>
              <a:t>(1) When one end sends a data segment to the other end, it must include (</a:t>
            </a:r>
            <a:r>
              <a:rPr lang="en-US" altLang="zh-CN" dirty="0">
                <a:solidFill>
                  <a:schemeClr val="hlink"/>
                </a:solidFill>
              </a:rPr>
              <a:t>piggyback</a:t>
            </a:r>
            <a:r>
              <a:rPr lang="en-US" altLang="zh-CN" dirty="0"/>
              <a:t>) an ACK </a:t>
            </a:r>
            <a:r>
              <a:rPr lang="en-US" altLang="zh-CN" dirty="0">
                <a:solidFill>
                  <a:srgbClr val="FF0000"/>
                </a:solidFill>
              </a:rPr>
              <a:t>that</a:t>
            </a:r>
            <a:r>
              <a:rPr lang="en-US" altLang="zh-CN" dirty="0">
                <a:solidFill>
                  <a:srgbClr val="0070C0"/>
                </a:solidFill>
              </a:rPr>
              <a:t> </a:t>
            </a:r>
            <a:r>
              <a:rPr lang="en-US" altLang="zh-CN" dirty="0"/>
              <a:t>gives the next sequence number it expects to receive. </a:t>
            </a:r>
          </a:p>
          <a:p>
            <a:pPr marL="342265">
              <a:spcBef>
                <a:spcPts val="600"/>
              </a:spcBef>
            </a:pPr>
            <a:endParaRPr lang="en-US" altLang="zh-CN" dirty="0"/>
          </a:p>
          <a:p>
            <a:pPr marL="342265">
              <a:spcBef>
                <a:spcPts val="600"/>
              </a:spcBef>
            </a:pPr>
            <a:r>
              <a:rPr lang="en-US" altLang="zh-CN" dirty="0"/>
              <a:t>This rule </a:t>
            </a:r>
            <a:r>
              <a:rPr lang="en-US" altLang="zh-CN" dirty="0">
                <a:solidFill>
                  <a:srgbClr val="FF0000"/>
                </a:solidFill>
              </a:rPr>
              <a:t>decreases</a:t>
            </a:r>
            <a:r>
              <a:rPr lang="en-US" altLang="zh-CN" dirty="0"/>
              <a:t> the number of segments and therefore </a:t>
            </a:r>
            <a:r>
              <a:rPr lang="en-US" altLang="zh-CN" dirty="0">
                <a:solidFill>
                  <a:srgbClr val="FF0000"/>
                </a:solidFill>
              </a:rPr>
              <a:t>reduces</a:t>
            </a:r>
            <a:r>
              <a:rPr lang="en-US" altLang="zh-CN" dirty="0"/>
              <a:t> traffic. </a:t>
            </a:r>
          </a:p>
          <a:p>
            <a:pPr marL="342265">
              <a:spcBef>
                <a:spcPts val="600"/>
              </a:spcBef>
            </a:pPr>
            <a:endParaRPr lang="en-US" altLang="zh-CN" dirty="0"/>
          </a:p>
          <a:p>
            <a:pPr>
              <a:buFontTx/>
              <a:buNone/>
            </a:pPr>
            <a:endParaRPr lang="en-US" altLang="zh-CN"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hlink"/>
                </a:solidFill>
              </a:rPr>
              <a:t>ACK Generation Policy</a:t>
            </a:r>
            <a:endParaRPr lang="zh-CN" altLang="en-US" dirty="0"/>
          </a:p>
        </p:txBody>
      </p:sp>
      <p:sp>
        <p:nvSpPr>
          <p:cNvPr id="524291" name="Rectangle 8"/>
          <p:cNvSpPr>
            <a:spLocks noGrp="1" noChangeArrowheads="1"/>
          </p:cNvSpPr>
          <p:nvPr>
            <p:ph idx="1"/>
          </p:nvPr>
        </p:nvSpPr>
        <p:spPr>
          <a:noFill/>
        </p:spPr>
        <p:txBody>
          <a:bodyPr/>
          <a:lstStyle/>
          <a:p>
            <a:pPr marL="342265" indent="-342265">
              <a:spcBef>
                <a:spcPts val="600"/>
              </a:spcBef>
              <a:buFontTx/>
              <a:buNone/>
            </a:pPr>
            <a:r>
              <a:rPr lang="en-US" altLang="zh-CN" dirty="0">
                <a:ea typeface="Arial Unicode MS" panose="020B0604020202020204" charset="-122"/>
                <a:cs typeface="Arial Unicode MS" panose="020B0604020202020204" charset="-122"/>
              </a:rPr>
              <a:t>(2) </a:t>
            </a:r>
            <a:r>
              <a:rPr lang="en-US" altLang="zh-CN" dirty="0"/>
              <a:t>When the receiver has no data to send </a:t>
            </a:r>
            <a:r>
              <a:rPr lang="en-US" altLang="zh-CN" dirty="0">
                <a:solidFill>
                  <a:srgbClr val="FF0000"/>
                </a:solidFill>
              </a:rPr>
              <a:t>and </a:t>
            </a:r>
            <a:r>
              <a:rPr lang="en-US" altLang="zh-CN" dirty="0"/>
              <a:t>it receives an in-order segment </a:t>
            </a:r>
            <a:r>
              <a:rPr lang="en-US" altLang="zh-CN" sz="2000" dirty="0"/>
              <a:t>(with expected sequence number)</a:t>
            </a:r>
            <a:r>
              <a:rPr lang="en-US" altLang="zh-CN" dirty="0"/>
              <a:t> </a:t>
            </a:r>
            <a:r>
              <a:rPr lang="en-US" altLang="zh-CN" dirty="0">
                <a:solidFill>
                  <a:srgbClr val="FF0000"/>
                </a:solidFill>
              </a:rPr>
              <a:t>and</a:t>
            </a:r>
            <a:r>
              <a:rPr lang="en-US" altLang="zh-CN" dirty="0"/>
              <a:t> the previous segment has already been acknowledged, </a:t>
            </a:r>
          </a:p>
          <a:p>
            <a:pPr marL="342265" indent="-342265">
              <a:spcBef>
                <a:spcPts val="600"/>
              </a:spcBef>
            </a:pPr>
            <a:endParaRPr lang="en-US" altLang="zh-CN" dirty="0"/>
          </a:p>
          <a:p>
            <a:pPr marL="342265" indent="-342265">
              <a:spcBef>
                <a:spcPts val="600"/>
              </a:spcBef>
            </a:pPr>
            <a:r>
              <a:rPr lang="en-US" altLang="zh-CN" dirty="0"/>
              <a:t>the receiver</a:t>
            </a:r>
            <a:r>
              <a:rPr lang="en-US" altLang="zh-CN" dirty="0">
                <a:solidFill>
                  <a:schemeClr val="hlink"/>
                </a:solidFill>
              </a:rPr>
              <a:t> delays </a:t>
            </a:r>
            <a:r>
              <a:rPr lang="en-US" altLang="zh-CN" dirty="0"/>
              <a:t>sending an ACK segment </a:t>
            </a:r>
            <a:endParaRPr lang="en-US" altLang="zh-CN" dirty="0">
              <a:solidFill>
                <a:schemeClr val="folHlink"/>
              </a:solidFill>
            </a:endParaRPr>
          </a:p>
          <a:p>
            <a:pPr marL="342265" indent="-342265">
              <a:spcBef>
                <a:spcPts val="600"/>
              </a:spcBef>
              <a:buFont typeface="Wingdings" panose="05000000000000000000" pitchFamily="2" charset="2"/>
              <a:buChar char="þ"/>
            </a:pPr>
            <a:r>
              <a:rPr lang="en-US" altLang="zh-CN" dirty="0">
                <a:solidFill>
                  <a:schemeClr val="hlink"/>
                </a:solidFill>
              </a:rPr>
              <a:t>until</a:t>
            </a:r>
            <a:r>
              <a:rPr lang="en-US" altLang="zh-CN" dirty="0">
                <a:solidFill>
                  <a:schemeClr val="folHlink"/>
                </a:solidFill>
              </a:rPr>
              <a:t> </a:t>
            </a:r>
            <a:r>
              <a:rPr lang="en-US" altLang="zh-CN" dirty="0"/>
              <a:t>another segment arrives or</a:t>
            </a:r>
            <a:endParaRPr lang="en-US" altLang="zh-CN" dirty="0">
              <a:solidFill>
                <a:schemeClr val="folHlink"/>
              </a:solidFill>
            </a:endParaRPr>
          </a:p>
          <a:p>
            <a:pPr marL="342265" indent="-342265">
              <a:spcBef>
                <a:spcPts val="600"/>
              </a:spcBef>
              <a:buFont typeface="Wingdings" panose="05000000000000000000" pitchFamily="2" charset="2"/>
              <a:buChar char="þ"/>
            </a:pPr>
            <a:r>
              <a:rPr lang="en-US" altLang="zh-CN" dirty="0">
                <a:solidFill>
                  <a:schemeClr val="hlink"/>
                </a:solidFill>
              </a:rPr>
              <a:t>until</a:t>
            </a:r>
            <a:r>
              <a:rPr lang="en-US" altLang="zh-CN" dirty="0"/>
              <a:t> a period of time (normally 500 ms) has passed. </a:t>
            </a:r>
          </a:p>
          <a:p>
            <a:pPr>
              <a:spcBef>
                <a:spcPts val="600"/>
              </a:spcBef>
            </a:pPr>
            <a:endParaRPr lang="en-US" altLang="zh-CN" dirty="0"/>
          </a:p>
          <a:p>
            <a:pPr marL="342265" indent="-342265">
              <a:spcBef>
                <a:spcPts val="600"/>
              </a:spcBef>
            </a:pPr>
            <a:r>
              <a:rPr lang="en-US" altLang="zh-CN" dirty="0"/>
              <a:t>This rule again </a:t>
            </a:r>
            <a:r>
              <a:rPr lang="en-US" altLang="zh-CN" dirty="0">
                <a:solidFill>
                  <a:srgbClr val="FF0000"/>
                </a:solidFill>
              </a:rPr>
              <a:t>prevents</a:t>
            </a:r>
            <a:r>
              <a:rPr lang="en-US" altLang="zh-CN" dirty="0"/>
              <a:t> ACK segments </a:t>
            </a:r>
            <a:r>
              <a:rPr lang="en-US" altLang="zh-CN" dirty="0">
                <a:solidFill>
                  <a:srgbClr val="FF0000"/>
                </a:solidFill>
              </a:rPr>
              <a:t>from</a:t>
            </a:r>
            <a:r>
              <a:rPr lang="en-US" altLang="zh-CN" dirty="0"/>
              <a:t> creating extra traffic.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hlink"/>
                </a:solidFill>
              </a:rPr>
              <a:t>ACK Generation Policy</a:t>
            </a:r>
            <a:endParaRPr lang="zh-CN" altLang="en-US" dirty="0"/>
          </a:p>
        </p:txBody>
      </p:sp>
      <p:sp>
        <p:nvSpPr>
          <p:cNvPr id="457731" name="Rectangle 8"/>
          <p:cNvSpPr>
            <a:spLocks noGrp="1" noChangeArrowheads="1"/>
          </p:cNvSpPr>
          <p:nvPr>
            <p:ph idx="1"/>
          </p:nvPr>
        </p:nvSpPr>
        <p:spPr>
          <a:xfrm>
            <a:off x="330200" y="1028700"/>
            <a:ext cx="8483600" cy="5136604"/>
          </a:xfrm>
          <a:noFill/>
        </p:spPr>
        <p:txBody>
          <a:bodyPr/>
          <a:lstStyle/>
          <a:p>
            <a:pPr marL="342265">
              <a:spcBef>
                <a:spcPts val="600"/>
              </a:spcBef>
              <a:buFontTx/>
              <a:buNone/>
            </a:pPr>
            <a:r>
              <a:rPr lang="en-US" altLang="zh-CN" dirty="0"/>
              <a:t>(3) When a segment arrives with a sequence number </a:t>
            </a:r>
            <a:r>
              <a:rPr lang="en-US" altLang="zh-CN" sz="2200" u="sng" dirty="0"/>
              <a:t>that is expected by the receiver</a:t>
            </a:r>
            <a:r>
              <a:rPr lang="en-US" altLang="zh-CN" dirty="0"/>
              <a:t>, </a:t>
            </a:r>
            <a:r>
              <a:rPr lang="en-US" altLang="zh-CN" dirty="0">
                <a:solidFill>
                  <a:schemeClr val="hlink"/>
                </a:solidFill>
              </a:rPr>
              <a:t>and</a:t>
            </a:r>
            <a:r>
              <a:rPr lang="en-US" altLang="zh-CN" dirty="0"/>
              <a:t> the previous in-order segments has </a:t>
            </a:r>
            <a:r>
              <a:rPr lang="en-US" altLang="zh-CN" dirty="0">
                <a:solidFill>
                  <a:srgbClr val="FF0000"/>
                </a:solidFill>
              </a:rPr>
              <a:t>not</a:t>
            </a:r>
            <a:r>
              <a:rPr lang="en-US" altLang="zh-CN" dirty="0"/>
              <a:t> been </a:t>
            </a:r>
            <a:r>
              <a:rPr lang="en-US" altLang="zh-CN" dirty="0">
                <a:solidFill>
                  <a:srgbClr val="FF0000"/>
                </a:solidFill>
              </a:rPr>
              <a:t>acknowledged</a:t>
            </a:r>
            <a:r>
              <a:rPr lang="en-US" altLang="zh-CN" dirty="0"/>
              <a:t>, the receiver immediately sends an ACK segment.</a:t>
            </a:r>
          </a:p>
          <a:p>
            <a:pPr marL="342265">
              <a:spcBef>
                <a:spcPts val="600"/>
              </a:spcBef>
            </a:pPr>
            <a:endParaRPr lang="en-US" altLang="zh-CN" dirty="0"/>
          </a:p>
          <a:p>
            <a:pPr marL="342265">
              <a:spcBef>
                <a:spcPts val="600"/>
              </a:spcBef>
            </a:pPr>
            <a:r>
              <a:rPr lang="en-US" altLang="zh-CN" dirty="0"/>
              <a:t>In other words, there should not be more than two in-order </a:t>
            </a:r>
            <a:r>
              <a:rPr lang="en-US" altLang="zh-CN" dirty="0">
                <a:solidFill>
                  <a:srgbClr val="FF0000"/>
                </a:solidFill>
              </a:rPr>
              <a:t>unack</a:t>
            </a:r>
            <a:r>
              <a:rPr lang="en-US" altLang="zh-CN" dirty="0"/>
              <a:t>nowledged segments at any time.  </a:t>
            </a:r>
          </a:p>
          <a:p>
            <a:pPr marL="342265">
              <a:spcBef>
                <a:spcPts val="600"/>
              </a:spcBef>
            </a:pPr>
            <a:endParaRPr lang="en-US" altLang="zh-CN" dirty="0"/>
          </a:p>
          <a:p>
            <a:pPr marL="342265">
              <a:spcBef>
                <a:spcPts val="600"/>
              </a:spcBef>
            </a:pPr>
            <a:r>
              <a:rPr lang="en-US" altLang="zh-CN" dirty="0"/>
              <a:t>This prevents the </a:t>
            </a:r>
            <a:r>
              <a:rPr lang="en-US" altLang="zh-CN" dirty="0">
                <a:solidFill>
                  <a:srgbClr val="FF0000"/>
                </a:solidFill>
              </a:rPr>
              <a:t>unnecessary</a:t>
            </a:r>
            <a:r>
              <a:rPr lang="en-US" altLang="zh-CN" dirty="0">
                <a:solidFill>
                  <a:srgbClr val="C00000"/>
                </a:solidFill>
              </a:rPr>
              <a:t> </a:t>
            </a:r>
            <a:r>
              <a:rPr lang="en-US" altLang="zh-CN" dirty="0"/>
              <a:t>retransmission of segments that may create congestion in the network.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778" name="Picture 2"/>
          <p:cNvPicPr>
            <a:picLocks noChangeAspect="1" noChangeArrowheads="1"/>
          </p:cNvPicPr>
          <p:nvPr/>
        </p:nvPicPr>
        <p:blipFill>
          <a:blip r:embed="rId3" cstate="print"/>
          <a:srcRect/>
          <a:stretch>
            <a:fillRect/>
          </a:stretch>
        </p:blipFill>
        <p:spPr bwMode="auto">
          <a:xfrm>
            <a:off x="2339975" y="1000108"/>
            <a:ext cx="6553200" cy="4995862"/>
          </a:xfrm>
          <a:prstGeom prst="rect">
            <a:avLst/>
          </a:prstGeom>
          <a:noFill/>
          <a:ln w="9525">
            <a:noFill/>
            <a:miter lim="800000"/>
            <a:headEnd/>
            <a:tailEnd/>
          </a:ln>
          <a:effectLst/>
        </p:spPr>
      </p:pic>
      <p:sp>
        <p:nvSpPr>
          <p:cNvPr id="459779" name="Rectangle 3"/>
          <p:cNvSpPr>
            <a:spLocks noGrp="1" noChangeArrowheads="1"/>
          </p:cNvSpPr>
          <p:nvPr>
            <p:ph type="title"/>
          </p:nvPr>
        </p:nvSpPr>
        <p:spPr>
          <a:xfrm>
            <a:off x="323850" y="188913"/>
            <a:ext cx="8424863" cy="647700"/>
          </a:xfrm>
        </p:spPr>
        <p:txBody>
          <a:bodyPr/>
          <a:lstStyle/>
          <a:p>
            <a:r>
              <a:rPr lang="en-US" altLang="zh-CN" dirty="0">
                <a:solidFill>
                  <a:schemeClr val="hlink"/>
                </a:solidFill>
              </a:rPr>
              <a:t>ACK Generation Policy</a:t>
            </a:r>
          </a:p>
        </p:txBody>
      </p:sp>
      <p:sp>
        <p:nvSpPr>
          <p:cNvPr id="459780" name="Rectangle 4"/>
          <p:cNvSpPr>
            <a:spLocks noChangeArrowheads="1"/>
          </p:cNvSpPr>
          <p:nvPr/>
        </p:nvSpPr>
        <p:spPr bwMode="auto">
          <a:xfrm>
            <a:off x="827088" y="2224070"/>
            <a:ext cx="1317990" cy="400110"/>
          </a:xfrm>
          <a:prstGeom prst="rect">
            <a:avLst/>
          </a:prstGeom>
          <a:noFill/>
          <a:ln w="9525">
            <a:noFill/>
            <a:miter lim="800000"/>
          </a:ln>
          <a:effectLst/>
        </p:spPr>
        <p:txBody>
          <a:bodyPr wrap="none">
            <a:spAutoFit/>
          </a:bodyPr>
          <a:lstStyle/>
          <a:p>
            <a:r>
              <a:rPr kumimoji="0" lang="en-US" altLang="zh-CN" sz="2000" dirty="0">
                <a:solidFill>
                  <a:schemeClr val="folHlink"/>
                </a:solidFill>
                <a:latin typeface="Tahoma" panose="020B0604030504040204" pitchFamily="34" charset="0"/>
              </a:rPr>
              <a:t>piggyback</a:t>
            </a:r>
            <a:endParaRPr kumimoji="0" lang="en-US" altLang="zh-CN" dirty="0">
              <a:solidFill>
                <a:schemeClr val="folHlink"/>
              </a:solidFill>
              <a:latin typeface="Tahoma" panose="020B0604030504040204" pitchFamily="34" charset="0"/>
            </a:endParaRPr>
          </a:p>
        </p:txBody>
      </p:sp>
      <p:sp>
        <p:nvSpPr>
          <p:cNvPr id="459781" name="Rectangle 5"/>
          <p:cNvSpPr>
            <a:spLocks noChangeArrowheads="1"/>
          </p:cNvSpPr>
          <p:nvPr/>
        </p:nvSpPr>
        <p:spPr bwMode="auto">
          <a:xfrm>
            <a:off x="1042988" y="3736958"/>
            <a:ext cx="1123897" cy="400110"/>
          </a:xfrm>
          <a:prstGeom prst="rect">
            <a:avLst/>
          </a:prstGeom>
          <a:noFill/>
          <a:ln w="9525">
            <a:noFill/>
            <a:miter lim="800000"/>
          </a:ln>
          <a:effectLst/>
        </p:spPr>
        <p:txBody>
          <a:bodyPr wrap="none">
            <a:spAutoFit/>
          </a:bodyPr>
          <a:lstStyle/>
          <a:p>
            <a:r>
              <a:rPr kumimoji="0" lang="en-US" altLang="zh-CN" sz="2000" dirty="0">
                <a:solidFill>
                  <a:schemeClr val="folHlink"/>
                </a:solidFill>
                <a:latin typeface="Tahoma" panose="020B0604030504040204" pitchFamily="34" charset="0"/>
              </a:rPr>
              <a:t>delaying</a:t>
            </a:r>
            <a:endParaRPr kumimoji="0" lang="en-US" altLang="zh-CN" sz="2400" dirty="0">
              <a:solidFill>
                <a:schemeClr val="folHlink"/>
              </a:solidFill>
              <a:latin typeface="Tahoma" panose="020B0604030504040204" pitchFamily="34" charset="0"/>
            </a:endParaRPr>
          </a:p>
        </p:txBody>
      </p:sp>
      <p:sp>
        <p:nvSpPr>
          <p:cNvPr id="459782" name="Rectangle 6"/>
          <p:cNvSpPr>
            <a:spLocks noChangeArrowheads="1"/>
          </p:cNvSpPr>
          <p:nvPr/>
        </p:nvSpPr>
        <p:spPr bwMode="auto">
          <a:xfrm>
            <a:off x="250825" y="4748195"/>
            <a:ext cx="2987675" cy="1220788"/>
          </a:xfrm>
          <a:prstGeom prst="rect">
            <a:avLst/>
          </a:prstGeom>
          <a:noFill/>
          <a:ln w="9525">
            <a:noFill/>
            <a:miter lim="800000"/>
          </a:ln>
          <a:effectLst/>
        </p:spPr>
        <p:txBody>
          <a:bodyPr>
            <a:spAutoFit/>
          </a:bodyPr>
          <a:lstStyle/>
          <a:p>
            <a:pPr algn="l">
              <a:spcBef>
                <a:spcPct val="20000"/>
              </a:spcBef>
              <a:buClr>
                <a:srgbClr val="FF3300"/>
              </a:buClr>
              <a:buFont typeface="Wingdings" panose="05000000000000000000" pitchFamily="2" charset="2"/>
              <a:buNone/>
            </a:pPr>
            <a:r>
              <a:rPr kumimoji="0" lang="en-US" altLang="zh-CN" sz="1800" dirty="0">
                <a:solidFill>
                  <a:schemeClr val="folHlink"/>
                </a:solidFill>
                <a:latin typeface="Tahoma" panose="020B0604030504040204" pitchFamily="34" charset="0"/>
              </a:rPr>
              <a:t>There should not be more than two in-order </a:t>
            </a:r>
            <a:r>
              <a:rPr lang="en-US" altLang="zh-CN" sz="1800" dirty="0">
                <a:solidFill>
                  <a:schemeClr val="folHlink"/>
                </a:solidFill>
              </a:rPr>
              <a:t>unacknowledged segments at any time.  </a:t>
            </a:r>
          </a:p>
        </p:txBody>
      </p:sp>
      <p:sp>
        <p:nvSpPr>
          <p:cNvPr id="7" name="矩形 6"/>
          <p:cNvSpPr/>
          <p:nvPr/>
        </p:nvSpPr>
        <p:spPr>
          <a:xfrm>
            <a:off x="3786182" y="5643578"/>
            <a:ext cx="3518912" cy="400110"/>
          </a:xfrm>
          <a:prstGeom prst="rect">
            <a:avLst/>
          </a:prstGeom>
        </p:spPr>
        <p:txBody>
          <a:bodyPr wrap="none">
            <a:spAutoFit/>
          </a:bodyPr>
          <a:lstStyle/>
          <a:p>
            <a:pPr>
              <a:spcBef>
                <a:spcPct val="30000"/>
              </a:spcBef>
              <a:defRPr/>
            </a:pPr>
            <a:r>
              <a:rPr lang="zh-CN" altLang="en-US" sz="2000" dirty="0"/>
              <a:t>捎带，尽量延迟，每两个发；</a:t>
            </a:r>
            <a:endParaRPr lang="zh-CN"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9780"/>
                                        </p:tgtEl>
                                        <p:attrNameLst>
                                          <p:attrName>style.visibility</p:attrName>
                                        </p:attrNameLst>
                                      </p:cBhvr>
                                      <p:to>
                                        <p:strVal val="visible"/>
                                      </p:to>
                                    </p:set>
                                    <p:animEffect transition="in" filter="wipe(left)">
                                      <p:cBhvr>
                                        <p:cTn id="7" dur="500"/>
                                        <p:tgtEl>
                                          <p:spTgt spid="4597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9781"/>
                                        </p:tgtEl>
                                        <p:attrNameLst>
                                          <p:attrName>style.visibility</p:attrName>
                                        </p:attrNameLst>
                                      </p:cBhvr>
                                      <p:to>
                                        <p:strVal val="visible"/>
                                      </p:to>
                                    </p:set>
                                    <p:animEffect transition="in" filter="wipe(left)">
                                      <p:cBhvr>
                                        <p:cTn id="12" dur="500"/>
                                        <p:tgtEl>
                                          <p:spTgt spid="4597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9782"/>
                                        </p:tgtEl>
                                        <p:attrNameLst>
                                          <p:attrName>style.visibility</p:attrName>
                                        </p:attrNameLst>
                                      </p:cBhvr>
                                      <p:to>
                                        <p:strVal val="visible"/>
                                      </p:to>
                                    </p:set>
                                    <p:animEffect transition="in" filter="wipe(left)">
                                      <p:cBhvr>
                                        <p:cTn id="17" dur="500"/>
                                        <p:tgtEl>
                                          <p:spTgt spid="459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p:bldP spid="459781" grpId="0"/>
      <p:bldP spid="459782"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hlink"/>
                </a:solidFill>
              </a:rPr>
              <a:t>ACK Generation Policy</a:t>
            </a:r>
            <a:endParaRPr lang="zh-CN" altLang="en-US" dirty="0"/>
          </a:p>
        </p:txBody>
      </p:sp>
      <p:sp>
        <p:nvSpPr>
          <p:cNvPr id="461827" name="Rectangle 8"/>
          <p:cNvSpPr>
            <a:spLocks noGrp="1" noChangeArrowheads="1"/>
          </p:cNvSpPr>
          <p:nvPr>
            <p:ph idx="1"/>
          </p:nvPr>
        </p:nvSpPr>
        <p:spPr>
          <a:noFill/>
        </p:spPr>
        <p:txBody>
          <a:bodyPr/>
          <a:lstStyle/>
          <a:p>
            <a:pPr>
              <a:spcBef>
                <a:spcPts val="600"/>
              </a:spcBef>
              <a:buFontTx/>
              <a:buNone/>
            </a:pPr>
            <a:r>
              <a:rPr lang="en-US" altLang="zh-CN" dirty="0"/>
              <a:t>(4) When a segment arrives </a:t>
            </a:r>
            <a:r>
              <a:rPr lang="en-US" altLang="zh-CN" dirty="0">
                <a:solidFill>
                  <a:schemeClr val="hlink"/>
                </a:solidFill>
              </a:rPr>
              <a:t>with</a:t>
            </a:r>
            <a:r>
              <a:rPr lang="en-US" altLang="zh-CN" dirty="0"/>
              <a:t> an out-of-order sequence number that is higher than expected, </a:t>
            </a:r>
          </a:p>
          <a:p>
            <a:pPr>
              <a:spcBef>
                <a:spcPts val="600"/>
              </a:spcBef>
            </a:pPr>
            <a:endParaRPr lang="en-US" altLang="zh-CN" dirty="0"/>
          </a:p>
          <a:p>
            <a:pPr>
              <a:spcBef>
                <a:spcPts val="600"/>
              </a:spcBef>
            </a:pPr>
            <a:r>
              <a:rPr lang="en-US" altLang="zh-CN" dirty="0"/>
              <a:t>the receiver </a:t>
            </a:r>
            <a:r>
              <a:rPr lang="en-US" altLang="zh-CN" dirty="0">
                <a:solidFill>
                  <a:srgbClr val="FF0000"/>
                </a:solidFill>
              </a:rPr>
              <a:t>immediately</a:t>
            </a:r>
            <a:r>
              <a:rPr lang="en-US" altLang="zh-CN" dirty="0">
                <a:solidFill>
                  <a:srgbClr val="C00000"/>
                </a:solidFill>
              </a:rPr>
              <a:t> </a:t>
            </a:r>
            <a:r>
              <a:rPr lang="en-US" altLang="zh-CN" dirty="0"/>
              <a:t>sends an ACK segment </a:t>
            </a:r>
            <a:r>
              <a:rPr lang="en-US" altLang="zh-CN" dirty="0">
                <a:solidFill>
                  <a:srgbClr val="FF0000"/>
                </a:solidFill>
              </a:rPr>
              <a:t>announcing</a:t>
            </a:r>
            <a:r>
              <a:rPr lang="en-US" altLang="zh-CN" dirty="0">
                <a:solidFill>
                  <a:srgbClr val="C00000"/>
                </a:solidFill>
              </a:rPr>
              <a:t> </a:t>
            </a:r>
            <a:r>
              <a:rPr lang="en-US" altLang="zh-CN" dirty="0"/>
              <a:t>the sequence number of the next expected segment.  </a:t>
            </a:r>
          </a:p>
          <a:p>
            <a:pPr>
              <a:spcBef>
                <a:spcPts val="600"/>
              </a:spcBef>
            </a:pPr>
            <a:endParaRPr lang="en-US" altLang="zh-CN" dirty="0"/>
          </a:p>
          <a:p>
            <a:pPr>
              <a:spcBef>
                <a:spcPts val="600"/>
              </a:spcBef>
            </a:pPr>
            <a:r>
              <a:rPr lang="en-US" altLang="zh-CN" dirty="0"/>
              <a:t>This leads to the fast retransmission of any missing segments</a:t>
            </a:r>
            <a:r>
              <a:rPr lang="en-US" altLang="zh-CN" dirty="0">
                <a:solidFill>
                  <a:schemeClr val="hlink"/>
                </a:solidFill>
              </a:rPr>
              <a:t> as</a:t>
            </a:r>
            <a:r>
              <a:rPr lang="en-US" altLang="zh-CN" dirty="0"/>
              <a:t> we will see in one of our scenarios.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hlink"/>
                </a:solidFill>
              </a:rPr>
              <a:t>ACK Generation Policy</a:t>
            </a:r>
            <a:endParaRPr lang="zh-CN" altLang="en-US" dirty="0"/>
          </a:p>
        </p:txBody>
      </p:sp>
      <p:sp>
        <p:nvSpPr>
          <p:cNvPr id="465923" name="Rectangle 8"/>
          <p:cNvSpPr>
            <a:spLocks noGrp="1" noChangeArrowheads="1"/>
          </p:cNvSpPr>
          <p:nvPr>
            <p:ph idx="1"/>
          </p:nvPr>
        </p:nvSpPr>
        <p:spPr>
          <a:noFill/>
        </p:spPr>
        <p:txBody>
          <a:bodyPr/>
          <a:lstStyle/>
          <a:p>
            <a:pPr>
              <a:spcBef>
                <a:spcPts val="600"/>
              </a:spcBef>
              <a:buFontTx/>
              <a:buNone/>
            </a:pPr>
            <a:r>
              <a:rPr lang="en-US" altLang="zh-CN" dirty="0"/>
              <a:t>(5) When a </a:t>
            </a:r>
            <a:r>
              <a:rPr lang="en-US" altLang="zh-CN" dirty="0">
                <a:solidFill>
                  <a:srgbClr val="FF0000"/>
                </a:solidFill>
              </a:rPr>
              <a:t>missing</a:t>
            </a:r>
            <a:r>
              <a:rPr lang="en-US" altLang="zh-CN" dirty="0">
                <a:solidFill>
                  <a:srgbClr val="C00000"/>
                </a:solidFill>
              </a:rPr>
              <a:t> </a:t>
            </a:r>
            <a:r>
              <a:rPr lang="en-US" altLang="zh-CN" dirty="0"/>
              <a:t>segments arrives, the receiver sends an ACK segment </a:t>
            </a:r>
            <a:r>
              <a:rPr lang="en-US" altLang="zh-CN" dirty="0">
                <a:solidFill>
                  <a:srgbClr val="FF0000"/>
                </a:solidFill>
              </a:rPr>
              <a:t>to</a:t>
            </a:r>
            <a:r>
              <a:rPr lang="en-US" altLang="zh-CN" dirty="0"/>
              <a:t> announce the next sequence number expected. </a:t>
            </a:r>
          </a:p>
          <a:p>
            <a:pPr>
              <a:spcBef>
                <a:spcPts val="600"/>
              </a:spcBef>
            </a:pPr>
            <a:endParaRPr lang="en-US" altLang="zh-CN" dirty="0"/>
          </a:p>
          <a:p>
            <a:pPr>
              <a:spcBef>
                <a:spcPts val="600"/>
              </a:spcBef>
            </a:pPr>
            <a:r>
              <a:rPr lang="en-US" altLang="zh-CN" dirty="0"/>
              <a:t>This informs the sender that segments </a:t>
            </a:r>
            <a:r>
              <a:rPr lang="en-US" altLang="zh-CN" dirty="0">
                <a:solidFill>
                  <a:schemeClr val="bg2"/>
                </a:solidFill>
              </a:rPr>
              <a:t>reported</a:t>
            </a:r>
            <a:r>
              <a:rPr lang="en-US" altLang="zh-CN" dirty="0">
                <a:solidFill>
                  <a:srgbClr val="0070C0"/>
                </a:solidFill>
              </a:rPr>
              <a:t> </a:t>
            </a:r>
            <a:r>
              <a:rPr lang="en-US" altLang="zh-CN" dirty="0">
                <a:solidFill>
                  <a:srgbClr val="FF0000"/>
                </a:solidFill>
              </a:rPr>
              <a:t>missing</a:t>
            </a:r>
            <a:r>
              <a:rPr lang="en-US" altLang="zh-CN" dirty="0">
                <a:solidFill>
                  <a:srgbClr val="0070C0"/>
                </a:solidFill>
              </a:rPr>
              <a:t> </a:t>
            </a:r>
            <a:r>
              <a:rPr lang="en-US" altLang="zh-CN" dirty="0"/>
              <a:t>have been received. </a:t>
            </a:r>
          </a:p>
          <a:p>
            <a:pPr>
              <a:buFontTx/>
              <a:buNone/>
            </a:pPr>
            <a:endParaRPr lang="en-US" altLang="zh-CN"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3874" name="Picture 2"/>
          <p:cNvPicPr>
            <a:picLocks noChangeAspect="1" noChangeArrowheads="1"/>
          </p:cNvPicPr>
          <p:nvPr/>
        </p:nvPicPr>
        <p:blipFill>
          <a:blip r:embed="rId3" cstate="print"/>
          <a:srcRect/>
          <a:stretch>
            <a:fillRect/>
          </a:stretch>
        </p:blipFill>
        <p:spPr bwMode="auto">
          <a:xfrm>
            <a:off x="395288" y="1125538"/>
            <a:ext cx="7980362" cy="4797425"/>
          </a:xfrm>
          <a:prstGeom prst="rect">
            <a:avLst/>
          </a:prstGeom>
          <a:noFill/>
          <a:ln w="9525">
            <a:noFill/>
            <a:miter lim="800000"/>
            <a:headEnd/>
            <a:tailEnd/>
          </a:ln>
          <a:effectLst/>
        </p:spPr>
      </p:pic>
      <p:sp>
        <p:nvSpPr>
          <p:cNvPr id="463875" name="Rectangle 3"/>
          <p:cNvSpPr>
            <a:spLocks noGrp="1" noChangeArrowheads="1"/>
          </p:cNvSpPr>
          <p:nvPr>
            <p:ph type="title"/>
          </p:nvPr>
        </p:nvSpPr>
        <p:spPr>
          <a:xfrm>
            <a:off x="323850" y="188913"/>
            <a:ext cx="8507413" cy="647700"/>
          </a:xfrm>
        </p:spPr>
        <p:txBody>
          <a:bodyPr/>
          <a:lstStyle/>
          <a:p>
            <a:r>
              <a:rPr lang="en-US" altLang="zh-CN" dirty="0">
                <a:solidFill>
                  <a:schemeClr val="hlink"/>
                </a:solidFill>
              </a:rPr>
              <a:t>ACK Generation Policy</a:t>
            </a:r>
          </a:p>
        </p:txBody>
      </p:sp>
      <p:sp>
        <p:nvSpPr>
          <p:cNvPr id="463876" name="Rectangle 4"/>
          <p:cNvSpPr>
            <a:spLocks noChangeArrowheads="1"/>
          </p:cNvSpPr>
          <p:nvPr/>
        </p:nvSpPr>
        <p:spPr bwMode="auto">
          <a:xfrm>
            <a:off x="7380288" y="3357563"/>
            <a:ext cx="1546962" cy="400110"/>
          </a:xfrm>
          <a:prstGeom prst="rect">
            <a:avLst/>
          </a:prstGeom>
          <a:noFill/>
          <a:ln w="9525">
            <a:noFill/>
            <a:miter lim="800000"/>
          </a:ln>
          <a:effectLst/>
        </p:spPr>
        <p:txBody>
          <a:bodyPr wrap="none">
            <a:spAutoFit/>
          </a:bodyPr>
          <a:lstStyle/>
          <a:p>
            <a:r>
              <a:rPr kumimoji="0" lang="en-US" altLang="zh-CN" sz="2000" dirty="0">
                <a:solidFill>
                  <a:srgbClr val="FF0000"/>
                </a:solidFill>
                <a:latin typeface="Tahoma" panose="020B0604030504040204" pitchFamily="34" charset="0"/>
              </a:rPr>
              <a:t>out-of-order</a:t>
            </a:r>
          </a:p>
        </p:txBody>
      </p:sp>
      <p:sp>
        <p:nvSpPr>
          <p:cNvPr id="463877" name="Rectangle 5"/>
          <p:cNvSpPr>
            <a:spLocks noChangeArrowheads="1"/>
          </p:cNvSpPr>
          <p:nvPr/>
        </p:nvSpPr>
        <p:spPr bwMode="auto">
          <a:xfrm>
            <a:off x="6228022" y="5143512"/>
            <a:ext cx="2441309" cy="400110"/>
          </a:xfrm>
          <a:prstGeom prst="rect">
            <a:avLst/>
          </a:prstGeom>
          <a:noFill/>
          <a:ln w="9525">
            <a:noFill/>
            <a:miter lim="800000"/>
          </a:ln>
          <a:effectLst/>
        </p:spPr>
        <p:txBody>
          <a:bodyPr wrap="none">
            <a:spAutoFit/>
          </a:bodyPr>
          <a:lstStyle/>
          <a:p>
            <a:pPr algn="ctr"/>
            <a:r>
              <a:rPr lang="en-US" altLang="zh-CN" sz="2000" dirty="0">
                <a:solidFill>
                  <a:srgbClr val="FF0000"/>
                </a:solidFill>
              </a:rPr>
              <a:t>missing pkts arrived</a:t>
            </a:r>
          </a:p>
        </p:txBody>
      </p:sp>
      <p:sp>
        <p:nvSpPr>
          <p:cNvPr id="6" name="矩形 5"/>
          <p:cNvSpPr/>
          <p:nvPr/>
        </p:nvSpPr>
        <p:spPr>
          <a:xfrm>
            <a:off x="4103133" y="3500438"/>
            <a:ext cx="1969065" cy="400110"/>
          </a:xfrm>
          <a:prstGeom prst="rect">
            <a:avLst/>
          </a:prstGeom>
        </p:spPr>
        <p:txBody>
          <a:bodyPr wrap="none">
            <a:spAutoFit/>
          </a:bodyPr>
          <a:lstStyle/>
          <a:p>
            <a:r>
              <a:rPr lang="en-US" altLang="zh-CN" sz="2000" dirty="0">
                <a:solidFill>
                  <a:srgbClr val="FF0000"/>
                </a:solidFill>
              </a:rPr>
              <a:t>duplicate ACKs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wipe(down)">
                                      <p:cBhvr>
                                        <p:cTn id="7" dur="500"/>
                                        <p:tgtEl>
                                          <p:spTgt spid="4638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3877">
                                            <p:txEl>
                                              <p:pRg st="0" end="0"/>
                                            </p:txEl>
                                          </p:spTgt>
                                        </p:tgtEl>
                                        <p:attrNameLst>
                                          <p:attrName>style.visibility</p:attrName>
                                        </p:attrNameLst>
                                      </p:cBhvr>
                                      <p:to>
                                        <p:strVal val="visible"/>
                                      </p:to>
                                    </p:set>
                                    <p:animEffect transition="in" filter="wipe(down)">
                                      <p:cBhvr>
                                        <p:cTn id="12" dur="500"/>
                                        <p:tgtEl>
                                          <p:spTgt spid="4638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hlink"/>
                </a:solidFill>
              </a:rPr>
              <a:t>ACK Generation Policy</a:t>
            </a:r>
            <a:endParaRPr lang="zh-CN" altLang="en-US" dirty="0"/>
          </a:p>
        </p:txBody>
      </p:sp>
      <p:sp>
        <p:nvSpPr>
          <p:cNvPr id="526339" name="Rectangle 8"/>
          <p:cNvSpPr>
            <a:spLocks noGrp="1" noChangeArrowheads="1"/>
          </p:cNvSpPr>
          <p:nvPr>
            <p:ph idx="1"/>
          </p:nvPr>
        </p:nvSpPr>
        <p:spPr>
          <a:noFill/>
        </p:spPr>
        <p:txBody>
          <a:bodyPr/>
          <a:lstStyle/>
          <a:p>
            <a:pPr marL="342265" indent="-342265">
              <a:spcBef>
                <a:spcPts val="600"/>
              </a:spcBef>
              <a:buFontTx/>
              <a:buNone/>
            </a:pPr>
            <a:r>
              <a:rPr lang="en-US" altLang="zh-CN" dirty="0"/>
              <a:t>(6) If a </a:t>
            </a:r>
            <a:r>
              <a:rPr lang="en-US" altLang="zh-CN" dirty="0">
                <a:solidFill>
                  <a:schemeClr val="hlink"/>
                </a:solidFill>
              </a:rPr>
              <a:t>duplicate</a:t>
            </a:r>
            <a:r>
              <a:rPr lang="en-US" altLang="zh-CN" dirty="0"/>
              <a:t> segment arrives, the receiver immediately sends an acknowledgment. </a:t>
            </a:r>
          </a:p>
          <a:p>
            <a:pPr marL="342265" indent="-342265">
              <a:spcBef>
                <a:spcPts val="600"/>
              </a:spcBef>
            </a:pPr>
            <a:endParaRPr lang="en-US" altLang="zh-CN" dirty="0"/>
          </a:p>
          <a:p>
            <a:pPr marL="342265" indent="-342265">
              <a:spcBef>
                <a:spcPts val="600"/>
              </a:spcBef>
            </a:pPr>
            <a:r>
              <a:rPr lang="en-US" altLang="zh-CN" dirty="0"/>
              <a:t>This solves some problems when an ACK segment itself is lost.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0" name="Picture 2"/>
          <p:cNvPicPr>
            <a:picLocks noChangeAspect="1" noChangeArrowheads="1"/>
          </p:cNvPicPr>
          <p:nvPr/>
        </p:nvPicPr>
        <p:blipFill>
          <a:blip r:embed="rId3" cstate="print"/>
          <a:srcRect/>
          <a:stretch>
            <a:fillRect/>
          </a:stretch>
        </p:blipFill>
        <p:spPr bwMode="auto">
          <a:xfrm>
            <a:off x="1116013" y="1557338"/>
            <a:ext cx="6965950" cy="4035425"/>
          </a:xfrm>
          <a:prstGeom prst="rect">
            <a:avLst/>
          </a:prstGeom>
          <a:noFill/>
          <a:ln w="9525">
            <a:noFill/>
            <a:miter lim="800000"/>
            <a:headEnd/>
            <a:tailEnd/>
          </a:ln>
          <a:effectLst/>
        </p:spPr>
      </p:pic>
      <p:sp>
        <p:nvSpPr>
          <p:cNvPr id="467972" name="Rectangle 4"/>
          <p:cNvSpPr>
            <a:spLocks noChangeArrowheads="1"/>
          </p:cNvSpPr>
          <p:nvPr/>
        </p:nvSpPr>
        <p:spPr bwMode="auto">
          <a:xfrm>
            <a:off x="6902471" y="3933056"/>
            <a:ext cx="1202830" cy="400110"/>
          </a:xfrm>
          <a:prstGeom prst="rect">
            <a:avLst/>
          </a:prstGeom>
          <a:noFill/>
          <a:ln w="9525">
            <a:noFill/>
            <a:miter lim="800000"/>
          </a:ln>
          <a:effectLst/>
        </p:spPr>
        <p:txBody>
          <a:bodyPr wrap="none">
            <a:spAutoFit/>
          </a:bodyPr>
          <a:lstStyle/>
          <a:p>
            <a:r>
              <a:rPr kumimoji="0" lang="en-US" altLang="zh-CN" sz="2000" dirty="0">
                <a:solidFill>
                  <a:srgbClr val="C00000"/>
                </a:solidFill>
                <a:latin typeface="Tahoma" panose="020B0604030504040204" pitchFamily="34" charset="0"/>
              </a:rPr>
              <a:t>duplicate</a:t>
            </a:r>
          </a:p>
        </p:txBody>
      </p:sp>
      <p:sp>
        <p:nvSpPr>
          <p:cNvPr id="2" name="标题 1"/>
          <p:cNvSpPr>
            <a:spLocks noGrp="1"/>
          </p:cNvSpPr>
          <p:nvPr>
            <p:ph type="title"/>
          </p:nvPr>
        </p:nvSpPr>
        <p:spPr/>
        <p:txBody>
          <a:bodyPr/>
          <a:lstStyle/>
          <a:p>
            <a:r>
              <a:rPr lang="en-US" altLang="zh-CN" dirty="0">
                <a:solidFill>
                  <a:schemeClr val="hlink"/>
                </a:solidFill>
              </a:rPr>
              <a:t>ACK Generation Policy</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lgn="ctr"/>
            <a:r>
              <a:rPr lang="zh-CN" altLang="en-US" dirty="0"/>
              <a:t>两种不同的运输协议</a:t>
            </a:r>
          </a:p>
        </p:txBody>
      </p:sp>
      <p:sp>
        <p:nvSpPr>
          <p:cNvPr id="668675" name="Rectangle 3"/>
          <p:cNvSpPr>
            <a:spLocks noGrp="1" noChangeArrowheads="1"/>
          </p:cNvSpPr>
          <p:nvPr>
            <p:ph idx="1"/>
          </p:nvPr>
        </p:nvSpPr>
        <p:spPr/>
        <p:txBody>
          <a:bodyPr/>
          <a:lstStyle/>
          <a:p>
            <a:r>
              <a:rPr lang="zh-CN" altLang="zh-CN" dirty="0"/>
              <a:t>但这条逻辑通信信道对上层的表现却因运输层使用的不同协议而有很大的差别。</a:t>
            </a:r>
            <a:endParaRPr lang="en-US" altLang="zh-CN" dirty="0"/>
          </a:p>
          <a:p>
            <a:endParaRPr lang="en-US" altLang="zh-CN" dirty="0"/>
          </a:p>
          <a:p>
            <a:r>
              <a:rPr lang="zh-CN" altLang="en-US" dirty="0"/>
              <a:t>当运输层采用面向连接的</a:t>
            </a:r>
            <a:r>
              <a:rPr lang="en-US" altLang="zh-CN" dirty="0">
                <a:solidFill>
                  <a:srgbClr val="FF0000"/>
                </a:solidFill>
              </a:rPr>
              <a:t>TCP</a:t>
            </a:r>
            <a:r>
              <a:rPr lang="zh-CN" altLang="en-US" dirty="0"/>
              <a:t>协议时，尽管下面的网络是不可靠的</a:t>
            </a:r>
            <a:r>
              <a:rPr lang="en-US" altLang="zh-CN" dirty="0"/>
              <a:t>(</a:t>
            </a:r>
            <a:r>
              <a:rPr lang="zh-CN" altLang="en-US" dirty="0"/>
              <a:t>只提供尽最大努力服务</a:t>
            </a:r>
            <a:r>
              <a:rPr lang="en-US" altLang="zh-CN" dirty="0"/>
              <a:t>)</a:t>
            </a:r>
            <a:r>
              <a:rPr lang="zh-CN" altLang="en-US" dirty="0"/>
              <a:t>，但这种逻辑通信信道就相当于一条</a:t>
            </a:r>
            <a:r>
              <a:rPr lang="zh-CN" altLang="en-US" dirty="0">
                <a:solidFill>
                  <a:srgbClr val="FF0000"/>
                </a:solidFill>
              </a:rPr>
              <a:t>全双工的可靠信道。</a:t>
            </a:r>
          </a:p>
          <a:p>
            <a:endParaRPr lang="en-US" altLang="zh-CN" dirty="0"/>
          </a:p>
          <a:p>
            <a:r>
              <a:rPr lang="zh-CN" altLang="en-US" dirty="0"/>
              <a:t>当运输层采用无连接的</a:t>
            </a:r>
            <a:r>
              <a:rPr lang="en-US" altLang="zh-CN" dirty="0">
                <a:solidFill>
                  <a:srgbClr val="FF0000"/>
                </a:solidFill>
              </a:rPr>
              <a:t>UDP</a:t>
            </a:r>
            <a:r>
              <a:rPr lang="zh-CN" altLang="en-US" dirty="0"/>
              <a:t>协议时，这种逻辑通信信道是一条</a:t>
            </a:r>
            <a:r>
              <a:rPr lang="zh-CN" altLang="en-US" dirty="0">
                <a:solidFill>
                  <a:srgbClr val="FF0000"/>
                </a:solidFill>
              </a:rPr>
              <a:t>不可靠信道。 </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solidFill>
                  <a:srgbClr val="FF0000"/>
                </a:solidFill>
              </a:rPr>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zh-CN" altLang="en-US" dirty="0"/>
              <a:t>超时重传时间的选择</a:t>
            </a:r>
          </a:p>
        </p:txBody>
      </p:sp>
      <p:sp>
        <p:nvSpPr>
          <p:cNvPr id="755716" name="Rectangle 4"/>
          <p:cNvSpPr>
            <a:spLocks noGrp="1" noChangeArrowheads="1"/>
          </p:cNvSpPr>
          <p:nvPr>
            <p:ph type="body" idx="1"/>
          </p:nvPr>
        </p:nvSpPr>
        <p:spPr/>
        <p:txBody>
          <a:bodyPr/>
          <a:lstStyle/>
          <a:p>
            <a:pPr>
              <a:spcBef>
                <a:spcPts val="600"/>
              </a:spcBef>
            </a:pPr>
            <a:r>
              <a:rPr lang="zh-CN" altLang="en-US" dirty="0"/>
              <a:t>重传机制是 </a:t>
            </a:r>
            <a:r>
              <a:rPr lang="en-US" altLang="zh-CN" dirty="0"/>
              <a:t>TCP </a:t>
            </a:r>
            <a:r>
              <a:rPr lang="zh-CN" altLang="en-US" dirty="0"/>
              <a:t>中最重要和最复杂的问题之一。</a:t>
            </a:r>
          </a:p>
          <a:p>
            <a:pPr>
              <a:spcBef>
                <a:spcPts val="600"/>
              </a:spcBef>
            </a:pPr>
            <a:endParaRPr lang="zh-CN" altLang="en-US" dirty="0"/>
          </a:p>
          <a:p>
            <a:pPr>
              <a:spcBef>
                <a:spcPts val="600"/>
              </a:spcBef>
            </a:pPr>
            <a:r>
              <a:rPr lang="en-US" altLang="zh-CN" dirty="0"/>
              <a:t>TCP </a:t>
            </a:r>
            <a:r>
              <a:rPr lang="zh-CN" altLang="en-US" dirty="0"/>
              <a:t>每发送一个报文段，就对这个报文段设置</a:t>
            </a:r>
            <a:r>
              <a:rPr lang="zh-CN" altLang="en-US" dirty="0">
                <a:solidFill>
                  <a:srgbClr val="FF0000"/>
                </a:solidFill>
              </a:rPr>
              <a:t>一次</a:t>
            </a:r>
            <a:r>
              <a:rPr lang="zh-CN" altLang="en-US" dirty="0"/>
              <a:t>计时器。</a:t>
            </a:r>
            <a:r>
              <a:rPr lang="en-US" altLang="zh-CN" dirty="0"/>
              <a:t>(false)</a:t>
            </a:r>
          </a:p>
          <a:p>
            <a:pPr>
              <a:spcBef>
                <a:spcPts val="600"/>
              </a:spcBef>
            </a:pPr>
            <a:endParaRPr lang="en-US" altLang="zh-CN" dirty="0"/>
          </a:p>
          <a:p>
            <a:pPr>
              <a:spcBef>
                <a:spcPts val="600"/>
              </a:spcBef>
              <a:buFont typeface="Wingdings" panose="05000000000000000000" pitchFamily="2" charset="2"/>
              <a:buChar char="þ"/>
            </a:pPr>
            <a:r>
              <a:rPr lang="zh-CN" altLang="en-US" dirty="0"/>
              <a:t>其实在</a:t>
            </a:r>
            <a:r>
              <a:rPr lang="en-US" altLang="zh-CN" dirty="0"/>
              <a:t>TCP</a:t>
            </a:r>
            <a:r>
              <a:rPr lang="zh-CN" altLang="en-US" dirty="0"/>
              <a:t>实现中，只有一个</a:t>
            </a:r>
            <a:r>
              <a:rPr lang="en-US" altLang="zh-CN" dirty="0"/>
              <a:t>timer</a:t>
            </a:r>
            <a:r>
              <a:rPr lang="zh-CN" altLang="en-US" dirty="0"/>
              <a:t>，用于给</a:t>
            </a:r>
            <a:r>
              <a:rPr lang="zh-CN" altLang="en-US" dirty="0">
                <a:solidFill>
                  <a:srgbClr val="FF0000"/>
                </a:solidFill>
              </a:rPr>
              <a:t>最早发送出去的但没有收到确认的</a:t>
            </a:r>
            <a:r>
              <a:rPr lang="zh-CN" altLang="en-US" dirty="0"/>
              <a:t>报文段设置一个倒计时，也就是说，给滑动窗口中的最前端的报文段倒计时。</a:t>
            </a:r>
            <a:r>
              <a:rPr lang="en-US" altLang="zh-CN" dirty="0"/>
              <a:t>(</a:t>
            </a:r>
            <a:r>
              <a:rPr lang="zh-CN" altLang="en-US" dirty="0"/>
              <a:t>陈喆</a:t>
            </a:r>
            <a:r>
              <a:rPr lang="en-US" altLang="zh-CN" dirty="0"/>
              <a:t>)</a:t>
            </a:r>
            <a:endParaRPr lang="zh-CN" altLang="en-US" dirty="0"/>
          </a:p>
          <a:p>
            <a:pPr>
              <a:spcBef>
                <a:spcPts val="600"/>
              </a:spcBef>
            </a:pPr>
            <a:endParaRPr lang="zh-CN" altLang="en-US" dirty="0"/>
          </a:p>
          <a:p>
            <a:pPr>
              <a:spcBef>
                <a:spcPts val="600"/>
              </a:spcBef>
            </a:pPr>
            <a:r>
              <a:rPr lang="zh-CN" altLang="en-US" dirty="0"/>
              <a:t>只要计时器设置的重传时间到但还没有收到确认，就要重传这一报文段。</a:t>
            </a:r>
          </a:p>
          <a:p>
            <a:endParaRPr lang="en-US" altLang="zh-CN"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r>
              <a:rPr lang="zh-CN" altLang="en-US" dirty="0"/>
              <a:t>往返时延的方差很大</a:t>
            </a:r>
          </a:p>
        </p:txBody>
      </p:sp>
      <p:sp>
        <p:nvSpPr>
          <p:cNvPr id="757763" name="Rectangle 3"/>
          <p:cNvSpPr>
            <a:spLocks noGrp="1" noChangeArrowheads="1"/>
          </p:cNvSpPr>
          <p:nvPr>
            <p:ph type="body" idx="1"/>
          </p:nvPr>
        </p:nvSpPr>
        <p:spPr>
          <a:xfrm>
            <a:off x="322795" y="1037629"/>
            <a:ext cx="8483600" cy="997546"/>
          </a:xfrm>
        </p:spPr>
        <p:txBody>
          <a:bodyPr/>
          <a:lstStyle/>
          <a:p>
            <a:r>
              <a:rPr lang="zh-CN" altLang="en-US" dirty="0"/>
              <a:t>由于</a:t>
            </a:r>
            <a:r>
              <a:rPr lang="en-US" altLang="zh-CN" dirty="0"/>
              <a:t>TCP</a:t>
            </a:r>
            <a:r>
              <a:rPr lang="zh-CN" altLang="en-US" dirty="0"/>
              <a:t>的下层是一个互联网环境，</a:t>
            </a:r>
            <a:r>
              <a:rPr lang="en-US" altLang="zh-CN" dirty="0"/>
              <a:t>IP </a:t>
            </a:r>
            <a:r>
              <a:rPr lang="zh-CN" altLang="en-US" dirty="0"/>
              <a:t>数据报所选择的路由变化很大。因而运输层的往返时间的方差也很大。</a:t>
            </a:r>
          </a:p>
        </p:txBody>
      </p:sp>
      <p:sp>
        <p:nvSpPr>
          <p:cNvPr id="757764" name="Line 4"/>
          <p:cNvSpPr>
            <a:spLocks noChangeShapeType="1"/>
          </p:cNvSpPr>
          <p:nvPr/>
        </p:nvSpPr>
        <p:spPr bwMode="auto">
          <a:xfrm>
            <a:off x="755650" y="5651500"/>
            <a:ext cx="7993063" cy="0"/>
          </a:xfrm>
          <a:prstGeom prst="line">
            <a:avLst/>
          </a:prstGeom>
          <a:noFill/>
          <a:ln w="28575">
            <a:solidFill>
              <a:srgbClr val="333399"/>
            </a:solidFill>
            <a:round/>
            <a:tailEnd type="triangle" w="sm" len="lg"/>
          </a:ln>
          <a:effectLst/>
        </p:spPr>
        <p:txBody>
          <a:bodyPr wrap="none" anchor="ctr"/>
          <a:lstStyle/>
          <a:p>
            <a:endParaRPr lang="zh-CN" altLang="en-US"/>
          </a:p>
        </p:txBody>
      </p:sp>
      <p:sp>
        <p:nvSpPr>
          <p:cNvPr id="757765" name="Line 5"/>
          <p:cNvSpPr>
            <a:spLocks noChangeShapeType="1"/>
          </p:cNvSpPr>
          <p:nvPr/>
        </p:nvSpPr>
        <p:spPr bwMode="auto">
          <a:xfrm rot="5400000" flipH="1">
            <a:off x="-539750" y="4356100"/>
            <a:ext cx="2587625" cy="3175"/>
          </a:xfrm>
          <a:prstGeom prst="line">
            <a:avLst/>
          </a:prstGeom>
          <a:noFill/>
          <a:ln w="28575">
            <a:solidFill>
              <a:srgbClr val="333399"/>
            </a:solidFill>
            <a:round/>
            <a:tailEnd type="triangle" w="sm" len="lg"/>
          </a:ln>
          <a:effectLst/>
        </p:spPr>
        <p:txBody>
          <a:bodyPr wrap="none" anchor="ctr"/>
          <a:lstStyle/>
          <a:p>
            <a:endParaRPr lang="zh-CN" altLang="en-US"/>
          </a:p>
        </p:txBody>
      </p:sp>
      <p:sp>
        <p:nvSpPr>
          <p:cNvPr id="757766" name="Freeform 6"/>
          <p:cNvSpPr/>
          <p:nvPr/>
        </p:nvSpPr>
        <p:spPr bwMode="auto">
          <a:xfrm>
            <a:off x="2762250" y="3033713"/>
            <a:ext cx="1851025" cy="2617787"/>
          </a:xfrm>
          <a:custGeom>
            <a:avLst/>
            <a:gdLst/>
            <a:ahLst/>
            <a:cxnLst>
              <a:cxn ang="0">
                <a:pos x="0" y="1012"/>
              </a:cxn>
              <a:cxn ang="0">
                <a:pos x="84" y="982"/>
              </a:cxn>
              <a:cxn ang="0">
                <a:pos x="117" y="934"/>
              </a:cxn>
              <a:cxn ang="0">
                <a:pos x="135" y="844"/>
              </a:cxn>
              <a:cxn ang="0">
                <a:pos x="159" y="364"/>
              </a:cxn>
              <a:cxn ang="0">
                <a:pos x="171" y="109"/>
              </a:cxn>
              <a:cxn ang="0">
                <a:pos x="183" y="16"/>
              </a:cxn>
              <a:cxn ang="0">
                <a:pos x="201" y="16"/>
              </a:cxn>
              <a:cxn ang="0">
                <a:pos x="207" y="112"/>
              </a:cxn>
              <a:cxn ang="0">
                <a:pos x="216" y="367"/>
              </a:cxn>
              <a:cxn ang="0">
                <a:pos x="231" y="847"/>
              </a:cxn>
              <a:cxn ang="0">
                <a:pos x="255" y="961"/>
              </a:cxn>
              <a:cxn ang="0">
                <a:pos x="360" y="1009"/>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333399"/>
            </a:solidFill>
            <a:round/>
          </a:ln>
          <a:effectLst/>
        </p:spPr>
        <p:txBody>
          <a:bodyPr wrap="none" anchor="ctr"/>
          <a:lstStyle/>
          <a:p>
            <a:endParaRPr lang="zh-CN" altLang="en-US"/>
          </a:p>
        </p:txBody>
      </p:sp>
      <p:sp>
        <p:nvSpPr>
          <p:cNvPr id="757767" name="Freeform 7"/>
          <p:cNvSpPr/>
          <p:nvPr/>
        </p:nvSpPr>
        <p:spPr bwMode="auto">
          <a:xfrm>
            <a:off x="2339975" y="5157192"/>
            <a:ext cx="5443538" cy="436562"/>
          </a:xfrm>
          <a:custGeom>
            <a:avLst/>
            <a:gdLst/>
            <a:ahLst/>
            <a:cxnLst>
              <a:cxn ang="0">
                <a:pos x="0" y="160"/>
              </a:cxn>
              <a:cxn ang="0">
                <a:pos x="120" y="94"/>
              </a:cxn>
              <a:cxn ang="0">
                <a:pos x="264" y="13"/>
              </a:cxn>
              <a:cxn ang="0">
                <a:pos x="441" y="13"/>
              </a:cxn>
              <a:cxn ang="0">
                <a:pos x="708" y="70"/>
              </a:cxn>
              <a:cxn ang="0">
                <a:pos x="858" y="112"/>
              </a:cxn>
              <a:cxn ang="0">
                <a:pos x="1041" y="133"/>
              </a:cxn>
              <a:cxn ang="0">
                <a:pos x="1230" y="145"/>
              </a:cxn>
              <a:cxn ang="0">
                <a:pos x="1608" y="160"/>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chemeClr val="hlink"/>
            </a:solidFill>
            <a:round/>
          </a:ln>
          <a:effectLst/>
        </p:spPr>
        <p:txBody>
          <a:bodyPr wrap="none" anchor="ctr"/>
          <a:lstStyle/>
          <a:p>
            <a:endParaRPr lang="zh-CN" altLang="en-US"/>
          </a:p>
        </p:txBody>
      </p:sp>
      <p:sp>
        <p:nvSpPr>
          <p:cNvPr id="757768" name="Line 8"/>
          <p:cNvSpPr>
            <a:spLocks noChangeShapeType="1"/>
          </p:cNvSpPr>
          <p:nvPr/>
        </p:nvSpPr>
        <p:spPr bwMode="auto">
          <a:xfrm>
            <a:off x="3741738" y="2924175"/>
            <a:ext cx="0" cy="2727325"/>
          </a:xfrm>
          <a:prstGeom prst="line">
            <a:avLst/>
          </a:prstGeom>
          <a:noFill/>
          <a:ln w="9525">
            <a:solidFill>
              <a:schemeClr val="tx1"/>
            </a:solidFill>
            <a:prstDash val="dash"/>
            <a:round/>
          </a:ln>
          <a:effectLst/>
        </p:spPr>
        <p:txBody>
          <a:bodyPr wrap="none" anchor="ctr"/>
          <a:lstStyle/>
          <a:p>
            <a:endParaRPr lang="zh-CN" altLang="en-US"/>
          </a:p>
        </p:txBody>
      </p:sp>
      <p:sp>
        <p:nvSpPr>
          <p:cNvPr id="757769" name="Line 9"/>
          <p:cNvSpPr>
            <a:spLocks noChangeShapeType="1"/>
          </p:cNvSpPr>
          <p:nvPr/>
        </p:nvSpPr>
        <p:spPr bwMode="auto">
          <a:xfrm>
            <a:off x="4613275" y="3470275"/>
            <a:ext cx="0" cy="2181225"/>
          </a:xfrm>
          <a:prstGeom prst="line">
            <a:avLst/>
          </a:prstGeom>
          <a:noFill/>
          <a:ln w="9525">
            <a:solidFill>
              <a:schemeClr val="tx1"/>
            </a:solidFill>
            <a:prstDash val="dash"/>
            <a:round/>
          </a:ln>
          <a:effectLst/>
        </p:spPr>
        <p:txBody>
          <a:bodyPr wrap="none" anchor="ctr"/>
          <a:lstStyle/>
          <a:p>
            <a:endParaRPr lang="zh-CN" altLang="en-US"/>
          </a:p>
        </p:txBody>
      </p:sp>
      <p:sp>
        <p:nvSpPr>
          <p:cNvPr id="757770" name="Line 10"/>
          <p:cNvSpPr>
            <a:spLocks noChangeShapeType="1"/>
          </p:cNvSpPr>
          <p:nvPr/>
        </p:nvSpPr>
        <p:spPr bwMode="auto">
          <a:xfrm>
            <a:off x="7370763" y="3470275"/>
            <a:ext cx="0" cy="2181225"/>
          </a:xfrm>
          <a:prstGeom prst="line">
            <a:avLst/>
          </a:prstGeom>
          <a:noFill/>
          <a:ln w="9525">
            <a:solidFill>
              <a:schemeClr val="tx1"/>
            </a:solidFill>
            <a:prstDash val="dash"/>
            <a:round/>
          </a:ln>
          <a:effectLst/>
        </p:spPr>
        <p:txBody>
          <a:bodyPr wrap="none" anchor="ctr"/>
          <a:lstStyle/>
          <a:p>
            <a:endParaRPr lang="zh-CN" altLang="en-US"/>
          </a:p>
        </p:txBody>
      </p:sp>
      <p:sp>
        <p:nvSpPr>
          <p:cNvPr id="757771" name="Text Box 11"/>
          <p:cNvSpPr txBox="1">
            <a:spLocks noChangeArrowheads="1"/>
          </p:cNvSpPr>
          <p:nvPr/>
        </p:nvSpPr>
        <p:spPr bwMode="auto">
          <a:xfrm>
            <a:off x="7961313" y="5160963"/>
            <a:ext cx="692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时间</a:t>
            </a:r>
          </a:p>
        </p:txBody>
      </p:sp>
      <p:sp>
        <p:nvSpPr>
          <p:cNvPr id="757772" name="Line 12"/>
          <p:cNvSpPr>
            <a:spLocks noChangeShapeType="1"/>
          </p:cNvSpPr>
          <p:nvPr/>
        </p:nvSpPr>
        <p:spPr bwMode="auto">
          <a:xfrm>
            <a:off x="2616200" y="4633913"/>
            <a:ext cx="895350" cy="361950"/>
          </a:xfrm>
          <a:prstGeom prst="line">
            <a:avLst/>
          </a:prstGeom>
          <a:noFill/>
          <a:ln w="28575">
            <a:solidFill>
              <a:srgbClr val="333399"/>
            </a:solidFill>
            <a:round/>
            <a:tailEnd type="triangle" w="sm" len="lg"/>
          </a:ln>
          <a:effectLst/>
        </p:spPr>
        <p:txBody>
          <a:bodyPr wrap="none" anchor="ctr"/>
          <a:lstStyle/>
          <a:p>
            <a:endParaRPr lang="zh-CN" altLang="en-US"/>
          </a:p>
        </p:txBody>
      </p:sp>
      <p:sp>
        <p:nvSpPr>
          <p:cNvPr id="757773" name="Text Box 13"/>
          <p:cNvSpPr txBox="1">
            <a:spLocks noChangeArrowheads="1"/>
          </p:cNvSpPr>
          <p:nvPr/>
        </p:nvSpPr>
        <p:spPr bwMode="auto">
          <a:xfrm>
            <a:off x="1619250" y="4225925"/>
            <a:ext cx="1454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数据链路层</a:t>
            </a:r>
          </a:p>
        </p:txBody>
      </p:sp>
      <p:grpSp>
        <p:nvGrpSpPr>
          <p:cNvPr id="757774" name="Group 14"/>
          <p:cNvGrpSpPr/>
          <p:nvPr/>
        </p:nvGrpSpPr>
        <p:grpSpPr bwMode="auto">
          <a:xfrm>
            <a:off x="4727575" y="4730750"/>
            <a:ext cx="1295400" cy="720725"/>
            <a:chOff x="2978" y="3249"/>
            <a:chExt cx="816" cy="454"/>
          </a:xfrm>
        </p:grpSpPr>
        <p:sp>
          <p:nvSpPr>
            <p:cNvPr id="757775" name="Text Box 15"/>
            <p:cNvSpPr txBox="1">
              <a:spLocks noChangeArrowheads="1"/>
            </p:cNvSpPr>
            <p:nvPr/>
          </p:nvSpPr>
          <p:spPr bwMode="auto">
            <a:xfrm>
              <a:off x="3198" y="3249"/>
              <a:ext cx="596" cy="250"/>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运输层</a:t>
              </a:r>
            </a:p>
          </p:txBody>
        </p:sp>
        <p:sp>
          <p:nvSpPr>
            <p:cNvPr id="757776" name="Line 16"/>
            <p:cNvSpPr>
              <a:spLocks noChangeShapeType="1"/>
            </p:cNvSpPr>
            <p:nvPr/>
          </p:nvSpPr>
          <p:spPr bwMode="auto">
            <a:xfrm flipH="1">
              <a:off x="2978" y="3486"/>
              <a:ext cx="276" cy="217"/>
            </a:xfrm>
            <a:prstGeom prst="line">
              <a:avLst/>
            </a:prstGeom>
            <a:noFill/>
            <a:ln w="28575">
              <a:solidFill>
                <a:srgbClr val="333399"/>
              </a:solidFill>
              <a:round/>
              <a:tailEnd type="triangle" w="sm" len="lg"/>
            </a:ln>
            <a:effectLst/>
          </p:spPr>
          <p:txBody>
            <a:bodyPr wrap="none" anchor="ctr"/>
            <a:lstStyle/>
            <a:p>
              <a:endParaRPr lang="zh-CN" altLang="en-US"/>
            </a:p>
          </p:txBody>
        </p:sp>
      </p:grpSp>
      <p:sp>
        <p:nvSpPr>
          <p:cNvPr id="757777" name="Text Box 17"/>
          <p:cNvSpPr txBox="1">
            <a:spLocks noChangeArrowheads="1"/>
          </p:cNvSpPr>
          <p:nvPr/>
        </p:nvSpPr>
        <p:spPr bwMode="auto">
          <a:xfrm>
            <a:off x="3487738" y="5627688"/>
            <a:ext cx="430212" cy="396875"/>
          </a:xfrm>
          <a:prstGeom prst="rect">
            <a:avLst/>
          </a:prstGeom>
          <a:noFill/>
          <a:ln w="9525">
            <a:noFill/>
            <a:miter lim="800000"/>
          </a:ln>
          <a:effectLst/>
        </p:spPr>
        <p:txBody>
          <a:bodyPr wrap="none">
            <a:spAutoFit/>
          </a:bodyPr>
          <a:lstStyle/>
          <a:p>
            <a:r>
              <a:rPr kumimoji="1" lang="en-US" altLang="zh-CN" sz="2000" i="1">
                <a:latin typeface="Arial" panose="020B0604020202020204" pitchFamily="34" charset="0"/>
                <a:ea typeface="黑体" panose="02010609060101010101" pitchFamily="49" charset="-122"/>
              </a:rPr>
              <a:t>T</a:t>
            </a:r>
            <a:r>
              <a:rPr kumimoji="1" lang="en-US" altLang="zh-CN" sz="2000" baseline="-25000">
                <a:latin typeface="Arial" panose="020B0604020202020204" pitchFamily="34" charset="0"/>
                <a:ea typeface="黑体" panose="02010609060101010101" pitchFamily="49" charset="-122"/>
              </a:rPr>
              <a:t>1</a:t>
            </a:r>
            <a:endParaRPr kumimoji="1" lang="en-US" altLang="zh-CN" sz="2000">
              <a:latin typeface="Arial" panose="020B0604020202020204" pitchFamily="34" charset="0"/>
              <a:ea typeface="黑体" panose="02010609060101010101" pitchFamily="49" charset="-122"/>
            </a:endParaRPr>
          </a:p>
        </p:txBody>
      </p:sp>
      <p:sp>
        <p:nvSpPr>
          <p:cNvPr id="757778" name="Text Box 18"/>
          <p:cNvSpPr txBox="1">
            <a:spLocks noChangeArrowheads="1"/>
          </p:cNvSpPr>
          <p:nvPr/>
        </p:nvSpPr>
        <p:spPr bwMode="auto">
          <a:xfrm>
            <a:off x="4343400" y="5627688"/>
            <a:ext cx="430213" cy="396875"/>
          </a:xfrm>
          <a:prstGeom prst="rect">
            <a:avLst/>
          </a:prstGeom>
          <a:noFill/>
          <a:ln w="9525">
            <a:noFill/>
            <a:miter lim="800000"/>
          </a:ln>
          <a:effectLst/>
        </p:spPr>
        <p:txBody>
          <a:bodyPr wrap="none">
            <a:spAutoFit/>
          </a:bodyPr>
          <a:lstStyle/>
          <a:p>
            <a:r>
              <a:rPr kumimoji="1" lang="en-US" altLang="zh-CN" sz="2000" i="1">
                <a:latin typeface="Arial" panose="020B0604020202020204" pitchFamily="34" charset="0"/>
                <a:ea typeface="黑体" panose="02010609060101010101" pitchFamily="49" charset="-122"/>
              </a:rPr>
              <a:t>T</a:t>
            </a:r>
            <a:r>
              <a:rPr kumimoji="1" lang="en-US" altLang="zh-CN" sz="2000" baseline="-25000">
                <a:latin typeface="Arial" panose="020B0604020202020204" pitchFamily="34" charset="0"/>
                <a:ea typeface="黑体" panose="02010609060101010101" pitchFamily="49" charset="-122"/>
              </a:rPr>
              <a:t>2</a:t>
            </a:r>
            <a:endParaRPr kumimoji="1" lang="en-US" altLang="zh-CN" sz="2000">
              <a:latin typeface="Arial" panose="020B0604020202020204" pitchFamily="34" charset="0"/>
              <a:ea typeface="黑体" panose="02010609060101010101" pitchFamily="49" charset="-122"/>
            </a:endParaRPr>
          </a:p>
        </p:txBody>
      </p:sp>
      <p:sp>
        <p:nvSpPr>
          <p:cNvPr id="757779" name="Text Box 19"/>
          <p:cNvSpPr txBox="1">
            <a:spLocks noChangeArrowheads="1"/>
          </p:cNvSpPr>
          <p:nvPr/>
        </p:nvSpPr>
        <p:spPr bwMode="auto">
          <a:xfrm>
            <a:off x="7100888" y="5627688"/>
            <a:ext cx="431800" cy="398462"/>
          </a:xfrm>
          <a:prstGeom prst="rect">
            <a:avLst/>
          </a:prstGeom>
          <a:noFill/>
          <a:ln w="9525">
            <a:noFill/>
            <a:miter lim="800000"/>
          </a:ln>
          <a:effectLst/>
        </p:spPr>
        <p:txBody>
          <a:bodyPr wrap="none">
            <a:spAutoFit/>
          </a:bodyPr>
          <a:lstStyle/>
          <a:p>
            <a:r>
              <a:rPr kumimoji="1" lang="en-US" altLang="zh-CN" sz="2000" i="1">
                <a:latin typeface="Arial" panose="020B0604020202020204" pitchFamily="34" charset="0"/>
                <a:ea typeface="黑体" panose="02010609060101010101" pitchFamily="49" charset="-122"/>
              </a:rPr>
              <a:t>T</a:t>
            </a:r>
            <a:r>
              <a:rPr kumimoji="1" lang="en-US" altLang="zh-CN" sz="2000" baseline="-25000">
                <a:latin typeface="Arial" panose="020B0604020202020204" pitchFamily="34" charset="0"/>
                <a:ea typeface="黑体" panose="02010609060101010101" pitchFamily="49" charset="-122"/>
              </a:rPr>
              <a:t>3</a:t>
            </a:r>
            <a:endParaRPr kumimoji="1" lang="en-US" altLang="zh-CN" sz="2000">
              <a:latin typeface="Arial" panose="020B0604020202020204" pitchFamily="34" charset="0"/>
              <a:ea typeface="黑体" panose="02010609060101010101" pitchFamily="49" charset="-122"/>
            </a:endParaRPr>
          </a:p>
        </p:txBody>
      </p:sp>
      <p:sp>
        <p:nvSpPr>
          <p:cNvPr id="757780" name="Text Box 20"/>
          <p:cNvSpPr txBox="1">
            <a:spLocks noChangeArrowheads="1"/>
          </p:cNvSpPr>
          <p:nvPr/>
        </p:nvSpPr>
        <p:spPr bwMode="auto">
          <a:xfrm>
            <a:off x="827088" y="2928938"/>
            <a:ext cx="1455737" cy="7016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往返时间的</a:t>
            </a:r>
          </a:p>
          <a:p>
            <a:r>
              <a:rPr kumimoji="1" lang="zh-CN" altLang="en-US" sz="2000" dirty="0">
                <a:latin typeface="Arial" panose="020B0604020202020204" pitchFamily="34" charset="0"/>
                <a:ea typeface="黑体" panose="02010609060101010101" pitchFamily="49" charset="-122"/>
              </a:rPr>
              <a:t>概率分布</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3" name="Rectangle 5"/>
          <p:cNvSpPr>
            <a:spLocks noGrp="1" noChangeArrowheads="1"/>
          </p:cNvSpPr>
          <p:nvPr>
            <p:ph type="body" idx="1"/>
          </p:nvPr>
        </p:nvSpPr>
        <p:spPr>
          <a:xfrm>
            <a:off x="330200" y="1052736"/>
            <a:ext cx="8483600" cy="5112568"/>
          </a:xfrm>
        </p:spPr>
        <p:txBody>
          <a:bodyPr/>
          <a:lstStyle/>
          <a:p>
            <a:pPr>
              <a:spcBef>
                <a:spcPts val="600"/>
              </a:spcBef>
            </a:pPr>
            <a:r>
              <a:rPr lang="en-US" altLang="zh-CN" dirty="0"/>
              <a:t>TCP </a:t>
            </a:r>
            <a:r>
              <a:rPr lang="zh-CN" altLang="en-US" dirty="0"/>
              <a:t>采用了一种</a:t>
            </a:r>
            <a:r>
              <a:rPr lang="zh-CN" altLang="en-US" dirty="0">
                <a:solidFill>
                  <a:srgbClr val="FF0000"/>
                </a:solidFill>
              </a:rPr>
              <a:t>自适应</a:t>
            </a:r>
            <a:r>
              <a:rPr lang="zh-CN" altLang="en-US" dirty="0"/>
              <a:t>算法，它记录每一个报文段发出的时间，以及收到相应的</a:t>
            </a:r>
            <a:r>
              <a:rPr lang="zh-CN" altLang="en-US" dirty="0">
                <a:solidFill>
                  <a:srgbClr val="FF0000"/>
                </a:solidFill>
              </a:rPr>
              <a:t>确认</a:t>
            </a:r>
            <a:r>
              <a:rPr lang="zh-CN" altLang="en-US" dirty="0"/>
              <a:t>报文段的时间。</a:t>
            </a:r>
            <a:endParaRPr lang="en-US" altLang="zh-CN" dirty="0"/>
          </a:p>
          <a:p>
            <a:pPr>
              <a:spcBef>
                <a:spcPts val="600"/>
              </a:spcBef>
            </a:pPr>
            <a:endParaRPr lang="en-US" altLang="zh-CN" dirty="0"/>
          </a:p>
          <a:p>
            <a:pPr>
              <a:spcBef>
                <a:spcPts val="600"/>
              </a:spcBef>
            </a:pPr>
            <a:r>
              <a:rPr lang="zh-CN" altLang="en-US" dirty="0"/>
              <a:t>这两个时间之差就是报文段的往返时延。 </a:t>
            </a:r>
          </a:p>
          <a:p>
            <a:pPr>
              <a:spcBef>
                <a:spcPts val="600"/>
              </a:spcBef>
            </a:pPr>
            <a:endParaRPr lang="zh-CN" altLang="en-US" dirty="0"/>
          </a:p>
          <a:p>
            <a:pPr>
              <a:spcBef>
                <a:spcPts val="600"/>
              </a:spcBef>
            </a:pPr>
            <a:r>
              <a:rPr lang="en-US" altLang="zh-CN" dirty="0"/>
              <a:t>TCP </a:t>
            </a:r>
            <a:r>
              <a:rPr lang="zh-CN" altLang="en-US" dirty="0"/>
              <a:t>保留了 </a:t>
            </a:r>
            <a:r>
              <a:rPr lang="en-US" altLang="zh-CN" dirty="0"/>
              <a:t>RTT </a:t>
            </a:r>
            <a:r>
              <a:rPr lang="zh-CN" altLang="en-US" dirty="0"/>
              <a:t>的一个</a:t>
            </a:r>
            <a:r>
              <a:rPr lang="zh-CN" altLang="en-US" dirty="0">
                <a:solidFill>
                  <a:schemeClr val="hlink"/>
                </a:solidFill>
              </a:rPr>
              <a:t>加权平均往返时间</a:t>
            </a:r>
            <a:r>
              <a:rPr lang="zh-CN" altLang="en-US" dirty="0"/>
              <a:t> </a:t>
            </a:r>
            <a:r>
              <a:rPr lang="en-US" altLang="zh-CN" dirty="0"/>
              <a:t>RTT</a:t>
            </a:r>
            <a:r>
              <a:rPr lang="en-US" altLang="zh-CN" baseline="-25000" dirty="0"/>
              <a:t>S </a:t>
            </a:r>
            <a:r>
              <a:rPr lang="en-US" altLang="zh-CN" sz="2200" dirty="0"/>
              <a:t>(</a:t>
            </a:r>
            <a:r>
              <a:rPr lang="zh-CN" altLang="en-US" sz="2200" dirty="0"/>
              <a:t>这又称为</a:t>
            </a:r>
            <a:r>
              <a:rPr lang="zh-CN" altLang="en-US" sz="2200" dirty="0">
                <a:solidFill>
                  <a:schemeClr val="hlink"/>
                </a:solidFill>
              </a:rPr>
              <a:t>平滑的往返时间</a:t>
            </a:r>
            <a:r>
              <a:rPr lang="zh-CN" altLang="en-US" sz="2200" dirty="0"/>
              <a:t>，</a:t>
            </a:r>
            <a:r>
              <a:rPr lang="en-US" altLang="zh-CN" sz="2200" dirty="0"/>
              <a:t>S</a:t>
            </a:r>
            <a:r>
              <a:rPr lang="zh-CN" altLang="en-US" sz="2200" dirty="0"/>
              <a:t>表示</a:t>
            </a:r>
            <a:r>
              <a:rPr lang="en-US" altLang="zh-CN" sz="2200" dirty="0"/>
              <a:t>Smoothed</a:t>
            </a:r>
            <a:r>
              <a:rPr lang="zh-CN" altLang="en-US" sz="2200" dirty="0"/>
              <a:t>，因为进行的是加权平均，因此得出的结果更加平滑</a:t>
            </a:r>
            <a:r>
              <a:rPr lang="en-US" altLang="zh-CN" sz="2200" dirty="0"/>
              <a:t>)</a:t>
            </a:r>
            <a:r>
              <a:rPr lang="zh-CN" altLang="en-US" sz="2200" dirty="0"/>
              <a:t>。</a:t>
            </a:r>
          </a:p>
          <a:p>
            <a:pPr>
              <a:spcBef>
                <a:spcPts val="600"/>
              </a:spcBef>
            </a:pPr>
            <a:endParaRPr lang="zh-CN" altLang="en-US" dirty="0"/>
          </a:p>
          <a:p>
            <a:pPr>
              <a:spcBef>
                <a:spcPts val="600"/>
              </a:spcBef>
            </a:pPr>
            <a:r>
              <a:rPr lang="zh-CN" altLang="en-US" dirty="0"/>
              <a:t>第一次测量到 </a:t>
            </a:r>
            <a:r>
              <a:rPr lang="en-US" altLang="zh-CN" dirty="0"/>
              <a:t>RTT </a:t>
            </a:r>
            <a:r>
              <a:rPr lang="zh-CN" altLang="en-US" dirty="0"/>
              <a:t>样本时，</a:t>
            </a:r>
            <a:r>
              <a:rPr lang="en-US" altLang="zh-CN" dirty="0"/>
              <a:t>RTT</a:t>
            </a:r>
            <a:r>
              <a:rPr lang="en-US" altLang="zh-CN" baseline="-25000" dirty="0"/>
              <a:t>S </a:t>
            </a:r>
            <a:r>
              <a:rPr lang="zh-CN" altLang="en-US" dirty="0"/>
              <a:t>值就取为所测量到的 </a:t>
            </a:r>
            <a:r>
              <a:rPr lang="en-US" altLang="zh-CN" dirty="0"/>
              <a:t>RTT</a:t>
            </a:r>
            <a:r>
              <a:rPr lang="zh-CN" altLang="en-US" dirty="0"/>
              <a:t>样本值。</a:t>
            </a:r>
          </a:p>
        </p:txBody>
      </p:sp>
      <p:sp>
        <p:nvSpPr>
          <p:cNvPr id="2" name="标题 1"/>
          <p:cNvSpPr>
            <a:spLocks noGrp="1"/>
          </p:cNvSpPr>
          <p:nvPr>
            <p:ph type="title"/>
          </p:nvPr>
        </p:nvSpPr>
        <p:spPr/>
        <p:txBody>
          <a:bodyPr/>
          <a:lstStyle/>
          <a:p>
            <a:r>
              <a:rPr lang="zh-CN" altLang="en-US" dirty="0"/>
              <a:t>往返时延的自适应算法</a:t>
            </a:r>
            <a:r>
              <a:rPr lang="zh-CN" altLang="en-US" sz="2000" dirty="0"/>
              <a:t> </a:t>
            </a:r>
            <a:endParaRPr lang="zh-CN" altLang="en-US" dirty="0"/>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7" name="Rectangle 3"/>
          <p:cNvSpPr>
            <a:spLocks noGrp="1" noChangeArrowheads="1"/>
          </p:cNvSpPr>
          <p:nvPr>
            <p:ph type="title"/>
          </p:nvPr>
        </p:nvSpPr>
        <p:spPr/>
        <p:txBody>
          <a:bodyPr/>
          <a:lstStyle/>
          <a:p>
            <a:r>
              <a:rPr lang="zh-CN" altLang="en-US" dirty="0"/>
              <a:t>加权平均往返时间</a:t>
            </a:r>
          </a:p>
        </p:txBody>
      </p:sp>
      <p:sp>
        <p:nvSpPr>
          <p:cNvPr id="856070" name="Rectangle 6"/>
          <p:cNvSpPr>
            <a:spLocks noGrp="1" noChangeArrowheads="1"/>
          </p:cNvSpPr>
          <p:nvPr>
            <p:ph type="body" idx="1"/>
          </p:nvPr>
        </p:nvSpPr>
        <p:spPr/>
        <p:txBody>
          <a:bodyPr/>
          <a:lstStyle/>
          <a:p>
            <a:pPr>
              <a:spcBef>
                <a:spcPts val="600"/>
              </a:spcBef>
              <a:spcAft>
                <a:spcPts val="600"/>
              </a:spcAft>
            </a:pPr>
            <a:r>
              <a:rPr lang="zh-CN" altLang="en-US" dirty="0"/>
              <a:t>以后每测量到一个新的 </a:t>
            </a:r>
            <a:r>
              <a:rPr lang="en-US" altLang="zh-CN" dirty="0"/>
              <a:t>RTT </a:t>
            </a:r>
            <a:r>
              <a:rPr lang="zh-CN" altLang="en-US" dirty="0"/>
              <a:t>样本，就按下式重新计算一次 </a:t>
            </a:r>
            <a:r>
              <a:rPr lang="en-US" altLang="zh-CN" dirty="0"/>
              <a:t>RTT</a:t>
            </a:r>
            <a:r>
              <a:rPr lang="en-US" altLang="zh-CN" baseline="-25000" dirty="0"/>
              <a:t>S</a:t>
            </a:r>
            <a:r>
              <a:rPr lang="zh-CN" altLang="en-US" dirty="0"/>
              <a:t>：</a:t>
            </a:r>
          </a:p>
          <a:p>
            <a:pPr>
              <a:spcBef>
                <a:spcPts val="600"/>
              </a:spcBef>
              <a:spcAft>
                <a:spcPts val="600"/>
              </a:spcAft>
            </a:pPr>
            <a:endParaRPr lang="zh-CN" altLang="en-US" dirty="0"/>
          </a:p>
          <a:p>
            <a:pPr>
              <a:spcBef>
                <a:spcPts val="600"/>
              </a:spcBef>
              <a:spcAft>
                <a:spcPts val="600"/>
              </a:spcAft>
            </a:pPr>
            <a:r>
              <a:rPr lang="zh-CN" altLang="en-US" dirty="0"/>
              <a:t>新的 </a:t>
            </a:r>
            <a:r>
              <a:rPr lang="en-US" altLang="zh-CN" dirty="0"/>
              <a:t>RTT</a:t>
            </a:r>
            <a:r>
              <a:rPr lang="en-US" altLang="zh-CN" baseline="-25000" dirty="0"/>
              <a:t>S</a:t>
            </a:r>
            <a:r>
              <a:rPr lang="en-US" altLang="zh-CN" dirty="0"/>
              <a:t> </a:t>
            </a:r>
            <a:r>
              <a:rPr lang="en-US" altLang="zh-CN" dirty="0">
                <a:sym typeface="Symbol" panose="05050102010706020507" pitchFamily="18" charset="2"/>
              </a:rPr>
              <a:t></a:t>
            </a:r>
            <a:r>
              <a:rPr lang="en-US" altLang="zh-CN" dirty="0"/>
              <a:t> (1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zh-CN" altLang="en-US" dirty="0">
                <a:solidFill>
                  <a:schemeClr val="hlink"/>
                </a:solidFill>
                <a:ea typeface="黑体" panose="02010609060101010101" pitchFamily="49" charset="-122"/>
              </a:rPr>
              <a:t>旧的</a:t>
            </a:r>
            <a:r>
              <a:rPr lang="en-US" altLang="zh-CN" dirty="0">
                <a:solidFill>
                  <a:schemeClr val="hlink"/>
                </a:solidFill>
                <a:ea typeface="黑体" panose="02010609060101010101" pitchFamily="49" charset="-122"/>
              </a:rPr>
              <a:t>RTT</a:t>
            </a:r>
            <a:r>
              <a:rPr lang="en-US" altLang="zh-CN" baseline="-25000" dirty="0">
                <a:solidFill>
                  <a:schemeClr val="hlink"/>
                </a:solidFill>
                <a:ea typeface="黑体" panose="02010609060101010101" pitchFamily="49" charset="-122"/>
              </a:rPr>
              <a:t>S</a:t>
            </a:r>
            <a:r>
              <a:rPr lang="en-US" altLang="zh-CN" dirty="0"/>
              <a:t>) </a:t>
            </a:r>
          </a:p>
          <a:p>
            <a:pPr>
              <a:spcBef>
                <a:spcPts val="600"/>
              </a:spcBef>
              <a:spcAft>
                <a:spcPts val="600"/>
              </a:spcAft>
              <a:buFontTx/>
              <a:buNone/>
            </a:pP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zh-CN" altLang="en-US" dirty="0"/>
              <a:t>新的</a:t>
            </a:r>
            <a:r>
              <a:rPr lang="en-US" altLang="zh-CN" dirty="0"/>
              <a:t>RTT</a:t>
            </a:r>
            <a:r>
              <a:rPr lang="zh-CN" altLang="en-US" dirty="0"/>
              <a:t>样本</a:t>
            </a:r>
            <a:r>
              <a:rPr lang="en-US" altLang="zh-CN" dirty="0"/>
              <a:t>)                    (5-4)</a:t>
            </a:r>
          </a:p>
          <a:p>
            <a:pPr>
              <a:spcBef>
                <a:spcPts val="600"/>
              </a:spcBef>
              <a:spcAft>
                <a:spcPts val="600"/>
              </a:spcAft>
            </a:pPr>
            <a:endParaRPr lang="en-US" altLang="zh-CN" dirty="0"/>
          </a:p>
          <a:p>
            <a:pPr>
              <a:spcBef>
                <a:spcPts val="600"/>
              </a:spcBef>
              <a:spcAft>
                <a:spcPts val="600"/>
              </a:spcAft>
            </a:pPr>
            <a:r>
              <a:rPr lang="zh-CN" altLang="en-US" dirty="0"/>
              <a:t>式中，</a:t>
            </a:r>
            <a:r>
              <a:rPr lang="en-US" altLang="zh-CN" dirty="0"/>
              <a:t>0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1</a:t>
            </a:r>
            <a:r>
              <a:rPr lang="zh-CN" altLang="en-US" dirty="0"/>
              <a:t>。若 </a:t>
            </a:r>
            <a:r>
              <a:rPr lang="zh-CN" altLang="en-US" dirty="0">
                <a:sym typeface="Symbol" panose="05050102010706020507" pitchFamily="18" charset="2"/>
              </a:rPr>
              <a:t> </a:t>
            </a:r>
            <a:r>
              <a:rPr lang="zh-CN" altLang="en-US" dirty="0"/>
              <a:t>很接近于零，表示 </a:t>
            </a:r>
            <a:r>
              <a:rPr lang="en-US" altLang="zh-CN" dirty="0"/>
              <a:t>RTT </a:t>
            </a:r>
            <a:r>
              <a:rPr lang="zh-CN" altLang="en-US" dirty="0"/>
              <a:t>值更新较慢。若选择 </a:t>
            </a:r>
            <a:r>
              <a:rPr lang="zh-CN" altLang="en-US" dirty="0">
                <a:sym typeface="Symbol" panose="05050102010706020507" pitchFamily="18" charset="2"/>
              </a:rPr>
              <a:t> </a:t>
            </a:r>
            <a:r>
              <a:rPr lang="zh-CN" altLang="en-US" dirty="0"/>
              <a:t>接近于</a:t>
            </a:r>
            <a:r>
              <a:rPr lang="en-US" altLang="zh-CN" dirty="0"/>
              <a:t>1</a:t>
            </a:r>
            <a:r>
              <a:rPr lang="zh-CN" altLang="en-US" dirty="0"/>
              <a:t>，则表示 </a:t>
            </a:r>
            <a:r>
              <a:rPr lang="en-US" altLang="zh-CN" dirty="0"/>
              <a:t>RTT </a:t>
            </a:r>
            <a:r>
              <a:rPr lang="zh-CN" altLang="en-US" dirty="0"/>
              <a:t>值更新较快。</a:t>
            </a:r>
          </a:p>
          <a:p>
            <a:pPr>
              <a:spcBef>
                <a:spcPts val="600"/>
              </a:spcBef>
              <a:spcAft>
                <a:spcPts val="600"/>
              </a:spcAft>
            </a:pPr>
            <a:endParaRPr lang="zh-CN" altLang="en-US" dirty="0"/>
          </a:p>
          <a:p>
            <a:pPr>
              <a:spcBef>
                <a:spcPts val="600"/>
              </a:spcBef>
              <a:spcAft>
                <a:spcPts val="600"/>
              </a:spcAft>
            </a:pPr>
            <a:r>
              <a:rPr lang="en-US" altLang="zh-CN" dirty="0"/>
              <a:t>RFC 2988 </a:t>
            </a:r>
            <a:r>
              <a:rPr lang="zh-CN" altLang="en-US" dirty="0"/>
              <a:t>推荐的 </a:t>
            </a:r>
            <a:r>
              <a:rPr lang="zh-CN" altLang="en-US" dirty="0">
                <a:sym typeface="Symbol" panose="05050102010706020507" pitchFamily="18" charset="2"/>
              </a:rPr>
              <a:t> </a:t>
            </a:r>
            <a:r>
              <a:rPr lang="zh-CN" altLang="en-US" dirty="0"/>
              <a:t>值为 </a:t>
            </a:r>
            <a:r>
              <a:rPr lang="en-US" altLang="zh-CN" dirty="0">
                <a:solidFill>
                  <a:srgbClr val="FF0000"/>
                </a:solidFill>
              </a:rPr>
              <a:t>1/8</a:t>
            </a:r>
            <a:r>
              <a:rPr lang="zh-CN" altLang="en-US" dirty="0"/>
              <a:t>，即 </a:t>
            </a:r>
            <a:r>
              <a:rPr lang="en-US" altLang="zh-CN" dirty="0"/>
              <a:t>0.125</a:t>
            </a:r>
            <a:r>
              <a:rPr lang="zh-CN" altLang="en-US" dirty="0"/>
              <a:t>。</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加权平均往返时间</a:t>
            </a:r>
          </a:p>
        </p:txBody>
      </p:sp>
      <p:graphicFrame>
        <p:nvGraphicFramePr>
          <p:cNvPr id="5" name="对象 4"/>
          <p:cNvGraphicFramePr>
            <a:graphicFrameLocks noChangeAspect="1"/>
          </p:cNvGraphicFramePr>
          <p:nvPr/>
        </p:nvGraphicFramePr>
        <p:xfrm>
          <a:off x="179025" y="1628800"/>
          <a:ext cx="8811349" cy="3888432"/>
        </p:xfrm>
        <a:graphic>
          <a:graphicData uri="http://schemas.openxmlformats.org/presentationml/2006/ole">
            <mc:AlternateContent xmlns:mc="http://schemas.openxmlformats.org/markup-compatibility/2006">
              <mc:Choice xmlns:v="urn:schemas-microsoft-com:vml" Requires="v">
                <p:oleObj spid="_x0000_s818255" name="Equation" r:id="rId3" imgW="125272800" imgH="51206400" progId="Equation.DSMT4">
                  <p:embed/>
                </p:oleObj>
              </mc:Choice>
              <mc:Fallback>
                <p:oleObj name="Equation" r:id="rId3" imgW="125272800" imgH="51206400" progId="Equation.DSMT4">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25" y="1628800"/>
                        <a:ext cx="8811349" cy="3888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加权平均往返时间</a:t>
            </a:r>
          </a:p>
        </p:txBody>
      </p:sp>
      <p:graphicFrame>
        <p:nvGraphicFramePr>
          <p:cNvPr id="5" name="对象 4"/>
          <p:cNvGraphicFramePr>
            <a:graphicFrameLocks noChangeAspect="1"/>
          </p:cNvGraphicFramePr>
          <p:nvPr/>
        </p:nvGraphicFramePr>
        <p:xfrm>
          <a:off x="406400" y="1585913"/>
          <a:ext cx="8343900" cy="4003675"/>
        </p:xfrm>
        <a:graphic>
          <a:graphicData uri="http://schemas.openxmlformats.org/presentationml/2006/ole">
            <mc:AlternateContent xmlns:mc="http://schemas.openxmlformats.org/markup-compatibility/2006">
              <mc:Choice xmlns:v="urn:schemas-microsoft-com:vml" Requires="v">
                <p:oleObj spid="_x0000_s819279" name="Equation" r:id="rId3" imgW="117957600" imgH="51816000" progId="Equation.DSMT4">
                  <p:embed/>
                </p:oleObj>
              </mc:Choice>
              <mc:Fallback>
                <p:oleObj name="Equation" r:id="rId3" imgW="117957600" imgH="51816000" progId="Equation.DSMT4">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1585913"/>
                        <a:ext cx="8343900" cy="4003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9" name="Rectangle 5"/>
          <p:cNvSpPr>
            <a:spLocks noGrp="1" noChangeArrowheads="1"/>
          </p:cNvSpPr>
          <p:nvPr>
            <p:ph type="title"/>
          </p:nvPr>
        </p:nvSpPr>
        <p:spPr>
          <a:xfrm>
            <a:off x="355600" y="203200"/>
            <a:ext cx="8458200" cy="705520"/>
          </a:xfrm>
        </p:spPr>
        <p:txBody>
          <a:bodyPr/>
          <a:lstStyle/>
          <a:p>
            <a:r>
              <a:rPr lang="zh-CN" altLang="en-US" dirty="0"/>
              <a:t>超时重传时间 </a:t>
            </a:r>
            <a:r>
              <a:rPr lang="en-US" altLang="zh-CN" dirty="0"/>
              <a:t>RTO</a:t>
            </a:r>
            <a:endParaRPr lang="en-US" altLang="zh-CN" sz="2400" dirty="0"/>
          </a:p>
        </p:txBody>
      </p:sp>
      <p:sp>
        <p:nvSpPr>
          <p:cNvPr id="748550" name="Rectangle 6"/>
          <p:cNvSpPr>
            <a:spLocks noGrp="1" noChangeArrowheads="1"/>
          </p:cNvSpPr>
          <p:nvPr>
            <p:ph type="body" idx="1"/>
          </p:nvPr>
        </p:nvSpPr>
        <p:spPr/>
        <p:txBody>
          <a:bodyPr/>
          <a:lstStyle/>
          <a:p>
            <a:pPr>
              <a:spcBef>
                <a:spcPts val="600"/>
              </a:spcBef>
              <a:spcAft>
                <a:spcPts val="600"/>
              </a:spcAft>
            </a:pPr>
            <a:r>
              <a:rPr lang="en-US" altLang="zh-CN" dirty="0"/>
              <a:t>RTO </a:t>
            </a:r>
            <a:r>
              <a:rPr lang="en-US" altLang="zh-CN" sz="2200" dirty="0"/>
              <a:t>(Retransmission Time-Out) </a:t>
            </a:r>
            <a:r>
              <a:rPr lang="zh-CN" altLang="en-US" dirty="0"/>
              <a:t>应略大于上面得出的加权平均往返时间 </a:t>
            </a:r>
            <a:r>
              <a:rPr lang="en-US" altLang="zh-CN" dirty="0"/>
              <a:t>RTT</a:t>
            </a:r>
            <a:r>
              <a:rPr lang="en-US" altLang="zh-CN" baseline="-25000" dirty="0"/>
              <a:t>S</a:t>
            </a:r>
            <a:r>
              <a:rPr lang="zh-CN" altLang="en-US" dirty="0"/>
              <a:t>。</a:t>
            </a:r>
            <a:endParaRPr lang="en-US" altLang="zh-CN" dirty="0"/>
          </a:p>
          <a:p>
            <a:pPr>
              <a:spcBef>
                <a:spcPts val="600"/>
              </a:spcBef>
              <a:spcAft>
                <a:spcPts val="600"/>
              </a:spcAft>
            </a:pPr>
            <a:endParaRPr lang="en-US" altLang="zh-CN" dirty="0"/>
          </a:p>
          <a:p>
            <a:pPr>
              <a:spcBef>
                <a:spcPts val="600"/>
              </a:spcBef>
              <a:spcAft>
                <a:spcPts val="600"/>
              </a:spcAft>
            </a:pPr>
            <a:r>
              <a:rPr lang="en-US" altLang="zh-CN" dirty="0"/>
              <a:t>RFC 2988 </a:t>
            </a:r>
            <a:r>
              <a:rPr lang="zh-CN" altLang="en-US" dirty="0"/>
              <a:t>建议使用下式计算 </a:t>
            </a:r>
            <a:r>
              <a:rPr lang="en-US" altLang="zh-CN" dirty="0"/>
              <a:t>RTO</a:t>
            </a:r>
            <a:r>
              <a:rPr lang="zh-CN" altLang="en-US" dirty="0"/>
              <a:t>：</a:t>
            </a:r>
          </a:p>
          <a:p>
            <a:pPr>
              <a:spcBef>
                <a:spcPts val="600"/>
              </a:spcBef>
              <a:spcAft>
                <a:spcPts val="600"/>
              </a:spcAft>
              <a:buFontTx/>
              <a:buNone/>
            </a:pPr>
            <a:r>
              <a:rPr lang="zh-CN" altLang="en-US" dirty="0">
                <a:solidFill>
                  <a:schemeClr val="bg2"/>
                </a:solidFill>
              </a:rPr>
              <a:t>           </a:t>
            </a:r>
            <a:r>
              <a:rPr lang="en-US" altLang="zh-CN" dirty="0">
                <a:solidFill>
                  <a:schemeClr val="bg2"/>
                </a:solidFill>
              </a:rPr>
              <a:t>RTO </a:t>
            </a:r>
            <a:r>
              <a:rPr lang="en-US" altLang="zh-CN" dirty="0">
                <a:solidFill>
                  <a:schemeClr val="bg2"/>
                </a:solidFill>
                <a:sym typeface="Symbol" panose="05050102010706020507" pitchFamily="18" charset="2"/>
              </a:rPr>
              <a:t></a:t>
            </a:r>
            <a:r>
              <a:rPr lang="en-US" altLang="zh-CN" dirty="0">
                <a:solidFill>
                  <a:schemeClr val="bg2"/>
                </a:solidFill>
              </a:rPr>
              <a:t> RTT</a:t>
            </a:r>
            <a:r>
              <a:rPr lang="en-US" altLang="zh-CN" baseline="-25000" dirty="0">
                <a:solidFill>
                  <a:schemeClr val="bg2"/>
                </a:solidFill>
              </a:rPr>
              <a:t>S</a:t>
            </a:r>
            <a:r>
              <a:rPr lang="en-US" altLang="zh-CN" dirty="0">
                <a:solidFill>
                  <a:schemeClr val="bg2"/>
                </a:solidFill>
              </a:rPr>
              <a:t> + </a:t>
            </a:r>
            <a:r>
              <a:rPr lang="en-US" altLang="zh-CN" dirty="0">
                <a:solidFill>
                  <a:schemeClr val="hlink"/>
                </a:solidFill>
              </a:rPr>
              <a:t>4 </a:t>
            </a:r>
            <a:r>
              <a:rPr lang="en-US" altLang="zh-CN" dirty="0">
                <a:solidFill>
                  <a:schemeClr val="bg2"/>
                </a:solidFill>
                <a:sym typeface="Symbol" panose="05050102010706020507" pitchFamily="18" charset="2"/>
              </a:rPr>
              <a:t></a:t>
            </a:r>
            <a:r>
              <a:rPr lang="en-US" altLang="zh-CN" dirty="0">
                <a:solidFill>
                  <a:schemeClr val="hlink"/>
                </a:solidFill>
              </a:rPr>
              <a:t> RTT</a:t>
            </a:r>
            <a:r>
              <a:rPr lang="en-US" altLang="zh-CN" baseline="-25000" dirty="0">
                <a:solidFill>
                  <a:schemeClr val="hlink"/>
                </a:solidFill>
              </a:rPr>
              <a:t>D</a:t>
            </a:r>
            <a:r>
              <a:rPr lang="en-US" altLang="zh-CN" dirty="0"/>
              <a:t>                  (5-5)</a:t>
            </a:r>
          </a:p>
          <a:p>
            <a:pPr>
              <a:spcBef>
                <a:spcPts val="600"/>
              </a:spcBef>
              <a:spcAft>
                <a:spcPts val="600"/>
              </a:spcAft>
            </a:pPr>
            <a:endParaRPr lang="en-US" altLang="zh-CN" dirty="0"/>
          </a:p>
          <a:p>
            <a:pPr>
              <a:spcBef>
                <a:spcPts val="600"/>
              </a:spcBef>
              <a:spcAft>
                <a:spcPts val="600"/>
              </a:spcAft>
            </a:pPr>
            <a:r>
              <a:rPr lang="en-US" altLang="zh-CN" dirty="0"/>
              <a:t>RTT</a:t>
            </a:r>
            <a:r>
              <a:rPr lang="en-US" altLang="zh-CN" baseline="-25000" dirty="0"/>
              <a:t>D </a:t>
            </a:r>
            <a:r>
              <a:rPr lang="zh-CN" altLang="en-US" dirty="0"/>
              <a:t>是 </a:t>
            </a:r>
            <a:r>
              <a:rPr lang="en-US" altLang="zh-CN" dirty="0">
                <a:solidFill>
                  <a:schemeClr val="hlink"/>
                </a:solidFill>
              </a:rPr>
              <a:t>RTT</a:t>
            </a:r>
            <a:r>
              <a:rPr lang="zh-CN" altLang="en-US" dirty="0">
                <a:solidFill>
                  <a:schemeClr val="hlink"/>
                </a:solidFill>
              </a:rPr>
              <a:t>的偏差的加权平均值</a:t>
            </a:r>
            <a:r>
              <a:rPr lang="zh-CN" altLang="en-US" dirty="0">
                <a:solidFill>
                  <a:schemeClr val="bg2"/>
                </a:solidFill>
              </a:rPr>
              <a:t>，</a:t>
            </a:r>
            <a:r>
              <a:rPr lang="zh-CN" altLang="en-US" dirty="0"/>
              <a:t>它与 </a:t>
            </a:r>
            <a:r>
              <a:rPr lang="en-US" altLang="zh-CN" dirty="0"/>
              <a:t>RTT</a:t>
            </a:r>
            <a:r>
              <a:rPr lang="en-US" altLang="zh-CN" baseline="-25000" dirty="0"/>
              <a:t>S </a:t>
            </a:r>
            <a:r>
              <a:rPr lang="zh-CN" altLang="en-US" dirty="0"/>
              <a:t>和新的</a:t>
            </a:r>
            <a:r>
              <a:rPr lang="en-US" altLang="zh-CN" dirty="0"/>
              <a:t>RTT</a:t>
            </a:r>
            <a:r>
              <a:rPr lang="en-US" altLang="zh-CN" baseline="-25000" dirty="0"/>
              <a:t> </a:t>
            </a:r>
            <a:r>
              <a:rPr lang="zh-CN" altLang="en-US" dirty="0"/>
              <a:t>样本之差有关。</a:t>
            </a:r>
          </a:p>
          <a:p>
            <a:pPr>
              <a:spcBef>
                <a:spcPts val="600"/>
              </a:spcBef>
              <a:spcAft>
                <a:spcPts val="600"/>
              </a:spcAft>
            </a:pPr>
            <a:endParaRPr lang="zh-CN" altLang="en-US" dirty="0"/>
          </a:p>
          <a:p>
            <a:pPr>
              <a:spcBef>
                <a:spcPts val="600"/>
              </a:spcBef>
              <a:spcAft>
                <a:spcPts val="600"/>
              </a:spcAft>
            </a:pPr>
            <a:r>
              <a:rPr lang="en-US" altLang="zh-CN" dirty="0"/>
              <a:t>RFC 2988</a:t>
            </a:r>
            <a:r>
              <a:rPr lang="zh-CN" altLang="en-US" dirty="0"/>
              <a:t>建议这样计算 </a:t>
            </a:r>
            <a:r>
              <a:rPr lang="en-US" altLang="zh-CN" dirty="0"/>
              <a:t>RTT</a:t>
            </a:r>
            <a:r>
              <a:rPr lang="en-US" altLang="zh-CN" baseline="-25000" dirty="0"/>
              <a:t>D</a:t>
            </a:r>
            <a:r>
              <a:rPr lang="zh-CN" altLang="en-US" dirty="0"/>
              <a:t>。第一次测量时，</a:t>
            </a:r>
            <a:r>
              <a:rPr lang="en-US" altLang="zh-CN" dirty="0"/>
              <a:t>RTT</a:t>
            </a:r>
            <a:r>
              <a:rPr lang="en-US" altLang="zh-CN" baseline="-25000" dirty="0"/>
              <a:t>D </a:t>
            </a:r>
            <a:r>
              <a:rPr lang="zh-CN" altLang="en-US" dirty="0"/>
              <a:t>值取为测量到的 </a:t>
            </a:r>
            <a:r>
              <a:rPr lang="en-US" altLang="zh-CN" dirty="0"/>
              <a:t>RTT </a:t>
            </a:r>
            <a:r>
              <a:rPr lang="zh-CN" altLang="en-US" dirty="0"/>
              <a:t>样本值的一半。</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8" name="Rectangle 4"/>
          <p:cNvSpPr>
            <a:spLocks noGrp="1" noChangeArrowheads="1"/>
          </p:cNvSpPr>
          <p:nvPr>
            <p:ph type="title"/>
          </p:nvPr>
        </p:nvSpPr>
        <p:spPr/>
        <p:txBody>
          <a:bodyPr/>
          <a:lstStyle/>
          <a:p>
            <a:r>
              <a:rPr lang="zh-CN" altLang="en-US" dirty="0"/>
              <a:t>超时重传时间 </a:t>
            </a:r>
            <a:r>
              <a:rPr lang="en-US" altLang="zh-CN" dirty="0"/>
              <a:t>RTO</a:t>
            </a:r>
          </a:p>
        </p:txBody>
      </p:sp>
      <p:sp>
        <p:nvSpPr>
          <p:cNvPr id="886789" name="Rectangle 5"/>
          <p:cNvSpPr>
            <a:spLocks noGrp="1" noChangeArrowheads="1"/>
          </p:cNvSpPr>
          <p:nvPr>
            <p:ph type="body" idx="1"/>
          </p:nvPr>
        </p:nvSpPr>
        <p:spPr>
          <a:xfrm>
            <a:off x="330200" y="1028700"/>
            <a:ext cx="8483600" cy="5137150"/>
          </a:xfrm>
        </p:spPr>
        <p:txBody>
          <a:bodyPr/>
          <a:lstStyle/>
          <a:p>
            <a:pPr>
              <a:spcBef>
                <a:spcPts val="600"/>
              </a:spcBef>
              <a:spcAft>
                <a:spcPts val="600"/>
              </a:spcAft>
            </a:pPr>
            <a:r>
              <a:rPr lang="zh-CN" altLang="en-US" dirty="0"/>
              <a:t>在以后的测量中，则使用下式计算加权平均的 </a:t>
            </a:r>
            <a:r>
              <a:rPr lang="en-US" altLang="zh-CN" dirty="0"/>
              <a:t>RTT</a:t>
            </a:r>
            <a:r>
              <a:rPr lang="en-US" altLang="zh-CN" baseline="-25000" dirty="0"/>
              <a:t>D</a:t>
            </a:r>
            <a:r>
              <a:rPr lang="zh-CN" altLang="en-US" dirty="0"/>
              <a:t>：</a:t>
            </a:r>
          </a:p>
          <a:p>
            <a:pPr>
              <a:spcBef>
                <a:spcPts val="600"/>
              </a:spcBef>
              <a:spcAft>
                <a:spcPts val="600"/>
              </a:spcAft>
            </a:pPr>
            <a:endParaRPr lang="zh-CN" altLang="en-US" dirty="0"/>
          </a:p>
          <a:p>
            <a:pPr>
              <a:spcBef>
                <a:spcPts val="600"/>
              </a:spcBef>
              <a:spcAft>
                <a:spcPts val="600"/>
              </a:spcAft>
            </a:pPr>
            <a:r>
              <a:rPr lang="zh-CN" altLang="en-US" dirty="0"/>
              <a:t>新的 </a:t>
            </a:r>
            <a:r>
              <a:rPr lang="en-US" altLang="zh-CN" dirty="0"/>
              <a:t>RTT</a:t>
            </a:r>
            <a:r>
              <a:rPr lang="en-US" altLang="zh-CN" baseline="-25000" dirty="0"/>
              <a:t>D</a:t>
            </a:r>
            <a:r>
              <a:rPr lang="en-US" altLang="zh-CN" dirty="0"/>
              <a:t> = (1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zh-CN" altLang="en-US" dirty="0">
                <a:solidFill>
                  <a:schemeClr val="hlink"/>
                </a:solidFill>
              </a:rPr>
              <a:t>旧的</a:t>
            </a:r>
            <a:r>
              <a:rPr lang="en-US" altLang="zh-CN" dirty="0">
                <a:solidFill>
                  <a:schemeClr val="hlink"/>
                </a:solidFill>
              </a:rPr>
              <a:t>RTT</a:t>
            </a:r>
            <a:r>
              <a:rPr lang="en-US" altLang="zh-CN" baseline="-25000" dirty="0">
                <a:solidFill>
                  <a:schemeClr val="hlink"/>
                </a:solidFill>
              </a:rPr>
              <a:t>D</a:t>
            </a:r>
            <a:r>
              <a:rPr lang="en-US" altLang="zh-CN" dirty="0"/>
              <a:t>) </a:t>
            </a:r>
          </a:p>
          <a:p>
            <a:pPr>
              <a:spcBef>
                <a:spcPts val="600"/>
              </a:spcBef>
              <a:spcAft>
                <a:spcPts val="600"/>
              </a:spcAft>
              <a:buFontTx/>
              <a:buNone/>
            </a:pPr>
            <a:r>
              <a:rPr lang="en-US" altLang="zh-CN" dirty="0"/>
              <a:t>                     +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solidFill>
                  <a:srgbClr val="FF0000"/>
                </a:solidFill>
              </a:rPr>
              <a:t>RTT</a:t>
            </a:r>
            <a:r>
              <a:rPr lang="en-US" altLang="zh-CN" baseline="-25000" dirty="0">
                <a:solidFill>
                  <a:srgbClr val="FF0000"/>
                </a:solidFill>
              </a:rPr>
              <a:t>S</a:t>
            </a:r>
            <a:r>
              <a:rPr lang="en-US" altLang="zh-CN" dirty="0">
                <a:solidFill>
                  <a:srgbClr val="FF0000"/>
                </a:solidFill>
              </a:rPr>
              <a:t> </a:t>
            </a:r>
            <a:r>
              <a:rPr lang="en-US" altLang="zh-CN" dirty="0">
                <a:sym typeface="Symbol" panose="05050102010706020507" pitchFamily="18" charset="2"/>
              </a:rPr>
              <a:t></a:t>
            </a:r>
            <a:r>
              <a:rPr lang="en-US" altLang="zh-CN" dirty="0"/>
              <a:t> </a:t>
            </a:r>
            <a:r>
              <a:rPr lang="zh-CN" altLang="en-US" dirty="0"/>
              <a:t>新的 </a:t>
            </a:r>
            <a:r>
              <a:rPr lang="en-US" altLang="zh-CN" dirty="0"/>
              <a:t>RTT </a:t>
            </a:r>
            <a:r>
              <a:rPr lang="zh-CN" altLang="en-US" dirty="0"/>
              <a:t>样本</a:t>
            </a:r>
            <a:r>
              <a:rPr lang="zh-CN" altLang="en-US" dirty="0">
                <a:sym typeface="Symbol" panose="05050102010706020507" pitchFamily="18" charset="2"/>
              </a:rPr>
              <a:t></a:t>
            </a:r>
            <a:r>
              <a:rPr lang="zh-CN" altLang="en-US" dirty="0"/>
              <a:t>     </a:t>
            </a:r>
            <a:r>
              <a:rPr lang="en-US" altLang="zh-CN" dirty="0"/>
              <a:t>(5-6)</a:t>
            </a:r>
          </a:p>
          <a:p>
            <a:pPr>
              <a:spcBef>
                <a:spcPts val="600"/>
              </a:spcBef>
              <a:spcAft>
                <a:spcPts val="600"/>
              </a:spcAft>
            </a:pPr>
            <a:endParaRPr lang="en-US" altLang="zh-CN" dirty="0">
              <a:sym typeface="Symbol" panose="05050102010706020507" pitchFamily="18" charset="2"/>
            </a:endParaRPr>
          </a:p>
          <a:p>
            <a:pPr>
              <a:spcBef>
                <a:spcPts val="600"/>
              </a:spcBef>
              <a:spcAft>
                <a:spcPts val="600"/>
              </a:spcAft>
            </a:pPr>
            <a:r>
              <a:rPr lang="en-US" altLang="zh-CN" dirty="0">
                <a:sym typeface="Symbol" panose="05050102010706020507" pitchFamily="18" charset="2"/>
              </a:rPr>
              <a:t> </a:t>
            </a:r>
            <a:r>
              <a:rPr lang="zh-CN" altLang="en-US" dirty="0"/>
              <a:t>是个小于 </a:t>
            </a:r>
            <a:r>
              <a:rPr lang="en-US" altLang="zh-CN" dirty="0"/>
              <a:t>1 </a:t>
            </a:r>
            <a:r>
              <a:rPr lang="zh-CN" altLang="en-US" dirty="0"/>
              <a:t>的系数，其推荐值是 </a:t>
            </a:r>
            <a:r>
              <a:rPr lang="en-US" altLang="zh-CN" dirty="0"/>
              <a:t>1/4</a:t>
            </a:r>
            <a:r>
              <a:rPr lang="zh-CN" altLang="en-US" dirty="0"/>
              <a:t>，即 </a:t>
            </a:r>
            <a:r>
              <a:rPr lang="en-US" altLang="zh-CN" dirty="0"/>
              <a:t>0.25</a:t>
            </a:r>
            <a:r>
              <a:rPr lang="zh-CN" altLang="en-US" dirty="0"/>
              <a:t>。</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Line 2"/>
          <p:cNvSpPr>
            <a:spLocks noChangeShapeType="1"/>
          </p:cNvSpPr>
          <p:nvPr/>
        </p:nvSpPr>
        <p:spPr bwMode="auto">
          <a:xfrm>
            <a:off x="3611563" y="5368925"/>
            <a:ext cx="3494087"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749571" name="Text Box 3"/>
          <p:cNvSpPr txBox="1">
            <a:spLocks noChangeArrowheads="1"/>
          </p:cNvSpPr>
          <p:nvPr/>
        </p:nvSpPr>
        <p:spPr bwMode="auto">
          <a:xfrm>
            <a:off x="4487863" y="5133975"/>
            <a:ext cx="1906587" cy="396875"/>
          </a:xfrm>
          <a:prstGeom prst="rect">
            <a:avLst/>
          </a:prstGeom>
          <a:solidFill>
            <a:schemeClr val="bg1"/>
          </a:solidFill>
          <a:ln w="9525">
            <a:noFill/>
            <a:miter lim="800000"/>
          </a:ln>
          <a:effectLst/>
        </p:spPr>
        <p:txBody>
          <a:bodyPr wrap="none">
            <a:spAutoFit/>
          </a:bodyPr>
          <a:lstStyle/>
          <a:p>
            <a:pPr algn="ctr"/>
            <a:r>
              <a:rPr kumimoji="1" lang="zh-CN" altLang="en-US" sz="2000" dirty="0">
                <a:latin typeface="Arial" panose="020B0604020202020204" pitchFamily="34" charset="0"/>
                <a:ea typeface="黑体" panose="02010609060101010101" pitchFamily="49" charset="-122"/>
              </a:rPr>
              <a:t>往返时间 </a:t>
            </a:r>
            <a:r>
              <a:rPr kumimoji="1" lang="en-US" altLang="zh-CN" sz="2000" dirty="0">
                <a:latin typeface="Arial" panose="020B0604020202020204" pitchFamily="34" charset="0"/>
                <a:ea typeface="黑体" panose="02010609060101010101" pitchFamily="49" charset="-122"/>
              </a:rPr>
              <a:t>RTT?</a:t>
            </a:r>
          </a:p>
        </p:txBody>
      </p:sp>
      <p:sp>
        <p:nvSpPr>
          <p:cNvPr id="749573" name="Rectangle 5"/>
          <p:cNvSpPr>
            <a:spLocks noGrp="1" noChangeArrowheads="1"/>
          </p:cNvSpPr>
          <p:nvPr>
            <p:ph type="body" idx="1"/>
          </p:nvPr>
        </p:nvSpPr>
        <p:spPr>
          <a:xfrm>
            <a:off x="330200" y="1028699"/>
            <a:ext cx="8489950" cy="2120901"/>
          </a:xfrm>
        </p:spPr>
        <p:txBody>
          <a:bodyPr/>
          <a:lstStyle/>
          <a:p>
            <a:pPr>
              <a:spcBef>
                <a:spcPts val="600"/>
              </a:spcBef>
            </a:pPr>
            <a:r>
              <a:rPr lang="en-US" altLang="zh-CN" dirty="0"/>
              <a:t>TCP </a:t>
            </a:r>
            <a:r>
              <a:rPr lang="zh-CN" altLang="en-US" dirty="0"/>
              <a:t>报文段</a:t>
            </a:r>
            <a:r>
              <a:rPr lang="en-US" altLang="zh-CN" dirty="0"/>
              <a:t>1</a:t>
            </a:r>
            <a:r>
              <a:rPr lang="zh-CN" altLang="en-US" dirty="0"/>
              <a:t>没有收到确认。重传 </a:t>
            </a:r>
            <a:r>
              <a:rPr lang="en-US" altLang="zh-CN" dirty="0"/>
              <a:t>(</a:t>
            </a:r>
            <a:r>
              <a:rPr lang="zh-CN" altLang="en-US" dirty="0"/>
              <a:t>即报文段 </a:t>
            </a:r>
            <a:r>
              <a:rPr lang="en-US" altLang="zh-CN" dirty="0"/>
              <a:t>2) </a:t>
            </a:r>
            <a:r>
              <a:rPr lang="zh-CN" altLang="en-US" dirty="0"/>
              <a:t>后，收到了确认报文段 </a:t>
            </a:r>
            <a:r>
              <a:rPr lang="en-US" altLang="zh-CN" dirty="0"/>
              <a:t>ACK</a:t>
            </a:r>
            <a:r>
              <a:rPr lang="zh-CN" altLang="en-US" dirty="0"/>
              <a:t>。</a:t>
            </a:r>
          </a:p>
          <a:p>
            <a:pPr>
              <a:spcBef>
                <a:spcPts val="600"/>
              </a:spcBef>
            </a:pPr>
            <a:endParaRPr lang="en-US" altLang="zh-CN" dirty="0"/>
          </a:p>
          <a:p>
            <a:pPr>
              <a:spcBef>
                <a:spcPts val="600"/>
              </a:spcBef>
            </a:pPr>
            <a:r>
              <a:rPr lang="zh-CN" altLang="en-US" dirty="0"/>
              <a:t>如何判定此确认报文段是对</a:t>
            </a:r>
            <a:r>
              <a:rPr lang="zh-CN" altLang="en-US" dirty="0">
                <a:solidFill>
                  <a:srgbClr val="FF0000"/>
                </a:solidFill>
              </a:rPr>
              <a:t>原来的</a:t>
            </a:r>
            <a:r>
              <a:rPr lang="zh-CN" altLang="en-US" dirty="0"/>
              <a:t>报文段 </a:t>
            </a:r>
            <a:r>
              <a:rPr lang="en-US" altLang="zh-CN" dirty="0"/>
              <a:t>1 </a:t>
            </a:r>
            <a:r>
              <a:rPr lang="zh-CN" altLang="en-US" dirty="0"/>
              <a:t>的确认，还是对</a:t>
            </a:r>
            <a:r>
              <a:rPr lang="zh-CN" altLang="en-US" dirty="0">
                <a:solidFill>
                  <a:srgbClr val="FF0000"/>
                </a:solidFill>
              </a:rPr>
              <a:t>重传的</a:t>
            </a:r>
            <a:r>
              <a:rPr lang="zh-CN" altLang="en-US" dirty="0"/>
              <a:t>报文段 </a:t>
            </a:r>
            <a:r>
              <a:rPr lang="en-US" altLang="zh-CN" dirty="0"/>
              <a:t>2 </a:t>
            </a:r>
            <a:r>
              <a:rPr lang="zh-CN" altLang="en-US" dirty="0"/>
              <a:t>的确认？ </a:t>
            </a:r>
          </a:p>
        </p:txBody>
      </p:sp>
      <p:sp>
        <p:nvSpPr>
          <p:cNvPr id="749574" name="Line 6"/>
          <p:cNvSpPr>
            <a:spLocks noChangeShapeType="1"/>
          </p:cNvSpPr>
          <p:nvPr/>
        </p:nvSpPr>
        <p:spPr bwMode="auto">
          <a:xfrm>
            <a:off x="700088" y="5068888"/>
            <a:ext cx="7861300" cy="0"/>
          </a:xfrm>
          <a:prstGeom prst="line">
            <a:avLst/>
          </a:prstGeom>
          <a:noFill/>
          <a:ln w="28575">
            <a:solidFill>
              <a:srgbClr val="333399"/>
            </a:solidFill>
            <a:round/>
            <a:headEnd type="none" w="med" len="lg"/>
            <a:tailEnd type="triangle" w="med" len="lg"/>
          </a:ln>
          <a:effectLst/>
        </p:spPr>
        <p:txBody>
          <a:bodyPr/>
          <a:lstStyle/>
          <a:p>
            <a:endParaRPr lang="zh-CN" altLang="en-US"/>
          </a:p>
        </p:txBody>
      </p:sp>
      <p:sp>
        <p:nvSpPr>
          <p:cNvPr id="749575" name="Line 7"/>
          <p:cNvSpPr>
            <a:spLocks noChangeShapeType="1"/>
          </p:cNvSpPr>
          <p:nvPr/>
        </p:nvSpPr>
        <p:spPr bwMode="auto">
          <a:xfrm rot="-5400000">
            <a:off x="700881" y="4777582"/>
            <a:ext cx="582613" cy="0"/>
          </a:xfrm>
          <a:prstGeom prst="line">
            <a:avLst/>
          </a:prstGeom>
          <a:noFill/>
          <a:ln w="76200">
            <a:solidFill>
              <a:srgbClr val="333399"/>
            </a:solidFill>
            <a:round/>
            <a:tailEnd type="triangle" w="sm" len="med"/>
          </a:ln>
          <a:effectLst/>
        </p:spPr>
        <p:txBody>
          <a:bodyPr/>
          <a:lstStyle/>
          <a:p>
            <a:endParaRPr lang="zh-CN" altLang="en-US"/>
          </a:p>
        </p:txBody>
      </p:sp>
      <p:sp>
        <p:nvSpPr>
          <p:cNvPr id="749576" name="Text Box 8"/>
          <p:cNvSpPr txBox="1">
            <a:spLocks noChangeArrowheads="1"/>
          </p:cNvSpPr>
          <p:nvPr/>
        </p:nvSpPr>
        <p:spPr bwMode="auto">
          <a:xfrm>
            <a:off x="261938" y="3876675"/>
            <a:ext cx="1527175" cy="700088"/>
          </a:xfrm>
          <a:prstGeom prst="rect">
            <a:avLst/>
          </a:prstGeom>
          <a:noFill/>
          <a:ln w="9525">
            <a:noFill/>
            <a:miter lim="800000"/>
          </a:ln>
          <a:effectLst/>
        </p:spPr>
        <p:txBody>
          <a:bodyPr wrap="none">
            <a:spAutoFit/>
          </a:bodyPr>
          <a:lstStyle/>
          <a:p>
            <a:pPr algn="ctr"/>
            <a:r>
              <a:rPr kumimoji="1" lang="zh-CN" altLang="en-US" sz="2000">
                <a:latin typeface="Arial" panose="020B0604020202020204" pitchFamily="34" charset="0"/>
                <a:ea typeface="黑体" panose="02010609060101010101" pitchFamily="49" charset="-122"/>
              </a:rPr>
              <a:t>发送一个</a:t>
            </a:r>
          </a:p>
          <a:p>
            <a:pPr algn="ctr"/>
            <a:r>
              <a:rPr kumimoji="1" lang="en-US" altLang="zh-CN" sz="2000">
                <a:latin typeface="Arial" panose="020B0604020202020204" pitchFamily="34" charset="0"/>
                <a:ea typeface="黑体" panose="02010609060101010101" pitchFamily="49" charset="-122"/>
              </a:rPr>
              <a:t>TCP </a:t>
            </a:r>
            <a:r>
              <a:rPr kumimoji="1" lang="zh-CN" altLang="en-US" sz="2000">
                <a:latin typeface="Arial" panose="020B0604020202020204" pitchFamily="34" charset="0"/>
                <a:ea typeface="黑体" panose="02010609060101010101" pitchFamily="49" charset="-122"/>
              </a:rPr>
              <a:t>报文段</a:t>
            </a:r>
          </a:p>
        </p:txBody>
      </p:sp>
      <p:sp>
        <p:nvSpPr>
          <p:cNvPr id="749577" name="Line 9"/>
          <p:cNvSpPr>
            <a:spLocks noChangeShapeType="1"/>
          </p:cNvSpPr>
          <p:nvPr/>
        </p:nvSpPr>
        <p:spPr bwMode="auto">
          <a:xfrm rot="-5400000">
            <a:off x="3320256" y="4777582"/>
            <a:ext cx="582613" cy="0"/>
          </a:xfrm>
          <a:prstGeom prst="line">
            <a:avLst/>
          </a:prstGeom>
          <a:noFill/>
          <a:ln w="76200">
            <a:solidFill>
              <a:schemeClr val="hlink"/>
            </a:solidFill>
            <a:round/>
            <a:tailEnd type="triangle" w="sm" len="med"/>
          </a:ln>
          <a:effectLst/>
        </p:spPr>
        <p:txBody>
          <a:bodyPr/>
          <a:lstStyle/>
          <a:p>
            <a:endParaRPr lang="zh-CN" altLang="en-US"/>
          </a:p>
        </p:txBody>
      </p:sp>
      <p:sp>
        <p:nvSpPr>
          <p:cNvPr id="749578" name="Text Box 10"/>
          <p:cNvSpPr txBox="1">
            <a:spLocks noChangeArrowheads="1"/>
          </p:cNvSpPr>
          <p:nvPr/>
        </p:nvSpPr>
        <p:spPr bwMode="auto">
          <a:xfrm>
            <a:off x="2816225" y="3876675"/>
            <a:ext cx="1524000" cy="700088"/>
          </a:xfrm>
          <a:prstGeom prst="rect">
            <a:avLst/>
          </a:prstGeom>
          <a:noFill/>
          <a:ln w="9525">
            <a:noFill/>
            <a:miter lim="800000"/>
          </a:ln>
          <a:effectLst/>
        </p:spPr>
        <p:txBody>
          <a:bodyPr wrap="none">
            <a:spAutoFit/>
          </a:bodyPr>
          <a:lstStyle/>
          <a:p>
            <a:pPr algn="ctr"/>
            <a:r>
              <a:rPr kumimoji="1" lang="zh-CN" altLang="en-US" sz="2000">
                <a:latin typeface="Arial" panose="020B0604020202020204" pitchFamily="34" charset="0"/>
                <a:ea typeface="黑体" panose="02010609060101010101" pitchFamily="49" charset="-122"/>
              </a:rPr>
              <a:t>超时重传</a:t>
            </a:r>
          </a:p>
          <a:p>
            <a:pPr algn="ctr"/>
            <a:r>
              <a:rPr kumimoji="1" lang="en-US" altLang="zh-CN" sz="2000">
                <a:latin typeface="Arial" panose="020B0604020202020204" pitchFamily="34" charset="0"/>
                <a:ea typeface="黑体" panose="02010609060101010101" pitchFamily="49" charset="-122"/>
              </a:rPr>
              <a:t>TCP </a:t>
            </a:r>
            <a:r>
              <a:rPr kumimoji="1" lang="zh-CN" altLang="en-US" sz="2000">
                <a:latin typeface="Arial" panose="020B0604020202020204" pitchFamily="34" charset="0"/>
                <a:ea typeface="黑体" panose="02010609060101010101" pitchFamily="49" charset="-122"/>
              </a:rPr>
              <a:t>报文段</a:t>
            </a:r>
          </a:p>
        </p:txBody>
      </p:sp>
      <p:sp>
        <p:nvSpPr>
          <p:cNvPr id="749579" name="Line 11"/>
          <p:cNvSpPr>
            <a:spLocks noChangeShapeType="1"/>
          </p:cNvSpPr>
          <p:nvPr/>
        </p:nvSpPr>
        <p:spPr bwMode="auto">
          <a:xfrm rot="-5400000">
            <a:off x="6814343" y="4777582"/>
            <a:ext cx="582613" cy="0"/>
          </a:xfrm>
          <a:prstGeom prst="line">
            <a:avLst/>
          </a:prstGeom>
          <a:noFill/>
          <a:ln w="76200">
            <a:solidFill>
              <a:schemeClr val="hlink"/>
            </a:solidFill>
            <a:round/>
            <a:tailEnd type="triangle" w="sm" len="med"/>
          </a:ln>
          <a:effectLst/>
        </p:spPr>
        <p:txBody>
          <a:bodyPr/>
          <a:lstStyle/>
          <a:p>
            <a:endParaRPr lang="zh-CN" altLang="en-US"/>
          </a:p>
        </p:txBody>
      </p:sp>
      <p:sp>
        <p:nvSpPr>
          <p:cNvPr id="749580" name="Text Box 12"/>
          <p:cNvSpPr txBox="1">
            <a:spLocks noChangeArrowheads="1"/>
          </p:cNvSpPr>
          <p:nvPr/>
        </p:nvSpPr>
        <p:spPr bwMode="auto">
          <a:xfrm>
            <a:off x="6462713" y="4138613"/>
            <a:ext cx="1285875" cy="396875"/>
          </a:xfrm>
          <a:prstGeom prst="rect">
            <a:avLst/>
          </a:prstGeom>
          <a:noFill/>
          <a:ln w="9525">
            <a:noFill/>
            <a:miter lim="800000"/>
          </a:ln>
          <a:effectLst/>
        </p:spPr>
        <p:txBody>
          <a:bodyPr wrap="none">
            <a:spAutoFit/>
          </a:bodyPr>
          <a:lstStyle/>
          <a:p>
            <a:pPr algn="ctr"/>
            <a:r>
              <a:rPr kumimoji="1" lang="zh-CN" altLang="en-US" sz="2000" dirty="0">
                <a:latin typeface="Arial" panose="020B0604020202020204" pitchFamily="34" charset="0"/>
                <a:ea typeface="黑体" panose="02010609060101010101" pitchFamily="49" charset="-122"/>
              </a:rPr>
              <a:t>收到 </a:t>
            </a:r>
            <a:r>
              <a:rPr kumimoji="1" lang="en-US" altLang="zh-CN" sz="2000" dirty="0">
                <a:latin typeface="Arial" panose="020B0604020202020204" pitchFamily="34" charset="0"/>
                <a:ea typeface="黑体" panose="02010609060101010101" pitchFamily="49" charset="-122"/>
              </a:rPr>
              <a:t>ACK</a:t>
            </a:r>
          </a:p>
        </p:txBody>
      </p:sp>
      <p:sp>
        <p:nvSpPr>
          <p:cNvPr id="749581" name="Text Box 13"/>
          <p:cNvSpPr txBox="1">
            <a:spLocks noChangeArrowheads="1"/>
          </p:cNvSpPr>
          <p:nvPr/>
        </p:nvSpPr>
        <p:spPr bwMode="auto">
          <a:xfrm>
            <a:off x="8126413" y="4643438"/>
            <a:ext cx="693737" cy="396875"/>
          </a:xfrm>
          <a:prstGeom prst="rect">
            <a:avLst/>
          </a:prstGeom>
          <a:noFill/>
          <a:ln w="9525">
            <a:noFill/>
            <a:miter lim="800000"/>
          </a:ln>
          <a:effectLst/>
        </p:spPr>
        <p:txBody>
          <a:bodyPr wrap="none">
            <a:spAutoFit/>
          </a:bodyPr>
          <a:lstStyle/>
          <a:p>
            <a:pPr algn="ctr"/>
            <a:r>
              <a:rPr kumimoji="1" lang="zh-CN" altLang="en-US" sz="2000">
                <a:latin typeface="Arial" panose="020B0604020202020204" pitchFamily="34" charset="0"/>
                <a:ea typeface="黑体" panose="02010609060101010101" pitchFamily="49" charset="-122"/>
              </a:rPr>
              <a:t>时间</a:t>
            </a:r>
          </a:p>
        </p:txBody>
      </p:sp>
      <p:sp>
        <p:nvSpPr>
          <p:cNvPr id="749582" name="Text Box 14"/>
          <p:cNvSpPr txBox="1">
            <a:spLocks noChangeArrowheads="1"/>
          </p:cNvSpPr>
          <p:nvPr/>
        </p:nvSpPr>
        <p:spPr bwMode="auto">
          <a:xfrm>
            <a:off x="630238" y="4622800"/>
            <a:ext cx="325437" cy="396875"/>
          </a:xfrm>
          <a:prstGeom prst="rect">
            <a:avLst/>
          </a:prstGeom>
          <a:noFill/>
          <a:ln w="9525">
            <a:noFill/>
            <a:miter lim="800000"/>
          </a:ln>
          <a:effectLst/>
        </p:spPr>
        <p:txBody>
          <a:bodyPr wrap="none">
            <a:spAutoFit/>
          </a:bodyPr>
          <a:lstStyle/>
          <a:p>
            <a:pPr algn="ctr"/>
            <a:r>
              <a:rPr kumimoji="1" lang="en-US" altLang="zh-CN" sz="2000">
                <a:latin typeface="Arial" panose="020B0604020202020204" pitchFamily="34" charset="0"/>
                <a:ea typeface="黑体" panose="02010609060101010101" pitchFamily="49" charset="-122"/>
              </a:rPr>
              <a:t>1</a:t>
            </a:r>
          </a:p>
        </p:txBody>
      </p:sp>
      <p:sp>
        <p:nvSpPr>
          <p:cNvPr id="749583" name="Text Box 15"/>
          <p:cNvSpPr txBox="1">
            <a:spLocks noChangeArrowheads="1"/>
          </p:cNvSpPr>
          <p:nvPr/>
        </p:nvSpPr>
        <p:spPr bwMode="auto">
          <a:xfrm>
            <a:off x="3260725" y="4622800"/>
            <a:ext cx="325438" cy="396875"/>
          </a:xfrm>
          <a:prstGeom prst="rect">
            <a:avLst/>
          </a:prstGeom>
          <a:noFill/>
          <a:ln w="9525">
            <a:noFill/>
            <a:miter lim="800000"/>
          </a:ln>
          <a:effectLst/>
        </p:spPr>
        <p:txBody>
          <a:bodyPr wrap="none">
            <a:spAutoFit/>
          </a:bodyPr>
          <a:lstStyle/>
          <a:p>
            <a:pPr algn="ctr"/>
            <a:r>
              <a:rPr kumimoji="1" lang="en-US" altLang="zh-CN" sz="2000">
                <a:latin typeface="Arial" panose="020B0604020202020204" pitchFamily="34" charset="0"/>
                <a:ea typeface="黑体" panose="02010609060101010101" pitchFamily="49" charset="-122"/>
              </a:rPr>
              <a:t>2</a:t>
            </a:r>
          </a:p>
        </p:txBody>
      </p:sp>
      <p:sp>
        <p:nvSpPr>
          <p:cNvPr id="749584" name="Line 16"/>
          <p:cNvSpPr>
            <a:spLocks noChangeShapeType="1"/>
          </p:cNvSpPr>
          <p:nvPr/>
        </p:nvSpPr>
        <p:spPr bwMode="auto">
          <a:xfrm>
            <a:off x="3611563" y="5151438"/>
            <a:ext cx="0" cy="250825"/>
          </a:xfrm>
          <a:prstGeom prst="line">
            <a:avLst/>
          </a:prstGeom>
          <a:noFill/>
          <a:ln w="9525">
            <a:solidFill>
              <a:schemeClr val="tx1"/>
            </a:solidFill>
            <a:round/>
          </a:ln>
          <a:effectLst/>
        </p:spPr>
        <p:txBody>
          <a:bodyPr/>
          <a:lstStyle/>
          <a:p>
            <a:endParaRPr lang="zh-CN" altLang="en-US"/>
          </a:p>
        </p:txBody>
      </p:sp>
      <p:sp>
        <p:nvSpPr>
          <p:cNvPr id="749585" name="Line 17"/>
          <p:cNvSpPr>
            <a:spLocks noChangeShapeType="1"/>
          </p:cNvSpPr>
          <p:nvPr/>
        </p:nvSpPr>
        <p:spPr bwMode="auto">
          <a:xfrm>
            <a:off x="7105650" y="5151438"/>
            <a:ext cx="0" cy="739775"/>
          </a:xfrm>
          <a:prstGeom prst="line">
            <a:avLst/>
          </a:prstGeom>
          <a:noFill/>
          <a:ln w="9525">
            <a:solidFill>
              <a:schemeClr val="tx1"/>
            </a:solidFill>
            <a:round/>
          </a:ln>
          <a:effectLst/>
        </p:spPr>
        <p:txBody>
          <a:bodyPr/>
          <a:lstStyle/>
          <a:p>
            <a:endParaRPr lang="zh-CN" altLang="en-US"/>
          </a:p>
        </p:txBody>
      </p:sp>
      <p:sp>
        <p:nvSpPr>
          <p:cNvPr id="749586" name="Line 18"/>
          <p:cNvSpPr>
            <a:spLocks noChangeShapeType="1"/>
          </p:cNvSpPr>
          <p:nvPr/>
        </p:nvSpPr>
        <p:spPr bwMode="auto">
          <a:xfrm>
            <a:off x="992188" y="5151438"/>
            <a:ext cx="0" cy="739775"/>
          </a:xfrm>
          <a:prstGeom prst="line">
            <a:avLst/>
          </a:prstGeom>
          <a:noFill/>
          <a:ln w="9525">
            <a:solidFill>
              <a:schemeClr val="tx1"/>
            </a:solidFill>
            <a:round/>
          </a:ln>
          <a:effectLst/>
        </p:spPr>
        <p:txBody>
          <a:bodyPr/>
          <a:lstStyle/>
          <a:p>
            <a:endParaRPr lang="zh-CN" altLang="en-US"/>
          </a:p>
        </p:txBody>
      </p:sp>
      <p:sp>
        <p:nvSpPr>
          <p:cNvPr id="749587" name="Line 19"/>
          <p:cNvSpPr>
            <a:spLocks noChangeShapeType="1"/>
          </p:cNvSpPr>
          <p:nvPr/>
        </p:nvSpPr>
        <p:spPr bwMode="auto">
          <a:xfrm>
            <a:off x="992188" y="5722938"/>
            <a:ext cx="6113462"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749588" name="Text Box 20"/>
          <p:cNvSpPr txBox="1">
            <a:spLocks noChangeArrowheads="1"/>
          </p:cNvSpPr>
          <p:nvPr/>
        </p:nvSpPr>
        <p:spPr bwMode="auto">
          <a:xfrm>
            <a:off x="2954338" y="5494338"/>
            <a:ext cx="1906587" cy="396875"/>
          </a:xfrm>
          <a:prstGeom prst="rect">
            <a:avLst/>
          </a:prstGeom>
          <a:solidFill>
            <a:schemeClr val="bg1"/>
          </a:solidFill>
          <a:ln w="9525">
            <a:noFill/>
            <a:miter lim="800000"/>
          </a:ln>
          <a:effectLst/>
        </p:spPr>
        <p:txBody>
          <a:bodyPr wrap="none">
            <a:spAutoFit/>
          </a:bodyPr>
          <a:lstStyle/>
          <a:p>
            <a:pPr algn="ctr"/>
            <a:r>
              <a:rPr kumimoji="1" lang="zh-CN" altLang="en-US" sz="2000" dirty="0">
                <a:latin typeface="Arial" panose="020B0604020202020204" pitchFamily="34" charset="0"/>
                <a:ea typeface="黑体" panose="02010609060101010101" pitchFamily="49" charset="-122"/>
              </a:rPr>
              <a:t>往返时间 </a:t>
            </a:r>
            <a:r>
              <a:rPr kumimoji="1" lang="en-US" altLang="zh-CN" sz="2000" dirty="0">
                <a:latin typeface="Arial" panose="020B0604020202020204" pitchFamily="34" charset="0"/>
                <a:ea typeface="黑体" panose="02010609060101010101" pitchFamily="49" charset="-122"/>
              </a:rPr>
              <a:t>RTT?</a:t>
            </a:r>
          </a:p>
        </p:txBody>
      </p:sp>
      <p:sp>
        <p:nvSpPr>
          <p:cNvPr id="749589" name="Freeform 21"/>
          <p:cNvSpPr/>
          <p:nvPr/>
        </p:nvSpPr>
        <p:spPr bwMode="auto">
          <a:xfrm>
            <a:off x="4194175" y="3865563"/>
            <a:ext cx="2717800" cy="328612"/>
          </a:xfrm>
          <a:custGeom>
            <a:avLst/>
            <a:gdLst/>
            <a:ahLst/>
            <a:cxnLst>
              <a:cxn ang="0">
                <a:pos x="1472" y="189"/>
              </a:cxn>
              <a:cxn ang="0">
                <a:pos x="1240" y="85"/>
              </a:cxn>
              <a:cxn ang="0">
                <a:pos x="948" y="17"/>
              </a:cxn>
              <a:cxn ang="0">
                <a:pos x="684" y="1"/>
              </a:cxn>
              <a:cxn ang="0">
                <a:pos x="480" y="13"/>
              </a:cxn>
              <a:cxn ang="0">
                <a:pos x="268" y="61"/>
              </a:cxn>
              <a:cxn ang="0">
                <a:pos x="96" y="117"/>
              </a:cxn>
              <a:cxn ang="0">
                <a:pos x="0" y="16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chemeClr val="hlink"/>
            </a:solidFill>
            <a:prstDash val="sysDot"/>
            <a:round/>
            <a:headEnd type="none" w="med" len="med"/>
            <a:tailEnd type="triangle" w="med" len="lg"/>
          </a:ln>
          <a:effectLst/>
        </p:spPr>
        <p:txBody>
          <a:bodyPr/>
          <a:lstStyle/>
          <a:p>
            <a:endParaRPr lang="zh-CN" altLang="en-US"/>
          </a:p>
        </p:txBody>
      </p:sp>
      <p:sp>
        <p:nvSpPr>
          <p:cNvPr id="749590" name="Freeform 22"/>
          <p:cNvSpPr/>
          <p:nvPr/>
        </p:nvSpPr>
        <p:spPr bwMode="auto">
          <a:xfrm>
            <a:off x="1574800" y="3575050"/>
            <a:ext cx="5337175" cy="577850"/>
          </a:xfrm>
          <a:custGeom>
            <a:avLst/>
            <a:gdLst/>
            <a:ahLst/>
            <a:cxnLst>
              <a:cxn ang="0">
                <a:pos x="1472" y="189"/>
              </a:cxn>
              <a:cxn ang="0">
                <a:pos x="1240" y="85"/>
              </a:cxn>
              <a:cxn ang="0">
                <a:pos x="948" y="17"/>
              </a:cxn>
              <a:cxn ang="0">
                <a:pos x="684" y="1"/>
              </a:cxn>
              <a:cxn ang="0">
                <a:pos x="480" y="13"/>
              </a:cxn>
              <a:cxn ang="0">
                <a:pos x="268" y="61"/>
              </a:cxn>
              <a:cxn ang="0">
                <a:pos x="96" y="117"/>
              </a:cxn>
              <a:cxn ang="0">
                <a:pos x="0" y="16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chemeClr val="hlink"/>
            </a:solidFill>
            <a:prstDash val="sysDot"/>
            <a:round/>
            <a:headEnd type="none" w="med" len="med"/>
            <a:tailEnd type="triangle" w="med" len="lg"/>
          </a:ln>
          <a:effectLst/>
        </p:spPr>
        <p:txBody>
          <a:bodyPr/>
          <a:lstStyle/>
          <a:p>
            <a:endParaRPr lang="zh-CN" altLang="en-US"/>
          </a:p>
        </p:txBody>
      </p:sp>
      <p:sp>
        <p:nvSpPr>
          <p:cNvPr id="749591" name="Text Box 23"/>
          <p:cNvSpPr txBox="1">
            <a:spLocks noChangeArrowheads="1"/>
          </p:cNvSpPr>
          <p:nvPr/>
        </p:nvSpPr>
        <p:spPr bwMode="auto">
          <a:xfrm>
            <a:off x="6276975" y="3429000"/>
            <a:ext cx="2216150" cy="701675"/>
          </a:xfrm>
          <a:prstGeom prst="rect">
            <a:avLst/>
          </a:prstGeom>
          <a:noFill/>
          <a:ln w="9525">
            <a:noFill/>
            <a:miter lim="800000"/>
          </a:ln>
          <a:effectLst/>
        </p:spPr>
        <p:txBody>
          <a:bodyPr wrap="none">
            <a:spAutoFit/>
          </a:bodyPr>
          <a:lstStyle/>
          <a:p>
            <a:pPr algn="ctr"/>
            <a:r>
              <a:rPr kumimoji="1" lang="zh-CN" altLang="en-US" sz="2000" dirty="0">
                <a:latin typeface="Arial" panose="020B0604020202020204" pitchFamily="34" charset="0"/>
                <a:ea typeface="黑体" panose="02010609060101010101" pitchFamily="49" charset="-122"/>
              </a:rPr>
              <a:t>是对哪一个报文段</a:t>
            </a:r>
          </a:p>
          <a:p>
            <a:pPr algn="ctr"/>
            <a:r>
              <a:rPr kumimoji="1" lang="zh-CN" altLang="en-US" sz="2000" dirty="0">
                <a:latin typeface="Arial" panose="020B0604020202020204" pitchFamily="34" charset="0"/>
                <a:ea typeface="黑体" panose="02010609060101010101" pitchFamily="49" charset="-122"/>
              </a:rPr>
              <a:t>的确认？</a:t>
            </a:r>
          </a:p>
        </p:txBody>
      </p:sp>
      <p:sp>
        <p:nvSpPr>
          <p:cNvPr id="2" name="标题 1"/>
          <p:cNvSpPr>
            <a:spLocks noGrp="1"/>
          </p:cNvSpPr>
          <p:nvPr>
            <p:ph type="title"/>
          </p:nvPr>
        </p:nvSpPr>
        <p:spPr/>
        <p:txBody>
          <a:bodyPr/>
          <a:lstStyle/>
          <a:p>
            <a:r>
              <a:rPr lang="zh-CN" altLang="en-US" dirty="0"/>
              <a:t>往返时间的测量相当复杂</a:t>
            </a:r>
            <a:r>
              <a:rPr lang="zh-CN" altLang="en-US" sz="2400" dirty="0"/>
              <a:t> </a:t>
            </a:r>
            <a:endParaRPr lang="zh-CN" altLang="en-US" dirty="0"/>
          </a:p>
        </p:txBody>
      </p:sp>
      <p:sp>
        <p:nvSpPr>
          <p:cNvPr id="3" name="矩形 2">
            <a:extLst>
              <a:ext uri="{FF2B5EF4-FFF2-40B4-BE49-F238E27FC236}">
                <a16:creationId xmlns:a16="http://schemas.microsoft.com/office/drawing/2014/main" id="{B52CEF8D-3A7B-4AB9-9778-B7FBDD8B453A}"/>
              </a:ext>
            </a:extLst>
          </p:cNvPr>
          <p:cNvSpPr/>
          <p:nvPr/>
        </p:nvSpPr>
        <p:spPr>
          <a:xfrm>
            <a:off x="1069731" y="3330385"/>
            <a:ext cx="3123804" cy="461665"/>
          </a:xfrm>
          <a:prstGeom prst="rect">
            <a:avLst/>
          </a:prstGeom>
        </p:spPr>
        <p:txBody>
          <a:bodyPr wrap="none">
            <a:spAutoFit/>
          </a:bodyPr>
          <a:lstStyle/>
          <a:p>
            <a:r>
              <a:rPr lang="en-US" altLang="zh-CN" sz="2400" dirty="0"/>
              <a:t>overly delayed ACK? </a:t>
            </a:r>
          </a:p>
        </p:txBody>
      </p:sp>
      <p:sp>
        <p:nvSpPr>
          <p:cNvPr id="4" name="矩形 3">
            <a:extLst>
              <a:ext uri="{FF2B5EF4-FFF2-40B4-BE49-F238E27FC236}">
                <a16:creationId xmlns:a16="http://schemas.microsoft.com/office/drawing/2014/main" id="{D866F352-9863-47F5-A4E4-2B9B248D89A5}"/>
              </a:ext>
            </a:extLst>
          </p:cNvPr>
          <p:cNvSpPr/>
          <p:nvPr/>
        </p:nvSpPr>
        <p:spPr>
          <a:xfrm>
            <a:off x="4296117" y="4047455"/>
            <a:ext cx="1932067" cy="461665"/>
          </a:xfrm>
          <a:prstGeom prst="rect">
            <a:avLst/>
          </a:prstGeom>
        </p:spPr>
        <p:txBody>
          <a:bodyPr wrap="none">
            <a:spAutoFit/>
          </a:bodyPr>
          <a:lstStyle/>
          <a:p>
            <a:r>
              <a:rPr lang="en-US" altLang="zh-CN" sz="2400" dirty="0"/>
              <a:t>regular ACK?</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algn="ctr" eaLnBrk="1" hangingPunct="1"/>
            <a:r>
              <a:rPr lang="zh-CN" altLang="en-US" dirty="0"/>
              <a:t>可靠信道与不可靠信道</a:t>
            </a:r>
          </a:p>
        </p:txBody>
      </p:sp>
      <p:sp>
        <p:nvSpPr>
          <p:cNvPr id="60" name="Rectangle 5"/>
          <p:cNvSpPr>
            <a:spLocks noChangeArrowheads="1"/>
          </p:cNvSpPr>
          <p:nvPr/>
        </p:nvSpPr>
        <p:spPr bwMode="auto">
          <a:xfrm>
            <a:off x="384458" y="3240114"/>
            <a:ext cx="8574491" cy="2573337"/>
          </a:xfrm>
          <a:prstGeom prst="rect">
            <a:avLst/>
          </a:prstGeom>
          <a:solidFill>
            <a:srgbClr val="FFFF66"/>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61" name="AutoShape 6"/>
          <p:cNvSpPr>
            <a:spLocks noChangeArrowheads="1"/>
          </p:cNvSpPr>
          <p:nvPr/>
        </p:nvSpPr>
        <p:spPr bwMode="auto">
          <a:xfrm>
            <a:off x="8209611" y="1364581"/>
            <a:ext cx="682869" cy="677863"/>
          </a:xfrm>
          <a:prstGeom prst="cloudCallout">
            <a:avLst>
              <a:gd name="adj1" fmla="val -45565"/>
              <a:gd name="adj2" fmla="val 111593"/>
            </a:avLst>
          </a:prstGeom>
          <a:solidFill>
            <a:srgbClr val="FF66FF"/>
          </a:solidFill>
          <a:ln w="9525">
            <a:solidFill>
              <a:srgbClr val="000000"/>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3200" i="0" u="none" strike="noStrike" kern="0" cap="none" spc="0" normalizeH="0" baseline="0" noProof="0">
              <a:ln>
                <a:noFill/>
              </a:ln>
              <a:solidFill>
                <a:sysClr val="windowText" lastClr="000000"/>
              </a:solidFill>
              <a:effectLst/>
              <a:uLnTx/>
              <a:uFillTx/>
              <a:ea typeface="黑体" panose="02010609060101010101" pitchFamily="49" charset="-122"/>
            </a:endParaRPr>
          </a:p>
        </p:txBody>
      </p:sp>
      <p:sp>
        <p:nvSpPr>
          <p:cNvPr id="62" name="Text Box 7"/>
          <p:cNvSpPr txBox="1">
            <a:spLocks noChangeArrowheads="1"/>
          </p:cNvSpPr>
          <p:nvPr/>
        </p:nvSpPr>
        <p:spPr bwMode="auto">
          <a:xfrm>
            <a:off x="8301931" y="1340769"/>
            <a:ext cx="3590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4000" b="0" i="0" u="none" strike="noStrike" kern="0" cap="none" spc="0" normalizeH="0" baseline="0" noProof="0" dirty="0">
                <a:ln>
                  <a:noFill/>
                </a:ln>
                <a:solidFill>
                  <a:srgbClr val="1C1C1C"/>
                </a:solidFill>
                <a:effectLst/>
                <a:uLnTx/>
                <a:uFillTx/>
                <a:latin typeface="Tahoma" panose="020B0604030504040204" pitchFamily="34" charset="0"/>
                <a:ea typeface="黑体" panose="02010609060101010101" pitchFamily="49" charset="-122"/>
              </a:rPr>
              <a:t>？</a:t>
            </a:r>
          </a:p>
        </p:txBody>
      </p:sp>
      <p:sp>
        <p:nvSpPr>
          <p:cNvPr id="63" name="Line 8"/>
          <p:cNvSpPr>
            <a:spLocks noChangeShapeType="1"/>
          </p:cNvSpPr>
          <p:nvPr/>
        </p:nvSpPr>
        <p:spPr bwMode="auto">
          <a:xfrm>
            <a:off x="716803" y="3257575"/>
            <a:ext cx="3867974" cy="0"/>
          </a:xfrm>
          <a:prstGeom prst="line">
            <a:avLst/>
          </a:prstGeom>
          <a:noFill/>
          <a:ln w="38100">
            <a:solidFill>
              <a:srgbClr val="C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64" name="Text Box 9"/>
          <p:cNvSpPr txBox="1">
            <a:spLocks noChangeArrowheads="1"/>
          </p:cNvSpPr>
          <p:nvPr/>
        </p:nvSpPr>
        <p:spPr bwMode="auto">
          <a:xfrm>
            <a:off x="384458" y="1796624"/>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dirty="0">
                <a:ea typeface="黑体" panose="02010609060101010101" pitchFamily="49" charset="-122"/>
              </a:rPr>
              <a:t>应</a:t>
            </a:r>
          </a:p>
          <a:p>
            <a:pPr algn="l" eaLnBrk="1" hangingPunct="1"/>
            <a:r>
              <a:rPr lang="zh-CN" altLang="en-US" b="0" dirty="0">
                <a:ea typeface="黑体" panose="02010609060101010101" pitchFamily="49" charset="-122"/>
              </a:rPr>
              <a:t>用</a:t>
            </a:r>
          </a:p>
          <a:p>
            <a:pPr algn="l" eaLnBrk="1" hangingPunct="1"/>
            <a:r>
              <a:rPr lang="zh-CN" altLang="en-US" b="0" dirty="0">
                <a:ea typeface="黑体" panose="02010609060101010101" pitchFamily="49" charset="-122"/>
              </a:rPr>
              <a:t>层</a:t>
            </a:r>
          </a:p>
        </p:txBody>
      </p:sp>
      <p:sp>
        <p:nvSpPr>
          <p:cNvPr id="65" name="Text Box 10"/>
          <p:cNvSpPr txBox="1">
            <a:spLocks noChangeArrowheads="1"/>
          </p:cNvSpPr>
          <p:nvPr/>
        </p:nvSpPr>
        <p:spPr bwMode="auto">
          <a:xfrm>
            <a:off x="397646" y="3852889"/>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dirty="0">
                <a:ln>
                  <a:noFill/>
                </a:ln>
                <a:solidFill>
                  <a:srgbClr val="0000CC"/>
                </a:solidFill>
                <a:effectLst/>
                <a:uLnTx/>
                <a:uFillTx/>
                <a:latin typeface="Tahoma" panose="020B0604030504040204" pitchFamily="34" charset="0"/>
                <a:ea typeface="黑体" panose="02010609060101010101" pitchFamily="49" charset="-122"/>
              </a:rPr>
              <a:t>运</a:t>
            </a:r>
          </a:p>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dirty="0">
                <a:ln>
                  <a:noFill/>
                </a:ln>
                <a:solidFill>
                  <a:srgbClr val="0000CC"/>
                </a:solidFill>
                <a:effectLst/>
                <a:uLnTx/>
                <a:uFillTx/>
                <a:latin typeface="Tahoma" panose="020B0604030504040204" pitchFamily="34" charset="0"/>
                <a:ea typeface="黑体" panose="02010609060101010101" pitchFamily="49" charset="-122"/>
              </a:rPr>
              <a:t>输</a:t>
            </a:r>
          </a:p>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dirty="0">
                <a:ln>
                  <a:noFill/>
                </a:ln>
                <a:solidFill>
                  <a:srgbClr val="0000CC"/>
                </a:solidFill>
                <a:effectLst/>
                <a:uLnTx/>
                <a:uFillTx/>
                <a:latin typeface="Tahoma" panose="020B0604030504040204" pitchFamily="34" charset="0"/>
                <a:ea typeface="黑体" panose="02010609060101010101" pitchFamily="49" charset="-122"/>
              </a:rPr>
              <a:t>层</a:t>
            </a:r>
          </a:p>
        </p:txBody>
      </p:sp>
      <p:sp>
        <p:nvSpPr>
          <p:cNvPr id="68" name="Text Box 13"/>
          <p:cNvSpPr txBox="1">
            <a:spLocks noChangeArrowheads="1"/>
          </p:cNvSpPr>
          <p:nvPr/>
        </p:nvSpPr>
        <p:spPr bwMode="auto">
          <a:xfrm>
            <a:off x="6917988" y="1527176"/>
            <a:ext cx="1376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dirty="0">
                <a:ea typeface="黑体" panose="02010609060101010101" pitchFamily="49" charset="-122"/>
              </a:rPr>
              <a:t>接收进程</a:t>
            </a:r>
          </a:p>
        </p:txBody>
      </p:sp>
      <p:grpSp>
        <p:nvGrpSpPr>
          <p:cNvPr id="2" name="Group 15"/>
          <p:cNvGrpSpPr/>
          <p:nvPr/>
        </p:nvGrpSpPr>
        <p:grpSpPr bwMode="auto">
          <a:xfrm>
            <a:off x="1367548" y="1988841"/>
            <a:ext cx="2393682" cy="2205361"/>
            <a:chOff x="865" y="1467"/>
            <a:chExt cx="1348" cy="931"/>
          </a:xfrm>
        </p:grpSpPr>
        <p:sp>
          <p:nvSpPr>
            <p:cNvPr id="71" name="Freeform 16"/>
            <p:cNvSpPr/>
            <p:nvPr/>
          </p:nvSpPr>
          <p:spPr bwMode="auto">
            <a:xfrm>
              <a:off x="865" y="1474"/>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72" name="Freeform 17"/>
            <p:cNvSpPr/>
            <p:nvPr/>
          </p:nvSpPr>
          <p:spPr bwMode="auto">
            <a:xfrm flipH="1">
              <a:off x="2025"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grpSp>
      <p:grpSp>
        <p:nvGrpSpPr>
          <p:cNvPr id="3" name="组合 1"/>
          <p:cNvGrpSpPr/>
          <p:nvPr/>
        </p:nvGrpSpPr>
        <p:grpSpPr>
          <a:xfrm>
            <a:off x="1534467" y="3970364"/>
            <a:ext cx="2158169" cy="447675"/>
            <a:chOff x="1662339" y="3970363"/>
            <a:chExt cx="2338016" cy="447675"/>
          </a:xfrm>
        </p:grpSpPr>
        <p:sp>
          <p:nvSpPr>
            <p:cNvPr id="69" name="AutoShape 14"/>
            <p:cNvSpPr>
              <a:spLocks noChangeArrowheads="1"/>
            </p:cNvSpPr>
            <p:nvPr/>
          </p:nvSpPr>
          <p:spPr bwMode="auto">
            <a:xfrm rot="-5400000">
              <a:off x="2515547" y="3117155"/>
              <a:ext cx="447675" cy="2154091"/>
            </a:xfrm>
            <a:prstGeom prst="can">
              <a:avLst>
                <a:gd name="adj" fmla="val 52844"/>
              </a:avLst>
            </a:prstGeom>
            <a:gradFill rotWithShape="1">
              <a:gsLst>
                <a:gs pos="0">
                  <a:srgbClr val="475E76"/>
                </a:gs>
                <a:gs pos="50000">
                  <a:srgbClr val="99CCFF"/>
                </a:gs>
                <a:gs pos="100000">
                  <a:srgbClr val="475E76"/>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CC"/>
                </a:solidFill>
                <a:effectLst/>
                <a:uLnTx/>
                <a:uFillTx/>
              </a:endParaRPr>
            </a:p>
          </p:txBody>
        </p:sp>
        <p:sp>
          <p:nvSpPr>
            <p:cNvPr id="75" name="Text Box 20"/>
            <p:cNvSpPr txBox="1">
              <a:spLocks noChangeArrowheads="1"/>
            </p:cNvSpPr>
            <p:nvPr/>
          </p:nvSpPr>
          <p:spPr bwMode="auto">
            <a:xfrm>
              <a:off x="1843167" y="3985884"/>
              <a:ext cx="2157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b="0" i="0" u="none" strike="noStrike" kern="0" cap="none" spc="0" normalizeH="0" baseline="0" noProof="0" dirty="0">
                  <a:ln>
                    <a:noFill/>
                  </a:ln>
                  <a:solidFill>
                    <a:srgbClr val="0000CC"/>
                  </a:solidFill>
                  <a:effectLst/>
                  <a:uLnTx/>
                  <a:uFillTx/>
                  <a:latin typeface="Tahoma" panose="020B0604030504040204" pitchFamily="34" charset="0"/>
                  <a:ea typeface="黑体" panose="02010609060101010101" pitchFamily="49" charset="-122"/>
                </a:rPr>
                <a:t>全双工可靠信道</a:t>
              </a:r>
            </a:p>
          </p:txBody>
        </p:sp>
      </p:grpSp>
      <p:grpSp>
        <p:nvGrpSpPr>
          <p:cNvPr id="4" name="Group 21"/>
          <p:cNvGrpSpPr/>
          <p:nvPr/>
        </p:nvGrpSpPr>
        <p:grpSpPr bwMode="auto">
          <a:xfrm>
            <a:off x="5658903" y="1972133"/>
            <a:ext cx="1976804" cy="2222069"/>
            <a:chOff x="3508" y="1467"/>
            <a:chExt cx="1349" cy="931"/>
          </a:xfrm>
        </p:grpSpPr>
        <p:sp>
          <p:nvSpPr>
            <p:cNvPr id="77" name="Freeform 22"/>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78" name="Freeform 23"/>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grpSp>
      <p:sp>
        <p:nvSpPr>
          <p:cNvPr id="79" name="Rectangle 24"/>
          <p:cNvSpPr>
            <a:spLocks noChangeArrowheads="1"/>
          </p:cNvSpPr>
          <p:nvPr/>
        </p:nvSpPr>
        <p:spPr bwMode="auto">
          <a:xfrm>
            <a:off x="5768441" y="2204864"/>
            <a:ext cx="370810" cy="936104"/>
          </a:xfrm>
          <a:prstGeom prst="rect">
            <a:avLst/>
          </a:prstGeom>
          <a:solidFill>
            <a:srgbClr val="66FFFF"/>
          </a:solidFill>
          <a:ln w="9525">
            <a:solidFill>
              <a:srgbClr val="000000"/>
            </a:solidFill>
            <a:miter lim="800000"/>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i="0" u="none" strike="noStrike" kern="0" cap="none" spc="0" normalizeH="0" baseline="0" noProof="0" dirty="0">
                <a:ln>
                  <a:noFill/>
                </a:ln>
                <a:solidFill>
                  <a:srgbClr val="000099"/>
                </a:solidFill>
                <a:effectLst/>
                <a:uLnTx/>
                <a:uFillTx/>
                <a:latin typeface="+mn-lt"/>
                <a:ea typeface="黑体" panose="02010609060101010101" pitchFamily="49" charset="-122"/>
              </a:rPr>
              <a:t>数据</a:t>
            </a:r>
          </a:p>
        </p:txBody>
      </p:sp>
      <p:sp>
        <p:nvSpPr>
          <p:cNvPr id="81" name="Line 26"/>
          <p:cNvSpPr>
            <a:spLocks noChangeShapeType="1"/>
          </p:cNvSpPr>
          <p:nvPr/>
        </p:nvSpPr>
        <p:spPr bwMode="auto">
          <a:xfrm>
            <a:off x="5047838" y="3257576"/>
            <a:ext cx="3660531" cy="3175"/>
          </a:xfrm>
          <a:prstGeom prst="line">
            <a:avLst/>
          </a:prstGeom>
          <a:noFill/>
          <a:ln w="38100">
            <a:solidFill>
              <a:srgbClr val="C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82" name="Text Box 27"/>
          <p:cNvSpPr txBox="1">
            <a:spLocks noChangeArrowheads="1"/>
          </p:cNvSpPr>
          <p:nvPr/>
        </p:nvSpPr>
        <p:spPr bwMode="auto">
          <a:xfrm>
            <a:off x="1381492" y="4542219"/>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b="0" i="0" u="none" strike="noStrike" kern="0" cap="none" spc="0" normalizeH="0" baseline="0" noProof="0" dirty="0">
                <a:ln>
                  <a:noFill/>
                </a:ln>
                <a:solidFill>
                  <a:srgbClr val="1C1C1C"/>
                </a:solidFill>
                <a:effectLst/>
                <a:uLnTx/>
                <a:uFillTx/>
                <a:latin typeface="Tahoma" panose="020B0604030504040204" pitchFamily="34" charset="0"/>
                <a:ea typeface="黑体" panose="02010609060101010101" pitchFamily="49" charset="-122"/>
              </a:rPr>
              <a:t>使用面向连接的</a:t>
            </a: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b="0" i="0" u="none" strike="noStrike" kern="0" cap="none" spc="0" normalizeH="0" baseline="0" noProof="0" dirty="0">
                <a:ln>
                  <a:noFill/>
                </a:ln>
                <a:solidFill>
                  <a:srgbClr val="1C1C1C"/>
                </a:solidFill>
                <a:effectLst/>
                <a:uLnTx/>
                <a:uFillTx/>
                <a:latin typeface="Tahoma" panose="020B0604030504040204" pitchFamily="34" charset="0"/>
                <a:ea typeface="黑体" panose="02010609060101010101" pitchFamily="49" charset="-122"/>
              </a:rPr>
              <a:t>协议，如</a:t>
            </a:r>
            <a:r>
              <a:rPr kumimoji="1" lang="en-US" altLang="zh-CN" sz="2400" b="0" i="0" u="none" strike="noStrike" kern="0" cap="none" spc="0" normalizeH="0" baseline="0" noProof="0" dirty="0">
                <a:ln>
                  <a:noFill/>
                </a:ln>
                <a:solidFill>
                  <a:srgbClr val="1C1C1C"/>
                </a:solidFill>
                <a:effectLst/>
                <a:uLnTx/>
                <a:uFillTx/>
                <a:latin typeface="Tahoma" panose="020B0604030504040204" pitchFamily="34" charset="0"/>
                <a:ea typeface="黑体" panose="02010609060101010101" pitchFamily="49" charset="-122"/>
              </a:rPr>
              <a:t>TCP</a:t>
            </a:r>
            <a:r>
              <a:rPr kumimoji="1" lang="zh-CN" altLang="en-US" sz="2400" b="0" i="0" u="none" strike="noStrike" kern="0" cap="none" spc="0" normalizeH="0" baseline="0" noProof="0" dirty="0">
                <a:ln>
                  <a:noFill/>
                </a:ln>
                <a:solidFill>
                  <a:srgbClr val="1C1C1C"/>
                </a:solidFill>
                <a:effectLst/>
                <a:uLnTx/>
                <a:uFillTx/>
                <a:latin typeface="Tahoma" panose="020B0604030504040204" pitchFamily="34" charset="0"/>
                <a:ea typeface="黑体" panose="02010609060101010101" pitchFamily="49" charset="-122"/>
              </a:rPr>
              <a:t>。</a:t>
            </a:r>
            <a:endParaRPr kumimoji="1" lang="en-US" altLang="zh-CN" sz="2400" b="0" i="0" u="none" strike="noStrike" kern="0" cap="none" spc="0" normalizeH="0" baseline="0" noProof="0" dirty="0">
              <a:ln>
                <a:noFill/>
              </a:ln>
              <a:solidFill>
                <a:srgbClr val="1C1C1C"/>
              </a:solidFill>
              <a:effectLst/>
              <a:uLnTx/>
              <a:uFillTx/>
              <a:latin typeface="Tahoma" panose="020B0604030504040204" pitchFamily="34" charset="0"/>
              <a:ea typeface="黑体" panose="02010609060101010101" pitchFamily="49" charset="-122"/>
            </a:endParaRPr>
          </a:p>
        </p:txBody>
      </p:sp>
      <p:sp>
        <p:nvSpPr>
          <p:cNvPr id="83" name="Text Box 28"/>
          <p:cNvSpPr txBox="1">
            <a:spLocks noChangeArrowheads="1"/>
          </p:cNvSpPr>
          <p:nvPr/>
        </p:nvSpPr>
        <p:spPr bwMode="auto">
          <a:xfrm>
            <a:off x="5701972" y="4581129"/>
            <a:ext cx="23038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b="0" i="0" u="none" strike="noStrike" kern="0" cap="none" spc="0" normalizeH="0" baseline="0" noProof="0" dirty="0">
                <a:ln>
                  <a:noFill/>
                </a:ln>
                <a:solidFill>
                  <a:srgbClr val="1C1C1C"/>
                </a:solidFill>
                <a:effectLst/>
                <a:uLnTx/>
                <a:uFillTx/>
                <a:latin typeface="Tahoma" panose="020B0604030504040204" pitchFamily="34" charset="0"/>
                <a:ea typeface="黑体" panose="02010609060101010101" pitchFamily="49" charset="-122"/>
              </a:rPr>
              <a:t>使用无连接的</a:t>
            </a: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b="0" i="0" u="none" strike="noStrike" kern="0" cap="none" spc="0" normalizeH="0" baseline="0" noProof="0" dirty="0">
                <a:ln>
                  <a:noFill/>
                </a:ln>
                <a:solidFill>
                  <a:srgbClr val="1C1C1C"/>
                </a:solidFill>
                <a:effectLst/>
                <a:uLnTx/>
                <a:uFillTx/>
                <a:latin typeface="Tahoma" panose="020B0604030504040204" pitchFamily="34" charset="0"/>
                <a:ea typeface="黑体" panose="02010609060101010101" pitchFamily="49" charset="-122"/>
              </a:rPr>
              <a:t>协议，如</a:t>
            </a:r>
            <a:r>
              <a:rPr kumimoji="1" lang="en-US" altLang="zh-CN" sz="2400" b="0" i="0" u="none" strike="noStrike" kern="0" cap="none" spc="0" normalizeH="0" baseline="0" noProof="0" dirty="0">
                <a:ln>
                  <a:noFill/>
                </a:ln>
                <a:solidFill>
                  <a:srgbClr val="1C1C1C"/>
                </a:solidFill>
                <a:effectLst/>
                <a:uLnTx/>
                <a:uFillTx/>
                <a:latin typeface="Tahoma" panose="020B0604030504040204" pitchFamily="34" charset="0"/>
                <a:ea typeface="黑体" panose="02010609060101010101" pitchFamily="49" charset="-122"/>
              </a:rPr>
              <a:t>UDP</a:t>
            </a:r>
            <a:r>
              <a:rPr kumimoji="1" lang="zh-CN" altLang="en-US" sz="2400" b="0" i="0" u="none" strike="noStrike" kern="0" cap="none" spc="0" normalizeH="0" baseline="0" noProof="0" dirty="0">
                <a:ln>
                  <a:noFill/>
                </a:ln>
                <a:solidFill>
                  <a:srgbClr val="1C1C1C"/>
                </a:solidFill>
                <a:effectLst/>
                <a:uLnTx/>
                <a:uFillTx/>
                <a:latin typeface="Tahoma" panose="020B0604030504040204" pitchFamily="34" charset="0"/>
                <a:ea typeface="黑体" panose="02010609060101010101" pitchFamily="49" charset="-122"/>
              </a:rPr>
              <a:t>。</a:t>
            </a:r>
            <a:endParaRPr kumimoji="1" lang="en-US" altLang="zh-CN" sz="2400" b="0" i="0" u="none" strike="noStrike" kern="0" cap="none" spc="0" normalizeH="0" baseline="0" noProof="0" dirty="0">
              <a:ln>
                <a:noFill/>
              </a:ln>
              <a:solidFill>
                <a:srgbClr val="1C1C1C"/>
              </a:solidFill>
              <a:effectLst/>
              <a:uLnTx/>
              <a:uFillTx/>
              <a:latin typeface="Tahoma" panose="020B0604030504040204" pitchFamily="34" charset="0"/>
              <a:ea typeface="黑体" panose="02010609060101010101" pitchFamily="49" charset="-122"/>
            </a:endParaRPr>
          </a:p>
        </p:txBody>
      </p:sp>
      <p:sp>
        <p:nvSpPr>
          <p:cNvPr id="84" name="Line 29"/>
          <p:cNvSpPr>
            <a:spLocks noChangeShapeType="1"/>
          </p:cNvSpPr>
          <p:nvPr/>
        </p:nvSpPr>
        <p:spPr bwMode="auto">
          <a:xfrm>
            <a:off x="1182085" y="3343300"/>
            <a:ext cx="0" cy="50800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85" name="Line 30"/>
          <p:cNvSpPr>
            <a:spLocks noChangeShapeType="1"/>
          </p:cNvSpPr>
          <p:nvPr/>
        </p:nvSpPr>
        <p:spPr bwMode="auto">
          <a:xfrm flipV="1">
            <a:off x="3901907" y="3343300"/>
            <a:ext cx="0" cy="50800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86" name="Line 31"/>
          <p:cNvSpPr>
            <a:spLocks noChangeShapeType="1"/>
          </p:cNvSpPr>
          <p:nvPr/>
        </p:nvSpPr>
        <p:spPr bwMode="auto">
          <a:xfrm flipV="1">
            <a:off x="7776384" y="3343300"/>
            <a:ext cx="0" cy="50800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87" name="Line 32"/>
          <p:cNvSpPr>
            <a:spLocks noChangeShapeType="1"/>
          </p:cNvSpPr>
          <p:nvPr/>
        </p:nvSpPr>
        <p:spPr bwMode="auto">
          <a:xfrm>
            <a:off x="5534346" y="3343300"/>
            <a:ext cx="0" cy="50800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grpSp>
        <p:nvGrpSpPr>
          <p:cNvPr id="5" name="Group 33"/>
          <p:cNvGrpSpPr/>
          <p:nvPr/>
        </p:nvGrpSpPr>
        <p:grpSpPr bwMode="auto">
          <a:xfrm>
            <a:off x="5931465" y="3702075"/>
            <a:ext cx="1441938" cy="819150"/>
            <a:chOff x="1776" y="2768"/>
            <a:chExt cx="1824" cy="736"/>
          </a:xfrm>
        </p:grpSpPr>
        <p:grpSp>
          <p:nvGrpSpPr>
            <p:cNvPr id="6" name="Group 34"/>
            <p:cNvGrpSpPr/>
            <p:nvPr/>
          </p:nvGrpSpPr>
          <p:grpSpPr bwMode="auto">
            <a:xfrm>
              <a:off x="1787" y="2783"/>
              <a:ext cx="1813" cy="721"/>
              <a:chOff x="1787" y="2783"/>
              <a:chExt cx="1813" cy="721"/>
            </a:xfrm>
          </p:grpSpPr>
          <p:sp>
            <p:nvSpPr>
              <p:cNvPr id="99" name="Oval 35"/>
              <p:cNvSpPr>
                <a:spLocks noChangeArrowheads="1"/>
              </p:cNvSpPr>
              <p:nvPr/>
            </p:nvSpPr>
            <p:spPr bwMode="auto">
              <a:xfrm>
                <a:off x="2413" y="2783"/>
                <a:ext cx="780"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100" name="Oval 36"/>
              <p:cNvSpPr>
                <a:spLocks noChangeArrowheads="1"/>
              </p:cNvSpPr>
              <p:nvPr/>
            </p:nvSpPr>
            <p:spPr bwMode="auto">
              <a:xfrm>
                <a:off x="1974" y="2863"/>
                <a:ext cx="593"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101" name="Oval 37"/>
              <p:cNvSpPr>
                <a:spLocks noChangeArrowheads="1"/>
              </p:cNvSpPr>
              <p:nvPr/>
            </p:nvSpPr>
            <p:spPr bwMode="auto">
              <a:xfrm>
                <a:off x="1787" y="3045"/>
                <a:ext cx="396" cy="23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102" name="Oval 38"/>
              <p:cNvSpPr>
                <a:spLocks noChangeArrowheads="1"/>
              </p:cNvSpPr>
              <p:nvPr/>
            </p:nvSpPr>
            <p:spPr bwMode="auto">
              <a:xfrm>
                <a:off x="1908" y="3154"/>
                <a:ext cx="604" cy="25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103" name="Oval 39"/>
              <p:cNvSpPr>
                <a:spLocks noChangeArrowheads="1"/>
              </p:cNvSpPr>
              <p:nvPr/>
            </p:nvSpPr>
            <p:spPr bwMode="auto">
              <a:xfrm>
                <a:off x="2347" y="3198"/>
                <a:ext cx="912" cy="30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104" name="Oval 40"/>
              <p:cNvSpPr>
                <a:spLocks noChangeArrowheads="1"/>
              </p:cNvSpPr>
              <p:nvPr/>
            </p:nvSpPr>
            <p:spPr bwMode="auto">
              <a:xfrm>
                <a:off x="2941" y="2870"/>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105" name="Oval 41"/>
              <p:cNvSpPr>
                <a:spLocks noChangeArrowheads="1"/>
              </p:cNvSpPr>
              <p:nvPr/>
            </p:nvSpPr>
            <p:spPr bwMode="auto">
              <a:xfrm>
                <a:off x="3029" y="3023"/>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106" name="Oval 42"/>
              <p:cNvSpPr>
                <a:spLocks noChangeArrowheads="1"/>
              </p:cNvSpPr>
              <p:nvPr/>
            </p:nvSpPr>
            <p:spPr bwMode="auto">
              <a:xfrm>
                <a:off x="2974" y="3074"/>
                <a:ext cx="571"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107" name="Oval 43"/>
              <p:cNvSpPr>
                <a:spLocks noChangeArrowheads="1"/>
              </p:cNvSpPr>
              <p:nvPr/>
            </p:nvSpPr>
            <p:spPr bwMode="auto">
              <a:xfrm>
                <a:off x="2117" y="2957"/>
                <a:ext cx="1175"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grpSp>
        <p:sp>
          <p:nvSpPr>
            <p:cNvPr id="90" name="Oval 44"/>
            <p:cNvSpPr>
              <a:spLocks noChangeArrowheads="1"/>
            </p:cNvSpPr>
            <p:nvPr/>
          </p:nvSpPr>
          <p:spPr bwMode="auto">
            <a:xfrm>
              <a:off x="2402" y="2768"/>
              <a:ext cx="780" cy="291"/>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91" name="Oval 45"/>
            <p:cNvSpPr>
              <a:spLocks noChangeArrowheads="1"/>
            </p:cNvSpPr>
            <p:nvPr/>
          </p:nvSpPr>
          <p:spPr bwMode="auto">
            <a:xfrm>
              <a:off x="1963" y="2848"/>
              <a:ext cx="593" cy="292"/>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92" name="Oval 46"/>
            <p:cNvSpPr>
              <a:spLocks noChangeArrowheads="1"/>
            </p:cNvSpPr>
            <p:nvPr/>
          </p:nvSpPr>
          <p:spPr bwMode="auto">
            <a:xfrm>
              <a:off x="1776" y="3030"/>
              <a:ext cx="396" cy="234"/>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93" name="Oval 47"/>
            <p:cNvSpPr>
              <a:spLocks noChangeArrowheads="1"/>
            </p:cNvSpPr>
            <p:nvPr/>
          </p:nvSpPr>
          <p:spPr bwMode="auto">
            <a:xfrm>
              <a:off x="1897" y="3140"/>
              <a:ext cx="604" cy="255"/>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94" name="Oval 48"/>
            <p:cNvSpPr>
              <a:spLocks noChangeArrowheads="1"/>
            </p:cNvSpPr>
            <p:nvPr/>
          </p:nvSpPr>
          <p:spPr bwMode="auto">
            <a:xfrm>
              <a:off x="2336" y="3183"/>
              <a:ext cx="912" cy="306"/>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95" name="Oval 49"/>
            <p:cNvSpPr>
              <a:spLocks noChangeArrowheads="1"/>
            </p:cNvSpPr>
            <p:nvPr/>
          </p:nvSpPr>
          <p:spPr bwMode="auto">
            <a:xfrm>
              <a:off x="2930" y="2855"/>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96" name="Oval 50"/>
            <p:cNvSpPr>
              <a:spLocks noChangeArrowheads="1"/>
            </p:cNvSpPr>
            <p:nvPr/>
          </p:nvSpPr>
          <p:spPr bwMode="auto">
            <a:xfrm>
              <a:off x="3018" y="3008"/>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97" name="Oval 51"/>
            <p:cNvSpPr>
              <a:spLocks noChangeArrowheads="1"/>
            </p:cNvSpPr>
            <p:nvPr/>
          </p:nvSpPr>
          <p:spPr bwMode="auto">
            <a:xfrm>
              <a:off x="2963" y="3059"/>
              <a:ext cx="571"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sp>
          <p:nvSpPr>
            <p:cNvPr id="98" name="Oval 52"/>
            <p:cNvSpPr>
              <a:spLocks noChangeArrowheads="1"/>
            </p:cNvSpPr>
            <p:nvPr/>
          </p:nvSpPr>
          <p:spPr bwMode="auto">
            <a:xfrm>
              <a:off x="2106" y="2943"/>
              <a:ext cx="1175"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ysClr val="windowText" lastClr="000000"/>
                </a:solidFill>
                <a:effectLst/>
                <a:uLnTx/>
                <a:uFillTx/>
              </a:endParaRPr>
            </a:p>
          </p:txBody>
        </p:sp>
      </p:grpSp>
      <p:sp>
        <p:nvSpPr>
          <p:cNvPr id="108" name="Text Box 53"/>
          <p:cNvSpPr txBox="1">
            <a:spLocks noChangeArrowheads="1"/>
          </p:cNvSpPr>
          <p:nvPr/>
        </p:nvSpPr>
        <p:spPr bwMode="auto">
          <a:xfrm>
            <a:off x="5882998" y="3914800"/>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b="0" i="0" u="none" strike="noStrike" kern="0" cap="none" spc="0" normalizeH="0" baseline="0" noProof="0" dirty="0">
                <a:ln>
                  <a:noFill/>
                </a:ln>
                <a:solidFill>
                  <a:srgbClr val="0000CC"/>
                </a:solidFill>
                <a:effectLst/>
                <a:uLnTx/>
                <a:uFillTx/>
                <a:latin typeface="Tahoma" panose="020B0604030504040204" pitchFamily="34" charset="0"/>
                <a:ea typeface="黑体" panose="02010609060101010101" pitchFamily="49" charset="-122"/>
              </a:rPr>
              <a:t>不可靠信道</a:t>
            </a:r>
          </a:p>
        </p:txBody>
      </p:sp>
      <p:sp>
        <p:nvSpPr>
          <p:cNvPr id="110" name="Text Box 59"/>
          <p:cNvSpPr txBox="1">
            <a:spLocks noChangeArrowheads="1"/>
          </p:cNvSpPr>
          <p:nvPr/>
        </p:nvSpPr>
        <p:spPr bwMode="auto">
          <a:xfrm>
            <a:off x="4970814" y="1556793"/>
            <a:ext cx="13679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dirty="0">
                <a:ea typeface="黑体" panose="02010609060101010101" pitchFamily="49" charset="-122"/>
              </a:rPr>
              <a:t>发送进程</a:t>
            </a:r>
          </a:p>
        </p:txBody>
      </p:sp>
      <p:sp>
        <p:nvSpPr>
          <p:cNvPr id="113" name="Rectangle 24"/>
          <p:cNvSpPr>
            <a:spLocks noChangeArrowheads="1"/>
          </p:cNvSpPr>
          <p:nvPr/>
        </p:nvSpPr>
        <p:spPr bwMode="auto">
          <a:xfrm>
            <a:off x="7790512" y="2204864"/>
            <a:ext cx="370810" cy="936104"/>
          </a:xfrm>
          <a:prstGeom prst="rect">
            <a:avLst/>
          </a:prstGeom>
          <a:solidFill>
            <a:srgbClr val="66FFFF"/>
          </a:solidFill>
          <a:ln w="9525">
            <a:solidFill>
              <a:srgbClr val="000000"/>
            </a:solidFill>
            <a:miter lim="800000"/>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i="0" u="none" strike="noStrike" kern="0" cap="none" spc="0" normalizeH="0" baseline="0" noProof="0" dirty="0">
                <a:ln>
                  <a:noFill/>
                </a:ln>
                <a:solidFill>
                  <a:srgbClr val="000099"/>
                </a:solidFill>
                <a:effectLst/>
                <a:uLnTx/>
                <a:uFillTx/>
                <a:latin typeface="+mn-lt"/>
                <a:ea typeface="黑体" panose="02010609060101010101" pitchFamily="49" charset="-122"/>
              </a:rPr>
              <a:t>数据</a:t>
            </a:r>
          </a:p>
        </p:txBody>
      </p:sp>
      <p:sp>
        <p:nvSpPr>
          <p:cNvPr id="114" name="Text Box 13"/>
          <p:cNvSpPr txBox="1">
            <a:spLocks noChangeArrowheads="1"/>
          </p:cNvSpPr>
          <p:nvPr/>
        </p:nvSpPr>
        <p:spPr bwMode="auto">
          <a:xfrm>
            <a:off x="3062791" y="1556793"/>
            <a:ext cx="1376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dirty="0">
                <a:ea typeface="黑体" panose="02010609060101010101" pitchFamily="49" charset="-122"/>
              </a:rPr>
              <a:t>接收进程</a:t>
            </a:r>
          </a:p>
        </p:txBody>
      </p:sp>
      <p:sp>
        <p:nvSpPr>
          <p:cNvPr id="115" name="Text Box 59"/>
          <p:cNvSpPr txBox="1">
            <a:spLocks noChangeArrowheads="1"/>
          </p:cNvSpPr>
          <p:nvPr/>
        </p:nvSpPr>
        <p:spPr bwMode="auto">
          <a:xfrm>
            <a:off x="789659" y="1586410"/>
            <a:ext cx="13679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dirty="0">
                <a:ea typeface="黑体" panose="02010609060101010101" pitchFamily="49" charset="-122"/>
              </a:rPr>
              <a:t>发送进程</a:t>
            </a:r>
          </a:p>
        </p:txBody>
      </p:sp>
      <p:sp>
        <p:nvSpPr>
          <p:cNvPr id="116" name="Rectangle 24"/>
          <p:cNvSpPr>
            <a:spLocks noChangeArrowheads="1"/>
          </p:cNvSpPr>
          <p:nvPr/>
        </p:nvSpPr>
        <p:spPr bwMode="auto">
          <a:xfrm>
            <a:off x="1457206" y="2204864"/>
            <a:ext cx="370810" cy="936104"/>
          </a:xfrm>
          <a:prstGeom prst="rect">
            <a:avLst/>
          </a:prstGeom>
          <a:solidFill>
            <a:srgbClr val="66FFFF"/>
          </a:solidFill>
          <a:ln w="9525">
            <a:solidFill>
              <a:srgbClr val="000000"/>
            </a:solidFill>
            <a:miter lim="800000"/>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i="0" u="none" strike="noStrike" kern="0" cap="none" spc="0" normalizeH="0" baseline="0" noProof="0" dirty="0">
                <a:ln>
                  <a:noFill/>
                </a:ln>
                <a:solidFill>
                  <a:srgbClr val="000099"/>
                </a:solidFill>
                <a:effectLst/>
                <a:uLnTx/>
                <a:uFillTx/>
                <a:latin typeface="+mn-lt"/>
                <a:ea typeface="黑体" panose="02010609060101010101" pitchFamily="49" charset="-122"/>
              </a:rPr>
              <a:t>数据</a:t>
            </a:r>
          </a:p>
        </p:txBody>
      </p:sp>
      <p:sp>
        <p:nvSpPr>
          <p:cNvPr id="117" name="Rectangle 24"/>
          <p:cNvSpPr>
            <a:spLocks noChangeArrowheads="1"/>
          </p:cNvSpPr>
          <p:nvPr/>
        </p:nvSpPr>
        <p:spPr bwMode="auto">
          <a:xfrm>
            <a:off x="3868846" y="2204864"/>
            <a:ext cx="370810" cy="936104"/>
          </a:xfrm>
          <a:prstGeom prst="rect">
            <a:avLst/>
          </a:prstGeom>
          <a:solidFill>
            <a:srgbClr val="66FFFF"/>
          </a:solidFill>
          <a:ln w="9525">
            <a:solidFill>
              <a:srgbClr val="000000"/>
            </a:solidFill>
            <a:miter lim="800000"/>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i="0" u="none" strike="noStrike" kern="0" cap="none" spc="0" normalizeH="0" baseline="0" noProof="0" dirty="0">
                <a:ln>
                  <a:noFill/>
                </a:ln>
                <a:solidFill>
                  <a:srgbClr val="000099"/>
                </a:solidFill>
                <a:effectLst/>
                <a:uLnTx/>
                <a:uFillTx/>
                <a:latin typeface="+mn-lt"/>
                <a:ea typeface="黑体" panose="02010609060101010101" pitchFamily="49" charset="-122"/>
              </a:rPr>
              <a:t>数据</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r>
              <a:rPr lang="en-US" altLang="zh-CN" dirty="0">
                <a:latin typeface="+mn-lt"/>
              </a:rPr>
              <a:t>Karn </a:t>
            </a:r>
            <a:r>
              <a:rPr lang="zh-CN" altLang="en-US" dirty="0">
                <a:latin typeface="+mn-lt"/>
              </a:rPr>
              <a:t>算法 </a:t>
            </a:r>
          </a:p>
        </p:txBody>
      </p:sp>
      <p:sp>
        <p:nvSpPr>
          <p:cNvPr id="751620" name="Rectangle 4"/>
          <p:cNvSpPr>
            <a:spLocks noGrp="1" noChangeArrowheads="1"/>
          </p:cNvSpPr>
          <p:nvPr>
            <p:ph type="body" idx="1"/>
          </p:nvPr>
        </p:nvSpPr>
        <p:spPr/>
        <p:txBody>
          <a:bodyPr/>
          <a:lstStyle/>
          <a:p>
            <a:pPr>
              <a:spcBef>
                <a:spcPts val="600"/>
              </a:spcBef>
            </a:pPr>
            <a:r>
              <a:rPr lang="zh-CN" altLang="en-US" dirty="0"/>
              <a:t>在计算平均往返时间 </a:t>
            </a:r>
            <a:r>
              <a:rPr lang="en-US" altLang="zh-CN" dirty="0"/>
              <a:t>RTT </a:t>
            </a:r>
            <a:r>
              <a:rPr lang="zh-CN" altLang="en-US" dirty="0"/>
              <a:t>时，只要报文段重传了，就不采用其往返时间样本。</a:t>
            </a:r>
          </a:p>
          <a:p>
            <a:pPr>
              <a:spcBef>
                <a:spcPts val="600"/>
              </a:spcBef>
            </a:pPr>
            <a:endParaRPr lang="zh-CN" altLang="en-US" dirty="0"/>
          </a:p>
          <a:p>
            <a:pPr>
              <a:spcBef>
                <a:spcPts val="600"/>
              </a:spcBef>
            </a:pPr>
            <a:r>
              <a:rPr lang="zh-CN" altLang="en-US" dirty="0"/>
              <a:t>这样得出的加权平均平均往返时间 </a:t>
            </a:r>
            <a:r>
              <a:rPr lang="en-US" altLang="zh-CN" dirty="0"/>
              <a:t>RTT</a:t>
            </a:r>
            <a:r>
              <a:rPr lang="en-US" altLang="zh-CN" baseline="-25000" dirty="0"/>
              <a:t>S</a:t>
            </a:r>
            <a:r>
              <a:rPr lang="en-US" altLang="zh-CN" dirty="0"/>
              <a:t> </a:t>
            </a:r>
            <a:r>
              <a:rPr lang="zh-CN" altLang="en-US" dirty="0"/>
              <a:t>和 超时重传时间</a:t>
            </a:r>
            <a:r>
              <a:rPr lang="en-US" altLang="zh-CN" dirty="0"/>
              <a:t>RTO </a:t>
            </a:r>
            <a:r>
              <a:rPr lang="zh-CN" altLang="en-US" dirty="0"/>
              <a:t>就较准确。</a:t>
            </a:r>
          </a:p>
          <a:p>
            <a:pPr>
              <a:spcBef>
                <a:spcPts val="600"/>
              </a:spcBef>
            </a:pPr>
            <a:endParaRPr lang="zh-CN" alt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r>
              <a:rPr lang="en-US" altLang="zh-CN" dirty="0"/>
              <a:t>Karn </a:t>
            </a:r>
            <a:r>
              <a:rPr lang="zh-CN" altLang="en-US" dirty="0"/>
              <a:t>算法带来的问题 </a:t>
            </a:r>
          </a:p>
        </p:txBody>
      </p:sp>
      <p:sp>
        <p:nvSpPr>
          <p:cNvPr id="751620" name="Rectangle 4"/>
          <p:cNvSpPr>
            <a:spLocks noGrp="1" noChangeArrowheads="1"/>
          </p:cNvSpPr>
          <p:nvPr>
            <p:ph type="body" idx="1"/>
          </p:nvPr>
        </p:nvSpPr>
        <p:spPr/>
        <p:txBody>
          <a:bodyPr/>
          <a:lstStyle/>
          <a:p>
            <a:pPr>
              <a:spcBef>
                <a:spcPts val="600"/>
              </a:spcBef>
            </a:pPr>
            <a:r>
              <a:rPr lang="zh-CN" altLang="en-US" dirty="0"/>
              <a:t>但是，这又引起新的问题。</a:t>
            </a:r>
            <a:endParaRPr lang="en-US" altLang="zh-CN" dirty="0"/>
          </a:p>
          <a:p>
            <a:pPr>
              <a:spcBef>
                <a:spcPts val="600"/>
              </a:spcBef>
            </a:pPr>
            <a:endParaRPr lang="en-US" altLang="zh-CN" dirty="0">
              <a:solidFill>
                <a:srgbClr val="FF0000"/>
              </a:solidFill>
            </a:endParaRPr>
          </a:p>
          <a:p>
            <a:pPr>
              <a:spcBef>
                <a:spcPts val="600"/>
              </a:spcBef>
            </a:pPr>
            <a:r>
              <a:rPr lang="zh-CN" altLang="en-US" dirty="0"/>
              <a:t>设想出现这样的情况：</a:t>
            </a:r>
            <a:r>
              <a:rPr lang="zh-CN" altLang="en-US" dirty="0">
                <a:solidFill>
                  <a:srgbClr val="FF0000"/>
                </a:solidFill>
              </a:rPr>
              <a:t>报文段的时延突然增大了很多</a:t>
            </a:r>
            <a:r>
              <a:rPr lang="zh-CN" altLang="en-US" dirty="0"/>
              <a:t>。</a:t>
            </a:r>
            <a:endParaRPr lang="en-US" altLang="zh-CN" dirty="0"/>
          </a:p>
          <a:p>
            <a:pPr>
              <a:spcBef>
                <a:spcPts val="600"/>
              </a:spcBef>
            </a:pPr>
            <a:endParaRPr lang="en-US" altLang="zh-CN" dirty="0"/>
          </a:p>
          <a:p>
            <a:pPr>
              <a:spcBef>
                <a:spcPts val="600"/>
              </a:spcBef>
            </a:pPr>
            <a:r>
              <a:rPr lang="zh-CN" altLang="en-US" dirty="0"/>
              <a:t>因此在原来得出的重传时间内，不会收到确认报文段。于是重传报文段。</a:t>
            </a:r>
            <a:endParaRPr lang="en-US" altLang="zh-CN" dirty="0"/>
          </a:p>
          <a:p>
            <a:pPr>
              <a:spcBef>
                <a:spcPts val="600"/>
              </a:spcBef>
            </a:pPr>
            <a:endParaRPr lang="en-US" altLang="zh-CN" dirty="0"/>
          </a:p>
          <a:p>
            <a:pPr>
              <a:spcBef>
                <a:spcPts val="600"/>
              </a:spcBef>
            </a:pPr>
            <a:r>
              <a:rPr lang="zh-CN" altLang="en-US" dirty="0"/>
              <a:t>但根据 </a:t>
            </a:r>
            <a:r>
              <a:rPr lang="en-US" altLang="zh-CN" dirty="0"/>
              <a:t>Karn </a:t>
            </a:r>
            <a:r>
              <a:rPr lang="zh-CN" altLang="en-US" dirty="0"/>
              <a:t>算法，不考虑重传的报文段的往返时间样本。</a:t>
            </a:r>
            <a:endParaRPr lang="en-US" altLang="zh-CN" dirty="0"/>
          </a:p>
          <a:p>
            <a:pPr>
              <a:spcBef>
                <a:spcPts val="600"/>
              </a:spcBef>
            </a:pPr>
            <a:endParaRPr lang="en-US" altLang="zh-CN" dirty="0">
              <a:ea typeface="黑体" panose="02010609060101010101" pitchFamily="49" charset="-122"/>
            </a:endParaRPr>
          </a:p>
          <a:p>
            <a:pPr>
              <a:spcBef>
                <a:spcPts val="600"/>
              </a:spcBef>
            </a:pPr>
            <a:r>
              <a:rPr lang="zh-CN" altLang="en-US" dirty="0">
                <a:solidFill>
                  <a:srgbClr val="FF0000"/>
                </a:solidFill>
                <a:ea typeface="黑体" panose="02010609060101010101" pitchFamily="49" charset="-122"/>
              </a:rPr>
              <a:t>这样，重传时间就无法更新</a:t>
            </a:r>
            <a:r>
              <a:rPr lang="zh-CN" altLang="en-US" dirty="0"/>
              <a:t>。</a:t>
            </a:r>
            <a:endParaRPr lang="en-US" altLang="zh-CN" dirty="0"/>
          </a:p>
          <a:p>
            <a:pPr>
              <a:spcBef>
                <a:spcPts val="600"/>
              </a:spcBef>
            </a:pPr>
            <a:endParaRPr lang="en-US" altLang="zh-CN" dirty="0"/>
          </a:p>
          <a:p>
            <a:pPr>
              <a:spcBef>
                <a:spcPts val="600"/>
              </a:spcBef>
            </a:pPr>
            <a:endParaRPr lang="en-US" altLang="zh-CN"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7" name="Rectangle 3"/>
          <p:cNvSpPr>
            <a:spLocks noGrp="1" noChangeArrowheads="1"/>
          </p:cNvSpPr>
          <p:nvPr>
            <p:ph type="title"/>
          </p:nvPr>
        </p:nvSpPr>
        <p:spPr/>
        <p:txBody>
          <a:bodyPr/>
          <a:lstStyle/>
          <a:p>
            <a:r>
              <a:rPr lang="zh-CN" altLang="en-US" dirty="0"/>
              <a:t>修正的 </a:t>
            </a:r>
            <a:r>
              <a:rPr lang="en-US" altLang="zh-CN" dirty="0"/>
              <a:t>Karn </a:t>
            </a:r>
            <a:r>
              <a:rPr lang="zh-CN" altLang="en-US" dirty="0"/>
              <a:t>算法 </a:t>
            </a:r>
          </a:p>
        </p:txBody>
      </p:sp>
      <p:sp>
        <p:nvSpPr>
          <p:cNvPr id="753669" name="Rectangle 5"/>
          <p:cNvSpPr>
            <a:spLocks noGrp="1" noChangeArrowheads="1"/>
          </p:cNvSpPr>
          <p:nvPr>
            <p:ph type="body" idx="1"/>
          </p:nvPr>
        </p:nvSpPr>
        <p:spPr/>
        <p:txBody>
          <a:bodyPr/>
          <a:lstStyle/>
          <a:p>
            <a:pPr algn="just">
              <a:lnSpc>
                <a:spcPct val="110000"/>
              </a:lnSpc>
            </a:pPr>
            <a:r>
              <a:rPr lang="zh-CN" altLang="en-US" dirty="0"/>
              <a:t>因此，需要对</a:t>
            </a:r>
            <a:r>
              <a:rPr lang="en-US" altLang="zh-CN" dirty="0" err="1"/>
              <a:t>Karn</a:t>
            </a:r>
            <a:r>
              <a:rPr lang="zh-CN" altLang="en-US" dirty="0"/>
              <a:t>算法进行修正。 </a:t>
            </a:r>
          </a:p>
          <a:p>
            <a:pPr algn="just">
              <a:lnSpc>
                <a:spcPct val="110000"/>
              </a:lnSpc>
            </a:pPr>
            <a:endParaRPr lang="en-US" altLang="zh-CN" dirty="0"/>
          </a:p>
          <a:p>
            <a:pPr algn="just">
              <a:lnSpc>
                <a:spcPct val="110000"/>
              </a:lnSpc>
            </a:pPr>
            <a:r>
              <a:rPr lang="zh-CN" altLang="en-US" dirty="0"/>
              <a:t>报文段每重传一次，就把</a:t>
            </a:r>
            <a:r>
              <a:rPr lang="en-US" altLang="zh-CN" dirty="0"/>
              <a:t>RTO</a:t>
            </a:r>
            <a:r>
              <a:rPr lang="zh-CN" altLang="en-US" dirty="0"/>
              <a:t>增大一些：</a:t>
            </a:r>
          </a:p>
          <a:p>
            <a:pPr algn="just">
              <a:lnSpc>
                <a:spcPct val="110000"/>
              </a:lnSpc>
              <a:buFontTx/>
              <a:buNone/>
            </a:pPr>
            <a:r>
              <a:rPr lang="zh-CN" altLang="en-US" dirty="0"/>
              <a:t>     </a:t>
            </a:r>
            <a:r>
              <a:rPr lang="zh-CN" altLang="en-US" dirty="0">
                <a:solidFill>
                  <a:srgbClr val="FF0000"/>
                </a:solidFill>
              </a:rPr>
              <a:t>新的 </a:t>
            </a:r>
            <a:r>
              <a:rPr lang="en-US" altLang="zh-CN" dirty="0">
                <a:solidFill>
                  <a:srgbClr val="FF0000"/>
                </a:solidFill>
              </a:rPr>
              <a:t>RTO </a:t>
            </a:r>
            <a:r>
              <a:rPr lang="en-US" altLang="zh-CN" dirty="0">
                <a:solidFill>
                  <a:srgbClr val="FF0000"/>
                </a:solidFill>
                <a:sym typeface="Symbol" panose="05050102010706020507" pitchFamily="18" charset="2"/>
              </a:rPr>
              <a:t></a:t>
            </a:r>
            <a:r>
              <a:rPr lang="en-US" altLang="zh-CN" dirty="0">
                <a:solidFill>
                  <a:srgbClr val="FF0000"/>
                </a:solidFill>
              </a:rPr>
              <a:t> </a:t>
            </a:r>
            <a:r>
              <a:rPr lang="en-US" altLang="zh-CN" dirty="0">
                <a:solidFill>
                  <a:srgbClr val="FF0000"/>
                </a:solidFill>
                <a:sym typeface="Symbol" panose="05050102010706020507" pitchFamily="18" charset="2"/>
              </a:rPr>
              <a:t></a:t>
            </a:r>
            <a:r>
              <a:rPr lang="en-US" altLang="zh-CN" dirty="0">
                <a:solidFill>
                  <a:srgbClr val="FF0000"/>
                </a:solidFill>
              </a:rPr>
              <a:t> </a:t>
            </a:r>
            <a:r>
              <a:rPr lang="en-US" altLang="zh-CN" dirty="0">
                <a:solidFill>
                  <a:srgbClr val="FF0000"/>
                </a:solidFill>
                <a:sym typeface="Symbol" panose="05050102010706020507" pitchFamily="18" charset="2"/>
              </a:rPr>
              <a:t></a:t>
            </a:r>
            <a:r>
              <a:rPr lang="en-US" altLang="zh-CN" dirty="0">
                <a:solidFill>
                  <a:srgbClr val="FF0000"/>
                </a:solidFill>
              </a:rPr>
              <a:t> (</a:t>
            </a:r>
            <a:r>
              <a:rPr lang="zh-CN" altLang="en-US" dirty="0">
                <a:solidFill>
                  <a:srgbClr val="FF0000"/>
                </a:solidFill>
              </a:rPr>
              <a:t>旧的 </a:t>
            </a:r>
            <a:r>
              <a:rPr lang="en-US" altLang="zh-CN" dirty="0">
                <a:solidFill>
                  <a:srgbClr val="FF0000"/>
                </a:solidFill>
              </a:rPr>
              <a:t>RTO)      </a:t>
            </a:r>
          </a:p>
          <a:p>
            <a:pPr>
              <a:buBlip>
                <a:blip r:embed="rId3"/>
              </a:buBlip>
            </a:pPr>
            <a:r>
              <a:rPr lang="zh-CN" altLang="en-US" dirty="0"/>
              <a:t>这里 </a:t>
            </a:r>
            <a:r>
              <a:rPr lang="zh-CN" altLang="en-US" dirty="0">
                <a:sym typeface="Symbol" panose="05050102010706020507" pitchFamily="18" charset="2"/>
              </a:rPr>
              <a:t> </a:t>
            </a:r>
            <a:r>
              <a:rPr lang="zh-CN" altLang="en-US" dirty="0"/>
              <a:t>是个大于 </a:t>
            </a:r>
            <a:r>
              <a:rPr lang="en-US" altLang="zh-CN" dirty="0"/>
              <a:t>1 </a:t>
            </a:r>
            <a:r>
              <a:rPr lang="zh-CN" altLang="en-US" dirty="0"/>
              <a:t>的系数。若取 </a:t>
            </a:r>
            <a:r>
              <a:rPr lang="zh-CN" altLang="en-US" dirty="0">
                <a:sym typeface="Symbol" panose="05050102010706020507" pitchFamily="18" charset="2"/>
              </a:rPr>
              <a:t> </a:t>
            </a:r>
            <a:r>
              <a:rPr lang="zh-CN" altLang="en-US" dirty="0"/>
              <a:t>很接近于 </a:t>
            </a:r>
            <a:r>
              <a:rPr lang="en-US" altLang="zh-CN" dirty="0"/>
              <a:t>1</a:t>
            </a:r>
            <a:r>
              <a:rPr lang="zh-CN" altLang="en-US" dirty="0"/>
              <a:t>，发送端可</a:t>
            </a:r>
            <a:r>
              <a:rPr lang="zh-CN" altLang="en-US" dirty="0">
                <a:solidFill>
                  <a:schemeClr val="hlink"/>
                </a:solidFill>
              </a:rPr>
              <a:t>及时地</a:t>
            </a:r>
            <a:r>
              <a:rPr lang="zh-CN" altLang="en-US" dirty="0"/>
              <a:t>重传丢失的报文段，因此效率得到提高。</a:t>
            </a:r>
          </a:p>
          <a:p>
            <a:endParaRPr lang="zh-CN" altLang="en-US" dirty="0"/>
          </a:p>
          <a:p>
            <a:r>
              <a:rPr lang="zh-CN" altLang="en-US" dirty="0"/>
              <a:t>但若报文段</a:t>
            </a:r>
            <a:r>
              <a:rPr lang="zh-CN" altLang="en-US" dirty="0">
                <a:solidFill>
                  <a:srgbClr val="FF0000"/>
                </a:solidFill>
              </a:rPr>
              <a:t>并未丢失</a:t>
            </a:r>
            <a:r>
              <a:rPr lang="zh-CN" altLang="en-US" dirty="0"/>
              <a:t>而仅仅是增加了一点时延，那么</a:t>
            </a:r>
            <a:r>
              <a:rPr lang="zh-CN" altLang="en-US" dirty="0">
                <a:solidFill>
                  <a:schemeClr val="hlink"/>
                </a:solidFill>
              </a:rPr>
              <a:t>过早地</a:t>
            </a:r>
            <a:r>
              <a:rPr lang="zh-CN" altLang="en-US" dirty="0"/>
              <a:t>重传反而会加重网络的负担。</a:t>
            </a:r>
          </a:p>
          <a:p>
            <a:endParaRPr lang="zh-CN" altLang="en-US" dirty="0"/>
          </a:p>
          <a:p>
            <a:r>
              <a:rPr lang="zh-CN" altLang="en-US" dirty="0"/>
              <a:t>因此 </a:t>
            </a:r>
            <a:r>
              <a:rPr lang="en-US" altLang="zh-CN" dirty="0"/>
              <a:t>TCP </a:t>
            </a:r>
            <a:r>
              <a:rPr lang="zh-CN" altLang="en-US" dirty="0"/>
              <a:t>原先的标准推荐将 </a:t>
            </a:r>
            <a:r>
              <a:rPr lang="zh-CN" altLang="en-US" dirty="0">
                <a:sym typeface="Symbol" panose="05050102010706020507" pitchFamily="18" charset="2"/>
              </a:rPr>
              <a:t> </a:t>
            </a:r>
            <a:r>
              <a:rPr lang="zh-CN" altLang="en-US" dirty="0"/>
              <a:t>值取为 </a:t>
            </a:r>
            <a:r>
              <a:rPr lang="en-US" altLang="zh-CN" dirty="0"/>
              <a:t>2</a:t>
            </a:r>
            <a:r>
              <a:rPr lang="zh-CN" altLang="en-US" dirty="0"/>
              <a:t>。实践证明，这种策略</a:t>
            </a:r>
            <a:r>
              <a:rPr lang="en-US" altLang="zh-CN" dirty="0"/>
              <a:t>(policy)</a:t>
            </a:r>
            <a:r>
              <a:rPr lang="zh-CN" altLang="en-US" dirty="0"/>
              <a:t>较为合理。</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62" name="Picture 2"/>
          <p:cNvPicPr>
            <a:picLocks noChangeAspect="1" noChangeArrowheads="1"/>
          </p:cNvPicPr>
          <p:nvPr/>
        </p:nvPicPr>
        <p:blipFill>
          <a:blip r:embed="rId3" cstate="print"/>
          <a:srcRect/>
          <a:stretch>
            <a:fillRect/>
          </a:stretch>
        </p:blipFill>
        <p:spPr bwMode="auto">
          <a:xfrm>
            <a:off x="755576" y="980728"/>
            <a:ext cx="7456488" cy="510857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en-US" dirty="0">
                <a:latin typeface="Gill Sans MT" panose="020B0502020104020203" pitchFamily="34" charset="0"/>
              </a:rPr>
              <a:t>Example</a:t>
            </a:r>
            <a:r>
              <a:rPr lang="en-US" altLang="zh-CN" dirty="0">
                <a:latin typeface="Gill Sans MT" panose="020B0502020104020203" pitchFamily="34" charset="0"/>
              </a:rPr>
              <a:t> </a:t>
            </a:r>
            <a:r>
              <a:rPr lang="en-US" altLang="zh-CN" i="1" dirty="0">
                <a:latin typeface="Gill Sans MT" panose="020B0502020104020203" pitchFamily="34" charset="0"/>
              </a:rPr>
              <a:t>(</a:t>
            </a:r>
            <a:r>
              <a:rPr lang="en-US" altLang="zh-CN" i="1" dirty="0">
                <a:solidFill>
                  <a:srgbClr val="FF0000"/>
                </a:solidFill>
                <a:latin typeface="Gill Sans MT" panose="020B0502020104020203" pitchFamily="34" charset="0"/>
              </a:rPr>
              <a:t>comments inside!</a:t>
            </a:r>
            <a:r>
              <a:rPr lang="en-US" altLang="zh-CN" i="1" dirty="0">
                <a:latin typeface="Gill Sans MT" panose="020B0502020104020203" pitchFamily="34" charset="0"/>
              </a:rPr>
              <a:t>)</a:t>
            </a:r>
            <a:endParaRPr lang="zh-CN" altLang="en-US" i="1" dirty="0"/>
          </a:p>
        </p:txBody>
      </p:sp>
      <p:sp>
        <p:nvSpPr>
          <p:cNvPr id="4" name="矩形 3"/>
          <p:cNvSpPr/>
          <p:nvPr/>
        </p:nvSpPr>
        <p:spPr>
          <a:xfrm>
            <a:off x="355600" y="3286124"/>
            <a:ext cx="4032386" cy="307777"/>
          </a:xfrm>
          <a:prstGeom prst="rect">
            <a:avLst/>
          </a:prstGeom>
        </p:spPr>
        <p:txBody>
          <a:bodyPr wrap="square">
            <a:spAutoFit/>
          </a:bodyPr>
          <a:lstStyle/>
          <a:p>
            <a:pPr algn="r"/>
            <a:r>
              <a:rPr lang="en-US" altLang="zh-CN" sz="1400" dirty="0"/>
              <a:t>not start an RTT measurement for ACK  Segment </a:t>
            </a:r>
            <a:endParaRPr lang="zh-CN" altLang="en-US" sz="1400" dirty="0"/>
          </a:p>
        </p:txBody>
      </p:sp>
      <p:sp>
        <p:nvSpPr>
          <p:cNvPr id="5" name="矩形 4"/>
          <p:cNvSpPr/>
          <p:nvPr/>
        </p:nvSpPr>
        <p:spPr>
          <a:xfrm>
            <a:off x="355600" y="4005064"/>
            <a:ext cx="3064272" cy="738664"/>
          </a:xfrm>
          <a:prstGeom prst="rect">
            <a:avLst/>
          </a:prstGeom>
        </p:spPr>
        <p:txBody>
          <a:bodyPr wrap="square">
            <a:spAutoFit/>
          </a:bodyPr>
          <a:lstStyle/>
          <a:p>
            <a:r>
              <a:rPr lang="en-US" altLang="zh-CN" sz="1400" dirty="0"/>
              <a:t>No RTT measurement starts for the second segment because a measurement is already in progress </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down)">
                                      <p:cBhvr>
                                        <p:cTn id="25" dur="580">
                                          <p:stCondLst>
                                            <p:cond delay="0"/>
                                          </p:stCondLst>
                                        </p:cTn>
                                        <p:tgtEl>
                                          <p:spTgt spid="5">
                                            <p:txEl>
                                              <p:pRg st="0" end="0"/>
                                            </p:txEl>
                                          </p:spTgt>
                                        </p:tgtEl>
                                      </p:cBhvr>
                                    </p:animEffect>
                                    <p:anim calcmode="lin" valueType="num">
                                      <p:cBhvr>
                                        <p:cTn id="26"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xEl>
                                              <p:pRg st="0" end="0"/>
                                            </p:txEl>
                                          </p:spTgt>
                                        </p:tgtEl>
                                      </p:cBhvr>
                                      <p:to x="100000" y="60000"/>
                                    </p:animScale>
                                    <p:animScale>
                                      <p:cBhvr>
                                        <p:cTn id="32" dur="166" decel="50000">
                                          <p:stCondLst>
                                            <p:cond delay="676"/>
                                          </p:stCondLst>
                                        </p:cTn>
                                        <p:tgtEl>
                                          <p:spTgt spid="5">
                                            <p:txEl>
                                              <p:pRg st="0" end="0"/>
                                            </p:txEl>
                                          </p:spTgt>
                                        </p:tgtEl>
                                      </p:cBhvr>
                                      <p:to x="100000" y="100000"/>
                                    </p:animScale>
                                    <p:animScale>
                                      <p:cBhvr>
                                        <p:cTn id="33" dur="26">
                                          <p:stCondLst>
                                            <p:cond delay="1312"/>
                                          </p:stCondLst>
                                        </p:cTn>
                                        <p:tgtEl>
                                          <p:spTgt spid="5">
                                            <p:txEl>
                                              <p:pRg st="0" end="0"/>
                                            </p:txEl>
                                          </p:spTgt>
                                        </p:tgtEl>
                                      </p:cBhvr>
                                      <p:to x="100000" y="80000"/>
                                    </p:animScale>
                                    <p:animScale>
                                      <p:cBhvr>
                                        <p:cTn id="34" dur="166" decel="50000">
                                          <p:stCondLst>
                                            <p:cond delay="1338"/>
                                          </p:stCondLst>
                                        </p:cTn>
                                        <p:tgtEl>
                                          <p:spTgt spid="5">
                                            <p:txEl>
                                              <p:pRg st="0" end="0"/>
                                            </p:txEl>
                                          </p:spTgt>
                                        </p:tgtEl>
                                      </p:cBhvr>
                                      <p:to x="100000" y="100000"/>
                                    </p:animScale>
                                    <p:animScale>
                                      <p:cBhvr>
                                        <p:cTn id="35" dur="26">
                                          <p:stCondLst>
                                            <p:cond delay="1642"/>
                                          </p:stCondLst>
                                        </p:cTn>
                                        <p:tgtEl>
                                          <p:spTgt spid="5">
                                            <p:txEl>
                                              <p:pRg st="0" end="0"/>
                                            </p:txEl>
                                          </p:spTgt>
                                        </p:tgtEl>
                                      </p:cBhvr>
                                      <p:to x="100000" y="90000"/>
                                    </p:animScale>
                                    <p:animScale>
                                      <p:cBhvr>
                                        <p:cTn id="36" dur="166" decel="50000">
                                          <p:stCondLst>
                                            <p:cond delay="1668"/>
                                          </p:stCondLst>
                                        </p:cTn>
                                        <p:tgtEl>
                                          <p:spTgt spid="5">
                                            <p:txEl>
                                              <p:pRg st="0" end="0"/>
                                            </p:txEl>
                                          </p:spTgt>
                                        </p:tgtEl>
                                      </p:cBhvr>
                                      <p:to x="100000" y="100000"/>
                                    </p:animScale>
                                    <p:animScale>
                                      <p:cBhvr>
                                        <p:cTn id="37" dur="26">
                                          <p:stCondLst>
                                            <p:cond delay="1808"/>
                                          </p:stCondLst>
                                        </p:cTn>
                                        <p:tgtEl>
                                          <p:spTgt spid="5">
                                            <p:txEl>
                                              <p:pRg st="0" end="0"/>
                                            </p:txEl>
                                          </p:spTgt>
                                        </p:tgtEl>
                                      </p:cBhvr>
                                      <p:to x="100000" y="95000"/>
                                    </p:animScale>
                                    <p:animScale>
                                      <p:cBhvr>
                                        <p:cTn id="38"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ltLang="en-US" dirty="0">
                <a:latin typeface="+mn-lt"/>
              </a:rPr>
              <a:t>Example</a:t>
            </a:r>
            <a:endParaRPr lang="zh-CN" altLang="en-US" dirty="0">
              <a:latin typeface="+mn-lt"/>
            </a:endParaRPr>
          </a:p>
        </p:txBody>
      </p:sp>
      <p:sp>
        <p:nvSpPr>
          <p:cNvPr id="912388" name="Rectangle 4"/>
          <p:cNvSpPr>
            <a:spLocks noChangeArrowheads="1"/>
          </p:cNvSpPr>
          <p:nvPr/>
        </p:nvSpPr>
        <p:spPr bwMode="auto">
          <a:xfrm>
            <a:off x="481042" y="1350963"/>
            <a:ext cx="8305800" cy="884237"/>
          </a:xfrm>
          <a:prstGeom prst="rect">
            <a:avLst/>
          </a:prstGeom>
          <a:solidFill>
            <a:srgbClr val="DDDDDD"/>
          </a:solidFill>
          <a:ln w="9525">
            <a:noFill/>
            <a:miter lim="800000"/>
          </a:ln>
          <a:effectLst/>
        </p:spPr>
        <p:txBody>
          <a:bodyPr>
            <a:spAutoFit/>
          </a:bodyPr>
          <a:lstStyle/>
          <a:p>
            <a:pPr algn="l">
              <a:spcBef>
                <a:spcPct val="50000"/>
              </a:spcBef>
            </a:pPr>
            <a:r>
              <a:rPr lang="en-US" altLang="zh-CN" sz="2400" dirty="0">
                <a:latin typeface="Tahoma" panose="020B0604030504040204" pitchFamily="34" charset="0"/>
                <a:ea typeface="宋体" panose="02010600030101010101" pitchFamily="2" charset="-122"/>
              </a:rPr>
              <a:t>RTT</a:t>
            </a:r>
            <a:r>
              <a:rPr lang="en-US" altLang="zh-CN" sz="2400" baseline="-25000" dirty="0">
                <a:latin typeface="Tahoma" panose="020B0604030504040204" pitchFamily="34" charset="0"/>
                <a:ea typeface="宋体" panose="02010600030101010101" pitchFamily="2" charset="-122"/>
              </a:rPr>
              <a:t>M</a:t>
            </a:r>
            <a:r>
              <a:rPr lang="en-US" altLang="zh-CN" sz="2400" dirty="0">
                <a:latin typeface="Tahoma" panose="020B0604030504040204" pitchFamily="34" charset="0"/>
                <a:ea typeface="宋体" panose="02010600030101010101" pitchFamily="2" charset="-122"/>
              </a:rPr>
              <a:t> = 1.5	                 RTT</a:t>
            </a:r>
            <a:r>
              <a:rPr lang="en-US" altLang="zh-CN" sz="2400" baseline="-25000" dirty="0">
                <a:latin typeface="Tahoma" panose="020B0604030504040204" pitchFamily="34" charset="0"/>
                <a:ea typeface="宋体" panose="02010600030101010101" pitchFamily="2" charset="-122"/>
              </a:rPr>
              <a:t>S</a:t>
            </a:r>
            <a:r>
              <a:rPr lang="en-US" altLang="zh-CN" sz="2400" dirty="0">
                <a:latin typeface="Tahoma" panose="020B0604030504040204" pitchFamily="34" charset="0"/>
                <a:ea typeface="宋体" panose="02010600030101010101" pitchFamily="2" charset="-122"/>
              </a:rPr>
              <a:t> = 1.5</a:t>
            </a:r>
            <a:br>
              <a:rPr lang="en-US" altLang="zh-CN" sz="2400" dirty="0">
                <a:latin typeface="Tahoma" panose="020B0604030504040204" pitchFamily="34" charset="0"/>
                <a:ea typeface="宋体" panose="02010600030101010101" pitchFamily="2" charset="-122"/>
              </a:rPr>
            </a:br>
            <a:r>
              <a:rPr lang="en-US" altLang="zh-CN" sz="2400" dirty="0">
                <a:latin typeface="Tahoma" panose="020B0604030504040204" pitchFamily="34" charset="0"/>
                <a:ea typeface="宋体" panose="02010600030101010101" pitchFamily="2" charset="-122"/>
              </a:rPr>
              <a:t>RTT</a:t>
            </a:r>
            <a:r>
              <a:rPr lang="en-US" altLang="zh-CN" sz="2400" baseline="-25000" dirty="0">
                <a:latin typeface="Tahoma" panose="020B0604030504040204" pitchFamily="34" charset="0"/>
                <a:ea typeface="宋体" panose="02010600030101010101" pitchFamily="2" charset="-122"/>
              </a:rPr>
              <a:t>D</a:t>
            </a:r>
            <a:r>
              <a:rPr lang="en-US" altLang="zh-CN" sz="2400" dirty="0">
                <a:latin typeface="Tahoma" panose="020B0604030504040204" pitchFamily="34" charset="0"/>
                <a:ea typeface="宋体" panose="02010600030101010101" pitchFamily="2" charset="-122"/>
              </a:rPr>
              <a:t> = 1.5/2 = </a:t>
            </a:r>
            <a:r>
              <a:rPr lang="en-US" altLang="zh-CN" sz="2400" dirty="0">
                <a:solidFill>
                  <a:schemeClr val="hlink"/>
                </a:solidFill>
                <a:latin typeface="Tahoma" panose="020B0604030504040204" pitchFamily="34" charset="0"/>
                <a:ea typeface="宋体" panose="02010600030101010101" pitchFamily="2" charset="-122"/>
              </a:rPr>
              <a:t>0.75       </a:t>
            </a:r>
            <a:r>
              <a:rPr lang="en-US" altLang="zh-CN" sz="2400" dirty="0">
                <a:latin typeface="Tahoma" panose="020B0604030504040204" pitchFamily="34" charset="0"/>
                <a:ea typeface="宋体" panose="02010600030101010101" pitchFamily="2" charset="-122"/>
              </a:rPr>
              <a:t>RTO = 1.5 + 4</a:t>
            </a:r>
            <a:r>
              <a:rPr lang="en-US" altLang="zh-CN" dirty="0">
                <a:latin typeface="Tahoma" panose="020B0604030504040204" pitchFamily="34" charset="0"/>
                <a:ea typeface="宋体" panose="02010600030101010101" pitchFamily="2" charset="-122"/>
              </a:rPr>
              <a:t>×</a:t>
            </a:r>
            <a:r>
              <a:rPr lang="en-US" altLang="zh-CN" sz="2400" dirty="0">
                <a:latin typeface="Tahoma" panose="020B0604030504040204" pitchFamily="34" charset="0"/>
                <a:ea typeface="宋体" panose="02010600030101010101" pitchFamily="2" charset="-122"/>
              </a:rPr>
              <a:t>0.75 = </a:t>
            </a:r>
            <a:r>
              <a:rPr lang="en-US" altLang="zh-CN" sz="2400" dirty="0">
                <a:solidFill>
                  <a:srgbClr val="FF0000"/>
                </a:solidFill>
                <a:latin typeface="Tahoma" panose="020B0604030504040204" pitchFamily="34" charset="0"/>
                <a:ea typeface="宋体" panose="02010600030101010101" pitchFamily="2" charset="-122"/>
              </a:rPr>
              <a:t>4.5</a:t>
            </a:r>
          </a:p>
        </p:txBody>
      </p:sp>
      <p:sp>
        <p:nvSpPr>
          <p:cNvPr id="912389" name="Rectangle 5"/>
          <p:cNvSpPr>
            <a:spLocks noChangeArrowheads="1"/>
          </p:cNvSpPr>
          <p:nvPr/>
        </p:nvSpPr>
        <p:spPr bwMode="auto">
          <a:xfrm>
            <a:off x="500034" y="2786058"/>
            <a:ext cx="8356600" cy="2123658"/>
          </a:xfrm>
          <a:prstGeom prst="rect">
            <a:avLst/>
          </a:prstGeom>
          <a:solidFill>
            <a:srgbClr val="DDDDDD"/>
          </a:solidFill>
          <a:ln w="9525">
            <a:noFill/>
            <a:miter lim="800000"/>
          </a:ln>
          <a:effectLst/>
        </p:spPr>
        <p:txBody>
          <a:bodyPr>
            <a:spAutoFit/>
          </a:bodyPr>
          <a:lstStyle/>
          <a:p>
            <a:pPr>
              <a:spcBef>
                <a:spcPct val="50000"/>
              </a:spcBef>
            </a:pPr>
            <a:r>
              <a:rPr lang="en-US" altLang="zh-CN" sz="2400" dirty="0">
                <a:latin typeface="Tahoma" panose="020B0604030504040204" pitchFamily="34" charset="0"/>
                <a:ea typeface="宋体" panose="02010600030101010101" pitchFamily="2" charset="-122"/>
              </a:rPr>
              <a:t>RTT</a:t>
            </a:r>
            <a:r>
              <a:rPr lang="en-US" altLang="zh-CN" sz="2400" baseline="-25000" dirty="0">
                <a:latin typeface="Tahoma" panose="020B0604030504040204" pitchFamily="34" charset="0"/>
                <a:ea typeface="宋体" panose="02010600030101010101" pitchFamily="2" charset="-122"/>
              </a:rPr>
              <a:t>M</a:t>
            </a:r>
            <a:r>
              <a:rPr lang="en-US" altLang="zh-CN" sz="2400" dirty="0">
                <a:latin typeface="Tahoma" panose="020B0604030504040204" pitchFamily="34" charset="0"/>
                <a:ea typeface="宋体" panose="02010600030101010101" pitchFamily="2" charset="-122"/>
              </a:rPr>
              <a:t> = </a:t>
            </a:r>
            <a:r>
              <a:rPr lang="en-US" altLang="zh-CN" sz="2400" dirty="0">
                <a:solidFill>
                  <a:srgbClr val="FF0000"/>
                </a:solidFill>
                <a:latin typeface="Tahoma" panose="020B0604030504040204" pitchFamily="34" charset="0"/>
                <a:ea typeface="宋体" panose="02010600030101010101" pitchFamily="2" charset="-122"/>
              </a:rPr>
              <a:t>2.5</a:t>
            </a:r>
            <a:r>
              <a:rPr lang="en-US" altLang="zh-CN" sz="2400" dirty="0">
                <a:latin typeface="Tahoma" panose="020B0604030504040204" pitchFamily="34" charset="0"/>
                <a:ea typeface="宋体" panose="02010600030101010101" pitchFamily="2" charset="-122"/>
              </a:rPr>
              <a:t>			</a:t>
            </a:r>
            <a:br>
              <a:rPr lang="en-US" altLang="zh-CN" sz="2400" dirty="0">
                <a:latin typeface="Tahoma" panose="020B0604030504040204" pitchFamily="34" charset="0"/>
                <a:ea typeface="宋体" panose="02010600030101010101" pitchFamily="2" charset="-122"/>
              </a:rPr>
            </a:br>
            <a:r>
              <a:rPr lang="en-US" altLang="zh-CN" sz="2400" dirty="0">
                <a:latin typeface="Tahoma" panose="020B0604030504040204" pitchFamily="34" charset="0"/>
                <a:ea typeface="宋体" panose="02010600030101010101" pitchFamily="2" charset="-122"/>
              </a:rPr>
              <a:t>RTT</a:t>
            </a:r>
            <a:r>
              <a:rPr lang="en-US" altLang="zh-CN" sz="2400" baseline="-25000" dirty="0">
                <a:latin typeface="Tahoma" panose="020B0604030504040204" pitchFamily="34" charset="0"/>
                <a:ea typeface="宋体" panose="02010600030101010101" pitchFamily="2" charset="-122"/>
              </a:rPr>
              <a:t>S</a:t>
            </a:r>
            <a:r>
              <a:rPr lang="en-US" altLang="zh-CN" sz="2400" dirty="0">
                <a:latin typeface="Tahoma" panose="020B0604030504040204" pitchFamily="34" charset="0"/>
                <a:ea typeface="宋体" panose="02010600030101010101" pitchFamily="2" charset="-122"/>
              </a:rPr>
              <a:t> = (1</a:t>
            </a:r>
            <a:r>
              <a:rPr lang="en-US" altLang="zh-CN" dirty="0">
                <a:ea typeface="宋体" panose="02010600030101010101" pitchFamily="2" charset="-122"/>
              </a:rPr>
              <a:t>-</a:t>
            </a:r>
            <a:r>
              <a:rPr lang="en-US" altLang="zh-CN" sz="2400" dirty="0">
                <a:latin typeface="Tahoma" panose="020B0604030504040204" pitchFamily="34" charset="0"/>
                <a:ea typeface="宋体" panose="02010600030101010101" pitchFamily="2" charset="-122"/>
              </a:rPr>
              <a:t>1/8)</a:t>
            </a:r>
            <a:r>
              <a:rPr lang="en-US" altLang="zh-CN" sz="2400" dirty="0"/>
              <a:t>×</a:t>
            </a:r>
            <a:r>
              <a:rPr lang="en-US" altLang="zh-CN" sz="2400" dirty="0">
                <a:latin typeface="Tahoma" panose="020B0604030504040204" pitchFamily="34" charset="0"/>
                <a:ea typeface="宋体" panose="02010600030101010101" pitchFamily="2" charset="-122"/>
              </a:rPr>
              <a:t>1.5 + 1/8 </a:t>
            </a:r>
            <a:r>
              <a:rPr lang="en-US" altLang="zh-CN" sz="2400" dirty="0"/>
              <a:t>×2.5</a:t>
            </a:r>
            <a:r>
              <a:rPr lang="en-US" altLang="zh-CN" sz="2400" dirty="0">
                <a:latin typeface="Tahoma" panose="020B0604030504040204" pitchFamily="34" charset="0"/>
                <a:ea typeface="宋体" panose="02010600030101010101" pitchFamily="2" charset="-122"/>
              </a:rPr>
              <a:t> = </a:t>
            </a:r>
            <a:r>
              <a:rPr lang="en-US" altLang="zh-CN" sz="2400" dirty="0">
                <a:solidFill>
                  <a:srgbClr val="FF0000"/>
                </a:solidFill>
                <a:latin typeface="Tahoma" panose="020B0604030504040204" pitchFamily="34" charset="0"/>
                <a:ea typeface="宋体" panose="02010600030101010101" pitchFamily="2" charset="-122"/>
              </a:rPr>
              <a:t>1.625</a:t>
            </a:r>
            <a:br>
              <a:rPr lang="en-US" altLang="zh-CN" sz="2400" dirty="0">
                <a:latin typeface="Tahoma" panose="020B0604030504040204" pitchFamily="34" charset="0"/>
                <a:ea typeface="宋体" panose="02010600030101010101" pitchFamily="2" charset="-122"/>
              </a:rPr>
            </a:br>
            <a:r>
              <a:rPr lang="en-US" altLang="zh-CN" sz="2400" dirty="0">
                <a:latin typeface="Tahoma" panose="020B0604030504040204" pitchFamily="34" charset="0"/>
                <a:ea typeface="宋体" panose="02010600030101010101" pitchFamily="2" charset="-122"/>
              </a:rPr>
              <a:t>RTT</a:t>
            </a:r>
            <a:r>
              <a:rPr lang="en-US" altLang="zh-CN" sz="2400" baseline="-25000" dirty="0">
                <a:latin typeface="Tahoma" panose="020B0604030504040204" pitchFamily="34" charset="0"/>
                <a:ea typeface="宋体" panose="02010600030101010101" pitchFamily="2" charset="-122"/>
              </a:rPr>
              <a:t>D</a:t>
            </a:r>
            <a:r>
              <a:rPr lang="en-US" altLang="zh-CN" sz="2400" dirty="0">
                <a:latin typeface="Tahoma" panose="020B0604030504040204" pitchFamily="34" charset="0"/>
                <a:ea typeface="宋体" panose="02010600030101010101" pitchFamily="2" charset="-122"/>
              </a:rPr>
              <a:t> = (1</a:t>
            </a:r>
            <a:r>
              <a:rPr lang="en-US" altLang="zh-CN" dirty="0">
                <a:ea typeface="宋体" panose="02010600030101010101" pitchFamily="2" charset="-122"/>
              </a:rPr>
              <a:t>-</a:t>
            </a:r>
            <a:r>
              <a:rPr lang="en-US" altLang="zh-CN" sz="2400" dirty="0">
                <a:latin typeface="Tahoma" panose="020B0604030504040204" pitchFamily="34" charset="0"/>
                <a:ea typeface="宋体" panose="02010600030101010101" pitchFamily="2" charset="-122"/>
              </a:rPr>
              <a:t>1/4) </a:t>
            </a:r>
            <a:r>
              <a:rPr lang="en-US" altLang="zh-CN" sz="2400" dirty="0"/>
              <a:t>×</a:t>
            </a:r>
            <a:r>
              <a:rPr lang="en-US" altLang="zh-CN" sz="2400" dirty="0">
                <a:solidFill>
                  <a:schemeClr val="hlink"/>
                </a:solidFill>
                <a:latin typeface="Tahoma" panose="020B0604030504040204" pitchFamily="34" charset="0"/>
                <a:ea typeface="宋体" panose="02010600030101010101" pitchFamily="2" charset="-122"/>
              </a:rPr>
              <a:t>0.75</a:t>
            </a:r>
            <a:r>
              <a:rPr lang="en-US" altLang="zh-CN" sz="2400" dirty="0">
                <a:solidFill>
                  <a:schemeClr val="hlink"/>
                </a:solidFill>
              </a:rPr>
              <a:t> </a:t>
            </a:r>
            <a:r>
              <a:rPr lang="en-US" altLang="zh-CN" sz="2400" dirty="0"/>
              <a:t>+ 1/4×</a:t>
            </a:r>
            <a:r>
              <a:rPr lang="en-US" altLang="zh-CN" sz="2400" dirty="0">
                <a:latin typeface="Tahoma" panose="020B0604030504040204" pitchFamily="34" charset="0"/>
                <a:ea typeface="宋体" panose="02010600030101010101" pitchFamily="2" charset="-122"/>
              </a:rPr>
              <a:t>|</a:t>
            </a:r>
            <a:r>
              <a:rPr lang="en-US" altLang="zh-CN" sz="2400" dirty="0">
                <a:solidFill>
                  <a:schemeClr val="hlink"/>
                </a:solidFill>
                <a:latin typeface="Tahoma" panose="020B0604030504040204" pitchFamily="34" charset="0"/>
                <a:ea typeface="宋体" panose="02010600030101010101" pitchFamily="2" charset="-122"/>
              </a:rPr>
              <a:t>1.625 − 2.5</a:t>
            </a:r>
            <a:r>
              <a:rPr lang="en-US" altLang="zh-CN" sz="2400" dirty="0">
                <a:latin typeface="Tahoma" panose="020B0604030504040204" pitchFamily="34" charset="0"/>
                <a:ea typeface="宋体" panose="02010600030101010101" pitchFamily="2" charset="-122"/>
              </a:rPr>
              <a:t>|  = 0.78		</a:t>
            </a:r>
            <a:br>
              <a:rPr lang="en-US" altLang="zh-CN" sz="2400" dirty="0">
                <a:latin typeface="Tahoma" panose="020B0604030504040204" pitchFamily="34" charset="0"/>
                <a:ea typeface="宋体" panose="02010600030101010101" pitchFamily="2" charset="-122"/>
              </a:rPr>
            </a:br>
            <a:r>
              <a:rPr lang="en-US" altLang="zh-CN" sz="2400" dirty="0">
                <a:latin typeface="Tahoma" panose="020B0604030504040204" pitchFamily="34" charset="0"/>
                <a:ea typeface="宋体" panose="02010600030101010101" pitchFamily="2" charset="-122"/>
              </a:rPr>
              <a:t>RTO = 1.625 + 4</a:t>
            </a:r>
            <a:r>
              <a:rPr lang="en-US" altLang="zh-CN" sz="2400" dirty="0"/>
              <a:t>×0.78</a:t>
            </a:r>
            <a:r>
              <a:rPr lang="en-US" altLang="zh-CN" sz="2400" dirty="0">
                <a:latin typeface="Tahoma" panose="020B0604030504040204" pitchFamily="34" charset="0"/>
                <a:ea typeface="宋体" panose="02010600030101010101" pitchFamily="2" charset="-122"/>
              </a:rPr>
              <a:t> = 4.745  (take the value of 4.74)</a:t>
            </a:r>
          </a:p>
        </p:txBody>
      </p:sp>
      <p:sp>
        <p:nvSpPr>
          <p:cNvPr id="5" name="矩形 4"/>
          <p:cNvSpPr/>
          <p:nvPr/>
        </p:nvSpPr>
        <p:spPr>
          <a:xfrm>
            <a:off x="714348" y="5572140"/>
            <a:ext cx="8001056" cy="492443"/>
          </a:xfrm>
          <a:prstGeom prst="rect">
            <a:avLst/>
          </a:prstGeom>
        </p:spPr>
        <p:txBody>
          <a:bodyPr wrap="square">
            <a:spAutoFit/>
          </a:bodyPr>
          <a:lstStyle/>
          <a:p>
            <a:pPr algn="ctr"/>
            <a:r>
              <a:rPr lang="zh-CN" altLang="en-US" sz="2600" dirty="0"/>
              <a:t>不同于</a:t>
            </a:r>
            <a:r>
              <a:rPr lang="en-US" altLang="zh-CN" sz="2600" dirty="0"/>
              <a:t>RTT</a:t>
            </a:r>
            <a:r>
              <a:rPr lang="en-US" altLang="zh-CN" sz="2600" baseline="-25000" dirty="0"/>
              <a:t>S </a:t>
            </a:r>
            <a:r>
              <a:rPr lang="zh-CN" altLang="en-US" sz="2600" dirty="0"/>
              <a:t>和 </a:t>
            </a:r>
            <a:r>
              <a:rPr lang="en-US" altLang="zh-CN" sz="2600" dirty="0"/>
              <a:t>RTT</a:t>
            </a:r>
            <a:r>
              <a:rPr lang="en-US" altLang="zh-CN" sz="2600" baseline="-25000" dirty="0"/>
              <a:t>D </a:t>
            </a:r>
            <a:r>
              <a:rPr lang="zh-CN" altLang="en-US" sz="2600" dirty="0"/>
              <a:t>，</a:t>
            </a:r>
            <a:r>
              <a:rPr lang="en-US" altLang="zh-CN" sz="2600" dirty="0"/>
              <a:t>RTO</a:t>
            </a:r>
            <a:r>
              <a:rPr lang="zh-CN" altLang="en-US" sz="2600" dirty="0"/>
              <a:t>没有参与迭代，为什么呢？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7202" name="Picture 2"/>
          <p:cNvPicPr>
            <a:picLocks noChangeAspect="1" noChangeArrowheads="1"/>
          </p:cNvPicPr>
          <p:nvPr/>
        </p:nvPicPr>
        <p:blipFill>
          <a:blip r:embed="rId3" cstate="print"/>
          <a:srcRect/>
          <a:stretch>
            <a:fillRect/>
          </a:stretch>
        </p:blipFill>
        <p:spPr bwMode="auto">
          <a:xfrm>
            <a:off x="685800" y="1066800"/>
            <a:ext cx="7559675" cy="504507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en-US" dirty="0">
                <a:latin typeface="Gill Sans MT" panose="020B0502020104020203" pitchFamily="34" charset="0"/>
              </a:rPr>
              <a:t>Example</a:t>
            </a:r>
            <a:r>
              <a:rPr lang="en-US" altLang="zh-CN" dirty="0">
                <a:latin typeface="Gill Sans MT" panose="020B0502020104020203" pitchFamily="34" charset="0"/>
              </a:rPr>
              <a:t> </a:t>
            </a:r>
            <a:r>
              <a:rPr lang="en-US" altLang="zh-CN" i="1" dirty="0">
                <a:latin typeface="Gill Sans MT" panose="020B0502020104020203" pitchFamily="34" charset="0"/>
              </a:rPr>
              <a:t>(</a:t>
            </a:r>
            <a:r>
              <a:rPr lang="en-US" altLang="zh-CN" i="1" dirty="0">
                <a:solidFill>
                  <a:srgbClr val="FF0000"/>
                </a:solidFill>
                <a:latin typeface="Gill Sans MT" panose="020B0502020104020203" pitchFamily="34" charset="0"/>
              </a:rPr>
              <a:t>comments inside!</a:t>
            </a:r>
            <a:r>
              <a:rPr lang="en-US" altLang="zh-CN" i="1" dirty="0">
                <a:latin typeface="Gill Sans MT" panose="020B0502020104020203" pitchFamily="34" charset="0"/>
              </a:rPr>
              <a:t>)</a:t>
            </a:r>
            <a:endParaRPr lang="zh-CN" altLang="en-US" dirty="0"/>
          </a:p>
        </p:txBody>
      </p:sp>
      <p:sp>
        <p:nvSpPr>
          <p:cNvPr id="4" name="矩形 3"/>
          <p:cNvSpPr/>
          <p:nvPr/>
        </p:nvSpPr>
        <p:spPr>
          <a:xfrm>
            <a:off x="4557090" y="3117800"/>
            <a:ext cx="3432991" cy="307777"/>
          </a:xfrm>
          <a:prstGeom prst="rect">
            <a:avLst/>
          </a:prstGeom>
        </p:spPr>
        <p:txBody>
          <a:bodyPr wrap="none">
            <a:spAutoFit/>
          </a:bodyPr>
          <a:lstStyle/>
          <a:p>
            <a:r>
              <a:rPr lang="en-US" altLang="zh-CN" sz="1400"/>
              <a:t>no </a:t>
            </a:r>
            <a:r>
              <a:rPr lang="en-US" altLang="zh-CN" sz="1400" dirty="0"/>
              <a:t>RTT measurement for retransmission </a:t>
            </a:r>
            <a:endParaRPr lang="zh-CN" altLang="en-US" sz="1400" dirty="0"/>
          </a:p>
        </p:txBody>
      </p:sp>
      <p:cxnSp>
        <p:nvCxnSpPr>
          <p:cNvPr id="5" name="直接连接符 4">
            <a:extLst>
              <a:ext uri="{FF2B5EF4-FFF2-40B4-BE49-F238E27FC236}">
                <a16:creationId xmlns:a16="http://schemas.microsoft.com/office/drawing/2014/main" id="{226B08AD-47CB-430E-AA14-F44D1D942BCD}"/>
              </a:ext>
            </a:extLst>
          </p:cNvPr>
          <p:cNvCxnSpPr/>
          <p:nvPr/>
        </p:nvCxnSpPr>
        <p:spPr>
          <a:xfrm>
            <a:off x="611560" y="6021288"/>
            <a:ext cx="2878088" cy="0"/>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381000" y="177800"/>
            <a:ext cx="8229600" cy="639763"/>
          </a:xfrm>
        </p:spPr>
        <p:txBody>
          <a:bodyPr/>
          <a:lstStyle/>
          <a:p>
            <a:r>
              <a:rPr lang="en-US" altLang="zh-CN" dirty="0">
                <a:solidFill>
                  <a:schemeClr val="hlink"/>
                </a:solidFill>
              </a:rPr>
              <a:t>Supplements:</a:t>
            </a:r>
            <a:r>
              <a:rPr lang="en-US" altLang="en-US" dirty="0">
                <a:solidFill>
                  <a:schemeClr val="accent2"/>
                </a:solidFill>
              </a:rPr>
              <a:t> </a:t>
            </a:r>
            <a:r>
              <a:rPr lang="en-US" altLang="en-US" dirty="0"/>
              <a:t>Example</a:t>
            </a:r>
            <a:endParaRPr lang="zh-CN" altLang="en-US" dirty="0"/>
          </a:p>
        </p:txBody>
      </p:sp>
      <p:sp>
        <p:nvSpPr>
          <p:cNvPr id="949251" name="Rectangle 3"/>
          <p:cNvSpPr>
            <a:spLocks noGrp="1" noChangeArrowheads="1"/>
          </p:cNvSpPr>
          <p:nvPr>
            <p:ph type="body" idx="1"/>
          </p:nvPr>
        </p:nvSpPr>
        <p:spPr>
          <a:xfrm>
            <a:off x="379413" y="1755775"/>
            <a:ext cx="8451850" cy="2717800"/>
          </a:xfrm>
          <a:solidFill>
            <a:srgbClr val="CCFFFF"/>
          </a:solidFill>
        </p:spPr>
        <p:txBody>
          <a:bodyPr/>
          <a:lstStyle/>
          <a:p>
            <a:pPr eaLnBrk="0" hangingPunct="0">
              <a:spcBef>
                <a:spcPct val="50000"/>
              </a:spcBef>
              <a:buClrTx/>
              <a:buFontTx/>
              <a:buNone/>
            </a:pPr>
            <a:r>
              <a:rPr lang="en-US" altLang="zh-CN" sz="2800" dirty="0"/>
              <a:t>RTT</a:t>
            </a:r>
            <a:r>
              <a:rPr lang="en-US" altLang="zh-CN" sz="2800" baseline="-25000" dirty="0"/>
              <a:t>M</a:t>
            </a:r>
            <a:r>
              <a:rPr lang="en-US" altLang="zh-CN" sz="2800" dirty="0"/>
              <a:t> = 4.00 			</a:t>
            </a:r>
          </a:p>
          <a:p>
            <a:pPr eaLnBrk="0" hangingPunct="0">
              <a:spcBef>
                <a:spcPct val="50000"/>
              </a:spcBef>
              <a:buClrTx/>
              <a:buFontTx/>
              <a:buNone/>
            </a:pPr>
            <a:r>
              <a:rPr lang="en-US" altLang="zh-CN" sz="2800" dirty="0"/>
              <a:t>RTT</a:t>
            </a:r>
            <a:r>
              <a:rPr lang="en-US" altLang="zh-CN" sz="2800" baseline="-25000" dirty="0"/>
              <a:t>S</a:t>
            </a:r>
            <a:r>
              <a:rPr lang="en-US" altLang="zh-CN" sz="2800" dirty="0"/>
              <a:t> = (1−1/8) (</a:t>
            </a:r>
            <a:r>
              <a:rPr lang="en-US" altLang="zh-CN" sz="2800" dirty="0">
                <a:solidFill>
                  <a:schemeClr val="folHlink"/>
                </a:solidFill>
              </a:rPr>
              <a:t>1.625</a:t>
            </a:r>
            <a:r>
              <a:rPr lang="en-US" altLang="zh-CN" sz="2800" dirty="0"/>
              <a:t>) + 1/8 (</a:t>
            </a:r>
            <a:r>
              <a:rPr lang="en-US" altLang="zh-CN" sz="2800" dirty="0">
                <a:solidFill>
                  <a:srgbClr val="FF0000"/>
                </a:solidFill>
              </a:rPr>
              <a:t>4.00</a:t>
            </a:r>
            <a:r>
              <a:rPr lang="en-US" altLang="zh-CN" sz="2800" dirty="0"/>
              <a:t>) = 1.92</a:t>
            </a:r>
          </a:p>
          <a:p>
            <a:pPr eaLnBrk="0" hangingPunct="0">
              <a:spcBef>
                <a:spcPct val="50000"/>
              </a:spcBef>
              <a:buClrTx/>
              <a:buFontTx/>
              <a:buNone/>
            </a:pPr>
            <a:r>
              <a:rPr lang="en-US" altLang="zh-CN" sz="2800" dirty="0"/>
              <a:t>RTT</a:t>
            </a:r>
            <a:r>
              <a:rPr lang="en-US" altLang="zh-CN" sz="2800" baseline="-25000" dirty="0"/>
              <a:t>D </a:t>
            </a:r>
            <a:r>
              <a:rPr lang="en-US" altLang="zh-CN" sz="2800" dirty="0"/>
              <a:t>= (1−1/4) (</a:t>
            </a:r>
            <a:r>
              <a:rPr lang="en-US" altLang="zh-CN" sz="2800" dirty="0">
                <a:solidFill>
                  <a:schemeClr val="folHlink"/>
                </a:solidFill>
              </a:rPr>
              <a:t>0.78)</a:t>
            </a:r>
            <a:r>
              <a:rPr lang="en-US" altLang="zh-CN" sz="2800" dirty="0"/>
              <a:t> + 1/4 |1.92−</a:t>
            </a:r>
            <a:r>
              <a:rPr lang="en-US" altLang="zh-CN" sz="2800" dirty="0">
                <a:solidFill>
                  <a:srgbClr val="FF0000"/>
                </a:solidFill>
              </a:rPr>
              <a:t>4.00</a:t>
            </a:r>
            <a:r>
              <a:rPr lang="en-US" altLang="zh-CN" sz="2800" dirty="0"/>
              <a:t>| = 1.105</a:t>
            </a:r>
          </a:p>
          <a:p>
            <a:pPr eaLnBrk="0" hangingPunct="0">
              <a:spcBef>
                <a:spcPct val="50000"/>
              </a:spcBef>
              <a:buClrTx/>
              <a:buFontTx/>
              <a:buNone/>
            </a:pPr>
            <a:r>
              <a:rPr lang="en-US" altLang="zh-CN" sz="2800" dirty="0"/>
              <a:t>RTO = 1.92 + 4 (1.105) = 6.34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9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9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9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9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solidFill>
                  <a:srgbClr val="FF0000"/>
                </a:solidFill>
              </a:rPr>
              <a:t>选择确认</a:t>
            </a:r>
            <a:r>
              <a:rPr lang="en-US" altLang="zh-CN" sz="2000" dirty="0">
                <a:solidFill>
                  <a:srgbClr val="FF0000"/>
                </a:solidFill>
              </a:rPr>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2" name="Rectangle 4"/>
          <p:cNvSpPr>
            <a:spLocks noGrp="1" noChangeArrowheads="1"/>
          </p:cNvSpPr>
          <p:nvPr>
            <p:ph type="title"/>
          </p:nvPr>
        </p:nvSpPr>
        <p:spPr/>
        <p:txBody>
          <a:bodyPr/>
          <a:lstStyle/>
          <a:p>
            <a:r>
              <a:rPr lang="zh-CN" altLang="en-US" dirty="0"/>
              <a:t>选择确认</a:t>
            </a:r>
            <a:r>
              <a:rPr lang="en-US" altLang="zh-CN" dirty="0"/>
              <a:t>SACK </a:t>
            </a:r>
            <a:r>
              <a:rPr lang="en-US" altLang="zh-CN" sz="2400" dirty="0"/>
              <a:t>(Selective ACK)</a:t>
            </a:r>
          </a:p>
        </p:txBody>
      </p:sp>
      <p:sp>
        <p:nvSpPr>
          <p:cNvPr id="759813" name="Rectangle 5"/>
          <p:cNvSpPr>
            <a:spLocks noGrp="1" noChangeArrowheads="1"/>
          </p:cNvSpPr>
          <p:nvPr>
            <p:ph type="body" idx="1"/>
          </p:nvPr>
        </p:nvSpPr>
        <p:spPr/>
        <p:txBody>
          <a:bodyPr/>
          <a:lstStyle/>
          <a:p>
            <a:pPr>
              <a:spcBef>
                <a:spcPts val="600"/>
              </a:spcBef>
            </a:pPr>
            <a:r>
              <a:rPr lang="zh-CN" altLang="en-US" dirty="0"/>
              <a:t>若收到的报文段无差错，只是未按序号，中间还缺少一些序号的数据。</a:t>
            </a:r>
          </a:p>
          <a:p>
            <a:pPr>
              <a:spcBef>
                <a:spcPts val="600"/>
              </a:spcBef>
            </a:pPr>
            <a:endParaRPr lang="zh-CN" altLang="en-US" dirty="0"/>
          </a:p>
          <a:p>
            <a:pPr>
              <a:spcBef>
                <a:spcPts val="600"/>
              </a:spcBef>
            </a:pPr>
            <a:r>
              <a:rPr lang="zh-CN" altLang="en-US" dirty="0"/>
              <a:t>那么能否设法</a:t>
            </a:r>
            <a:r>
              <a:rPr lang="zh-CN" altLang="en-US" dirty="0">
                <a:solidFill>
                  <a:srgbClr val="FF0000"/>
                </a:solidFill>
              </a:rPr>
              <a:t>传送</a:t>
            </a:r>
            <a:r>
              <a:rPr lang="zh-CN" altLang="en-US" dirty="0"/>
              <a:t>缺少的数据而</a:t>
            </a:r>
            <a:r>
              <a:rPr lang="zh-CN" altLang="en-US" dirty="0">
                <a:solidFill>
                  <a:srgbClr val="FF0000"/>
                </a:solidFill>
              </a:rPr>
              <a:t>不重传</a:t>
            </a:r>
            <a:r>
              <a:rPr lang="zh-CN" altLang="en-US" dirty="0"/>
              <a:t>已经正确到达接收方的数据。</a:t>
            </a:r>
            <a:r>
              <a:rPr lang="en-US" altLang="zh-CN" dirty="0"/>
              <a:t>[</a:t>
            </a:r>
            <a:r>
              <a:rPr lang="zh-CN" altLang="en-US" dirty="0"/>
              <a:t>改进</a:t>
            </a:r>
            <a:r>
              <a:rPr lang="en-US" altLang="zh-CN" dirty="0"/>
              <a:t>Go-Back-N</a:t>
            </a:r>
            <a:r>
              <a:rPr lang="zh-CN" altLang="en-US" dirty="0"/>
              <a:t>协议</a:t>
            </a:r>
            <a:r>
              <a:rPr lang="en-US" altLang="zh-CN" dirty="0"/>
              <a:t>]</a:t>
            </a:r>
            <a:endParaRPr lang="zh-CN" altLang="en-US" dirty="0"/>
          </a:p>
          <a:p>
            <a:pPr>
              <a:spcBef>
                <a:spcPts val="600"/>
              </a:spcBef>
            </a:pPr>
            <a:endParaRPr lang="zh-CN" altLang="en-US" dirty="0"/>
          </a:p>
          <a:p>
            <a:pPr>
              <a:spcBef>
                <a:spcPts val="600"/>
              </a:spcBef>
            </a:pPr>
            <a:r>
              <a:rPr lang="zh-CN" altLang="en-US" dirty="0"/>
              <a:t>答案是可以的。</a:t>
            </a:r>
            <a:endParaRPr lang="en-US" altLang="zh-CN" dirty="0"/>
          </a:p>
          <a:p>
            <a:pPr>
              <a:spcBef>
                <a:spcPts val="600"/>
              </a:spcBef>
            </a:pPr>
            <a:endParaRPr lang="en-US" altLang="zh-CN" dirty="0"/>
          </a:p>
          <a:p>
            <a:pPr>
              <a:spcBef>
                <a:spcPts val="600"/>
              </a:spcBef>
            </a:pPr>
            <a:r>
              <a:rPr lang="zh-CN" altLang="en-US" dirty="0"/>
              <a:t>选择重传</a:t>
            </a:r>
            <a:r>
              <a:rPr lang="en-US" altLang="zh-CN" dirty="0"/>
              <a:t>(Selective ACK)</a:t>
            </a:r>
            <a:r>
              <a:rPr lang="zh-CN" altLang="en-US" dirty="0"/>
              <a:t>就是一种可行的处理方法。</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3" name="Rectangle 5"/>
          <p:cNvSpPr>
            <a:spLocks noGrp="1" noChangeArrowheads="1"/>
          </p:cNvSpPr>
          <p:nvPr>
            <p:ph type="body" idx="1"/>
          </p:nvPr>
        </p:nvSpPr>
        <p:spPr/>
        <p:txBody>
          <a:bodyPr/>
          <a:lstStyle/>
          <a:p>
            <a:r>
              <a:rPr lang="zh-CN" altLang="en-US" dirty="0"/>
              <a:t>如下图所示，接收方收到了和前面的字节流不连续的两个字节块。</a:t>
            </a:r>
          </a:p>
          <a:p>
            <a:endParaRPr lang="zh-CN" altLang="en-US" dirty="0"/>
          </a:p>
          <a:p>
            <a:r>
              <a:rPr lang="zh-CN" altLang="en-US" dirty="0"/>
              <a:t>如果这些字节的序号都在接收窗口之内，那么接收方就先收下这些数据。</a:t>
            </a:r>
          </a:p>
          <a:p>
            <a:endParaRPr lang="zh-CN" altLang="en-US" dirty="0"/>
          </a:p>
          <a:p>
            <a:r>
              <a:rPr lang="zh-CN" altLang="en-US" dirty="0"/>
              <a:t>但要把这些信息准确地告诉发送方，</a:t>
            </a:r>
            <a:r>
              <a:rPr lang="zh-CN" altLang="en-US" dirty="0">
                <a:solidFill>
                  <a:srgbClr val="FF0000"/>
                </a:solidFill>
              </a:rPr>
              <a:t>使发送方不要再重复发送这些已收到的数据</a:t>
            </a:r>
            <a:r>
              <a:rPr lang="zh-CN" altLang="en-US" dirty="0"/>
              <a:t>。</a:t>
            </a:r>
          </a:p>
        </p:txBody>
      </p:sp>
      <p:sp>
        <p:nvSpPr>
          <p:cNvPr id="2" name="标题 1"/>
          <p:cNvSpPr>
            <a:spLocks noGrp="1"/>
          </p:cNvSpPr>
          <p:nvPr>
            <p:ph type="title"/>
          </p:nvPr>
        </p:nvSpPr>
        <p:spPr/>
        <p:txBody>
          <a:bodyPr/>
          <a:lstStyle/>
          <a:p>
            <a:r>
              <a:rPr lang="zh-CN" altLang="en-US" dirty="0"/>
              <a:t>选择确认</a:t>
            </a:r>
            <a:r>
              <a:rPr lang="en-US" altLang="zh-CN" dirty="0"/>
              <a:t>SACK</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5" name="Rectangle 3"/>
          <p:cNvSpPr>
            <a:spLocks noChangeArrowheads="1"/>
          </p:cNvSpPr>
          <p:nvPr/>
        </p:nvSpPr>
        <p:spPr bwMode="auto">
          <a:xfrm>
            <a:off x="2292350" y="3490913"/>
            <a:ext cx="5643563" cy="1265237"/>
          </a:xfrm>
          <a:prstGeom prst="rect">
            <a:avLst/>
          </a:prstGeom>
          <a:solidFill>
            <a:srgbClr val="CCECFF"/>
          </a:solidFill>
          <a:ln w="9525">
            <a:noFill/>
            <a:miter lim="800000"/>
          </a:ln>
          <a:effectLst/>
        </p:spPr>
        <p:txBody>
          <a:bodyPr wrap="none" anchor="ctr"/>
          <a:lstStyle/>
          <a:p>
            <a:endParaRPr lang="zh-CN" altLang="en-US"/>
          </a:p>
        </p:txBody>
      </p:sp>
      <p:sp>
        <p:nvSpPr>
          <p:cNvPr id="812036" name="Line 4"/>
          <p:cNvSpPr>
            <a:spLocks noChangeShapeType="1"/>
          </p:cNvSpPr>
          <p:nvPr/>
        </p:nvSpPr>
        <p:spPr bwMode="auto">
          <a:xfrm>
            <a:off x="2292350" y="3490913"/>
            <a:ext cx="5643563" cy="0"/>
          </a:xfrm>
          <a:prstGeom prst="line">
            <a:avLst/>
          </a:prstGeom>
          <a:noFill/>
          <a:ln w="9525">
            <a:solidFill>
              <a:schemeClr val="tx1"/>
            </a:solidFill>
            <a:round/>
          </a:ln>
          <a:effectLst/>
        </p:spPr>
        <p:txBody>
          <a:bodyPr wrap="none" anchor="ctr"/>
          <a:lstStyle/>
          <a:p>
            <a:endParaRPr lang="zh-CN" altLang="en-US"/>
          </a:p>
        </p:txBody>
      </p:sp>
      <p:sp>
        <p:nvSpPr>
          <p:cNvPr id="812037" name="Line 5"/>
          <p:cNvSpPr>
            <a:spLocks noChangeShapeType="1"/>
          </p:cNvSpPr>
          <p:nvPr/>
        </p:nvSpPr>
        <p:spPr bwMode="auto">
          <a:xfrm>
            <a:off x="2292350" y="4756150"/>
            <a:ext cx="5643563" cy="0"/>
          </a:xfrm>
          <a:prstGeom prst="line">
            <a:avLst/>
          </a:prstGeom>
          <a:noFill/>
          <a:ln w="9525">
            <a:solidFill>
              <a:schemeClr val="tx1"/>
            </a:solidFill>
            <a:round/>
          </a:ln>
          <a:effectLst/>
        </p:spPr>
        <p:txBody>
          <a:bodyPr wrap="none" anchor="ctr"/>
          <a:lstStyle/>
          <a:p>
            <a:endParaRPr lang="zh-CN" altLang="en-US"/>
          </a:p>
        </p:txBody>
      </p:sp>
      <p:sp>
        <p:nvSpPr>
          <p:cNvPr id="812038" name="Rectangle 6"/>
          <p:cNvSpPr>
            <a:spLocks noChangeArrowheads="1"/>
          </p:cNvSpPr>
          <p:nvPr/>
        </p:nvSpPr>
        <p:spPr bwMode="auto">
          <a:xfrm>
            <a:off x="2503488" y="3913188"/>
            <a:ext cx="1198562" cy="492125"/>
          </a:xfrm>
          <a:prstGeom prst="rect">
            <a:avLst/>
          </a:prstGeom>
          <a:solidFill>
            <a:srgbClr val="FFFF99"/>
          </a:solidFill>
          <a:ln w="19050">
            <a:solidFill>
              <a:schemeClr val="tx1"/>
            </a:solidFill>
            <a:miter lim="800000"/>
          </a:ln>
          <a:effectLst/>
        </p:spPr>
        <p:txBody>
          <a:bodyPr wrap="none" anchor="ctr"/>
          <a:lstStyle/>
          <a:p>
            <a:endParaRPr lang="zh-CN" altLang="en-US"/>
          </a:p>
        </p:txBody>
      </p:sp>
      <p:sp>
        <p:nvSpPr>
          <p:cNvPr id="812039" name="Text Box 7"/>
          <p:cNvSpPr txBox="1">
            <a:spLocks noChangeArrowheads="1"/>
          </p:cNvSpPr>
          <p:nvPr/>
        </p:nvSpPr>
        <p:spPr bwMode="auto">
          <a:xfrm>
            <a:off x="2484438" y="3913188"/>
            <a:ext cx="1200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运输实体</a:t>
            </a:r>
          </a:p>
        </p:txBody>
      </p:sp>
      <p:sp>
        <p:nvSpPr>
          <p:cNvPr id="812040" name="Rectangle 8"/>
          <p:cNvSpPr>
            <a:spLocks noChangeArrowheads="1"/>
          </p:cNvSpPr>
          <p:nvPr/>
        </p:nvSpPr>
        <p:spPr bwMode="auto">
          <a:xfrm>
            <a:off x="6384925" y="3881438"/>
            <a:ext cx="1198563" cy="492125"/>
          </a:xfrm>
          <a:prstGeom prst="rect">
            <a:avLst/>
          </a:prstGeom>
          <a:solidFill>
            <a:srgbClr val="FFFF99"/>
          </a:solidFill>
          <a:ln w="19050">
            <a:solidFill>
              <a:schemeClr val="tx1"/>
            </a:solidFill>
            <a:miter lim="800000"/>
          </a:ln>
          <a:effectLst/>
        </p:spPr>
        <p:txBody>
          <a:bodyPr wrap="none" anchor="ctr"/>
          <a:lstStyle/>
          <a:p>
            <a:endParaRPr lang="zh-CN" altLang="en-US"/>
          </a:p>
        </p:txBody>
      </p:sp>
      <p:sp>
        <p:nvSpPr>
          <p:cNvPr id="812041" name="Text Box 9"/>
          <p:cNvSpPr txBox="1">
            <a:spLocks noChangeArrowheads="1"/>
          </p:cNvSpPr>
          <p:nvPr/>
        </p:nvSpPr>
        <p:spPr bwMode="auto">
          <a:xfrm>
            <a:off x="6372225" y="3881438"/>
            <a:ext cx="1198563"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运输实体</a:t>
            </a:r>
          </a:p>
        </p:txBody>
      </p:sp>
      <p:sp>
        <p:nvSpPr>
          <p:cNvPr id="812042" name="Line 10"/>
          <p:cNvSpPr>
            <a:spLocks noChangeShapeType="1"/>
          </p:cNvSpPr>
          <p:nvPr/>
        </p:nvSpPr>
        <p:spPr bwMode="auto">
          <a:xfrm>
            <a:off x="3702050" y="4124325"/>
            <a:ext cx="2682875" cy="0"/>
          </a:xfrm>
          <a:prstGeom prst="line">
            <a:avLst/>
          </a:prstGeom>
          <a:noFill/>
          <a:ln w="28575">
            <a:solidFill>
              <a:srgbClr val="333399"/>
            </a:solidFill>
            <a:prstDash val="dash"/>
            <a:round/>
            <a:headEnd type="triangle" w="med" len="lg"/>
            <a:tailEnd type="triangle" w="med" len="lg"/>
          </a:ln>
          <a:effectLst/>
        </p:spPr>
        <p:txBody>
          <a:bodyPr wrap="none" anchor="ctr"/>
          <a:lstStyle/>
          <a:p>
            <a:endParaRPr lang="zh-CN" altLang="en-US"/>
          </a:p>
        </p:txBody>
      </p:sp>
      <p:sp>
        <p:nvSpPr>
          <p:cNvPr id="812043" name="Line 11"/>
          <p:cNvSpPr>
            <a:spLocks noChangeShapeType="1"/>
          </p:cNvSpPr>
          <p:nvPr/>
        </p:nvSpPr>
        <p:spPr bwMode="auto">
          <a:xfrm>
            <a:off x="2855913" y="3068638"/>
            <a:ext cx="211137" cy="844550"/>
          </a:xfrm>
          <a:prstGeom prst="line">
            <a:avLst/>
          </a:prstGeom>
          <a:noFill/>
          <a:ln w="28575">
            <a:solidFill>
              <a:srgbClr val="333399"/>
            </a:solidFill>
            <a:round/>
            <a:headEnd type="triangle" w="sm" len="med"/>
            <a:tailEnd type="triangle" w="med" len="lg"/>
          </a:ln>
          <a:effectLst/>
        </p:spPr>
        <p:txBody>
          <a:bodyPr wrap="none" anchor="ctr"/>
          <a:lstStyle/>
          <a:p>
            <a:endParaRPr lang="zh-CN" altLang="en-US"/>
          </a:p>
        </p:txBody>
      </p:sp>
      <p:sp>
        <p:nvSpPr>
          <p:cNvPr id="812044" name="Line 12"/>
          <p:cNvSpPr>
            <a:spLocks noChangeShapeType="1"/>
          </p:cNvSpPr>
          <p:nvPr/>
        </p:nvSpPr>
        <p:spPr bwMode="auto">
          <a:xfrm>
            <a:off x="3138488" y="4405313"/>
            <a:ext cx="211137" cy="914400"/>
          </a:xfrm>
          <a:prstGeom prst="line">
            <a:avLst/>
          </a:prstGeom>
          <a:noFill/>
          <a:ln w="28575">
            <a:solidFill>
              <a:srgbClr val="333399"/>
            </a:solidFill>
            <a:round/>
            <a:headEnd type="triangle" w="sm" len="med"/>
            <a:tailEnd type="triangle" w="med" len="lg"/>
          </a:ln>
          <a:effectLst/>
        </p:spPr>
        <p:txBody>
          <a:bodyPr wrap="none" anchor="ctr"/>
          <a:lstStyle/>
          <a:p>
            <a:endParaRPr lang="zh-CN" altLang="en-US"/>
          </a:p>
        </p:txBody>
      </p:sp>
      <p:sp>
        <p:nvSpPr>
          <p:cNvPr id="812045" name="Line 13"/>
          <p:cNvSpPr>
            <a:spLocks noChangeShapeType="1"/>
          </p:cNvSpPr>
          <p:nvPr/>
        </p:nvSpPr>
        <p:spPr bwMode="auto">
          <a:xfrm flipH="1">
            <a:off x="7019925" y="3071813"/>
            <a:ext cx="211138" cy="841375"/>
          </a:xfrm>
          <a:prstGeom prst="line">
            <a:avLst/>
          </a:prstGeom>
          <a:noFill/>
          <a:ln w="28575">
            <a:solidFill>
              <a:srgbClr val="333399"/>
            </a:solidFill>
            <a:round/>
            <a:headEnd type="triangle" w="sm" len="med"/>
            <a:tailEnd type="triangle" w="med" len="lg"/>
          </a:ln>
          <a:effectLst/>
        </p:spPr>
        <p:txBody>
          <a:bodyPr wrap="none" anchor="ctr"/>
          <a:lstStyle/>
          <a:p>
            <a:endParaRPr lang="zh-CN" altLang="en-US"/>
          </a:p>
        </p:txBody>
      </p:sp>
      <p:sp>
        <p:nvSpPr>
          <p:cNvPr id="812046" name="Line 14"/>
          <p:cNvSpPr>
            <a:spLocks noChangeShapeType="1"/>
          </p:cNvSpPr>
          <p:nvPr/>
        </p:nvSpPr>
        <p:spPr bwMode="auto">
          <a:xfrm flipH="1">
            <a:off x="6694488" y="4365625"/>
            <a:ext cx="254000" cy="968375"/>
          </a:xfrm>
          <a:prstGeom prst="line">
            <a:avLst/>
          </a:prstGeom>
          <a:noFill/>
          <a:ln w="28575">
            <a:solidFill>
              <a:srgbClr val="333399"/>
            </a:solidFill>
            <a:round/>
            <a:headEnd type="triangle" w="sm" len="med"/>
            <a:tailEnd type="triangle" w="med" len="lg"/>
          </a:ln>
          <a:effectLst/>
        </p:spPr>
        <p:txBody>
          <a:bodyPr wrap="none" anchor="ctr"/>
          <a:lstStyle/>
          <a:p>
            <a:endParaRPr lang="zh-CN" altLang="en-US"/>
          </a:p>
        </p:txBody>
      </p:sp>
      <p:sp>
        <p:nvSpPr>
          <p:cNvPr id="812047" name="Text Box 15"/>
          <p:cNvSpPr txBox="1">
            <a:spLocks noChangeArrowheads="1"/>
          </p:cNvSpPr>
          <p:nvPr/>
        </p:nvSpPr>
        <p:spPr bwMode="auto">
          <a:xfrm>
            <a:off x="4564063" y="3873500"/>
            <a:ext cx="1200150" cy="396875"/>
          </a:xfrm>
          <a:prstGeom prst="rect">
            <a:avLst/>
          </a:prstGeom>
          <a:solidFill>
            <a:srgbClr val="CCECFF"/>
          </a:solid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运输协议</a:t>
            </a:r>
          </a:p>
        </p:txBody>
      </p:sp>
      <p:sp>
        <p:nvSpPr>
          <p:cNvPr id="812048" name="Text Box 16"/>
          <p:cNvSpPr txBox="1">
            <a:spLocks noChangeArrowheads="1"/>
          </p:cNvSpPr>
          <p:nvPr/>
        </p:nvSpPr>
        <p:spPr bwMode="auto">
          <a:xfrm>
            <a:off x="7977188" y="3876675"/>
            <a:ext cx="946150"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运输层</a:t>
            </a:r>
          </a:p>
        </p:txBody>
      </p:sp>
      <p:sp>
        <p:nvSpPr>
          <p:cNvPr id="812049" name="Text Box 17"/>
          <p:cNvSpPr txBox="1">
            <a:spLocks noChangeArrowheads="1"/>
          </p:cNvSpPr>
          <p:nvPr/>
        </p:nvSpPr>
        <p:spPr bwMode="auto">
          <a:xfrm>
            <a:off x="7977188" y="3136900"/>
            <a:ext cx="946150"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层接口</a:t>
            </a:r>
          </a:p>
        </p:txBody>
      </p:sp>
      <p:sp>
        <p:nvSpPr>
          <p:cNvPr id="812050" name="Text Box 18"/>
          <p:cNvSpPr txBox="1">
            <a:spLocks noChangeArrowheads="1"/>
          </p:cNvSpPr>
          <p:nvPr/>
        </p:nvSpPr>
        <p:spPr bwMode="auto">
          <a:xfrm>
            <a:off x="2009775" y="2436813"/>
            <a:ext cx="1847850" cy="7016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  </a:t>
            </a:r>
            <a:r>
              <a:rPr kumimoji="1" lang="zh-CN" altLang="en-US" sz="2000" dirty="0">
                <a:latin typeface="Arial" panose="020B0604020202020204" pitchFamily="34" charset="0"/>
                <a:ea typeface="黑体" panose="02010609060101010101" pitchFamily="49" charset="-122"/>
              </a:rPr>
              <a:t>运输服务用户</a:t>
            </a:r>
          </a:p>
          <a:p>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应用层实体</a:t>
            </a:r>
            <a:r>
              <a:rPr kumimoji="1" lang="en-US" altLang="zh-CN" sz="2000" dirty="0">
                <a:latin typeface="Arial" panose="020B0604020202020204" pitchFamily="34" charset="0"/>
                <a:ea typeface="黑体" panose="02010609060101010101" pitchFamily="49" charset="-122"/>
              </a:rPr>
              <a:t>)</a:t>
            </a:r>
          </a:p>
        </p:txBody>
      </p:sp>
      <p:sp>
        <p:nvSpPr>
          <p:cNvPr id="812051" name="Text Box 19"/>
          <p:cNvSpPr txBox="1">
            <a:spLocks noChangeArrowheads="1"/>
          </p:cNvSpPr>
          <p:nvPr/>
        </p:nvSpPr>
        <p:spPr bwMode="auto">
          <a:xfrm>
            <a:off x="6313488" y="2446338"/>
            <a:ext cx="1917700" cy="7016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   </a:t>
            </a:r>
            <a:r>
              <a:rPr kumimoji="1" lang="zh-CN" altLang="en-US" sz="2000" dirty="0">
                <a:latin typeface="Arial" panose="020B0604020202020204" pitchFamily="34" charset="0"/>
                <a:ea typeface="黑体" panose="02010609060101010101" pitchFamily="49" charset="-122"/>
              </a:rPr>
              <a:t>运输服务用户</a:t>
            </a:r>
          </a:p>
          <a:p>
            <a:r>
              <a:rPr kumimoji="1" lang="zh-CN" altLang="en-US" sz="2000" dirty="0">
                <a:latin typeface="Arial" panose="020B0604020202020204" pitchFamily="34" charset="0"/>
                <a:ea typeface="黑体" panose="02010609060101010101" pitchFamily="49" charset="-122"/>
              </a:rPr>
              <a:t>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应用层实体</a:t>
            </a:r>
            <a:r>
              <a:rPr kumimoji="1" lang="en-US" altLang="zh-CN" sz="2000" dirty="0">
                <a:latin typeface="Arial" panose="020B0604020202020204" pitchFamily="34" charset="0"/>
                <a:ea typeface="黑体" panose="02010609060101010101" pitchFamily="49" charset="-122"/>
              </a:rPr>
              <a:t>)</a:t>
            </a:r>
          </a:p>
        </p:txBody>
      </p:sp>
      <p:sp>
        <p:nvSpPr>
          <p:cNvPr id="812052" name="Text Box 20"/>
          <p:cNvSpPr txBox="1">
            <a:spLocks noChangeArrowheads="1"/>
          </p:cNvSpPr>
          <p:nvPr/>
        </p:nvSpPr>
        <p:spPr bwMode="auto">
          <a:xfrm>
            <a:off x="7977188" y="4649788"/>
            <a:ext cx="946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层接口</a:t>
            </a:r>
          </a:p>
        </p:txBody>
      </p:sp>
      <p:sp>
        <p:nvSpPr>
          <p:cNvPr id="812053" name="Text Box 21"/>
          <p:cNvSpPr txBox="1">
            <a:spLocks noChangeArrowheads="1"/>
          </p:cNvSpPr>
          <p:nvPr/>
        </p:nvSpPr>
        <p:spPr bwMode="auto">
          <a:xfrm>
            <a:off x="4294792" y="4848225"/>
            <a:ext cx="1368425" cy="7016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   </a:t>
            </a:r>
            <a:r>
              <a:rPr kumimoji="1" lang="zh-CN" altLang="en-US" sz="2000" dirty="0">
                <a:latin typeface="Arial" panose="020B0604020202020204" pitchFamily="34" charset="0"/>
                <a:ea typeface="黑体" panose="02010609060101010101" pitchFamily="49" charset="-122"/>
              </a:rPr>
              <a:t>网络层</a:t>
            </a:r>
          </a:p>
          <a:p>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或网际层</a:t>
            </a:r>
            <a:r>
              <a:rPr kumimoji="1" lang="en-US" altLang="zh-CN" sz="2000" dirty="0">
                <a:latin typeface="Arial" panose="020B0604020202020204" pitchFamily="34" charset="0"/>
                <a:ea typeface="黑体" panose="02010609060101010101" pitchFamily="49" charset="-122"/>
              </a:rPr>
              <a:t>)</a:t>
            </a:r>
          </a:p>
        </p:txBody>
      </p:sp>
      <p:sp>
        <p:nvSpPr>
          <p:cNvPr id="812054" name="Text Box 22"/>
          <p:cNvSpPr txBox="1">
            <a:spLocks noChangeArrowheads="1"/>
          </p:cNvSpPr>
          <p:nvPr/>
        </p:nvSpPr>
        <p:spPr bwMode="auto">
          <a:xfrm>
            <a:off x="4591050" y="2595563"/>
            <a:ext cx="946150"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应用层</a:t>
            </a:r>
          </a:p>
        </p:txBody>
      </p:sp>
      <p:sp>
        <p:nvSpPr>
          <p:cNvPr id="812055" name="Text Box 23"/>
          <p:cNvSpPr txBox="1">
            <a:spLocks noChangeArrowheads="1"/>
          </p:cNvSpPr>
          <p:nvPr/>
        </p:nvSpPr>
        <p:spPr bwMode="auto">
          <a:xfrm>
            <a:off x="2479675" y="1976438"/>
            <a:ext cx="941388" cy="406400"/>
          </a:xfrm>
          <a:prstGeom prst="rect">
            <a:avLst/>
          </a:prstGeom>
          <a:solidFill>
            <a:srgbClr val="FFFF99"/>
          </a:solidFill>
          <a:ln w="9525">
            <a:solidFill>
              <a:srgbClr val="333399"/>
            </a:solid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主机 </a:t>
            </a:r>
            <a:r>
              <a:rPr kumimoji="1" lang="en-US" altLang="zh-CN" sz="2000" dirty="0">
                <a:latin typeface="Arial" panose="020B0604020202020204" pitchFamily="34" charset="0"/>
                <a:ea typeface="黑体" panose="02010609060101010101" pitchFamily="49" charset="-122"/>
              </a:rPr>
              <a:t>A</a:t>
            </a:r>
          </a:p>
        </p:txBody>
      </p:sp>
      <p:sp>
        <p:nvSpPr>
          <p:cNvPr id="812056" name="Text Box 24"/>
          <p:cNvSpPr txBox="1">
            <a:spLocks noChangeArrowheads="1"/>
          </p:cNvSpPr>
          <p:nvPr/>
        </p:nvSpPr>
        <p:spPr bwMode="auto">
          <a:xfrm>
            <a:off x="6659563" y="1976438"/>
            <a:ext cx="941387" cy="406400"/>
          </a:xfrm>
          <a:prstGeom prst="rect">
            <a:avLst/>
          </a:prstGeom>
          <a:solidFill>
            <a:srgbClr val="FFFF99"/>
          </a:solidFill>
          <a:ln w="9525">
            <a:solidFill>
              <a:srgbClr val="333399"/>
            </a:solid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主机 </a:t>
            </a:r>
            <a:r>
              <a:rPr kumimoji="1" lang="en-US" altLang="zh-CN" sz="2000" dirty="0">
                <a:latin typeface="Arial" panose="020B0604020202020204" pitchFamily="34" charset="0"/>
                <a:ea typeface="黑体" panose="02010609060101010101" pitchFamily="49" charset="-122"/>
              </a:rPr>
              <a:t>B</a:t>
            </a:r>
          </a:p>
        </p:txBody>
      </p:sp>
      <p:sp>
        <p:nvSpPr>
          <p:cNvPr id="812057" name="Rectangle 25"/>
          <p:cNvSpPr>
            <a:spLocks noChangeArrowheads="1"/>
          </p:cNvSpPr>
          <p:nvPr/>
        </p:nvSpPr>
        <p:spPr bwMode="auto">
          <a:xfrm>
            <a:off x="2906713" y="3413125"/>
            <a:ext cx="141287" cy="141288"/>
          </a:xfrm>
          <a:prstGeom prst="rect">
            <a:avLst/>
          </a:prstGeom>
          <a:solidFill>
            <a:srgbClr val="EAEAEA"/>
          </a:solidFill>
          <a:ln w="28575">
            <a:solidFill>
              <a:schemeClr val="tx1"/>
            </a:solidFill>
            <a:miter lim="800000"/>
          </a:ln>
          <a:effectLst/>
        </p:spPr>
        <p:txBody>
          <a:bodyPr wrap="none" anchor="ctr"/>
          <a:lstStyle/>
          <a:p>
            <a:endParaRPr lang="zh-CN" altLang="en-US"/>
          </a:p>
        </p:txBody>
      </p:sp>
      <p:sp>
        <p:nvSpPr>
          <p:cNvPr id="812058" name="Rectangle 26"/>
          <p:cNvSpPr>
            <a:spLocks noChangeArrowheads="1"/>
          </p:cNvSpPr>
          <p:nvPr/>
        </p:nvSpPr>
        <p:spPr bwMode="auto">
          <a:xfrm>
            <a:off x="3167063" y="4686300"/>
            <a:ext cx="141287" cy="139700"/>
          </a:xfrm>
          <a:prstGeom prst="rect">
            <a:avLst/>
          </a:prstGeom>
          <a:solidFill>
            <a:schemeClr val="bg1"/>
          </a:solidFill>
          <a:ln w="28575">
            <a:solidFill>
              <a:schemeClr val="tx1"/>
            </a:solidFill>
            <a:miter lim="800000"/>
          </a:ln>
          <a:effectLst/>
        </p:spPr>
        <p:txBody>
          <a:bodyPr wrap="none" anchor="ctr"/>
          <a:lstStyle/>
          <a:p>
            <a:endParaRPr lang="zh-CN" altLang="en-US"/>
          </a:p>
        </p:txBody>
      </p:sp>
      <p:sp>
        <p:nvSpPr>
          <p:cNvPr id="812059" name="Rectangle 27"/>
          <p:cNvSpPr>
            <a:spLocks noChangeArrowheads="1"/>
          </p:cNvSpPr>
          <p:nvPr/>
        </p:nvSpPr>
        <p:spPr bwMode="auto">
          <a:xfrm>
            <a:off x="6783388" y="4692650"/>
            <a:ext cx="141287" cy="141288"/>
          </a:xfrm>
          <a:prstGeom prst="rect">
            <a:avLst/>
          </a:prstGeom>
          <a:solidFill>
            <a:schemeClr val="bg1"/>
          </a:solidFill>
          <a:ln w="28575">
            <a:solidFill>
              <a:schemeClr val="tx1"/>
            </a:solidFill>
            <a:miter lim="800000"/>
          </a:ln>
          <a:effectLst/>
        </p:spPr>
        <p:txBody>
          <a:bodyPr wrap="none" anchor="ctr"/>
          <a:lstStyle/>
          <a:p>
            <a:endParaRPr lang="zh-CN" altLang="en-US"/>
          </a:p>
        </p:txBody>
      </p:sp>
      <p:sp>
        <p:nvSpPr>
          <p:cNvPr id="812060" name="Rectangle 28"/>
          <p:cNvSpPr>
            <a:spLocks noChangeArrowheads="1"/>
          </p:cNvSpPr>
          <p:nvPr/>
        </p:nvSpPr>
        <p:spPr bwMode="auto">
          <a:xfrm>
            <a:off x="7058025" y="3421063"/>
            <a:ext cx="141288" cy="139700"/>
          </a:xfrm>
          <a:prstGeom prst="rect">
            <a:avLst/>
          </a:prstGeom>
          <a:solidFill>
            <a:srgbClr val="EAEAEA"/>
          </a:solidFill>
          <a:ln w="28575">
            <a:solidFill>
              <a:schemeClr val="tx1"/>
            </a:solidFill>
            <a:miter lim="800000"/>
          </a:ln>
          <a:effectLst/>
        </p:spPr>
        <p:txBody>
          <a:bodyPr wrap="none" anchor="ctr"/>
          <a:lstStyle/>
          <a:p>
            <a:endParaRPr lang="zh-CN" altLang="en-US"/>
          </a:p>
        </p:txBody>
      </p:sp>
      <p:sp>
        <p:nvSpPr>
          <p:cNvPr id="812061" name="Text Box 29"/>
          <p:cNvSpPr txBox="1">
            <a:spLocks noChangeArrowheads="1"/>
          </p:cNvSpPr>
          <p:nvPr/>
        </p:nvSpPr>
        <p:spPr bwMode="auto">
          <a:xfrm>
            <a:off x="195263" y="3014663"/>
            <a:ext cx="1955800" cy="707886"/>
          </a:xfrm>
          <a:prstGeom prst="rect">
            <a:avLst/>
          </a:prstGeom>
          <a:noFill/>
          <a:ln w="9525">
            <a:noFill/>
            <a:miter lim="800000"/>
          </a:ln>
          <a:effectLst/>
        </p:spPr>
        <p:txBody>
          <a:bodyPr wrap="square">
            <a:spAutoFit/>
          </a:bodyPr>
          <a:lstStyle/>
          <a:p>
            <a:pPr algn="ctr"/>
            <a:r>
              <a:rPr kumimoji="1" lang="zh-CN" altLang="en-US" sz="2000" dirty="0">
                <a:latin typeface="Arial" panose="020B0604020202020204" pitchFamily="34" charset="0"/>
                <a:ea typeface="黑体" panose="02010609060101010101" pitchFamily="49" charset="-122"/>
              </a:rPr>
              <a:t>运输层服务访问点</a:t>
            </a:r>
            <a:r>
              <a:rPr kumimoji="1" lang="en-US" altLang="zh-CN" sz="2000" dirty="0">
                <a:solidFill>
                  <a:srgbClr val="FF0000"/>
                </a:solidFill>
                <a:latin typeface="Arial" panose="020B0604020202020204" pitchFamily="34" charset="0"/>
                <a:ea typeface="黑体" panose="02010609060101010101" pitchFamily="49" charset="-122"/>
              </a:rPr>
              <a:t>TSAP</a:t>
            </a:r>
          </a:p>
        </p:txBody>
      </p:sp>
      <p:sp>
        <p:nvSpPr>
          <p:cNvPr id="812062" name="Text Box 30"/>
          <p:cNvSpPr txBox="1">
            <a:spLocks noChangeArrowheads="1"/>
          </p:cNvSpPr>
          <p:nvPr/>
        </p:nvSpPr>
        <p:spPr bwMode="auto">
          <a:xfrm>
            <a:off x="654050" y="4868863"/>
            <a:ext cx="1760538" cy="707886"/>
          </a:xfrm>
          <a:prstGeom prst="rect">
            <a:avLst/>
          </a:prstGeom>
          <a:noFill/>
          <a:ln w="9525">
            <a:noFill/>
            <a:miter lim="800000"/>
          </a:ln>
          <a:effectLst/>
        </p:spPr>
        <p:txBody>
          <a:bodyPr wrap="square">
            <a:spAutoFit/>
          </a:bodyPr>
          <a:lstStyle/>
          <a:p>
            <a:pPr algn="ctr"/>
            <a:r>
              <a:rPr kumimoji="1" lang="zh-CN" altLang="en-US" sz="2000" dirty="0">
                <a:latin typeface="Arial" panose="020B0604020202020204" pitchFamily="34" charset="0"/>
                <a:ea typeface="黑体" panose="02010609060101010101" pitchFamily="49" charset="-122"/>
              </a:rPr>
              <a:t>网络层服务访问点</a:t>
            </a:r>
            <a:r>
              <a:rPr kumimoji="1" lang="en-US" altLang="zh-CN" sz="2000" dirty="0">
                <a:solidFill>
                  <a:srgbClr val="FF0000"/>
                </a:solidFill>
                <a:latin typeface="Arial" panose="020B0604020202020204" pitchFamily="34" charset="0"/>
                <a:ea typeface="黑体" panose="02010609060101010101" pitchFamily="49" charset="-122"/>
              </a:rPr>
              <a:t>NSAP</a:t>
            </a:r>
          </a:p>
        </p:txBody>
      </p:sp>
      <p:sp>
        <p:nvSpPr>
          <p:cNvPr id="812063" name="Line 31"/>
          <p:cNvSpPr>
            <a:spLocks noChangeShapeType="1"/>
          </p:cNvSpPr>
          <p:nvPr/>
        </p:nvSpPr>
        <p:spPr bwMode="auto">
          <a:xfrm rot="-10800000" flipH="1" flipV="1">
            <a:off x="2268538" y="3284538"/>
            <a:ext cx="628650" cy="130175"/>
          </a:xfrm>
          <a:prstGeom prst="line">
            <a:avLst/>
          </a:prstGeom>
          <a:noFill/>
          <a:ln w="28575">
            <a:solidFill>
              <a:srgbClr val="333399"/>
            </a:solidFill>
            <a:round/>
            <a:tailEnd type="triangle" w="med" len="lg"/>
          </a:ln>
          <a:effectLst/>
        </p:spPr>
        <p:txBody>
          <a:bodyPr wrap="none" anchor="ctr"/>
          <a:lstStyle/>
          <a:p>
            <a:endParaRPr lang="zh-CN" altLang="en-US"/>
          </a:p>
        </p:txBody>
      </p:sp>
      <p:sp>
        <p:nvSpPr>
          <p:cNvPr id="812064" name="Line 32"/>
          <p:cNvSpPr>
            <a:spLocks noChangeShapeType="1"/>
          </p:cNvSpPr>
          <p:nvPr/>
        </p:nvSpPr>
        <p:spPr bwMode="auto">
          <a:xfrm flipV="1">
            <a:off x="2767013" y="4826000"/>
            <a:ext cx="371475" cy="180975"/>
          </a:xfrm>
          <a:prstGeom prst="line">
            <a:avLst/>
          </a:prstGeom>
          <a:noFill/>
          <a:ln w="28575">
            <a:solidFill>
              <a:srgbClr val="333399"/>
            </a:solidFill>
            <a:round/>
            <a:tailEnd type="triangle" w="med" len="lg"/>
          </a:ln>
          <a:effectLst/>
        </p:spPr>
        <p:txBody>
          <a:bodyPr wrap="none" anchor="ctr"/>
          <a:lstStyle/>
          <a:p>
            <a:endParaRPr lang="zh-CN" altLang="en-US"/>
          </a:p>
        </p:txBody>
      </p:sp>
      <p:sp>
        <p:nvSpPr>
          <p:cNvPr id="812065" name="Rectangle 33"/>
          <p:cNvSpPr>
            <a:spLocks noGrp="1" noChangeArrowheads="1"/>
          </p:cNvSpPr>
          <p:nvPr>
            <p:ph type="title"/>
          </p:nvPr>
        </p:nvSpPr>
        <p:spPr>
          <a:xfrm>
            <a:off x="355600" y="203200"/>
            <a:ext cx="8458200" cy="635001"/>
          </a:xfrm>
        </p:spPr>
        <p:txBody>
          <a:bodyPr/>
          <a:lstStyle/>
          <a:p>
            <a:r>
              <a:rPr lang="zh-CN" altLang="en-US" dirty="0"/>
              <a:t>运输层与其上下层之间的关系的</a:t>
            </a:r>
            <a:r>
              <a:rPr lang="en-US" altLang="zh-CN" dirty="0"/>
              <a:t>OSI</a:t>
            </a:r>
            <a:r>
              <a:rPr lang="zh-CN" altLang="en-US" dirty="0"/>
              <a:t>表示法</a:t>
            </a: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8" name="Rectangle 6"/>
          <p:cNvSpPr>
            <a:spLocks noChangeArrowheads="1"/>
          </p:cNvSpPr>
          <p:nvPr/>
        </p:nvSpPr>
        <p:spPr bwMode="auto">
          <a:xfrm>
            <a:off x="179388" y="2624129"/>
            <a:ext cx="2089150" cy="431800"/>
          </a:xfrm>
          <a:prstGeom prst="rect">
            <a:avLst/>
          </a:prstGeom>
          <a:solidFill>
            <a:schemeClr val="bg1"/>
          </a:solidFill>
          <a:ln w="9525">
            <a:solidFill>
              <a:schemeClr val="folHlink"/>
            </a:solidFill>
            <a:miter lim="800000"/>
          </a:ln>
          <a:effectLst/>
        </p:spPr>
        <p:txBody>
          <a:bodyPr wrap="none" anchor="ctr"/>
          <a:lstStyle/>
          <a:p>
            <a:endParaRPr lang="zh-CN" altLang="en-US"/>
          </a:p>
        </p:txBody>
      </p:sp>
      <p:sp>
        <p:nvSpPr>
          <p:cNvPr id="760839" name="Rectangle 7"/>
          <p:cNvSpPr>
            <a:spLocks noChangeArrowheads="1"/>
          </p:cNvSpPr>
          <p:nvPr/>
        </p:nvSpPr>
        <p:spPr bwMode="auto">
          <a:xfrm>
            <a:off x="3132138" y="2624129"/>
            <a:ext cx="1944687" cy="431800"/>
          </a:xfrm>
          <a:prstGeom prst="rect">
            <a:avLst/>
          </a:prstGeom>
          <a:solidFill>
            <a:schemeClr val="bg1"/>
          </a:solidFill>
          <a:ln w="9525">
            <a:solidFill>
              <a:schemeClr val="folHlink"/>
            </a:solidFill>
            <a:miter lim="800000"/>
          </a:ln>
          <a:effectLst/>
        </p:spPr>
        <p:txBody>
          <a:bodyPr wrap="none" anchor="ctr"/>
          <a:lstStyle/>
          <a:p>
            <a:endParaRPr lang="zh-CN" altLang="en-US"/>
          </a:p>
        </p:txBody>
      </p:sp>
      <p:sp>
        <p:nvSpPr>
          <p:cNvPr id="760840" name="Rectangle 8"/>
          <p:cNvSpPr>
            <a:spLocks noChangeArrowheads="1"/>
          </p:cNvSpPr>
          <p:nvPr/>
        </p:nvSpPr>
        <p:spPr bwMode="auto">
          <a:xfrm>
            <a:off x="5867400" y="2624129"/>
            <a:ext cx="2736850" cy="431800"/>
          </a:xfrm>
          <a:prstGeom prst="rect">
            <a:avLst/>
          </a:prstGeom>
          <a:solidFill>
            <a:schemeClr val="bg1"/>
          </a:solidFill>
          <a:ln w="9525">
            <a:solidFill>
              <a:schemeClr val="folHlink"/>
            </a:solidFill>
            <a:miter lim="800000"/>
          </a:ln>
          <a:effectLst/>
        </p:spPr>
        <p:txBody>
          <a:bodyPr wrap="none" anchor="ctr"/>
          <a:lstStyle/>
          <a:p>
            <a:endParaRPr lang="zh-CN" altLang="en-US"/>
          </a:p>
        </p:txBody>
      </p:sp>
      <p:sp>
        <p:nvSpPr>
          <p:cNvPr id="760847" name="Text Box 15"/>
          <p:cNvSpPr txBox="1">
            <a:spLocks noChangeArrowheads="1"/>
          </p:cNvSpPr>
          <p:nvPr/>
        </p:nvSpPr>
        <p:spPr bwMode="auto">
          <a:xfrm>
            <a:off x="215900" y="2671754"/>
            <a:ext cx="8413750" cy="336550"/>
          </a:xfrm>
          <a:prstGeom prst="rect">
            <a:avLst/>
          </a:prstGeom>
          <a:noFill/>
          <a:ln w="9525">
            <a:noFill/>
            <a:miter lim="800000"/>
          </a:ln>
          <a:effectLst/>
        </p:spPr>
        <p:txBody>
          <a:bodyPr wrap="none">
            <a:spAutoFit/>
          </a:bodyPr>
          <a:lstStyle/>
          <a:p>
            <a:r>
              <a:rPr lang="en-US" altLang="zh-CN" sz="1600">
                <a:latin typeface="Times New Roman" panose="02020603050405020304" pitchFamily="18" charset="0"/>
                <a:ea typeface="黑体" panose="02010609060101010101" pitchFamily="49" charset="-122"/>
              </a:rPr>
              <a:t>1                            1000                  1501                     3000                 3501                                    4500</a:t>
            </a:r>
          </a:p>
        </p:txBody>
      </p:sp>
      <p:sp>
        <p:nvSpPr>
          <p:cNvPr id="760851" name="Text Box 19"/>
          <p:cNvSpPr txBox="1">
            <a:spLocks noChangeArrowheads="1"/>
          </p:cNvSpPr>
          <p:nvPr/>
        </p:nvSpPr>
        <p:spPr bwMode="auto">
          <a:xfrm>
            <a:off x="1403350" y="3271829"/>
            <a:ext cx="1416050" cy="336550"/>
          </a:xfrm>
          <a:prstGeom prst="rect">
            <a:avLst/>
          </a:prstGeom>
          <a:noFill/>
          <a:ln w="9525">
            <a:noFill/>
            <a:miter lim="800000"/>
          </a:ln>
          <a:effectLst/>
        </p:spPr>
        <p:txBody>
          <a:bodyPr wrap="none">
            <a:spAutoFit/>
          </a:bodyPr>
          <a:lstStyle/>
          <a:p>
            <a:r>
              <a:rPr lang="zh-CN" altLang="en-US" sz="1600">
                <a:latin typeface="Times New Roman" panose="02020603050405020304" pitchFamily="18" charset="0"/>
                <a:ea typeface="黑体" panose="02010609060101010101" pitchFamily="49" charset="-122"/>
              </a:rPr>
              <a:t>确认号 </a:t>
            </a:r>
            <a:r>
              <a:rPr lang="en-US" altLang="zh-CN" sz="1600">
                <a:latin typeface="Times New Roman" panose="02020603050405020304" pitchFamily="18" charset="0"/>
                <a:ea typeface="黑体" panose="02010609060101010101" pitchFamily="49" charset="-122"/>
              </a:rPr>
              <a:t>= 1001</a:t>
            </a:r>
          </a:p>
        </p:txBody>
      </p:sp>
      <p:sp>
        <p:nvSpPr>
          <p:cNvPr id="760858" name="Text Box 26"/>
          <p:cNvSpPr txBox="1">
            <a:spLocks noChangeArrowheads="1"/>
          </p:cNvSpPr>
          <p:nvPr/>
        </p:nvSpPr>
        <p:spPr bwMode="auto">
          <a:xfrm>
            <a:off x="2924175" y="3271829"/>
            <a:ext cx="1000125" cy="336550"/>
          </a:xfrm>
          <a:prstGeom prst="rect">
            <a:avLst/>
          </a:prstGeom>
          <a:noFill/>
          <a:ln w="9525">
            <a:noFill/>
            <a:miter lim="800000"/>
          </a:ln>
          <a:effectLst/>
        </p:spPr>
        <p:txBody>
          <a:bodyPr wrap="none">
            <a:spAutoFit/>
          </a:bodyPr>
          <a:lstStyle/>
          <a:p>
            <a:r>
              <a:rPr lang="en-US" altLang="zh-CN" sz="1600">
                <a:latin typeface="Times New Roman" panose="02020603050405020304" pitchFamily="18" charset="0"/>
                <a:ea typeface="黑体" panose="02010609060101010101" pitchFamily="49" charset="-122"/>
              </a:rPr>
              <a:t>L</a:t>
            </a:r>
            <a:r>
              <a:rPr lang="en-US" altLang="zh-CN" sz="1600" baseline="-25000">
                <a:latin typeface="Times New Roman" panose="02020603050405020304" pitchFamily="18" charset="0"/>
                <a:ea typeface="黑体" panose="02010609060101010101" pitchFamily="49" charset="-122"/>
              </a:rPr>
              <a:t>1</a:t>
            </a:r>
            <a:r>
              <a:rPr lang="en-US" altLang="zh-CN" sz="1600">
                <a:latin typeface="Times New Roman" panose="02020603050405020304" pitchFamily="18" charset="0"/>
                <a:ea typeface="黑体" panose="02010609060101010101" pitchFamily="49" charset="-122"/>
              </a:rPr>
              <a:t> = 1501</a:t>
            </a:r>
          </a:p>
        </p:txBody>
      </p:sp>
      <p:sp>
        <p:nvSpPr>
          <p:cNvPr id="760859" name="Text Box 27"/>
          <p:cNvSpPr txBox="1">
            <a:spLocks noChangeArrowheads="1"/>
          </p:cNvSpPr>
          <p:nvPr/>
        </p:nvSpPr>
        <p:spPr bwMode="auto">
          <a:xfrm>
            <a:off x="5659438" y="3271829"/>
            <a:ext cx="1000125" cy="336550"/>
          </a:xfrm>
          <a:prstGeom prst="rect">
            <a:avLst/>
          </a:prstGeom>
          <a:noFill/>
          <a:ln w="9525">
            <a:noFill/>
            <a:miter lim="800000"/>
          </a:ln>
          <a:effectLst/>
        </p:spPr>
        <p:txBody>
          <a:bodyPr wrap="none">
            <a:spAutoFit/>
          </a:bodyPr>
          <a:lstStyle/>
          <a:p>
            <a:r>
              <a:rPr lang="en-US" altLang="zh-CN" sz="1600">
                <a:latin typeface="Times New Roman" panose="02020603050405020304" pitchFamily="18" charset="0"/>
                <a:ea typeface="黑体" panose="02010609060101010101" pitchFamily="49" charset="-122"/>
              </a:rPr>
              <a:t>L</a:t>
            </a:r>
            <a:r>
              <a:rPr lang="en-US" altLang="zh-CN" sz="1600" baseline="-25000">
                <a:latin typeface="Times New Roman" panose="02020603050405020304" pitchFamily="18" charset="0"/>
                <a:ea typeface="黑体" panose="02010609060101010101" pitchFamily="49" charset="-122"/>
              </a:rPr>
              <a:t>2</a:t>
            </a:r>
            <a:r>
              <a:rPr lang="en-US" altLang="zh-CN" sz="1600">
                <a:latin typeface="Times New Roman" panose="02020603050405020304" pitchFamily="18" charset="0"/>
                <a:ea typeface="黑体" panose="02010609060101010101" pitchFamily="49" charset="-122"/>
              </a:rPr>
              <a:t> = 3501</a:t>
            </a:r>
          </a:p>
        </p:txBody>
      </p:sp>
      <p:sp>
        <p:nvSpPr>
          <p:cNvPr id="760860" name="Text Box 28"/>
          <p:cNvSpPr txBox="1">
            <a:spLocks noChangeArrowheads="1"/>
          </p:cNvSpPr>
          <p:nvPr/>
        </p:nvSpPr>
        <p:spPr bwMode="auto">
          <a:xfrm>
            <a:off x="4643438" y="3271829"/>
            <a:ext cx="1011237" cy="336550"/>
          </a:xfrm>
          <a:prstGeom prst="rect">
            <a:avLst/>
          </a:prstGeom>
          <a:noFill/>
          <a:ln w="9525">
            <a:noFill/>
            <a:miter lim="800000"/>
          </a:ln>
          <a:effectLst/>
        </p:spPr>
        <p:txBody>
          <a:bodyPr wrap="none">
            <a:spAutoFit/>
          </a:bodyPr>
          <a:lstStyle/>
          <a:p>
            <a:r>
              <a:rPr lang="en-US" altLang="zh-CN" sz="1600">
                <a:latin typeface="Times New Roman" panose="02020603050405020304" pitchFamily="18" charset="0"/>
                <a:ea typeface="黑体" panose="02010609060101010101" pitchFamily="49" charset="-122"/>
              </a:rPr>
              <a:t>R</a:t>
            </a:r>
            <a:r>
              <a:rPr lang="en-US" altLang="zh-CN" sz="1600" baseline="-25000">
                <a:latin typeface="Times New Roman" panose="02020603050405020304" pitchFamily="18" charset="0"/>
                <a:ea typeface="黑体" panose="02010609060101010101" pitchFamily="49" charset="-122"/>
              </a:rPr>
              <a:t>1</a:t>
            </a:r>
            <a:r>
              <a:rPr lang="en-US" altLang="zh-CN" sz="1600">
                <a:latin typeface="Times New Roman" panose="02020603050405020304" pitchFamily="18" charset="0"/>
                <a:ea typeface="黑体" panose="02010609060101010101" pitchFamily="49" charset="-122"/>
              </a:rPr>
              <a:t> = 3001</a:t>
            </a:r>
          </a:p>
        </p:txBody>
      </p:sp>
      <p:sp>
        <p:nvSpPr>
          <p:cNvPr id="760861" name="Text Box 29"/>
          <p:cNvSpPr txBox="1">
            <a:spLocks noChangeArrowheads="1"/>
          </p:cNvSpPr>
          <p:nvPr/>
        </p:nvSpPr>
        <p:spPr bwMode="auto">
          <a:xfrm>
            <a:off x="8097838" y="3271829"/>
            <a:ext cx="1011237" cy="336550"/>
          </a:xfrm>
          <a:prstGeom prst="rect">
            <a:avLst/>
          </a:prstGeom>
          <a:noFill/>
          <a:ln w="9525">
            <a:noFill/>
            <a:miter lim="800000"/>
          </a:ln>
          <a:effectLst/>
        </p:spPr>
        <p:txBody>
          <a:bodyPr wrap="none">
            <a:spAutoFit/>
          </a:bodyPr>
          <a:lstStyle/>
          <a:p>
            <a:r>
              <a:rPr lang="en-US" altLang="zh-CN" sz="1600">
                <a:latin typeface="Times New Roman" panose="02020603050405020304" pitchFamily="18" charset="0"/>
                <a:ea typeface="黑体" panose="02010609060101010101" pitchFamily="49" charset="-122"/>
              </a:rPr>
              <a:t>R</a:t>
            </a:r>
            <a:r>
              <a:rPr lang="en-US" altLang="zh-CN" sz="1600" baseline="-25000">
                <a:latin typeface="Times New Roman" panose="02020603050405020304" pitchFamily="18" charset="0"/>
                <a:ea typeface="黑体" panose="02010609060101010101" pitchFamily="49" charset="-122"/>
              </a:rPr>
              <a:t>1</a:t>
            </a:r>
            <a:r>
              <a:rPr lang="en-US" altLang="zh-CN" sz="1600">
                <a:latin typeface="Times New Roman" panose="02020603050405020304" pitchFamily="18" charset="0"/>
                <a:ea typeface="黑体" panose="02010609060101010101" pitchFamily="49" charset="-122"/>
              </a:rPr>
              <a:t> = 4501</a:t>
            </a:r>
          </a:p>
        </p:txBody>
      </p:sp>
      <p:sp>
        <p:nvSpPr>
          <p:cNvPr id="760836" name="Rectangle 4"/>
          <p:cNvSpPr>
            <a:spLocks noGrp="1" noChangeArrowheads="1"/>
          </p:cNvSpPr>
          <p:nvPr>
            <p:ph type="title"/>
          </p:nvPr>
        </p:nvSpPr>
        <p:spPr/>
        <p:txBody>
          <a:bodyPr/>
          <a:lstStyle/>
          <a:p>
            <a:r>
              <a:rPr lang="zh-CN" altLang="en-US" dirty="0"/>
              <a:t>接收到的字节流序号不连续 </a:t>
            </a:r>
          </a:p>
        </p:txBody>
      </p:sp>
      <p:sp>
        <p:nvSpPr>
          <p:cNvPr id="760837" name="Line 5"/>
          <p:cNvSpPr>
            <a:spLocks noChangeShapeType="1"/>
          </p:cNvSpPr>
          <p:nvPr/>
        </p:nvSpPr>
        <p:spPr bwMode="auto">
          <a:xfrm>
            <a:off x="179388" y="2432041"/>
            <a:ext cx="2089150"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760841" name="Text Box 9"/>
          <p:cNvSpPr txBox="1">
            <a:spLocks noChangeArrowheads="1"/>
          </p:cNvSpPr>
          <p:nvPr/>
        </p:nvSpPr>
        <p:spPr bwMode="auto">
          <a:xfrm>
            <a:off x="2268538" y="2362191"/>
            <a:ext cx="641350" cy="641350"/>
          </a:xfrm>
          <a:prstGeom prst="rect">
            <a:avLst/>
          </a:prstGeom>
          <a:noFill/>
          <a:ln w="9525">
            <a:noFill/>
            <a:miter lim="800000"/>
          </a:ln>
          <a:effectLst/>
        </p:spPr>
        <p:txBody>
          <a:bodyPr wrap="none">
            <a:spAutoFit/>
          </a:bodyPr>
          <a:lstStyle/>
          <a:p>
            <a:r>
              <a:rPr lang="en-US" altLang="zh-CN" sz="3600" b="1">
                <a:latin typeface="Times New Roman" panose="02020603050405020304" pitchFamily="18" charset="0"/>
                <a:ea typeface="黑体" panose="02010609060101010101" pitchFamily="49" charset="-122"/>
              </a:rPr>
              <a:t>…</a:t>
            </a:r>
          </a:p>
        </p:txBody>
      </p:sp>
      <p:sp>
        <p:nvSpPr>
          <p:cNvPr id="760842" name="Text Box 10"/>
          <p:cNvSpPr txBox="1">
            <a:spLocks noChangeArrowheads="1"/>
          </p:cNvSpPr>
          <p:nvPr/>
        </p:nvSpPr>
        <p:spPr bwMode="auto">
          <a:xfrm>
            <a:off x="5076825" y="2266941"/>
            <a:ext cx="742950" cy="762000"/>
          </a:xfrm>
          <a:prstGeom prst="rect">
            <a:avLst/>
          </a:prstGeom>
          <a:noFill/>
          <a:ln w="9525">
            <a:noFill/>
            <a:miter lim="800000"/>
          </a:ln>
          <a:effectLst/>
        </p:spPr>
        <p:txBody>
          <a:bodyPr wrap="none">
            <a:spAutoFit/>
          </a:bodyPr>
          <a:lstStyle/>
          <a:p>
            <a:r>
              <a:rPr lang="en-US" altLang="zh-CN" sz="4400" b="1">
                <a:latin typeface="Times New Roman" panose="02020603050405020304" pitchFamily="18" charset="0"/>
                <a:ea typeface="黑体" panose="02010609060101010101" pitchFamily="49" charset="-122"/>
              </a:rPr>
              <a:t>…</a:t>
            </a:r>
          </a:p>
        </p:txBody>
      </p:sp>
      <p:sp>
        <p:nvSpPr>
          <p:cNvPr id="760843" name="Line 11"/>
          <p:cNvSpPr>
            <a:spLocks noChangeShapeType="1"/>
          </p:cNvSpPr>
          <p:nvPr/>
        </p:nvSpPr>
        <p:spPr bwMode="auto">
          <a:xfrm flipH="1">
            <a:off x="171450" y="2335204"/>
            <a:ext cx="7938" cy="265112"/>
          </a:xfrm>
          <a:prstGeom prst="line">
            <a:avLst/>
          </a:prstGeom>
          <a:noFill/>
          <a:ln w="9525">
            <a:solidFill>
              <a:schemeClr val="tx1"/>
            </a:solidFill>
            <a:round/>
          </a:ln>
          <a:effectLst/>
        </p:spPr>
        <p:txBody>
          <a:bodyPr/>
          <a:lstStyle/>
          <a:p>
            <a:endParaRPr lang="zh-CN" altLang="en-US"/>
          </a:p>
        </p:txBody>
      </p:sp>
      <p:sp>
        <p:nvSpPr>
          <p:cNvPr id="760844" name="Text Box 12"/>
          <p:cNvSpPr txBox="1">
            <a:spLocks noChangeArrowheads="1"/>
          </p:cNvSpPr>
          <p:nvPr/>
        </p:nvSpPr>
        <p:spPr bwMode="auto">
          <a:xfrm>
            <a:off x="539750" y="2236779"/>
            <a:ext cx="1403350" cy="336550"/>
          </a:xfrm>
          <a:prstGeom prst="rect">
            <a:avLst/>
          </a:prstGeom>
          <a:solidFill>
            <a:schemeClr val="bg1"/>
          </a:solidFill>
          <a:ln w="9525">
            <a:noFill/>
            <a:miter lim="800000"/>
          </a:ln>
          <a:effectLst/>
        </p:spPr>
        <p:txBody>
          <a:bodyPr wrap="none">
            <a:spAutoFit/>
          </a:bodyPr>
          <a:lstStyle/>
          <a:p>
            <a:r>
              <a:rPr lang="zh-CN" altLang="en-US" sz="1600">
                <a:latin typeface="Times New Roman" panose="02020603050405020304" pitchFamily="18" charset="0"/>
                <a:ea typeface="黑体" panose="02010609060101010101" pitchFamily="49" charset="-122"/>
              </a:rPr>
              <a:t>连续的字节流</a:t>
            </a:r>
          </a:p>
        </p:txBody>
      </p:sp>
      <p:sp>
        <p:nvSpPr>
          <p:cNvPr id="760845" name="Line 13"/>
          <p:cNvSpPr>
            <a:spLocks noChangeShapeType="1"/>
          </p:cNvSpPr>
          <p:nvPr/>
        </p:nvSpPr>
        <p:spPr bwMode="auto">
          <a:xfrm flipH="1">
            <a:off x="2260600" y="2335204"/>
            <a:ext cx="7938" cy="265112"/>
          </a:xfrm>
          <a:prstGeom prst="line">
            <a:avLst/>
          </a:prstGeom>
          <a:noFill/>
          <a:ln w="9525">
            <a:solidFill>
              <a:schemeClr val="tx1"/>
            </a:solidFill>
            <a:round/>
          </a:ln>
          <a:effectLst/>
        </p:spPr>
        <p:txBody>
          <a:bodyPr/>
          <a:lstStyle/>
          <a:p>
            <a:endParaRPr lang="zh-CN" altLang="en-US"/>
          </a:p>
        </p:txBody>
      </p:sp>
      <p:sp>
        <p:nvSpPr>
          <p:cNvPr id="760846" name="Line 14"/>
          <p:cNvSpPr>
            <a:spLocks noChangeShapeType="1"/>
          </p:cNvSpPr>
          <p:nvPr/>
        </p:nvSpPr>
        <p:spPr bwMode="auto">
          <a:xfrm flipV="1">
            <a:off x="2314575" y="2911466"/>
            <a:ext cx="0" cy="431800"/>
          </a:xfrm>
          <a:prstGeom prst="line">
            <a:avLst/>
          </a:prstGeom>
          <a:noFill/>
          <a:ln w="28575">
            <a:solidFill>
              <a:schemeClr val="folHlink"/>
            </a:solidFill>
            <a:round/>
            <a:tailEnd type="triangle" w="med" len="lg"/>
          </a:ln>
          <a:effectLst/>
        </p:spPr>
        <p:txBody>
          <a:bodyPr/>
          <a:lstStyle/>
          <a:p>
            <a:endParaRPr lang="zh-CN" altLang="en-US"/>
          </a:p>
        </p:txBody>
      </p:sp>
      <p:sp>
        <p:nvSpPr>
          <p:cNvPr id="760848" name="Text Box 16"/>
          <p:cNvSpPr txBox="1">
            <a:spLocks noChangeArrowheads="1"/>
          </p:cNvSpPr>
          <p:nvPr/>
        </p:nvSpPr>
        <p:spPr bwMode="auto">
          <a:xfrm>
            <a:off x="987425" y="2525704"/>
            <a:ext cx="488950" cy="457200"/>
          </a:xfrm>
          <a:prstGeom prst="rect">
            <a:avLst/>
          </a:prstGeom>
          <a:noFill/>
          <a:ln w="9525">
            <a:noFill/>
            <a:miter lim="800000"/>
          </a:ln>
          <a:effectLst/>
        </p:spPr>
        <p:txBody>
          <a:bodyPr wrap="none">
            <a:spAutoFit/>
          </a:bodyPr>
          <a:lstStyle/>
          <a:p>
            <a:r>
              <a:rPr lang="en-US" altLang="zh-CN" sz="2400">
                <a:latin typeface="Times New Roman" panose="02020603050405020304" pitchFamily="18" charset="0"/>
                <a:ea typeface="黑体" panose="02010609060101010101" pitchFamily="49" charset="-122"/>
              </a:rPr>
              <a:t>…</a:t>
            </a:r>
          </a:p>
        </p:txBody>
      </p:sp>
      <p:sp>
        <p:nvSpPr>
          <p:cNvPr id="760849" name="Text Box 17"/>
          <p:cNvSpPr txBox="1">
            <a:spLocks noChangeArrowheads="1"/>
          </p:cNvSpPr>
          <p:nvPr/>
        </p:nvSpPr>
        <p:spPr bwMode="auto">
          <a:xfrm>
            <a:off x="3867150" y="2525704"/>
            <a:ext cx="488950" cy="457200"/>
          </a:xfrm>
          <a:prstGeom prst="rect">
            <a:avLst/>
          </a:prstGeom>
          <a:noFill/>
          <a:ln w="9525">
            <a:noFill/>
            <a:miter lim="800000"/>
          </a:ln>
          <a:effectLst/>
        </p:spPr>
        <p:txBody>
          <a:bodyPr wrap="none">
            <a:spAutoFit/>
          </a:bodyPr>
          <a:lstStyle/>
          <a:p>
            <a:r>
              <a:rPr lang="en-US" altLang="zh-CN" sz="2400">
                <a:latin typeface="Times New Roman" panose="02020603050405020304" pitchFamily="18" charset="0"/>
                <a:ea typeface="黑体" panose="02010609060101010101" pitchFamily="49" charset="-122"/>
              </a:rPr>
              <a:t>…</a:t>
            </a:r>
          </a:p>
        </p:txBody>
      </p:sp>
      <p:sp>
        <p:nvSpPr>
          <p:cNvPr id="760850" name="Text Box 18"/>
          <p:cNvSpPr txBox="1">
            <a:spLocks noChangeArrowheads="1"/>
          </p:cNvSpPr>
          <p:nvPr/>
        </p:nvSpPr>
        <p:spPr bwMode="auto">
          <a:xfrm>
            <a:off x="7107238" y="2525704"/>
            <a:ext cx="488950" cy="457200"/>
          </a:xfrm>
          <a:prstGeom prst="rect">
            <a:avLst/>
          </a:prstGeom>
          <a:noFill/>
          <a:ln w="9525">
            <a:noFill/>
            <a:miter lim="800000"/>
          </a:ln>
          <a:effectLst/>
        </p:spPr>
        <p:txBody>
          <a:bodyPr wrap="none">
            <a:spAutoFit/>
          </a:bodyPr>
          <a:lstStyle/>
          <a:p>
            <a:r>
              <a:rPr lang="en-US" altLang="zh-CN" sz="2400">
                <a:latin typeface="Times New Roman" panose="02020603050405020304" pitchFamily="18" charset="0"/>
                <a:ea typeface="黑体" panose="02010609060101010101" pitchFamily="49" charset="-122"/>
              </a:rPr>
              <a:t>…</a:t>
            </a:r>
          </a:p>
        </p:txBody>
      </p:sp>
      <p:sp>
        <p:nvSpPr>
          <p:cNvPr id="760852" name="Line 20"/>
          <p:cNvSpPr>
            <a:spLocks noChangeShapeType="1"/>
          </p:cNvSpPr>
          <p:nvPr/>
        </p:nvSpPr>
        <p:spPr bwMode="auto">
          <a:xfrm flipV="1">
            <a:off x="3348038" y="2911466"/>
            <a:ext cx="0" cy="431800"/>
          </a:xfrm>
          <a:prstGeom prst="line">
            <a:avLst/>
          </a:prstGeom>
          <a:noFill/>
          <a:ln w="28575">
            <a:solidFill>
              <a:schemeClr val="folHlink"/>
            </a:solidFill>
            <a:round/>
            <a:tailEnd type="triangle" w="med" len="lg"/>
          </a:ln>
          <a:effectLst/>
        </p:spPr>
        <p:txBody>
          <a:bodyPr/>
          <a:lstStyle/>
          <a:p>
            <a:endParaRPr lang="zh-CN" altLang="en-US"/>
          </a:p>
        </p:txBody>
      </p:sp>
      <p:sp>
        <p:nvSpPr>
          <p:cNvPr id="760853" name="Line 21"/>
          <p:cNvSpPr>
            <a:spLocks noChangeShapeType="1"/>
          </p:cNvSpPr>
          <p:nvPr/>
        </p:nvSpPr>
        <p:spPr bwMode="auto">
          <a:xfrm flipV="1">
            <a:off x="5148263" y="2911466"/>
            <a:ext cx="0" cy="431800"/>
          </a:xfrm>
          <a:prstGeom prst="line">
            <a:avLst/>
          </a:prstGeom>
          <a:noFill/>
          <a:ln w="28575">
            <a:solidFill>
              <a:schemeClr val="folHlink"/>
            </a:solidFill>
            <a:round/>
            <a:tailEnd type="triangle" w="med" len="lg"/>
          </a:ln>
          <a:effectLst/>
        </p:spPr>
        <p:txBody>
          <a:bodyPr/>
          <a:lstStyle/>
          <a:p>
            <a:endParaRPr lang="zh-CN" altLang="en-US"/>
          </a:p>
        </p:txBody>
      </p:sp>
      <p:sp>
        <p:nvSpPr>
          <p:cNvPr id="760854" name="Line 22"/>
          <p:cNvSpPr>
            <a:spLocks noChangeShapeType="1"/>
          </p:cNvSpPr>
          <p:nvPr/>
        </p:nvSpPr>
        <p:spPr bwMode="auto">
          <a:xfrm flipV="1">
            <a:off x="6084888" y="2911466"/>
            <a:ext cx="0" cy="431800"/>
          </a:xfrm>
          <a:prstGeom prst="line">
            <a:avLst/>
          </a:prstGeom>
          <a:noFill/>
          <a:ln w="28575">
            <a:solidFill>
              <a:schemeClr val="folHlink"/>
            </a:solidFill>
            <a:round/>
            <a:tailEnd type="triangle" w="med" len="lg"/>
          </a:ln>
          <a:effectLst/>
        </p:spPr>
        <p:txBody>
          <a:bodyPr/>
          <a:lstStyle/>
          <a:p>
            <a:endParaRPr lang="zh-CN" altLang="en-US"/>
          </a:p>
        </p:txBody>
      </p:sp>
      <p:sp>
        <p:nvSpPr>
          <p:cNvPr id="760855" name="Line 23"/>
          <p:cNvSpPr>
            <a:spLocks noChangeShapeType="1"/>
          </p:cNvSpPr>
          <p:nvPr/>
        </p:nvSpPr>
        <p:spPr bwMode="auto">
          <a:xfrm flipV="1">
            <a:off x="8675688" y="2911466"/>
            <a:ext cx="0" cy="431800"/>
          </a:xfrm>
          <a:prstGeom prst="line">
            <a:avLst/>
          </a:prstGeom>
          <a:noFill/>
          <a:ln w="28575">
            <a:solidFill>
              <a:schemeClr val="folHlink"/>
            </a:solidFill>
            <a:round/>
            <a:tailEnd type="triangle" w="med" len="lg"/>
          </a:ln>
          <a:effectLst/>
        </p:spPr>
        <p:txBody>
          <a:bodyPr/>
          <a:lstStyle/>
          <a:p>
            <a:endParaRPr lang="zh-CN" altLang="en-US"/>
          </a:p>
        </p:txBody>
      </p:sp>
      <p:sp>
        <p:nvSpPr>
          <p:cNvPr id="760856" name="Text Box 24"/>
          <p:cNvSpPr txBox="1">
            <a:spLocks noChangeArrowheads="1"/>
          </p:cNvSpPr>
          <p:nvPr/>
        </p:nvSpPr>
        <p:spPr bwMode="auto">
          <a:xfrm>
            <a:off x="3419475" y="2224079"/>
            <a:ext cx="1403350" cy="336550"/>
          </a:xfrm>
          <a:prstGeom prst="rect">
            <a:avLst/>
          </a:prstGeom>
          <a:noFill/>
          <a:ln w="9525">
            <a:noFill/>
            <a:miter lim="800000"/>
          </a:ln>
          <a:effectLst/>
        </p:spPr>
        <p:txBody>
          <a:bodyPr wrap="none">
            <a:spAutoFit/>
          </a:bodyPr>
          <a:lstStyle/>
          <a:p>
            <a:r>
              <a:rPr lang="zh-CN" altLang="en-US" sz="1600">
                <a:latin typeface="Times New Roman" panose="02020603050405020304" pitchFamily="18" charset="0"/>
                <a:ea typeface="黑体" panose="02010609060101010101" pitchFamily="49" charset="-122"/>
              </a:rPr>
              <a:t>第一个字节块</a:t>
            </a:r>
          </a:p>
        </p:txBody>
      </p:sp>
      <p:sp>
        <p:nvSpPr>
          <p:cNvPr id="760857" name="Text Box 25"/>
          <p:cNvSpPr txBox="1">
            <a:spLocks noChangeArrowheads="1"/>
          </p:cNvSpPr>
          <p:nvPr/>
        </p:nvSpPr>
        <p:spPr bwMode="auto">
          <a:xfrm>
            <a:off x="6624638" y="2214554"/>
            <a:ext cx="1403350" cy="336550"/>
          </a:xfrm>
          <a:prstGeom prst="rect">
            <a:avLst/>
          </a:prstGeom>
          <a:noFill/>
          <a:ln w="9525">
            <a:noFill/>
            <a:miter lim="800000"/>
          </a:ln>
          <a:effectLst/>
        </p:spPr>
        <p:txBody>
          <a:bodyPr wrap="none">
            <a:spAutoFit/>
          </a:bodyPr>
          <a:lstStyle/>
          <a:p>
            <a:r>
              <a:rPr lang="zh-CN" altLang="en-US" sz="1600">
                <a:latin typeface="Times New Roman" panose="02020603050405020304" pitchFamily="18" charset="0"/>
                <a:ea typeface="黑体" panose="02010609060101010101" pitchFamily="49" charset="-122"/>
              </a:rPr>
              <a:t>第二个字节块</a:t>
            </a:r>
          </a:p>
        </p:txBody>
      </p:sp>
      <p:sp>
        <p:nvSpPr>
          <p:cNvPr id="760862" name="Text Box 30"/>
          <p:cNvSpPr txBox="1">
            <a:spLocks noChangeArrowheads="1"/>
          </p:cNvSpPr>
          <p:nvPr/>
        </p:nvSpPr>
        <p:spPr bwMode="auto">
          <a:xfrm>
            <a:off x="285721" y="3748087"/>
            <a:ext cx="8528079" cy="2616101"/>
          </a:xfrm>
          <a:prstGeom prst="rect">
            <a:avLst/>
          </a:prstGeom>
          <a:solidFill>
            <a:srgbClr val="FFFF99"/>
          </a:solidFill>
          <a:ln w="9525">
            <a:solidFill>
              <a:schemeClr val="folHlink"/>
            </a:solidFill>
            <a:miter lim="800000"/>
          </a:ln>
          <a:effectLst/>
        </p:spPr>
        <p:txBody>
          <a:bodyPr wrap="square">
            <a:spAutoFit/>
          </a:bodyPr>
          <a:lstStyle/>
          <a:p>
            <a:pPr marL="342000" indent="-342000">
              <a:spcBef>
                <a:spcPts val="600"/>
              </a:spcBef>
              <a:buFontTx/>
              <a:buChar char="•"/>
            </a:pPr>
            <a:r>
              <a:rPr lang="zh-CN" altLang="en-US" sz="2400" dirty="0">
                <a:latin typeface="Arial" panose="020B0604020202020204" pitchFamily="34" charset="0"/>
                <a:ea typeface="黑体" panose="02010609060101010101" pitchFamily="49" charset="-122"/>
              </a:rPr>
              <a:t>和前后字节不连续的每一个字节块都有两个边界：左边界和右边界。图中用</a:t>
            </a:r>
            <a:r>
              <a:rPr lang="zh-CN" altLang="en-US" sz="2400" dirty="0">
                <a:solidFill>
                  <a:srgbClr val="FF0000"/>
                </a:solidFill>
                <a:latin typeface="Arial" panose="020B0604020202020204" pitchFamily="34" charset="0"/>
                <a:ea typeface="黑体" panose="02010609060101010101" pitchFamily="49" charset="-122"/>
              </a:rPr>
              <a:t>四个指针</a:t>
            </a:r>
            <a:r>
              <a:rPr lang="zh-CN" altLang="en-US" sz="2400" dirty="0">
                <a:latin typeface="Arial" panose="020B0604020202020204" pitchFamily="34" charset="0"/>
                <a:ea typeface="黑体" panose="02010609060101010101" pitchFamily="49" charset="-122"/>
              </a:rPr>
              <a:t>标记这些边界。</a:t>
            </a:r>
          </a:p>
          <a:p>
            <a:pPr marL="342000" indent="-342000">
              <a:spcBef>
                <a:spcPts val="600"/>
              </a:spcBef>
              <a:buFontTx/>
              <a:buChar char="•"/>
            </a:pPr>
            <a:r>
              <a:rPr lang="zh-CN" altLang="en-US" sz="2400" dirty="0">
                <a:latin typeface="Arial" panose="020B0604020202020204" pitchFamily="34" charset="0"/>
                <a:ea typeface="黑体" panose="02010609060101010101" pitchFamily="49" charset="-122"/>
              </a:rPr>
              <a:t>第一个字节块的左边界 </a:t>
            </a:r>
            <a:r>
              <a:rPr lang="en-US" altLang="zh-CN" sz="2400" dirty="0">
                <a:latin typeface="Arial" panose="020B0604020202020204" pitchFamily="34" charset="0"/>
                <a:ea typeface="黑体" panose="02010609060101010101" pitchFamily="49" charset="-122"/>
              </a:rPr>
              <a:t>L</a:t>
            </a:r>
            <a:r>
              <a:rPr lang="en-US" altLang="zh-CN" sz="2400" baseline="-25000" dirty="0">
                <a:latin typeface="Arial" panose="020B0604020202020204" pitchFamily="34" charset="0"/>
                <a:ea typeface="黑体" panose="02010609060101010101" pitchFamily="49" charset="-122"/>
              </a:rPr>
              <a:t>1</a:t>
            </a:r>
            <a:r>
              <a:rPr lang="en-US" altLang="zh-CN" sz="2400" dirty="0">
                <a:latin typeface="Arial" panose="020B0604020202020204" pitchFamily="34" charset="0"/>
                <a:ea typeface="黑体" panose="02010609060101010101" pitchFamily="49" charset="-122"/>
              </a:rPr>
              <a:t> = 1501</a:t>
            </a:r>
            <a:r>
              <a:rPr lang="zh-CN" altLang="en-US" sz="2400" dirty="0">
                <a:latin typeface="Arial" panose="020B0604020202020204" pitchFamily="34" charset="0"/>
                <a:ea typeface="黑体" panose="02010609060101010101" pitchFamily="49" charset="-122"/>
              </a:rPr>
              <a:t>，但右边界 </a:t>
            </a:r>
            <a:r>
              <a:rPr lang="en-US" altLang="zh-CN" sz="2400" dirty="0">
                <a:latin typeface="Arial" panose="020B0604020202020204" pitchFamily="34" charset="0"/>
                <a:ea typeface="黑体" panose="02010609060101010101" pitchFamily="49" charset="-122"/>
              </a:rPr>
              <a:t>R</a:t>
            </a:r>
            <a:r>
              <a:rPr lang="en-US" altLang="zh-CN" sz="2400" baseline="-25000" dirty="0">
                <a:latin typeface="Arial" panose="020B0604020202020204" pitchFamily="34" charset="0"/>
                <a:ea typeface="黑体" panose="02010609060101010101" pitchFamily="49" charset="-122"/>
              </a:rPr>
              <a:t>1</a:t>
            </a:r>
            <a:r>
              <a:rPr lang="en-US" altLang="zh-CN" sz="2400" dirty="0">
                <a:latin typeface="Arial" panose="020B0604020202020204" pitchFamily="34" charset="0"/>
                <a:ea typeface="黑体" panose="02010609060101010101" pitchFamily="49" charset="-122"/>
              </a:rPr>
              <a:t> = 3001</a:t>
            </a:r>
            <a:r>
              <a:rPr lang="zh-CN" altLang="en-US" sz="2400" dirty="0">
                <a:latin typeface="Arial" panose="020B0604020202020204" pitchFamily="34" charset="0"/>
                <a:ea typeface="黑体" panose="02010609060101010101" pitchFamily="49" charset="-122"/>
              </a:rPr>
              <a:t>。</a:t>
            </a:r>
          </a:p>
          <a:p>
            <a:pPr marL="342000" indent="-342000">
              <a:spcBef>
                <a:spcPts val="600"/>
              </a:spcBef>
              <a:buFontTx/>
              <a:buChar char="•"/>
            </a:pPr>
            <a:r>
              <a:rPr lang="zh-CN" altLang="en-US" sz="2400" dirty="0">
                <a:latin typeface="Arial" panose="020B0604020202020204" pitchFamily="34" charset="0"/>
                <a:ea typeface="黑体" panose="02010609060101010101" pitchFamily="49" charset="-122"/>
              </a:rPr>
              <a:t>左边界</a:t>
            </a:r>
            <a:r>
              <a:rPr lang="zh-CN" altLang="en-US" sz="2400" dirty="0">
                <a:solidFill>
                  <a:srgbClr val="FF0000"/>
                </a:solidFill>
                <a:latin typeface="Arial" panose="020B0604020202020204" pitchFamily="34" charset="0"/>
                <a:ea typeface="黑体" panose="02010609060101010101" pitchFamily="49" charset="-122"/>
              </a:rPr>
              <a:t>指出</a:t>
            </a:r>
            <a:r>
              <a:rPr lang="zh-CN" altLang="en-US" sz="2400" dirty="0">
                <a:latin typeface="Arial" panose="020B0604020202020204" pitchFamily="34" charset="0"/>
                <a:ea typeface="黑体" panose="02010609060101010101" pitchFamily="49" charset="-122"/>
              </a:rPr>
              <a:t>字节块的第一个字节的序号，但右边界</a:t>
            </a:r>
            <a:r>
              <a:rPr lang="zh-CN" altLang="en-US" sz="2400" dirty="0">
                <a:solidFill>
                  <a:srgbClr val="FF0000"/>
                </a:solidFill>
                <a:latin typeface="Arial" panose="020B0604020202020204" pitchFamily="34" charset="0"/>
                <a:ea typeface="黑体" panose="02010609060101010101" pitchFamily="49" charset="-122"/>
              </a:rPr>
              <a:t>减</a:t>
            </a:r>
            <a:r>
              <a:rPr lang="en-US" altLang="zh-CN" sz="2400" dirty="0">
                <a:solidFill>
                  <a:srgbClr val="FF0000"/>
                </a:solidFill>
                <a:latin typeface="Arial" panose="020B0604020202020204" pitchFamily="34" charset="0"/>
                <a:ea typeface="黑体" panose="02010609060101010101" pitchFamily="49" charset="-122"/>
              </a:rPr>
              <a:t>1</a:t>
            </a:r>
            <a:r>
              <a:rPr lang="zh-CN" altLang="en-US" sz="2400" dirty="0">
                <a:latin typeface="Arial" panose="020B0604020202020204" pitchFamily="34" charset="0"/>
                <a:ea typeface="黑体" panose="02010609060101010101" pitchFamily="49" charset="-122"/>
              </a:rPr>
              <a:t>才是</a:t>
            </a:r>
          </a:p>
          <a:p>
            <a:pPr marL="342000" indent="-342000">
              <a:spcBef>
                <a:spcPts val="600"/>
              </a:spcBef>
            </a:pPr>
            <a:r>
              <a:rPr lang="zh-CN" altLang="en-US" sz="2400" dirty="0">
                <a:latin typeface="Arial" panose="020B0604020202020204" pitchFamily="34" charset="0"/>
                <a:ea typeface="黑体" panose="02010609060101010101" pitchFamily="49" charset="-122"/>
              </a:rPr>
              <a:t>    字节块中的最后一个序号。</a:t>
            </a:r>
          </a:p>
          <a:p>
            <a:pPr marL="342000" indent="-342000">
              <a:spcBef>
                <a:spcPts val="600"/>
              </a:spcBef>
              <a:buFontTx/>
              <a:buChar char="•"/>
            </a:pPr>
            <a:r>
              <a:rPr lang="zh-CN" altLang="en-US" sz="2400" dirty="0">
                <a:latin typeface="Arial" panose="020B0604020202020204" pitchFamily="34" charset="0"/>
                <a:ea typeface="黑体" panose="02010609060101010101" pitchFamily="49" charset="-122"/>
              </a:rPr>
              <a:t>第二个字节块的左边界 </a:t>
            </a:r>
            <a:r>
              <a:rPr lang="en-US" altLang="zh-CN" sz="2400" dirty="0">
                <a:latin typeface="Arial" panose="020B0604020202020204" pitchFamily="34" charset="0"/>
                <a:ea typeface="黑体" panose="02010609060101010101" pitchFamily="49" charset="-122"/>
              </a:rPr>
              <a:t>L</a:t>
            </a:r>
            <a:r>
              <a:rPr lang="en-US" altLang="zh-CN" sz="2400" baseline="-25000" dirty="0">
                <a:latin typeface="Arial" panose="020B0604020202020204" pitchFamily="34" charset="0"/>
                <a:ea typeface="黑体" panose="02010609060101010101" pitchFamily="49" charset="-122"/>
              </a:rPr>
              <a:t>2</a:t>
            </a:r>
            <a:r>
              <a:rPr lang="en-US" altLang="zh-CN" sz="2400" dirty="0">
                <a:latin typeface="Arial" panose="020B0604020202020204" pitchFamily="34" charset="0"/>
                <a:ea typeface="黑体" panose="02010609060101010101" pitchFamily="49" charset="-122"/>
              </a:rPr>
              <a:t> = 3501</a:t>
            </a:r>
            <a:r>
              <a:rPr lang="zh-CN" altLang="en-US" sz="2400" dirty="0">
                <a:latin typeface="Arial" panose="020B0604020202020204" pitchFamily="34" charset="0"/>
                <a:ea typeface="黑体" panose="02010609060101010101" pitchFamily="49" charset="-122"/>
              </a:rPr>
              <a:t>，而右边界 </a:t>
            </a:r>
            <a:r>
              <a:rPr lang="en-US" altLang="zh-CN" sz="2400" dirty="0">
                <a:latin typeface="Arial" panose="020B0604020202020204" pitchFamily="34" charset="0"/>
                <a:ea typeface="黑体" panose="02010609060101010101" pitchFamily="49" charset="-122"/>
              </a:rPr>
              <a:t>R</a:t>
            </a:r>
            <a:r>
              <a:rPr lang="en-US" altLang="zh-CN" sz="2400" baseline="-25000" dirty="0">
                <a:latin typeface="Arial" panose="020B0604020202020204" pitchFamily="34" charset="0"/>
                <a:ea typeface="黑体" panose="02010609060101010101" pitchFamily="49" charset="-122"/>
              </a:rPr>
              <a:t>2</a:t>
            </a:r>
            <a:r>
              <a:rPr lang="en-US" altLang="zh-CN" sz="2400" dirty="0">
                <a:latin typeface="Arial" panose="020B0604020202020204" pitchFamily="34" charset="0"/>
                <a:ea typeface="黑体" panose="02010609060101010101" pitchFamily="49" charset="-122"/>
              </a:rPr>
              <a:t> = 4501</a:t>
            </a:r>
            <a:r>
              <a:rPr lang="zh-CN" altLang="en-US" sz="2400" dirty="0">
                <a:latin typeface="Arial" panose="020B0604020202020204" pitchFamily="34" charset="0"/>
                <a:ea typeface="黑体" panose="02010609060101010101" pitchFamily="49" charset="-122"/>
              </a:rPr>
              <a:t>。 </a:t>
            </a:r>
          </a:p>
        </p:txBody>
      </p:sp>
      <p:sp>
        <p:nvSpPr>
          <p:cNvPr id="29" name="矩形 28"/>
          <p:cNvSpPr/>
          <p:nvPr/>
        </p:nvSpPr>
        <p:spPr>
          <a:xfrm>
            <a:off x="285721" y="1142984"/>
            <a:ext cx="8501122" cy="954107"/>
          </a:xfrm>
          <a:prstGeom prst="rect">
            <a:avLst/>
          </a:prstGeom>
          <a:solidFill>
            <a:srgbClr val="66FF66"/>
          </a:solidFill>
          <a:ln>
            <a:solidFill>
              <a:srgbClr val="003399"/>
            </a:solidFill>
          </a:ln>
        </p:spPr>
        <p:txBody>
          <a:bodyPr wrap="square">
            <a:spAutoFit/>
          </a:bodyPr>
          <a:lstStyle/>
          <a:p>
            <a:r>
              <a:rPr lang="en-US" altLang="zh-CN" sz="2800" dirty="0">
                <a:solidFill>
                  <a:srgbClr val="000099"/>
                </a:solidFill>
                <a:latin typeface="+mn-lt"/>
                <a:ea typeface="黑体" panose="02010609060101010101" pitchFamily="49" charset="-122"/>
              </a:rPr>
              <a:t>TCP</a:t>
            </a:r>
            <a:r>
              <a:rPr lang="zh-CN" altLang="zh-CN" sz="2800" dirty="0">
                <a:solidFill>
                  <a:srgbClr val="000099"/>
                </a:solidFill>
                <a:latin typeface="+mn-lt"/>
                <a:ea typeface="黑体" panose="02010609060101010101" pitchFamily="49" charset="-122"/>
              </a:rPr>
              <a:t>的接收方在接收对方发送过来的数据字节流的</a:t>
            </a:r>
            <a:r>
              <a:rPr lang="zh-CN" altLang="zh-CN" sz="2800" dirty="0">
                <a:solidFill>
                  <a:srgbClr val="FF0000"/>
                </a:solidFill>
                <a:latin typeface="+mn-lt"/>
                <a:ea typeface="黑体" panose="02010609060101010101" pitchFamily="49" charset="-122"/>
              </a:rPr>
              <a:t>序号不连续</a:t>
            </a:r>
            <a:r>
              <a:rPr lang="zh-CN" altLang="zh-CN" sz="2800" dirty="0">
                <a:solidFill>
                  <a:srgbClr val="000099"/>
                </a:solidFill>
                <a:latin typeface="+mn-lt"/>
                <a:ea typeface="黑体" panose="02010609060101010101" pitchFamily="49" charset="-122"/>
              </a:rPr>
              <a:t>，结果就形成了一些不连续的字节块</a:t>
            </a:r>
            <a:r>
              <a:rPr lang="zh-CN" altLang="en-US" sz="2800" dirty="0">
                <a:solidFill>
                  <a:srgbClr val="000099"/>
                </a:solidFill>
                <a:latin typeface="+mn-lt"/>
                <a:ea typeface="黑体" panose="02010609060101010101" pitchFamily="49" charset="-122"/>
              </a:rPr>
              <a:t>。</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en-US" altLang="zh-CN"/>
              <a:t>RFC 2018 </a:t>
            </a:r>
            <a:r>
              <a:rPr lang="zh-CN" altLang="en-US"/>
              <a:t>的规定</a:t>
            </a:r>
          </a:p>
        </p:txBody>
      </p:sp>
      <p:sp>
        <p:nvSpPr>
          <p:cNvPr id="762884" name="Rectangle 4"/>
          <p:cNvSpPr>
            <a:spLocks noGrp="1" noChangeArrowheads="1"/>
          </p:cNvSpPr>
          <p:nvPr>
            <p:ph type="body" idx="1"/>
          </p:nvPr>
        </p:nvSpPr>
        <p:spPr/>
        <p:txBody>
          <a:bodyPr/>
          <a:lstStyle/>
          <a:p>
            <a:pPr marL="323850"/>
            <a:r>
              <a:rPr lang="zh-CN" altLang="en-US" dirty="0"/>
              <a:t>如果要使用选择确认，那么在建立</a:t>
            </a:r>
            <a:r>
              <a:rPr lang="en-US" altLang="zh-CN" dirty="0"/>
              <a:t>TCP</a:t>
            </a:r>
            <a:r>
              <a:rPr lang="zh-CN" altLang="en-US" dirty="0"/>
              <a:t>连接时，就要在</a:t>
            </a:r>
            <a:r>
              <a:rPr lang="en-US" altLang="zh-CN" dirty="0"/>
              <a:t>TCP</a:t>
            </a:r>
            <a:r>
              <a:rPr lang="zh-CN" altLang="en-US" dirty="0"/>
              <a:t>首部的选项中加上</a:t>
            </a:r>
            <a:r>
              <a:rPr lang="zh-CN" altLang="en-US" dirty="0">
                <a:latin typeface="+mn-ea"/>
              </a:rPr>
              <a:t>“</a:t>
            </a:r>
            <a:r>
              <a:rPr lang="zh-CN" altLang="en-US" dirty="0">
                <a:solidFill>
                  <a:srgbClr val="FF0000"/>
                </a:solidFill>
              </a:rPr>
              <a:t>允许 </a:t>
            </a:r>
            <a:r>
              <a:rPr lang="en-US" altLang="zh-CN" dirty="0">
                <a:solidFill>
                  <a:srgbClr val="FF0000"/>
                </a:solidFill>
              </a:rPr>
              <a:t>SACK</a:t>
            </a:r>
            <a:r>
              <a:rPr lang="en-US" altLang="zh-CN" dirty="0">
                <a:latin typeface="+mn-ea"/>
              </a:rPr>
              <a:t>”</a:t>
            </a:r>
            <a:r>
              <a:rPr lang="zh-CN" altLang="en-US" dirty="0"/>
              <a:t>的选项，而双方必须都事先商定好。</a:t>
            </a:r>
          </a:p>
          <a:p>
            <a:pPr marL="323850"/>
            <a:endParaRPr lang="zh-CN" altLang="en-US" dirty="0"/>
          </a:p>
          <a:p>
            <a:pPr marL="323850"/>
            <a:r>
              <a:rPr lang="zh-CN" altLang="en-US" dirty="0"/>
              <a:t>如果使用选择确认，那么原来首部中的“确认号字段”的用法仍然不变。</a:t>
            </a:r>
          </a:p>
          <a:p>
            <a:pPr marL="323850"/>
            <a:endParaRPr lang="zh-CN" altLang="en-US" dirty="0"/>
          </a:p>
          <a:p>
            <a:pPr marL="323850"/>
            <a:r>
              <a:rPr lang="zh-CN" altLang="en-US" dirty="0"/>
              <a:t>只是以后在</a:t>
            </a:r>
            <a:r>
              <a:rPr lang="en-US" altLang="zh-CN" dirty="0"/>
              <a:t>TCP</a:t>
            </a:r>
            <a:r>
              <a:rPr lang="zh-CN" altLang="en-US" dirty="0"/>
              <a:t>报文段的首部中都增加了</a:t>
            </a:r>
            <a:r>
              <a:rPr lang="en-US" altLang="zh-CN" dirty="0"/>
              <a:t>SACK</a:t>
            </a:r>
            <a:r>
              <a:rPr lang="zh-CN" altLang="en-US" dirty="0"/>
              <a:t>选项，以便</a:t>
            </a:r>
            <a:r>
              <a:rPr lang="zh-CN" altLang="en-US" dirty="0">
                <a:solidFill>
                  <a:srgbClr val="FF0000"/>
                </a:solidFill>
              </a:rPr>
              <a:t>报告</a:t>
            </a:r>
            <a:r>
              <a:rPr lang="zh-CN" altLang="en-US" dirty="0"/>
              <a:t>收到的不连续的字节块的边界。</a:t>
            </a:r>
          </a:p>
          <a:p>
            <a:pPr marL="323850"/>
            <a:endParaRPr lang="en-US" altLang="zh-CN"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3170" name="Picture 2"/>
          <p:cNvPicPr>
            <a:picLocks noChangeAspect="1" noChangeArrowheads="1"/>
          </p:cNvPicPr>
          <p:nvPr/>
        </p:nvPicPr>
        <p:blipFill>
          <a:blip r:embed="rId3" cstate="print"/>
          <a:srcRect/>
          <a:stretch>
            <a:fillRect/>
          </a:stretch>
        </p:blipFill>
        <p:spPr bwMode="auto">
          <a:xfrm>
            <a:off x="685800" y="1340768"/>
            <a:ext cx="7772400" cy="4500563"/>
          </a:xfrm>
          <a:prstGeom prst="rect">
            <a:avLst/>
          </a:prstGeom>
          <a:noFill/>
          <a:ln w="9525">
            <a:noFill/>
            <a:miter lim="800000"/>
            <a:headEnd/>
            <a:tailEnd/>
          </a:ln>
          <a:effectLst/>
        </p:spPr>
      </p:pic>
      <p:sp>
        <p:nvSpPr>
          <p:cNvPr id="903171" name="Rectangle 3"/>
          <p:cNvSpPr>
            <a:spLocks noGrp="1" noChangeArrowheads="1"/>
          </p:cNvSpPr>
          <p:nvPr>
            <p:ph type="title"/>
          </p:nvPr>
        </p:nvSpPr>
        <p:spPr>
          <a:xfrm>
            <a:off x="366713" y="228600"/>
            <a:ext cx="8426450" cy="609600"/>
          </a:xfrm>
        </p:spPr>
        <p:txBody>
          <a:bodyPr/>
          <a:lstStyle/>
          <a:p>
            <a:r>
              <a:rPr lang="en-US" altLang="zh-CN" dirty="0">
                <a:latin typeface="+mn-lt"/>
              </a:rPr>
              <a:t>SACK-</a:t>
            </a:r>
            <a:r>
              <a:rPr lang="en-US" altLang="zh-CN" dirty="0">
                <a:solidFill>
                  <a:schemeClr val="hlink"/>
                </a:solidFill>
                <a:latin typeface="+mn-lt"/>
              </a:rPr>
              <a:t>Permitted</a:t>
            </a:r>
            <a:r>
              <a:rPr lang="en-US" altLang="zh-CN" dirty="0">
                <a:latin typeface="+mn-lt"/>
              </a:rPr>
              <a:t> and SACK </a:t>
            </a:r>
            <a:r>
              <a:rPr lang="en-US" altLang="zh-CN" dirty="0">
                <a:solidFill>
                  <a:schemeClr val="hlink"/>
                </a:solidFill>
                <a:latin typeface="+mn-lt"/>
              </a:rPr>
              <a:t>Options</a:t>
            </a:r>
            <a:endParaRPr lang="zh-CN" altLang="en-US" baseline="30000" dirty="0">
              <a:latin typeface="+mn-lt"/>
            </a:endParaRPr>
          </a:p>
        </p:txBody>
      </p:sp>
      <p:sp>
        <p:nvSpPr>
          <p:cNvPr id="2" name="矩形 1"/>
          <p:cNvSpPr/>
          <p:nvPr/>
        </p:nvSpPr>
        <p:spPr>
          <a:xfrm>
            <a:off x="4860032" y="5805264"/>
            <a:ext cx="1296144" cy="400110"/>
          </a:xfrm>
          <a:prstGeom prst="rect">
            <a:avLst/>
          </a:prstGeom>
        </p:spPr>
        <p:txBody>
          <a:bodyPr wrap="square">
            <a:spAutoFit/>
          </a:bodyPr>
          <a:lstStyle/>
          <a:p>
            <a:r>
              <a:rPr lang="en-US" altLang="zh-CN" sz="2000" dirty="0">
                <a:solidFill>
                  <a:srgbClr val="C00000"/>
                </a:solidFill>
              </a:rPr>
              <a:t>n </a:t>
            </a:r>
            <a:r>
              <a:rPr lang="en-US" altLang="zh-CN" sz="2000" dirty="0">
                <a:solidFill>
                  <a:srgbClr val="C00000"/>
                </a:solidFill>
                <a:latin typeface="Cambria Math" panose="02040503050406030204" pitchFamily="18" charset="0"/>
                <a:ea typeface="Cambria Math" panose="02040503050406030204" pitchFamily="18" charset="0"/>
              </a:rPr>
              <a:t>≤4 </a:t>
            </a:r>
            <a:endParaRPr lang="zh-CN" alt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p:txBody>
          <a:bodyPr/>
          <a:lstStyle/>
          <a:p>
            <a:r>
              <a:rPr lang="en-US" altLang="zh-CN"/>
              <a:t>RFC 2018 </a:t>
            </a:r>
            <a:r>
              <a:rPr lang="zh-CN" altLang="en-US"/>
              <a:t>的规定</a:t>
            </a:r>
          </a:p>
        </p:txBody>
      </p:sp>
      <p:sp>
        <p:nvSpPr>
          <p:cNvPr id="887812" name="Rectangle 4"/>
          <p:cNvSpPr>
            <a:spLocks noGrp="1" noChangeArrowheads="1"/>
          </p:cNvSpPr>
          <p:nvPr>
            <p:ph type="body" idx="1"/>
          </p:nvPr>
        </p:nvSpPr>
        <p:spPr/>
        <p:txBody>
          <a:bodyPr/>
          <a:lstStyle/>
          <a:p>
            <a:pPr marL="342265" indent="-342265">
              <a:spcBef>
                <a:spcPts val="600"/>
              </a:spcBef>
            </a:pPr>
            <a:r>
              <a:rPr lang="zh-CN" altLang="en-US" dirty="0"/>
              <a:t>由于首部选项的长度最多只有 </a:t>
            </a:r>
            <a:r>
              <a:rPr lang="en-US" altLang="zh-CN" dirty="0"/>
              <a:t>40 </a:t>
            </a:r>
            <a:r>
              <a:rPr lang="zh-CN" altLang="en-US" dirty="0"/>
              <a:t>字节，而指明一个</a:t>
            </a:r>
            <a:r>
              <a:rPr lang="zh-CN" altLang="en-US" dirty="0">
                <a:solidFill>
                  <a:srgbClr val="FF0000"/>
                </a:solidFill>
              </a:rPr>
              <a:t>边界</a:t>
            </a:r>
            <a:r>
              <a:rPr lang="zh-CN" altLang="en-US" dirty="0"/>
              <a:t>就要用掉</a:t>
            </a:r>
            <a:r>
              <a:rPr lang="zh-CN" altLang="en-US" dirty="0">
                <a:solidFill>
                  <a:srgbClr val="FF0000"/>
                </a:solidFill>
              </a:rPr>
              <a:t> </a:t>
            </a:r>
            <a:r>
              <a:rPr lang="en-US" altLang="zh-CN" dirty="0">
                <a:solidFill>
                  <a:srgbClr val="FF0000"/>
                </a:solidFill>
              </a:rPr>
              <a:t>4 </a:t>
            </a:r>
            <a:r>
              <a:rPr lang="zh-CN" altLang="en-US" dirty="0">
                <a:solidFill>
                  <a:srgbClr val="FF0000"/>
                </a:solidFill>
              </a:rPr>
              <a:t>字节</a:t>
            </a:r>
            <a:r>
              <a:rPr lang="zh-CN" altLang="en-US" dirty="0"/>
              <a:t>，指明一个不连续的</a:t>
            </a:r>
            <a:r>
              <a:rPr lang="zh-CN" altLang="en-US" dirty="0">
                <a:solidFill>
                  <a:srgbClr val="FF0000"/>
                </a:solidFill>
              </a:rPr>
              <a:t>字节块</a:t>
            </a:r>
            <a:r>
              <a:rPr lang="zh-CN" altLang="en-US" dirty="0"/>
              <a:t>需要</a:t>
            </a:r>
            <a:r>
              <a:rPr lang="zh-CN" altLang="en-US" dirty="0">
                <a:solidFill>
                  <a:srgbClr val="FF0000"/>
                </a:solidFill>
              </a:rPr>
              <a:t> </a:t>
            </a:r>
            <a:r>
              <a:rPr lang="en-US" altLang="zh-CN" dirty="0">
                <a:solidFill>
                  <a:srgbClr val="FF0000"/>
                </a:solidFill>
              </a:rPr>
              <a:t>8 </a:t>
            </a:r>
            <a:r>
              <a:rPr lang="zh-CN" altLang="en-US" dirty="0">
                <a:solidFill>
                  <a:srgbClr val="FF0000"/>
                </a:solidFill>
              </a:rPr>
              <a:t>个字节</a:t>
            </a:r>
            <a:r>
              <a:rPr lang="zh-CN" altLang="en-US" dirty="0"/>
              <a:t>，因此在选项中</a:t>
            </a:r>
            <a:r>
              <a:rPr lang="zh-CN" altLang="en-US" dirty="0">
                <a:solidFill>
                  <a:srgbClr val="FF0000"/>
                </a:solidFill>
              </a:rPr>
              <a:t>最多只能指明 </a:t>
            </a:r>
            <a:r>
              <a:rPr lang="en-US" altLang="zh-CN" dirty="0"/>
              <a:t>4</a:t>
            </a:r>
            <a:r>
              <a:rPr lang="zh-CN" altLang="en-US" dirty="0"/>
              <a:t>个字节块的边界信息。</a:t>
            </a:r>
          </a:p>
          <a:p>
            <a:pPr marL="342265" indent="-342265">
              <a:spcBef>
                <a:spcPts val="600"/>
              </a:spcBef>
            </a:pPr>
            <a:endParaRPr lang="zh-CN" altLang="en-US" dirty="0"/>
          </a:p>
          <a:p>
            <a:pPr marL="342265" indent="-342265">
              <a:spcBef>
                <a:spcPts val="600"/>
              </a:spcBef>
            </a:pPr>
            <a:r>
              <a:rPr lang="en-US" altLang="zh-CN" dirty="0"/>
              <a:t>4</a:t>
            </a:r>
            <a:r>
              <a:rPr lang="zh-CN" altLang="en-US" dirty="0"/>
              <a:t>个不连续的字节块的开销：</a:t>
            </a:r>
          </a:p>
          <a:p>
            <a:pPr marL="342265" indent="-342265">
              <a:spcBef>
                <a:spcPts val="600"/>
              </a:spcBef>
              <a:buFont typeface="+mj-ea"/>
              <a:buAutoNum type="circleNumDbPlain"/>
            </a:pPr>
            <a:r>
              <a:rPr lang="en-US" altLang="zh-CN" dirty="0"/>
              <a:t> 1 </a:t>
            </a:r>
            <a:r>
              <a:rPr lang="zh-CN" altLang="en-US" dirty="0"/>
              <a:t>字节用来指明 </a:t>
            </a:r>
            <a:r>
              <a:rPr lang="en-US" altLang="zh-CN" dirty="0"/>
              <a:t>SACK </a:t>
            </a:r>
            <a:r>
              <a:rPr lang="zh-CN" altLang="en-US" dirty="0"/>
              <a:t>选项；</a:t>
            </a:r>
          </a:p>
          <a:p>
            <a:pPr marL="342265" indent="-342265">
              <a:spcBef>
                <a:spcPts val="600"/>
              </a:spcBef>
              <a:buFont typeface="+mj-ea"/>
              <a:buAutoNum type="circleNumDbPlain"/>
            </a:pPr>
            <a:endParaRPr lang="en-US" altLang="zh-CN" dirty="0"/>
          </a:p>
          <a:p>
            <a:pPr marL="342265" indent="-342265">
              <a:spcBef>
                <a:spcPts val="600"/>
              </a:spcBef>
              <a:buFont typeface="+mj-ea"/>
              <a:buAutoNum type="circleNumDbPlain"/>
            </a:pPr>
            <a:r>
              <a:rPr lang="en-US" altLang="zh-CN" dirty="0"/>
              <a:t> 1 </a:t>
            </a:r>
            <a:r>
              <a:rPr lang="zh-CN" altLang="en-US" dirty="0"/>
              <a:t>字节是指明这个选项要占用多少字节；</a:t>
            </a:r>
          </a:p>
          <a:p>
            <a:pPr marL="342265" indent="-342265">
              <a:spcBef>
                <a:spcPts val="600"/>
              </a:spcBef>
              <a:buFont typeface="+mj-ea"/>
              <a:buAutoNum type="circleNumDbPlain"/>
            </a:pPr>
            <a:endParaRPr lang="en-US" altLang="zh-CN" dirty="0"/>
          </a:p>
          <a:p>
            <a:pPr marL="342265" indent="-342265">
              <a:spcBef>
                <a:spcPts val="600"/>
              </a:spcBef>
              <a:buFont typeface="+mj-ea"/>
              <a:buAutoNum type="circleNumDbPlain"/>
            </a:pPr>
            <a:r>
              <a:rPr lang="en-US" altLang="zh-CN" dirty="0"/>
              <a:t> 32 </a:t>
            </a:r>
            <a:r>
              <a:rPr lang="zh-CN" altLang="en-US" dirty="0"/>
              <a:t>字节用来指明 </a:t>
            </a:r>
            <a:r>
              <a:rPr lang="en-US" altLang="zh-CN" dirty="0"/>
              <a:t>4 </a:t>
            </a:r>
            <a:r>
              <a:rPr lang="zh-CN" altLang="en-US" dirty="0"/>
              <a:t>个不连续的字节块的 </a:t>
            </a:r>
            <a:r>
              <a:rPr lang="en-US" altLang="zh-CN" dirty="0"/>
              <a:t>8 </a:t>
            </a:r>
            <a:r>
              <a:rPr lang="zh-CN" altLang="en-US" dirty="0"/>
              <a:t>个边界。</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4194" name="Picture 2"/>
          <p:cNvPicPr>
            <a:picLocks noChangeAspect="1" noChangeArrowheads="1"/>
          </p:cNvPicPr>
          <p:nvPr/>
        </p:nvPicPr>
        <p:blipFill>
          <a:blip r:embed="rId3" cstate="print"/>
          <a:srcRect/>
          <a:stretch>
            <a:fillRect/>
          </a:stretch>
        </p:blipFill>
        <p:spPr bwMode="auto">
          <a:xfrm>
            <a:off x="457200" y="1600200"/>
            <a:ext cx="8229600" cy="3754438"/>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a:solidFill>
                  <a:schemeClr val="hlink"/>
                </a:solidFill>
                <a:latin typeface="+mn-lt"/>
              </a:rPr>
              <a:t>E</a:t>
            </a:r>
            <a:r>
              <a:rPr lang="en-US" altLang="en-US" dirty="0">
                <a:solidFill>
                  <a:schemeClr val="hlink"/>
                </a:solidFill>
                <a:latin typeface="+mn-lt"/>
              </a:rPr>
              <a:t>xample </a:t>
            </a:r>
            <a:r>
              <a:rPr lang="en-US" altLang="zh-CN" dirty="0">
                <a:solidFill>
                  <a:schemeClr val="hlink"/>
                </a:solidFill>
                <a:latin typeface="+mn-lt"/>
              </a:rPr>
              <a:t>(1)</a:t>
            </a:r>
            <a:endParaRPr lang="zh-CN" altLang="en-US" dirty="0">
              <a:latin typeface="+mn-lt"/>
            </a:endParaRPr>
          </a:p>
        </p:txBody>
      </p:sp>
      <p:sp>
        <p:nvSpPr>
          <p:cNvPr id="4" name="矩形 3"/>
          <p:cNvSpPr/>
          <p:nvPr/>
        </p:nvSpPr>
        <p:spPr>
          <a:xfrm>
            <a:off x="428596" y="5214950"/>
            <a:ext cx="8358246" cy="830997"/>
          </a:xfrm>
          <a:prstGeom prst="rect">
            <a:avLst/>
          </a:prstGeom>
        </p:spPr>
        <p:txBody>
          <a:bodyPr wrap="square">
            <a:spAutoFit/>
          </a:bodyPr>
          <a:lstStyle/>
          <a:p>
            <a:r>
              <a:rPr lang="en-US" altLang="zh-CN" sz="2400" dirty="0"/>
              <a:t>An ACK and a SACK together can easily </a:t>
            </a:r>
            <a:r>
              <a:rPr lang="en-US" altLang="zh-CN" sz="2400" dirty="0">
                <a:solidFill>
                  <a:schemeClr val="hlink"/>
                </a:solidFill>
              </a:rPr>
              <a:t>clear</a:t>
            </a:r>
            <a:r>
              <a:rPr lang="en-US" altLang="zh-CN" sz="2400" dirty="0"/>
              <a:t> the situation </a:t>
            </a:r>
            <a:r>
              <a:rPr lang="en-US" altLang="zh-CN" sz="2400" dirty="0">
                <a:solidFill>
                  <a:srgbClr val="FF0000"/>
                </a:solidFill>
              </a:rPr>
              <a:t>for</a:t>
            </a:r>
            <a:r>
              <a:rPr lang="en-US" altLang="zh-CN" sz="2400" dirty="0"/>
              <a:t> the sender. </a:t>
            </a:r>
            <a:endParaRPr lang="zh-CN" altLang="en-US" sz="2400"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22" name="Picture 2"/>
          <p:cNvPicPr>
            <a:picLocks noChangeAspect="1" noChangeArrowheads="1"/>
          </p:cNvPicPr>
          <p:nvPr/>
        </p:nvPicPr>
        <p:blipFill>
          <a:blip r:embed="rId3" cstate="print"/>
          <a:srcRect/>
          <a:stretch>
            <a:fillRect/>
          </a:stretch>
        </p:blipFill>
        <p:spPr bwMode="auto">
          <a:xfrm>
            <a:off x="857224" y="1214422"/>
            <a:ext cx="7934325" cy="357822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a:solidFill>
                  <a:schemeClr val="hlink"/>
                </a:solidFill>
                <a:latin typeface="+mn-lt"/>
              </a:rPr>
              <a:t>E</a:t>
            </a:r>
            <a:r>
              <a:rPr lang="en-US" altLang="en-US" dirty="0">
                <a:solidFill>
                  <a:schemeClr val="hlink"/>
                </a:solidFill>
                <a:latin typeface="+mn-lt"/>
              </a:rPr>
              <a:t>xample </a:t>
            </a:r>
            <a:r>
              <a:rPr lang="en-US" altLang="zh-CN" dirty="0">
                <a:solidFill>
                  <a:schemeClr val="hlink"/>
                </a:solidFill>
                <a:latin typeface="+mn-lt"/>
              </a:rPr>
              <a:t>(2)</a:t>
            </a:r>
            <a:endParaRPr lang="zh-CN" altLang="en-US" dirty="0">
              <a:latin typeface="+mn-lt"/>
            </a:endParaRPr>
          </a:p>
        </p:txBody>
      </p:sp>
      <p:sp>
        <p:nvSpPr>
          <p:cNvPr id="4" name="矩形 3"/>
          <p:cNvSpPr/>
          <p:nvPr/>
        </p:nvSpPr>
        <p:spPr>
          <a:xfrm>
            <a:off x="285720" y="4857760"/>
            <a:ext cx="8501122" cy="1200329"/>
          </a:xfrm>
          <a:prstGeom prst="rect">
            <a:avLst/>
          </a:prstGeom>
        </p:spPr>
        <p:txBody>
          <a:bodyPr wrap="square">
            <a:spAutoFit/>
          </a:bodyPr>
          <a:lstStyle/>
          <a:p>
            <a:r>
              <a:rPr lang="en-US" altLang="zh-CN" sz="2400" dirty="0"/>
              <a:t>To show both out-of-order and duplicate data, SACK uses the first block, in this case, to show the </a:t>
            </a:r>
            <a:r>
              <a:rPr lang="en-US" altLang="zh-CN" sz="2400" dirty="0">
                <a:solidFill>
                  <a:srgbClr val="FF0000"/>
                </a:solidFill>
              </a:rPr>
              <a:t>duplicate</a:t>
            </a:r>
            <a:r>
              <a:rPr lang="en-US" altLang="zh-CN" sz="2400" dirty="0"/>
              <a:t> data and other blocks to show </a:t>
            </a:r>
            <a:r>
              <a:rPr lang="en-US" altLang="zh-CN" sz="2400" dirty="0">
                <a:solidFill>
                  <a:srgbClr val="FF0000"/>
                </a:solidFill>
              </a:rPr>
              <a:t>out-of-order</a:t>
            </a:r>
            <a:r>
              <a:rPr lang="en-US" altLang="zh-CN" sz="2400" dirty="0"/>
              <a:t> data. </a:t>
            </a:r>
            <a:endParaRPr lang="zh-CN" alt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a:t>
            </a:r>
            <a:r>
              <a:rPr lang="en-US" altLang="zh-CN" sz="2000" dirty="0">
                <a:solidFill>
                  <a:srgbClr val="FF0000"/>
                </a:solidFill>
              </a:rPr>
              <a:t>TCP</a:t>
            </a:r>
            <a:r>
              <a:rPr lang="zh-CN" altLang="en-US" sz="2000" dirty="0">
                <a:solidFill>
                  <a:srgbClr val="FF0000"/>
                </a:solidFill>
              </a:rPr>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zh-CN" altLang="en-US" dirty="0"/>
              <a:t>利用滑动窗口实现流量控制</a:t>
            </a:r>
          </a:p>
        </p:txBody>
      </p:sp>
      <p:sp>
        <p:nvSpPr>
          <p:cNvPr id="738308" name="Rectangle 4"/>
          <p:cNvSpPr>
            <a:spLocks noGrp="1" noChangeArrowheads="1"/>
          </p:cNvSpPr>
          <p:nvPr>
            <p:ph type="body" idx="1"/>
          </p:nvPr>
        </p:nvSpPr>
        <p:spPr/>
        <p:txBody>
          <a:bodyPr/>
          <a:lstStyle/>
          <a:p>
            <a:pPr>
              <a:spcBef>
                <a:spcPts val="600"/>
              </a:spcBef>
            </a:pPr>
            <a:r>
              <a:rPr lang="zh-CN" altLang="en-US" dirty="0"/>
              <a:t>一般说来，我们总是希望数据传输得更快一些。</a:t>
            </a:r>
            <a:endParaRPr lang="en-US" altLang="zh-CN" dirty="0"/>
          </a:p>
          <a:p>
            <a:pPr>
              <a:spcBef>
                <a:spcPts val="600"/>
              </a:spcBef>
            </a:pPr>
            <a:endParaRPr lang="en-US" altLang="zh-CN" dirty="0"/>
          </a:p>
          <a:p>
            <a:pPr>
              <a:spcBef>
                <a:spcPts val="600"/>
              </a:spcBef>
            </a:pPr>
            <a:r>
              <a:rPr lang="zh-CN" altLang="en-US" dirty="0"/>
              <a:t>但如果发送方把数据发送得过快，接收方就可能来不及接收，这就会造成数据的丢失。</a:t>
            </a:r>
          </a:p>
          <a:p>
            <a:pPr>
              <a:spcBef>
                <a:spcPts val="600"/>
              </a:spcBef>
            </a:pPr>
            <a:endParaRPr lang="zh-CN" altLang="en-US" dirty="0">
              <a:solidFill>
                <a:schemeClr val="hlink"/>
              </a:solidFill>
            </a:endParaRPr>
          </a:p>
          <a:p>
            <a:pPr>
              <a:spcBef>
                <a:spcPts val="600"/>
              </a:spcBef>
            </a:pPr>
            <a:r>
              <a:rPr lang="zh-CN" altLang="en-US" dirty="0">
                <a:solidFill>
                  <a:schemeClr val="hlink"/>
                </a:solidFill>
                <a:ea typeface="黑体" panose="02010609060101010101" pitchFamily="49" charset="-122"/>
              </a:rPr>
              <a:t>流量控制 </a:t>
            </a:r>
            <a:r>
              <a:rPr lang="en-US" altLang="zh-CN" dirty="0"/>
              <a:t>(flow control) </a:t>
            </a:r>
            <a:r>
              <a:rPr lang="zh-CN" altLang="en-US" dirty="0"/>
              <a:t>就是让发送方的</a:t>
            </a:r>
            <a:r>
              <a:rPr lang="zh-CN" altLang="en-US" dirty="0">
                <a:solidFill>
                  <a:srgbClr val="FF0000"/>
                </a:solidFill>
              </a:rPr>
              <a:t>发送速率</a:t>
            </a:r>
            <a:r>
              <a:rPr lang="zh-CN" altLang="en-US" dirty="0"/>
              <a:t>不要太快，既要让接收方来得及接收，也不要使网络发生拥塞。</a:t>
            </a:r>
          </a:p>
          <a:p>
            <a:pPr>
              <a:spcBef>
                <a:spcPts val="600"/>
              </a:spcBef>
              <a:spcAft>
                <a:spcPct val="10000"/>
              </a:spcAft>
            </a:pPr>
            <a:endParaRPr lang="zh-CN" altLang="en-US" dirty="0"/>
          </a:p>
          <a:p>
            <a:pPr>
              <a:spcBef>
                <a:spcPts val="600"/>
              </a:spcBef>
              <a:spcAft>
                <a:spcPct val="10000"/>
              </a:spcAft>
            </a:pPr>
            <a:r>
              <a:rPr lang="zh-CN" altLang="en-US" dirty="0"/>
              <a:t>利用滑动窗口机制可以很方便地在</a:t>
            </a:r>
            <a:r>
              <a:rPr lang="en-US" altLang="zh-CN" dirty="0"/>
              <a:t>TCP</a:t>
            </a:r>
            <a:r>
              <a:rPr lang="zh-CN" altLang="en-US" dirty="0"/>
              <a:t>连接上实现流量控制。 </a:t>
            </a:r>
          </a:p>
          <a:p>
            <a:pPr>
              <a:spcBef>
                <a:spcPts val="600"/>
              </a:spcBef>
            </a:pPr>
            <a:endParaRPr lang="en-US" altLang="zh-CN"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3448050" y="2058988"/>
            <a:ext cx="0" cy="4132262"/>
          </a:xfrm>
          <a:prstGeom prst="line">
            <a:avLst/>
          </a:prstGeom>
          <a:noFill/>
          <a:ln w="12700">
            <a:solidFill>
              <a:schemeClr val="tx1"/>
            </a:solidFill>
            <a:prstDash val="dash"/>
            <a:round/>
          </a:ln>
          <a:effectLst/>
        </p:spPr>
        <p:txBody>
          <a:bodyPr/>
          <a:lstStyle/>
          <a:p>
            <a:endParaRPr lang="zh-CN" altLang="en-US"/>
          </a:p>
        </p:txBody>
      </p:sp>
      <p:sp>
        <p:nvSpPr>
          <p:cNvPr id="744453" name="Line 5"/>
          <p:cNvSpPr>
            <a:spLocks noChangeShapeType="1"/>
          </p:cNvSpPr>
          <p:nvPr/>
        </p:nvSpPr>
        <p:spPr bwMode="auto">
          <a:xfrm>
            <a:off x="246063" y="2217738"/>
            <a:ext cx="3190875" cy="0"/>
          </a:xfrm>
          <a:prstGeom prst="line">
            <a:avLst/>
          </a:prstGeom>
          <a:noFill/>
          <a:ln w="38100">
            <a:solidFill>
              <a:schemeClr val="hlink"/>
            </a:solidFill>
            <a:round/>
            <a:tailEnd type="triangle" w="med" len="lg"/>
          </a:ln>
          <a:effectLst/>
        </p:spPr>
        <p:txBody>
          <a:bodyPr wrap="none" anchor="ctr"/>
          <a:lstStyle/>
          <a:p>
            <a:endParaRPr lang="zh-CN" altLang="en-US"/>
          </a:p>
        </p:txBody>
      </p:sp>
      <p:sp>
        <p:nvSpPr>
          <p:cNvPr id="744454" name="Rectangle 6"/>
          <p:cNvSpPr>
            <a:spLocks noChangeArrowheads="1"/>
          </p:cNvSpPr>
          <p:nvPr/>
        </p:nvSpPr>
        <p:spPr bwMode="auto">
          <a:xfrm>
            <a:off x="768350" y="1895475"/>
            <a:ext cx="1592263"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seq = 1, DATA</a:t>
            </a:r>
          </a:p>
        </p:txBody>
      </p:sp>
      <p:sp>
        <p:nvSpPr>
          <p:cNvPr id="744455" name="Line 7"/>
          <p:cNvSpPr>
            <a:spLocks noChangeShapeType="1"/>
          </p:cNvSpPr>
          <p:nvPr/>
        </p:nvSpPr>
        <p:spPr bwMode="auto">
          <a:xfrm>
            <a:off x="247650" y="4768850"/>
            <a:ext cx="3186113" cy="0"/>
          </a:xfrm>
          <a:prstGeom prst="line">
            <a:avLst/>
          </a:prstGeom>
          <a:noFill/>
          <a:ln w="38100">
            <a:solidFill>
              <a:schemeClr val="hlink"/>
            </a:solidFill>
            <a:round/>
            <a:tailEnd type="triangle" w="med" len="lg"/>
          </a:ln>
          <a:effectLst/>
        </p:spPr>
        <p:txBody>
          <a:bodyPr wrap="none" anchor="ctr"/>
          <a:lstStyle/>
          <a:p>
            <a:endParaRPr lang="zh-CN" altLang="en-US"/>
          </a:p>
        </p:txBody>
      </p:sp>
      <p:sp>
        <p:nvSpPr>
          <p:cNvPr id="744456" name="Rectangle 8"/>
          <p:cNvSpPr>
            <a:spLocks noChangeArrowheads="1"/>
          </p:cNvSpPr>
          <p:nvPr/>
        </p:nvSpPr>
        <p:spPr bwMode="auto">
          <a:xfrm>
            <a:off x="768350" y="4422775"/>
            <a:ext cx="1820863"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seq = 201, DATA</a:t>
            </a:r>
          </a:p>
        </p:txBody>
      </p:sp>
      <p:sp>
        <p:nvSpPr>
          <p:cNvPr id="744457" name="Line 9"/>
          <p:cNvSpPr>
            <a:spLocks noChangeShapeType="1"/>
          </p:cNvSpPr>
          <p:nvPr/>
        </p:nvSpPr>
        <p:spPr bwMode="auto">
          <a:xfrm>
            <a:off x="249238" y="4349750"/>
            <a:ext cx="3182937" cy="0"/>
          </a:xfrm>
          <a:prstGeom prst="line">
            <a:avLst/>
          </a:prstGeom>
          <a:noFill/>
          <a:ln w="38100">
            <a:solidFill>
              <a:schemeClr val="hlink"/>
            </a:solidFill>
            <a:round/>
            <a:tailEnd type="triangle" w="med" len="lg"/>
          </a:ln>
          <a:effectLst/>
        </p:spPr>
        <p:txBody>
          <a:bodyPr wrap="none" anchor="ctr"/>
          <a:lstStyle/>
          <a:p>
            <a:endParaRPr lang="zh-CN" altLang="en-US"/>
          </a:p>
        </p:txBody>
      </p:sp>
      <p:sp>
        <p:nvSpPr>
          <p:cNvPr id="744458" name="Rectangle 10"/>
          <p:cNvSpPr>
            <a:spLocks noChangeArrowheads="1"/>
          </p:cNvSpPr>
          <p:nvPr/>
        </p:nvSpPr>
        <p:spPr bwMode="auto">
          <a:xfrm>
            <a:off x="768350" y="4005263"/>
            <a:ext cx="1820863"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seq = 401, DATA</a:t>
            </a:r>
          </a:p>
        </p:txBody>
      </p:sp>
      <p:sp>
        <p:nvSpPr>
          <p:cNvPr id="744459" name="Line 11"/>
          <p:cNvSpPr>
            <a:spLocks noChangeShapeType="1"/>
          </p:cNvSpPr>
          <p:nvPr/>
        </p:nvSpPr>
        <p:spPr bwMode="auto">
          <a:xfrm>
            <a:off x="242888" y="3914775"/>
            <a:ext cx="3195637" cy="0"/>
          </a:xfrm>
          <a:prstGeom prst="line">
            <a:avLst/>
          </a:prstGeom>
          <a:noFill/>
          <a:ln w="38100">
            <a:solidFill>
              <a:schemeClr val="hlink"/>
            </a:solidFill>
            <a:round/>
            <a:tailEnd type="triangle" w="med" len="lg"/>
          </a:ln>
          <a:effectLst/>
        </p:spPr>
        <p:txBody>
          <a:bodyPr wrap="none" anchor="ctr"/>
          <a:lstStyle/>
          <a:p>
            <a:endParaRPr lang="zh-CN" altLang="en-US"/>
          </a:p>
        </p:txBody>
      </p:sp>
      <p:sp>
        <p:nvSpPr>
          <p:cNvPr id="744460" name="Rectangle 12"/>
          <p:cNvSpPr>
            <a:spLocks noChangeArrowheads="1"/>
          </p:cNvSpPr>
          <p:nvPr/>
        </p:nvSpPr>
        <p:spPr bwMode="auto">
          <a:xfrm>
            <a:off x="768350" y="3560763"/>
            <a:ext cx="1820863"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seq = 301, DATA</a:t>
            </a:r>
          </a:p>
        </p:txBody>
      </p:sp>
      <p:sp>
        <p:nvSpPr>
          <p:cNvPr id="744461" name="Line 13"/>
          <p:cNvSpPr>
            <a:spLocks noChangeShapeType="1"/>
          </p:cNvSpPr>
          <p:nvPr/>
        </p:nvSpPr>
        <p:spPr bwMode="auto">
          <a:xfrm>
            <a:off x="244475" y="2636838"/>
            <a:ext cx="3192463" cy="0"/>
          </a:xfrm>
          <a:prstGeom prst="line">
            <a:avLst/>
          </a:prstGeom>
          <a:noFill/>
          <a:ln w="38100">
            <a:solidFill>
              <a:schemeClr val="hlink"/>
            </a:solidFill>
            <a:round/>
            <a:tailEnd type="triangle" w="med" len="lg"/>
          </a:ln>
          <a:effectLst/>
        </p:spPr>
        <p:txBody>
          <a:bodyPr wrap="none" anchor="ctr"/>
          <a:lstStyle/>
          <a:p>
            <a:endParaRPr lang="zh-CN" altLang="en-US"/>
          </a:p>
        </p:txBody>
      </p:sp>
      <p:sp>
        <p:nvSpPr>
          <p:cNvPr id="744462" name="Rectangle 14"/>
          <p:cNvSpPr>
            <a:spLocks noChangeArrowheads="1"/>
          </p:cNvSpPr>
          <p:nvPr/>
        </p:nvSpPr>
        <p:spPr bwMode="auto">
          <a:xfrm>
            <a:off x="768350" y="2298700"/>
            <a:ext cx="1820863"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seq = 101, DATA</a:t>
            </a:r>
          </a:p>
        </p:txBody>
      </p:sp>
      <p:sp>
        <p:nvSpPr>
          <p:cNvPr id="744463" name="Line 15"/>
          <p:cNvSpPr>
            <a:spLocks noChangeShapeType="1"/>
          </p:cNvSpPr>
          <p:nvPr/>
        </p:nvSpPr>
        <p:spPr bwMode="auto">
          <a:xfrm>
            <a:off x="239713" y="3079750"/>
            <a:ext cx="2144712" cy="0"/>
          </a:xfrm>
          <a:prstGeom prst="line">
            <a:avLst/>
          </a:prstGeom>
          <a:noFill/>
          <a:ln w="38100">
            <a:solidFill>
              <a:schemeClr val="hlink"/>
            </a:solidFill>
            <a:round/>
            <a:tailEnd type="triangle" w="med" len="lg"/>
          </a:ln>
          <a:effectLst/>
        </p:spPr>
        <p:txBody>
          <a:bodyPr wrap="none" anchor="ctr"/>
          <a:lstStyle/>
          <a:p>
            <a:endParaRPr lang="zh-CN" altLang="en-US"/>
          </a:p>
        </p:txBody>
      </p:sp>
      <p:sp>
        <p:nvSpPr>
          <p:cNvPr id="744464" name="Rectangle 16"/>
          <p:cNvSpPr>
            <a:spLocks noChangeArrowheads="1"/>
          </p:cNvSpPr>
          <p:nvPr/>
        </p:nvSpPr>
        <p:spPr bwMode="auto">
          <a:xfrm>
            <a:off x="768350" y="2759075"/>
            <a:ext cx="1820863"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seq = 201, DATA</a:t>
            </a:r>
          </a:p>
        </p:txBody>
      </p:sp>
      <p:sp>
        <p:nvSpPr>
          <p:cNvPr id="744465" name="Line 17"/>
          <p:cNvSpPr>
            <a:spLocks noChangeShapeType="1"/>
          </p:cNvSpPr>
          <p:nvPr/>
        </p:nvSpPr>
        <p:spPr bwMode="auto">
          <a:xfrm>
            <a:off x="246063" y="5626100"/>
            <a:ext cx="3189287" cy="0"/>
          </a:xfrm>
          <a:prstGeom prst="line">
            <a:avLst/>
          </a:prstGeom>
          <a:noFill/>
          <a:ln w="38100">
            <a:solidFill>
              <a:schemeClr val="hlink"/>
            </a:solidFill>
            <a:round/>
            <a:tailEnd type="triangle" w="med" len="lg"/>
          </a:ln>
          <a:effectLst/>
        </p:spPr>
        <p:txBody>
          <a:bodyPr wrap="none" anchor="ctr"/>
          <a:lstStyle/>
          <a:p>
            <a:endParaRPr lang="zh-CN" altLang="en-US"/>
          </a:p>
        </p:txBody>
      </p:sp>
      <p:sp>
        <p:nvSpPr>
          <p:cNvPr id="744466" name="Rectangle 18"/>
          <p:cNvSpPr>
            <a:spLocks noChangeArrowheads="1"/>
          </p:cNvSpPr>
          <p:nvPr/>
        </p:nvSpPr>
        <p:spPr bwMode="auto">
          <a:xfrm>
            <a:off x="841375" y="5310188"/>
            <a:ext cx="1820863"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seq = 501, DATA</a:t>
            </a:r>
          </a:p>
        </p:txBody>
      </p:sp>
      <p:sp>
        <p:nvSpPr>
          <p:cNvPr id="744467" name="Line 19"/>
          <p:cNvSpPr>
            <a:spLocks noChangeShapeType="1"/>
          </p:cNvSpPr>
          <p:nvPr/>
        </p:nvSpPr>
        <p:spPr bwMode="auto">
          <a:xfrm flipH="1">
            <a:off x="215900" y="3505200"/>
            <a:ext cx="3249613" cy="0"/>
          </a:xfrm>
          <a:prstGeom prst="line">
            <a:avLst/>
          </a:prstGeom>
          <a:noFill/>
          <a:ln w="38100">
            <a:solidFill>
              <a:schemeClr val="folHlink"/>
            </a:solidFill>
            <a:round/>
            <a:tailEnd type="triangle" w="med" len="lg"/>
          </a:ln>
          <a:effectLst/>
        </p:spPr>
        <p:txBody>
          <a:bodyPr wrap="none" anchor="ctr"/>
          <a:lstStyle/>
          <a:p>
            <a:endParaRPr lang="zh-CN" altLang="en-US"/>
          </a:p>
        </p:txBody>
      </p:sp>
      <p:sp>
        <p:nvSpPr>
          <p:cNvPr id="744468" name="Rectangle 20"/>
          <p:cNvSpPr>
            <a:spLocks noChangeArrowheads="1"/>
          </p:cNvSpPr>
          <p:nvPr/>
        </p:nvSpPr>
        <p:spPr bwMode="auto">
          <a:xfrm flipH="1">
            <a:off x="339725" y="3182938"/>
            <a:ext cx="3208338"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ACK = 1, ack = 201, rwnd = 300</a:t>
            </a:r>
          </a:p>
        </p:txBody>
      </p:sp>
      <p:sp>
        <p:nvSpPr>
          <p:cNvPr id="744469" name="Line 21"/>
          <p:cNvSpPr>
            <a:spLocks noChangeShapeType="1"/>
          </p:cNvSpPr>
          <p:nvPr/>
        </p:nvSpPr>
        <p:spPr bwMode="auto">
          <a:xfrm flipH="1">
            <a:off x="228600" y="6056313"/>
            <a:ext cx="3225800" cy="0"/>
          </a:xfrm>
          <a:prstGeom prst="line">
            <a:avLst/>
          </a:prstGeom>
          <a:noFill/>
          <a:ln w="38100">
            <a:solidFill>
              <a:schemeClr val="folHlink"/>
            </a:solidFill>
            <a:round/>
            <a:tailEnd type="triangle" w="med" len="lg"/>
          </a:ln>
          <a:effectLst/>
        </p:spPr>
        <p:txBody>
          <a:bodyPr wrap="none" anchor="ctr"/>
          <a:lstStyle/>
          <a:p>
            <a:endParaRPr lang="zh-CN" altLang="en-US"/>
          </a:p>
        </p:txBody>
      </p:sp>
      <p:sp>
        <p:nvSpPr>
          <p:cNvPr id="744470" name="Rectangle 22"/>
          <p:cNvSpPr>
            <a:spLocks noChangeArrowheads="1"/>
          </p:cNvSpPr>
          <p:nvPr/>
        </p:nvSpPr>
        <p:spPr bwMode="auto">
          <a:xfrm flipH="1">
            <a:off x="338138" y="5734050"/>
            <a:ext cx="2979737"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ACK = 1, ack = 601, rwnd = 0</a:t>
            </a:r>
          </a:p>
        </p:txBody>
      </p:sp>
      <p:sp>
        <p:nvSpPr>
          <p:cNvPr id="744471" name="Line 23"/>
          <p:cNvSpPr>
            <a:spLocks noChangeShapeType="1"/>
          </p:cNvSpPr>
          <p:nvPr/>
        </p:nvSpPr>
        <p:spPr bwMode="auto">
          <a:xfrm flipH="1">
            <a:off x="212725" y="5197475"/>
            <a:ext cx="3252788" cy="0"/>
          </a:xfrm>
          <a:prstGeom prst="line">
            <a:avLst/>
          </a:prstGeom>
          <a:noFill/>
          <a:ln w="38100">
            <a:solidFill>
              <a:schemeClr val="folHlink"/>
            </a:solidFill>
            <a:round/>
            <a:tailEnd type="triangle" w="med" len="lg"/>
          </a:ln>
          <a:effectLst/>
        </p:spPr>
        <p:txBody>
          <a:bodyPr wrap="none" anchor="ctr"/>
          <a:lstStyle/>
          <a:p>
            <a:endParaRPr lang="zh-CN" altLang="en-US"/>
          </a:p>
        </p:txBody>
      </p:sp>
      <p:sp>
        <p:nvSpPr>
          <p:cNvPr id="744472" name="Rectangle 24"/>
          <p:cNvSpPr>
            <a:spLocks noChangeArrowheads="1"/>
          </p:cNvSpPr>
          <p:nvPr/>
        </p:nvSpPr>
        <p:spPr bwMode="auto">
          <a:xfrm flipH="1">
            <a:off x="265113" y="4883150"/>
            <a:ext cx="3208337"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ACK = 1, ack = 501, </a:t>
            </a:r>
            <a:r>
              <a:rPr kumimoji="1" lang="en-US" altLang="zh-CN" sz="1800" dirty="0">
                <a:latin typeface="Times New Roman" panose="02020603050405020304" pitchFamily="18" charset="0"/>
              </a:rPr>
              <a:t>rwnd</a:t>
            </a:r>
            <a:r>
              <a:rPr kumimoji="1" lang="en-US" altLang="zh-CN" sz="1800" dirty="0">
                <a:latin typeface="Times New Roman" panose="02020603050405020304" pitchFamily="18" charset="0"/>
                <a:ea typeface="黑体" panose="02010609060101010101" pitchFamily="49" charset="-122"/>
              </a:rPr>
              <a:t> = 100</a:t>
            </a:r>
          </a:p>
        </p:txBody>
      </p:sp>
      <p:sp>
        <p:nvSpPr>
          <p:cNvPr id="744473" name="Rectangle 25"/>
          <p:cNvSpPr>
            <a:spLocks noChangeArrowheads="1"/>
          </p:cNvSpPr>
          <p:nvPr/>
        </p:nvSpPr>
        <p:spPr bwMode="auto">
          <a:xfrm>
            <a:off x="49213" y="1822450"/>
            <a:ext cx="3460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744474" name="Rectangle 26"/>
          <p:cNvSpPr>
            <a:spLocks noChangeArrowheads="1"/>
          </p:cNvSpPr>
          <p:nvPr/>
        </p:nvSpPr>
        <p:spPr bwMode="auto">
          <a:xfrm>
            <a:off x="3260725" y="1822450"/>
            <a:ext cx="3333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744475" name="Rectangle 27"/>
          <p:cNvSpPr>
            <a:spLocks noChangeArrowheads="1"/>
          </p:cNvSpPr>
          <p:nvPr/>
        </p:nvSpPr>
        <p:spPr bwMode="auto">
          <a:xfrm>
            <a:off x="3590925" y="3305175"/>
            <a:ext cx="417512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dirty="0">
                <a:latin typeface="Times New Roman" panose="02020603050405020304" pitchFamily="18" charset="0"/>
                <a:ea typeface="黑体" panose="02010609060101010101" pitchFamily="49" charset="-122"/>
              </a:rPr>
              <a:t>允许 </a:t>
            </a:r>
            <a:r>
              <a:rPr kumimoji="1" lang="en-US" altLang="zh-CN" sz="1800" dirty="0">
                <a:latin typeface="Times New Roman" panose="02020603050405020304" pitchFamily="18" charset="0"/>
                <a:ea typeface="黑体" panose="02010609060101010101" pitchFamily="49" charset="-122"/>
              </a:rPr>
              <a:t>A </a:t>
            </a:r>
            <a:r>
              <a:rPr kumimoji="1" lang="zh-CN" altLang="en-US" sz="1800" dirty="0">
                <a:latin typeface="Times New Roman" panose="02020603050405020304" pitchFamily="18" charset="0"/>
                <a:ea typeface="黑体" panose="02010609060101010101" pitchFamily="49" charset="-122"/>
              </a:rPr>
              <a:t>发送序号 </a:t>
            </a:r>
            <a:r>
              <a:rPr kumimoji="1" lang="en-US" altLang="zh-CN" sz="1800" dirty="0">
                <a:latin typeface="Times New Roman" panose="02020603050405020304" pitchFamily="18" charset="0"/>
                <a:ea typeface="黑体" panose="02010609060101010101" pitchFamily="49" charset="-122"/>
              </a:rPr>
              <a:t>201 </a:t>
            </a:r>
            <a:r>
              <a:rPr kumimoji="1" lang="zh-CN" altLang="en-US" sz="1800" dirty="0">
                <a:latin typeface="Times New Roman" panose="02020603050405020304" pitchFamily="18" charset="0"/>
                <a:ea typeface="黑体" panose="02010609060101010101" pitchFamily="49" charset="-122"/>
              </a:rPr>
              <a:t>至 </a:t>
            </a:r>
            <a:r>
              <a:rPr kumimoji="1" lang="en-US" altLang="zh-CN" sz="1800" dirty="0">
                <a:latin typeface="Times New Roman" panose="02020603050405020304" pitchFamily="18" charset="0"/>
                <a:ea typeface="黑体" panose="02010609060101010101" pitchFamily="49" charset="-122"/>
              </a:rPr>
              <a:t>500  </a:t>
            </a:r>
            <a:r>
              <a:rPr kumimoji="1" lang="zh-CN" altLang="en-US" sz="1800" dirty="0">
                <a:latin typeface="Times New Roman" panose="02020603050405020304" pitchFamily="18" charset="0"/>
                <a:ea typeface="黑体" panose="02010609060101010101" pitchFamily="49" charset="-122"/>
              </a:rPr>
              <a:t>共 </a:t>
            </a:r>
            <a:r>
              <a:rPr kumimoji="1" lang="en-US" altLang="zh-CN" sz="1800" dirty="0">
                <a:latin typeface="Times New Roman" panose="02020603050405020304" pitchFamily="18" charset="0"/>
                <a:ea typeface="黑体" panose="02010609060101010101" pitchFamily="49" charset="-122"/>
              </a:rPr>
              <a:t>300 </a:t>
            </a:r>
            <a:r>
              <a:rPr kumimoji="1" lang="zh-CN" altLang="en-US" sz="1800" dirty="0">
                <a:latin typeface="Times New Roman" panose="02020603050405020304" pitchFamily="18" charset="0"/>
                <a:ea typeface="黑体" panose="02010609060101010101" pitchFamily="49" charset="-122"/>
              </a:rPr>
              <a:t>字节</a:t>
            </a:r>
          </a:p>
        </p:txBody>
      </p:sp>
      <p:sp>
        <p:nvSpPr>
          <p:cNvPr id="744476" name="Rectangle 28"/>
          <p:cNvSpPr>
            <a:spLocks noChangeArrowheads="1"/>
          </p:cNvSpPr>
          <p:nvPr/>
        </p:nvSpPr>
        <p:spPr bwMode="auto">
          <a:xfrm>
            <a:off x="3576638" y="2430463"/>
            <a:ext cx="46894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A </a:t>
            </a:r>
            <a:r>
              <a:rPr kumimoji="1" lang="zh-CN" altLang="en-US" sz="1800" dirty="0">
                <a:latin typeface="Times New Roman" panose="02020603050405020304" pitchFamily="18" charset="0"/>
                <a:ea typeface="黑体" panose="02010609060101010101" pitchFamily="49" charset="-122"/>
              </a:rPr>
              <a:t>发送了序号 </a:t>
            </a:r>
            <a:r>
              <a:rPr kumimoji="1" lang="en-US" altLang="zh-CN" sz="1800" dirty="0">
                <a:latin typeface="Times New Roman" panose="02020603050405020304" pitchFamily="18" charset="0"/>
                <a:ea typeface="黑体" panose="02010609060101010101" pitchFamily="49" charset="-122"/>
              </a:rPr>
              <a:t>101 </a:t>
            </a:r>
            <a:r>
              <a:rPr kumimoji="1" lang="zh-CN" altLang="en-US" sz="1800" dirty="0">
                <a:latin typeface="Times New Roman" panose="02020603050405020304" pitchFamily="18" charset="0"/>
                <a:ea typeface="黑体" panose="02010609060101010101" pitchFamily="49" charset="-122"/>
              </a:rPr>
              <a:t>至 </a:t>
            </a:r>
            <a:r>
              <a:rPr kumimoji="1" lang="en-US" altLang="zh-CN" sz="1800" dirty="0">
                <a:latin typeface="Times New Roman" panose="02020603050405020304" pitchFamily="18" charset="0"/>
                <a:ea typeface="黑体" panose="02010609060101010101" pitchFamily="49" charset="-122"/>
              </a:rPr>
              <a:t>200</a:t>
            </a:r>
            <a:r>
              <a:rPr kumimoji="1" lang="zh-CN" altLang="en-US" sz="1800" dirty="0">
                <a:latin typeface="Times New Roman" panose="02020603050405020304" pitchFamily="18" charset="0"/>
                <a:ea typeface="黑体" panose="02010609060101010101" pitchFamily="49" charset="-122"/>
              </a:rPr>
              <a:t>，还能发送 </a:t>
            </a:r>
            <a:r>
              <a:rPr kumimoji="1" lang="en-US" altLang="zh-CN" sz="1800" dirty="0">
                <a:latin typeface="Times New Roman" panose="02020603050405020304" pitchFamily="18" charset="0"/>
                <a:ea typeface="黑体" panose="02010609060101010101" pitchFamily="49" charset="-122"/>
              </a:rPr>
              <a:t>200 </a:t>
            </a:r>
            <a:r>
              <a:rPr kumimoji="1" lang="zh-CN" altLang="en-US" sz="1800" dirty="0">
                <a:latin typeface="Times New Roman" panose="02020603050405020304" pitchFamily="18" charset="0"/>
                <a:ea typeface="黑体" panose="02010609060101010101" pitchFamily="49" charset="-122"/>
              </a:rPr>
              <a:t>字节</a:t>
            </a:r>
          </a:p>
        </p:txBody>
      </p:sp>
      <p:sp>
        <p:nvSpPr>
          <p:cNvPr id="744477" name="Rectangle 29"/>
          <p:cNvSpPr>
            <a:spLocks noChangeArrowheads="1"/>
          </p:cNvSpPr>
          <p:nvPr/>
        </p:nvSpPr>
        <p:spPr bwMode="auto">
          <a:xfrm>
            <a:off x="3576638" y="3843338"/>
            <a:ext cx="56038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发送了序号 </a:t>
            </a:r>
            <a:r>
              <a:rPr kumimoji="1" lang="en-US" altLang="zh-CN" sz="1800">
                <a:latin typeface="Times New Roman" panose="02020603050405020304" pitchFamily="18" charset="0"/>
                <a:ea typeface="黑体" panose="02010609060101010101" pitchFamily="49" charset="-122"/>
              </a:rPr>
              <a:t>301 </a:t>
            </a:r>
            <a:r>
              <a:rPr kumimoji="1" lang="zh-CN" altLang="en-US" sz="1800">
                <a:latin typeface="Times New Roman" panose="02020603050405020304" pitchFamily="18" charset="0"/>
                <a:ea typeface="黑体" panose="02010609060101010101" pitchFamily="49" charset="-122"/>
              </a:rPr>
              <a:t>至 </a:t>
            </a:r>
            <a:r>
              <a:rPr kumimoji="1" lang="en-US" altLang="zh-CN" sz="1800">
                <a:latin typeface="Times New Roman" panose="02020603050405020304" pitchFamily="18" charset="0"/>
                <a:ea typeface="黑体" panose="02010609060101010101" pitchFamily="49" charset="-122"/>
              </a:rPr>
              <a:t>400</a:t>
            </a:r>
            <a:r>
              <a:rPr kumimoji="1" lang="zh-CN" altLang="en-US" sz="1800">
                <a:latin typeface="Times New Roman" panose="02020603050405020304" pitchFamily="18" charset="0"/>
                <a:ea typeface="黑体" panose="02010609060101010101" pitchFamily="49" charset="-122"/>
              </a:rPr>
              <a:t>，还能再发送 </a:t>
            </a:r>
            <a:r>
              <a:rPr kumimoji="1" lang="en-US" altLang="zh-CN" sz="1800">
                <a:latin typeface="Times New Roman" panose="02020603050405020304" pitchFamily="18" charset="0"/>
                <a:ea typeface="黑体" panose="02010609060101010101" pitchFamily="49" charset="-122"/>
              </a:rPr>
              <a:t>100 </a:t>
            </a:r>
            <a:r>
              <a:rPr kumimoji="1" lang="zh-CN" altLang="en-US" sz="1800">
                <a:latin typeface="Times New Roman" panose="02020603050405020304" pitchFamily="18" charset="0"/>
                <a:ea typeface="黑体" panose="02010609060101010101" pitchFamily="49" charset="-122"/>
              </a:rPr>
              <a:t>字节新数据</a:t>
            </a:r>
          </a:p>
        </p:txBody>
      </p:sp>
      <p:sp>
        <p:nvSpPr>
          <p:cNvPr id="744478" name="Rectangle 30"/>
          <p:cNvSpPr>
            <a:spLocks noChangeArrowheads="1"/>
          </p:cNvSpPr>
          <p:nvPr/>
        </p:nvSpPr>
        <p:spPr bwMode="auto">
          <a:xfrm>
            <a:off x="3576638" y="2016125"/>
            <a:ext cx="44608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A </a:t>
            </a:r>
            <a:r>
              <a:rPr kumimoji="1" lang="zh-CN" altLang="en-US" sz="1800" dirty="0">
                <a:latin typeface="Times New Roman" panose="02020603050405020304" pitchFamily="18" charset="0"/>
                <a:ea typeface="黑体" panose="02010609060101010101" pitchFamily="49" charset="-122"/>
              </a:rPr>
              <a:t>发送了序号 </a:t>
            </a:r>
            <a:r>
              <a:rPr kumimoji="1" lang="en-US" altLang="zh-CN" sz="1800" dirty="0">
                <a:latin typeface="Times New Roman" panose="02020603050405020304" pitchFamily="18" charset="0"/>
                <a:ea typeface="黑体" panose="02010609060101010101" pitchFamily="49" charset="-122"/>
              </a:rPr>
              <a:t>1 </a:t>
            </a:r>
            <a:r>
              <a:rPr kumimoji="1" lang="zh-CN" altLang="en-US" sz="1800" dirty="0">
                <a:latin typeface="Times New Roman" panose="02020603050405020304" pitchFamily="18" charset="0"/>
                <a:ea typeface="黑体" panose="02010609060101010101" pitchFamily="49" charset="-122"/>
              </a:rPr>
              <a:t>至 </a:t>
            </a:r>
            <a:r>
              <a:rPr kumimoji="1" lang="en-US" altLang="zh-CN" sz="1800" dirty="0">
                <a:latin typeface="Times New Roman" panose="02020603050405020304" pitchFamily="18" charset="0"/>
                <a:ea typeface="黑体" panose="02010609060101010101" pitchFamily="49" charset="-122"/>
              </a:rPr>
              <a:t>100</a:t>
            </a:r>
            <a:r>
              <a:rPr kumimoji="1" lang="zh-CN" altLang="en-US" sz="1800" dirty="0">
                <a:latin typeface="Times New Roman" panose="02020603050405020304" pitchFamily="18" charset="0"/>
                <a:ea typeface="黑体" panose="02010609060101010101" pitchFamily="49" charset="-122"/>
              </a:rPr>
              <a:t>，还能发送 </a:t>
            </a:r>
            <a:r>
              <a:rPr kumimoji="1" lang="en-US" altLang="zh-CN" sz="1800" dirty="0">
                <a:latin typeface="Times New Roman" panose="02020603050405020304" pitchFamily="18" charset="0"/>
                <a:ea typeface="黑体" panose="02010609060101010101" pitchFamily="49" charset="-122"/>
              </a:rPr>
              <a:t>300 </a:t>
            </a:r>
            <a:r>
              <a:rPr kumimoji="1" lang="zh-CN" altLang="en-US" sz="1800" dirty="0">
                <a:latin typeface="Times New Roman" panose="02020603050405020304" pitchFamily="18" charset="0"/>
                <a:ea typeface="黑体" panose="02010609060101010101" pitchFamily="49" charset="-122"/>
              </a:rPr>
              <a:t>字节</a:t>
            </a:r>
          </a:p>
        </p:txBody>
      </p:sp>
      <p:sp>
        <p:nvSpPr>
          <p:cNvPr id="744479" name="Rectangle 31"/>
          <p:cNvSpPr>
            <a:spLocks noChangeArrowheads="1"/>
          </p:cNvSpPr>
          <p:nvPr/>
        </p:nvSpPr>
        <p:spPr bwMode="auto">
          <a:xfrm>
            <a:off x="3590925" y="4156075"/>
            <a:ext cx="49180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发送了序号 </a:t>
            </a:r>
            <a:r>
              <a:rPr kumimoji="1" lang="en-US" altLang="zh-CN" sz="1800">
                <a:latin typeface="Times New Roman" panose="02020603050405020304" pitchFamily="18" charset="0"/>
                <a:ea typeface="黑体" panose="02010609060101010101" pitchFamily="49" charset="-122"/>
              </a:rPr>
              <a:t>401 </a:t>
            </a:r>
            <a:r>
              <a:rPr kumimoji="1" lang="zh-CN" altLang="en-US" sz="1800">
                <a:latin typeface="Times New Roman" panose="02020603050405020304" pitchFamily="18" charset="0"/>
                <a:ea typeface="黑体" panose="02010609060101010101" pitchFamily="49" charset="-122"/>
              </a:rPr>
              <a:t>至 </a:t>
            </a:r>
            <a:r>
              <a:rPr kumimoji="1" lang="en-US" altLang="zh-CN" sz="1800">
                <a:latin typeface="Times New Roman" panose="02020603050405020304" pitchFamily="18" charset="0"/>
                <a:ea typeface="黑体" panose="02010609060101010101" pitchFamily="49" charset="-122"/>
              </a:rPr>
              <a:t>500</a:t>
            </a:r>
            <a:r>
              <a:rPr kumimoji="1" lang="zh-CN" altLang="en-US" sz="1800">
                <a:latin typeface="Times New Roman" panose="02020603050405020304" pitchFamily="18" charset="0"/>
                <a:ea typeface="黑体" panose="02010609060101010101" pitchFamily="49" charset="-122"/>
              </a:rPr>
              <a:t>，不能再发送新数据了</a:t>
            </a:r>
          </a:p>
        </p:txBody>
      </p:sp>
      <p:sp>
        <p:nvSpPr>
          <p:cNvPr id="744480" name="Rectangle 32"/>
          <p:cNvSpPr>
            <a:spLocks noChangeArrowheads="1"/>
          </p:cNvSpPr>
          <p:nvPr/>
        </p:nvSpPr>
        <p:spPr bwMode="auto">
          <a:xfrm>
            <a:off x="3576638" y="4583113"/>
            <a:ext cx="451802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A </a:t>
            </a:r>
            <a:r>
              <a:rPr kumimoji="1" lang="zh-CN" altLang="en-US" sz="1800" dirty="0">
                <a:latin typeface="Times New Roman" panose="02020603050405020304" pitchFamily="18" charset="0"/>
                <a:ea typeface="黑体" panose="02010609060101010101" pitchFamily="49" charset="-122"/>
              </a:rPr>
              <a:t>超时重传旧的数据，但不能发送新的数据</a:t>
            </a:r>
          </a:p>
        </p:txBody>
      </p:sp>
      <p:sp>
        <p:nvSpPr>
          <p:cNvPr id="744481" name="Rectangle 33"/>
          <p:cNvSpPr>
            <a:spLocks noChangeArrowheads="1"/>
          </p:cNvSpPr>
          <p:nvPr/>
        </p:nvSpPr>
        <p:spPr bwMode="auto">
          <a:xfrm>
            <a:off x="3560763" y="4997450"/>
            <a:ext cx="4192587" cy="363538"/>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800" dirty="0">
                <a:latin typeface="Times New Roman" panose="02020603050405020304" pitchFamily="18" charset="0"/>
                <a:ea typeface="黑体" panose="02010609060101010101" pitchFamily="49" charset="-122"/>
              </a:rPr>
              <a:t>允许 </a:t>
            </a:r>
            <a:r>
              <a:rPr kumimoji="1" lang="en-US" altLang="zh-CN" sz="1800" dirty="0">
                <a:latin typeface="Times New Roman" panose="02020603050405020304" pitchFamily="18" charset="0"/>
                <a:ea typeface="黑体" panose="02010609060101010101" pitchFamily="49" charset="-122"/>
              </a:rPr>
              <a:t>A </a:t>
            </a:r>
            <a:r>
              <a:rPr kumimoji="1" lang="zh-CN" altLang="en-US" sz="1800" dirty="0">
                <a:latin typeface="Times New Roman" panose="02020603050405020304" pitchFamily="18" charset="0"/>
                <a:ea typeface="黑体" panose="02010609060101010101" pitchFamily="49" charset="-122"/>
              </a:rPr>
              <a:t>发送序号 </a:t>
            </a:r>
            <a:r>
              <a:rPr kumimoji="1" lang="en-US" altLang="zh-CN" sz="1800" dirty="0">
                <a:latin typeface="Times New Roman" panose="02020603050405020304" pitchFamily="18" charset="0"/>
                <a:ea typeface="黑体" panose="02010609060101010101" pitchFamily="49" charset="-122"/>
              </a:rPr>
              <a:t>501 </a:t>
            </a:r>
            <a:r>
              <a:rPr kumimoji="1" lang="zh-CN" altLang="en-US" sz="1800" dirty="0">
                <a:latin typeface="Times New Roman" panose="02020603050405020304" pitchFamily="18" charset="0"/>
                <a:ea typeface="黑体" panose="02010609060101010101" pitchFamily="49" charset="-122"/>
              </a:rPr>
              <a:t>至 </a:t>
            </a:r>
            <a:r>
              <a:rPr kumimoji="1" lang="en-US" altLang="zh-CN" sz="1800" dirty="0">
                <a:latin typeface="Times New Roman" panose="02020603050405020304" pitchFamily="18" charset="0"/>
                <a:ea typeface="黑体" panose="02010609060101010101" pitchFamily="49" charset="-122"/>
              </a:rPr>
              <a:t>600 </a:t>
            </a:r>
            <a:r>
              <a:rPr kumimoji="1" lang="zh-CN" altLang="en-US" sz="1800" dirty="0">
                <a:latin typeface="Times New Roman" panose="02020603050405020304" pitchFamily="18" charset="0"/>
                <a:ea typeface="黑体" panose="02010609060101010101" pitchFamily="49" charset="-122"/>
              </a:rPr>
              <a:t>共 </a:t>
            </a:r>
            <a:r>
              <a:rPr kumimoji="1" lang="en-US" altLang="zh-CN" sz="1800" dirty="0">
                <a:latin typeface="Times New Roman" panose="02020603050405020304" pitchFamily="18" charset="0"/>
                <a:ea typeface="黑体" panose="02010609060101010101" pitchFamily="49" charset="-122"/>
              </a:rPr>
              <a:t>100 </a:t>
            </a:r>
            <a:r>
              <a:rPr kumimoji="1" lang="zh-CN" altLang="en-US" sz="1800" dirty="0">
                <a:latin typeface="Times New Roman" panose="02020603050405020304" pitchFamily="18" charset="0"/>
                <a:ea typeface="黑体" panose="02010609060101010101" pitchFamily="49" charset="-122"/>
              </a:rPr>
              <a:t>字节</a:t>
            </a:r>
          </a:p>
        </p:txBody>
      </p:sp>
      <p:sp>
        <p:nvSpPr>
          <p:cNvPr id="744482" name="Rectangle 34"/>
          <p:cNvSpPr>
            <a:spLocks noChangeArrowheads="1"/>
          </p:cNvSpPr>
          <p:nvPr/>
        </p:nvSpPr>
        <p:spPr bwMode="auto">
          <a:xfrm>
            <a:off x="3576638" y="5427663"/>
            <a:ext cx="42322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发送了序号 </a:t>
            </a:r>
            <a:r>
              <a:rPr kumimoji="1" lang="en-US" altLang="zh-CN" sz="1800">
                <a:latin typeface="Times New Roman" panose="02020603050405020304" pitchFamily="18" charset="0"/>
                <a:ea typeface="黑体" panose="02010609060101010101" pitchFamily="49" charset="-122"/>
              </a:rPr>
              <a:t>501 </a:t>
            </a:r>
            <a:r>
              <a:rPr kumimoji="1" lang="zh-CN" altLang="en-US" sz="1800">
                <a:latin typeface="Times New Roman" panose="02020603050405020304" pitchFamily="18" charset="0"/>
                <a:ea typeface="黑体" panose="02010609060101010101" pitchFamily="49" charset="-122"/>
              </a:rPr>
              <a:t>至 </a:t>
            </a:r>
            <a:r>
              <a:rPr kumimoji="1" lang="en-US" altLang="zh-CN" sz="1800">
                <a:latin typeface="Times New Roman" panose="02020603050405020304" pitchFamily="18" charset="0"/>
                <a:ea typeface="黑体" panose="02010609060101010101" pitchFamily="49" charset="-122"/>
              </a:rPr>
              <a:t>600</a:t>
            </a:r>
            <a:r>
              <a:rPr kumimoji="1" lang="zh-CN" altLang="en-US" sz="1800">
                <a:latin typeface="Times New Roman" panose="02020603050405020304" pitchFamily="18" charset="0"/>
                <a:ea typeface="黑体" panose="02010609060101010101" pitchFamily="49" charset="-122"/>
              </a:rPr>
              <a:t>，不能再发送了</a:t>
            </a:r>
          </a:p>
        </p:txBody>
      </p:sp>
      <p:sp>
        <p:nvSpPr>
          <p:cNvPr id="744483" name="Rectangle 35"/>
          <p:cNvSpPr>
            <a:spLocks noChangeArrowheads="1"/>
          </p:cNvSpPr>
          <p:nvPr/>
        </p:nvSpPr>
        <p:spPr bwMode="auto">
          <a:xfrm>
            <a:off x="3576638" y="5873750"/>
            <a:ext cx="5267597" cy="36676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dirty="0">
                <a:latin typeface="Times New Roman" panose="02020603050405020304" pitchFamily="18" charset="0"/>
                <a:ea typeface="黑体" panose="02010609060101010101" pitchFamily="49" charset="-122"/>
              </a:rPr>
              <a:t>不允许 </a:t>
            </a:r>
            <a:r>
              <a:rPr kumimoji="1" lang="en-US" altLang="zh-CN" sz="1800" dirty="0">
                <a:latin typeface="Times New Roman" panose="02020603050405020304" pitchFamily="18" charset="0"/>
                <a:ea typeface="黑体" panose="02010609060101010101" pitchFamily="49" charset="-122"/>
              </a:rPr>
              <a:t>A </a:t>
            </a:r>
            <a:r>
              <a:rPr kumimoji="1" lang="zh-CN" altLang="en-US" sz="1800" dirty="0">
                <a:latin typeface="Times New Roman" panose="02020603050405020304" pitchFamily="18" charset="0"/>
                <a:ea typeface="黑体" panose="02010609060101010101" pitchFamily="49" charset="-122"/>
              </a:rPr>
              <a:t>再发送 </a:t>
            </a:r>
            <a:r>
              <a:rPr kumimoji="1" lang="en-US" altLang="zh-CN" sz="1800" dirty="0">
                <a:latin typeface="Times New Roman" panose="02020603050405020304" pitchFamily="18" charset="0"/>
                <a:ea typeface="黑体" panose="02010609060101010101" pitchFamily="49" charset="-122"/>
              </a:rPr>
              <a:t>(</a:t>
            </a:r>
            <a:r>
              <a:rPr kumimoji="1" lang="zh-CN" altLang="en-US" sz="1800" dirty="0">
                <a:latin typeface="Times New Roman" panose="02020603050405020304" pitchFamily="18" charset="0"/>
                <a:ea typeface="黑体" panose="02010609060101010101" pitchFamily="49" charset="-122"/>
              </a:rPr>
              <a:t>到序号 </a:t>
            </a:r>
            <a:r>
              <a:rPr kumimoji="1" lang="en-US" altLang="zh-CN" sz="1800" dirty="0">
                <a:latin typeface="Times New Roman" panose="02020603050405020304" pitchFamily="18" charset="0"/>
                <a:ea typeface="黑体" panose="02010609060101010101" pitchFamily="49" charset="-122"/>
              </a:rPr>
              <a:t>600 </a:t>
            </a:r>
            <a:r>
              <a:rPr kumimoji="1" lang="zh-CN" altLang="en-US" sz="1800" dirty="0">
                <a:latin typeface="Times New Roman" panose="02020603050405020304" pitchFamily="18" charset="0"/>
                <a:ea typeface="黑体" panose="02010609060101010101" pitchFamily="49" charset="-122"/>
              </a:rPr>
              <a:t>为止的数据都收到了</a:t>
            </a:r>
            <a:r>
              <a:rPr kumimoji="1" lang="en-US" altLang="zh-CN" sz="1800" dirty="0">
                <a:latin typeface="Times New Roman" panose="02020603050405020304" pitchFamily="18" charset="0"/>
                <a:ea typeface="黑体" panose="02010609060101010101" pitchFamily="49" charset="-122"/>
              </a:rPr>
              <a:t>)</a:t>
            </a:r>
          </a:p>
        </p:txBody>
      </p:sp>
      <p:sp>
        <p:nvSpPr>
          <p:cNvPr id="744484" name="AutoShape 36"/>
          <p:cNvSpPr>
            <a:spLocks noChangeArrowheads="1"/>
          </p:cNvSpPr>
          <p:nvPr/>
        </p:nvSpPr>
        <p:spPr bwMode="auto">
          <a:xfrm>
            <a:off x="2559050" y="2703513"/>
            <a:ext cx="1163638" cy="547687"/>
          </a:xfrm>
          <a:prstGeom prst="irregularSeal1">
            <a:avLst/>
          </a:prstGeom>
          <a:solidFill>
            <a:srgbClr val="C9DE06"/>
          </a:solidFill>
          <a:ln w="12700">
            <a:solidFill>
              <a:schemeClr val="tx1"/>
            </a:solidFill>
            <a:miter lim="800000"/>
          </a:ln>
          <a:effectLst/>
        </p:spPr>
        <p:txBody>
          <a:bodyPr wrap="none" anchor="ctr"/>
          <a:lstStyle/>
          <a:p>
            <a:endParaRPr lang="zh-CN" altLang="en-US"/>
          </a:p>
        </p:txBody>
      </p:sp>
      <p:sp>
        <p:nvSpPr>
          <p:cNvPr id="744485" name="Rectangle 37"/>
          <p:cNvSpPr>
            <a:spLocks noChangeArrowheads="1"/>
          </p:cNvSpPr>
          <p:nvPr/>
        </p:nvSpPr>
        <p:spPr bwMode="auto">
          <a:xfrm>
            <a:off x="2786063" y="2798763"/>
            <a:ext cx="8667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丢失！</a:t>
            </a:r>
          </a:p>
        </p:txBody>
      </p:sp>
      <p:sp>
        <p:nvSpPr>
          <p:cNvPr id="744486" name="Line 38"/>
          <p:cNvSpPr>
            <a:spLocks noChangeShapeType="1"/>
          </p:cNvSpPr>
          <p:nvPr/>
        </p:nvSpPr>
        <p:spPr bwMode="auto">
          <a:xfrm>
            <a:off x="214313" y="2058988"/>
            <a:ext cx="0" cy="4132262"/>
          </a:xfrm>
          <a:prstGeom prst="line">
            <a:avLst/>
          </a:prstGeom>
          <a:noFill/>
          <a:ln w="12700">
            <a:solidFill>
              <a:schemeClr val="tx1"/>
            </a:solidFill>
            <a:prstDash val="dash"/>
            <a:round/>
          </a:ln>
          <a:effectLst/>
        </p:spPr>
        <p:txBody>
          <a:bodyPr/>
          <a:lstStyle/>
          <a:p>
            <a:endParaRPr lang="zh-CN" altLang="en-US"/>
          </a:p>
        </p:txBody>
      </p:sp>
      <p:sp>
        <p:nvSpPr>
          <p:cNvPr id="744487" name="Rectangle 39"/>
          <p:cNvSpPr>
            <a:spLocks noGrp="1" noChangeArrowheads="1"/>
          </p:cNvSpPr>
          <p:nvPr>
            <p:ph type="title"/>
          </p:nvPr>
        </p:nvSpPr>
        <p:spPr>
          <a:xfrm>
            <a:off x="684213" y="260350"/>
            <a:ext cx="7993062" cy="506413"/>
          </a:xfrm>
          <a:noFill/>
        </p:spPr>
        <p:txBody>
          <a:bodyPr/>
          <a:lstStyle/>
          <a:p>
            <a:pPr>
              <a:lnSpc>
                <a:spcPct val="90000"/>
              </a:lnSpc>
            </a:pPr>
            <a:r>
              <a:rPr lang="zh-CN" altLang="en-US"/>
              <a:t>流量控制举例</a:t>
            </a:r>
          </a:p>
        </p:txBody>
      </p:sp>
      <p:sp>
        <p:nvSpPr>
          <p:cNvPr id="744488" name="Text Box 40"/>
          <p:cNvSpPr txBox="1">
            <a:spLocks noChangeArrowheads="1"/>
          </p:cNvSpPr>
          <p:nvPr/>
        </p:nvSpPr>
        <p:spPr bwMode="auto">
          <a:xfrm>
            <a:off x="468312" y="1052513"/>
            <a:ext cx="8389967" cy="830997"/>
          </a:xfrm>
          <a:prstGeom prst="rect">
            <a:avLst/>
          </a:prstGeom>
          <a:noFill/>
          <a:ln w="9525">
            <a:noFill/>
            <a:miter lim="800000"/>
          </a:ln>
          <a:effectLst/>
        </p:spPr>
        <p:txBody>
          <a:bodyPr wrap="square">
            <a:spAutoFit/>
          </a:bodyPr>
          <a:lstStyle/>
          <a:p>
            <a:r>
              <a:rPr lang="en-US" altLang="zh-CN" sz="2400" dirty="0"/>
              <a:t>A</a:t>
            </a:r>
            <a:r>
              <a:rPr lang="zh-CN" altLang="en-US" sz="2400" dirty="0"/>
              <a:t>向</a:t>
            </a:r>
            <a:r>
              <a:rPr lang="en-US" altLang="zh-CN" sz="2400" dirty="0"/>
              <a:t>B</a:t>
            </a:r>
            <a:r>
              <a:rPr lang="zh-CN" altLang="en-US" sz="2400" dirty="0"/>
              <a:t>发送数据。在连接建立时，</a:t>
            </a:r>
            <a:r>
              <a:rPr lang="en-US" altLang="zh-CN" sz="2400" dirty="0"/>
              <a:t>B</a:t>
            </a:r>
            <a:r>
              <a:rPr lang="zh-CN" altLang="en-US" sz="2400" dirty="0"/>
              <a:t>告诉</a:t>
            </a:r>
            <a:r>
              <a:rPr lang="en-US" altLang="zh-CN" sz="2400" dirty="0"/>
              <a:t>A</a:t>
            </a:r>
            <a:r>
              <a:rPr lang="zh-CN" altLang="en-US" sz="2400" dirty="0"/>
              <a:t>：</a:t>
            </a:r>
            <a:r>
              <a:rPr lang="zh-CN" altLang="en-US" sz="2400" dirty="0">
                <a:latin typeface="Arial" panose="020B0604020202020204"/>
              </a:rPr>
              <a:t>“</a:t>
            </a:r>
            <a:r>
              <a:rPr lang="zh-CN" altLang="en-US" sz="2400" dirty="0"/>
              <a:t>我的接收窗口 </a:t>
            </a:r>
            <a:r>
              <a:rPr lang="en-US" altLang="zh-CN" sz="2400" dirty="0"/>
              <a:t>rwnd = 400 (</a:t>
            </a:r>
            <a:r>
              <a:rPr lang="zh-CN" altLang="en-US" sz="2400" dirty="0"/>
              <a:t>字节</a:t>
            </a:r>
            <a:r>
              <a:rPr lang="en-US" altLang="zh-CN" sz="2400" dirty="0"/>
              <a:t>) </a:t>
            </a:r>
            <a:r>
              <a:rPr lang="en-US" altLang="zh-CN" sz="2400" dirty="0">
                <a:latin typeface="+mn-ea"/>
                <a:ea typeface="+mn-ea"/>
              </a:rPr>
              <a:t>”</a:t>
            </a:r>
            <a:r>
              <a:rPr lang="zh-CN" altLang="en-US" sz="2400" dirty="0"/>
              <a:t>。</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00" name="Rectangle 4"/>
          <p:cNvSpPr>
            <a:spLocks noGrp="1" noChangeArrowheads="1"/>
          </p:cNvSpPr>
          <p:nvPr>
            <p:ph type="title"/>
          </p:nvPr>
        </p:nvSpPr>
        <p:spPr/>
        <p:txBody>
          <a:bodyPr/>
          <a:lstStyle/>
          <a:p>
            <a:r>
              <a:rPr lang="zh-CN" altLang="en-US" dirty="0"/>
              <a:t>可能出现互相等待的死锁局面</a:t>
            </a:r>
          </a:p>
        </p:txBody>
      </p:sp>
      <p:sp>
        <p:nvSpPr>
          <p:cNvPr id="874501" name="Rectangle 5"/>
          <p:cNvSpPr>
            <a:spLocks noGrp="1" noChangeArrowheads="1"/>
          </p:cNvSpPr>
          <p:nvPr>
            <p:ph type="body" idx="1"/>
          </p:nvPr>
        </p:nvSpPr>
        <p:spPr/>
        <p:txBody>
          <a:bodyPr/>
          <a:lstStyle/>
          <a:p>
            <a:pPr>
              <a:spcBef>
                <a:spcPts val="600"/>
              </a:spcBef>
            </a:pPr>
            <a:r>
              <a:rPr lang="zh-CN" altLang="en-US" dirty="0"/>
              <a:t>在上图中，</a:t>
            </a:r>
            <a:r>
              <a:rPr lang="en-US" altLang="zh-CN" dirty="0"/>
              <a:t>B </a:t>
            </a:r>
            <a:r>
              <a:rPr lang="zh-CN" altLang="en-US" dirty="0"/>
              <a:t>向 </a:t>
            </a:r>
            <a:r>
              <a:rPr lang="en-US" altLang="zh-CN" dirty="0"/>
              <a:t>A </a:t>
            </a:r>
            <a:r>
              <a:rPr lang="zh-CN" altLang="en-US" dirty="0"/>
              <a:t>发送了</a:t>
            </a:r>
            <a:r>
              <a:rPr lang="zh-CN" altLang="en-US" dirty="0">
                <a:solidFill>
                  <a:srgbClr val="FF0000"/>
                </a:solidFill>
                <a:latin typeface="+mn-ea"/>
              </a:rPr>
              <a:t>零窗口的报文段</a:t>
            </a:r>
            <a:r>
              <a:rPr lang="zh-CN" altLang="en-US" dirty="0"/>
              <a:t>后不久，</a:t>
            </a:r>
            <a:r>
              <a:rPr lang="en-US" altLang="zh-CN" dirty="0"/>
              <a:t>B </a:t>
            </a:r>
            <a:r>
              <a:rPr lang="zh-CN" altLang="en-US" dirty="0"/>
              <a:t>的接受缓存又有了一些存储空间。</a:t>
            </a:r>
          </a:p>
          <a:p>
            <a:pPr>
              <a:spcBef>
                <a:spcPts val="600"/>
              </a:spcBef>
            </a:pPr>
            <a:endParaRPr lang="zh-CN" altLang="en-US" dirty="0"/>
          </a:p>
          <a:p>
            <a:pPr>
              <a:spcBef>
                <a:spcPts val="600"/>
              </a:spcBef>
            </a:pPr>
            <a:r>
              <a:rPr lang="zh-CN" altLang="en-US" dirty="0"/>
              <a:t>于是 </a:t>
            </a:r>
            <a:r>
              <a:rPr lang="en-US" altLang="zh-CN" dirty="0"/>
              <a:t>B </a:t>
            </a:r>
            <a:r>
              <a:rPr lang="zh-CN" altLang="en-US" dirty="0"/>
              <a:t>向 </a:t>
            </a:r>
            <a:r>
              <a:rPr lang="en-US" altLang="zh-CN" dirty="0"/>
              <a:t>A </a:t>
            </a:r>
            <a:r>
              <a:rPr lang="zh-CN" altLang="en-US" dirty="0"/>
              <a:t>发送了</a:t>
            </a:r>
            <a:r>
              <a:rPr lang="en-US" altLang="zh-CN" dirty="0"/>
              <a:t>rwnd = 400 </a:t>
            </a:r>
            <a:r>
              <a:rPr lang="zh-CN" altLang="en-US" dirty="0"/>
              <a:t>的报文段。然而这个报文段在传送过程中丢失了。</a:t>
            </a:r>
          </a:p>
          <a:p>
            <a:pPr>
              <a:spcBef>
                <a:spcPts val="600"/>
              </a:spcBef>
            </a:pPr>
            <a:endParaRPr lang="zh-CN" altLang="en-US" dirty="0"/>
          </a:p>
          <a:p>
            <a:pPr>
              <a:spcBef>
                <a:spcPts val="600"/>
              </a:spcBef>
            </a:pPr>
            <a:r>
              <a:rPr lang="en-US" altLang="zh-CN" dirty="0"/>
              <a:t>A </a:t>
            </a:r>
            <a:r>
              <a:rPr lang="zh-CN" altLang="en-US" dirty="0">
                <a:solidFill>
                  <a:srgbClr val="FF0000"/>
                </a:solidFill>
                <a:latin typeface="+mn-ea"/>
              </a:rPr>
              <a:t>一直等待收到 </a:t>
            </a:r>
            <a:r>
              <a:rPr lang="en-US" altLang="zh-CN" dirty="0"/>
              <a:t>B </a:t>
            </a:r>
            <a:r>
              <a:rPr lang="zh-CN" altLang="en-US" dirty="0"/>
              <a:t>发送的非零窗口的通知，而 </a:t>
            </a:r>
            <a:r>
              <a:rPr lang="en-US" altLang="zh-CN" dirty="0"/>
              <a:t>B </a:t>
            </a:r>
            <a:r>
              <a:rPr lang="zh-CN" altLang="en-US" dirty="0"/>
              <a:t>也一直等待 </a:t>
            </a:r>
            <a:r>
              <a:rPr lang="en-US" altLang="zh-CN" dirty="0"/>
              <a:t>A </a:t>
            </a:r>
            <a:r>
              <a:rPr lang="zh-CN" altLang="en-US" dirty="0"/>
              <a:t>发送的数据。</a:t>
            </a:r>
          </a:p>
          <a:p>
            <a:pPr>
              <a:spcBef>
                <a:spcPts val="600"/>
              </a:spcBef>
            </a:pPr>
            <a:endParaRPr lang="zh-CN" altLang="en-US" dirty="0"/>
          </a:p>
          <a:p>
            <a:pPr>
              <a:spcBef>
                <a:spcPts val="600"/>
              </a:spcBef>
            </a:pPr>
            <a:r>
              <a:rPr lang="zh-CN" altLang="en-US" dirty="0"/>
              <a:t>如果没有其他措施</a:t>
            </a:r>
            <a:r>
              <a:rPr lang="en-US" altLang="zh-CN" dirty="0"/>
              <a:t>(measures)</a:t>
            </a:r>
            <a:r>
              <a:rPr lang="zh-CN" altLang="en-US" dirty="0"/>
              <a:t>，这种互相等待的死锁局面将一直延续下去。</a:t>
            </a:r>
          </a:p>
          <a:p>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395288" y="1028700"/>
            <a:ext cx="3889375"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solidFill>
                  <a:srgbClr val="FF0000"/>
                </a:solidFill>
              </a:rPr>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 </a:t>
            </a:r>
            <a:r>
              <a:rPr lang="en-US" altLang="zh-CN" sz="2000" dirty="0"/>
              <a:t>UDP </a:t>
            </a:r>
          </a:p>
          <a:p>
            <a:pPr>
              <a:lnSpc>
                <a:spcPct val="90000"/>
              </a:lnSpc>
            </a:pPr>
            <a:r>
              <a:rPr lang="en-US" altLang="zh-CN" sz="2000" dirty="0"/>
              <a:t>UDP </a:t>
            </a:r>
            <a:r>
              <a:rPr lang="zh-CN" altLang="en-US" sz="2000" dirty="0"/>
              <a:t>概述</a:t>
            </a:r>
            <a:endParaRPr lang="en-US" altLang="zh-CN" sz="2000" dirty="0"/>
          </a:p>
          <a:p>
            <a:pPr>
              <a:lnSpc>
                <a:spcPct val="90000"/>
              </a:lnSpc>
            </a:pPr>
            <a:r>
              <a:rPr lang="en-US" altLang="zh-CN" sz="2000" dirty="0"/>
              <a:t>UDP </a:t>
            </a:r>
            <a:r>
              <a:rPr lang="zh-CN" altLang="en-US" sz="2000" dirty="0"/>
              <a:t>的首部格式</a:t>
            </a:r>
          </a:p>
          <a:p>
            <a:pPr>
              <a:lnSpc>
                <a:spcPct val="90000"/>
              </a:lnSpc>
              <a:buFontTx/>
              <a:buNone/>
            </a:pPr>
            <a:r>
              <a:rPr lang="en-US" altLang="zh-CN" sz="2000" dirty="0"/>
              <a:t>5.3 </a:t>
            </a:r>
            <a:r>
              <a:rPr lang="zh-CN" altLang="en-US" sz="2000" dirty="0"/>
              <a:t>传输控制协议 </a:t>
            </a:r>
            <a:r>
              <a:rPr lang="en-US" altLang="zh-CN" sz="2000" dirty="0"/>
              <a:t>TCP </a:t>
            </a:r>
            <a:r>
              <a:rPr lang="zh-CN" altLang="en-US" sz="2000" dirty="0"/>
              <a:t>概述</a:t>
            </a:r>
          </a:p>
          <a:p>
            <a:pPr>
              <a:lnSpc>
                <a:spcPct val="90000"/>
              </a:lnSpc>
            </a:pPr>
            <a:r>
              <a:rPr lang="en-US" altLang="zh-CN" sz="2000" dirty="0"/>
              <a:t>TCP </a:t>
            </a:r>
            <a:r>
              <a:rPr lang="zh-CN" altLang="en-US" sz="2000" dirty="0"/>
              <a:t>最主要的特点</a:t>
            </a:r>
          </a:p>
          <a:p>
            <a:pPr>
              <a:lnSpc>
                <a:spcPct val="90000"/>
              </a:lnSpc>
            </a:pPr>
            <a:r>
              <a:rPr lang="en-US" altLang="zh-CN" sz="2000" dirty="0"/>
              <a:t>TCP </a:t>
            </a:r>
            <a:r>
              <a:rPr lang="zh-CN" altLang="en-US" sz="2000" dirty="0"/>
              <a:t>的连接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 </a:t>
            </a:r>
            <a:r>
              <a:rPr lang="en-US" altLang="zh-CN" sz="2000" dirty="0"/>
              <a:t>ARQ </a:t>
            </a:r>
            <a:r>
              <a:rPr lang="zh-CN" altLang="en-US" sz="2000" dirty="0"/>
              <a:t>协议</a:t>
            </a:r>
          </a:p>
          <a:p>
            <a:pPr>
              <a:lnSpc>
                <a:spcPct val="90000"/>
              </a:lnSpc>
              <a:buFontTx/>
              <a:buNone/>
            </a:pPr>
            <a:r>
              <a:rPr lang="en-US" altLang="zh-CN" sz="2000" dirty="0"/>
              <a:t>5.5 TCP </a:t>
            </a:r>
            <a:r>
              <a:rPr lang="zh-CN" altLang="en-US" sz="2000" dirty="0"/>
              <a:t>报文段的首部格式</a:t>
            </a:r>
          </a:p>
          <a:p>
            <a:pPr>
              <a:lnSpc>
                <a:spcPct val="90000"/>
              </a:lnSpc>
              <a:buFontTx/>
              <a:buNone/>
            </a:pPr>
            <a:r>
              <a:rPr lang="en-US" altLang="zh-CN" sz="2000" dirty="0"/>
              <a:t>5.6 TCP </a:t>
            </a:r>
            <a:r>
              <a:rPr lang="zh-CN" altLang="en-US" sz="2000" dirty="0"/>
              <a:t>可靠传输的实现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500" name="Rectangle 4"/>
          <p:cNvSpPr>
            <a:spLocks noGrp="1" noChangeArrowheads="1"/>
          </p:cNvSpPr>
          <p:nvPr>
            <p:ph type="body" idx="1"/>
          </p:nvPr>
        </p:nvSpPr>
        <p:spPr/>
        <p:txBody>
          <a:bodyPr/>
          <a:lstStyle/>
          <a:p>
            <a:pPr marL="342000" indent="-342000">
              <a:spcBef>
                <a:spcPts val="600"/>
              </a:spcBef>
            </a:pPr>
            <a:r>
              <a:rPr lang="zh-CN" altLang="en-US" dirty="0"/>
              <a:t>为了解决这个问题，</a:t>
            </a:r>
            <a:r>
              <a:rPr lang="en-US" altLang="zh-CN" dirty="0"/>
              <a:t>TCP</a:t>
            </a:r>
            <a:r>
              <a:rPr lang="zh-CN" altLang="en-US" dirty="0"/>
              <a:t>为每一个连接设有一个</a:t>
            </a:r>
            <a:r>
              <a:rPr lang="zh-CN" altLang="en-US" dirty="0">
                <a:solidFill>
                  <a:schemeClr val="hlink"/>
                </a:solidFill>
              </a:rPr>
              <a:t>持续计时器</a:t>
            </a:r>
            <a:r>
              <a:rPr lang="zh-CN" altLang="en-US" dirty="0"/>
              <a:t>。</a:t>
            </a:r>
          </a:p>
          <a:p>
            <a:pPr marL="342000" indent="-342000">
              <a:spcBef>
                <a:spcPts val="600"/>
              </a:spcBef>
            </a:pPr>
            <a:endParaRPr lang="zh-CN" altLang="en-US" dirty="0"/>
          </a:p>
          <a:p>
            <a:pPr marL="342000" indent="-342000">
              <a:spcBef>
                <a:spcPts val="600"/>
              </a:spcBef>
            </a:pPr>
            <a:r>
              <a:rPr lang="zh-CN" altLang="en-US" dirty="0"/>
              <a:t>只要</a:t>
            </a:r>
            <a:r>
              <a:rPr lang="en-US" altLang="zh-CN" dirty="0"/>
              <a:t>TCP</a:t>
            </a:r>
            <a:r>
              <a:rPr lang="zh-CN" altLang="en-US" dirty="0"/>
              <a:t>连接的一方</a:t>
            </a:r>
            <a:r>
              <a:rPr lang="zh-CN" altLang="en-US" dirty="0">
                <a:solidFill>
                  <a:srgbClr val="FF0000"/>
                </a:solidFill>
              </a:rPr>
              <a:t>收到</a:t>
            </a:r>
            <a:r>
              <a:rPr lang="zh-CN" altLang="en-US" dirty="0"/>
              <a:t>对方的</a:t>
            </a:r>
            <a:r>
              <a:rPr lang="zh-CN" altLang="en-US" dirty="0">
                <a:solidFill>
                  <a:schemeClr val="hlink"/>
                </a:solidFill>
              </a:rPr>
              <a:t>零窗口</a:t>
            </a:r>
            <a:r>
              <a:rPr lang="zh-CN" altLang="en-US" dirty="0"/>
              <a:t>通知，就启动持续计时器。</a:t>
            </a:r>
          </a:p>
          <a:p>
            <a:pPr marL="342000" indent="-342000">
              <a:spcBef>
                <a:spcPts val="600"/>
              </a:spcBef>
            </a:pPr>
            <a:endParaRPr lang="zh-CN" altLang="en-US" dirty="0"/>
          </a:p>
          <a:p>
            <a:pPr marL="342000" indent="-342000">
              <a:spcBef>
                <a:spcPts val="600"/>
              </a:spcBef>
            </a:pPr>
            <a:r>
              <a:rPr lang="zh-CN" altLang="en-US" dirty="0"/>
              <a:t>若持续计时器设置的时间到期，就发送一个</a:t>
            </a:r>
            <a:r>
              <a:rPr lang="zh-CN" altLang="en-US" dirty="0">
                <a:solidFill>
                  <a:schemeClr val="hlink"/>
                </a:solidFill>
              </a:rPr>
              <a:t>零窗口探测报文段 </a:t>
            </a:r>
            <a:r>
              <a:rPr lang="en-US" altLang="zh-CN" dirty="0"/>
              <a:t>(</a:t>
            </a:r>
            <a:r>
              <a:rPr lang="zh-CN" altLang="en-US" dirty="0"/>
              <a:t>仅携带 </a:t>
            </a:r>
            <a:r>
              <a:rPr lang="en-US" altLang="zh-CN" dirty="0"/>
              <a:t>1 </a:t>
            </a:r>
            <a:r>
              <a:rPr lang="zh-CN" altLang="en-US" dirty="0"/>
              <a:t>字节的数据</a:t>
            </a:r>
            <a:r>
              <a:rPr lang="en-US" altLang="zh-CN" dirty="0"/>
              <a:t>)</a:t>
            </a:r>
            <a:r>
              <a:rPr lang="zh-CN" altLang="en-US" dirty="0"/>
              <a:t>，而对方就在</a:t>
            </a:r>
            <a:r>
              <a:rPr lang="zh-CN" altLang="en-US" dirty="0">
                <a:solidFill>
                  <a:srgbClr val="FF0000"/>
                </a:solidFill>
              </a:rPr>
              <a:t>确认</a:t>
            </a:r>
            <a:r>
              <a:rPr lang="zh-CN" altLang="en-US" dirty="0"/>
              <a:t>这个探测报文段时</a:t>
            </a:r>
            <a:r>
              <a:rPr lang="zh-CN" altLang="en-US" dirty="0">
                <a:solidFill>
                  <a:srgbClr val="FF0000"/>
                </a:solidFill>
                <a:latin typeface="+mn-ea"/>
              </a:rPr>
              <a:t>给出了</a:t>
            </a:r>
            <a:r>
              <a:rPr lang="zh-CN" altLang="en-US" dirty="0"/>
              <a:t>现在的窗口值。</a:t>
            </a:r>
          </a:p>
          <a:p>
            <a:pPr marL="342000" indent="-342000">
              <a:spcBef>
                <a:spcPts val="600"/>
              </a:spcBef>
              <a:buBlip>
                <a:blip r:embed="rId2"/>
              </a:buBlip>
            </a:pPr>
            <a:r>
              <a:rPr lang="zh-CN" altLang="en-US" dirty="0"/>
              <a:t>若窗口</a:t>
            </a:r>
            <a:r>
              <a:rPr lang="zh-CN" altLang="en-US" dirty="0">
                <a:solidFill>
                  <a:srgbClr val="FF0000"/>
                </a:solidFill>
              </a:rPr>
              <a:t>仍然是零</a:t>
            </a:r>
            <a:r>
              <a:rPr lang="zh-CN" altLang="en-US" dirty="0"/>
              <a:t>，则收到这个报文段的一方就重新设置持续计时器。</a:t>
            </a:r>
          </a:p>
          <a:p>
            <a:pPr marL="342000" indent="-342000">
              <a:spcBef>
                <a:spcPts val="600"/>
              </a:spcBef>
              <a:buBlip>
                <a:blip r:embed="rId2"/>
              </a:buBlip>
            </a:pPr>
            <a:endParaRPr lang="zh-CN" altLang="en-US" dirty="0"/>
          </a:p>
          <a:p>
            <a:pPr marL="342000" indent="-342000">
              <a:spcBef>
                <a:spcPts val="600"/>
              </a:spcBef>
              <a:buBlip>
                <a:blip r:embed="rId2"/>
              </a:buBlip>
            </a:pPr>
            <a:r>
              <a:rPr lang="zh-CN" altLang="en-US" dirty="0"/>
              <a:t>若窗口不是零，则死锁的僵局就可以打破了。 </a:t>
            </a:r>
          </a:p>
        </p:txBody>
      </p:sp>
      <p:sp>
        <p:nvSpPr>
          <p:cNvPr id="2" name="标题 1"/>
          <p:cNvSpPr>
            <a:spLocks noGrp="1"/>
          </p:cNvSpPr>
          <p:nvPr>
            <p:ph type="title"/>
          </p:nvPr>
        </p:nvSpPr>
        <p:spPr/>
        <p:txBody>
          <a:bodyPr/>
          <a:lstStyle/>
          <a:p>
            <a:r>
              <a:rPr lang="zh-CN" altLang="en-US" dirty="0"/>
              <a:t>持续计时器 </a:t>
            </a:r>
            <a:r>
              <a:rPr lang="en-US" altLang="zh-CN" dirty="0">
                <a:latin typeface="+mn-lt"/>
              </a:rPr>
              <a:t>(</a:t>
            </a:r>
            <a:r>
              <a:rPr lang="en-US" altLang="zh-CN" dirty="0">
                <a:solidFill>
                  <a:schemeClr val="hlink"/>
                </a:solidFill>
                <a:latin typeface="+mn-lt"/>
              </a:rPr>
              <a:t>persistence timer</a:t>
            </a:r>
            <a:r>
              <a:rPr lang="en-US" altLang="zh-CN" dirty="0">
                <a:latin typeface="+mn-lt"/>
              </a:rPr>
              <a:t>)</a:t>
            </a:r>
            <a:endParaRPr lang="zh-CN" altLang="en-US" dirty="0">
              <a:latin typeface="+mn-lt"/>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solidFill>
                  <a:srgbClr val="FF0000"/>
                </a:solidFill>
              </a:rPr>
              <a:t>TCP</a:t>
            </a:r>
            <a:r>
              <a:rPr lang="zh-CN" altLang="en-US" sz="2000" dirty="0">
                <a:solidFill>
                  <a:srgbClr val="FF0000"/>
                </a:solidFill>
              </a:rPr>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355600" y="260350"/>
            <a:ext cx="8420100" cy="569913"/>
          </a:xfrm>
        </p:spPr>
        <p:txBody>
          <a:bodyPr/>
          <a:lstStyle/>
          <a:p>
            <a:r>
              <a:rPr lang="en-US" altLang="zh-CN" dirty="0"/>
              <a:t>TCP</a:t>
            </a:r>
            <a:r>
              <a:rPr lang="zh-CN" altLang="en-US" dirty="0"/>
              <a:t>的传输效率</a:t>
            </a:r>
          </a:p>
        </p:txBody>
      </p:sp>
      <p:sp>
        <p:nvSpPr>
          <p:cNvPr id="763908" name="Rectangle 4"/>
          <p:cNvSpPr>
            <a:spLocks noGrp="1" noChangeArrowheads="1"/>
          </p:cNvSpPr>
          <p:nvPr>
            <p:ph type="body" idx="1"/>
          </p:nvPr>
        </p:nvSpPr>
        <p:spPr/>
        <p:txBody>
          <a:bodyPr/>
          <a:lstStyle/>
          <a:p>
            <a:pPr>
              <a:spcBef>
                <a:spcPts val="600"/>
              </a:spcBef>
            </a:pPr>
            <a:r>
              <a:rPr lang="zh-CN" altLang="en-US" dirty="0"/>
              <a:t>前面讲过，应用进程把数据传送到</a:t>
            </a:r>
            <a:r>
              <a:rPr lang="en-US" altLang="zh-CN" dirty="0"/>
              <a:t>TCP</a:t>
            </a:r>
            <a:r>
              <a:rPr lang="zh-CN" altLang="en-US" dirty="0"/>
              <a:t>的发送缓存后，</a:t>
            </a:r>
            <a:r>
              <a:rPr lang="zh-CN" altLang="en-US" dirty="0">
                <a:solidFill>
                  <a:schemeClr val="hlink"/>
                </a:solidFill>
              </a:rPr>
              <a:t>剩下的发送任务就由</a:t>
            </a:r>
            <a:r>
              <a:rPr lang="en-US" altLang="zh-CN" dirty="0">
                <a:solidFill>
                  <a:schemeClr val="hlink"/>
                </a:solidFill>
              </a:rPr>
              <a:t>TCP</a:t>
            </a:r>
            <a:r>
              <a:rPr lang="zh-CN" altLang="en-US" dirty="0">
                <a:solidFill>
                  <a:schemeClr val="hlink"/>
                </a:solidFill>
              </a:rPr>
              <a:t>来控制了</a:t>
            </a:r>
            <a:r>
              <a:rPr lang="zh-CN" altLang="en-US" dirty="0"/>
              <a:t>。</a:t>
            </a:r>
          </a:p>
          <a:p>
            <a:pPr>
              <a:spcBef>
                <a:spcPts val="600"/>
              </a:spcBef>
            </a:pPr>
            <a:endParaRPr lang="zh-CN" altLang="en-US" dirty="0"/>
          </a:p>
          <a:p>
            <a:pPr>
              <a:spcBef>
                <a:spcPts val="600"/>
              </a:spcBef>
            </a:pPr>
            <a:r>
              <a:rPr lang="zh-CN" altLang="en-US" dirty="0"/>
              <a:t>可以用不同的机制来控制</a:t>
            </a:r>
            <a:r>
              <a:rPr lang="en-US" altLang="zh-CN" dirty="0"/>
              <a:t>TCP</a:t>
            </a:r>
            <a:r>
              <a:rPr lang="zh-CN" altLang="en-US" dirty="0"/>
              <a:t>报文段的发送时机。</a:t>
            </a:r>
          </a:p>
          <a:p>
            <a:pPr>
              <a:spcBef>
                <a:spcPts val="600"/>
              </a:spcBef>
            </a:pPr>
            <a:endParaRPr lang="zh-CN" altLang="en-US" dirty="0"/>
          </a:p>
          <a:p>
            <a:pPr>
              <a:spcBef>
                <a:spcPts val="600"/>
              </a:spcBef>
            </a:pPr>
            <a:r>
              <a:rPr lang="zh-CN" altLang="en-US" dirty="0">
                <a:ea typeface="黑体" panose="02010609060101010101" pitchFamily="49" charset="-122"/>
              </a:rPr>
              <a:t>第一种机制</a:t>
            </a:r>
            <a:r>
              <a:rPr lang="zh-CN" altLang="en-US" dirty="0"/>
              <a:t>是</a:t>
            </a:r>
            <a:r>
              <a:rPr lang="en-US" altLang="zh-CN" dirty="0"/>
              <a:t>TCP</a:t>
            </a:r>
            <a:r>
              <a:rPr lang="zh-CN" altLang="en-US" dirty="0"/>
              <a:t>维持一个变量，它等于最大报文段长度 </a:t>
            </a:r>
            <a:r>
              <a:rPr lang="en-US" altLang="zh-CN" dirty="0"/>
              <a:t>MSS </a:t>
            </a:r>
            <a:r>
              <a:rPr lang="zh-CN" altLang="en-US" dirty="0"/>
              <a:t>。</a:t>
            </a:r>
            <a:endParaRPr lang="en-US" altLang="zh-CN" dirty="0"/>
          </a:p>
          <a:p>
            <a:pPr>
              <a:spcBef>
                <a:spcPts val="600"/>
              </a:spcBef>
            </a:pPr>
            <a:endParaRPr lang="en-US" altLang="zh-CN" dirty="0"/>
          </a:p>
          <a:p>
            <a:pPr>
              <a:spcBef>
                <a:spcPts val="600"/>
              </a:spcBef>
              <a:buBlip>
                <a:blip r:embed="rId2"/>
              </a:buBlip>
            </a:pPr>
            <a:r>
              <a:rPr lang="zh-CN" altLang="en-US" dirty="0"/>
              <a:t>只要缓存中存放的数据达到 </a:t>
            </a:r>
            <a:r>
              <a:rPr lang="en-US" altLang="zh-CN" dirty="0"/>
              <a:t>MSS </a:t>
            </a:r>
            <a:r>
              <a:rPr lang="zh-CN" altLang="en-US" dirty="0"/>
              <a:t>字节时，就组装成一个 </a:t>
            </a:r>
            <a:r>
              <a:rPr lang="en-US" altLang="zh-CN" dirty="0"/>
              <a:t>TCP</a:t>
            </a:r>
            <a:r>
              <a:rPr lang="zh-CN" altLang="en-US" dirty="0"/>
              <a:t>报文段发送出去。</a:t>
            </a:r>
          </a:p>
          <a:p>
            <a:pPr>
              <a:spcBef>
                <a:spcPts val="600"/>
              </a:spcBef>
            </a:pPr>
            <a:endParaRPr lang="en-US" altLang="zh-CN"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p:txBody>
          <a:bodyPr/>
          <a:lstStyle/>
          <a:p>
            <a:r>
              <a:rPr lang="en-US" altLang="zh-CN" dirty="0"/>
              <a:t>TCP</a:t>
            </a:r>
            <a:r>
              <a:rPr lang="zh-CN" altLang="en-US" dirty="0"/>
              <a:t>的传输效率</a:t>
            </a:r>
          </a:p>
        </p:txBody>
      </p:sp>
      <p:sp>
        <p:nvSpPr>
          <p:cNvPr id="875524" name="Rectangle 4"/>
          <p:cNvSpPr>
            <a:spLocks noGrp="1" noChangeArrowheads="1"/>
          </p:cNvSpPr>
          <p:nvPr>
            <p:ph type="body" idx="1"/>
          </p:nvPr>
        </p:nvSpPr>
        <p:spPr/>
        <p:txBody>
          <a:bodyPr/>
          <a:lstStyle/>
          <a:p>
            <a:pPr>
              <a:spcBef>
                <a:spcPts val="600"/>
              </a:spcBef>
            </a:pPr>
            <a:r>
              <a:rPr lang="zh-CN" altLang="en-US" dirty="0">
                <a:ea typeface="黑体" panose="02010609060101010101" pitchFamily="49" charset="-122"/>
              </a:rPr>
              <a:t>第二种机制</a:t>
            </a:r>
            <a:r>
              <a:rPr lang="zh-CN" altLang="en-US" dirty="0"/>
              <a:t>是由发送方的应用进程</a:t>
            </a:r>
            <a:r>
              <a:rPr lang="zh-CN" altLang="en-US" dirty="0">
                <a:solidFill>
                  <a:srgbClr val="FF0000"/>
                </a:solidFill>
                <a:ea typeface="黑体" panose="02010609060101010101" pitchFamily="49" charset="-122"/>
              </a:rPr>
              <a:t>指明</a:t>
            </a:r>
            <a:r>
              <a:rPr lang="zh-CN" altLang="en-US" dirty="0"/>
              <a:t>要求发送报文段，即</a:t>
            </a:r>
            <a:r>
              <a:rPr lang="en-US" altLang="zh-CN" dirty="0"/>
              <a:t>TCP</a:t>
            </a:r>
            <a:r>
              <a:rPr lang="zh-CN" altLang="en-US" dirty="0"/>
              <a:t>支持的推送 </a:t>
            </a:r>
            <a:r>
              <a:rPr lang="en-US" altLang="zh-CN" dirty="0"/>
              <a:t>(push) </a:t>
            </a:r>
            <a:r>
              <a:rPr lang="zh-CN" altLang="en-US" dirty="0"/>
              <a:t>操作。</a:t>
            </a:r>
          </a:p>
          <a:p>
            <a:pPr>
              <a:spcBef>
                <a:spcPts val="600"/>
              </a:spcBef>
            </a:pPr>
            <a:endParaRPr lang="zh-CN" altLang="en-US" dirty="0"/>
          </a:p>
          <a:p>
            <a:pPr>
              <a:spcBef>
                <a:spcPts val="600"/>
              </a:spcBef>
            </a:pPr>
            <a:r>
              <a:rPr lang="zh-CN" altLang="en-US" dirty="0">
                <a:ea typeface="黑体" panose="02010609060101010101" pitchFamily="49" charset="-122"/>
              </a:rPr>
              <a:t>第三种机制</a:t>
            </a:r>
            <a:r>
              <a:rPr lang="zh-CN" altLang="en-US" dirty="0"/>
              <a:t>是发送方的一个计时器</a:t>
            </a:r>
            <a:r>
              <a:rPr lang="zh-CN" altLang="en-US" dirty="0">
                <a:solidFill>
                  <a:srgbClr val="FF0000"/>
                </a:solidFill>
              </a:rPr>
              <a:t>期限</a:t>
            </a:r>
            <a:r>
              <a:rPr lang="zh-CN" altLang="en-US" dirty="0"/>
              <a:t>到了，这时就把当前已有的缓存数据装入报文段 </a:t>
            </a:r>
            <a:r>
              <a:rPr lang="en-US" altLang="zh-CN" dirty="0"/>
              <a:t>(</a:t>
            </a:r>
            <a:r>
              <a:rPr lang="zh-CN" altLang="en-US" dirty="0"/>
              <a:t>但长度不能超过 </a:t>
            </a:r>
            <a:r>
              <a:rPr lang="en-US" altLang="zh-CN" dirty="0"/>
              <a:t>MSS) </a:t>
            </a:r>
            <a:r>
              <a:rPr lang="zh-CN" altLang="en-US" dirty="0"/>
              <a:t>发送出去。</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7" name="Rectangle 5"/>
          <p:cNvSpPr>
            <a:spLocks noGrp="1" noChangeArrowheads="1"/>
          </p:cNvSpPr>
          <p:nvPr>
            <p:ph type="body" idx="1"/>
          </p:nvPr>
        </p:nvSpPr>
        <p:spPr/>
        <p:txBody>
          <a:bodyPr/>
          <a:lstStyle/>
          <a:p>
            <a:pPr>
              <a:spcBef>
                <a:spcPts val="600"/>
              </a:spcBef>
              <a:buFontTx/>
              <a:buNone/>
            </a:pPr>
            <a:r>
              <a:rPr lang="zh-CN" altLang="en-US" dirty="0"/>
              <a:t>在</a:t>
            </a:r>
            <a:r>
              <a:rPr lang="en-US" altLang="zh-CN" dirty="0"/>
              <a:t>TCP</a:t>
            </a:r>
            <a:r>
              <a:rPr lang="zh-CN" altLang="en-US" dirty="0"/>
              <a:t>的实现中广泛使用 </a:t>
            </a:r>
            <a:r>
              <a:rPr lang="en-US" altLang="zh-CN" dirty="0"/>
              <a:t>Nagle </a:t>
            </a:r>
            <a:r>
              <a:rPr lang="zh-CN" altLang="en-US" dirty="0"/>
              <a:t>算法。算法如下：</a:t>
            </a:r>
          </a:p>
          <a:p>
            <a:pPr>
              <a:spcBef>
                <a:spcPts val="600"/>
              </a:spcBef>
              <a:buFontTx/>
              <a:buNone/>
            </a:pPr>
            <a:endParaRPr lang="zh-CN" altLang="en-US" dirty="0"/>
          </a:p>
          <a:p>
            <a:pPr>
              <a:spcBef>
                <a:spcPts val="600"/>
              </a:spcBef>
              <a:buFontTx/>
              <a:buNone/>
            </a:pPr>
            <a:r>
              <a:rPr lang="en-US" altLang="zh-CN" dirty="0"/>
              <a:t>(1) </a:t>
            </a:r>
            <a:r>
              <a:rPr lang="zh-CN" altLang="en-US" dirty="0"/>
              <a:t>若发送应用进程把要发送的数据逐个字节地</a:t>
            </a:r>
            <a:r>
              <a:rPr lang="zh-CN" altLang="en-US" dirty="0">
                <a:solidFill>
                  <a:srgbClr val="FF0000"/>
                </a:solidFill>
              </a:rPr>
              <a:t>发送到</a:t>
            </a:r>
            <a:r>
              <a:rPr lang="en-US" altLang="zh-CN" dirty="0"/>
              <a:t>TCP</a:t>
            </a:r>
            <a:r>
              <a:rPr lang="zh-CN" altLang="en-US" dirty="0"/>
              <a:t>的发送缓存，则发送方就把第一个数据字节先发送出去，把后面到达的数据字节都缓存起来。</a:t>
            </a:r>
          </a:p>
          <a:p>
            <a:pPr>
              <a:spcBef>
                <a:spcPts val="600"/>
              </a:spcBef>
            </a:pPr>
            <a:endParaRPr lang="zh-CN" altLang="en-US" dirty="0"/>
          </a:p>
          <a:p>
            <a:pPr>
              <a:spcBef>
                <a:spcPts val="600"/>
              </a:spcBef>
              <a:buFontTx/>
              <a:buNone/>
            </a:pPr>
            <a:r>
              <a:rPr lang="en-US" altLang="zh-CN" dirty="0"/>
              <a:t>(2) </a:t>
            </a:r>
            <a:r>
              <a:rPr lang="zh-CN" altLang="en-US" dirty="0"/>
              <a:t>当发送方收到对第一个数据字节的确认后，</a:t>
            </a:r>
            <a:r>
              <a:rPr lang="zh-CN" altLang="en-US" dirty="0">
                <a:solidFill>
                  <a:schemeClr val="hlink"/>
                </a:solidFill>
              </a:rPr>
              <a:t>再把发送缓存中的所有数据</a:t>
            </a:r>
            <a:r>
              <a:rPr lang="en-US" altLang="zh-CN" dirty="0"/>
              <a:t>[</a:t>
            </a:r>
            <a:r>
              <a:rPr lang="zh-CN" altLang="en-US" dirty="0"/>
              <a:t>当然要满足</a:t>
            </a:r>
            <a:r>
              <a:rPr lang="en-US" altLang="zh-CN" dirty="0"/>
              <a:t>MSS</a:t>
            </a:r>
            <a:r>
              <a:rPr lang="zh-CN" altLang="en-US" dirty="0"/>
              <a:t>条件</a:t>
            </a:r>
            <a:r>
              <a:rPr lang="en-US" altLang="zh-CN" dirty="0"/>
              <a:t>]</a:t>
            </a:r>
            <a:r>
              <a:rPr lang="zh-CN" altLang="en-US" dirty="0"/>
              <a:t>组装</a:t>
            </a:r>
            <a:r>
              <a:rPr lang="zh-CN" altLang="en-US" dirty="0">
                <a:solidFill>
                  <a:schemeClr val="hlink"/>
                </a:solidFill>
              </a:rPr>
              <a:t>一个报文段发送出去</a:t>
            </a:r>
            <a:r>
              <a:rPr lang="zh-CN" altLang="en-US" dirty="0"/>
              <a:t>，同时继续对随后到达的数据进行缓存。</a:t>
            </a:r>
          </a:p>
          <a:p>
            <a:endParaRPr lang="en-US" altLang="zh-CN" dirty="0"/>
          </a:p>
        </p:txBody>
      </p:sp>
      <p:sp>
        <p:nvSpPr>
          <p:cNvPr id="2" name="标题 1"/>
          <p:cNvSpPr>
            <a:spLocks noGrp="1"/>
          </p:cNvSpPr>
          <p:nvPr>
            <p:ph type="title"/>
          </p:nvPr>
        </p:nvSpPr>
        <p:spPr>
          <a:xfrm>
            <a:off x="355600" y="203200"/>
            <a:ext cx="8458200" cy="705520"/>
          </a:xfrm>
        </p:spPr>
        <p:txBody>
          <a:bodyPr/>
          <a:lstStyle/>
          <a:p>
            <a:r>
              <a:rPr lang="en-US" altLang="zh-CN" dirty="0"/>
              <a:t>TCP</a:t>
            </a:r>
            <a:r>
              <a:rPr lang="zh-CN" altLang="en-US" dirty="0"/>
              <a:t>的传输效率</a:t>
            </a:r>
          </a:p>
        </p:txBody>
      </p:sp>
    </p:spTree>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8" name="Rectangle 4"/>
          <p:cNvSpPr>
            <a:spLocks noGrp="1" noChangeArrowheads="1"/>
          </p:cNvSpPr>
          <p:nvPr>
            <p:ph type="body" idx="1"/>
          </p:nvPr>
        </p:nvSpPr>
        <p:spPr/>
        <p:txBody>
          <a:bodyPr/>
          <a:lstStyle/>
          <a:p>
            <a:pPr>
              <a:spcBef>
                <a:spcPts val="600"/>
              </a:spcBef>
              <a:buFontTx/>
              <a:buNone/>
            </a:pPr>
            <a:r>
              <a:rPr lang="en-US" altLang="zh-CN" dirty="0"/>
              <a:t>(3) </a:t>
            </a:r>
            <a:r>
              <a:rPr lang="zh-CN" altLang="en-US" dirty="0"/>
              <a:t>只有在收到对前一个报文段的确认后才继续发送下一个报文段。</a:t>
            </a:r>
            <a:r>
              <a:rPr lang="en-US" altLang="zh-CN" dirty="0"/>
              <a:t>[</a:t>
            </a:r>
            <a:r>
              <a:rPr lang="zh-CN" altLang="en-US" dirty="0"/>
              <a:t>类似于</a:t>
            </a:r>
            <a:r>
              <a:rPr lang="en-US" altLang="zh-CN" dirty="0"/>
              <a:t>stop-and-wait]</a:t>
            </a:r>
          </a:p>
          <a:p>
            <a:pPr>
              <a:spcBef>
                <a:spcPts val="600"/>
              </a:spcBef>
            </a:pPr>
            <a:endParaRPr lang="en-US" altLang="zh-CN" dirty="0"/>
          </a:p>
          <a:p>
            <a:pPr>
              <a:spcBef>
                <a:spcPts val="600"/>
              </a:spcBef>
            </a:pPr>
            <a:r>
              <a:rPr lang="zh-CN" altLang="en-US" dirty="0"/>
              <a:t>当数据到达较快而网络速率</a:t>
            </a:r>
            <a:r>
              <a:rPr lang="zh-CN" altLang="en-US" dirty="0">
                <a:solidFill>
                  <a:srgbClr val="FF0000"/>
                </a:solidFill>
              </a:rPr>
              <a:t>较慢</a:t>
            </a:r>
            <a:r>
              <a:rPr lang="zh-CN" altLang="en-US" dirty="0"/>
              <a:t>时，用这样的方法可明显地</a:t>
            </a:r>
            <a:r>
              <a:rPr lang="zh-CN" altLang="en-US" dirty="0">
                <a:solidFill>
                  <a:srgbClr val="FF0000"/>
                </a:solidFill>
              </a:rPr>
              <a:t>减少</a:t>
            </a:r>
            <a:r>
              <a:rPr lang="zh-CN" altLang="en-US" dirty="0"/>
              <a:t>所用的网络带宽。</a:t>
            </a:r>
            <a:r>
              <a:rPr lang="en-US" altLang="zh-CN" dirty="0"/>
              <a:t>[</a:t>
            </a:r>
            <a:r>
              <a:rPr lang="zh-CN" altLang="en-US" dirty="0"/>
              <a:t>以较大的报文段而不按几个字节来发送数据，从而减少</a:t>
            </a:r>
            <a:r>
              <a:rPr lang="en-US" altLang="zh-CN" dirty="0"/>
              <a:t>IP</a:t>
            </a:r>
            <a:r>
              <a:rPr lang="zh-CN" altLang="en-US" dirty="0"/>
              <a:t>数据报的个数，也减少了首部开销</a:t>
            </a:r>
            <a:r>
              <a:rPr lang="en-US" altLang="zh-CN" dirty="0"/>
              <a:t>]</a:t>
            </a:r>
            <a:endParaRPr lang="zh-CN" altLang="en-US" dirty="0"/>
          </a:p>
          <a:p>
            <a:pPr>
              <a:spcBef>
                <a:spcPts val="600"/>
              </a:spcBef>
            </a:pPr>
            <a:endParaRPr lang="zh-CN" altLang="en-US" dirty="0"/>
          </a:p>
          <a:p>
            <a:pPr>
              <a:spcBef>
                <a:spcPts val="600"/>
              </a:spcBef>
              <a:buFontTx/>
              <a:buNone/>
            </a:pPr>
            <a:r>
              <a:rPr lang="en-US" altLang="zh-CN" dirty="0"/>
              <a:t>(4) </a:t>
            </a:r>
            <a:r>
              <a:rPr lang="en-US" altLang="zh-CN" dirty="0">
                <a:solidFill>
                  <a:srgbClr val="FF0000"/>
                </a:solidFill>
              </a:rPr>
              <a:t>Nagle</a:t>
            </a:r>
            <a:r>
              <a:rPr lang="zh-CN" altLang="en-US" dirty="0">
                <a:solidFill>
                  <a:srgbClr val="FF0000"/>
                </a:solidFill>
              </a:rPr>
              <a:t>算法算法还规定</a:t>
            </a:r>
            <a:r>
              <a:rPr lang="zh-CN" altLang="en-US" dirty="0"/>
              <a:t>，当到达的数据</a:t>
            </a:r>
            <a:r>
              <a:rPr lang="zh-CN" altLang="en-US" dirty="0">
                <a:solidFill>
                  <a:srgbClr val="FF0000"/>
                </a:solidFill>
              </a:rPr>
              <a:t>已达到</a:t>
            </a:r>
            <a:r>
              <a:rPr lang="zh-CN" altLang="en-US" dirty="0"/>
              <a:t>窗口大小的一半</a:t>
            </a:r>
            <a:r>
              <a:rPr lang="zh-CN" altLang="en-US" dirty="0">
                <a:solidFill>
                  <a:srgbClr val="FF0000"/>
                </a:solidFill>
              </a:rPr>
              <a:t>或</a:t>
            </a:r>
            <a:r>
              <a:rPr lang="zh-CN" altLang="en-US" dirty="0"/>
              <a:t>已到达报文段的最长长度时，就立即发送一个报文段。</a:t>
            </a:r>
          </a:p>
          <a:p>
            <a:endParaRPr lang="en-US" altLang="zh-CN" dirty="0"/>
          </a:p>
        </p:txBody>
      </p:sp>
      <p:sp>
        <p:nvSpPr>
          <p:cNvPr id="2" name="标题 1"/>
          <p:cNvSpPr>
            <a:spLocks noGrp="1"/>
          </p:cNvSpPr>
          <p:nvPr>
            <p:ph type="title"/>
          </p:nvPr>
        </p:nvSpPr>
        <p:spPr/>
        <p:txBody>
          <a:bodyPr/>
          <a:lstStyle/>
          <a:p>
            <a:r>
              <a:rPr lang="en-US" altLang="zh-CN" dirty="0"/>
              <a:t>TCP</a:t>
            </a:r>
            <a:r>
              <a:rPr lang="zh-CN" altLang="en-US" dirty="0"/>
              <a:t>的传输效率</a:t>
            </a:r>
          </a:p>
        </p:txBody>
      </p:sp>
    </p:spTree>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5" name="Rectangle 5"/>
          <p:cNvSpPr>
            <a:spLocks noGrp="1" noChangeArrowheads="1"/>
          </p:cNvSpPr>
          <p:nvPr>
            <p:ph type="body" idx="1"/>
          </p:nvPr>
        </p:nvSpPr>
        <p:spPr>
          <a:xfrm>
            <a:off x="330200" y="980728"/>
            <a:ext cx="8483600" cy="5208612"/>
          </a:xfrm>
        </p:spPr>
        <p:txBody>
          <a:bodyPr/>
          <a:lstStyle/>
          <a:p>
            <a:r>
              <a:rPr lang="zh-CN" altLang="en-US" dirty="0"/>
              <a:t>另一个问题叫做糊涂窗口综合症 </a:t>
            </a:r>
            <a:r>
              <a:rPr lang="en-US" altLang="zh-CN" sz="2000" dirty="0"/>
              <a:t>(Silly Window Syndrome)</a:t>
            </a:r>
            <a:r>
              <a:rPr lang="zh-CN" altLang="en-US" dirty="0"/>
              <a:t>，有时也会使 </a:t>
            </a:r>
            <a:r>
              <a:rPr lang="en-US" altLang="zh-CN" dirty="0"/>
              <a:t>TCP </a:t>
            </a:r>
            <a:r>
              <a:rPr lang="zh-CN" altLang="en-US" dirty="0"/>
              <a:t>性能变坏。</a:t>
            </a:r>
          </a:p>
          <a:p>
            <a:endParaRPr lang="zh-CN" altLang="en-US" dirty="0"/>
          </a:p>
          <a:p>
            <a:r>
              <a:rPr lang="zh-CN" altLang="en-US" dirty="0"/>
              <a:t>设想一种情况：</a:t>
            </a:r>
            <a:r>
              <a:rPr lang="en-US" altLang="zh-CN" dirty="0"/>
              <a:t>TCP </a:t>
            </a:r>
            <a:r>
              <a:rPr lang="zh-CN" altLang="en-US" dirty="0"/>
              <a:t>接收方的缓存已满，而交互式的应用进程一次只从接受缓存中读取 </a:t>
            </a:r>
            <a:r>
              <a:rPr lang="en-US" altLang="zh-CN" dirty="0"/>
              <a:t>1 </a:t>
            </a:r>
            <a:r>
              <a:rPr lang="zh-CN" altLang="en-US" dirty="0"/>
              <a:t>个字节 </a:t>
            </a:r>
            <a:r>
              <a:rPr lang="en-US" altLang="zh-CN" sz="2200" dirty="0"/>
              <a:t>(</a:t>
            </a:r>
            <a:r>
              <a:rPr lang="zh-CN" altLang="en-US" sz="2200" dirty="0"/>
              <a:t>这样就使接受缓存空间仅腾出</a:t>
            </a:r>
            <a:r>
              <a:rPr lang="en-US" altLang="zh-CN" sz="2200" dirty="0"/>
              <a:t>1</a:t>
            </a:r>
            <a:r>
              <a:rPr lang="zh-CN" altLang="en-US" sz="2200" dirty="0"/>
              <a:t>个字节</a:t>
            </a:r>
            <a:r>
              <a:rPr lang="en-US" altLang="zh-CN" sz="2200" dirty="0"/>
              <a:t>)</a:t>
            </a:r>
            <a:r>
              <a:rPr lang="zh-CN" altLang="en-US" dirty="0"/>
              <a:t>，然后向发送方发送确认，并把窗口设置为 </a:t>
            </a:r>
            <a:r>
              <a:rPr lang="en-US" altLang="zh-CN" dirty="0"/>
              <a:t>1</a:t>
            </a:r>
            <a:r>
              <a:rPr lang="zh-CN" altLang="en-US" dirty="0"/>
              <a:t>个</a:t>
            </a:r>
            <a:r>
              <a:rPr lang="zh-CN" altLang="en-US" sz="2200" dirty="0"/>
              <a:t>字节 </a:t>
            </a:r>
            <a:r>
              <a:rPr lang="en-US" altLang="zh-CN" sz="2200" dirty="0"/>
              <a:t>(</a:t>
            </a:r>
            <a:r>
              <a:rPr lang="zh-CN" altLang="en-US" sz="2200" dirty="0"/>
              <a:t>但发送的数据报是 </a:t>
            </a:r>
            <a:r>
              <a:rPr lang="en-US" altLang="zh-CN" sz="2200" dirty="0"/>
              <a:t>40 </a:t>
            </a:r>
            <a:r>
              <a:rPr lang="zh-CN" altLang="en-US" sz="2200" dirty="0"/>
              <a:t>字节长</a:t>
            </a:r>
            <a:r>
              <a:rPr lang="en-US" altLang="zh-CN" sz="2200" dirty="0"/>
              <a:t>)</a:t>
            </a:r>
            <a:r>
              <a:rPr lang="zh-CN" altLang="en-US" dirty="0"/>
              <a:t>。</a:t>
            </a:r>
            <a:endParaRPr lang="zh-CN" altLang="en-US" sz="2200" dirty="0"/>
          </a:p>
          <a:p>
            <a:endParaRPr lang="zh-CN" altLang="en-US" dirty="0"/>
          </a:p>
          <a:p>
            <a:r>
              <a:rPr lang="zh-CN" altLang="en-US" dirty="0"/>
              <a:t>接着，发送方又发来 </a:t>
            </a:r>
            <a:r>
              <a:rPr lang="en-US" altLang="zh-CN" dirty="0"/>
              <a:t>1 </a:t>
            </a:r>
            <a:r>
              <a:rPr lang="zh-CN" altLang="en-US" dirty="0"/>
              <a:t>个字节的数据 </a:t>
            </a:r>
            <a:r>
              <a:rPr lang="en-US" altLang="zh-CN" sz="2200" dirty="0"/>
              <a:t>(</a:t>
            </a:r>
            <a:r>
              <a:rPr lang="zh-CN" altLang="en-US" sz="2200" dirty="0"/>
              <a:t>请注意，发送方发送的</a:t>
            </a:r>
            <a:r>
              <a:rPr lang="en-US" altLang="zh-CN" sz="2200" dirty="0"/>
              <a:t>IP</a:t>
            </a:r>
            <a:r>
              <a:rPr lang="zh-CN" altLang="en-US" sz="2200" dirty="0"/>
              <a:t>数据报是 </a:t>
            </a:r>
            <a:r>
              <a:rPr lang="en-US" altLang="zh-CN" sz="2200" dirty="0"/>
              <a:t>41 </a:t>
            </a:r>
            <a:r>
              <a:rPr lang="zh-CN" altLang="en-US" sz="2200" dirty="0"/>
              <a:t>字节长</a:t>
            </a:r>
            <a:r>
              <a:rPr lang="en-US" altLang="zh-CN" sz="2200" dirty="0"/>
              <a:t>) </a:t>
            </a:r>
            <a:r>
              <a:rPr lang="zh-CN" altLang="en-US" dirty="0"/>
              <a:t>。</a:t>
            </a:r>
            <a:endParaRPr lang="en-US" altLang="zh-CN" dirty="0"/>
          </a:p>
          <a:p>
            <a:endParaRPr lang="en-US" altLang="zh-CN" dirty="0"/>
          </a:p>
          <a:p>
            <a:r>
              <a:rPr lang="zh-CN" altLang="en-US" dirty="0"/>
              <a:t>接受方发回确认，仍然将窗口设置为 </a:t>
            </a:r>
            <a:r>
              <a:rPr lang="en-US" altLang="zh-CN" dirty="0"/>
              <a:t>1 </a:t>
            </a:r>
            <a:r>
              <a:rPr lang="zh-CN" altLang="en-US" dirty="0"/>
              <a:t>个字节。这样下去，使网络的效率很低。</a:t>
            </a:r>
          </a:p>
        </p:txBody>
      </p:sp>
      <p:sp>
        <p:nvSpPr>
          <p:cNvPr id="2" name="标题 1"/>
          <p:cNvSpPr>
            <a:spLocks noGrp="1"/>
          </p:cNvSpPr>
          <p:nvPr>
            <p:ph type="title"/>
          </p:nvPr>
        </p:nvSpPr>
        <p:spPr/>
        <p:txBody>
          <a:bodyPr/>
          <a:lstStyle/>
          <a:p>
            <a:r>
              <a:rPr lang="en-US" altLang="zh-CN" dirty="0"/>
              <a:t>TCP</a:t>
            </a:r>
            <a:r>
              <a:rPr lang="zh-CN" altLang="en-US" dirty="0"/>
              <a:t>的传输效率</a:t>
            </a:r>
          </a:p>
        </p:txBody>
      </p:sp>
    </p:spTree>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1" name="Rectangle 3"/>
          <p:cNvSpPr>
            <a:spLocks noGrp="1" noChangeArrowheads="1"/>
          </p:cNvSpPr>
          <p:nvPr>
            <p:ph type="body" idx="1"/>
          </p:nvPr>
        </p:nvSpPr>
        <p:spPr/>
        <p:txBody>
          <a:bodyPr/>
          <a:lstStyle/>
          <a:p>
            <a:r>
              <a:rPr lang="zh-CN" altLang="en-US" dirty="0"/>
              <a:t>要解决这个问题，可以让接受方等待一段时间，</a:t>
            </a:r>
          </a:p>
          <a:p>
            <a:endParaRPr lang="zh-CN" altLang="en-US" dirty="0"/>
          </a:p>
          <a:p>
            <a:pPr>
              <a:buFont typeface="Wingdings" panose="05000000000000000000" pitchFamily="2" charset="2"/>
              <a:buChar char="þ"/>
            </a:pPr>
            <a:r>
              <a:rPr lang="zh-CN" altLang="en-US" dirty="0"/>
              <a:t>让接受方等待一段时间，使得</a:t>
            </a:r>
            <a:r>
              <a:rPr lang="zh-CN" altLang="en-US" dirty="0">
                <a:solidFill>
                  <a:srgbClr val="FF0000"/>
                </a:solidFill>
              </a:rPr>
              <a:t>或者</a:t>
            </a:r>
            <a:r>
              <a:rPr lang="zh-CN" altLang="en-US" dirty="0"/>
              <a:t>接受缓存已能有足够的空间容纳 </a:t>
            </a:r>
            <a:r>
              <a:rPr lang="en-US" altLang="zh-CN" dirty="0"/>
              <a:t>(</a:t>
            </a:r>
            <a:r>
              <a:rPr lang="en-US" dirty="0"/>
              <a:t>accommodate</a:t>
            </a:r>
            <a:r>
              <a:rPr lang="en-US" altLang="zh-CN" dirty="0"/>
              <a:t>) </a:t>
            </a:r>
            <a:r>
              <a:rPr lang="zh-CN" altLang="en-US" dirty="0"/>
              <a:t>一个最长的报文段，</a:t>
            </a:r>
            <a:r>
              <a:rPr lang="zh-CN" altLang="en-US" dirty="0">
                <a:solidFill>
                  <a:srgbClr val="FF0000"/>
                </a:solidFill>
              </a:rPr>
              <a:t>或者</a:t>
            </a:r>
            <a:r>
              <a:rPr lang="zh-CN" altLang="en-US" dirty="0"/>
              <a:t>等到接受缓存已有一半空闲的空间。</a:t>
            </a:r>
            <a:r>
              <a:rPr lang="en-US" altLang="zh-CN" dirty="0"/>
              <a:t>[</a:t>
            </a:r>
            <a:r>
              <a:rPr lang="zh-CN" altLang="en-US" dirty="0"/>
              <a:t>是指确认后的接受缓存的大小</a:t>
            </a:r>
            <a:r>
              <a:rPr lang="en-US" altLang="zh-CN" dirty="0"/>
              <a:t>]</a:t>
            </a:r>
            <a:endParaRPr lang="zh-CN" altLang="en-US" dirty="0"/>
          </a:p>
          <a:p>
            <a:endParaRPr lang="zh-CN" altLang="en-US" dirty="0"/>
          </a:p>
          <a:p>
            <a:r>
              <a:rPr lang="zh-CN" altLang="en-US" dirty="0"/>
              <a:t>只要出现这两种情况之一，接受方就发出确认报文，并向发送端通知当前的窗口的大小。</a:t>
            </a:r>
            <a:endParaRPr lang="en-US" altLang="zh-CN" dirty="0"/>
          </a:p>
          <a:p>
            <a:endParaRPr lang="en-US" altLang="zh-CN" dirty="0"/>
          </a:p>
          <a:p>
            <a:pPr>
              <a:buFont typeface="Wingdings" panose="05000000000000000000" pitchFamily="2" charset="2"/>
              <a:buChar char="þ"/>
            </a:pPr>
            <a:r>
              <a:rPr lang="zh-CN" altLang="en-US" dirty="0"/>
              <a:t>此外，发送方也不要发送很小的报文段，而是把数据积累成足够的报文段，或</a:t>
            </a:r>
            <a:r>
              <a:rPr lang="zh-CN" altLang="en-US" dirty="0">
                <a:solidFill>
                  <a:srgbClr val="FF0000"/>
                </a:solidFill>
              </a:rPr>
              <a:t>达到</a:t>
            </a:r>
            <a:r>
              <a:rPr lang="zh-CN" altLang="en-US" dirty="0"/>
              <a:t>接受端缓存的空间的一半大小。</a:t>
            </a:r>
          </a:p>
        </p:txBody>
      </p:sp>
      <p:sp>
        <p:nvSpPr>
          <p:cNvPr id="2" name="标题 1"/>
          <p:cNvSpPr>
            <a:spLocks noGrp="1"/>
          </p:cNvSpPr>
          <p:nvPr>
            <p:ph type="title"/>
          </p:nvPr>
        </p:nvSpPr>
        <p:spPr/>
        <p:txBody>
          <a:bodyPr/>
          <a:lstStyle/>
          <a:p>
            <a:r>
              <a:rPr lang="en-US" altLang="zh-CN" dirty="0"/>
              <a:t>TCP</a:t>
            </a:r>
            <a:r>
              <a:rPr lang="zh-CN" altLang="en-US" dirty="0"/>
              <a:t>的传输效率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3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3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38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3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330200" y="1052736"/>
            <a:ext cx="8483600" cy="5124227"/>
          </a:xfrm>
        </p:spPr>
        <p:txBody>
          <a:bodyPr/>
          <a:lstStyle/>
          <a:p>
            <a:r>
              <a:rPr lang="zh-CN" altLang="en-US" dirty="0"/>
              <a:t>上述两种方法可配合使用。</a:t>
            </a:r>
            <a:endParaRPr lang="en-US" altLang="zh-CN" dirty="0"/>
          </a:p>
          <a:p>
            <a:endParaRPr lang="en-US" altLang="zh-CN" dirty="0"/>
          </a:p>
          <a:p>
            <a:pPr>
              <a:buFont typeface="Wingdings" panose="05000000000000000000" pitchFamily="2" charset="2"/>
              <a:buChar char="þ"/>
            </a:pPr>
            <a:r>
              <a:rPr lang="zh-CN" altLang="en-US" dirty="0"/>
              <a:t>使得在发送方不发送很小的报文段的同时，接收方也不要在缓存刚刚有了一点小的空间就急忙把这个很小的</a:t>
            </a:r>
            <a:r>
              <a:rPr lang="zh-CN" altLang="en-US" dirty="0">
                <a:solidFill>
                  <a:srgbClr val="FF0000"/>
                </a:solidFill>
                <a:latin typeface="+mn-ea"/>
              </a:rPr>
              <a:t>窗口大小信息</a:t>
            </a:r>
            <a:r>
              <a:rPr lang="zh-CN" altLang="en-US" dirty="0"/>
              <a:t>通知给发送方。</a:t>
            </a:r>
          </a:p>
        </p:txBody>
      </p:sp>
      <p:sp>
        <p:nvSpPr>
          <p:cNvPr id="2" name="标题 1"/>
          <p:cNvSpPr>
            <a:spLocks noGrp="1"/>
          </p:cNvSpPr>
          <p:nvPr>
            <p:ph type="title"/>
          </p:nvPr>
        </p:nvSpPr>
        <p:spPr/>
        <p:txBody>
          <a:bodyPr/>
          <a:lstStyle/>
          <a:p>
            <a:r>
              <a:rPr lang="en-US" altLang="zh-CN" dirty="0"/>
              <a:t>TCP</a:t>
            </a:r>
            <a:r>
              <a:rPr lang="zh-CN" altLang="en-US" dirty="0"/>
              <a:t>的传输效率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5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5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a:t>
            </a:r>
            <a:r>
              <a:rPr lang="en-US" altLang="zh-CN" sz="2000" dirty="0">
                <a:solidFill>
                  <a:srgbClr val="FF0000"/>
                </a:solidFill>
              </a:rPr>
              <a:t>TCP</a:t>
            </a:r>
            <a:r>
              <a:rPr lang="zh-CN" altLang="en-US" sz="2000" dirty="0">
                <a:solidFill>
                  <a:srgbClr val="FF0000"/>
                </a:solidFill>
              </a:rPr>
              <a:t>的拥塞控制</a:t>
            </a:r>
          </a:p>
          <a:p>
            <a:pPr>
              <a:lnSpc>
                <a:spcPct val="90000"/>
              </a:lnSpc>
            </a:pPr>
            <a:r>
              <a:rPr lang="zh-CN" altLang="en-US" sz="2000" dirty="0">
                <a:solidFill>
                  <a:srgbClr val="FF0000"/>
                </a:solidFill>
              </a:rPr>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395288" y="1028700"/>
            <a:ext cx="3889375" cy="5148263"/>
          </a:xfrm>
        </p:spPr>
        <p:txBody>
          <a:bodyPr/>
          <a:lstStyle/>
          <a:p>
            <a:pPr>
              <a:lnSpc>
                <a:spcPct val="90000"/>
              </a:lnSpc>
              <a:buFontTx/>
              <a:buNone/>
            </a:pPr>
            <a:r>
              <a:rPr lang="en-US" altLang="zh-CN" sz="2000" dirty="0"/>
              <a:t> 5.1 </a:t>
            </a:r>
            <a:r>
              <a:rPr lang="zh-CN" altLang="en-US" sz="2000" dirty="0">
                <a:solidFill>
                  <a:srgbClr val="FF0000"/>
                </a:solidFill>
              </a:rPr>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 </a:t>
            </a:r>
            <a:r>
              <a:rPr lang="en-US" altLang="zh-CN" sz="2000" dirty="0"/>
              <a:t>UDP </a:t>
            </a:r>
          </a:p>
          <a:p>
            <a:pPr>
              <a:lnSpc>
                <a:spcPct val="90000"/>
              </a:lnSpc>
            </a:pPr>
            <a:r>
              <a:rPr lang="en-US" altLang="zh-CN" sz="2000" dirty="0"/>
              <a:t>UDP </a:t>
            </a:r>
            <a:r>
              <a:rPr lang="zh-CN" altLang="en-US" sz="2000" dirty="0"/>
              <a:t>概述</a:t>
            </a:r>
            <a:endParaRPr lang="en-US" altLang="zh-CN" sz="2000" dirty="0"/>
          </a:p>
          <a:p>
            <a:pPr>
              <a:lnSpc>
                <a:spcPct val="90000"/>
              </a:lnSpc>
            </a:pPr>
            <a:r>
              <a:rPr lang="en-US" altLang="zh-CN" sz="2000" dirty="0"/>
              <a:t>UDP </a:t>
            </a:r>
            <a:r>
              <a:rPr lang="zh-CN" altLang="en-US" sz="2000" dirty="0"/>
              <a:t>的首部格式</a:t>
            </a:r>
          </a:p>
          <a:p>
            <a:pPr>
              <a:lnSpc>
                <a:spcPct val="90000"/>
              </a:lnSpc>
              <a:buFontTx/>
              <a:buNone/>
            </a:pPr>
            <a:r>
              <a:rPr lang="en-US" altLang="zh-CN" sz="2000" dirty="0"/>
              <a:t>5.3 </a:t>
            </a:r>
            <a:r>
              <a:rPr lang="zh-CN" altLang="en-US" sz="2000" dirty="0"/>
              <a:t>传输控制协议 </a:t>
            </a:r>
            <a:r>
              <a:rPr lang="en-US" altLang="zh-CN" sz="2000" dirty="0"/>
              <a:t>TCP </a:t>
            </a:r>
            <a:r>
              <a:rPr lang="zh-CN" altLang="en-US" sz="2000" dirty="0"/>
              <a:t>概述</a:t>
            </a:r>
          </a:p>
          <a:p>
            <a:pPr>
              <a:lnSpc>
                <a:spcPct val="90000"/>
              </a:lnSpc>
            </a:pPr>
            <a:r>
              <a:rPr lang="en-US" altLang="zh-CN" sz="2000" dirty="0"/>
              <a:t>TCP </a:t>
            </a:r>
            <a:r>
              <a:rPr lang="zh-CN" altLang="en-US" sz="2000" dirty="0"/>
              <a:t>最主要的特点</a:t>
            </a:r>
          </a:p>
          <a:p>
            <a:pPr>
              <a:lnSpc>
                <a:spcPct val="90000"/>
              </a:lnSpc>
            </a:pPr>
            <a:r>
              <a:rPr lang="en-US" altLang="zh-CN" sz="2000" dirty="0"/>
              <a:t>TCP </a:t>
            </a:r>
            <a:r>
              <a:rPr lang="zh-CN" altLang="en-US" sz="2000" dirty="0"/>
              <a:t>的连接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 </a:t>
            </a:r>
            <a:r>
              <a:rPr lang="en-US" altLang="zh-CN" sz="2000" dirty="0"/>
              <a:t>ARQ </a:t>
            </a:r>
            <a:r>
              <a:rPr lang="zh-CN" altLang="en-US" sz="2000" dirty="0"/>
              <a:t>协议</a:t>
            </a:r>
          </a:p>
          <a:p>
            <a:pPr>
              <a:lnSpc>
                <a:spcPct val="90000"/>
              </a:lnSpc>
              <a:buFontTx/>
              <a:buNone/>
            </a:pPr>
            <a:r>
              <a:rPr lang="en-US" altLang="zh-CN" sz="2000" dirty="0"/>
              <a:t>5.5 TCP </a:t>
            </a:r>
            <a:r>
              <a:rPr lang="zh-CN" altLang="en-US" sz="2000" dirty="0"/>
              <a:t>报文段的首部格式</a:t>
            </a:r>
          </a:p>
          <a:p>
            <a:pPr>
              <a:lnSpc>
                <a:spcPct val="90000"/>
              </a:lnSpc>
              <a:buFontTx/>
              <a:buNone/>
            </a:pPr>
            <a:r>
              <a:rPr lang="en-US" altLang="zh-CN" sz="2000" dirty="0"/>
              <a:t>5.6 TCP </a:t>
            </a:r>
            <a:r>
              <a:rPr lang="zh-CN" altLang="en-US" sz="2000" dirty="0"/>
              <a:t>可靠传输的实现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endParaRPr lang="en-US" altLang="zh-CN" sz="2000" dirty="0"/>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zh-CN" dirty="0"/>
              <a:t>运输层的两个主要协议</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60680" indent="-360680">
              <a:buNone/>
            </a:pPr>
            <a:r>
              <a:rPr lang="en-US" altLang="zh-CN" dirty="0"/>
              <a:t>TCP/IP </a:t>
            </a:r>
            <a:r>
              <a:rPr lang="zh-CN" altLang="en-US" dirty="0"/>
              <a:t>的运输层有两个主要协议：</a:t>
            </a:r>
          </a:p>
          <a:p>
            <a:pPr>
              <a:buNone/>
            </a:pPr>
            <a:r>
              <a:rPr lang="en-US" altLang="zh-CN" dirty="0">
                <a:solidFill>
                  <a:srgbClr val="FF0000"/>
                </a:solidFill>
              </a:rPr>
              <a:t>(1) </a:t>
            </a:r>
            <a:r>
              <a:rPr lang="zh-CN" altLang="en-US" dirty="0">
                <a:solidFill>
                  <a:srgbClr val="FF0000"/>
                </a:solidFill>
              </a:rPr>
              <a:t>用户数据报协议</a:t>
            </a:r>
            <a:r>
              <a:rPr lang="en-US" altLang="zh-CN" dirty="0">
                <a:solidFill>
                  <a:srgbClr val="FF0000"/>
                </a:solidFill>
              </a:rPr>
              <a:t>UDP </a:t>
            </a:r>
            <a:r>
              <a:rPr lang="en-US" altLang="zh-CN" dirty="0"/>
              <a:t>(User Datagram Protocol)</a:t>
            </a:r>
          </a:p>
          <a:p>
            <a:pPr>
              <a:buNone/>
            </a:pPr>
            <a:r>
              <a:rPr lang="en-US" altLang="zh-CN" dirty="0">
                <a:solidFill>
                  <a:srgbClr val="FF0000"/>
                </a:solidFill>
              </a:rPr>
              <a:t>(2) </a:t>
            </a:r>
            <a:r>
              <a:rPr lang="zh-CN" altLang="en-US" dirty="0">
                <a:solidFill>
                  <a:srgbClr val="FF0000"/>
                </a:solidFill>
              </a:rPr>
              <a:t>传输控制协议</a:t>
            </a:r>
            <a:r>
              <a:rPr lang="en-US" altLang="zh-CN" dirty="0">
                <a:solidFill>
                  <a:srgbClr val="FF0000"/>
                </a:solidFill>
              </a:rPr>
              <a:t>TCP </a:t>
            </a:r>
            <a:r>
              <a:rPr lang="en-US" altLang="zh-CN" dirty="0"/>
              <a:t>(Transmission Control Protocol)</a:t>
            </a:r>
          </a:p>
          <a:p>
            <a:endParaRPr lang="zh-CN" altLang="en-US" sz="2800" dirty="0"/>
          </a:p>
        </p:txBody>
      </p:sp>
      <p:grpSp>
        <p:nvGrpSpPr>
          <p:cNvPr id="4" name="组合 32"/>
          <p:cNvGrpSpPr/>
          <p:nvPr/>
        </p:nvGrpSpPr>
        <p:grpSpPr>
          <a:xfrm>
            <a:off x="3073672" y="2928934"/>
            <a:ext cx="4001360" cy="2417763"/>
            <a:chOff x="3951288" y="3139919"/>
            <a:chExt cx="4334806" cy="2417763"/>
          </a:xfrm>
        </p:grpSpPr>
        <p:sp>
          <p:nvSpPr>
            <p:cNvPr id="19" name="Rectangle 5"/>
            <p:cNvSpPr>
              <a:spLocks noChangeArrowheads="1"/>
            </p:cNvSpPr>
            <p:nvPr/>
          </p:nvSpPr>
          <p:spPr bwMode="auto">
            <a:xfrm>
              <a:off x="3952875" y="3139919"/>
              <a:ext cx="3021013" cy="2417763"/>
            </a:xfrm>
            <a:prstGeom prst="rect">
              <a:avLst/>
            </a:prstGeom>
            <a:solidFill>
              <a:schemeClr val="bg1"/>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20" name="Line 6"/>
            <p:cNvSpPr>
              <a:spLocks noChangeShapeType="1"/>
            </p:cNvSpPr>
            <p:nvPr/>
          </p:nvSpPr>
          <p:spPr bwMode="auto">
            <a:xfrm>
              <a:off x="3951288" y="3649507"/>
              <a:ext cx="301783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21" name="Line 7"/>
            <p:cNvSpPr>
              <a:spLocks noChangeShapeType="1"/>
            </p:cNvSpPr>
            <p:nvPr/>
          </p:nvSpPr>
          <p:spPr bwMode="auto">
            <a:xfrm>
              <a:off x="3951288" y="4168619"/>
              <a:ext cx="30289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22" name="Rectangle 8"/>
            <p:cNvSpPr>
              <a:spLocks noChangeArrowheads="1"/>
            </p:cNvSpPr>
            <p:nvPr/>
          </p:nvSpPr>
          <p:spPr bwMode="auto">
            <a:xfrm>
              <a:off x="3976688" y="3166907"/>
              <a:ext cx="2986087" cy="461962"/>
            </a:xfrm>
            <a:prstGeom prst="rect">
              <a:avLst/>
            </a:prstGeom>
            <a:solidFill>
              <a:srgbClr val="FFFF66"/>
            </a:solidFill>
            <a:ln>
              <a:noFill/>
            </a:ln>
            <a:effectLst/>
          </p:spPr>
          <p:txBody>
            <a:bodyPr wrap="none" anchor="ctr"/>
            <a:lstStyle/>
            <a:p>
              <a:endParaRPr lang="zh-CN" altLang="en-US" sz="2000">
                <a:solidFill>
                  <a:srgbClr val="000099"/>
                </a:solidFill>
                <a:latin typeface="+mn-lt"/>
                <a:ea typeface="黑体" panose="02010609060101010101" pitchFamily="49" charset="-122"/>
              </a:endParaRPr>
            </a:p>
          </p:txBody>
        </p:sp>
        <p:sp>
          <p:nvSpPr>
            <p:cNvPr id="23" name="Rectangle 9"/>
            <p:cNvSpPr>
              <a:spLocks noChangeArrowheads="1"/>
            </p:cNvSpPr>
            <p:nvPr/>
          </p:nvSpPr>
          <p:spPr bwMode="auto">
            <a:xfrm>
              <a:off x="3976688" y="4187669"/>
              <a:ext cx="2978150" cy="1346200"/>
            </a:xfrm>
            <a:prstGeom prst="rect">
              <a:avLst/>
            </a:prstGeom>
            <a:solidFill>
              <a:srgbClr val="FFFF66"/>
            </a:solidFill>
            <a:ln>
              <a:noFill/>
            </a:ln>
            <a:effectLst/>
          </p:spPr>
          <p:txBody>
            <a:bodyPr wrap="none" anchor="ctr"/>
            <a:lstStyle/>
            <a:p>
              <a:endParaRPr lang="zh-CN" altLang="en-US" sz="2000">
                <a:solidFill>
                  <a:srgbClr val="000099"/>
                </a:solidFill>
                <a:latin typeface="+mn-lt"/>
                <a:ea typeface="黑体" panose="02010609060101010101" pitchFamily="49" charset="-122"/>
              </a:endParaRPr>
            </a:p>
          </p:txBody>
        </p:sp>
        <p:sp>
          <p:nvSpPr>
            <p:cNvPr id="24" name="Line 10"/>
            <p:cNvSpPr>
              <a:spLocks noChangeShapeType="1"/>
            </p:cNvSpPr>
            <p:nvPr/>
          </p:nvSpPr>
          <p:spPr bwMode="auto">
            <a:xfrm>
              <a:off x="5449888" y="3654269"/>
              <a:ext cx="0" cy="5080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25" name="Rectangle 11"/>
            <p:cNvSpPr>
              <a:spLocks noChangeArrowheads="1"/>
            </p:cNvSpPr>
            <p:nvPr/>
          </p:nvSpPr>
          <p:spPr bwMode="auto">
            <a:xfrm>
              <a:off x="5754688" y="3717032"/>
              <a:ext cx="76993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solidFill>
                    <a:srgbClr val="000099"/>
                  </a:solidFill>
                  <a:latin typeface="+mn-lt"/>
                  <a:ea typeface="黑体" panose="02010609060101010101" pitchFamily="49" charset="-122"/>
                </a:rPr>
                <a:t>TCP</a:t>
              </a:r>
            </a:p>
          </p:txBody>
        </p:sp>
        <p:sp>
          <p:nvSpPr>
            <p:cNvPr id="26" name="Rectangle 12"/>
            <p:cNvSpPr>
              <a:spLocks noChangeArrowheads="1"/>
            </p:cNvSpPr>
            <p:nvPr/>
          </p:nvSpPr>
          <p:spPr bwMode="auto">
            <a:xfrm>
              <a:off x="4243388" y="3717032"/>
              <a:ext cx="82661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solidFill>
                    <a:srgbClr val="000099"/>
                  </a:solidFill>
                  <a:latin typeface="+mn-lt"/>
                  <a:ea typeface="黑体" panose="02010609060101010101" pitchFamily="49" charset="-122"/>
                </a:rPr>
                <a:t>UDP</a:t>
              </a:r>
            </a:p>
          </p:txBody>
        </p:sp>
        <p:sp>
          <p:nvSpPr>
            <p:cNvPr id="27" name="Rectangle 15"/>
            <p:cNvSpPr>
              <a:spLocks noChangeArrowheads="1"/>
            </p:cNvSpPr>
            <p:nvPr/>
          </p:nvSpPr>
          <p:spPr bwMode="auto">
            <a:xfrm>
              <a:off x="5211762" y="4203544"/>
              <a:ext cx="507084" cy="45910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solidFill>
                    <a:srgbClr val="000099"/>
                  </a:solidFill>
                  <a:latin typeface="+mn-lt"/>
                  <a:ea typeface="黑体" panose="02010609060101010101" pitchFamily="49" charset="-122"/>
                </a:rPr>
                <a:t>IP</a:t>
              </a:r>
            </a:p>
          </p:txBody>
        </p:sp>
        <p:sp>
          <p:nvSpPr>
            <p:cNvPr id="28" name="Rectangle 18"/>
            <p:cNvSpPr>
              <a:spLocks noChangeArrowheads="1"/>
            </p:cNvSpPr>
            <p:nvPr/>
          </p:nvSpPr>
          <p:spPr bwMode="auto">
            <a:xfrm>
              <a:off x="4962525" y="3219294"/>
              <a:ext cx="1203457" cy="4591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a:solidFill>
                    <a:srgbClr val="000099"/>
                  </a:solidFill>
                  <a:latin typeface="+mn-lt"/>
                  <a:ea typeface="黑体" panose="02010609060101010101" pitchFamily="49" charset="-122"/>
                </a:rPr>
                <a:t>应用层</a:t>
              </a:r>
            </a:p>
          </p:txBody>
        </p:sp>
        <p:sp>
          <p:nvSpPr>
            <p:cNvPr id="29" name="Rectangle 19"/>
            <p:cNvSpPr>
              <a:spLocks noChangeArrowheads="1"/>
            </p:cNvSpPr>
            <p:nvPr/>
          </p:nvSpPr>
          <p:spPr bwMode="auto">
            <a:xfrm>
              <a:off x="4232920" y="4875057"/>
              <a:ext cx="2565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400" dirty="0">
                  <a:solidFill>
                    <a:srgbClr val="000099"/>
                  </a:solidFill>
                  <a:latin typeface="+mn-lt"/>
                  <a:ea typeface="黑体" panose="02010609060101010101" pitchFamily="49" charset="-122"/>
                </a:rPr>
                <a:t>与各种网络接口</a:t>
              </a:r>
            </a:p>
          </p:txBody>
        </p:sp>
        <p:sp>
          <p:nvSpPr>
            <p:cNvPr id="30" name="Line 20"/>
            <p:cNvSpPr>
              <a:spLocks noChangeShapeType="1"/>
            </p:cNvSpPr>
            <p:nvPr/>
          </p:nvSpPr>
          <p:spPr bwMode="auto">
            <a:xfrm>
              <a:off x="3951288" y="4668682"/>
              <a:ext cx="301783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31" name="Text Box 22"/>
            <p:cNvSpPr txBox="1">
              <a:spLocks noChangeArrowheads="1"/>
            </p:cNvSpPr>
            <p:nvPr/>
          </p:nvSpPr>
          <p:spPr bwMode="auto">
            <a:xfrm>
              <a:off x="7080555" y="3687415"/>
              <a:ext cx="1205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99"/>
                  </a:solidFill>
                  <a:latin typeface="+mn-lt"/>
                  <a:ea typeface="黑体" panose="02010609060101010101" pitchFamily="49" charset="-122"/>
                </a:rPr>
                <a:t>运输层</a:t>
              </a:r>
            </a:p>
          </p:txBody>
        </p:sp>
      </p:grpSp>
      <p:sp>
        <p:nvSpPr>
          <p:cNvPr id="32" name="矩形 31"/>
          <p:cNvSpPr/>
          <p:nvPr/>
        </p:nvSpPr>
        <p:spPr>
          <a:xfrm>
            <a:off x="2143108" y="5490713"/>
            <a:ext cx="4508927" cy="461665"/>
          </a:xfrm>
          <a:prstGeom prst="rect">
            <a:avLst/>
          </a:prstGeom>
        </p:spPr>
        <p:txBody>
          <a:bodyPr wrap="square">
            <a:spAutoFit/>
          </a:bodyPr>
          <a:lstStyle/>
          <a:p>
            <a:pPr algn="ctr"/>
            <a:r>
              <a:rPr lang="en-US" altLang="zh-CN" sz="2400" dirty="0">
                <a:latin typeface="+mn-lt"/>
                <a:ea typeface="黑体" panose="02010609060101010101" pitchFamily="49" charset="-122"/>
              </a:rPr>
              <a:t>TCP/IP </a:t>
            </a:r>
            <a:r>
              <a:rPr lang="zh-CN" altLang="zh-CN" sz="2400" dirty="0">
                <a:latin typeface="+mn-lt"/>
                <a:ea typeface="黑体" panose="02010609060101010101" pitchFamily="49" charset="-122"/>
              </a:rPr>
              <a:t>体系中的运输层协议</a:t>
            </a:r>
            <a:endParaRPr lang="zh-CN" altLang="en-US" sz="2400" dirty="0">
              <a:latin typeface="+mn-lt"/>
              <a:ea typeface="黑体" panose="02010609060101010101" pitchFamily="49" charset="-122"/>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r>
              <a:rPr lang="zh-CN" altLang="en-US" dirty="0"/>
              <a:t>拥塞控制的一般原理 </a:t>
            </a:r>
          </a:p>
        </p:txBody>
      </p:sp>
      <p:sp>
        <p:nvSpPr>
          <p:cNvPr id="764933" name="Rectangle 5"/>
          <p:cNvSpPr>
            <a:spLocks noGrp="1" noChangeArrowheads="1"/>
          </p:cNvSpPr>
          <p:nvPr>
            <p:ph type="body" idx="1"/>
          </p:nvPr>
        </p:nvSpPr>
        <p:spPr>
          <a:xfrm>
            <a:off x="330200" y="1052513"/>
            <a:ext cx="8483600" cy="5124450"/>
          </a:xfrm>
        </p:spPr>
        <p:txBody>
          <a:bodyPr/>
          <a:lstStyle/>
          <a:p>
            <a:pPr>
              <a:spcBef>
                <a:spcPts val="600"/>
              </a:spcBef>
            </a:pPr>
            <a:r>
              <a:rPr lang="zh-CN" altLang="en-US" dirty="0"/>
              <a:t>在某段时间，若对网络中</a:t>
            </a:r>
            <a:r>
              <a:rPr lang="zh-CN" altLang="en-US" dirty="0">
                <a:solidFill>
                  <a:srgbClr val="FF0000"/>
                </a:solidFill>
              </a:rPr>
              <a:t>某资源</a:t>
            </a:r>
            <a:r>
              <a:rPr lang="zh-CN" altLang="en-US" dirty="0"/>
              <a:t>的需求超过了该资源所能提供的可用部分，网络的性能就要变坏 。这种现象称为</a:t>
            </a:r>
            <a:r>
              <a:rPr lang="zh-CN" altLang="en-US" dirty="0">
                <a:solidFill>
                  <a:srgbClr val="FF0000"/>
                </a:solidFill>
              </a:rPr>
              <a:t>拥塞 </a:t>
            </a:r>
            <a:r>
              <a:rPr lang="en-US" altLang="zh-CN" dirty="0">
                <a:solidFill>
                  <a:srgbClr val="FF0000"/>
                </a:solidFill>
              </a:rPr>
              <a:t>(congestion)</a:t>
            </a:r>
            <a:r>
              <a:rPr lang="zh-CN" altLang="en-US" dirty="0">
                <a:solidFill>
                  <a:srgbClr val="FF0000"/>
                </a:solidFill>
              </a:rPr>
              <a:t> </a:t>
            </a:r>
            <a:r>
              <a:rPr lang="zh-CN" altLang="en-US" dirty="0"/>
              <a:t>。</a:t>
            </a:r>
          </a:p>
          <a:p>
            <a:pPr>
              <a:spcBef>
                <a:spcPts val="600"/>
              </a:spcBef>
              <a:buNone/>
            </a:pPr>
            <a:endParaRPr lang="en-US" altLang="zh-CN" dirty="0"/>
          </a:p>
          <a:p>
            <a:pPr>
              <a:spcBef>
                <a:spcPts val="600"/>
              </a:spcBef>
            </a:pPr>
            <a:r>
              <a:rPr lang="zh-CN" altLang="en-US" dirty="0"/>
              <a:t>若网络中有</a:t>
            </a:r>
            <a:r>
              <a:rPr lang="zh-CN" altLang="en-US" dirty="0">
                <a:solidFill>
                  <a:srgbClr val="FF0000"/>
                </a:solidFill>
              </a:rPr>
              <a:t>许多资源</a:t>
            </a:r>
            <a:r>
              <a:rPr lang="zh-CN" altLang="en-US" dirty="0"/>
              <a:t>同时产生拥塞，网络的性能</a:t>
            </a:r>
            <a:r>
              <a:rPr lang="zh-CN" altLang="en-US" dirty="0">
                <a:solidFill>
                  <a:srgbClr val="FF0000"/>
                </a:solidFill>
              </a:rPr>
              <a:t>就要明显</a:t>
            </a:r>
            <a:r>
              <a:rPr lang="zh-CN" altLang="en-US" dirty="0"/>
              <a:t>变坏，整个网络的吞吐量将随输入负荷的增大而下降。</a:t>
            </a:r>
            <a:endParaRPr lang="en-US" altLang="zh-CN" dirty="0"/>
          </a:p>
          <a:p>
            <a:pPr>
              <a:spcBef>
                <a:spcPts val="600"/>
              </a:spcBef>
            </a:pPr>
            <a:endParaRPr lang="en-US" altLang="zh-CN" dirty="0"/>
          </a:p>
          <a:p>
            <a:pPr>
              <a:spcBef>
                <a:spcPts val="600"/>
              </a:spcBef>
            </a:pPr>
            <a:r>
              <a:rPr lang="zh-CN" altLang="en-US" dirty="0"/>
              <a:t>出现拥塞的</a:t>
            </a:r>
            <a:r>
              <a:rPr lang="zh-CN" altLang="en-US" dirty="0">
                <a:solidFill>
                  <a:srgbClr val="FF0000"/>
                </a:solidFill>
              </a:rPr>
              <a:t>原因：</a:t>
            </a:r>
          </a:p>
          <a:p>
            <a:pPr>
              <a:spcBef>
                <a:spcPts val="600"/>
              </a:spcBef>
            </a:pPr>
            <a:endParaRPr lang="zh-CN" altLang="en-US" dirty="0"/>
          </a:p>
        </p:txBody>
      </p:sp>
      <p:sp>
        <p:nvSpPr>
          <p:cNvPr id="4" name="Rectangle 3"/>
          <p:cNvSpPr>
            <a:spLocks noChangeArrowheads="1"/>
          </p:cNvSpPr>
          <p:nvPr/>
        </p:nvSpPr>
        <p:spPr bwMode="auto">
          <a:xfrm>
            <a:off x="500034" y="4786322"/>
            <a:ext cx="8072494" cy="841375"/>
          </a:xfrm>
          <a:prstGeom prst="rect">
            <a:avLst/>
          </a:prstGeom>
          <a:solidFill>
            <a:srgbClr val="FFFF66"/>
          </a:solidFill>
          <a:ln w="9525" algn="ctr">
            <a:solidFill>
              <a:schemeClr val="tx1"/>
            </a:solidFill>
            <a:miter lim="800000"/>
          </a:ln>
          <a:effectLst>
            <a:outerShdw dist="35921" sx="1000" sy="1000" algn="ctr" rotWithShape="0">
              <a:schemeClr val="bg2"/>
            </a:outerShdw>
          </a:effectLst>
        </p:spPr>
        <p:txBody>
          <a:bodyPr wrap="none" anchor="ctr"/>
          <a:lstStyle/>
          <a:p>
            <a:r>
              <a:rPr lang="zh-CN" altLang="en-US" sz="3200" b="1" dirty="0">
                <a:solidFill>
                  <a:srgbClr val="000099"/>
                </a:solidFill>
                <a:latin typeface="+mn-lt"/>
                <a:ea typeface="黑体" panose="02010609060101010101" pitchFamily="49" charset="-122"/>
              </a:rPr>
              <a:t>   </a:t>
            </a:r>
            <a:r>
              <a:rPr lang="zh-CN" altLang="en-US" dirty="0">
                <a:solidFill>
                  <a:srgbClr val="000099"/>
                </a:solidFill>
                <a:latin typeface="+mn-lt"/>
                <a:ea typeface="黑体" panose="02010609060101010101" pitchFamily="49" charset="-122"/>
              </a:rPr>
              <a:t>∑对资源需求  </a:t>
            </a:r>
            <a:r>
              <a:rPr lang="en-US" altLang="zh-CN" dirty="0">
                <a:solidFill>
                  <a:srgbClr val="000099"/>
                </a:solidFill>
                <a:latin typeface="+mn-lt"/>
                <a:ea typeface="黑体" panose="02010609060101010101" pitchFamily="49" charset="-122"/>
              </a:rPr>
              <a:t>&gt; </a:t>
            </a:r>
            <a:r>
              <a:rPr lang="zh-CN" altLang="en-US" dirty="0">
                <a:solidFill>
                  <a:srgbClr val="000099"/>
                </a:solidFill>
                <a:latin typeface="+mn-lt"/>
                <a:ea typeface="黑体" panose="02010609060101010101" pitchFamily="49" charset="-122"/>
              </a:rPr>
              <a:t>可用资源                </a:t>
            </a:r>
            <a:r>
              <a:rPr lang="en-US" altLang="zh-CN" dirty="0">
                <a:solidFill>
                  <a:srgbClr val="000099"/>
                </a:solidFill>
                <a:latin typeface="+mn-lt"/>
                <a:ea typeface="黑体" panose="02010609060101010101" pitchFamily="49" charset="-122"/>
              </a:rPr>
              <a:t>(5-7)</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600" y="230169"/>
            <a:ext cx="8458200" cy="627063"/>
          </a:xfrm>
        </p:spPr>
        <p:txBody>
          <a:bodyPr/>
          <a:lstStyle/>
          <a:p>
            <a:pPr algn="ctr"/>
            <a:r>
              <a:rPr lang="zh-CN" altLang="en-US" dirty="0"/>
              <a:t>增加资源能解决拥塞吗？</a:t>
            </a:r>
          </a:p>
        </p:txBody>
      </p:sp>
      <p:sp>
        <p:nvSpPr>
          <p:cNvPr id="3" name="内容占位符 2"/>
          <p:cNvSpPr>
            <a:spLocks noGrp="1"/>
          </p:cNvSpPr>
          <p:nvPr>
            <p:ph idx="1"/>
          </p:nvPr>
        </p:nvSpPr>
        <p:spPr/>
        <p:txBody>
          <a:bodyPr/>
          <a:lstStyle/>
          <a:p>
            <a:pPr>
              <a:spcBef>
                <a:spcPts val="600"/>
              </a:spcBef>
            </a:pPr>
            <a:r>
              <a:rPr lang="zh-CN" altLang="en-US" dirty="0">
                <a:solidFill>
                  <a:srgbClr val="FF0000"/>
                </a:solidFill>
              </a:rPr>
              <a:t>不能</a:t>
            </a:r>
            <a:r>
              <a:rPr lang="zh-CN" altLang="zh-CN" dirty="0">
                <a:solidFill>
                  <a:srgbClr val="FF0000"/>
                </a:solidFill>
              </a:rPr>
              <a:t>。</a:t>
            </a:r>
            <a:r>
              <a:rPr lang="zh-CN" altLang="zh-CN" dirty="0"/>
              <a:t>这是因为网络拥塞是一个非常复杂的问题。</a:t>
            </a:r>
            <a:endParaRPr lang="en-US" altLang="zh-CN" dirty="0"/>
          </a:p>
          <a:p>
            <a:pPr>
              <a:spcBef>
                <a:spcPts val="600"/>
              </a:spcBef>
            </a:pPr>
            <a:endParaRPr lang="en-US" altLang="zh-CN" dirty="0"/>
          </a:p>
          <a:p>
            <a:pPr>
              <a:spcBef>
                <a:spcPts val="600"/>
              </a:spcBef>
            </a:pPr>
            <a:r>
              <a:rPr lang="zh-CN" altLang="zh-CN" dirty="0"/>
              <a:t>简单地采用上述做法，在许多情况下，不但不能解决拥塞问题，而且还可能使网络的性能更坏。</a:t>
            </a:r>
            <a:endParaRPr lang="en-US" altLang="zh-CN" dirty="0"/>
          </a:p>
          <a:p>
            <a:pPr>
              <a:spcBef>
                <a:spcPts val="600"/>
              </a:spcBef>
            </a:pPr>
            <a:endParaRPr lang="en-US" altLang="zh-CN" dirty="0"/>
          </a:p>
          <a:p>
            <a:pPr>
              <a:spcBef>
                <a:spcPts val="600"/>
              </a:spcBef>
            </a:pPr>
            <a:r>
              <a:rPr lang="zh-CN" altLang="zh-CN" dirty="0"/>
              <a:t>网络拥塞往往是由许多因素引起的。例如</a:t>
            </a:r>
            <a:r>
              <a:rPr lang="zh-CN" altLang="en-US" dirty="0"/>
              <a:t>：</a:t>
            </a:r>
            <a:endParaRPr lang="en-US" altLang="zh-CN" dirty="0"/>
          </a:p>
          <a:p>
            <a:pPr lvl="1">
              <a:spcBef>
                <a:spcPts val="600"/>
              </a:spcBef>
              <a:buBlip>
                <a:blip r:embed="rId2"/>
              </a:buBlip>
            </a:pPr>
            <a:r>
              <a:rPr lang="zh-CN" altLang="en-US" dirty="0"/>
              <a:t>增大</a:t>
            </a:r>
            <a:r>
              <a:rPr lang="zh-CN" altLang="en-US" dirty="0">
                <a:solidFill>
                  <a:srgbClr val="FF0000"/>
                </a:solidFill>
              </a:rPr>
              <a:t>缓存</a:t>
            </a:r>
            <a:r>
              <a:rPr lang="zh-CN" altLang="en-US" dirty="0"/>
              <a:t>，但未提高</a:t>
            </a:r>
            <a:r>
              <a:rPr lang="zh-CN" altLang="zh-CN" dirty="0"/>
              <a:t>输出</a:t>
            </a:r>
            <a:r>
              <a:rPr lang="zh-CN" altLang="zh-CN" dirty="0">
                <a:solidFill>
                  <a:srgbClr val="FF0000"/>
                </a:solidFill>
              </a:rPr>
              <a:t>链路的容量</a:t>
            </a:r>
            <a:r>
              <a:rPr lang="zh-CN" altLang="zh-CN" dirty="0"/>
              <a:t>和</a:t>
            </a:r>
            <a:r>
              <a:rPr lang="zh-CN" altLang="zh-CN" dirty="0">
                <a:solidFill>
                  <a:srgbClr val="FF0000"/>
                </a:solidFill>
              </a:rPr>
              <a:t>处理机的速度</a:t>
            </a:r>
            <a:r>
              <a:rPr lang="zh-CN" altLang="zh-CN" dirty="0"/>
              <a:t>，排队等待时间将会大大增加</a:t>
            </a:r>
            <a:r>
              <a:rPr lang="zh-CN" altLang="en-US" dirty="0"/>
              <a:t>，引起大量超时重传，</a:t>
            </a:r>
            <a:r>
              <a:rPr lang="zh-CN" altLang="zh-CN" dirty="0"/>
              <a:t>解决不了网络拥塞</a:t>
            </a:r>
            <a:r>
              <a:rPr lang="zh-CN" altLang="en-US" dirty="0"/>
              <a:t>；</a:t>
            </a:r>
            <a:endParaRPr lang="en-US" altLang="zh-CN" dirty="0"/>
          </a:p>
          <a:p>
            <a:pPr lvl="1">
              <a:spcBef>
                <a:spcPts val="600"/>
              </a:spcBef>
              <a:buBlip>
                <a:blip r:embed="rId2"/>
              </a:buBlip>
            </a:pPr>
            <a:endParaRPr lang="en-US" altLang="zh-CN" dirty="0"/>
          </a:p>
          <a:p>
            <a:pPr lvl="1">
              <a:spcBef>
                <a:spcPts val="600"/>
              </a:spcBef>
              <a:buBlip>
                <a:blip r:embed="rId2"/>
              </a:buBlip>
            </a:pPr>
            <a:r>
              <a:rPr lang="zh-CN" altLang="en-US" dirty="0"/>
              <a:t>提高</a:t>
            </a:r>
            <a:r>
              <a:rPr lang="zh-CN" altLang="zh-CN" dirty="0"/>
              <a:t>处理机处理的速率</a:t>
            </a:r>
            <a:r>
              <a:rPr lang="zh-CN" altLang="en-US" dirty="0"/>
              <a:t>会</a:t>
            </a:r>
            <a:r>
              <a:rPr lang="zh-CN" altLang="zh-CN" dirty="0"/>
              <a:t>将瓶颈转移到其他地方</a:t>
            </a:r>
            <a:r>
              <a:rPr lang="zh-CN" altLang="en-US" dirty="0"/>
              <a:t>；</a:t>
            </a:r>
            <a:endParaRPr lang="en-US" altLang="zh-CN" dirty="0"/>
          </a:p>
          <a:p>
            <a:pPr lvl="1">
              <a:spcBef>
                <a:spcPts val="600"/>
              </a:spcBef>
            </a:pPr>
            <a:endParaRPr lang="en-US" altLang="zh-CN" dirty="0"/>
          </a:p>
          <a:p>
            <a:pPr lvl="1">
              <a:spcBef>
                <a:spcPts val="600"/>
              </a:spcBef>
            </a:pP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拥塞常常趋于恶化</a:t>
            </a:r>
            <a:r>
              <a:rPr lang="en-US" altLang="zh-CN" dirty="0"/>
              <a:t>(deterioration)</a:t>
            </a:r>
            <a:endParaRPr lang="zh-CN" altLang="en-US" dirty="0"/>
          </a:p>
        </p:txBody>
      </p:sp>
      <p:sp>
        <p:nvSpPr>
          <p:cNvPr id="3" name="内容占位符 2"/>
          <p:cNvSpPr>
            <a:spLocks noGrp="1"/>
          </p:cNvSpPr>
          <p:nvPr>
            <p:ph idx="1"/>
          </p:nvPr>
        </p:nvSpPr>
        <p:spPr/>
        <p:txBody>
          <a:bodyPr/>
          <a:lstStyle/>
          <a:p>
            <a:pPr>
              <a:spcBef>
                <a:spcPts val="600"/>
              </a:spcBef>
            </a:pPr>
            <a:r>
              <a:rPr lang="zh-CN" altLang="zh-CN" dirty="0"/>
              <a:t>如果一个路由器没有足够的缓存空间，它就会丢弃一些新到的分组。</a:t>
            </a:r>
            <a:endParaRPr lang="en-US" altLang="zh-CN" dirty="0"/>
          </a:p>
          <a:p>
            <a:pPr>
              <a:spcBef>
                <a:spcPts val="600"/>
              </a:spcBef>
            </a:pPr>
            <a:endParaRPr lang="en-US" altLang="zh-CN" dirty="0"/>
          </a:p>
          <a:p>
            <a:pPr>
              <a:spcBef>
                <a:spcPts val="600"/>
              </a:spcBef>
            </a:pPr>
            <a:r>
              <a:rPr lang="zh-CN" altLang="zh-CN" dirty="0"/>
              <a:t>但当分组被丢弃时，发送这一分组的源点就会重传这一分组，甚至可能还要</a:t>
            </a:r>
            <a:r>
              <a:rPr lang="zh-CN" altLang="zh-CN" dirty="0">
                <a:solidFill>
                  <a:srgbClr val="FF0000"/>
                </a:solidFill>
              </a:rPr>
              <a:t>重传多次</a:t>
            </a:r>
            <a:r>
              <a:rPr lang="zh-CN" altLang="zh-CN" dirty="0"/>
              <a:t>。</a:t>
            </a:r>
            <a:endParaRPr lang="en-US" altLang="zh-CN" dirty="0"/>
          </a:p>
          <a:p>
            <a:pPr>
              <a:spcBef>
                <a:spcPts val="600"/>
              </a:spcBef>
            </a:pPr>
            <a:endParaRPr lang="en-US" altLang="zh-CN" dirty="0"/>
          </a:p>
          <a:p>
            <a:pPr>
              <a:spcBef>
                <a:spcPts val="600"/>
              </a:spcBef>
            </a:pPr>
            <a:r>
              <a:rPr lang="zh-CN" altLang="zh-CN" dirty="0"/>
              <a:t>这样会引起更多的分组流入网络和被网络中的路由器丢弃。</a:t>
            </a:r>
            <a:endParaRPr lang="en-US" altLang="zh-CN" dirty="0"/>
          </a:p>
          <a:p>
            <a:pPr>
              <a:spcBef>
                <a:spcPts val="600"/>
              </a:spcBef>
            </a:pPr>
            <a:endParaRPr lang="en-US" altLang="zh-CN" dirty="0">
              <a:solidFill>
                <a:srgbClr val="0000FF"/>
              </a:solidFill>
            </a:endParaRPr>
          </a:p>
          <a:p>
            <a:pPr>
              <a:spcBef>
                <a:spcPts val="600"/>
              </a:spcBef>
            </a:pPr>
            <a:r>
              <a:rPr lang="zh-CN" altLang="zh-CN" dirty="0">
                <a:solidFill>
                  <a:srgbClr val="0000FF"/>
                </a:solidFill>
              </a:rPr>
              <a:t>可见拥塞引起的</a:t>
            </a:r>
            <a:r>
              <a:rPr lang="zh-CN" altLang="zh-CN" dirty="0">
                <a:solidFill>
                  <a:srgbClr val="FF0000"/>
                </a:solidFill>
              </a:rPr>
              <a:t>重传</a:t>
            </a:r>
            <a:r>
              <a:rPr lang="zh-CN" altLang="zh-CN" dirty="0">
                <a:solidFill>
                  <a:srgbClr val="0000FF"/>
                </a:solidFill>
              </a:rPr>
              <a:t>并不会缓解网络的拥塞，</a:t>
            </a:r>
            <a:r>
              <a:rPr lang="zh-CN" altLang="zh-CN" dirty="0">
                <a:solidFill>
                  <a:srgbClr val="FF0000"/>
                </a:solidFill>
              </a:rPr>
              <a:t>反而会加</a:t>
            </a:r>
            <a:r>
              <a:rPr lang="zh-CN" altLang="zh-CN" dirty="0">
                <a:solidFill>
                  <a:srgbClr val="0000FF"/>
                </a:solidFill>
              </a:rPr>
              <a:t>剧网络的拥塞。</a:t>
            </a:r>
            <a:endParaRPr lang="zh-CN" altLang="en-US" dirty="0">
              <a:solidFill>
                <a:srgbClr val="0000FF"/>
              </a:solidFil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zh-CN" altLang="en-US" dirty="0"/>
              <a:t>拥塞控制与流量控制的关系 </a:t>
            </a:r>
          </a:p>
        </p:txBody>
      </p:sp>
      <p:sp>
        <p:nvSpPr>
          <p:cNvPr id="888836" name="Rectangle 4"/>
          <p:cNvSpPr>
            <a:spLocks noGrp="1" noChangeArrowheads="1"/>
          </p:cNvSpPr>
          <p:nvPr>
            <p:ph type="body" idx="1"/>
          </p:nvPr>
        </p:nvSpPr>
        <p:spPr/>
        <p:txBody>
          <a:bodyPr/>
          <a:lstStyle/>
          <a:p>
            <a:r>
              <a:rPr lang="zh-CN" altLang="zh-CN" dirty="0">
                <a:solidFill>
                  <a:srgbClr val="FF0000"/>
                </a:solidFill>
              </a:rPr>
              <a:t>拥塞控制</a:t>
            </a:r>
            <a:r>
              <a:rPr lang="zh-CN" altLang="zh-CN" dirty="0"/>
              <a:t>就是防止过多的数据注入</a:t>
            </a:r>
            <a:r>
              <a:rPr lang="en-US" altLang="zh-CN" dirty="0"/>
              <a:t>(inject)</a:t>
            </a:r>
            <a:r>
              <a:rPr lang="zh-CN" altLang="zh-CN" dirty="0"/>
              <a:t>到网络中，使网络中的路由器或链路不致过载</a:t>
            </a:r>
            <a:r>
              <a:rPr lang="en-US" altLang="zh-CN" dirty="0"/>
              <a:t>(overload)</a:t>
            </a:r>
            <a:r>
              <a:rPr lang="zh-CN" altLang="zh-CN" dirty="0"/>
              <a:t>。</a:t>
            </a:r>
            <a:endParaRPr lang="en-US" altLang="zh-CN" dirty="0"/>
          </a:p>
          <a:p>
            <a:endParaRPr lang="en-US" altLang="zh-CN" dirty="0">
              <a:solidFill>
                <a:srgbClr val="0000FF"/>
              </a:solidFill>
            </a:endParaRPr>
          </a:p>
          <a:p>
            <a:r>
              <a:rPr lang="zh-CN" altLang="zh-CN" dirty="0">
                <a:solidFill>
                  <a:srgbClr val="0000FF"/>
                </a:solidFill>
              </a:rPr>
              <a:t>拥塞控制所要做的都有一个前提，就是网络能够</a:t>
            </a:r>
            <a:r>
              <a:rPr lang="zh-CN" altLang="zh-CN" dirty="0">
                <a:solidFill>
                  <a:srgbClr val="FF0000"/>
                </a:solidFill>
              </a:rPr>
              <a:t>承受</a:t>
            </a:r>
            <a:r>
              <a:rPr lang="zh-CN" altLang="zh-CN" dirty="0">
                <a:solidFill>
                  <a:srgbClr val="0000FF"/>
                </a:solidFill>
              </a:rPr>
              <a:t>现有的网络负荷。</a:t>
            </a:r>
            <a:endParaRPr lang="zh-CN" altLang="en-US" dirty="0">
              <a:solidFill>
                <a:srgbClr val="0000FF"/>
              </a:solidFill>
            </a:endParaRPr>
          </a:p>
          <a:p>
            <a:pPr eaLnBrk="1" hangingPunct="1"/>
            <a:endParaRPr lang="en-US" altLang="zh-CN" dirty="0">
              <a:solidFill>
                <a:srgbClr val="FF0000"/>
              </a:solidFill>
            </a:endParaRPr>
          </a:p>
          <a:p>
            <a:pPr eaLnBrk="1" hangingPunct="1"/>
            <a:r>
              <a:rPr lang="zh-CN" altLang="en-US" dirty="0">
                <a:solidFill>
                  <a:srgbClr val="FF0000"/>
                </a:solidFill>
              </a:rPr>
              <a:t>拥塞控制</a:t>
            </a:r>
            <a:r>
              <a:rPr lang="zh-CN" altLang="en-US" dirty="0"/>
              <a:t>是一个全局性的过程，涉及到所有的主机、所有的路由器，以及与降低网络传输性能有关的所有因素。 </a:t>
            </a:r>
          </a:p>
          <a:p>
            <a:endParaRPr lang="en-US" altLang="zh-CN"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a:t>拥塞控制与流量控制的区别 </a:t>
            </a:r>
          </a:p>
        </p:txBody>
      </p:sp>
      <p:sp>
        <p:nvSpPr>
          <p:cNvPr id="2236419" name="Rectangle 3"/>
          <p:cNvSpPr>
            <a:spLocks noGrp="1" noChangeArrowheads="1"/>
          </p:cNvSpPr>
          <p:nvPr>
            <p:ph idx="1"/>
          </p:nvPr>
        </p:nvSpPr>
        <p:spPr/>
        <p:txBody>
          <a:bodyPr/>
          <a:lstStyle/>
          <a:p>
            <a:pPr>
              <a:spcBef>
                <a:spcPts val="600"/>
              </a:spcBef>
            </a:pPr>
            <a:r>
              <a:rPr lang="zh-CN" altLang="zh-CN" dirty="0">
                <a:solidFill>
                  <a:srgbClr val="0000FF"/>
                </a:solidFill>
              </a:rPr>
              <a:t>流量控制</a:t>
            </a:r>
            <a:r>
              <a:rPr lang="zh-CN" altLang="zh-CN" dirty="0"/>
              <a:t>往往指点对点通信量的控制，是个端到端的问题</a:t>
            </a:r>
            <a:r>
              <a:rPr lang="en-US" altLang="zh-CN" dirty="0"/>
              <a:t>(</a:t>
            </a:r>
            <a:r>
              <a:rPr lang="zh-CN" altLang="zh-CN" dirty="0"/>
              <a:t>接收端控制发送端</a:t>
            </a:r>
            <a:r>
              <a:rPr lang="en-US" altLang="zh-CN" dirty="0"/>
              <a:t>)</a:t>
            </a:r>
            <a:r>
              <a:rPr lang="zh-CN" altLang="zh-CN" dirty="0"/>
              <a:t>。</a:t>
            </a:r>
            <a:endParaRPr lang="en-US" altLang="zh-CN" dirty="0"/>
          </a:p>
          <a:p>
            <a:pPr>
              <a:spcBef>
                <a:spcPts val="600"/>
              </a:spcBef>
            </a:pPr>
            <a:endParaRPr lang="en-US" altLang="zh-CN" dirty="0">
              <a:solidFill>
                <a:srgbClr val="0000FF"/>
              </a:solidFill>
            </a:endParaRPr>
          </a:p>
          <a:p>
            <a:pPr>
              <a:spcBef>
                <a:spcPts val="600"/>
              </a:spcBef>
            </a:pPr>
            <a:r>
              <a:rPr lang="zh-CN" altLang="zh-CN" dirty="0">
                <a:solidFill>
                  <a:srgbClr val="0000FF"/>
                </a:solidFill>
              </a:rPr>
              <a:t>流量控制</a:t>
            </a:r>
            <a:r>
              <a:rPr lang="zh-CN" altLang="zh-CN" dirty="0"/>
              <a:t>所要做的就是抑制发送端发送数据的</a:t>
            </a:r>
            <a:r>
              <a:rPr lang="zh-CN" altLang="zh-CN" dirty="0">
                <a:solidFill>
                  <a:srgbClr val="FF0000"/>
                </a:solidFill>
              </a:rPr>
              <a:t>速率</a:t>
            </a:r>
            <a:r>
              <a:rPr lang="en-US" altLang="zh-CN" dirty="0"/>
              <a:t>[</a:t>
            </a:r>
            <a:r>
              <a:rPr lang="zh-CN" altLang="en-US" dirty="0"/>
              <a:t>这里是指</a:t>
            </a:r>
            <a:r>
              <a:rPr lang="en-US" altLang="zh-CN" dirty="0"/>
              <a:t>TCP</a:t>
            </a:r>
            <a:r>
              <a:rPr lang="zh-CN" altLang="en-US" dirty="0"/>
              <a:t>的吞吐量</a:t>
            </a:r>
            <a:r>
              <a:rPr lang="en-US" altLang="zh-CN" dirty="0"/>
              <a:t>]</a:t>
            </a:r>
            <a:r>
              <a:rPr lang="zh-CN" altLang="zh-CN" dirty="0"/>
              <a:t>，以便使接收端来得及接收。</a:t>
            </a:r>
            <a:r>
              <a:rPr lang="zh-CN" altLang="en-US" dirty="0"/>
              <a:t> </a:t>
            </a:r>
          </a:p>
        </p:txBody>
      </p:sp>
      <p:sp>
        <p:nvSpPr>
          <p:cNvPr id="2" name="矩形 1"/>
          <p:cNvSpPr/>
          <p:nvPr/>
        </p:nvSpPr>
        <p:spPr>
          <a:xfrm>
            <a:off x="428596" y="4000504"/>
            <a:ext cx="8286808" cy="1988237"/>
          </a:xfrm>
          <a:prstGeom prst="rect">
            <a:avLst/>
          </a:prstGeom>
          <a:solidFill>
            <a:srgbClr val="FFFF66"/>
          </a:solidFill>
          <a:ln>
            <a:solidFill>
              <a:schemeClr val="tx1"/>
            </a:solidFill>
          </a:ln>
        </p:spPr>
        <p:txBody>
          <a:bodyPr wrap="square">
            <a:spAutoFit/>
          </a:bodyPr>
          <a:lstStyle/>
          <a:p>
            <a:pPr>
              <a:lnSpc>
                <a:spcPct val="110000"/>
              </a:lnSpc>
            </a:pPr>
            <a:r>
              <a:rPr lang="zh-CN" altLang="zh-CN" sz="2800" dirty="0">
                <a:solidFill>
                  <a:srgbClr val="000099"/>
                </a:solidFill>
                <a:latin typeface="+mn-lt"/>
                <a:ea typeface="黑体" panose="02010609060101010101" pitchFamily="49" charset="-122"/>
              </a:rPr>
              <a:t>拥塞控制和流量控制之所以常常被弄混，是因为某些拥塞控制算法是</a:t>
            </a:r>
            <a:r>
              <a:rPr lang="zh-CN" altLang="zh-CN" sz="2800" dirty="0">
                <a:solidFill>
                  <a:srgbClr val="FF0000"/>
                </a:solidFill>
                <a:latin typeface="+mn-lt"/>
                <a:ea typeface="黑体" panose="02010609060101010101" pitchFamily="49" charset="-122"/>
              </a:rPr>
              <a:t>向</a:t>
            </a:r>
            <a:r>
              <a:rPr lang="zh-CN" altLang="zh-CN" sz="2800" dirty="0">
                <a:solidFill>
                  <a:srgbClr val="000099"/>
                </a:solidFill>
                <a:latin typeface="+mn-lt"/>
                <a:ea typeface="黑体" panose="02010609060101010101" pitchFamily="49" charset="-122"/>
              </a:rPr>
              <a:t>发送端发送控制报文</a:t>
            </a:r>
            <a:r>
              <a:rPr lang="en-US" altLang="zh-CN" sz="2800" dirty="0">
                <a:solidFill>
                  <a:srgbClr val="000099"/>
                </a:solidFill>
                <a:latin typeface="+mn-lt"/>
                <a:ea typeface="黑体" panose="02010609060101010101" pitchFamily="49" charset="-122"/>
              </a:rPr>
              <a:t>[</a:t>
            </a:r>
            <a:r>
              <a:rPr lang="zh-CN" altLang="en-US" sz="2800" dirty="0">
                <a:solidFill>
                  <a:srgbClr val="FF0000"/>
                </a:solidFill>
                <a:latin typeface="+mn-lt"/>
                <a:ea typeface="黑体" panose="02010609060101010101" pitchFamily="49" charset="-122"/>
              </a:rPr>
              <a:t>谁发送</a:t>
            </a:r>
            <a:r>
              <a:rPr lang="en-US" altLang="zh-CN" sz="2800" dirty="0">
                <a:solidFill>
                  <a:srgbClr val="FF0000"/>
                </a:solidFill>
                <a:latin typeface="+mn-lt"/>
                <a:ea typeface="黑体" panose="02010609060101010101" pitchFamily="49" charset="-122"/>
              </a:rPr>
              <a:t>?</a:t>
            </a:r>
            <a:r>
              <a:rPr lang="en-US" altLang="zh-CN" sz="2800" dirty="0">
                <a:latin typeface="+mn-lt"/>
                <a:ea typeface="黑体" panose="02010609060101010101" pitchFamily="49" charset="-122"/>
              </a:rPr>
              <a:t>]</a:t>
            </a:r>
            <a:r>
              <a:rPr lang="zh-CN" altLang="zh-CN" sz="2800" dirty="0">
                <a:solidFill>
                  <a:srgbClr val="000099"/>
                </a:solidFill>
                <a:latin typeface="+mn-lt"/>
                <a:ea typeface="黑体" panose="02010609060101010101" pitchFamily="49" charset="-122"/>
              </a:rPr>
              <a:t>，并告诉发送端，网络已出现麻烦，必须放慢发送速率。这点又和流量控制是很相似的。</a:t>
            </a:r>
            <a:endParaRPr lang="zh-CN" altLang="en-US" sz="2800" dirty="0">
              <a:solidFill>
                <a:srgbClr val="000099"/>
              </a:solidFill>
              <a:latin typeface="+mn-lt"/>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zh-CN" altLang="en-US" dirty="0"/>
              <a:t>进行拥塞控制需要付出代价 </a:t>
            </a:r>
          </a:p>
        </p:txBody>
      </p:sp>
      <p:sp>
        <p:nvSpPr>
          <p:cNvPr id="889860" name="Rectangle 4"/>
          <p:cNvSpPr>
            <a:spLocks noGrp="1" noChangeArrowheads="1"/>
          </p:cNvSpPr>
          <p:nvPr>
            <p:ph type="body" idx="1"/>
          </p:nvPr>
        </p:nvSpPr>
        <p:spPr>
          <a:xfrm>
            <a:off x="330200" y="1028700"/>
            <a:ext cx="8456642" cy="5136604"/>
          </a:xfrm>
        </p:spPr>
        <p:txBody>
          <a:bodyPr/>
          <a:lstStyle/>
          <a:p>
            <a:pPr>
              <a:spcBef>
                <a:spcPts val="600"/>
              </a:spcBef>
            </a:pPr>
            <a:r>
              <a:rPr lang="zh-CN" altLang="en-US" dirty="0"/>
              <a:t>这首先需要</a:t>
            </a:r>
            <a:r>
              <a:rPr lang="zh-CN" altLang="en-US" dirty="0">
                <a:solidFill>
                  <a:srgbClr val="FF0000"/>
                </a:solidFill>
              </a:rPr>
              <a:t>获取</a:t>
            </a:r>
            <a:r>
              <a:rPr lang="zh-CN" altLang="en-US" dirty="0"/>
              <a:t>网络内部流量分布</a:t>
            </a:r>
            <a:r>
              <a:rPr lang="en-US" altLang="zh-CN" dirty="0"/>
              <a:t>(traffic distribution)</a:t>
            </a:r>
            <a:r>
              <a:rPr lang="zh-CN" altLang="en-US" dirty="0"/>
              <a:t>的信息。</a:t>
            </a:r>
          </a:p>
          <a:p>
            <a:pPr>
              <a:spcBef>
                <a:spcPts val="600"/>
              </a:spcBef>
            </a:pPr>
            <a:endParaRPr lang="zh-CN" altLang="en-US" dirty="0"/>
          </a:p>
          <a:p>
            <a:pPr>
              <a:spcBef>
                <a:spcPts val="600"/>
              </a:spcBef>
            </a:pPr>
            <a:r>
              <a:rPr lang="zh-CN" altLang="en-US" dirty="0"/>
              <a:t>在实施拥塞控制时，还需要在节点之间</a:t>
            </a:r>
            <a:r>
              <a:rPr lang="zh-CN" altLang="en-US" dirty="0">
                <a:solidFill>
                  <a:srgbClr val="FF0000"/>
                </a:solidFill>
              </a:rPr>
              <a:t>交换</a:t>
            </a:r>
            <a:r>
              <a:rPr lang="zh-CN" altLang="en-US" dirty="0"/>
              <a:t>信息和各种命令，以便</a:t>
            </a:r>
            <a:r>
              <a:rPr lang="zh-CN" altLang="en-US" dirty="0">
                <a:solidFill>
                  <a:srgbClr val="FF0000"/>
                </a:solidFill>
              </a:rPr>
              <a:t>选择</a:t>
            </a:r>
            <a:r>
              <a:rPr lang="zh-CN" altLang="en-US" dirty="0"/>
              <a:t>控制的策略和</a:t>
            </a:r>
            <a:r>
              <a:rPr lang="zh-CN" altLang="en-US" dirty="0">
                <a:solidFill>
                  <a:srgbClr val="FF0000"/>
                </a:solidFill>
              </a:rPr>
              <a:t>实施</a:t>
            </a:r>
            <a:r>
              <a:rPr lang="zh-CN" altLang="en-US" dirty="0"/>
              <a:t>控制。</a:t>
            </a:r>
            <a:endParaRPr lang="en-US" altLang="zh-CN" dirty="0"/>
          </a:p>
          <a:p>
            <a:pPr>
              <a:spcBef>
                <a:spcPts val="600"/>
              </a:spcBef>
            </a:pPr>
            <a:endParaRPr lang="en-US" altLang="zh-CN" dirty="0"/>
          </a:p>
          <a:p>
            <a:pPr>
              <a:spcBef>
                <a:spcPts val="600"/>
              </a:spcBef>
            </a:pPr>
            <a:r>
              <a:rPr lang="zh-CN" altLang="en-US" dirty="0"/>
              <a:t>这样就产生了额外开销 </a:t>
            </a:r>
            <a:r>
              <a:rPr lang="en-US" altLang="zh-CN" dirty="0"/>
              <a:t>(extra overhead)</a:t>
            </a:r>
            <a:r>
              <a:rPr lang="zh-CN" altLang="en-US" dirty="0"/>
              <a:t>。</a:t>
            </a:r>
          </a:p>
          <a:p>
            <a:pPr>
              <a:spcBef>
                <a:spcPts val="600"/>
              </a:spcBef>
            </a:pPr>
            <a:endParaRPr lang="zh-CN" altLang="en-US" dirty="0"/>
          </a:p>
          <a:p>
            <a:pPr>
              <a:spcBef>
                <a:spcPts val="600"/>
              </a:spcBef>
            </a:pPr>
            <a:r>
              <a:rPr lang="zh-CN" altLang="en-US" dirty="0"/>
              <a:t>拥塞控制有时还需要将一些资源 </a:t>
            </a:r>
            <a:r>
              <a:rPr lang="en-US" altLang="zh-CN" dirty="0"/>
              <a:t>(</a:t>
            </a:r>
            <a:r>
              <a:rPr lang="zh-CN" altLang="en-US" dirty="0"/>
              <a:t>如</a:t>
            </a:r>
            <a:r>
              <a:rPr lang="zh-CN" altLang="en-US" dirty="0">
                <a:solidFill>
                  <a:srgbClr val="FF0000"/>
                </a:solidFill>
              </a:rPr>
              <a:t>缓存</a:t>
            </a:r>
            <a:r>
              <a:rPr lang="zh-CN" altLang="en-US" dirty="0"/>
              <a:t>、</a:t>
            </a:r>
            <a:r>
              <a:rPr lang="zh-CN" altLang="en-US" dirty="0">
                <a:solidFill>
                  <a:srgbClr val="FF0000"/>
                </a:solidFill>
              </a:rPr>
              <a:t>带宽</a:t>
            </a:r>
            <a:r>
              <a:rPr lang="zh-CN" altLang="en-US" dirty="0"/>
              <a:t>等</a:t>
            </a:r>
            <a:r>
              <a:rPr lang="en-US" altLang="zh-CN" dirty="0"/>
              <a:t>) </a:t>
            </a:r>
            <a:r>
              <a:rPr lang="zh-CN" altLang="en-US" dirty="0"/>
              <a:t>分配给个别用户 </a:t>
            </a:r>
            <a:r>
              <a:rPr lang="en-US" altLang="zh-CN" dirty="0"/>
              <a:t>(</a:t>
            </a:r>
            <a:r>
              <a:rPr lang="zh-CN" altLang="en-US" dirty="0"/>
              <a:t>或一些类别的用户</a:t>
            </a:r>
            <a:r>
              <a:rPr lang="en-US" altLang="zh-CN" dirty="0"/>
              <a:t>) </a:t>
            </a:r>
            <a:r>
              <a:rPr lang="zh-CN" altLang="en-US" dirty="0">
                <a:solidFill>
                  <a:srgbClr val="FF0000"/>
                </a:solidFill>
              </a:rPr>
              <a:t>单独</a:t>
            </a:r>
            <a:r>
              <a:rPr lang="zh-CN" altLang="en-US" dirty="0"/>
              <a:t>使用，这样就使得网络资源</a:t>
            </a:r>
            <a:r>
              <a:rPr lang="zh-CN" altLang="en-US" dirty="0">
                <a:solidFill>
                  <a:srgbClr val="FF0000"/>
                </a:solidFill>
              </a:rPr>
              <a:t>不能更好地</a:t>
            </a:r>
            <a:r>
              <a:rPr lang="zh-CN" altLang="en-US" dirty="0"/>
              <a:t>实现共享。</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355600" y="203200"/>
            <a:ext cx="8458200" cy="682626"/>
          </a:xfrm>
        </p:spPr>
        <p:txBody>
          <a:bodyPr/>
          <a:lstStyle/>
          <a:p>
            <a:r>
              <a:rPr lang="zh-CN" altLang="en-US" dirty="0"/>
              <a:t>拥塞控制所起的作用 </a:t>
            </a:r>
          </a:p>
        </p:txBody>
      </p:sp>
      <p:sp>
        <p:nvSpPr>
          <p:cNvPr id="768003" name="Line 3"/>
          <p:cNvSpPr>
            <a:spLocks noChangeShapeType="1"/>
          </p:cNvSpPr>
          <p:nvPr/>
        </p:nvSpPr>
        <p:spPr bwMode="auto">
          <a:xfrm rot="-5400000">
            <a:off x="-707231" y="3517131"/>
            <a:ext cx="3481388" cy="0"/>
          </a:xfrm>
          <a:prstGeom prst="line">
            <a:avLst/>
          </a:prstGeom>
          <a:noFill/>
          <a:ln w="19050">
            <a:solidFill>
              <a:schemeClr val="folHlink"/>
            </a:solidFill>
            <a:round/>
            <a:tailEnd type="triangle" w="med" len="lg"/>
          </a:ln>
          <a:effectLst/>
        </p:spPr>
        <p:txBody>
          <a:bodyPr wrap="none" anchor="ctr"/>
          <a:lstStyle/>
          <a:p>
            <a:endParaRPr lang="zh-CN" altLang="en-US"/>
          </a:p>
        </p:txBody>
      </p:sp>
      <p:sp>
        <p:nvSpPr>
          <p:cNvPr id="768005" name="Text Box 5"/>
          <p:cNvSpPr txBox="1">
            <a:spLocks noChangeArrowheads="1"/>
          </p:cNvSpPr>
          <p:nvPr/>
        </p:nvSpPr>
        <p:spPr bwMode="auto">
          <a:xfrm>
            <a:off x="7092950" y="4837137"/>
            <a:ext cx="1454150" cy="398463"/>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提供的负载</a:t>
            </a:r>
          </a:p>
        </p:txBody>
      </p:sp>
      <p:sp>
        <p:nvSpPr>
          <p:cNvPr id="768006" name="Text Box 6"/>
          <p:cNvSpPr txBox="1">
            <a:spLocks noChangeArrowheads="1"/>
          </p:cNvSpPr>
          <p:nvPr/>
        </p:nvSpPr>
        <p:spPr bwMode="auto">
          <a:xfrm>
            <a:off x="1125520" y="1746241"/>
            <a:ext cx="946150"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吞吐量</a:t>
            </a:r>
          </a:p>
        </p:txBody>
      </p:sp>
      <p:grpSp>
        <p:nvGrpSpPr>
          <p:cNvPr id="768007" name="Group 7"/>
          <p:cNvGrpSpPr/>
          <p:nvPr/>
        </p:nvGrpSpPr>
        <p:grpSpPr bwMode="auto">
          <a:xfrm>
            <a:off x="1033463" y="2460650"/>
            <a:ext cx="6480175" cy="2797175"/>
            <a:chOff x="651" y="1797"/>
            <a:chExt cx="4082" cy="1762"/>
          </a:xfrm>
        </p:grpSpPr>
        <p:sp>
          <p:nvSpPr>
            <p:cNvPr id="768008" name="Line 8"/>
            <p:cNvSpPr>
              <a:spLocks noChangeShapeType="1"/>
            </p:cNvSpPr>
            <p:nvPr/>
          </p:nvSpPr>
          <p:spPr bwMode="auto">
            <a:xfrm flipV="1">
              <a:off x="651" y="2077"/>
              <a:ext cx="1925" cy="1482"/>
            </a:xfrm>
            <a:prstGeom prst="line">
              <a:avLst/>
            </a:prstGeom>
            <a:noFill/>
            <a:ln w="38100">
              <a:solidFill>
                <a:srgbClr val="FF0066"/>
              </a:solidFill>
              <a:round/>
            </a:ln>
            <a:effectLst/>
          </p:spPr>
          <p:txBody>
            <a:bodyPr wrap="none" anchor="ctr"/>
            <a:lstStyle/>
            <a:p>
              <a:endParaRPr lang="zh-CN" altLang="en-US"/>
            </a:p>
          </p:txBody>
        </p:sp>
        <p:sp>
          <p:nvSpPr>
            <p:cNvPr id="768009" name="Line 9"/>
            <p:cNvSpPr>
              <a:spLocks noChangeShapeType="1"/>
            </p:cNvSpPr>
            <p:nvPr/>
          </p:nvSpPr>
          <p:spPr bwMode="auto">
            <a:xfrm>
              <a:off x="2576" y="2077"/>
              <a:ext cx="2157" cy="0"/>
            </a:xfrm>
            <a:prstGeom prst="line">
              <a:avLst/>
            </a:prstGeom>
            <a:noFill/>
            <a:ln w="38100">
              <a:solidFill>
                <a:srgbClr val="FF0066"/>
              </a:solidFill>
              <a:round/>
            </a:ln>
            <a:effectLst/>
          </p:spPr>
          <p:txBody>
            <a:bodyPr wrap="none" anchor="ctr"/>
            <a:lstStyle/>
            <a:p>
              <a:endParaRPr lang="zh-CN" altLang="en-US"/>
            </a:p>
          </p:txBody>
        </p:sp>
        <p:sp>
          <p:nvSpPr>
            <p:cNvPr id="768010" name="Text Box 10"/>
            <p:cNvSpPr txBox="1">
              <a:spLocks noChangeArrowheads="1"/>
            </p:cNvSpPr>
            <p:nvPr/>
          </p:nvSpPr>
          <p:spPr bwMode="auto">
            <a:xfrm>
              <a:off x="2901" y="1797"/>
              <a:ext cx="1235" cy="251"/>
            </a:xfrm>
            <a:prstGeom prst="rect">
              <a:avLst/>
            </a:prstGeom>
            <a:noFill/>
            <a:ln w="9525">
              <a:noFill/>
              <a:miter lim="800000"/>
            </a:ln>
            <a:effectLst/>
          </p:spPr>
          <p:txBody>
            <a:bodyPr wrap="none">
              <a:spAutoFit/>
            </a:bodyPr>
            <a:lstStyle/>
            <a:p>
              <a:r>
                <a:rPr kumimoji="1" lang="zh-CN" altLang="en-US" sz="2000">
                  <a:solidFill>
                    <a:schemeClr val="hlink"/>
                  </a:solidFill>
                  <a:latin typeface="Arial" panose="020B0604020202020204" pitchFamily="34" charset="0"/>
                  <a:ea typeface="黑体" panose="02010609060101010101" pitchFamily="49" charset="-122"/>
                </a:rPr>
                <a:t>理想的拥塞控制</a:t>
              </a:r>
            </a:p>
          </p:txBody>
        </p:sp>
      </p:grpSp>
      <p:sp>
        <p:nvSpPr>
          <p:cNvPr id="768015" name="Rectangle 15"/>
          <p:cNvSpPr>
            <a:spLocks noChangeArrowheads="1"/>
          </p:cNvSpPr>
          <p:nvPr/>
        </p:nvSpPr>
        <p:spPr bwMode="auto">
          <a:xfrm>
            <a:off x="4425950" y="5353075"/>
            <a:ext cx="641350" cy="293687"/>
          </a:xfrm>
          <a:prstGeom prst="rect">
            <a:avLst/>
          </a:prstGeom>
          <a:solidFill>
            <a:schemeClr val="bg1"/>
          </a:solidFill>
          <a:ln w="9525">
            <a:noFill/>
            <a:miter lim="800000"/>
          </a:ln>
          <a:effectLst/>
        </p:spPr>
        <p:txBody>
          <a:bodyPr wrap="none" anchor="ctr"/>
          <a:lstStyle/>
          <a:p>
            <a:endParaRPr lang="zh-CN" altLang="en-US"/>
          </a:p>
        </p:txBody>
      </p:sp>
      <p:grpSp>
        <p:nvGrpSpPr>
          <p:cNvPr id="768023" name="Group 23"/>
          <p:cNvGrpSpPr/>
          <p:nvPr/>
        </p:nvGrpSpPr>
        <p:grpSpPr bwMode="auto">
          <a:xfrm>
            <a:off x="1033463" y="3070250"/>
            <a:ext cx="6573837" cy="2187575"/>
            <a:chOff x="651" y="2181"/>
            <a:chExt cx="4141" cy="1378"/>
          </a:xfrm>
        </p:grpSpPr>
        <p:sp>
          <p:nvSpPr>
            <p:cNvPr id="768024" name="Freeform 24"/>
            <p:cNvSpPr/>
            <p:nvPr/>
          </p:nvSpPr>
          <p:spPr bwMode="auto">
            <a:xfrm>
              <a:off x="651" y="2422"/>
              <a:ext cx="4141" cy="1137"/>
            </a:xfrm>
            <a:custGeom>
              <a:avLst/>
              <a:gdLst/>
              <a:ahLst/>
              <a:cxnLst>
                <a:cxn ang="0">
                  <a:pos x="0" y="921"/>
                </a:cxn>
                <a:cxn ang="0">
                  <a:pos x="876" y="345"/>
                </a:cxn>
                <a:cxn ang="0">
                  <a:pos x="1248" y="183"/>
                </a:cxn>
                <a:cxn ang="0">
                  <a:pos x="1584" y="105"/>
                </a:cxn>
                <a:cxn ang="0">
                  <a:pos x="1890" y="63"/>
                </a:cxn>
                <a:cxn ang="0">
                  <a:pos x="2232" y="21"/>
                </a:cxn>
                <a:cxn ang="0">
                  <a:pos x="2538" y="3"/>
                </a:cxn>
                <a:cxn ang="0">
                  <a:pos x="2490" y="3"/>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333399"/>
              </a:solidFill>
              <a:round/>
            </a:ln>
            <a:effectLst/>
          </p:spPr>
          <p:txBody>
            <a:bodyPr wrap="none" anchor="ctr"/>
            <a:lstStyle/>
            <a:p>
              <a:endParaRPr lang="zh-CN" altLang="en-US"/>
            </a:p>
          </p:txBody>
        </p:sp>
        <p:grpSp>
          <p:nvGrpSpPr>
            <p:cNvPr id="768025" name="Group 25"/>
            <p:cNvGrpSpPr/>
            <p:nvPr/>
          </p:nvGrpSpPr>
          <p:grpSpPr bwMode="auto">
            <a:xfrm>
              <a:off x="2499" y="2181"/>
              <a:ext cx="1235" cy="382"/>
              <a:chOff x="2499" y="2181"/>
              <a:chExt cx="1235" cy="382"/>
            </a:xfrm>
          </p:grpSpPr>
          <p:sp>
            <p:nvSpPr>
              <p:cNvPr id="768026" name="Text Box 26"/>
              <p:cNvSpPr txBox="1">
                <a:spLocks noChangeArrowheads="1"/>
              </p:cNvSpPr>
              <p:nvPr/>
            </p:nvSpPr>
            <p:spPr bwMode="auto">
              <a:xfrm>
                <a:off x="2499" y="2181"/>
                <a:ext cx="1235" cy="251"/>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实际的拥塞控制</a:t>
                </a:r>
              </a:p>
            </p:txBody>
          </p:sp>
          <p:sp>
            <p:nvSpPr>
              <p:cNvPr id="768027" name="Line 27"/>
              <p:cNvSpPr>
                <a:spLocks noChangeShapeType="1"/>
              </p:cNvSpPr>
              <p:nvPr/>
            </p:nvSpPr>
            <p:spPr bwMode="auto">
              <a:xfrm>
                <a:off x="3016" y="2387"/>
                <a:ext cx="100" cy="176"/>
              </a:xfrm>
              <a:prstGeom prst="line">
                <a:avLst/>
              </a:prstGeom>
              <a:noFill/>
              <a:ln w="28575">
                <a:solidFill>
                  <a:srgbClr val="333399"/>
                </a:solidFill>
                <a:round/>
              </a:ln>
              <a:effectLst/>
            </p:spPr>
            <p:txBody>
              <a:bodyPr wrap="none" anchor="ctr"/>
              <a:lstStyle/>
              <a:p>
                <a:endParaRPr lang="zh-CN" altLang="en-US"/>
              </a:p>
            </p:txBody>
          </p:sp>
        </p:grpSp>
      </p:grpSp>
      <p:sp>
        <p:nvSpPr>
          <p:cNvPr id="768032" name="Line 32"/>
          <p:cNvSpPr>
            <a:spLocks noChangeShapeType="1"/>
          </p:cNvSpPr>
          <p:nvPr/>
        </p:nvSpPr>
        <p:spPr bwMode="auto">
          <a:xfrm>
            <a:off x="1033463" y="5257825"/>
            <a:ext cx="6970712" cy="0"/>
          </a:xfrm>
          <a:prstGeom prst="line">
            <a:avLst/>
          </a:prstGeom>
          <a:noFill/>
          <a:ln w="19050">
            <a:solidFill>
              <a:schemeClr val="folHlink"/>
            </a:solidFill>
            <a:round/>
            <a:tailEnd type="triangle" w="med" len="lg"/>
          </a:ln>
          <a:effectLst/>
        </p:spPr>
        <p:txBody>
          <a:bodyPr wrap="none" anchor="ctr"/>
          <a:lstStyle/>
          <a:p>
            <a:endParaRPr lang="zh-CN" altLang="en-US"/>
          </a:p>
        </p:txBody>
      </p:sp>
      <p:sp>
        <p:nvSpPr>
          <p:cNvPr id="768033" name="Text Box 33"/>
          <p:cNvSpPr txBox="1">
            <a:spLocks noChangeArrowheads="1"/>
          </p:cNvSpPr>
          <p:nvPr/>
        </p:nvSpPr>
        <p:spPr bwMode="auto">
          <a:xfrm>
            <a:off x="781050" y="5111775"/>
            <a:ext cx="325438" cy="396875"/>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0</a:t>
            </a:r>
          </a:p>
        </p:txBody>
      </p:sp>
      <p:grpSp>
        <p:nvGrpSpPr>
          <p:cNvPr id="768038" name="Group 38"/>
          <p:cNvGrpSpPr/>
          <p:nvPr/>
        </p:nvGrpSpPr>
        <p:grpSpPr bwMode="auto">
          <a:xfrm>
            <a:off x="5378450" y="4275162"/>
            <a:ext cx="2757488" cy="1019175"/>
            <a:chOff x="3388" y="2940"/>
            <a:chExt cx="1737" cy="642"/>
          </a:xfrm>
        </p:grpSpPr>
        <p:grpSp>
          <p:nvGrpSpPr>
            <p:cNvPr id="768017" name="Group 17"/>
            <p:cNvGrpSpPr/>
            <p:nvPr/>
          </p:nvGrpSpPr>
          <p:grpSpPr bwMode="auto">
            <a:xfrm>
              <a:off x="3429" y="2940"/>
              <a:ext cx="1696" cy="590"/>
              <a:chOff x="3429" y="2940"/>
              <a:chExt cx="1696" cy="590"/>
            </a:xfrm>
          </p:grpSpPr>
          <p:sp>
            <p:nvSpPr>
              <p:cNvPr id="768018" name="Text Box 18"/>
              <p:cNvSpPr txBox="1">
                <a:spLocks noChangeArrowheads="1"/>
              </p:cNvSpPr>
              <p:nvPr/>
            </p:nvSpPr>
            <p:spPr bwMode="auto">
              <a:xfrm>
                <a:off x="3833" y="2940"/>
                <a:ext cx="1292" cy="250"/>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死锁</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吞吐量 </a:t>
                </a:r>
                <a:r>
                  <a:rPr kumimoji="1" lang="en-US" altLang="zh-CN" sz="2000" dirty="0">
                    <a:latin typeface="Arial" panose="020B0604020202020204" pitchFamily="34" charset="0"/>
                    <a:ea typeface="黑体" panose="02010609060101010101" pitchFamily="49" charset="-122"/>
                  </a:rPr>
                  <a:t>= 0)</a:t>
                </a:r>
              </a:p>
            </p:txBody>
          </p:sp>
          <p:sp>
            <p:nvSpPr>
              <p:cNvPr id="768019" name="Line 19"/>
              <p:cNvSpPr>
                <a:spLocks noChangeShapeType="1"/>
              </p:cNvSpPr>
              <p:nvPr/>
            </p:nvSpPr>
            <p:spPr bwMode="auto">
              <a:xfrm flipH="1">
                <a:off x="3429" y="3144"/>
                <a:ext cx="457" cy="386"/>
              </a:xfrm>
              <a:prstGeom prst="line">
                <a:avLst/>
              </a:prstGeom>
              <a:noFill/>
              <a:ln w="28575">
                <a:solidFill>
                  <a:srgbClr val="333399"/>
                </a:solidFill>
                <a:round/>
                <a:tailEnd type="triangle" w="med" len="lg"/>
              </a:ln>
              <a:effectLst/>
            </p:spPr>
            <p:txBody>
              <a:bodyPr wrap="none" anchor="ctr"/>
              <a:lstStyle/>
              <a:p>
                <a:endParaRPr lang="zh-CN" altLang="en-US"/>
              </a:p>
            </p:txBody>
          </p:sp>
        </p:grpSp>
        <p:sp>
          <p:nvSpPr>
            <p:cNvPr id="768034" name="Oval 34"/>
            <p:cNvSpPr>
              <a:spLocks noChangeArrowheads="1"/>
            </p:cNvSpPr>
            <p:nvPr/>
          </p:nvSpPr>
          <p:spPr bwMode="auto">
            <a:xfrm>
              <a:off x="3388" y="3522"/>
              <a:ext cx="63" cy="60"/>
            </a:xfrm>
            <a:prstGeom prst="ellipse">
              <a:avLst/>
            </a:prstGeom>
            <a:solidFill>
              <a:srgbClr val="FF0066"/>
            </a:solidFill>
            <a:ln w="9525">
              <a:solidFill>
                <a:schemeClr val="tx1"/>
              </a:solidFill>
              <a:round/>
            </a:ln>
            <a:effectLst/>
          </p:spPr>
          <p:txBody>
            <a:bodyPr wrap="none" anchor="ctr"/>
            <a:lstStyle/>
            <a:p>
              <a:endParaRPr lang="zh-CN" altLang="en-US"/>
            </a:p>
          </p:txBody>
        </p:sp>
      </p:grpSp>
      <p:grpSp>
        <p:nvGrpSpPr>
          <p:cNvPr id="768040" name="Group 40"/>
          <p:cNvGrpSpPr/>
          <p:nvPr/>
        </p:nvGrpSpPr>
        <p:grpSpPr bwMode="auto">
          <a:xfrm>
            <a:off x="1033463" y="3698901"/>
            <a:ext cx="5975350" cy="2176463"/>
            <a:chOff x="651" y="2577"/>
            <a:chExt cx="3764" cy="1371"/>
          </a:xfrm>
        </p:grpSpPr>
        <p:sp>
          <p:nvSpPr>
            <p:cNvPr id="768014" name="Line 14"/>
            <p:cNvSpPr>
              <a:spLocks noChangeShapeType="1"/>
            </p:cNvSpPr>
            <p:nvPr/>
          </p:nvSpPr>
          <p:spPr bwMode="auto">
            <a:xfrm>
              <a:off x="2585" y="3737"/>
              <a:ext cx="848" cy="0"/>
            </a:xfrm>
            <a:prstGeom prst="line">
              <a:avLst/>
            </a:prstGeom>
            <a:noFill/>
            <a:ln w="9525">
              <a:solidFill>
                <a:schemeClr val="folHlink"/>
              </a:solidFill>
              <a:round/>
              <a:headEnd type="triangle" w="sm" len="med"/>
              <a:tailEnd type="triangle" w="sm" len="med"/>
            </a:ln>
            <a:effectLst/>
          </p:spPr>
          <p:txBody>
            <a:bodyPr wrap="none" anchor="ctr"/>
            <a:lstStyle/>
            <a:p>
              <a:endParaRPr lang="zh-CN" altLang="en-US"/>
            </a:p>
          </p:txBody>
        </p:sp>
        <p:sp>
          <p:nvSpPr>
            <p:cNvPr id="768030" name="Line 30"/>
            <p:cNvSpPr>
              <a:spLocks noChangeShapeType="1"/>
            </p:cNvSpPr>
            <p:nvPr/>
          </p:nvSpPr>
          <p:spPr bwMode="auto">
            <a:xfrm>
              <a:off x="1633" y="3737"/>
              <a:ext cx="943" cy="0"/>
            </a:xfrm>
            <a:prstGeom prst="line">
              <a:avLst/>
            </a:prstGeom>
            <a:noFill/>
            <a:ln w="9525">
              <a:solidFill>
                <a:schemeClr val="folHlink"/>
              </a:solidFill>
              <a:round/>
              <a:headEnd type="triangle" w="sm" len="med"/>
              <a:tailEnd type="triangle" w="sm" len="med"/>
            </a:ln>
            <a:effectLst/>
          </p:spPr>
          <p:txBody>
            <a:bodyPr wrap="none" anchor="ctr"/>
            <a:lstStyle/>
            <a:p>
              <a:endParaRPr lang="zh-CN" altLang="en-US"/>
            </a:p>
          </p:txBody>
        </p:sp>
        <p:grpSp>
          <p:nvGrpSpPr>
            <p:cNvPr id="768039" name="Group 39"/>
            <p:cNvGrpSpPr/>
            <p:nvPr/>
          </p:nvGrpSpPr>
          <p:grpSpPr bwMode="auto">
            <a:xfrm>
              <a:off x="651" y="2577"/>
              <a:ext cx="3764" cy="1371"/>
              <a:chOff x="651" y="2577"/>
              <a:chExt cx="3764" cy="1371"/>
            </a:xfrm>
          </p:grpSpPr>
          <p:grpSp>
            <p:nvGrpSpPr>
              <p:cNvPr id="768037" name="Group 37"/>
              <p:cNvGrpSpPr/>
              <p:nvPr/>
            </p:nvGrpSpPr>
            <p:grpSpPr bwMode="auto">
              <a:xfrm>
                <a:off x="651" y="2577"/>
                <a:ext cx="3764" cy="1219"/>
                <a:chOff x="651" y="2577"/>
                <a:chExt cx="3764" cy="1219"/>
              </a:xfrm>
            </p:grpSpPr>
            <p:sp>
              <p:nvSpPr>
                <p:cNvPr id="768004" name="Freeform 4"/>
                <p:cNvSpPr/>
                <p:nvPr/>
              </p:nvSpPr>
              <p:spPr bwMode="auto">
                <a:xfrm>
                  <a:off x="651" y="2595"/>
                  <a:ext cx="2773" cy="964"/>
                </a:xfrm>
                <a:custGeom>
                  <a:avLst/>
                  <a:gdLst/>
                  <a:ahLst/>
                  <a:cxnLst>
                    <a:cxn ang="0">
                      <a:pos x="0" y="781"/>
                    </a:cxn>
                    <a:cxn ang="0">
                      <a:pos x="750" y="151"/>
                    </a:cxn>
                    <a:cxn ang="0">
                      <a:pos x="1080" y="19"/>
                    </a:cxn>
                    <a:cxn ang="0">
                      <a:pos x="1314" y="37"/>
                    </a:cxn>
                    <a:cxn ang="0">
                      <a:pos x="1488" y="175"/>
                    </a:cxn>
                    <a:cxn ang="0">
                      <a:pos x="1602" y="367"/>
                    </a:cxn>
                    <a:cxn ang="0">
                      <a:pos x="1686" y="589"/>
                    </a:cxn>
                    <a:cxn ang="0">
                      <a:pos x="1728" y="781"/>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FF00"/>
                  </a:solidFill>
                  <a:round/>
                </a:ln>
                <a:effectLst/>
              </p:spPr>
              <p:txBody>
                <a:bodyPr wrap="none" anchor="ctr"/>
                <a:lstStyle/>
                <a:p>
                  <a:endParaRPr lang="zh-CN" altLang="en-US"/>
                </a:p>
              </p:txBody>
            </p:sp>
            <p:sp>
              <p:nvSpPr>
                <p:cNvPr id="768011" name="Line 11"/>
                <p:cNvSpPr>
                  <a:spLocks noChangeShapeType="1"/>
                </p:cNvSpPr>
                <p:nvPr/>
              </p:nvSpPr>
              <p:spPr bwMode="auto">
                <a:xfrm>
                  <a:off x="2576" y="2611"/>
                  <a:ext cx="0" cy="948"/>
                </a:xfrm>
                <a:prstGeom prst="line">
                  <a:avLst/>
                </a:prstGeom>
                <a:noFill/>
                <a:ln w="12700">
                  <a:solidFill>
                    <a:schemeClr val="folHlink"/>
                  </a:solidFill>
                  <a:prstDash val="dash"/>
                  <a:round/>
                </a:ln>
                <a:effectLst/>
              </p:spPr>
              <p:txBody>
                <a:bodyPr wrap="none" anchor="ctr"/>
                <a:lstStyle/>
                <a:p>
                  <a:endParaRPr lang="zh-CN" altLang="en-US"/>
                </a:p>
              </p:txBody>
            </p:sp>
            <p:sp>
              <p:nvSpPr>
                <p:cNvPr id="768021" name="Text Box 21"/>
                <p:cNvSpPr txBox="1">
                  <a:spLocks noChangeArrowheads="1"/>
                </p:cNvSpPr>
                <p:nvPr/>
              </p:nvSpPr>
              <p:spPr bwMode="auto">
                <a:xfrm>
                  <a:off x="3500" y="2577"/>
                  <a:ext cx="915" cy="250"/>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无拥塞控制</a:t>
                  </a:r>
                </a:p>
              </p:txBody>
            </p:sp>
            <p:sp>
              <p:nvSpPr>
                <p:cNvPr id="768022" name="Line 22"/>
                <p:cNvSpPr>
                  <a:spLocks noChangeShapeType="1"/>
                </p:cNvSpPr>
                <p:nvPr/>
              </p:nvSpPr>
              <p:spPr bwMode="auto">
                <a:xfrm flipH="1">
                  <a:off x="3125" y="2759"/>
                  <a:ext cx="453" cy="148"/>
                </a:xfrm>
                <a:prstGeom prst="line">
                  <a:avLst/>
                </a:prstGeom>
                <a:noFill/>
                <a:ln w="28575">
                  <a:solidFill>
                    <a:srgbClr val="333399"/>
                  </a:solidFill>
                  <a:round/>
                </a:ln>
                <a:effectLst/>
              </p:spPr>
              <p:txBody>
                <a:bodyPr wrap="none" anchor="ctr"/>
                <a:lstStyle/>
                <a:p>
                  <a:endParaRPr lang="zh-CN" altLang="en-US"/>
                </a:p>
              </p:txBody>
            </p:sp>
            <p:sp>
              <p:nvSpPr>
                <p:cNvPr id="768028" name="Line 28"/>
                <p:cNvSpPr>
                  <a:spLocks noChangeShapeType="1"/>
                </p:cNvSpPr>
                <p:nvPr/>
              </p:nvSpPr>
              <p:spPr bwMode="auto">
                <a:xfrm>
                  <a:off x="1619" y="2848"/>
                  <a:ext cx="0" cy="713"/>
                </a:xfrm>
                <a:prstGeom prst="line">
                  <a:avLst/>
                </a:prstGeom>
                <a:noFill/>
                <a:ln w="12700">
                  <a:solidFill>
                    <a:schemeClr val="folHlink"/>
                  </a:solidFill>
                  <a:prstDash val="dash"/>
                  <a:round/>
                </a:ln>
                <a:effectLst/>
              </p:spPr>
              <p:txBody>
                <a:bodyPr wrap="none" anchor="ctr"/>
                <a:lstStyle/>
                <a:p>
                  <a:endParaRPr lang="zh-CN" altLang="en-US"/>
                </a:p>
              </p:txBody>
            </p:sp>
            <p:sp>
              <p:nvSpPr>
                <p:cNvPr id="768012" name="Line 12"/>
                <p:cNvSpPr>
                  <a:spLocks noChangeShapeType="1"/>
                </p:cNvSpPr>
                <p:nvPr/>
              </p:nvSpPr>
              <p:spPr bwMode="auto">
                <a:xfrm>
                  <a:off x="2576" y="3559"/>
                  <a:ext cx="0" cy="237"/>
                </a:xfrm>
                <a:prstGeom prst="line">
                  <a:avLst/>
                </a:prstGeom>
                <a:noFill/>
                <a:ln w="9525">
                  <a:solidFill>
                    <a:schemeClr val="folHlink"/>
                  </a:solidFill>
                  <a:round/>
                </a:ln>
                <a:effectLst/>
              </p:spPr>
              <p:txBody>
                <a:bodyPr wrap="none" anchor="ctr"/>
                <a:lstStyle/>
                <a:p>
                  <a:endParaRPr lang="zh-CN" altLang="en-US"/>
                </a:p>
              </p:txBody>
            </p:sp>
            <p:sp>
              <p:nvSpPr>
                <p:cNvPr id="768013" name="Line 13"/>
                <p:cNvSpPr>
                  <a:spLocks noChangeShapeType="1"/>
                </p:cNvSpPr>
                <p:nvPr/>
              </p:nvSpPr>
              <p:spPr bwMode="auto">
                <a:xfrm>
                  <a:off x="3424" y="3559"/>
                  <a:ext cx="0" cy="237"/>
                </a:xfrm>
                <a:prstGeom prst="line">
                  <a:avLst/>
                </a:prstGeom>
                <a:noFill/>
                <a:ln w="9525">
                  <a:solidFill>
                    <a:schemeClr val="folHlink"/>
                  </a:solidFill>
                  <a:round/>
                </a:ln>
                <a:effectLst/>
              </p:spPr>
              <p:txBody>
                <a:bodyPr wrap="none" anchor="ctr"/>
                <a:lstStyle/>
                <a:p>
                  <a:endParaRPr lang="zh-CN" altLang="en-US"/>
                </a:p>
              </p:txBody>
            </p:sp>
            <p:sp>
              <p:nvSpPr>
                <p:cNvPr id="768029" name="Line 29"/>
                <p:cNvSpPr>
                  <a:spLocks noChangeShapeType="1"/>
                </p:cNvSpPr>
                <p:nvPr/>
              </p:nvSpPr>
              <p:spPr bwMode="auto">
                <a:xfrm>
                  <a:off x="1619" y="3559"/>
                  <a:ext cx="0" cy="237"/>
                </a:xfrm>
                <a:prstGeom prst="line">
                  <a:avLst/>
                </a:prstGeom>
                <a:noFill/>
                <a:ln w="9525">
                  <a:solidFill>
                    <a:schemeClr val="folHlink"/>
                  </a:solidFill>
                  <a:round/>
                </a:ln>
                <a:effectLst/>
              </p:spPr>
              <p:txBody>
                <a:bodyPr wrap="none" anchor="ctr"/>
                <a:lstStyle/>
                <a:p>
                  <a:endParaRPr lang="zh-CN" altLang="en-US"/>
                </a:p>
              </p:txBody>
            </p:sp>
          </p:grpSp>
          <p:sp>
            <p:nvSpPr>
              <p:cNvPr id="768016" name="Text Box 16"/>
              <p:cNvSpPr txBox="1">
                <a:spLocks noChangeArrowheads="1"/>
              </p:cNvSpPr>
              <p:nvPr/>
            </p:nvSpPr>
            <p:spPr bwMode="auto">
              <a:xfrm>
                <a:off x="2755" y="3607"/>
                <a:ext cx="436" cy="249"/>
              </a:xfrm>
              <a:prstGeom prst="rect">
                <a:avLst/>
              </a:prstGeom>
              <a:solidFill>
                <a:schemeClr val="bg1"/>
              </a:solid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拥塞</a:t>
                </a:r>
              </a:p>
            </p:txBody>
          </p:sp>
          <p:sp>
            <p:nvSpPr>
              <p:cNvPr id="768031" name="Text Box 31"/>
              <p:cNvSpPr txBox="1">
                <a:spLocks noChangeArrowheads="1"/>
              </p:cNvSpPr>
              <p:nvPr/>
            </p:nvSpPr>
            <p:spPr bwMode="auto">
              <a:xfrm>
                <a:off x="1857" y="3582"/>
                <a:ext cx="436" cy="366"/>
              </a:xfrm>
              <a:prstGeom prst="rect">
                <a:avLst/>
              </a:prstGeom>
              <a:solidFill>
                <a:schemeClr val="bg1"/>
              </a:solidFill>
              <a:ln w="9525">
                <a:noFill/>
                <a:miter lim="800000"/>
              </a:ln>
              <a:effectLst/>
            </p:spPr>
            <p:txBody>
              <a:bodyPr wrap="none">
                <a:spAutoFit/>
              </a:bodyPr>
              <a:lstStyle/>
              <a:p>
                <a:pPr>
                  <a:lnSpc>
                    <a:spcPct val="80000"/>
                  </a:lnSpc>
                </a:pPr>
                <a:r>
                  <a:rPr kumimoji="1" lang="zh-CN" altLang="en-US" sz="2000" dirty="0">
                    <a:latin typeface="Arial" panose="020B0604020202020204" pitchFamily="34" charset="0"/>
                    <a:ea typeface="黑体" panose="02010609060101010101" pitchFamily="49" charset="-122"/>
                  </a:rPr>
                  <a:t>轻度</a:t>
                </a:r>
              </a:p>
              <a:p>
                <a:pPr>
                  <a:lnSpc>
                    <a:spcPct val="80000"/>
                  </a:lnSpc>
                </a:pPr>
                <a:r>
                  <a:rPr kumimoji="1" lang="zh-CN" altLang="en-US" sz="2000" dirty="0">
                    <a:latin typeface="Arial" panose="020B0604020202020204" pitchFamily="34" charset="0"/>
                    <a:ea typeface="黑体" panose="02010609060101010101" pitchFamily="49" charset="-122"/>
                  </a:rPr>
                  <a:t>拥塞</a:t>
                </a:r>
              </a:p>
            </p:txBody>
          </p:sp>
        </p:grpSp>
      </p:grpSp>
      <p:sp>
        <p:nvSpPr>
          <p:cNvPr id="38" name="矩形 37"/>
          <p:cNvSpPr/>
          <p:nvPr/>
        </p:nvSpPr>
        <p:spPr>
          <a:xfrm>
            <a:off x="6500826" y="5357826"/>
            <a:ext cx="1540102" cy="400110"/>
          </a:xfrm>
          <a:prstGeom prst="rect">
            <a:avLst/>
          </a:prstGeom>
        </p:spPr>
        <p:txBody>
          <a:bodyPr wrap="none">
            <a:spAutoFit/>
          </a:bodyPr>
          <a:lstStyle/>
          <a:p>
            <a:r>
              <a:rPr lang="en-US" altLang="zh-CN" sz="2000" dirty="0"/>
              <a:t>offered load</a:t>
            </a:r>
            <a:endParaRPr lang="zh-CN" altLang="en-US" sz="2000" dirty="0"/>
          </a:p>
        </p:txBody>
      </p:sp>
      <p:sp>
        <p:nvSpPr>
          <p:cNvPr id="39" name="矩形 38"/>
          <p:cNvSpPr/>
          <p:nvPr/>
        </p:nvSpPr>
        <p:spPr>
          <a:xfrm>
            <a:off x="357158" y="1285860"/>
            <a:ext cx="1521891" cy="400110"/>
          </a:xfrm>
          <a:prstGeom prst="rect">
            <a:avLst/>
          </a:prstGeom>
        </p:spPr>
        <p:txBody>
          <a:bodyPr wrap="none">
            <a:spAutoFit/>
          </a:bodyPr>
          <a:lstStyle/>
          <a:p>
            <a:r>
              <a:rPr lang="en-US" sz="2000" dirty="0"/>
              <a:t>throughput </a:t>
            </a:r>
          </a:p>
        </p:txBody>
      </p:sp>
      <p:sp>
        <p:nvSpPr>
          <p:cNvPr id="40" name="矩形 39"/>
          <p:cNvSpPr/>
          <p:nvPr/>
        </p:nvSpPr>
        <p:spPr>
          <a:xfrm>
            <a:off x="2363461" y="5786454"/>
            <a:ext cx="1779911" cy="369332"/>
          </a:xfrm>
          <a:prstGeom prst="rect">
            <a:avLst/>
          </a:prstGeom>
        </p:spPr>
        <p:txBody>
          <a:bodyPr wrap="none">
            <a:spAutoFit/>
          </a:bodyPr>
          <a:lstStyle/>
          <a:p>
            <a:r>
              <a:rPr lang="en-US" sz="1800" dirty="0"/>
              <a:t>mild congestion</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zh-CN" altLang="en-US" dirty="0"/>
              <a:t>直接死锁 </a:t>
            </a:r>
          </a:p>
        </p:txBody>
      </p:sp>
      <p:sp>
        <p:nvSpPr>
          <p:cNvPr id="891908" name="Rectangle 4"/>
          <p:cNvSpPr>
            <a:spLocks noGrp="1" noChangeArrowheads="1"/>
          </p:cNvSpPr>
          <p:nvPr>
            <p:ph type="body" idx="1"/>
          </p:nvPr>
        </p:nvSpPr>
        <p:spPr/>
        <p:txBody>
          <a:bodyPr/>
          <a:lstStyle/>
          <a:p>
            <a:pPr marL="342265" indent="-342265">
              <a:spcBef>
                <a:spcPts val="600"/>
              </a:spcBef>
            </a:pPr>
            <a:r>
              <a:rPr lang="zh-CN" altLang="en-US" dirty="0">
                <a:solidFill>
                  <a:schemeClr val="hlink"/>
                </a:solidFill>
              </a:rPr>
              <a:t>直接死锁</a:t>
            </a:r>
            <a:r>
              <a:rPr lang="zh-CN" altLang="en-US" dirty="0"/>
              <a:t>即由互相占用了对方需要的资源而造成的死锁。</a:t>
            </a:r>
          </a:p>
          <a:p>
            <a:pPr marL="342265" indent="-342265">
              <a:spcBef>
                <a:spcPts val="600"/>
              </a:spcBef>
            </a:pPr>
            <a:endParaRPr lang="zh-CN" altLang="en-US" dirty="0"/>
          </a:p>
          <a:p>
            <a:pPr marL="342265" indent="-342265">
              <a:spcBef>
                <a:spcPts val="600"/>
              </a:spcBef>
            </a:pPr>
            <a:r>
              <a:rPr lang="zh-CN" altLang="en-US" dirty="0"/>
              <a:t>例如，两个结点</a:t>
            </a:r>
            <a:r>
              <a:rPr lang="zh-CN" altLang="en-US" dirty="0">
                <a:solidFill>
                  <a:srgbClr val="FF0000"/>
                </a:solidFill>
              </a:rPr>
              <a:t>都有</a:t>
            </a:r>
            <a:r>
              <a:rPr lang="zh-CN" altLang="en-US" dirty="0"/>
              <a:t>大量的分组要发往对方，但两个结点中的缓存在发送之前就已经全部</a:t>
            </a:r>
            <a:r>
              <a:rPr lang="zh-CN" altLang="en-US" dirty="0">
                <a:solidFill>
                  <a:srgbClr val="FF0000"/>
                </a:solidFill>
              </a:rPr>
              <a:t>被</a:t>
            </a:r>
            <a:r>
              <a:rPr lang="zh-CN" altLang="en-US" dirty="0"/>
              <a:t>待发分组占满了。</a:t>
            </a:r>
          </a:p>
          <a:p>
            <a:pPr marL="342265" indent="-342265">
              <a:spcBef>
                <a:spcPts val="600"/>
              </a:spcBef>
              <a:buFont typeface="Wingdings" panose="05000000000000000000" pitchFamily="2" charset="2"/>
              <a:buChar char="ü"/>
            </a:pPr>
            <a:endParaRPr lang="zh-CN" altLang="en-US" dirty="0">
              <a:ea typeface="黑体" panose="02010609060101010101" pitchFamily="49" charset="-122"/>
            </a:endParaRPr>
          </a:p>
          <a:p>
            <a:pPr marL="342265" indent="-342265">
              <a:spcBef>
                <a:spcPts val="600"/>
              </a:spcBef>
              <a:buFont typeface="+mj-lt"/>
              <a:buAutoNum type="alphaLcParenR"/>
            </a:pPr>
            <a:r>
              <a:rPr lang="zh-CN" altLang="en-US" dirty="0">
                <a:ea typeface="黑体" panose="02010609060101010101" pitchFamily="49" charset="-122"/>
              </a:rPr>
              <a:t>当每个分组到达对方时，由于没有地方存放，只好被丢弃。发送分组的一方</a:t>
            </a:r>
            <a:r>
              <a:rPr lang="zh-CN" altLang="en-US" dirty="0">
                <a:solidFill>
                  <a:srgbClr val="FF0000"/>
                </a:solidFill>
                <a:ea typeface="黑体" panose="02010609060101010101" pitchFamily="49" charset="-122"/>
              </a:rPr>
              <a:t>因</a:t>
            </a:r>
            <a:r>
              <a:rPr lang="zh-CN" altLang="en-US" dirty="0">
                <a:ea typeface="黑体" panose="02010609060101010101" pitchFamily="49" charset="-122"/>
              </a:rPr>
              <a:t>收不到对方发来的确认信息，</a:t>
            </a:r>
            <a:r>
              <a:rPr lang="zh-CN" altLang="en-US" dirty="0">
                <a:solidFill>
                  <a:srgbClr val="FF0000"/>
                </a:solidFill>
                <a:ea typeface="黑体" panose="02010609060101010101" pitchFamily="49" charset="-122"/>
              </a:rPr>
              <a:t>只能</a:t>
            </a:r>
            <a:r>
              <a:rPr lang="zh-CN" altLang="en-US" dirty="0">
                <a:ea typeface="黑体" panose="02010609060101010101" pitchFamily="49" charset="-122"/>
              </a:rPr>
              <a:t>将发送过的分组依然保存在自己结点的缓存中。</a:t>
            </a:r>
          </a:p>
          <a:p>
            <a:pPr marL="342265" indent="-342265">
              <a:spcBef>
                <a:spcPts val="600"/>
              </a:spcBef>
              <a:buFont typeface="+mj-lt"/>
              <a:buAutoNum type="alphaLcParenR"/>
            </a:pPr>
            <a:endParaRPr lang="zh-CN" altLang="en-US" dirty="0">
              <a:ea typeface="黑体" panose="02010609060101010101" pitchFamily="49" charset="-122"/>
            </a:endParaRPr>
          </a:p>
          <a:p>
            <a:pPr marL="342265" indent="-342265">
              <a:spcBef>
                <a:spcPts val="600"/>
              </a:spcBef>
              <a:buFont typeface="+mj-lt"/>
              <a:buAutoNum type="alphaLcParenR"/>
            </a:pPr>
            <a:r>
              <a:rPr lang="zh-CN" altLang="en-US" dirty="0">
                <a:ea typeface="黑体" panose="02010609060101010101" pitchFamily="49" charset="-122"/>
              </a:rPr>
              <a:t>这两个结点就这样一直互相僵持着，谁也无法成功地发送出一个分组。</a:t>
            </a:r>
          </a:p>
        </p:txBody>
      </p:sp>
    </p:spTree>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3955" name="AutoShape 3"/>
          <p:cNvSpPr>
            <a:spLocks noChangeArrowheads="1"/>
          </p:cNvSpPr>
          <p:nvPr/>
        </p:nvSpPr>
        <p:spPr bwMode="auto">
          <a:xfrm>
            <a:off x="684213" y="1819176"/>
            <a:ext cx="1989137" cy="1393825"/>
          </a:xfrm>
          <a:prstGeom prst="cube">
            <a:avLst>
              <a:gd name="adj" fmla="val 17708"/>
            </a:avLst>
          </a:prstGeom>
          <a:solidFill>
            <a:srgbClr val="993366"/>
          </a:solidFill>
          <a:ln w="9525">
            <a:solidFill>
              <a:schemeClr val="tx1"/>
            </a:solidFill>
            <a:miter lim="800000"/>
          </a:ln>
          <a:effectLst/>
        </p:spPr>
        <p:txBody>
          <a:bodyPr wrap="none" anchor="ctr"/>
          <a:lstStyle/>
          <a:p>
            <a:endParaRPr lang="zh-CN" altLang="en-US"/>
          </a:p>
        </p:txBody>
      </p:sp>
      <p:sp>
        <p:nvSpPr>
          <p:cNvPr id="893956" name="AutoShape 4"/>
          <p:cNvSpPr>
            <a:spLocks noChangeArrowheads="1"/>
          </p:cNvSpPr>
          <p:nvPr/>
        </p:nvSpPr>
        <p:spPr bwMode="auto">
          <a:xfrm>
            <a:off x="3146425" y="1819176"/>
            <a:ext cx="1989138" cy="1393825"/>
          </a:xfrm>
          <a:prstGeom prst="cube">
            <a:avLst>
              <a:gd name="adj" fmla="val 17708"/>
            </a:avLst>
          </a:prstGeom>
          <a:solidFill>
            <a:srgbClr val="993366"/>
          </a:solidFill>
          <a:ln w="9525">
            <a:solidFill>
              <a:schemeClr val="tx1"/>
            </a:solidFill>
            <a:miter lim="800000"/>
          </a:ln>
          <a:effectLst/>
        </p:spPr>
        <p:txBody>
          <a:bodyPr wrap="none" anchor="ctr"/>
          <a:lstStyle/>
          <a:p>
            <a:endParaRPr lang="zh-CN" altLang="en-US"/>
          </a:p>
        </p:txBody>
      </p:sp>
      <p:sp>
        <p:nvSpPr>
          <p:cNvPr id="893957" name="AutoShape 5"/>
          <p:cNvSpPr>
            <a:spLocks noChangeArrowheads="1"/>
          </p:cNvSpPr>
          <p:nvPr/>
        </p:nvSpPr>
        <p:spPr bwMode="auto">
          <a:xfrm>
            <a:off x="5610225" y="1819176"/>
            <a:ext cx="1989138" cy="1393825"/>
          </a:xfrm>
          <a:prstGeom prst="cube">
            <a:avLst>
              <a:gd name="adj" fmla="val 17708"/>
            </a:avLst>
          </a:prstGeom>
          <a:solidFill>
            <a:srgbClr val="993366"/>
          </a:solidFill>
          <a:ln w="9525">
            <a:solidFill>
              <a:schemeClr val="tx1"/>
            </a:solidFill>
            <a:miter lim="800000"/>
          </a:ln>
          <a:effectLst/>
        </p:spPr>
        <p:txBody>
          <a:bodyPr wrap="none" anchor="ctr"/>
          <a:lstStyle/>
          <a:p>
            <a:endParaRPr lang="zh-CN" altLang="en-US"/>
          </a:p>
        </p:txBody>
      </p:sp>
      <p:sp>
        <p:nvSpPr>
          <p:cNvPr id="893958" name="Rectangle 6"/>
          <p:cNvSpPr>
            <a:spLocks noChangeArrowheads="1"/>
          </p:cNvSpPr>
          <p:nvPr/>
        </p:nvSpPr>
        <p:spPr bwMode="auto">
          <a:xfrm>
            <a:off x="5834063" y="2452588"/>
            <a:ext cx="1516062" cy="396875"/>
          </a:xfrm>
          <a:prstGeom prst="rect">
            <a:avLst/>
          </a:prstGeom>
          <a:solidFill>
            <a:schemeClr val="bg1"/>
          </a:solidFill>
          <a:ln w="28575">
            <a:solidFill>
              <a:schemeClr val="tx1"/>
            </a:solidFill>
            <a:miter lim="800000"/>
          </a:ln>
          <a:effectLst/>
        </p:spPr>
        <p:txBody>
          <a:bodyPr wrap="none" anchor="ctr"/>
          <a:lstStyle/>
          <a:p>
            <a:pPr algn="ctr"/>
            <a:endParaRPr kumimoji="1" lang="zh-CN" altLang="zh-CN" sz="2000">
              <a:latin typeface="Arial" panose="020B0604020202020204" pitchFamily="34" charset="0"/>
              <a:ea typeface="黑体" panose="02010609060101010101" pitchFamily="49" charset="-122"/>
            </a:endParaRPr>
          </a:p>
        </p:txBody>
      </p:sp>
      <p:sp>
        <p:nvSpPr>
          <p:cNvPr id="893959" name="Line 7"/>
          <p:cNvSpPr>
            <a:spLocks noChangeShapeType="1"/>
          </p:cNvSpPr>
          <p:nvPr/>
        </p:nvSpPr>
        <p:spPr bwMode="auto">
          <a:xfrm>
            <a:off x="6213475" y="2452588"/>
            <a:ext cx="0" cy="396875"/>
          </a:xfrm>
          <a:prstGeom prst="line">
            <a:avLst/>
          </a:prstGeom>
          <a:noFill/>
          <a:ln w="9525">
            <a:solidFill>
              <a:schemeClr val="tx1"/>
            </a:solidFill>
            <a:round/>
          </a:ln>
          <a:effectLst/>
        </p:spPr>
        <p:txBody>
          <a:bodyPr wrap="none" anchor="ctr"/>
          <a:lstStyle/>
          <a:p>
            <a:endParaRPr lang="zh-CN" altLang="en-US"/>
          </a:p>
        </p:txBody>
      </p:sp>
      <p:sp>
        <p:nvSpPr>
          <p:cNvPr id="893960" name="Line 8"/>
          <p:cNvSpPr>
            <a:spLocks noChangeShapeType="1"/>
          </p:cNvSpPr>
          <p:nvPr/>
        </p:nvSpPr>
        <p:spPr bwMode="auto">
          <a:xfrm>
            <a:off x="6591300" y="2452588"/>
            <a:ext cx="0" cy="396875"/>
          </a:xfrm>
          <a:prstGeom prst="line">
            <a:avLst/>
          </a:prstGeom>
          <a:noFill/>
          <a:ln w="9525">
            <a:solidFill>
              <a:schemeClr val="tx1"/>
            </a:solidFill>
            <a:round/>
          </a:ln>
          <a:effectLst/>
        </p:spPr>
        <p:txBody>
          <a:bodyPr wrap="none" anchor="ctr"/>
          <a:lstStyle/>
          <a:p>
            <a:endParaRPr lang="zh-CN" altLang="en-US"/>
          </a:p>
        </p:txBody>
      </p:sp>
      <p:sp>
        <p:nvSpPr>
          <p:cNvPr id="893961" name="Line 9"/>
          <p:cNvSpPr>
            <a:spLocks noChangeShapeType="1"/>
          </p:cNvSpPr>
          <p:nvPr/>
        </p:nvSpPr>
        <p:spPr bwMode="auto">
          <a:xfrm>
            <a:off x="6970713" y="2452588"/>
            <a:ext cx="0" cy="396875"/>
          </a:xfrm>
          <a:prstGeom prst="line">
            <a:avLst/>
          </a:prstGeom>
          <a:noFill/>
          <a:ln w="9525">
            <a:solidFill>
              <a:schemeClr val="tx1"/>
            </a:solidFill>
            <a:round/>
          </a:ln>
          <a:effectLst/>
        </p:spPr>
        <p:txBody>
          <a:bodyPr wrap="none" anchor="ctr"/>
          <a:lstStyle/>
          <a:p>
            <a:endParaRPr lang="zh-CN" altLang="en-US"/>
          </a:p>
        </p:txBody>
      </p:sp>
      <p:sp>
        <p:nvSpPr>
          <p:cNvPr id="893962" name="Text Box 10"/>
          <p:cNvSpPr txBox="1">
            <a:spLocks noChangeArrowheads="1"/>
          </p:cNvSpPr>
          <p:nvPr/>
        </p:nvSpPr>
        <p:spPr bwMode="auto">
          <a:xfrm>
            <a:off x="5799138" y="2420838"/>
            <a:ext cx="446087" cy="396875"/>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A</a:t>
            </a:r>
            <a:r>
              <a:rPr kumimoji="1" lang="en-US" altLang="zh-CN" sz="2000" baseline="-25000">
                <a:latin typeface="Arial" panose="020B0604020202020204" pitchFamily="34" charset="0"/>
                <a:ea typeface="黑体" panose="02010609060101010101" pitchFamily="49" charset="-122"/>
              </a:rPr>
              <a:t>4</a:t>
            </a:r>
            <a:endParaRPr kumimoji="1" lang="en-US" altLang="zh-CN" sz="2000">
              <a:latin typeface="Arial" panose="020B0604020202020204" pitchFamily="34" charset="0"/>
              <a:ea typeface="黑体" panose="02010609060101010101" pitchFamily="49" charset="-122"/>
            </a:endParaRPr>
          </a:p>
        </p:txBody>
      </p:sp>
      <p:sp>
        <p:nvSpPr>
          <p:cNvPr id="893963" name="Text Box 11"/>
          <p:cNvSpPr txBox="1">
            <a:spLocks noChangeArrowheads="1"/>
          </p:cNvSpPr>
          <p:nvPr/>
        </p:nvSpPr>
        <p:spPr bwMode="auto">
          <a:xfrm>
            <a:off x="6556375" y="2420838"/>
            <a:ext cx="446088" cy="396875"/>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A</a:t>
            </a:r>
            <a:r>
              <a:rPr kumimoji="1" lang="en-US" altLang="zh-CN" sz="2000" baseline="-25000">
                <a:latin typeface="Arial" panose="020B0604020202020204" pitchFamily="34" charset="0"/>
                <a:ea typeface="黑体" panose="02010609060101010101" pitchFamily="49" charset="-122"/>
              </a:rPr>
              <a:t>2</a:t>
            </a:r>
            <a:endParaRPr kumimoji="1" lang="en-US" altLang="zh-CN" sz="2000">
              <a:latin typeface="Arial" panose="020B0604020202020204" pitchFamily="34" charset="0"/>
              <a:ea typeface="黑体" panose="02010609060101010101" pitchFamily="49" charset="-122"/>
            </a:endParaRPr>
          </a:p>
        </p:txBody>
      </p:sp>
      <p:sp>
        <p:nvSpPr>
          <p:cNvPr id="893964" name="Text Box 12"/>
          <p:cNvSpPr txBox="1">
            <a:spLocks noChangeArrowheads="1"/>
          </p:cNvSpPr>
          <p:nvPr/>
        </p:nvSpPr>
        <p:spPr bwMode="auto">
          <a:xfrm>
            <a:off x="6907213" y="2422426"/>
            <a:ext cx="446087" cy="398462"/>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A</a:t>
            </a:r>
            <a:r>
              <a:rPr kumimoji="1" lang="en-US" altLang="zh-CN" sz="2000" baseline="-25000">
                <a:latin typeface="Arial" panose="020B0604020202020204" pitchFamily="34" charset="0"/>
                <a:ea typeface="黑体" panose="02010609060101010101" pitchFamily="49" charset="-122"/>
              </a:rPr>
              <a:t>1</a:t>
            </a:r>
            <a:endParaRPr kumimoji="1" lang="en-US" altLang="zh-CN" sz="2000">
              <a:latin typeface="Arial" panose="020B0604020202020204" pitchFamily="34" charset="0"/>
              <a:ea typeface="黑体" panose="02010609060101010101" pitchFamily="49" charset="-122"/>
            </a:endParaRPr>
          </a:p>
        </p:txBody>
      </p:sp>
      <p:sp>
        <p:nvSpPr>
          <p:cNvPr id="893965" name="Rectangle 13"/>
          <p:cNvSpPr>
            <a:spLocks noChangeArrowheads="1"/>
          </p:cNvSpPr>
          <p:nvPr/>
        </p:nvSpPr>
        <p:spPr bwMode="auto">
          <a:xfrm>
            <a:off x="3371850" y="2452588"/>
            <a:ext cx="1516063" cy="396875"/>
          </a:xfrm>
          <a:prstGeom prst="rect">
            <a:avLst/>
          </a:prstGeom>
          <a:solidFill>
            <a:schemeClr val="bg1"/>
          </a:solidFill>
          <a:ln w="28575">
            <a:solidFill>
              <a:schemeClr val="tx1"/>
            </a:solidFill>
            <a:miter lim="800000"/>
          </a:ln>
          <a:effectLst/>
        </p:spPr>
        <p:txBody>
          <a:bodyPr wrap="none" anchor="ctr"/>
          <a:lstStyle/>
          <a:p>
            <a:pPr algn="ctr"/>
            <a:endParaRPr kumimoji="1" lang="zh-CN" altLang="zh-CN" sz="2000">
              <a:latin typeface="Arial" panose="020B0604020202020204" pitchFamily="34" charset="0"/>
              <a:ea typeface="黑体" panose="02010609060101010101" pitchFamily="49" charset="-122"/>
            </a:endParaRPr>
          </a:p>
        </p:txBody>
      </p:sp>
      <p:sp>
        <p:nvSpPr>
          <p:cNvPr id="893966" name="Line 14"/>
          <p:cNvSpPr>
            <a:spLocks noChangeShapeType="1"/>
          </p:cNvSpPr>
          <p:nvPr/>
        </p:nvSpPr>
        <p:spPr bwMode="auto">
          <a:xfrm>
            <a:off x="3751263" y="2452588"/>
            <a:ext cx="0" cy="396875"/>
          </a:xfrm>
          <a:prstGeom prst="line">
            <a:avLst/>
          </a:prstGeom>
          <a:noFill/>
          <a:ln w="9525">
            <a:solidFill>
              <a:schemeClr val="tx1"/>
            </a:solidFill>
            <a:round/>
          </a:ln>
          <a:effectLst/>
        </p:spPr>
        <p:txBody>
          <a:bodyPr wrap="none" anchor="ctr"/>
          <a:lstStyle/>
          <a:p>
            <a:endParaRPr lang="zh-CN" altLang="en-US"/>
          </a:p>
        </p:txBody>
      </p:sp>
      <p:sp>
        <p:nvSpPr>
          <p:cNvPr id="893967" name="Line 15"/>
          <p:cNvSpPr>
            <a:spLocks noChangeShapeType="1"/>
          </p:cNvSpPr>
          <p:nvPr/>
        </p:nvSpPr>
        <p:spPr bwMode="auto">
          <a:xfrm>
            <a:off x="4129088" y="2452588"/>
            <a:ext cx="0" cy="396875"/>
          </a:xfrm>
          <a:prstGeom prst="line">
            <a:avLst/>
          </a:prstGeom>
          <a:noFill/>
          <a:ln w="9525">
            <a:solidFill>
              <a:schemeClr val="tx1"/>
            </a:solidFill>
            <a:round/>
          </a:ln>
          <a:effectLst/>
        </p:spPr>
        <p:txBody>
          <a:bodyPr wrap="none" anchor="ctr"/>
          <a:lstStyle/>
          <a:p>
            <a:endParaRPr lang="zh-CN" altLang="en-US"/>
          </a:p>
        </p:txBody>
      </p:sp>
      <p:sp>
        <p:nvSpPr>
          <p:cNvPr id="893968" name="Line 16"/>
          <p:cNvSpPr>
            <a:spLocks noChangeShapeType="1"/>
          </p:cNvSpPr>
          <p:nvPr/>
        </p:nvSpPr>
        <p:spPr bwMode="auto">
          <a:xfrm>
            <a:off x="4508500" y="2452588"/>
            <a:ext cx="0" cy="396875"/>
          </a:xfrm>
          <a:prstGeom prst="line">
            <a:avLst/>
          </a:prstGeom>
          <a:noFill/>
          <a:ln w="9525">
            <a:solidFill>
              <a:schemeClr val="tx1"/>
            </a:solidFill>
            <a:round/>
          </a:ln>
          <a:effectLst/>
        </p:spPr>
        <p:txBody>
          <a:bodyPr wrap="none" anchor="ctr"/>
          <a:lstStyle/>
          <a:p>
            <a:endParaRPr lang="zh-CN" altLang="en-US"/>
          </a:p>
        </p:txBody>
      </p:sp>
      <p:sp>
        <p:nvSpPr>
          <p:cNvPr id="893969" name="Text Box 17"/>
          <p:cNvSpPr txBox="1">
            <a:spLocks noChangeArrowheads="1"/>
          </p:cNvSpPr>
          <p:nvPr/>
        </p:nvSpPr>
        <p:spPr bwMode="auto">
          <a:xfrm>
            <a:off x="3336925" y="2420838"/>
            <a:ext cx="446088" cy="396875"/>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B</a:t>
            </a:r>
            <a:r>
              <a:rPr kumimoji="1" lang="en-US" altLang="zh-CN" sz="2000" baseline="-25000">
                <a:latin typeface="Arial" panose="020B0604020202020204" pitchFamily="34" charset="0"/>
                <a:ea typeface="黑体" panose="02010609060101010101" pitchFamily="49" charset="-122"/>
              </a:rPr>
              <a:t>3</a:t>
            </a:r>
            <a:endParaRPr kumimoji="1" lang="en-US" altLang="zh-CN" sz="2000">
              <a:latin typeface="Arial" panose="020B0604020202020204" pitchFamily="34" charset="0"/>
              <a:ea typeface="黑体" panose="02010609060101010101" pitchFamily="49" charset="-122"/>
            </a:endParaRPr>
          </a:p>
        </p:txBody>
      </p:sp>
      <p:sp>
        <p:nvSpPr>
          <p:cNvPr id="893970" name="Text Box 18"/>
          <p:cNvSpPr txBox="1">
            <a:spLocks noChangeArrowheads="1"/>
          </p:cNvSpPr>
          <p:nvPr/>
        </p:nvSpPr>
        <p:spPr bwMode="auto">
          <a:xfrm>
            <a:off x="4094163" y="2420838"/>
            <a:ext cx="460375" cy="396875"/>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C</a:t>
            </a:r>
            <a:r>
              <a:rPr kumimoji="1" lang="en-US" altLang="zh-CN" sz="2000" baseline="-25000">
                <a:latin typeface="Arial" panose="020B0604020202020204" pitchFamily="34" charset="0"/>
                <a:ea typeface="黑体" panose="02010609060101010101" pitchFamily="49" charset="-122"/>
              </a:rPr>
              <a:t>1</a:t>
            </a:r>
            <a:endParaRPr kumimoji="1" lang="en-US" altLang="zh-CN" sz="2000">
              <a:latin typeface="Arial" panose="020B0604020202020204" pitchFamily="34" charset="0"/>
              <a:ea typeface="黑体" panose="02010609060101010101" pitchFamily="49" charset="-122"/>
            </a:endParaRPr>
          </a:p>
        </p:txBody>
      </p:sp>
      <p:sp>
        <p:nvSpPr>
          <p:cNvPr id="893971" name="Text Box 19"/>
          <p:cNvSpPr txBox="1">
            <a:spLocks noChangeArrowheads="1"/>
          </p:cNvSpPr>
          <p:nvPr/>
        </p:nvSpPr>
        <p:spPr bwMode="auto">
          <a:xfrm>
            <a:off x="4445000" y="2422426"/>
            <a:ext cx="446088" cy="398462"/>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B</a:t>
            </a:r>
            <a:r>
              <a:rPr kumimoji="1" lang="en-US" altLang="zh-CN" sz="2000" baseline="-25000">
                <a:latin typeface="Arial" panose="020B0604020202020204" pitchFamily="34" charset="0"/>
                <a:ea typeface="黑体" panose="02010609060101010101" pitchFamily="49" charset="-122"/>
              </a:rPr>
              <a:t>1</a:t>
            </a:r>
            <a:endParaRPr kumimoji="1" lang="en-US" altLang="zh-CN" sz="2000">
              <a:latin typeface="Arial" panose="020B0604020202020204" pitchFamily="34" charset="0"/>
              <a:ea typeface="黑体" panose="02010609060101010101" pitchFamily="49" charset="-122"/>
            </a:endParaRPr>
          </a:p>
        </p:txBody>
      </p:sp>
      <p:sp>
        <p:nvSpPr>
          <p:cNvPr id="893972" name="Text Box 20"/>
          <p:cNvSpPr txBox="1">
            <a:spLocks noChangeArrowheads="1"/>
          </p:cNvSpPr>
          <p:nvPr/>
        </p:nvSpPr>
        <p:spPr bwMode="auto">
          <a:xfrm>
            <a:off x="3716338" y="2420838"/>
            <a:ext cx="447675" cy="396875"/>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B</a:t>
            </a:r>
            <a:r>
              <a:rPr kumimoji="1" lang="en-US" altLang="zh-CN" sz="2000" baseline="-25000">
                <a:latin typeface="Arial" panose="020B0604020202020204" pitchFamily="34" charset="0"/>
                <a:ea typeface="黑体" panose="02010609060101010101" pitchFamily="49" charset="-122"/>
              </a:rPr>
              <a:t>2</a:t>
            </a:r>
            <a:endParaRPr kumimoji="1" lang="en-US" altLang="zh-CN" sz="2000">
              <a:latin typeface="Arial" panose="020B0604020202020204" pitchFamily="34" charset="0"/>
              <a:ea typeface="黑体" panose="02010609060101010101" pitchFamily="49" charset="-122"/>
            </a:endParaRPr>
          </a:p>
        </p:txBody>
      </p:sp>
      <p:sp>
        <p:nvSpPr>
          <p:cNvPr id="893973" name="Rectangle 21"/>
          <p:cNvSpPr>
            <a:spLocks noChangeArrowheads="1"/>
          </p:cNvSpPr>
          <p:nvPr/>
        </p:nvSpPr>
        <p:spPr bwMode="auto">
          <a:xfrm>
            <a:off x="908050" y="2452588"/>
            <a:ext cx="1517650" cy="396875"/>
          </a:xfrm>
          <a:prstGeom prst="rect">
            <a:avLst/>
          </a:prstGeom>
          <a:solidFill>
            <a:schemeClr val="bg1"/>
          </a:solidFill>
          <a:ln w="28575">
            <a:solidFill>
              <a:schemeClr val="tx1"/>
            </a:solidFill>
            <a:miter lim="800000"/>
          </a:ln>
          <a:effectLst/>
        </p:spPr>
        <p:txBody>
          <a:bodyPr wrap="none" anchor="ctr"/>
          <a:lstStyle/>
          <a:p>
            <a:pPr algn="ctr"/>
            <a:endParaRPr kumimoji="1" lang="zh-CN" altLang="zh-CN" sz="2000">
              <a:latin typeface="Arial" panose="020B0604020202020204" pitchFamily="34" charset="0"/>
              <a:ea typeface="黑体" panose="02010609060101010101" pitchFamily="49" charset="-122"/>
            </a:endParaRPr>
          </a:p>
        </p:txBody>
      </p:sp>
      <p:sp>
        <p:nvSpPr>
          <p:cNvPr id="893974" name="Line 22"/>
          <p:cNvSpPr>
            <a:spLocks noChangeShapeType="1"/>
          </p:cNvSpPr>
          <p:nvPr/>
        </p:nvSpPr>
        <p:spPr bwMode="auto">
          <a:xfrm>
            <a:off x="1287463" y="2452588"/>
            <a:ext cx="0" cy="396875"/>
          </a:xfrm>
          <a:prstGeom prst="line">
            <a:avLst/>
          </a:prstGeom>
          <a:noFill/>
          <a:ln w="9525">
            <a:solidFill>
              <a:schemeClr val="tx1"/>
            </a:solidFill>
            <a:round/>
          </a:ln>
          <a:effectLst/>
        </p:spPr>
        <p:txBody>
          <a:bodyPr wrap="none" anchor="ctr"/>
          <a:lstStyle/>
          <a:p>
            <a:endParaRPr lang="zh-CN" altLang="en-US"/>
          </a:p>
        </p:txBody>
      </p:sp>
      <p:sp>
        <p:nvSpPr>
          <p:cNvPr id="893975" name="Line 23"/>
          <p:cNvSpPr>
            <a:spLocks noChangeShapeType="1"/>
          </p:cNvSpPr>
          <p:nvPr/>
        </p:nvSpPr>
        <p:spPr bwMode="auto">
          <a:xfrm>
            <a:off x="1666875" y="2452588"/>
            <a:ext cx="0" cy="396875"/>
          </a:xfrm>
          <a:prstGeom prst="line">
            <a:avLst/>
          </a:prstGeom>
          <a:noFill/>
          <a:ln w="9525">
            <a:solidFill>
              <a:schemeClr val="tx1"/>
            </a:solidFill>
            <a:round/>
          </a:ln>
          <a:effectLst/>
        </p:spPr>
        <p:txBody>
          <a:bodyPr wrap="none" anchor="ctr"/>
          <a:lstStyle/>
          <a:p>
            <a:endParaRPr lang="zh-CN" altLang="en-US"/>
          </a:p>
        </p:txBody>
      </p:sp>
      <p:sp>
        <p:nvSpPr>
          <p:cNvPr id="893976" name="Line 24"/>
          <p:cNvSpPr>
            <a:spLocks noChangeShapeType="1"/>
          </p:cNvSpPr>
          <p:nvPr/>
        </p:nvSpPr>
        <p:spPr bwMode="auto">
          <a:xfrm>
            <a:off x="2046288" y="2452588"/>
            <a:ext cx="0" cy="396875"/>
          </a:xfrm>
          <a:prstGeom prst="line">
            <a:avLst/>
          </a:prstGeom>
          <a:noFill/>
          <a:ln w="9525">
            <a:solidFill>
              <a:schemeClr val="tx1"/>
            </a:solidFill>
            <a:round/>
          </a:ln>
          <a:effectLst/>
        </p:spPr>
        <p:txBody>
          <a:bodyPr wrap="none" anchor="ctr"/>
          <a:lstStyle/>
          <a:p>
            <a:endParaRPr lang="zh-CN" altLang="en-US"/>
          </a:p>
        </p:txBody>
      </p:sp>
      <p:sp>
        <p:nvSpPr>
          <p:cNvPr id="893977" name="Text Box 25"/>
          <p:cNvSpPr txBox="1">
            <a:spLocks noChangeArrowheads="1"/>
          </p:cNvSpPr>
          <p:nvPr/>
        </p:nvSpPr>
        <p:spPr bwMode="auto">
          <a:xfrm>
            <a:off x="873125" y="2420838"/>
            <a:ext cx="460375" cy="396875"/>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C</a:t>
            </a:r>
            <a:r>
              <a:rPr kumimoji="1" lang="en-US" altLang="zh-CN" sz="2000" baseline="-25000">
                <a:latin typeface="Arial" panose="020B0604020202020204" pitchFamily="34" charset="0"/>
                <a:ea typeface="黑体" panose="02010609060101010101" pitchFamily="49" charset="-122"/>
              </a:rPr>
              <a:t>3</a:t>
            </a:r>
            <a:endParaRPr kumimoji="1" lang="en-US" altLang="zh-CN" sz="2000">
              <a:latin typeface="Arial" panose="020B0604020202020204" pitchFamily="34" charset="0"/>
              <a:ea typeface="黑体" panose="02010609060101010101" pitchFamily="49" charset="-122"/>
            </a:endParaRPr>
          </a:p>
        </p:txBody>
      </p:sp>
      <p:sp>
        <p:nvSpPr>
          <p:cNvPr id="893978" name="Text Box 26"/>
          <p:cNvSpPr txBox="1">
            <a:spLocks noChangeArrowheads="1"/>
          </p:cNvSpPr>
          <p:nvPr/>
        </p:nvSpPr>
        <p:spPr bwMode="auto">
          <a:xfrm>
            <a:off x="1631950" y="2420838"/>
            <a:ext cx="446088" cy="396875"/>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B</a:t>
            </a:r>
            <a:r>
              <a:rPr kumimoji="1" lang="en-US" altLang="zh-CN" sz="2000" baseline="-25000">
                <a:latin typeface="Arial" panose="020B0604020202020204" pitchFamily="34" charset="0"/>
                <a:ea typeface="黑体" panose="02010609060101010101" pitchFamily="49" charset="-122"/>
              </a:rPr>
              <a:t>4</a:t>
            </a:r>
            <a:endParaRPr kumimoji="1" lang="en-US" altLang="zh-CN" sz="2000">
              <a:latin typeface="Arial" panose="020B0604020202020204" pitchFamily="34" charset="0"/>
              <a:ea typeface="黑体" panose="02010609060101010101" pitchFamily="49" charset="-122"/>
            </a:endParaRPr>
          </a:p>
        </p:txBody>
      </p:sp>
      <p:sp>
        <p:nvSpPr>
          <p:cNvPr id="893979" name="Text Box 27"/>
          <p:cNvSpPr txBox="1">
            <a:spLocks noChangeArrowheads="1"/>
          </p:cNvSpPr>
          <p:nvPr/>
        </p:nvSpPr>
        <p:spPr bwMode="auto">
          <a:xfrm>
            <a:off x="1982788" y="2422426"/>
            <a:ext cx="450764" cy="400110"/>
          </a:xfrm>
          <a:prstGeom prst="rect">
            <a:avLst/>
          </a:prstGeom>
          <a:noFill/>
          <a:ln w="9525">
            <a:noFill/>
            <a:miter lim="800000"/>
          </a:ln>
          <a:effectLst/>
        </p:spPr>
        <p:txBody>
          <a:bodyPr wrap="none">
            <a:spAutoFit/>
          </a:bodyPr>
          <a:lstStyle/>
          <a:p>
            <a:r>
              <a:rPr kumimoji="1" lang="en-US" altLang="zh-CN" sz="2000" dirty="0">
                <a:solidFill>
                  <a:srgbClr val="C00000"/>
                </a:solidFill>
                <a:latin typeface="Arial" panose="020B0604020202020204" pitchFamily="34" charset="0"/>
                <a:ea typeface="黑体" panose="02010609060101010101" pitchFamily="49" charset="-122"/>
              </a:rPr>
              <a:t>A</a:t>
            </a:r>
            <a:r>
              <a:rPr kumimoji="1" lang="en-US" altLang="zh-CN" sz="2000" baseline="-25000" dirty="0">
                <a:solidFill>
                  <a:srgbClr val="C00000"/>
                </a:solidFill>
                <a:latin typeface="Arial" panose="020B0604020202020204" pitchFamily="34" charset="0"/>
                <a:ea typeface="黑体" panose="02010609060101010101" pitchFamily="49" charset="-122"/>
              </a:rPr>
              <a:t>3</a:t>
            </a:r>
            <a:endParaRPr kumimoji="1" lang="en-US" altLang="zh-CN" sz="2000" dirty="0">
              <a:solidFill>
                <a:srgbClr val="C00000"/>
              </a:solidFill>
              <a:latin typeface="Arial" panose="020B0604020202020204" pitchFamily="34" charset="0"/>
              <a:ea typeface="黑体" panose="02010609060101010101" pitchFamily="49" charset="-122"/>
            </a:endParaRPr>
          </a:p>
        </p:txBody>
      </p:sp>
      <p:sp>
        <p:nvSpPr>
          <p:cNvPr id="893980" name="Text Box 28"/>
          <p:cNvSpPr txBox="1">
            <a:spLocks noChangeArrowheads="1"/>
          </p:cNvSpPr>
          <p:nvPr/>
        </p:nvSpPr>
        <p:spPr bwMode="auto">
          <a:xfrm>
            <a:off x="1252538" y="2420838"/>
            <a:ext cx="460375" cy="396875"/>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C</a:t>
            </a:r>
            <a:r>
              <a:rPr kumimoji="1" lang="en-US" altLang="zh-CN" sz="2000" baseline="-25000">
                <a:latin typeface="Arial" panose="020B0604020202020204" pitchFamily="34" charset="0"/>
                <a:ea typeface="黑体" panose="02010609060101010101" pitchFamily="49" charset="-122"/>
              </a:rPr>
              <a:t>2</a:t>
            </a:r>
            <a:endParaRPr kumimoji="1" lang="en-US" altLang="zh-CN" sz="2000">
              <a:latin typeface="Arial" panose="020B0604020202020204" pitchFamily="34" charset="0"/>
              <a:ea typeface="黑体" panose="02010609060101010101" pitchFamily="49" charset="-122"/>
            </a:endParaRPr>
          </a:p>
        </p:txBody>
      </p:sp>
      <p:sp>
        <p:nvSpPr>
          <p:cNvPr id="893981" name="Line 29"/>
          <p:cNvSpPr>
            <a:spLocks noChangeShapeType="1"/>
          </p:cNvSpPr>
          <p:nvPr/>
        </p:nvSpPr>
        <p:spPr bwMode="auto">
          <a:xfrm>
            <a:off x="2578100" y="2616101"/>
            <a:ext cx="568325" cy="0"/>
          </a:xfrm>
          <a:prstGeom prst="line">
            <a:avLst/>
          </a:prstGeom>
          <a:noFill/>
          <a:ln w="19050">
            <a:solidFill>
              <a:schemeClr val="tx1"/>
            </a:solidFill>
            <a:round/>
            <a:tailEnd type="triangle" w="sm" len="med"/>
          </a:ln>
          <a:effectLst/>
        </p:spPr>
        <p:txBody>
          <a:bodyPr wrap="none" anchor="ctr"/>
          <a:lstStyle/>
          <a:p>
            <a:endParaRPr lang="zh-CN" altLang="en-US"/>
          </a:p>
        </p:txBody>
      </p:sp>
      <p:sp>
        <p:nvSpPr>
          <p:cNvPr id="893982" name="Line 30"/>
          <p:cNvSpPr>
            <a:spLocks noChangeShapeType="1"/>
          </p:cNvSpPr>
          <p:nvPr/>
        </p:nvSpPr>
        <p:spPr bwMode="auto">
          <a:xfrm>
            <a:off x="5041900" y="2616101"/>
            <a:ext cx="568325" cy="0"/>
          </a:xfrm>
          <a:prstGeom prst="line">
            <a:avLst/>
          </a:prstGeom>
          <a:noFill/>
          <a:ln w="19050">
            <a:solidFill>
              <a:schemeClr val="tx1"/>
            </a:solidFill>
            <a:round/>
            <a:tailEnd type="triangle" w="sm" len="med"/>
          </a:ln>
          <a:effectLst/>
        </p:spPr>
        <p:txBody>
          <a:bodyPr wrap="none" anchor="ctr"/>
          <a:lstStyle/>
          <a:p>
            <a:endParaRPr lang="zh-CN" altLang="en-US"/>
          </a:p>
        </p:txBody>
      </p:sp>
      <p:sp>
        <p:nvSpPr>
          <p:cNvPr id="893983" name="Line 31"/>
          <p:cNvSpPr>
            <a:spLocks noChangeShapeType="1"/>
          </p:cNvSpPr>
          <p:nvPr/>
        </p:nvSpPr>
        <p:spPr bwMode="auto">
          <a:xfrm>
            <a:off x="7504113" y="2616101"/>
            <a:ext cx="568325" cy="0"/>
          </a:xfrm>
          <a:prstGeom prst="line">
            <a:avLst/>
          </a:prstGeom>
          <a:noFill/>
          <a:ln w="19050">
            <a:solidFill>
              <a:schemeClr val="tx1"/>
            </a:solidFill>
            <a:round/>
            <a:tailEnd type="triangle" w="sm" len="med"/>
          </a:ln>
          <a:effectLst/>
        </p:spPr>
        <p:txBody>
          <a:bodyPr wrap="none" anchor="ctr"/>
          <a:lstStyle/>
          <a:p>
            <a:endParaRPr lang="zh-CN" altLang="en-US"/>
          </a:p>
        </p:txBody>
      </p:sp>
      <p:sp>
        <p:nvSpPr>
          <p:cNvPr id="893984" name="Text Box 32"/>
          <p:cNvSpPr txBox="1">
            <a:spLocks noChangeArrowheads="1"/>
          </p:cNvSpPr>
          <p:nvPr/>
        </p:nvSpPr>
        <p:spPr bwMode="auto">
          <a:xfrm>
            <a:off x="1116013" y="1412776"/>
            <a:ext cx="1185862" cy="395287"/>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路由器 </a:t>
            </a:r>
            <a:r>
              <a:rPr kumimoji="1" lang="en-US" altLang="zh-CN" sz="2000" dirty="0">
                <a:latin typeface="Arial" panose="020B0604020202020204" pitchFamily="34" charset="0"/>
                <a:ea typeface="黑体" panose="02010609060101010101" pitchFamily="49" charset="-122"/>
              </a:rPr>
              <a:t>P</a:t>
            </a:r>
          </a:p>
        </p:txBody>
      </p:sp>
      <p:sp>
        <p:nvSpPr>
          <p:cNvPr id="893985" name="Text Box 33"/>
          <p:cNvSpPr txBox="1">
            <a:spLocks noChangeArrowheads="1"/>
          </p:cNvSpPr>
          <p:nvPr/>
        </p:nvSpPr>
        <p:spPr bwMode="auto">
          <a:xfrm>
            <a:off x="3511550" y="1412776"/>
            <a:ext cx="1212850" cy="395287"/>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路由器 </a:t>
            </a:r>
            <a:r>
              <a:rPr kumimoji="1" lang="en-US" altLang="zh-CN" sz="2000" dirty="0">
                <a:latin typeface="Arial" panose="020B0604020202020204" pitchFamily="34" charset="0"/>
                <a:ea typeface="黑体" panose="02010609060101010101" pitchFamily="49" charset="-122"/>
              </a:rPr>
              <a:t>Q</a:t>
            </a:r>
          </a:p>
        </p:txBody>
      </p:sp>
      <p:sp>
        <p:nvSpPr>
          <p:cNvPr id="893986" name="Text Box 34"/>
          <p:cNvSpPr txBox="1">
            <a:spLocks noChangeArrowheads="1"/>
          </p:cNvSpPr>
          <p:nvPr/>
        </p:nvSpPr>
        <p:spPr bwMode="auto">
          <a:xfrm>
            <a:off x="6108700" y="1412776"/>
            <a:ext cx="1200150" cy="395287"/>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路由器 </a:t>
            </a:r>
            <a:r>
              <a:rPr kumimoji="1" lang="en-US" altLang="zh-CN" sz="2000" dirty="0">
                <a:latin typeface="Arial" panose="020B0604020202020204" pitchFamily="34" charset="0"/>
                <a:ea typeface="黑体" panose="02010609060101010101" pitchFamily="49" charset="-122"/>
              </a:rPr>
              <a:t>R</a:t>
            </a:r>
          </a:p>
        </p:txBody>
      </p:sp>
      <p:sp>
        <p:nvSpPr>
          <p:cNvPr id="893987" name="Text Box 35"/>
          <p:cNvSpPr txBox="1">
            <a:spLocks noChangeArrowheads="1"/>
          </p:cNvSpPr>
          <p:nvPr/>
        </p:nvSpPr>
        <p:spPr bwMode="auto">
          <a:xfrm>
            <a:off x="7875588" y="1844576"/>
            <a:ext cx="944562"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主机 </a:t>
            </a:r>
            <a:r>
              <a:rPr kumimoji="1" lang="en-US" altLang="zh-CN" sz="2000">
                <a:latin typeface="Arial" panose="020B0604020202020204" pitchFamily="34" charset="0"/>
                <a:ea typeface="黑体" panose="02010609060101010101" pitchFamily="49" charset="-122"/>
              </a:rPr>
              <a:t>H</a:t>
            </a:r>
          </a:p>
        </p:txBody>
      </p:sp>
      <p:pic>
        <p:nvPicPr>
          <p:cNvPr id="893988" name="Picture 36"/>
          <p:cNvPicPr>
            <a:picLocks noChangeArrowheads="1"/>
          </p:cNvPicPr>
          <p:nvPr/>
        </p:nvPicPr>
        <p:blipFill>
          <a:blip r:embed="rId3" cstate="print"/>
          <a:srcRect/>
          <a:stretch>
            <a:fillRect/>
          </a:stretch>
        </p:blipFill>
        <p:spPr bwMode="auto">
          <a:xfrm>
            <a:off x="7977188" y="2217638"/>
            <a:ext cx="698500" cy="742950"/>
          </a:xfrm>
          <a:prstGeom prst="rect">
            <a:avLst/>
          </a:prstGeom>
          <a:noFill/>
          <a:ln w="9525">
            <a:noFill/>
            <a:miter lim="800000"/>
            <a:headEnd/>
            <a:tailEnd/>
          </a:ln>
          <a:effectLst/>
        </p:spPr>
      </p:pic>
      <p:sp>
        <p:nvSpPr>
          <p:cNvPr id="893989" name="Text Box 37"/>
          <p:cNvSpPr txBox="1">
            <a:spLocks noChangeArrowheads="1"/>
          </p:cNvSpPr>
          <p:nvPr/>
        </p:nvSpPr>
        <p:spPr bwMode="auto">
          <a:xfrm>
            <a:off x="323850" y="3484478"/>
            <a:ext cx="8605838" cy="2462213"/>
          </a:xfrm>
          <a:prstGeom prst="rect">
            <a:avLst/>
          </a:prstGeom>
          <a:noFill/>
          <a:ln w="9525">
            <a:noFill/>
            <a:miter lim="800000"/>
          </a:ln>
          <a:effectLst/>
        </p:spPr>
        <p:txBody>
          <a:bodyPr>
            <a:spAutoFit/>
          </a:bodyPr>
          <a:lstStyle/>
          <a:p>
            <a:r>
              <a:rPr lang="zh-CN" altLang="en-US" sz="2200" dirty="0">
                <a:latin typeface="+mn-lt"/>
                <a:ea typeface="+mn-ea"/>
              </a:rPr>
              <a:t>设报文 </a:t>
            </a:r>
            <a:r>
              <a:rPr lang="en-US" altLang="zh-CN" sz="2200" dirty="0">
                <a:latin typeface="+mn-lt"/>
                <a:ea typeface="+mn-ea"/>
              </a:rPr>
              <a:t>A</a:t>
            </a:r>
            <a:r>
              <a:rPr lang="zh-CN" altLang="en-US" sz="2200" dirty="0">
                <a:latin typeface="+mn-lt"/>
                <a:ea typeface="+mn-ea"/>
              </a:rPr>
              <a:t>、</a:t>
            </a:r>
            <a:r>
              <a:rPr lang="en-US" altLang="zh-CN" sz="2200" dirty="0">
                <a:latin typeface="+mn-lt"/>
                <a:ea typeface="+mn-ea"/>
              </a:rPr>
              <a:t>B </a:t>
            </a:r>
            <a:r>
              <a:rPr lang="zh-CN" altLang="en-US" sz="2200" dirty="0">
                <a:latin typeface="+mn-lt"/>
                <a:ea typeface="+mn-ea"/>
              </a:rPr>
              <a:t>和 </a:t>
            </a:r>
            <a:r>
              <a:rPr lang="en-US" altLang="zh-CN" sz="2200" dirty="0">
                <a:latin typeface="+mn-lt"/>
                <a:ea typeface="+mn-ea"/>
              </a:rPr>
              <a:t>C </a:t>
            </a:r>
            <a:r>
              <a:rPr lang="zh-CN" altLang="en-US" sz="2200" dirty="0">
                <a:latin typeface="+mn-lt"/>
                <a:ea typeface="+mn-ea"/>
              </a:rPr>
              <a:t>经过路由器</a:t>
            </a:r>
            <a:r>
              <a:rPr lang="en-US" altLang="zh-CN" sz="2200" dirty="0">
                <a:latin typeface="+mn-lt"/>
                <a:ea typeface="+mn-ea"/>
              </a:rPr>
              <a:t>P</a:t>
            </a:r>
            <a:r>
              <a:rPr lang="zh-CN" altLang="en-US" sz="2200" dirty="0">
                <a:latin typeface="+mn-lt"/>
                <a:ea typeface="+mn-ea"/>
              </a:rPr>
              <a:t>、</a:t>
            </a:r>
            <a:r>
              <a:rPr lang="en-US" altLang="zh-CN" sz="2200" dirty="0">
                <a:latin typeface="+mn-lt"/>
                <a:ea typeface="+mn-ea"/>
              </a:rPr>
              <a:t>Q </a:t>
            </a:r>
            <a:r>
              <a:rPr lang="zh-CN" altLang="en-US" sz="2200" dirty="0">
                <a:latin typeface="+mn-lt"/>
                <a:ea typeface="+mn-ea"/>
              </a:rPr>
              <a:t>和 </a:t>
            </a:r>
            <a:r>
              <a:rPr lang="en-US" altLang="zh-CN" sz="2200" dirty="0">
                <a:latin typeface="+mn-lt"/>
                <a:ea typeface="+mn-ea"/>
              </a:rPr>
              <a:t>R </a:t>
            </a:r>
            <a:r>
              <a:rPr lang="zh-CN" altLang="en-US" sz="2200" dirty="0">
                <a:latin typeface="+mn-lt"/>
                <a:ea typeface="+mn-ea"/>
              </a:rPr>
              <a:t>发往主机 </a:t>
            </a:r>
            <a:r>
              <a:rPr lang="en-US" altLang="zh-CN" sz="2200" dirty="0">
                <a:latin typeface="+mn-lt"/>
                <a:ea typeface="+mn-ea"/>
              </a:rPr>
              <a:t>H</a:t>
            </a:r>
            <a:r>
              <a:rPr lang="zh-CN" altLang="en-US" sz="2200" dirty="0">
                <a:latin typeface="+mn-lt"/>
                <a:ea typeface="+mn-ea"/>
              </a:rPr>
              <a:t>。</a:t>
            </a:r>
          </a:p>
          <a:p>
            <a:r>
              <a:rPr lang="zh-CN" altLang="en-US" sz="2200" dirty="0">
                <a:latin typeface="+mn-lt"/>
                <a:ea typeface="+mn-ea"/>
              </a:rPr>
              <a:t>每一报文由</a:t>
            </a:r>
            <a:r>
              <a:rPr lang="en-US" altLang="zh-CN" sz="2200" dirty="0">
                <a:latin typeface="+mn-lt"/>
                <a:ea typeface="+mn-ea"/>
              </a:rPr>
              <a:t>4</a:t>
            </a:r>
            <a:r>
              <a:rPr lang="zh-CN" altLang="en-US" sz="2200" dirty="0">
                <a:latin typeface="+mn-lt"/>
                <a:ea typeface="+mn-ea"/>
              </a:rPr>
              <a:t>个分组构成。每个路由器的缓存只能容纳 </a:t>
            </a:r>
            <a:r>
              <a:rPr lang="en-US" altLang="zh-CN" sz="2200" dirty="0">
                <a:latin typeface="+mn-lt"/>
                <a:ea typeface="+mn-ea"/>
              </a:rPr>
              <a:t>4 </a:t>
            </a:r>
            <a:r>
              <a:rPr lang="zh-CN" altLang="en-US" sz="2200" dirty="0">
                <a:latin typeface="+mn-lt"/>
                <a:ea typeface="+mn-ea"/>
              </a:rPr>
              <a:t>个分组。</a:t>
            </a:r>
          </a:p>
          <a:p>
            <a:r>
              <a:rPr lang="zh-CN" altLang="en-US" sz="2200" dirty="0">
                <a:latin typeface="+mn-lt"/>
                <a:ea typeface="+mn-ea"/>
              </a:rPr>
              <a:t>路由器 </a:t>
            </a:r>
            <a:r>
              <a:rPr lang="en-US" altLang="zh-CN" sz="2200" dirty="0">
                <a:latin typeface="+mn-lt"/>
                <a:ea typeface="+mn-ea"/>
              </a:rPr>
              <a:t>R </a:t>
            </a:r>
            <a:r>
              <a:rPr lang="zh-CN" altLang="en-US" sz="2200" dirty="0">
                <a:latin typeface="+mn-lt"/>
                <a:ea typeface="+mn-ea"/>
              </a:rPr>
              <a:t>已为报文</a:t>
            </a:r>
            <a:r>
              <a:rPr lang="en-US" altLang="zh-CN" sz="2200" dirty="0">
                <a:latin typeface="+mn-lt"/>
                <a:ea typeface="+mn-ea"/>
              </a:rPr>
              <a:t>A</a:t>
            </a:r>
            <a:r>
              <a:rPr lang="zh-CN" altLang="en-US" sz="2200" dirty="0">
                <a:latin typeface="+mn-lt"/>
                <a:ea typeface="+mn-ea"/>
              </a:rPr>
              <a:t>预留了 </a:t>
            </a:r>
            <a:r>
              <a:rPr lang="en-US" altLang="zh-CN" sz="2200" dirty="0">
                <a:latin typeface="+mn-lt"/>
                <a:ea typeface="+mn-ea"/>
              </a:rPr>
              <a:t>4 </a:t>
            </a:r>
            <a:r>
              <a:rPr lang="zh-CN" altLang="en-US" sz="2200" dirty="0">
                <a:latin typeface="+mn-lt"/>
                <a:ea typeface="+mn-ea"/>
              </a:rPr>
              <a:t>个分组的缓存。</a:t>
            </a:r>
          </a:p>
          <a:p>
            <a:r>
              <a:rPr lang="zh-CN" altLang="en-US" sz="2200" dirty="0">
                <a:solidFill>
                  <a:srgbClr val="FF0000"/>
                </a:solidFill>
                <a:latin typeface="+mn-lt"/>
                <a:ea typeface="+mn-ea"/>
              </a:rPr>
              <a:t>由于分组 </a:t>
            </a:r>
            <a:r>
              <a:rPr lang="en-US" altLang="zh-CN" sz="2200" dirty="0">
                <a:solidFill>
                  <a:srgbClr val="FF0000"/>
                </a:solidFill>
                <a:latin typeface="+mn-lt"/>
                <a:ea typeface="+mn-ea"/>
              </a:rPr>
              <a:t>A</a:t>
            </a:r>
            <a:r>
              <a:rPr lang="en-US" altLang="zh-CN" sz="2200" baseline="-25000" dirty="0">
                <a:solidFill>
                  <a:srgbClr val="FF0000"/>
                </a:solidFill>
                <a:latin typeface="+mn-lt"/>
                <a:ea typeface="+mn-ea"/>
              </a:rPr>
              <a:t>3 </a:t>
            </a:r>
            <a:r>
              <a:rPr lang="zh-CN" altLang="en-US" sz="2200" dirty="0">
                <a:solidFill>
                  <a:srgbClr val="FF0000"/>
                </a:solidFill>
                <a:latin typeface="+mn-lt"/>
                <a:ea typeface="+mn-ea"/>
              </a:rPr>
              <a:t>还未到达，所以目前还不能交付给主机 </a:t>
            </a:r>
            <a:r>
              <a:rPr lang="en-US" altLang="zh-CN" sz="2200" dirty="0">
                <a:solidFill>
                  <a:srgbClr val="FF0000"/>
                </a:solidFill>
                <a:latin typeface="+mn-lt"/>
                <a:ea typeface="+mn-ea"/>
              </a:rPr>
              <a:t>H</a:t>
            </a:r>
            <a:r>
              <a:rPr lang="zh-CN" altLang="en-US" sz="2200" dirty="0">
                <a:latin typeface="+mn-lt"/>
                <a:ea typeface="+mn-ea"/>
              </a:rPr>
              <a:t>。</a:t>
            </a:r>
            <a:r>
              <a:rPr lang="en-US" altLang="zh-CN" sz="2200" dirty="0">
                <a:latin typeface="+mn-lt"/>
                <a:ea typeface="+mn-ea"/>
              </a:rPr>
              <a:t>[</a:t>
            </a:r>
            <a:r>
              <a:rPr lang="zh-CN" altLang="en-US" sz="2200" u="sng" dirty="0">
                <a:solidFill>
                  <a:srgbClr val="00B050"/>
                </a:solidFill>
                <a:latin typeface="+mn-lt"/>
                <a:ea typeface="+mn-ea"/>
              </a:rPr>
              <a:t>重装不是在主机中发生的吗</a:t>
            </a:r>
            <a:r>
              <a:rPr lang="zh-CN" altLang="en-US" sz="2200" dirty="0">
                <a:solidFill>
                  <a:srgbClr val="00B050"/>
                </a:solidFill>
                <a:latin typeface="+mn-lt"/>
                <a:ea typeface="+mn-ea"/>
              </a:rPr>
              <a:t>？</a:t>
            </a:r>
            <a:r>
              <a:rPr lang="en-US" altLang="zh-CN" sz="2200" dirty="0">
                <a:latin typeface="+mn-lt"/>
                <a:ea typeface="+mn-ea"/>
              </a:rPr>
              <a:t>]</a:t>
            </a:r>
            <a:endParaRPr lang="zh-CN" altLang="en-US" sz="2200" dirty="0">
              <a:latin typeface="+mn-lt"/>
              <a:ea typeface="+mn-ea"/>
            </a:endParaRPr>
          </a:p>
          <a:p>
            <a:r>
              <a:rPr lang="zh-CN" altLang="en-US" sz="2200" dirty="0">
                <a:latin typeface="+mn-lt"/>
                <a:ea typeface="+mn-ea"/>
              </a:rPr>
              <a:t>分组 </a:t>
            </a:r>
            <a:r>
              <a:rPr lang="en-US" altLang="zh-CN" sz="2200" dirty="0">
                <a:latin typeface="+mn-lt"/>
                <a:ea typeface="+mn-ea"/>
              </a:rPr>
              <a:t>A</a:t>
            </a:r>
            <a:r>
              <a:rPr lang="en-US" altLang="zh-CN" sz="2200" baseline="-25000" dirty="0">
                <a:latin typeface="+mn-lt"/>
                <a:ea typeface="+mn-ea"/>
              </a:rPr>
              <a:t>3 </a:t>
            </a:r>
            <a:r>
              <a:rPr lang="zh-CN" altLang="en-US" sz="2200" dirty="0">
                <a:latin typeface="+mn-lt"/>
                <a:ea typeface="+mn-ea"/>
              </a:rPr>
              <a:t>暂存于路由器 </a:t>
            </a:r>
            <a:r>
              <a:rPr lang="en-US" altLang="zh-CN" sz="2200" dirty="0">
                <a:latin typeface="+mn-lt"/>
                <a:ea typeface="+mn-ea"/>
              </a:rPr>
              <a:t>P </a:t>
            </a:r>
            <a:r>
              <a:rPr lang="zh-CN" altLang="en-US" sz="2200" dirty="0">
                <a:latin typeface="+mn-lt"/>
                <a:ea typeface="+mn-ea"/>
              </a:rPr>
              <a:t>的缓存中，它无法转发到路由器 </a:t>
            </a:r>
            <a:r>
              <a:rPr lang="en-US" altLang="zh-CN" sz="2200" dirty="0">
                <a:latin typeface="+mn-lt"/>
                <a:ea typeface="+mn-ea"/>
              </a:rPr>
              <a:t>Q</a:t>
            </a:r>
            <a:r>
              <a:rPr lang="zh-CN" altLang="en-US" sz="2200" dirty="0">
                <a:latin typeface="+mn-lt"/>
                <a:ea typeface="+mn-ea"/>
              </a:rPr>
              <a:t>，</a:t>
            </a:r>
          </a:p>
          <a:p>
            <a:r>
              <a:rPr lang="zh-CN" altLang="en-US" sz="2200" dirty="0">
                <a:latin typeface="+mn-lt"/>
                <a:ea typeface="+mn-ea"/>
              </a:rPr>
              <a:t>因为路由器 </a:t>
            </a:r>
            <a:r>
              <a:rPr lang="en-US" altLang="zh-CN" sz="2200" dirty="0">
                <a:latin typeface="+mn-lt"/>
                <a:ea typeface="+mn-ea"/>
              </a:rPr>
              <a:t>Q </a:t>
            </a:r>
            <a:r>
              <a:rPr lang="zh-CN" altLang="en-US" sz="2200" dirty="0">
                <a:latin typeface="+mn-lt"/>
                <a:ea typeface="+mn-ea"/>
              </a:rPr>
              <a:t>的缓存已全占满了。 </a:t>
            </a:r>
          </a:p>
        </p:txBody>
      </p:sp>
      <p:sp>
        <p:nvSpPr>
          <p:cNvPr id="893992" name="Rectangle 40"/>
          <p:cNvSpPr>
            <a:spLocks noGrp="1" noChangeArrowheads="1"/>
          </p:cNvSpPr>
          <p:nvPr>
            <p:ph type="title"/>
          </p:nvPr>
        </p:nvSpPr>
        <p:spPr/>
        <p:txBody>
          <a:bodyPr/>
          <a:lstStyle/>
          <a:p>
            <a:r>
              <a:rPr lang="zh-CN" altLang="en-US" dirty="0"/>
              <a:t>重装死锁</a:t>
            </a:r>
            <a:r>
              <a:rPr lang="en-US" altLang="zh-CN" dirty="0"/>
              <a:t>(reassembly deadlock)</a:t>
            </a:r>
            <a:r>
              <a:rPr lang="zh-CN" altLang="en-US" dirty="0"/>
              <a:t>举例</a:t>
            </a:r>
          </a:p>
        </p:txBody>
      </p:sp>
    </p:spTree>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zh-CN" altLang="en-US" dirty="0"/>
              <a:t>拥塞控制的一般原理 </a:t>
            </a:r>
          </a:p>
        </p:txBody>
      </p:sp>
      <p:sp>
        <p:nvSpPr>
          <p:cNvPr id="771076" name="Rectangle 4"/>
          <p:cNvSpPr>
            <a:spLocks noGrp="1" noChangeArrowheads="1"/>
          </p:cNvSpPr>
          <p:nvPr>
            <p:ph type="body" idx="1"/>
          </p:nvPr>
        </p:nvSpPr>
        <p:spPr/>
        <p:txBody>
          <a:bodyPr/>
          <a:lstStyle/>
          <a:p>
            <a:pPr>
              <a:spcBef>
                <a:spcPts val="600"/>
              </a:spcBef>
            </a:pPr>
            <a:r>
              <a:rPr lang="zh-CN" altLang="zh-CN" dirty="0"/>
              <a:t>实践证明，</a:t>
            </a:r>
            <a:r>
              <a:rPr lang="zh-CN" altLang="en-US" dirty="0"/>
              <a:t>拥塞控制是很难设计的，因为它是一个</a:t>
            </a:r>
            <a:r>
              <a:rPr lang="zh-CN" altLang="en-US" dirty="0">
                <a:solidFill>
                  <a:srgbClr val="FF0000"/>
                </a:solidFill>
              </a:rPr>
              <a:t>动态</a:t>
            </a:r>
            <a:r>
              <a:rPr lang="zh-CN" altLang="en-US" dirty="0"/>
              <a:t>的</a:t>
            </a:r>
            <a:r>
              <a:rPr lang="en-US" altLang="zh-CN" dirty="0"/>
              <a:t>(</a:t>
            </a:r>
            <a:r>
              <a:rPr lang="zh-CN" altLang="en-US" dirty="0"/>
              <a:t>而不是静态的</a:t>
            </a:r>
            <a:r>
              <a:rPr lang="en-US" altLang="zh-CN" dirty="0"/>
              <a:t>)</a:t>
            </a:r>
            <a:r>
              <a:rPr lang="zh-CN" altLang="en-US" dirty="0">
                <a:solidFill>
                  <a:srgbClr val="FF0000"/>
                </a:solidFill>
              </a:rPr>
              <a:t>问题</a:t>
            </a:r>
            <a:r>
              <a:rPr lang="zh-CN" altLang="en-US" dirty="0"/>
              <a:t>。</a:t>
            </a:r>
          </a:p>
          <a:p>
            <a:pPr>
              <a:spcBef>
                <a:spcPts val="600"/>
              </a:spcBef>
            </a:pPr>
            <a:endParaRPr lang="zh-CN" altLang="en-US" dirty="0"/>
          </a:p>
          <a:p>
            <a:r>
              <a:rPr lang="zh-CN" altLang="en-US" dirty="0"/>
              <a:t>当前网络正朝着高速化的方向发展，这很容易出现缓存不够大而造成分组的丢失。</a:t>
            </a:r>
            <a:endParaRPr lang="en-US" altLang="zh-CN" dirty="0"/>
          </a:p>
          <a:p>
            <a:endParaRPr lang="en-US" altLang="zh-CN" dirty="0">
              <a:solidFill>
                <a:srgbClr val="FF0000"/>
              </a:solidFill>
            </a:endParaRPr>
          </a:p>
          <a:p>
            <a:r>
              <a:rPr lang="zh-CN" altLang="en-US" dirty="0">
                <a:solidFill>
                  <a:srgbClr val="FF0000"/>
                </a:solidFill>
              </a:rPr>
              <a:t>但分组的丢失是网络发生拥塞的征兆</a:t>
            </a:r>
            <a:r>
              <a:rPr lang="zh-CN" altLang="en-US" dirty="0"/>
              <a:t>而不是</a:t>
            </a:r>
            <a:r>
              <a:rPr lang="zh-CN" altLang="en-US" dirty="0">
                <a:solidFill>
                  <a:srgbClr val="FF0000"/>
                </a:solidFill>
              </a:rPr>
              <a:t>原因。</a:t>
            </a:r>
          </a:p>
          <a:p>
            <a:pPr>
              <a:spcBef>
                <a:spcPts val="600"/>
              </a:spcBef>
            </a:pPr>
            <a:endParaRPr lang="en-US" altLang="zh-CN" dirty="0"/>
          </a:p>
          <a:p>
            <a:pPr>
              <a:spcBef>
                <a:spcPts val="600"/>
              </a:spcBef>
            </a:pPr>
            <a:r>
              <a:rPr lang="zh-CN" altLang="en-US" dirty="0"/>
              <a:t>在许多情况下，</a:t>
            </a:r>
            <a:r>
              <a:rPr lang="zh-CN" altLang="en-US" dirty="0">
                <a:latin typeface="+mn-ea"/>
              </a:rPr>
              <a:t>甚至正是</a:t>
            </a:r>
            <a:r>
              <a:rPr lang="zh-CN" altLang="en-US" dirty="0">
                <a:solidFill>
                  <a:srgbClr val="FF0000"/>
                </a:solidFill>
                <a:latin typeface="+mn-ea"/>
              </a:rPr>
              <a:t>拥塞控制本身</a:t>
            </a:r>
            <a:r>
              <a:rPr lang="zh-CN" altLang="en-US" dirty="0">
                <a:latin typeface="+mn-ea"/>
              </a:rPr>
              <a:t>成为</a:t>
            </a:r>
            <a:r>
              <a:rPr lang="zh-CN" altLang="en-US" dirty="0">
                <a:solidFill>
                  <a:srgbClr val="FF0000"/>
                </a:solidFill>
                <a:latin typeface="+mn-ea"/>
              </a:rPr>
              <a:t>引起</a:t>
            </a:r>
            <a:r>
              <a:rPr lang="zh-CN" altLang="en-US" dirty="0">
                <a:latin typeface="+mn-ea"/>
              </a:rPr>
              <a:t>网络性能恶化</a:t>
            </a:r>
            <a:r>
              <a:rPr lang="en-US" altLang="zh-CN" dirty="0"/>
              <a:t>(</a:t>
            </a:r>
            <a:r>
              <a:rPr lang="en-US" dirty="0"/>
              <a:t>performance deterioration</a:t>
            </a:r>
            <a:r>
              <a:rPr lang="en-US" altLang="zh-CN" dirty="0"/>
              <a:t>)</a:t>
            </a:r>
            <a:r>
              <a:rPr lang="zh-CN" altLang="en-US" dirty="0">
                <a:latin typeface="+mn-ea"/>
              </a:rPr>
              <a:t>甚至发生死锁的原因</a:t>
            </a:r>
            <a:r>
              <a:rPr lang="zh-CN" altLang="en-US" dirty="0"/>
              <a:t>。这点应特别引起重视。</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r>
              <a:rPr lang="en-US" altLang="zh-CN" dirty="0"/>
              <a:t>TCP</a:t>
            </a:r>
            <a:r>
              <a:rPr lang="zh-CN" altLang="en-US"/>
              <a:t>与</a:t>
            </a:r>
            <a:r>
              <a:rPr lang="en-US" altLang="zh-CN" dirty="0"/>
              <a:t>UDP </a:t>
            </a:r>
          </a:p>
        </p:txBody>
      </p:sp>
      <p:sp>
        <p:nvSpPr>
          <p:cNvPr id="351236" name="Rectangle 4"/>
          <p:cNvSpPr>
            <a:spLocks noGrp="1" noChangeArrowheads="1"/>
          </p:cNvSpPr>
          <p:nvPr>
            <p:ph type="body" idx="1"/>
          </p:nvPr>
        </p:nvSpPr>
        <p:spPr>
          <a:xfrm>
            <a:off x="330200" y="1028700"/>
            <a:ext cx="8483600" cy="5136603"/>
          </a:xfrm>
        </p:spPr>
        <p:txBody>
          <a:bodyPr/>
          <a:lstStyle/>
          <a:p>
            <a:pPr>
              <a:spcBef>
                <a:spcPts val="600"/>
              </a:spcBef>
            </a:pPr>
            <a:r>
              <a:rPr lang="zh-CN" altLang="en-US" dirty="0"/>
              <a:t>两个对等运输实体在通信时传送的数据单位叫作</a:t>
            </a:r>
            <a:r>
              <a:rPr lang="zh-CN" altLang="en-US" dirty="0">
                <a:solidFill>
                  <a:srgbClr val="FF0000"/>
                </a:solidFill>
              </a:rPr>
              <a:t>运输协议数据单元</a:t>
            </a:r>
            <a:r>
              <a:rPr lang="en-US" altLang="zh-CN" dirty="0"/>
              <a:t>TPDU(Transport Protocol Data Unit)</a:t>
            </a:r>
            <a:r>
              <a:rPr lang="zh-CN" altLang="en-US" dirty="0"/>
              <a:t>。</a:t>
            </a:r>
          </a:p>
          <a:p>
            <a:pPr>
              <a:spcBef>
                <a:spcPts val="600"/>
              </a:spcBef>
            </a:pPr>
            <a:endParaRPr lang="zh-CN" altLang="en-US" dirty="0"/>
          </a:p>
          <a:p>
            <a:pPr>
              <a:spcBef>
                <a:spcPts val="600"/>
              </a:spcBef>
            </a:pPr>
            <a:r>
              <a:rPr lang="zh-CN" altLang="en-US" dirty="0"/>
              <a:t>但在</a:t>
            </a:r>
            <a:r>
              <a:rPr lang="en-US" altLang="zh-CN" dirty="0"/>
              <a:t>TCP/IP</a:t>
            </a:r>
            <a:r>
              <a:rPr lang="zh-CN" altLang="en-US" dirty="0"/>
              <a:t>体系结构中，则根据所使用的协议是</a:t>
            </a:r>
            <a:r>
              <a:rPr lang="en-US" altLang="zh-CN" dirty="0"/>
              <a:t>TCP</a:t>
            </a:r>
            <a:r>
              <a:rPr lang="zh-CN" altLang="en-US" dirty="0"/>
              <a:t>或</a:t>
            </a:r>
            <a:r>
              <a:rPr lang="en-US" altLang="zh-CN" dirty="0"/>
              <a:t>UDP</a:t>
            </a:r>
            <a:r>
              <a:rPr lang="zh-CN" altLang="en-US" dirty="0"/>
              <a:t>，将</a:t>
            </a:r>
            <a:r>
              <a:rPr lang="en-US" altLang="zh-CN" dirty="0"/>
              <a:t>TCP</a:t>
            </a:r>
            <a:r>
              <a:rPr lang="zh-CN" altLang="en-US" dirty="0"/>
              <a:t>传送的协议数据单位称为</a:t>
            </a:r>
            <a:r>
              <a:rPr lang="en-US" altLang="zh-CN" dirty="0">
                <a:solidFill>
                  <a:srgbClr val="FF0000"/>
                </a:solidFill>
              </a:rPr>
              <a:t>TCP</a:t>
            </a:r>
            <a:r>
              <a:rPr lang="zh-CN" altLang="en-US" dirty="0">
                <a:solidFill>
                  <a:srgbClr val="FF0000"/>
                </a:solidFill>
              </a:rPr>
              <a:t>报文段</a:t>
            </a:r>
            <a:r>
              <a:rPr lang="en-US" altLang="zh-CN" dirty="0"/>
              <a:t>(segment)</a:t>
            </a:r>
            <a:r>
              <a:rPr lang="zh-CN" altLang="en-US" dirty="0"/>
              <a:t>。</a:t>
            </a:r>
          </a:p>
          <a:p>
            <a:pPr>
              <a:spcBef>
                <a:spcPts val="600"/>
              </a:spcBef>
            </a:pPr>
            <a:endParaRPr lang="zh-CN" altLang="en-US" dirty="0"/>
          </a:p>
          <a:p>
            <a:pPr>
              <a:spcBef>
                <a:spcPts val="600"/>
              </a:spcBef>
            </a:pPr>
            <a:r>
              <a:rPr lang="zh-CN" altLang="en-US" dirty="0"/>
              <a:t>将</a:t>
            </a:r>
            <a:r>
              <a:rPr lang="en-US" altLang="zh-CN" dirty="0"/>
              <a:t>UDP</a:t>
            </a:r>
            <a:r>
              <a:rPr lang="zh-CN" altLang="en-US" dirty="0"/>
              <a:t>传送的协议数据单位称为</a:t>
            </a:r>
            <a:r>
              <a:rPr lang="en-US" altLang="zh-CN" dirty="0">
                <a:solidFill>
                  <a:srgbClr val="FF0000"/>
                </a:solidFill>
              </a:rPr>
              <a:t>UDP</a:t>
            </a:r>
            <a:r>
              <a:rPr lang="zh-CN" altLang="en-US" dirty="0">
                <a:solidFill>
                  <a:srgbClr val="FF0000"/>
                </a:solidFill>
              </a:rPr>
              <a:t>报文</a:t>
            </a:r>
            <a:r>
              <a:rPr lang="zh-CN" altLang="en-US" dirty="0"/>
              <a:t>或</a:t>
            </a:r>
            <a:r>
              <a:rPr lang="zh-CN" altLang="en-US" dirty="0">
                <a:solidFill>
                  <a:srgbClr val="FF0000"/>
                </a:solidFill>
              </a:rPr>
              <a:t>用户数据报</a:t>
            </a:r>
            <a:r>
              <a:rPr lang="zh-CN" altLang="en-US" dirty="0"/>
              <a:t>。</a:t>
            </a:r>
          </a:p>
          <a:p>
            <a:pPr>
              <a:spcBef>
                <a:spcPts val="600"/>
              </a:spcBef>
            </a:pPr>
            <a:endParaRPr lang="en-US" altLang="zh-CN"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gn="ctr"/>
            <a:r>
              <a:rPr lang="zh-CN" altLang="en-US"/>
              <a:t>开环控制和闭环控制 </a:t>
            </a:r>
          </a:p>
        </p:txBody>
      </p:sp>
      <p:sp>
        <p:nvSpPr>
          <p:cNvPr id="77209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开环控制</a:t>
            </a:r>
            <a:r>
              <a:rPr lang="zh-CN" altLang="en-US" dirty="0"/>
              <a:t>方法就是在设计网络时事先将有关发生拥塞的因素考虑周到，</a:t>
            </a:r>
            <a:r>
              <a:rPr lang="zh-CN" altLang="en-US" dirty="0">
                <a:solidFill>
                  <a:srgbClr val="FF0000"/>
                </a:solidFill>
              </a:rPr>
              <a:t>力求</a:t>
            </a:r>
            <a:r>
              <a:rPr lang="zh-CN" altLang="en-US" dirty="0"/>
              <a:t>网络在工作时不产生拥塞。 </a:t>
            </a:r>
          </a:p>
          <a:p>
            <a:endParaRPr lang="en-US" altLang="zh-CN" dirty="0">
              <a:solidFill>
                <a:srgbClr val="FF0000"/>
              </a:solidFill>
            </a:endParaRPr>
          </a:p>
          <a:p>
            <a:r>
              <a:rPr lang="zh-CN" altLang="en-US" dirty="0">
                <a:solidFill>
                  <a:srgbClr val="FF0000"/>
                </a:solidFill>
              </a:rPr>
              <a:t>闭环控制方法</a:t>
            </a:r>
            <a:r>
              <a:rPr lang="zh-CN" altLang="en-US" dirty="0"/>
              <a:t>是基于反馈环路的概念。属于闭环控制的有以下几种措施： </a:t>
            </a:r>
          </a:p>
          <a:p>
            <a:pPr>
              <a:buNone/>
            </a:pPr>
            <a:r>
              <a:rPr lang="en-US" altLang="zh-CN" dirty="0"/>
              <a:t>(1) </a:t>
            </a:r>
            <a:r>
              <a:rPr lang="zh-CN" altLang="en-US" dirty="0"/>
              <a:t>监测网络系统以便检测到拥塞在何时、何处发生。</a:t>
            </a:r>
          </a:p>
          <a:p>
            <a:pPr>
              <a:buNone/>
            </a:pPr>
            <a:endParaRPr lang="en-US" altLang="zh-CN" dirty="0"/>
          </a:p>
          <a:p>
            <a:pPr>
              <a:buNone/>
            </a:pPr>
            <a:r>
              <a:rPr lang="en-US" altLang="zh-CN" dirty="0"/>
              <a:t>(2) </a:t>
            </a:r>
            <a:r>
              <a:rPr lang="zh-CN" altLang="en-US" dirty="0"/>
              <a:t>将拥塞发生的信息</a:t>
            </a:r>
            <a:r>
              <a:rPr lang="zh-CN" altLang="en-US" dirty="0">
                <a:solidFill>
                  <a:srgbClr val="FF0000"/>
                </a:solidFill>
              </a:rPr>
              <a:t>传送到</a:t>
            </a:r>
            <a:r>
              <a:rPr lang="zh-CN" altLang="en-US" dirty="0"/>
              <a:t>可采取行动的地方。</a:t>
            </a:r>
          </a:p>
          <a:p>
            <a:pPr>
              <a:buNone/>
            </a:pPr>
            <a:endParaRPr lang="en-US" altLang="zh-CN" dirty="0"/>
          </a:p>
          <a:p>
            <a:pPr>
              <a:buNone/>
            </a:pPr>
            <a:r>
              <a:rPr lang="en-US" altLang="zh-CN" dirty="0"/>
              <a:t>(3) </a:t>
            </a:r>
            <a:r>
              <a:rPr lang="zh-CN" altLang="en-US" dirty="0"/>
              <a:t>调整网络系统的运行以解决出现的问题。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20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20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2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监测网络的拥塞</a:t>
            </a:r>
            <a:r>
              <a:rPr lang="zh-CN" altLang="en-US" dirty="0"/>
              <a:t>的指标</a:t>
            </a:r>
          </a:p>
        </p:txBody>
      </p:sp>
      <p:sp>
        <p:nvSpPr>
          <p:cNvPr id="3" name="内容占位符 2"/>
          <p:cNvSpPr>
            <a:spLocks noGrp="1"/>
          </p:cNvSpPr>
          <p:nvPr>
            <p:ph idx="1"/>
          </p:nvPr>
        </p:nvSpPr>
        <p:spPr/>
        <p:txBody>
          <a:bodyPr/>
          <a:lstStyle/>
          <a:p>
            <a:r>
              <a:rPr lang="zh-CN" altLang="zh-CN" dirty="0"/>
              <a:t>主要指标</a:t>
            </a:r>
            <a:r>
              <a:rPr lang="zh-CN" altLang="en-US" dirty="0"/>
              <a:t>有：</a:t>
            </a:r>
            <a:endParaRPr lang="en-US" altLang="zh-CN" dirty="0"/>
          </a:p>
          <a:p>
            <a:pPr>
              <a:buBlip>
                <a:blip r:embed="rId2"/>
              </a:buBlip>
            </a:pPr>
            <a:r>
              <a:rPr lang="zh-CN" altLang="zh-CN" dirty="0"/>
              <a:t>由于缺少缓存空间</a:t>
            </a:r>
            <a:r>
              <a:rPr lang="zh-CN" altLang="zh-CN" dirty="0">
                <a:solidFill>
                  <a:srgbClr val="FF0000"/>
                </a:solidFill>
              </a:rPr>
              <a:t>而</a:t>
            </a:r>
            <a:r>
              <a:rPr lang="zh-CN" altLang="zh-CN" dirty="0"/>
              <a:t>被丢弃的分组的百分数</a:t>
            </a:r>
            <a:r>
              <a:rPr lang="zh-CN" altLang="en-US" dirty="0"/>
              <a:t>；</a:t>
            </a:r>
            <a:endParaRPr lang="en-US" altLang="zh-CN" dirty="0"/>
          </a:p>
          <a:p>
            <a:pPr>
              <a:buBlip>
                <a:blip r:embed="rId2"/>
              </a:buBlip>
            </a:pPr>
            <a:r>
              <a:rPr lang="zh-CN" altLang="zh-CN" dirty="0"/>
              <a:t>平均队列长度</a:t>
            </a:r>
            <a:r>
              <a:rPr lang="zh-CN" altLang="en-US" dirty="0"/>
              <a:t>；</a:t>
            </a:r>
            <a:endParaRPr lang="en-US" altLang="zh-CN" dirty="0"/>
          </a:p>
          <a:p>
            <a:pPr>
              <a:buBlip>
                <a:blip r:embed="rId2"/>
              </a:buBlip>
            </a:pPr>
            <a:r>
              <a:rPr lang="zh-CN" altLang="zh-CN" dirty="0"/>
              <a:t>超时重传的分组数</a:t>
            </a:r>
            <a:r>
              <a:rPr lang="zh-CN" altLang="en-US" dirty="0"/>
              <a:t>；</a:t>
            </a:r>
            <a:endParaRPr lang="en-US" altLang="zh-CN" dirty="0"/>
          </a:p>
          <a:p>
            <a:pPr>
              <a:buBlip>
                <a:blip r:embed="rId2"/>
              </a:buBlip>
            </a:pPr>
            <a:r>
              <a:rPr lang="zh-CN" altLang="zh-CN" dirty="0"/>
              <a:t>平均分组时延</a:t>
            </a:r>
            <a:r>
              <a:rPr lang="zh-CN" altLang="en-US" dirty="0"/>
              <a:t>；</a:t>
            </a:r>
            <a:endParaRPr lang="en-US" altLang="zh-CN" dirty="0"/>
          </a:p>
          <a:p>
            <a:pPr>
              <a:buBlip>
                <a:blip r:embed="rId2"/>
              </a:buBlip>
            </a:pPr>
            <a:r>
              <a:rPr lang="zh-CN" altLang="zh-CN" dirty="0"/>
              <a:t>分组时延的标准差，等等。</a:t>
            </a:r>
            <a:endParaRPr lang="en-US" altLang="zh-CN" dirty="0"/>
          </a:p>
          <a:p>
            <a:endParaRPr lang="en-US" altLang="zh-CN" dirty="0"/>
          </a:p>
          <a:p>
            <a:r>
              <a:rPr lang="zh-CN" altLang="zh-CN" dirty="0"/>
              <a:t>上述这些指标的上升都标志着拥塞的增长。</a:t>
            </a:r>
            <a:endParaRPr lang="zh-CN" alt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solidFill>
                  <a:srgbClr val="FF0000"/>
                </a:solidFill>
              </a:rPr>
              <a:t>TCP</a:t>
            </a:r>
            <a:r>
              <a:rPr lang="zh-CN" altLang="en-US" sz="2000" dirty="0">
                <a:solidFill>
                  <a:srgbClr val="FF0000"/>
                </a:solidFill>
              </a:rPr>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r>
              <a:rPr lang="en-US" altLang="zh-CN" dirty="0"/>
              <a:t>TCP</a:t>
            </a:r>
            <a:r>
              <a:rPr lang="zh-CN" altLang="en-US" dirty="0"/>
              <a:t>的拥塞控制方法</a:t>
            </a:r>
            <a:endParaRPr lang="zh-CN" altLang="en-US" sz="2400" dirty="0"/>
          </a:p>
        </p:txBody>
      </p:sp>
      <p:sp>
        <p:nvSpPr>
          <p:cNvPr id="924676" name="Rectangle 4"/>
          <p:cNvSpPr>
            <a:spLocks noGrp="1" noChangeArrowheads="1"/>
          </p:cNvSpPr>
          <p:nvPr>
            <p:ph type="body" idx="1"/>
          </p:nvPr>
        </p:nvSpPr>
        <p:spPr/>
        <p:txBody>
          <a:bodyPr/>
          <a:lstStyle/>
          <a:p>
            <a:pPr>
              <a:spcBef>
                <a:spcPts val="600"/>
              </a:spcBef>
            </a:pPr>
            <a:r>
              <a:rPr lang="en-US" altLang="zh-CN" dirty="0"/>
              <a:t>2009</a:t>
            </a:r>
            <a:r>
              <a:rPr lang="zh-CN" altLang="en-US" dirty="0"/>
              <a:t>年</a:t>
            </a:r>
            <a:r>
              <a:rPr lang="en-US" altLang="zh-CN" dirty="0"/>
              <a:t>9</a:t>
            </a:r>
            <a:r>
              <a:rPr lang="zh-CN" altLang="en-US" dirty="0"/>
              <a:t>月公布的草案标准</a:t>
            </a:r>
            <a:r>
              <a:rPr lang="en-US" altLang="zh-CN" dirty="0"/>
              <a:t>RFC 5681</a:t>
            </a:r>
            <a:r>
              <a:rPr lang="zh-CN" altLang="en-US" dirty="0">
                <a:solidFill>
                  <a:srgbClr val="FF0000"/>
                </a:solidFill>
              </a:rPr>
              <a:t>定义了</a:t>
            </a:r>
            <a:r>
              <a:rPr lang="zh-CN" altLang="en-US" dirty="0"/>
              <a:t>进行拥塞控制的四种算法，即慢开始 </a:t>
            </a:r>
            <a:r>
              <a:rPr lang="en-US" altLang="zh-CN" dirty="0"/>
              <a:t>(slow-start)</a:t>
            </a:r>
            <a:r>
              <a:rPr lang="zh-CN" altLang="en-US" dirty="0"/>
              <a:t>、拥塞避免 </a:t>
            </a:r>
            <a:r>
              <a:rPr lang="en-US" altLang="zh-CN" dirty="0"/>
              <a:t>(congestion avoidance)</a:t>
            </a:r>
            <a:r>
              <a:rPr lang="zh-CN" altLang="en-US" dirty="0"/>
              <a:t>、快重传 </a:t>
            </a:r>
            <a:r>
              <a:rPr lang="en-US" altLang="zh-CN" dirty="0"/>
              <a:t>(fast retransmit) </a:t>
            </a:r>
            <a:r>
              <a:rPr lang="zh-CN" altLang="en-US" dirty="0"/>
              <a:t>和快恢复 </a:t>
            </a:r>
            <a:r>
              <a:rPr lang="en-US" altLang="zh-CN" dirty="0"/>
              <a:t>(fast recovery)</a:t>
            </a:r>
            <a:r>
              <a:rPr lang="zh-CN" altLang="en-US" dirty="0"/>
              <a:t>。</a:t>
            </a:r>
          </a:p>
          <a:p>
            <a:pPr>
              <a:spcBef>
                <a:spcPts val="600"/>
              </a:spcBef>
            </a:pPr>
            <a:endParaRPr lang="zh-CN" altLang="en-US" dirty="0"/>
          </a:p>
          <a:p>
            <a:pPr>
              <a:spcBef>
                <a:spcPts val="600"/>
              </a:spcBef>
            </a:pPr>
            <a:r>
              <a:rPr lang="zh-CN" altLang="en-US" dirty="0"/>
              <a:t>我们假定：</a:t>
            </a:r>
          </a:p>
          <a:p>
            <a:pPr>
              <a:spcBef>
                <a:spcPts val="600"/>
              </a:spcBef>
              <a:buFontTx/>
              <a:buNone/>
            </a:pPr>
            <a:r>
              <a:rPr lang="en-US" altLang="zh-CN" dirty="0"/>
              <a:t>(1) </a:t>
            </a:r>
            <a:r>
              <a:rPr lang="zh-CN" altLang="en-US" dirty="0"/>
              <a:t>数据是单方向传送，对方只传送确认报文。</a:t>
            </a:r>
          </a:p>
          <a:p>
            <a:pPr>
              <a:spcBef>
                <a:spcPts val="600"/>
              </a:spcBef>
            </a:pPr>
            <a:endParaRPr lang="zh-CN" altLang="en-US" dirty="0"/>
          </a:p>
          <a:p>
            <a:pPr>
              <a:spcBef>
                <a:spcPts val="600"/>
              </a:spcBef>
              <a:buFontTx/>
              <a:buNone/>
            </a:pPr>
            <a:r>
              <a:rPr lang="en-US" altLang="zh-CN" dirty="0"/>
              <a:t>(2) </a:t>
            </a:r>
            <a:r>
              <a:rPr lang="zh-CN" altLang="en-US" dirty="0"/>
              <a:t>接收方总是有足够大的缓存空间，因而发送窗口的大小由网络的拥塞程度</a:t>
            </a:r>
            <a:r>
              <a:rPr lang="en-US" altLang="zh-CN" dirty="0"/>
              <a:t>(Congestion Level)</a:t>
            </a:r>
            <a:r>
              <a:rPr lang="zh-CN" altLang="en-US" dirty="0"/>
              <a:t>来决定。</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en-US" altLang="zh-CN" dirty="0"/>
              <a:t>TCP </a:t>
            </a:r>
            <a:r>
              <a:rPr lang="zh-CN" altLang="zh-CN" dirty="0"/>
              <a:t>的拥塞控制方法</a:t>
            </a:r>
          </a:p>
        </p:txBody>
      </p:sp>
      <p:sp>
        <p:nvSpPr>
          <p:cNvPr id="94214" name="Rectangle 3"/>
          <p:cNvSpPr>
            <a:spLocks noGrp="1" noChangeArrowheads="1"/>
          </p:cNvSpPr>
          <p:nvPr>
            <p:ph type="body" idx="1"/>
          </p:nvPr>
        </p:nvSpPr>
        <p:spPr/>
        <p:txBody>
          <a:bodyPr/>
          <a:lstStyle/>
          <a:p>
            <a:pPr>
              <a:spcBef>
                <a:spcPts val="600"/>
              </a:spcBef>
            </a:pPr>
            <a:r>
              <a:rPr lang="en-US" altLang="zh-CN" dirty="0"/>
              <a:t>TCP</a:t>
            </a:r>
            <a:r>
              <a:rPr lang="zh-CN" altLang="en-US" dirty="0"/>
              <a:t>采用</a:t>
            </a:r>
            <a:r>
              <a:rPr lang="zh-CN" altLang="en-US" dirty="0">
                <a:solidFill>
                  <a:srgbClr val="FF0000"/>
                </a:solidFill>
              </a:rPr>
              <a:t>基于窗口的方法</a:t>
            </a:r>
            <a:r>
              <a:rPr lang="zh-CN" altLang="en-US" dirty="0"/>
              <a:t>进行拥塞控制。该方法属于闭环控制方法。</a:t>
            </a:r>
          </a:p>
          <a:p>
            <a:pPr eaLnBrk="1" hangingPunct="1">
              <a:spcBef>
                <a:spcPts val="600"/>
              </a:spcBef>
            </a:pPr>
            <a:r>
              <a:rPr lang="en-US" altLang="zh-CN" dirty="0"/>
              <a:t>TCP</a:t>
            </a:r>
            <a:r>
              <a:rPr lang="zh-CN" altLang="en-US" dirty="0"/>
              <a:t>发送方维持一个</a:t>
            </a:r>
            <a:r>
              <a:rPr lang="zh-CN" altLang="en-US" dirty="0">
                <a:solidFill>
                  <a:srgbClr val="FF0000"/>
                </a:solidFill>
              </a:rPr>
              <a:t>拥塞窗口</a:t>
            </a:r>
            <a:r>
              <a:rPr lang="en-US" altLang="zh-CN" dirty="0">
                <a:solidFill>
                  <a:srgbClr val="FF0000"/>
                </a:solidFill>
              </a:rPr>
              <a:t>cwnd</a:t>
            </a:r>
            <a:r>
              <a:rPr lang="en-US" altLang="zh-CN" dirty="0">
                <a:solidFill>
                  <a:srgbClr val="0000FF"/>
                </a:solidFill>
              </a:rPr>
              <a:t> </a:t>
            </a:r>
            <a:r>
              <a:rPr lang="en-US" altLang="zh-CN" dirty="0"/>
              <a:t>(Congestion Window)</a:t>
            </a:r>
            <a:endParaRPr lang="zh-CN" altLang="en-US" dirty="0"/>
          </a:p>
          <a:p>
            <a:pPr>
              <a:spcBef>
                <a:spcPts val="600"/>
              </a:spcBef>
              <a:buBlip>
                <a:blip r:embed="rId2"/>
              </a:buBlip>
            </a:pPr>
            <a:r>
              <a:rPr lang="zh-CN" altLang="zh-CN" dirty="0"/>
              <a:t>拥塞窗口的大小</a:t>
            </a:r>
            <a:r>
              <a:rPr lang="zh-CN" altLang="zh-CN" dirty="0">
                <a:solidFill>
                  <a:srgbClr val="FF0000"/>
                </a:solidFill>
              </a:rPr>
              <a:t>取决于</a:t>
            </a:r>
            <a:r>
              <a:rPr lang="zh-CN" altLang="zh-CN" dirty="0"/>
              <a:t>网络的拥塞程度，并且动态地在变化。</a:t>
            </a:r>
            <a:endParaRPr lang="zh-CN" altLang="en-US" dirty="0"/>
          </a:p>
          <a:p>
            <a:pPr>
              <a:spcBef>
                <a:spcPts val="600"/>
              </a:spcBef>
            </a:pPr>
            <a:endParaRPr lang="en-US" altLang="zh-CN" dirty="0"/>
          </a:p>
          <a:p>
            <a:pPr>
              <a:spcBef>
                <a:spcPts val="600"/>
              </a:spcBef>
              <a:buBlip>
                <a:blip r:embed="rId2"/>
              </a:buBlip>
            </a:pPr>
            <a:r>
              <a:rPr lang="zh-CN" altLang="en-US" dirty="0"/>
              <a:t>发送端利用</a:t>
            </a:r>
            <a:r>
              <a:rPr lang="zh-CN" altLang="en-US" dirty="0">
                <a:solidFill>
                  <a:srgbClr val="FF0000"/>
                </a:solidFill>
              </a:rPr>
              <a:t>拥塞窗口</a:t>
            </a:r>
            <a:r>
              <a:rPr lang="zh-CN" altLang="en-US" dirty="0"/>
              <a:t>根据网络的拥塞情况</a:t>
            </a:r>
            <a:r>
              <a:rPr lang="zh-CN" altLang="en-US" dirty="0">
                <a:solidFill>
                  <a:srgbClr val="FF0000"/>
                </a:solidFill>
              </a:rPr>
              <a:t>调整</a:t>
            </a:r>
            <a:r>
              <a:rPr lang="zh-CN" altLang="en-US" dirty="0"/>
              <a:t>发送的数据量。</a:t>
            </a:r>
            <a:endParaRPr lang="en-US" altLang="zh-CN" dirty="0"/>
          </a:p>
          <a:p>
            <a:pPr>
              <a:spcBef>
                <a:spcPts val="600"/>
              </a:spcBef>
            </a:pPr>
            <a:endParaRPr lang="en-US" altLang="zh-CN" dirty="0"/>
          </a:p>
          <a:p>
            <a:pPr>
              <a:spcBef>
                <a:spcPts val="600"/>
              </a:spcBef>
              <a:buBlip>
                <a:blip r:embed="rId2"/>
              </a:buBlip>
            </a:pPr>
            <a:r>
              <a:rPr lang="zh-CN" altLang="en-US" dirty="0"/>
              <a:t>所以，发送窗口大小不仅取决于</a:t>
            </a:r>
            <a:r>
              <a:rPr lang="zh-CN" altLang="en-US" dirty="0">
                <a:solidFill>
                  <a:srgbClr val="FF0000"/>
                </a:solidFill>
              </a:rPr>
              <a:t>接收方通告的</a:t>
            </a:r>
            <a:r>
              <a:rPr lang="zh-CN" altLang="en-US" dirty="0"/>
              <a:t>接收窗口，还取决于网络的拥塞状况，所以真正的发送窗口值为：</a:t>
            </a:r>
          </a:p>
        </p:txBody>
      </p:sp>
      <p:sp>
        <p:nvSpPr>
          <p:cNvPr id="94213" name="Rectangle 4"/>
          <p:cNvSpPr>
            <a:spLocks noChangeArrowheads="1"/>
          </p:cNvSpPr>
          <p:nvPr/>
        </p:nvSpPr>
        <p:spPr bwMode="auto">
          <a:xfrm>
            <a:off x="357158" y="5338519"/>
            <a:ext cx="8458200" cy="566309"/>
          </a:xfrm>
          <a:prstGeom prst="rect">
            <a:avLst/>
          </a:prstGeom>
          <a:solidFill>
            <a:srgbClr val="FFCC00"/>
          </a:solidFill>
          <a:ln>
            <a:solidFill>
              <a:schemeClr val="tx1"/>
            </a:solidFill>
          </a:ln>
        </p:spPr>
        <p:txBody>
          <a:bodyPr wrap="square" anchor="ctr">
            <a:spAutoFit/>
          </a:bodyPr>
          <a:lstStyle/>
          <a:p>
            <a:pPr algn="ctr">
              <a:lnSpc>
                <a:spcPct val="110000"/>
              </a:lnSpc>
            </a:pPr>
            <a:r>
              <a:rPr lang="zh-CN" altLang="en-US" sz="2800" dirty="0">
                <a:solidFill>
                  <a:srgbClr val="000099"/>
                </a:solidFill>
                <a:latin typeface="+mn-lt"/>
                <a:ea typeface="黑体" panose="02010609060101010101" pitchFamily="49" charset="-122"/>
              </a:rPr>
              <a:t>真正的发送窗口值 </a:t>
            </a:r>
            <a:r>
              <a:rPr lang="en-US" altLang="zh-CN" sz="2800" dirty="0">
                <a:solidFill>
                  <a:srgbClr val="000099"/>
                </a:solidFill>
                <a:latin typeface="+mn-lt"/>
                <a:ea typeface="黑体" panose="02010609060101010101" pitchFamily="49" charset="-122"/>
              </a:rPr>
              <a:t>=</a:t>
            </a:r>
            <a:r>
              <a:rPr lang="zh-CN" altLang="en-US" sz="2800" dirty="0">
                <a:solidFill>
                  <a:srgbClr val="000099"/>
                </a:solidFill>
                <a:latin typeface="+mn-lt"/>
                <a:ea typeface="黑体" panose="02010609060101010101" pitchFamily="49" charset="-122"/>
              </a:rPr>
              <a:t> </a:t>
            </a:r>
            <a:r>
              <a:rPr lang="en-US" altLang="zh-CN" sz="2800" dirty="0">
                <a:solidFill>
                  <a:srgbClr val="000099"/>
                </a:solidFill>
                <a:latin typeface="+mn-lt"/>
                <a:ea typeface="黑体" panose="02010609060101010101" pitchFamily="49" charset="-122"/>
              </a:rPr>
              <a:t>Min(</a:t>
            </a:r>
            <a:r>
              <a:rPr lang="zh-CN" altLang="en-US" sz="2800" dirty="0">
                <a:solidFill>
                  <a:srgbClr val="000099"/>
                </a:solidFill>
                <a:latin typeface="+mn-lt"/>
                <a:ea typeface="黑体" panose="02010609060101010101" pitchFamily="49" charset="-122"/>
              </a:rPr>
              <a:t>通知窗口值，拥塞窗口值</a:t>
            </a:r>
            <a:r>
              <a:rPr lang="en-US" altLang="zh-CN" sz="2800" dirty="0">
                <a:solidFill>
                  <a:srgbClr val="000099"/>
                </a:solidFill>
                <a:latin typeface="+mn-lt"/>
                <a:ea typeface="黑体" panose="02010609060101010101" pitchFamily="49" charset="-122"/>
              </a:rPr>
              <a:t>)</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a:r>
              <a:rPr lang="zh-CN" altLang="zh-CN" dirty="0"/>
              <a:t>控制拥塞窗口的原则</a:t>
            </a:r>
            <a:endParaRPr lang="zh-CN" altLang="en-US" dirty="0"/>
          </a:p>
        </p:txBody>
      </p:sp>
      <p:sp>
        <p:nvSpPr>
          <p:cNvPr id="96261" name="Rectangle 3"/>
          <p:cNvSpPr>
            <a:spLocks noGrp="1" noChangeArrowheads="1"/>
          </p:cNvSpPr>
          <p:nvPr>
            <p:ph type="body" idx="1"/>
          </p:nvPr>
        </p:nvSpPr>
        <p:spPr/>
        <p:txBody>
          <a:bodyPr/>
          <a:lstStyle/>
          <a:p>
            <a:pPr>
              <a:spcBef>
                <a:spcPts val="600"/>
              </a:spcBef>
            </a:pPr>
            <a:r>
              <a:rPr lang="zh-CN" altLang="zh-CN" dirty="0"/>
              <a:t>只要网络没有出现拥塞，拥塞窗口就可以再增大一些，以便把更多的分组发送出去，这样就可以提高网络的利用率。</a:t>
            </a:r>
            <a:endParaRPr lang="en-US" altLang="zh-CN" dirty="0"/>
          </a:p>
          <a:p>
            <a:pPr>
              <a:spcBef>
                <a:spcPts val="600"/>
              </a:spcBef>
            </a:pPr>
            <a:endParaRPr lang="en-US" altLang="zh-CN" dirty="0"/>
          </a:p>
          <a:p>
            <a:pPr>
              <a:spcBef>
                <a:spcPts val="600"/>
              </a:spcBef>
            </a:pPr>
            <a:r>
              <a:rPr lang="zh-CN" altLang="zh-CN" dirty="0"/>
              <a:t>但只要网络</a:t>
            </a:r>
            <a:r>
              <a:rPr lang="zh-CN" altLang="zh-CN" dirty="0">
                <a:solidFill>
                  <a:srgbClr val="FF0000"/>
                </a:solidFill>
              </a:rPr>
              <a:t>出现</a:t>
            </a:r>
            <a:r>
              <a:rPr lang="zh-CN" altLang="zh-CN" dirty="0"/>
              <a:t>拥塞或</a:t>
            </a:r>
            <a:r>
              <a:rPr lang="zh-CN" altLang="zh-CN" dirty="0">
                <a:solidFill>
                  <a:srgbClr val="FF0000"/>
                </a:solidFill>
              </a:rPr>
              <a:t>有可能出现</a:t>
            </a:r>
            <a:r>
              <a:rPr lang="zh-CN" altLang="zh-CN" dirty="0"/>
              <a:t>拥塞，就必须把拥塞窗口减小一些，以减少注入到网络中的分组数，以便缓解网络出现的拥塞。</a:t>
            </a:r>
            <a:endParaRPr lang="zh-CN" alt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zh-CN" altLang="en-US" dirty="0"/>
              <a:t>拥塞的判断</a:t>
            </a:r>
          </a:p>
        </p:txBody>
      </p:sp>
      <p:sp>
        <p:nvSpPr>
          <p:cNvPr id="96261" name="Rectangle 3"/>
          <p:cNvSpPr>
            <a:spLocks noGrp="1" noChangeArrowheads="1"/>
          </p:cNvSpPr>
          <p:nvPr>
            <p:ph type="body" idx="1"/>
          </p:nvPr>
        </p:nvSpPr>
        <p:spPr/>
        <p:txBody>
          <a:bodyPr/>
          <a:lstStyle/>
          <a:p>
            <a:pPr>
              <a:spcBef>
                <a:spcPts val="600"/>
              </a:spcBef>
            </a:pPr>
            <a:r>
              <a:rPr lang="zh-CN" altLang="en-US" dirty="0">
                <a:solidFill>
                  <a:srgbClr val="FF0000"/>
                </a:solidFill>
              </a:rPr>
              <a:t>重传定时器超时</a:t>
            </a:r>
            <a:endParaRPr lang="en-US" altLang="zh-CN" dirty="0">
              <a:solidFill>
                <a:srgbClr val="FF0000"/>
              </a:solidFill>
            </a:endParaRPr>
          </a:p>
          <a:p>
            <a:pPr lvl="1">
              <a:spcBef>
                <a:spcPts val="600"/>
              </a:spcBef>
            </a:pPr>
            <a:r>
              <a:rPr lang="zh-CN" altLang="zh-CN" dirty="0"/>
              <a:t>现在通信线路的传输质量一般都很好，因</a:t>
            </a:r>
            <a:r>
              <a:rPr lang="zh-CN" altLang="zh-CN" dirty="0">
                <a:solidFill>
                  <a:srgbClr val="FF0000"/>
                </a:solidFill>
              </a:rPr>
              <a:t>传输出差错</a:t>
            </a:r>
            <a:r>
              <a:rPr lang="zh-CN" altLang="zh-CN" dirty="0"/>
              <a:t>而丢弃分组的概率是很小的</a:t>
            </a:r>
            <a:r>
              <a:rPr lang="en-US" altLang="zh-CN" dirty="0"/>
              <a:t> (</a:t>
            </a:r>
            <a:r>
              <a:rPr lang="zh-CN" altLang="zh-CN" dirty="0"/>
              <a:t>远小于</a:t>
            </a:r>
            <a:r>
              <a:rPr lang="en-US" altLang="zh-CN" dirty="0"/>
              <a:t>1%)</a:t>
            </a:r>
            <a:r>
              <a:rPr lang="zh-CN" altLang="zh-CN" dirty="0"/>
              <a:t>。</a:t>
            </a:r>
            <a:endParaRPr lang="en-US" altLang="zh-CN" dirty="0"/>
          </a:p>
          <a:p>
            <a:pPr lvl="1">
              <a:spcBef>
                <a:spcPts val="600"/>
              </a:spcBef>
            </a:pPr>
            <a:endParaRPr lang="en-US" altLang="zh-CN" dirty="0"/>
          </a:p>
          <a:p>
            <a:pPr lvl="1">
              <a:spcBef>
                <a:spcPts val="600"/>
              </a:spcBef>
            </a:pPr>
            <a:r>
              <a:rPr lang="zh-CN" altLang="zh-CN" dirty="0"/>
              <a:t>只要出现了超时，就可以猜想网络可能出现了拥塞。</a:t>
            </a:r>
            <a:endParaRPr lang="en-US" altLang="zh-CN" dirty="0"/>
          </a:p>
          <a:p>
            <a:pPr>
              <a:spcBef>
                <a:spcPts val="600"/>
              </a:spcBef>
            </a:pPr>
            <a:endParaRPr lang="en-US" altLang="zh-CN" dirty="0">
              <a:solidFill>
                <a:srgbClr val="FF0000"/>
              </a:solidFill>
            </a:endParaRPr>
          </a:p>
          <a:p>
            <a:pPr>
              <a:spcBef>
                <a:spcPts val="600"/>
              </a:spcBef>
            </a:pPr>
            <a:r>
              <a:rPr lang="zh-CN" altLang="en-US" dirty="0">
                <a:solidFill>
                  <a:srgbClr val="FF0000"/>
                </a:solidFill>
              </a:rPr>
              <a:t>收到三个相同</a:t>
            </a:r>
            <a:r>
              <a:rPr lang="en-US" altLang="zh-CN" dirty="0">
                <a:solidFill>
                  <a:srgbClr val="FF0000"/>
                </a:solidFill>
              </a:rPr>
              <a:t>(</a:t>
            </a:r>
            <a:r>
              <a:rPr lang="zh-CN" altLang="en-US" dirty="0">
                <a:solidFill>
                  <a:srgbClr val="FF0000"/>
                </a:solidFill>
              </a:rPr>
              <a:t>重复</a:t>
            </a:r>
            <a:r>
              <a:rPr lang="en-US" altLang="zh-CN" dirty="0">
                <a:solidFill>
                  <a:srgbClr val="FF0000"/>
                </a:solidFill>
              </a:rPr>
              <a:t>)</a:t>
            </a:r>
            <a:r>
              <a:rPr lang="zh-CN" altLang="en-US" dirty="0">
                <a:solidFill>
                  <a:srgbClr val="FF0000"/>
                </a:solidFill>
              </a:rPr>
              <a:t>的</a:t>
            </a:r>
            <a:r>
              <a:rPr lang="en-US" altLang="zh-CN" dirty="0">
                <a:solidFill>
                  <a:srgbClr val="FF0000"/>
                </a:solidFill>
              </a:rPr>
              <a:t>ACK</a:t>
            </a:r>
          </a:p>
          <a:p>
            <a:pPr lvl="1">
              <a:spcBef>
                <a:spcPts val="600"/>
              </a:spcBef>
            </a:pPr>
            <a:r>
              <a:rPr lang="zh-CN" altLang="zh-CN" dirty="0"/>
              <a:t>个别报文段会在网络中丢失，</a:t>
            </a:r>
            <a:r>
              <a:rPr lang="zh-CN" altLang="en-US" dirty="0"/>
              <a:t>预示</a:t>
            </a:r>
            <a:r>
              <a:rPr lang="zh-CN" altLang="en-US" dirty="0">
                <a:solidFill>
                  <a:srgbClr val="FF0000"/>
                </a:solidFill>
              </a:rPr>
              <a:t>可能</a:t>
            </a:r>
            <a:r>
              <a:rPr lang="zh-CN" altLang="en-US" dirty="0"/>
              <a:t>会出现拥塞 </a:t>
            </a:r>
            <a:r>
              <a:rPr lang="en-US" altLang="zh-CN" dirty="0"/>
              <a:t>(</a:t>
            </a:r>
            <a:r>
              <a:rPr lang="zh-CN" altLang="zh-CN" dirty="0"/>
              <a:t>实际未发生拥塞</a:t>
            </a:r>
            <a:r>
              <a:rPr lang="en-US" altLang="zh-CN" dirty="0"/>
              <a:t>)</a:t>
            </a:r>
            <a:r>
              <a:rPr lang="zh-CN" altLang="en-US" dirty="0"/>
              <a:t>，因此可以尽快采取控制措施，避免拥塞。</a:t>
            </a:r>
            <a:endParaRPr lang="en-US" altLang="zh-CN"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a:t>慢开始 </a:t>
            </a:r>
            <a:r>
              <a:rPr lang="en-US" altLang="zh-CN" dirty="0"/>
              <a:t>(Slow start)</a:t>
            </a:r>
          </a:p>
        </p:txBody>
      </p:sp>
      <p:sp>
        <p:nvSpPr>
          <p:cNvPr id="99333" name="Rectangle 3"/>
          <p:cNvSpPr>
            <a:spLocks noGrp="1" noChangeArrowheads="1"/>
          </p:cNvSpPr>
          <p:nvPr>
            <p:ph type="body" idx="1"/>
          </p:nvPr>
        </p:nvSpPr>
        <p:spPr/>
        <p:txBody>
          <a:bodyPr/>
          <a:lstStyle/>
          <a:p>
            <a:pPr eaLnBrk="1" hangingPunct="1">
              <a:spcBef>
                <a:spcPts val="600"/>
              </a:spcBef>
            </a:pPr>
            <a:r>
              <a:rPr lang="zh-CN" altLang="en-US" dirty="0"/>
              <a:t>用来确定网络的负载能力。</a:t>
            </a:r>
            <a:endParaRPr lang="en-US" altLang="zh-CN" dirty="0"/>
          </a:p>
          <a:p>
            <a:pPr>
              <a:spcBef>
                <a:spcPts val="600"/>
              </a:spcBef>
            </a:pPr>
            <a:endParaRPr lang="en-US" altLang="zh-CN" dirty="0">
              <a:solidFill>
                <a:srgbClr val="FF0000"/>
              </a:solidFill>
            </a:endParaRPr>
          </a:p>
          <a:p>
            <a:pPr>
              <a:spcBef>
                <a:spcPts val="600"/>
              </a:spcBef>
            </a:pPr>
            <a:r>
              <a:rPr lang="zh-CN" altLang="zh-CN" dirty="0">
                <a:solidFill>
                  <a:srgbClr val="FF0000"/>
                </a:solidFill>
              </a:rPr>
              <a:t>算法的思路</a:t>
            </a:r>
            <a:r>
              <a:rPr lang="zh-CN" altLang="en-US" dirty="0">
                <a:solidFill>
                  <a:srgbClr val="FF0000"/>
                </a:solidFill>
              </a:rPr>
              <a:t>：</a:t>
            </a:r>
            <a:r>
              <a:rPr lang="zh-CN" altLang="zh-CN" dirty="0">
                <a:solidFill>
                  <a:srgbClr val="FF0000"/>
                </a:solidFill>
              </a:rPr>
              <a:t>由小到大逐渐增大拥塞窗口数值</a:t>
            </a:r>
            <a:r>
              <a:rPr lang="zh-CN" altLang="en-US" dirty="0">
                <a:solidFill>
                  <a:srgbClr val="FF0000"/>
                </a:solidFill>
              </a:rPr>
              <a:t>。</a:t>
            </a:r>
            <a:endParaRPr lang="en-US" altLang="zh-CN" dirty="0">
              <a:solidFill>
                <a:srgbClr val="FF0000"/>
              </a:solidFill>
            </a:endParaRPr>
          </a:p>
          <a:p>
            <a:pPr>
              <a:spcBef>
                <a:spcPts val="600"/>
              </a:spcBef>
            </a:pPr>
            <a:r>
              <a:rPr lang="zh-CN" altLang="zh-CN" dirty="0">
                <a:solidFill>
                  <a:srgbClr val="0000FF"/>
                </a:solidFill>
              </a:rPr>
              <a:t>初始拥塞窗口</a:t>
            </a:r>
            <a:r>
              <a:rPr lang="en-US" altLang="zh-CN" dirty="0">
                <a:solidFill>
                  <a:srgbClr val="0000FF"/>
                </a:solidFill>
              </a:rPr>
              <a:t>cwnd</a:t>
            </a:r>
            <a:r>
              <a:rPr lang="zh-CN" altLang="en-US" dirty="0">
                <a:solidFill>
                  <a:srgbClr val="0000FF"/>
                </a:solidFill>
              </a:rPr>
              <a:t>设置：</a:t>
            </a:r>
            <a:endParaRPr lang="en-US" altLang="zh-CN" dirty="0">
              <a:solidFill>
                <a:srgbClr val="0000FF"/>
              </a:solidFill>
            </a:endParaRPr>
          </a:p>
          <a:p>
            <a:pPr>
              <a:spcBef>
                <a:spcPts val="600"/>
              </a:spcBef>
              <a:buBlip>
                <a:blip r:embed="rId2"/>
              </a:buBlip>
            </a:pPr>
            <a:r>
              <a:rPr lang="zh-CN" altLang="zh-CN" dirty="0"/>
              <a:t>旧的规定</a:t>
            </a:r>
            <a:r>
              <a:rPr lang="zh-CN" altLang="en-US" dirty="0"/>
              <a:t>：</a:t>
            </a:r>
            <a:r>
              <a:rPr lang="zh-CN" altLang="zh-CN" dirty="0"/>
              <a:t>在刚刚开始发送报文段时，先把初始拥塞窗口</a:t>
            </a:r>
            <a:r>
              <a:rPr lang="en-US" altLang="zh-CN" dirty="0"/>
              <a:t>cwnd</a:t>
            </a:r>
            <a:r>
              <a:rPr lang="zh-CN" altLang="zh-CN" dirty="0"/>
              <a:t>设置为</a:t>
            </a:r>
            <a:r>
              <a:rPr lang="en-US" altLang="zh-CN" dirty="0"/>
              <a:t>1</a:t>
            </a:r>
            <a:r>
              <a:rPr lang="zh-CN" altLang="zh-CN" dirty="0"/>
              <a:t>至</a:t>
            </a:r>
            <a:r>
              <a:rPr lang="en-US" altLang="zh-CN" dirty="0"/>
              <a:t>2</a:t>
            </a:r>
            <a:r>
              <a:rPr lang="zh-CN" altLang="zh-CN" dirty="0"/>
              <a:t>个发送方的最大报文段</a:t>
            </a:r>
            <a:r>
              <a:rPr lang="en-US" altLang="zh-CN" dirty="0"/>
              <a:t>SMSS (Sender Maximum Segment Size) </a:t>
            </a:r>
            <a:r>
              <a:rPr lang="zh-CN" altLang="zh-CN" dirty="0"/>
              <a:t>的数值</a:t>
            </a:r>
            <a:r>
              <a:rPr lang="zh-CN" altLang="en-US" dirty="0"/>
              <a:t>。</a:t>
            </a:r>
            <a:endParaRPr lang="en-US" altLang="zh-CN" dirty="0"/>
          </a:p>
          <a:p>
            <a:pPr>
              <a:spcBef>
                <a:spcPts val="600"/>
              </a:spcBef>
              <a:buBlip>
                <a:blip r:embed="rId2"/>
              </a:buBlip>
            </a:pPr>
            <a:r>
              <a:rPr lang="zh-CN" altLang="zh-CN" dirty="0"/>
              <a:t>新的</a:t>
            </a:r>
            <a:r>
              <a:rPr lang="en-US" altLang="zh-CN" dirty="0"/>
              <a:t>RFC 5681</a:t>
            </a:r>
            <a:r>
              <a:rPr lang="zh-CN" altLang="zh-CN" dirty="0"/>
              <a:t>把初始拥塞窗口</a:t>
            </a:r>
            <a:r>
              <a:rPr lang="en-US" altLang="zh-CN" dirty="0"/>
              <a:t>cwnd</a:t>
            </a:r>
            <a:r>
              <a:rPr lang="zh-CN" altLang="zh-CN" dirty="0"/>
              <a:t>设置为不超过</a:t>
            </a:r>
            <a:r>
              <a:rPr lang="en-US" altLang="zh-CN" dirty="0"/>
              <a:t>2</a:t>
            </a:r>
            <a:r>
              <a:rPr lang="zh-CN" altLang="zh-CN" dirty="0"/>
              <a:t>至</a:t>
            </a:r>
            <a:r>
              <a:rPr lang="en-US" altLang="zh-CN" dirty="0"/>
              <a:t>4</a:t>
            </a:r>
            <a:r>
              <a:rPr lang="zh-CN" altLang="zh-CN" dirty="0"/>
              <a:t>个</a:t>
            </a:r>
            <a:r>
              <a:rPr lang="en-US" altLang="zh-CN" dirty="0"/>
              <a:t>SMSS</a:t>
            </a:r>
            <a:r>
              <a:rPr lang="zh-CN" altLang="zh-CN" dirty="0"/>
              <a:t>的数值。</a:t>
            </a:r>
            <a:endParaRPr lang="en-US" altLang="zh-CN" dirty="0"/>
          </a:p>
          <a:p>
            <a:pPr>
              <a:spcBef>
                <a:spcPts val="600"/>
              </a:spcBef>
            </a:pPr>
            <a:endParaRPr lang="en-US" altLang="zh-CN" dirty="0">
              <a:solidFill>
                <a:srgbClr val="0000FF"/>
              </a:solidFill>
            </a:endParaRPr>
          </a:p>
          <a:p>
            <a:pPr>
              <a:spcBef>
                <a:spcPts val="600"/>
              </a:spcBef>
            </a:pPr>
            <a:r>
              <a:rPr lang="zh-CN" altLang="zh-CN" dirty="0">
                <a:solidFill>
                  <a:srgbClr val="0000FF"/>
                </a:solidFill>
              </a:rPr>
              <a:t>慢开始门限</a:t>
            </a:r>
            <a:r>
              <a:rPr lang="en-US" altLang="zh-CN" dirty="0">
                <a:solidFill>
                  <a:srgbClr val="0000FF"/>
                </a:solidFill>
              </a:rPr>
              <a:t>ssthresh (</a:t>
            </a:r>
            <a:r>
              <a:rPr lang="zh-CN" altLang="en-US" dirty="0">
                <a:solidFill>
                  <a:srgbClr val="0000FF"/>
                </a:solidFill>
              </a:rPr>
              <a:t>状态变量</a:t>
            </a:r>
            <a:r>
              <a:rPr lang="en-US" altLang="zh-CN" dirty="0">
                <a:solidFill>
                  <a:srgbClr val="0000FF"/>
                </a:solidFill>
              </a:rPr>
              <a:t>, slow start threshold)</a:t>
            </a:r>
            <a:r>
              <a:rPr lang="zh-CN" altLang="en-US" dirty="0"/>
              <a:t>：</a:t>
            </a:r>
            <a:r>
              <a:rPr lang="zh-CN" altLang="zh-CN" dirty="0"/>
              <a:t>防止拥塞窗口</a:t>
            </a:r>
            <a:r>
              <a:rPr lang="en-US" altLang="zh-CN" dirty="0"/>
              <a:t>cwnd</a:t>
            </a:r>
            <a:r>
              <a:rPr lang="zh-CN" altLang="zh-CN" dirty="0"/>
              <a:t>增长过大引起网络拥塞</a:t>
            </a:r>
            <a:r>
              <a:rPr lang="zh-CN" altLang="en-US" dirty="0"/>
              <a:t>。</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a:t>慢开始 </a:t>
            </a:r>
            <a:r>
              <a:rPr lang="en-US" altLang="zh-CN" dirty="0"/>
              <a:t>(Slow start)</a:t>
            </a:r>
          </a:p>
        </p:txBody>
      </p:sp>
      <p:sp>
        <p:nvSpPr>
          <p:cNvPr id="99333" name="Rectangle 3"/>
          <p:cNvSpPr>
            <a:spLocks noGrp="1" noChangeArrowheads="1"/>
          </p:cNvSpPr>
          <p:nvPr>
            <p:ph type="body" idx="1"/>
          </p:nvPr>
        </p:nvSpPr>
        <p:spPr/>
        <p:txBody>
          <a:bodyPr/>
          <a:lstStyle/>
          <a:p>
            <a:pPr>
              <a:spcBef>
                <a:spcPts val="600"/>
              </a:spcBef>
            </a:pPr>
            <a:r>
              <a:rPr lang="zh-CN" altLang="zh-CN" dirty="0">
                <a:solidFill>
                  <a:srgbClr val="0000FF"/>
                </a:solidFill>
              </a:rPr>
              <a:t>拥塞窗口</a:t>
            </a:r>
            <a:r>
              <a:rPr lang="en-US" altLang="zh-CN" dirty="0">
                <a:solidFill>
                  <a:srgbClr val="0000FF"/>
                </a:solidFill>
              </a:rPr>
              <a:t> cwnd </a:t>
            </a:r>
            <a:r>
              <a:rPr lang="zh-CN" altLang="en-US" dirty="0">
                <a:solidFill>
                  <a:srgbClr val="0000FF"/>
                </a:solidFill>
              </a:rPr>
              <a:t>控制方法</a:t>
            </a:r>
            <a:r>
              <a:rPr lang="zh-CN" altLang="en-US" dirty="0"/>
              <a:t>：</a:t>
            </a:r>
            <a:r>
              <a:rPr lang="zh-CN" altLang="zh-CN" dirty="0"/>
              <a:t>在每收到一个</a:t>
            </a:r>
            <a:r>
              <a:rPr lang="zh-CN" altLang="zh-CN" dirty="0">
                <a:solidFill>
                  <a:srgbClr val="FF0000"/>
                </a:solidFill>
              </a:rPr>
              <a:t>对新的报文段的确认</a:t>
            </a:r>
            <a:r>
              <a:rPr lang="zh-CN" altLang="zh-CN" dirty="0"/>
              <a:t>后，可以把拥塞窗口增加最多一个</a:t>
            </a:r>
            <a:r>
              <a:rPr lang="en-US" altLang="zh-CN" dirty="0"/>
              <a:t>SMSS</a:t>
            </a:r>
            <a:r>
              <a:rPr lang="zh-CN" altLang="zh-CN" dirty="0"/>
              <a:t>的数值。</a:t>
            </a:r>
            <a:endParaRPr lang="en-US" altLang="zh-CN" dirty="0"/>
          </a:p>
          <a:p>
            <a:pPr>
              <a:spcBef>
                <a:spcPts val="600"/>
              </a:spcBef>
            </a:pPr>
            <a:endParaRPr lang="en-US" altLang="zh-CN" dirty="0"/>
          </a:p>
          <a:p>
            <a:pPr>
              <a:spcBef>
                <a:spcPts val="600"/>
              </a:spcBef>
            </a:pPr>
            <a:endParaRPr lang="en-US" altLang="zh-CN" dirty="0"/>
          </a:p>
          <a:p>
            <a:pPr>
              <a:spcBef>
                <a:spcPts val="600"/>
              </a:spcBef>
            </a:pPr>
            <a:endParaRPr lang="en-US" altLang="zh-CN" dirty="0"/>
          </a:p>
          <a:p>
            <a:pPr>
              <a:spcBef>
                <a:spcPts val="600"/>
              </a:spcBef>
            </a:pPr>
            <a:r>
              <a:rPr lang="zh-CN" altLang="zh-CN" dirty="0"/>
              <a:t>其中</a:t>
            </a:r>
            <a:r>
              <a:rPr lang="zh-CN" altLang="zh-CN" dirty="0">
                <a:solidFill>
                  <a:srgbClr val="FF0000"/>
                </a:solidFill>
              </a:rPr>
              <a:t>所确认的</a:t>
            </a:r>
            <a:r>
              <a:rPr lang="en-US" altLang="zh-CN" dirty="0"/>
              <a:t>N</a:t>
            </a:r>
            <a:r>
              <a:rPr lang="zh-CN" altLang="zh-CN" dirty="0"/>
              <a:t>是原先</a:t>
            </a:r>
            <a:r>
              <a:rPr lang="zh-CN" altLang="zh-CN" dirty="0">
                <a:solidFill>
                  <a:srgbClr val="FF0000"/>
                </a:solidFill>
              </a:rPr>
              <a:t>未</a:t>
            </a:r>
            <a:r>
              <a:rPr lang="zh-CN" altLang="zh-CN" dirty="0"/>
              <a:t>被确认的、但现在被</a:t>
            </a:r>
            <a:r>
              <a:rPr lang="zh-CN" altLang="zh-CN" dirty="0">
                <a:solidFill>
                  <a:srgbClr val="FF0000"/>
                </a:solidFill>
              </a:rPr>
              <a:t>刚收到的</a:t>
            </a:r>
            <a:r>
              <a:rPr lang="zh-CN" altLang="zh-CN" dirty="0"/>
              <a:t>确认报文段字节数。</a:t>
            </a:r>
            <a:endParaRPr lang="en-US" altLang="zh-CN" dirty="0"/>
          </a:p>
          <a:p>
            <a:pPr>
              <a:spcBef>
                <a:spcPts val="600"/>
              </a:spcBef>
            </a:pPr>
            <a:r>
              <a:rPr lang="zh-CN" altLang="zh-CN" dirty="0"/>
              <a:t>不难看出，当</a:t>
            </a:r>
            <a:r>
              <a:rPr lang="en-US" altLang="zh-CN" dirty="0"/>
              <a:t>N &lt; SMSS </a:t>
            </a:r>
            <a:r>
              <a:rPr lang="zh-CN" altLang="zh-CN" dirty="0"/>
              <a:t>时，拥塞窗口每次的增加量要小于</a:t>
            </a:r>
            <a:r>
              <a:rPr lang="en-US" altLang="zh-CN" dirty="0"/>
              <a:t> SMSS</a:t>
            </a:r>
            <a:r>
              <a:rPr lang="zh-CN" altLang="zh-CN" dirty="0"/>
              <a:t>。</a:t>
            </a:r>
          </a:p>
          <a:p>
            <a:pPr>
              <a:spcBef>
                <a:spcPts val="600"/>
              </a:spcBef>
            </a:pPr>
            <a:endParaRPr lang="en-US" altLang="zh-CN" dirty="0"/>
          </a:p>
          <a:p>
            <a:pPr>
              <a:spcBef>
                <a:spcPts val="600"/>
              </a:spcBef>
            </a:pPr>
            <a:r>
              <a:rPr lang="zh-CN" altLang="zh-CN" dirty="0"/>
              <a:t>用这样的方法逐步增大发送方的拥塞窗口</a:t>
            </a:r>
            <a:r>
              <a:rPr lang="en-US" altLang="zh-CN" dirty="0"/>
              <a:t>cwnd</a:t>
            </a:r>
            <a:r>
              <a:rPr lang="zh-CN" altLang="zh-CN" dirty="0"/>
              <a:t>，可以使分组注入到网络的速率更加合理。</a:t>
            </a:r>
            <a:endParaRPr lang="en-US" altLang="zh-CN" dirty="0"/>
          </a:p>
          <a:p>
            <a:pPr eaLnBrk="1" hangingPunct="1"/>
            <a:endParaRPr lang="en-US" altLang="zh-CN" sz="2600" dirty="0"/>
          </a:p>
        </p:txBody>
      </p:sp>
      <p:sp>
        <p:nvSpPr>
          <p:cNvPr id="2" name="矩形 1"/>
          <p:cNvSpPr/>
          <p:nvPr/>
        </p:nvSpPr>
        <p:spPr bwMode="auto">
          <a:xfrm>
            <a:off x="571473" y="2000240"/>
            <a:ext cx="8176992" cy="648072"/>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lnSpc>
                <a:spcPct val="110000"/>
              </a:lnSpc>
            </a:pPr>
            <a:r>
              <a:rPr lang="zh-CN" altLang="zh-CN" sz="2400" dirty="0">
                <a:solidFill>
                  <a:srgbClr val="000099"/>
                </a:solidFill>
                <a:ea typeface="黑体" panose="02010609060101010101" pitchFamily="49" charset="-122"/>
              </a:rPr>
              <a:t>拥塞窗口</a:t>
            </a:r>
            <a:r>
              <a:rPr lang="en-US" altLang="zh-CN" sz="2400" dirty="0">
                <a:solidFill>
                  <a:srgbClr val="000099"/>
                </a:solidFill>
                <a:ea typeface="黑体" panose="02010609060101010101" pitchFamily="49" charset="-122"/>
              </a:rPr>
              <a:t>cwnd</a:t>
            </a:r>
            <a:r>
              <a:rPr lang="zh-CN" altLang="zh-CN" sz="2400" dirty="0">
                <a:solidFill>
                  <a:srgbClr val="000099"/>
                </a:solidFill>
                <a:ea typeface="黑体" panose="02010609060101010101" pitchFamily="49" charset="-122"/>
              </a:rPr>
              <a:t>每次的增加量</a:t>
            </a:r>
            <a:r>
              <a:rPr lang="en-US" altLang="zh-CN" sz="2400" dirty="0">
                <a:solidFill>
                  <a:srgbClr val="000099"/>
                </a:solidFill>
                <a:ea typeface="黑体" panose="02010609060101010101" pitchFamily="49" charset="-122"/>
              </a:rPr>
              <a:t> = min (N, SMSS)      (5-8)</a:t>
            </a:r>
            <a:endParaRPr lang="zh-CN" altLang="zh-CN" sz="2400" dirty="0">
              <a:solidFill>
                <a:srgbClr val="000099"/>
              </a:solidFill>
              <a:ea typeface="黑体" panose="02010609060101010101" pitchFamily="49" charset="-122"/>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4" name="Rectangle 4"/>
          <p:cNvSpPr>
            <a:spLocks noGrp="1" noChangeArrowheads="1"/>
          </p:cNvSpPr>
          <p:nvPr>
            <p:ph type="title"/>
          </p:nvPr>
        </p:nvSpPr>
        <p:spPr/>
        <p:txBody>
          <a:bodyPr/>
          <a:lstStyle/>
          <a:p>
            <a:r>
              <a:rPr lang="zh-CN" altLang="en-US" dirty="0"/>
              <a:t>慢开始 </a:t>
            </a:r>
            <a:r>
              <a:rPr lang="en-US" altLang="zh-CN" dirty="0"/>
              <a:t>(Slow start)</a:t>
            </a:r>
            <a:endParaRPr lang="zh-CN" altLang="en-US" dirty="0"/>
          </a:p>
        </p:txBody>
      </p:sp>
      <p:sp>
        <p:nvSpPr>
          <p:cNvPr id="926725" name="Rectangle 5"/>
          <p:cNvSpPr>
            <a:spLocks noGrp="1" noChangeArrowheads="1"/>
          </p:cNvSpPr>
          <p:nvPr>
            <p:ph type="body" idx="1"/>
          </p:nvPr>
        </p:nvSpPr>
        <p:spPr/>
        <p:txBody>
          <a:bodyPr/>
          <a:lstStyle/>
          <a:p>
            <a:pPr>
              <a:spcBef>
                <a:spcPts val="600"/>
              </a:spcBef>
            </a:pPr>
            <a:r>
              <a:rPr lang="zh-CN" altLang="en-US" b="1" dirty="0">
                <a:solidFill>
                  <a:schemeClr val="hlink"/>
                </a:solidFill>
              </a:rPr>
              <a:t>发送方控制拥塞窗口的原则是</a:t>
            </a:r>
            <a:r>
              <a:rPr lang="zh-CN" altLang="en-US" dirty="0"/>
              <a:t>：</a:t>
            </a:r>
          </a:p>
          <a:p>
            <a:pPr>
              <a:spcBef>
                <a:spcPts val="600"/>
              </a:spcBef>
              <a:buFontTx/>
              <a:buNone/>
            </a:pPr>
            <a:r>
              <a:rPr lang="en-US" altLang="zh-CN" dirty="0"/>
              <a:t>(1) </a:t>
            </a:r>
            <a:r>
              <a:rPr lang="zh-CN" altLang="en-US" dirty="0"/>
              <a:t>只要网络没有出现拥塞，拥塞窗口就再增大一些，以便把更多的分组发送出去。</a:t>
            </a:r>
          </a:p>
          <a:p>
            <a:pPr>
              <a:spcBef>
                <a:spcPts val="600"/>
              </a:spcBef>
            </a:pPr>
            <a:endParaRPr lang="zh-CN" altLang="en-US" dirty="0"/>
          </a:p>
          <a:p>
            <a:pPr>
              <a:spcBef>
                <a:spcPts val="600"/>
              </a:spcBef>
              <a:buFontTx/>
              <a:buNone/>
            </a:pPr>
            <a:r>
              <a:rPr lang="en-US" altLang="zh-CN" dirty="0"/>
              <a:t>(2) </a:t>
            </a:r>
            <a:r>
              <a:rPr lang="zh-CN" altLang="en-US" dirty="0"/>
              <a:t>但只要网络出现拥塞，拥塞窗口就减小一些，以减少注入到网络中的分组数。 </a:t>
            </a:r>
          </a:p>
          <a:p>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dirty="0"/>
              <a:t>TCP</a:t>
            </a:r>
            <a:r>
              <a:rPr lang="zh-CN" altLang="en-US" dirty="0"/>
              <a:t>与</a:t>
            </a:r>
            <a:r>
              <a:rPr lang="en-US" altLang="zh-CN" dirty="0"/>
              <a:t>UDP </a:t>
            </a:r>
          </a:p>
        </p:txBody>
      </p:sp>
      <p:sp>
        <p:nvSpPr>
          <p:cNvPr id="353295" name="Rectangle 15"/>
          <p:cNvSpPr>
            <a:spLocks noGrp="1" noChangeArrowheads="1"/>
          </p:cNvSpPr>
          <p:nvPr>
            <p:ph idx="1"/>
          </p:nvPr>
        </p:nvSpPr>
        <p:spPr/>
        <p:txBody>
          <a:bodyPr/>
          <a:lstStyle/>
          <a:p>
            <a:r>
              <a:rPr lang="en-US" altLang="zh-CN" dirty="0">
                <a:solidFill>
                  <a:srgbClr val="0000FF"/>
                </a:solidFill>
              </a:rPr>
              <a:t>UDP</a:t>
            </a:r>
            <a:r>
              <a:rPr lang="zh-CN" altLang="en-US" dirty="0">
                <a:solidFill>
                  <a:srgbClr val="0000FF"/>
                </a:solidFill>
              </a:rPr>
              <a:t>：一种无连接协议</a:t>
            </a:r>
          </a:p>
          <a:p>
            <a:pPr lvl="1"/>
            <a:r>
              <a:rPr lang="zh-CN" altLang="en-US" dirty="0"/>
              <a:t>提供无连接服务。</a:t>
            </a:r>
          </a:p>
          <a:p>
            <a:pPr lvl="1"/>
            <a:endParaRPr lang="en-US" altLang="zh-CN" dirty="0">
              <a:solidFill>
                <a:srgbClr val="FF0000"/>
              </a:solidFill>
            </a:endParaRPr>
          </a:p>
          <a:p>
            <a:pPr lvl="1"/>
            <a:r>
              <a:rPr lang="zh-CN" altLang="en-US" dirty="0">
                <a:solidFill>
                  <a:srgbClr val="FF0000"/>
                </a:solidFill>
              </a:rPr>
              <a:t>在传送数据之前不需要先建立连接。</a:t>
            </a:r>
          </a:p>
          <a:p>
            <a:pPr lvl="1"/>
            <a:endParaRPr lang="en-US" altLang="zh-CN" dirty="0"/>
          </a:p>
          <a:p>
            <a:pPr lvl="1"/>
            <a:r>
              <a:rPr lang="zh-CN" altLang="en-US" dirty="0"/>
              <a:t>传送的数据单位协议是</a:t>
            </a:r>
            <a:r>
              <a:rPr lang="en-US" altLang="zh-CN" dirty="0">
                <a:solidFill>
                  <a:srgbClr val="FF0000"/>
                </a:solidFill>
              </a:rPr>
              <a:t>UDP</a:t>
            </a:r>
            <a:r>
              <a:rPr lang="zh-CN" altLang="en-US" dirty="0">
                <a:solidFill>
                  <a:srgbClr val="FF0000"/>
                </a:solidFill>
              </a:rPr>
              <a:t>报文</a:t>
            </a:r>
            <a:r>
              <a:rPr lang="zh-CN" altLang="en-US" dirty="0"/>
              <a:t>或</a:t>
            </a:r>
            <a:r>
              <a:rPr lang="zh-CN" altLang="en-US" dirty="0">
                <a:solidFill>
                  <a:srgbClr val="FF0000"/>
                </a:solidFill>
              </a:rPr>
              <a:t>用户数据报。</a:t>
            </a:r>
            <a:endParaRPr lang="zh-CN" altLang="en-US" sz="3600" dirty="0">
              <a:solidFill>
                <a:srgbClr val="FF0000"/>
              </a:solidFill>
            </a:endParaRPr>
          </a:p>
          <a:p>
            <a:pPr lvl="1"/>
            <a:endParaRPr lang="en-US" altLang="zh-CN" dirty="0"/>
          </a:p>
          <a:p>
            <a:pPr lvl="1"/>
            <a:r>
              <a:rPr lang="zh-CN" altLang="en-US" dirty="0"/>
              <a:t>对方的运输层在收到</a:t>
            </a:r>
            <a:r>
              <a:rPr lang="en-US" altLang="zh-CN" dirty="0"/>
              <a:t>UDP</a:t>
            </a:r>
            <a:r>
              <a:rPr lang="zh-CN" altLang="en-US" dirty="0"/>
              <a:t>报文后，不需要给出任何确认。</a:t>
            </a:r>
          </a:p>
          <a:p>
            <a:pPr lvl="1"/>
            <a:endParaRPr lang="en-US" altLang="zh-CN" dirty="0"/>
          </a:p>
          <a:p>
            <a:pPr lvl="1"/>
            <a:r>
              <a:rPr lang="zh-CN" altLang="en-US" dirty="0"/>
              <a:t>虽然</a:t>
            </a:r>
            <a:r>
              <a:rPr lang="en-US" altLang="zh-CN" dirty="0">
                <a:solidFill>
                  <a:srgbClr val="FF0000"/>
                </a:solidFill>
              </a:rPr>
              <a:t>UDP</a:t>
            </a:r>
            <a:r>
              <a:rPr lang="zh-CN" altLang="en-US" dirty="0">
                <a:solidFill>
                  <a:srgbClr val="FF0000"/>
                </a:solidFill>
              </a:rPr>
              <a:t>不提供可靠交付，</a:t>
            </a:r>
            <a:r>
              <a:rPr lang="zh-CN" altLang="en-US" dirty="0"/>
              <a:t>但在某些情况下</a:t>
            </a:r>
            <a:r>
              <a:rPr lang="en-US" altLang="zh-CN" dirty="0"/>
              <a:t>UDP</a:t>
            </a:r>
            <a:r>
              <a:rPr lang="zh-CN" altLang="en-US" dirty="0"/>
              <a:t>是一种最有效的工作方式。</a:t>
            </a:r>
          </a:p>
          <a:p>
            <a:endParaRPr lang="zh-CN" altLang="en-US" sz="2800"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093" name="Rectangle 213"/>
          <p:cNvSpPr>
            <a:spLocks noGrp="1" noChangeArrowheads="1"/>
          </p:cNvSpPr>
          <p:nvPr>
            <p:ph type="body" idx="1"/>
          </p:nvPr>
        </p:nvSpPr>
        <p:spPr>
          <a:xfrm>
            <a:off x="355600" y="1052513"/>
            <a:ext cx="8458200" cy="5112792"/>
          </a:xfrm>
        </p:spPr>
        <p:txBody>
          <a:bodyPr/>
          <a:lstStyle/>
          <a:p>
            <a:pPr>
              <a:lnSpc>
                <a:spcPct val="105000"/>
              </a:lnSpc>
              <a:spcBef>
                <a:spcPts val="600"/>
              </a:spcBef>
            </a:pPr>
            <a:r>
              <a:rPr lang="zh-CN" altLang="en-US" dirty="0"/>
              <a:t>在主机</a:t>
            </a:r>
            <a:r>
              <a:rPr lang="zh-CN" altLang="en-US" dirty="0">
                <a:solidFill>
                  <a:srgbClr val="FF0000"/>
                </a:solidFill>
              </a:rPr>
              <a:t>刚刚</a:t>
            </a:r>
            <a:r>
              <a:rPr lang="zh-CN" altLang="en-US" dirty="0"/>
              <a:t>开始发送报文段时</a:t>
            </a:r>
            <a:r>
              <a:rPr lang="zh-CN" altLang="en-US" dirty="0">
                <a:solidFill>
                  <a:srgbClr val="FF0000"/>
                </a:solidFill>
              </a:rPr>
              <a:t>可先设置</a:t>
            </a:r>
            <a:r>
              <a:rPr lang="zh-CN" altLang="en-US" dirty="0"/>
              <a:t>拥塞窗口 </a:t>
            </a:r>
            <a:r>
              <a:rPr lang="en-US" altLang="zh-CN" dirty="0"/>
              <a:t>cwnd = 1</a:t>
            </a:r>
            <a:r>
              <a:rPr lang="zh-CN" altLang="en-US" dirty="0"/>
              <a:t>，即设置为一个最大报文段</a:t>
            </a:r>
            <a:r>
              <a:rPr lang="en-US" altLang="zh-CN" dirty="0"/>
              <a:t>MSS</a:t>
            </a:r>
            <a:r>
              <a:rPr lang="zh-CN" altLang="en-US" dirty="0"/>
              <a:t>的数值。</a:t>
            </a:r>
          </a:p>
          <a:p>
            <a:pPr>
              <a:lnSpc>
                <a:spcPct val="105000"/>
              </a:lnSpc>
              <a:spcBef>
                <a:spcPts val="600"/>
              </a:spcBef>
            </a:pPr>
            <a:endParaRPr lang="zh-CN" altLang="en-US" dirty="0"/>
          </a:p>
          <a:p>
            <a:pPr>
              <a:lnSpc>
                <a:spcPct val="105000"/>
              </a:lnSpc>
              <a:spcBef>
                <a:spcPts val="600"/>
              </a:spcBef>
            </a:pPr>
            <a:r>
              <a:rPr lang="zh-CN" altLang="en-US" dirty="0"/>
              <a:t>在每收到一个对新的报文段的确认后，将拥塞窗口加 </a:t>
            </a:r>
            <a:r>
              <a:rPr lang="en-US" altLang="zh-CN" dirty="0"/>
              <a:t>1</a:t>
            </a:r>
            <a:r>
              <a:rPr lang="zh-CN" altLang="en-US" dirty="0"/>
              <a:t>，即增加一个 </a:t>
            </a:r>
            <a:r>
              <a:rPr lang="en-US" altLang="zh-CN" dirty="0"/>
              <a:t>MSS </a:t>
            </a:r>
            <a:r>
              <a:rPr lang="zh-CN" altLang="en-US" dirty="0"/>
              <a:t>的数值。</a:t>
            </a:r>
          </a:p>
          <a:p>
            <a:pPr>
              <a:lnSpc>
                <a:spcPct val="105000"/>
              </a:lnSpc>
              <a:spcBef>
                <a:spcPts val="600"/>
              </a:spcBef>
            </a:pPr>
            <a:endParaRPr lang="zh-CN" altLang="en-US" dirty="0"/>
          </a:p>
          <a:p>
            <a:pPr>
              <a:lnSpc>
                <a:spcPct val="105000"/>
              </a:lnSpc>
              <a:spcBef>
                <a:spcPts val="600"/>
              </a:spcBef>
            </a:pPr>
            <a:r>
              <a:rPr lang="en-US" altLang="zh-CN" dirty="0"/>
              <a:t>chenzhe: </a:t>
            </a:r>
            <a:r>
              <a:rPr lang="zh-CN" altLang="en-US" dirty="0"/>
              <a:t>来自接收端的</a:t>
            </a:r>
            <a:r>
              <a:rPr lang="en-US" altLang="zh-CN" dirty="0"/>
              <a:t>ACK</a:t>
            </a:r>
            <a:r>
              <a:rPr lang="zh-CN" altLang="en-US" dirty="0"/>
              <a:t>使滑动窗口向前移动了</a:t>
            </a:r>
            <a:r>
              <a:rPr lang="en-US" altLang="zh-CN" dirty="0"/>
              <a:t>1 MSS</a:t>
            </a:r>
            <a:r>
              <a:rPr lang="zh-CN" altLang="en-US" dirty="0"/>
              <a:t>大小的字节</a:t>
            </a:r>
            <a:r>
              <a:rPr lang="en-US" altLang="zh-CN" dirty="0"/>
              <a:t>[</a:t>
            </a:r>
            <a:r>
              <a:rPr lang="en-US" altLang="zh-CN" dirty="0">
                <a:solidFill>
                  <a:srgbClr val="FF0000"/>
                </a:solidFill>
              </a:rPr>
              <a:t>cwnd</a:t>
            </a:r>
            <a:r>
              <a:rPr lang="zh-CN" altLang="en-US" dirty="0">
                <a:solidFill>
                  <a:srgbClr val="FF0000"/>
                </a:solidFill>
              </a:rPr>
              <a:t>大小没有变化</a:t>
            </a:r>
            <a:r>
              <a:rPr lang="en-US" altLang="zh-CN" dirty="0"/>
              <a:t>]</a:t>
            </a:r>
            <a:r>
              <a:rPr lang="zh-CN" altLang="en-US" dirty="0"/>
              <a:t>，慢开始算法</a:t>
            </a:r>
            <a:r>
              <a:rPr lang="zh-CN" altLang="en-US" dirty="0">
                <a:solidFill>
                  <a:srgbClr val="FF0000"/>
                </a:solidFill>
              </a:rPr>
              <a:t>又</a:t>
            </a:r>
            <a:r>
              <a:rPr lang="zh-CN" altLang="en-US" dirty="0"/>
              <a:t>使滑动窗口向前移动了</a:t>
            </a:r>
            <a:r>
              <a:rPr lang="en-US" altLang="zh-CN" dirty="0"/>
              <a:t>1 MSS</a:t>
            </a:r>
            <a:r>
              <a:rPr lang="zh-CN" altLang="en-US" dirty="0"/>
              <a:t>大小的字节</a:t>
            </a:r>
            <a:r>
              <a:rPr lang="en-US" altLang="zh-CN" dirty="0"/>
              <a:t>[</a:t>
            </a:r>
            <a:r>
              <a:rPr lang="en-US" altLang="zh-CN" dirty="0">
                <a:solidFill>
                  <a:srgbClr val="FF0000"/>
                </a:solidFill>
              </a:rPr>
              <a:t>cwnd</a:t>
            </a:r>
            <a:r>
              <a:rPr lang="zh-CN" altLang="en-US" dirty="0">
                <a:solidFill>
                  <a:srgbClr val="FF0000"/>
                </a:solidFill>
              </a:rPr>
              <a:t>大小发生变化</a:t>
            </a:r>
            <a:r>
              <a:rPr lang="en-US" altLang="zh-CN" dirty="0"/>
              <a:t>]</a:t>
            </a:r>
            <a:r>
              <a:rPr lang="zh-CN" altLang="en-US" dirty="0"/>
              <a:t>。 </a:t>
            </a:r>
            <a:endParaRPr lang="en-US" altLang="zh-CN" dirty="0"/>
          </a:p>
          <a:p>
            <a:pPr>
              <a:lnSpc>
                <a:spcPct val="105000"/>
              </a:lnSpc>
              <a:spcBef>
                <a:spcPts val="600"/>
              </a:spcBef>
            </a:pPr>
            <a:endParaRPr lang="en-US" altLang="zh-CN" dirty="0"/>
          </a:p>
          <a:p>
            <a:pPr>
              <a:lnSpc>
                <a:spcPct val="105000"/>
              </a:lnSpc>
              <a:spcBef>
                <a:spcPts val="600"/>
              </a:spcBef>
            </a:pPr>
            <a:r>
              <a:rPr lang="zh-CN" altLang="en-US" dirty="0"/>
              <a:t>用这样的方法逐步增大发送端的拥塞窗口</a:t>
            </a:r>
            <a:r>
              <a:rPr lang="en-US" altLang="zh-CN" dirty="0"/>
              <a:t>cwnd</a:t>
            </a:r>
            <a:r>
              <a:rPr lang="zh-CN" altLang="en-US" dirty="0"/>
              <a:t>，可以使分组注入到网络的速率更加合理。 </a:t>
            </a:r>
          </a:p>
        </p:txBody>
      </p:sp>
      <p:sp>
        <p:nvSpPr>
          <p:cNvPr id="251097" name="Rectangle 217"/>
          <p:cNvSpPr>
            <a:spLocks noGrp="1" noChangeArrowheads="1"/>
          </p:cNvSpPr>
          <p:nvPr>
            <p:ph type="title"/>
          </p:nvPr>
        </p:nvSpPr>
        <p:spPr/>
        <p:txBody>
          <a:bodyPr/>
          <a:lstStyle/>
          <a:p>
            <a:r>
              <a:rPr lang="zh-CN" altLang="en-US" dirty="0"/>
              <a:t>慢开始 </a:t>
            </a:r>
            <a:r>
              <a:rPr lang="en-US" altLang="zh-CN" dirty="0"/>
              <a:t>(Slow start)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09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09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0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093" grpId="0" uiExpand="1"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5" name="Rectangle 7"/>
          <p:cNvSpPr>
            <a:spLocks noGrp="1" noChangeArrowheads="1"/>
          </p:cNvSpPr>
          <p:nvPr>
            <p:ph type="title"/>
          </p:nvPr>
        </p:nvSpPr>
        <p:spPr>
          <a:xfrm>
            <a:off x="381000" y="228600"/>
            <a:ext cx="8382000" cy="609600"/>
          </a:xfrm>
        </p:spPr>
        <p:txBody>
          <a:bodyPr/>
          <a:lstStyle/>
          <a:p>
            <a:r>
              <a:rPr lang="en-US" altLang="zh-CN" dirty="0"/>
              <a:t>Congestion Control Algorithms </a:t>
            </a:r>
            <a:endParaRPr lang="zh-CN" altLang="en-US" dirty="0"/>
          </a:p>
        </p:txBody>
      </p:sp>
      <p:sp>
        <p:nvSpPr>
          <p:cNvPr id="1015816" name="Rectangle 8"/>
          <p:cNvSpPr>
            <a:spLocks noGrp="1" noChangeArrowheads="1"/>
          </p:cNvSpPr>
          <p:nvPr>
            <p:ph type="body" idx="1"/>
          </p:nvPr>
        </p:nvSpPr>
        <p:spPr>
          <a:xfrm>
            <a:off x="304800" y="1000108"/>
            <a:ext cx="8482042" cy="5145107"/>
          </a:xfrm>
          <a:noFill/>
        </p:spPr>
        <p:txBody>
          <a:bodyPr/>
          <a:lstStyle/>
          <a:p>
            <a:pPr>
              <a:spcBef>
                <a:spcPts val="600"/>
              </a:spcBef>
            </a:pPr>
            <a:r>
              <a:rPr lang="en-US" altLang="zh-CN" dirty="0">
                <a:ea typeface="宋体" panose="02010600030101010101" pitchFamily="2" charset="-122"/>
              </a:rPr>
              <a:t>Note that we have used </a:t>
            </a:r>
            <a:r>
              <a:rPr lang="en-US" altLang="zh-CN" dirty="0">
                <a:solidFill>
                  <a:schemeClr val="hlink"/>
                </a:solidFill>
                <a:ea typeface="宋体" panose="02010600030101010101" pitchFamily="2" charset="-122"/>
              </a:rPr>
              <a:t>three simplifications </a:t>
            </a:r>
            <a:r>
              <a:rPr lang="en-US" altLang="zh-CN" dirty="0">
                <a:ea typeface="宋体" panose="02010600030101010101" pitchFamily="2" charset="-122"/>
              </a:rPr>
              <a:t>to make the discussion more understandable.  </a:t>
            </a:r>
          </a:p>
          <a:p>
            <a:pPr>
              <a:spcBef>
                <a:spcPts val="600"/>
              </a:spcBef>
            </a:pPr>
            <a:endParaRPr lang="en-US" altLang="zh-CN" dirty="0">
              <a:ea typeface="宋体" panose="02010600030101010101" pitchFamily="2" charset="-122"/>
            </a:endParaRPr>
          </a:p>
          <a:p>
            <a:pPr>
              <a:spcBef>
                <a:spcPts val="600"/>
              </a:spcBef>
              <a:buFont typeface="Wingdings" panose="05000000000000000000" pitchFamily="2" charset="2"/>
              <a:buAutoNum type="circleNumDbPlain"/>
            </a:pPr>
            <a:r>
              <a:rPr lang="en-US" altLang="zh-CN" dirty="0">
                <a:ea typeface="宋体" panose="02010600030101010101" pitchFamily="2" charset="-122"/>
              </a:rPr>
              <a:t> We have used </a:t>
            </a:r>
            <a:r>
              <a:rPr lang="en-US" altLang="zh-CN" dirty="0">
                <a:solidFill>
                  <a:srgbClr val="FF0000"/>
                </a:solidFill>
                <a:ea typeface="宋体" panose="02010600030101010101" pitchFamily="2" charset="-122"/>
              </a:rPr>
              <a:t>segment</a:t>
            </a:r>
            <a:r>
              <a:rPr lang="en-US" altLang="zh-CN" dirty="0">
                <a:ea typeface="宋体" panose="02010600030101010101" pitchFamily="2" charset="-122"/>
              </a:rPr>
              <a:t> numbers instead of </a:t>
            </a:r>
            <a:r>
              <a:rPr lang="en-US" altLang="zh-CN" dirty="0">
                <a:solidFill>
                  <a:srgbClr val="FF0000"/>
                </a:solidFill>
                <a:ea typeface="宋体" panose="02010600030101010101" pitchFamily="2" charset="-122"/>
              </a:rPr>
              <a:t>byte</a:t>
            </a:r>
            <a:r>
              <a:rPr lang="en-US" altLang="zh-CN" dirty="0">
                <a:ea typeface="宋体" panose="02010600030101010101" pitchFamily="2" charset="-122"/>
              </a:rPr>
              <a:t> numbers (as though each segment contains only 1 byte).</a:t>
            </a:r>
          </a:p>
          <a:p>
            <a:pPr>
              <a:spcBef>
                <a:spcPts val="600"/>
              </a:spcBef>
              <a:buFont typeface="Wingdings" panose="05000000000000000000" pitchFamily="2" charset="2"/>
              <a:buAutoNum type="circleNumDbPlain"/>
            </a:pPr>
            <a:endParaRPr lang="en-US" altLang="zh-CN" dirty="0">
              <a:ea typeface="宋体" panose="02010600030101010101" pitchFamily="2" charset="-122"/>
            </a:endParaRPr>
          </a:p>
          <a:p>
            <a:pPr>
              <a:spcBef>
                <a:spcPts val="600"/>
              </a:spcBef>
              <a:buFont typeface="Wingdings" panose="05000000000000000000" pitchFamily="2" charset="2"/>
              <a:buAutoNum type="circleNumDbPlain"/>
            </a:pPr>
            <a:r>
              <a:rPr lang="en-US" altLang="zh-CN" dirty="0">
                <a:ea typeface="宋体" panose="02010600030101010101" pitchFamily="2" charset="-122"/>
              </a:rPr>
              <a:t> We have assumed that rwnd is much higher than cwnd,  so that the sender window size always </a:t>
            </a:r>
            <a:r>
              <a:rPr lang="en-US" altLang="zh-CN" dirty="0">
                <a:solidFill>
                  <a:schemeClr val="hlink"/>
                </a:solidFill>
                <a:ea typeface="宋体" panose="02010600030101010101" pitchFamily="2" charset="-122"/>
              </a:rPr>
              <a:t>equals</a:t>
            </a:r>
            <a:r>
              <a:rPr lang="en-US" altLang="zh-CN" dirty="0">
                <a:ea typeface="宋体" panose="02010600030101010101" pitchFamily="2" charset="-122"/>
              </a:rPr>
              <a:t> cwnd. </a:t>
            </a:r>
          </a:p>
          <a:p>
            <a:pPr>
              <a:spcBef>
                <a:spcPts val="600"/>
              </a:spcBef>
              <a:buFont typeface="Wingdings" panose="05000000000000000000" pitchFamily="2" charset="2"/>
              <a:buAutoNum type="circleNumDbPlain"/>
            </a:pPr>
            <a:endParaRPr lang="en-US" altLang="zh-CN" dirty="0">
              <a:ea typeface="宋体" panose="02010600030101010101" pitchFamily="2" charset="-122"/>
            </a:endParaRPr>
          </a:p>
          <a:p>
            <a:pPr>
              <a:spcBef>
                <a:spcPts val="600"/>
              </a:spcBef>
              <a:buFont typeface="Wingdings" panose="05000000000000000000" pitchFamily="2" charset="2"/>
              <a:buAutoNum type="circleNumDbPlain"/>
            </a:pPr>
            <a:r>
              <a:rPr lang="en-US" altLang="zh-CN" dirty="0">
                <a:ea typeface="宋体" panose="02010600030101010101" pitchFamily="2" charset="-122"/>
              </a:rPr>
              <a:t> We have assumed that each segment is acknowledged </a:t>
            </a:r>
            <a:r>
              <a:rPr lang="en-US" altLang="zh-CN" dirty="0">
                <a:solidFill>
                  <a:schemeClr val="hlink"/>
                </a:solidFill>
                <a:ea typeface="宋体" panose="02010600030101010101" pitchFamily="2" charset="-122"/>
              </a:rPr>
              <a:t>individually</a:t>
            </a:r>
            <a:r>
              <a:rPr lang="en-US" altLang="zh-CN" dirty="0">
                <a:ea typeface="宋体" panose="02010600030101010101" pitchFamily="2" charset="-122"/>
              </a:rPr>
              <a:t>. </a:t>
            </a:r>
            <a:endParaRPr lang="zh-CN" altLang="en-US" dirty="0">
              <a:ea typeface="宋体" panose="02010600030101010101" pitchFamily="2" charset="-122"/>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196766" y="2735263"/>
            <a:ext cx="5509846" cy="11049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Rectangle 3"/>
          <p:cNvSpPr>
            <a:spLocks noChangeArrowheads="1"/>
          </p:cNvSpPr>
          <p:nvPr/>
        </p:nvSpPr>
        <p:spPr bwMode="auto">
          <a:xfrm>
            <a:off x="3205558" y="3933825"/>
            <a:ext cx="5509846" cy="17145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Rectangle 4"/>
          <p:cNvSpPr>
            <a:spLocks noChangeArrowheads="1"/>
          </p:cNvSpPr>
          <p:nvPr/>
        </p:nvSpPr>
        <p:spPr bwMode="auto">
          <a:xfrm>
            <a:off x="3193835" y="1739900"/>
            <a:ext cx="5509846"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Text Box 5"/>
          <p:cNvSpPr txBox="1">
            <a:spLocks noChangeArrowheads="1"/>
          </p:cNvSpPr>
          <p:nvPr/>
        </p:nvSpPr>
        <p:spPr bwMode="auto">
          <a:xfrm>
            <a:off x="2724912" y="1087439"/>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发送方</a:t>
            </a:r>
          </a:p>
        </p:txBody>
      </p:sp>
      <p:sp>
        <p:nvSpPr>
          <p:cNvPr id="8" name="Text Box 6"/>
          <p:cNvSpPr txBox="1">
            <a:spLocks noChangeArrowheads="1"/>
          </p:cNvSpPr>
          <p:nvPr/>
        </p:nvSpPr>
        <p:spPr bwMode="auto">
          <a:xfrm>
            <a:off x="5783170" y="1085851"/>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接收方</a:t>
            </a:r>
          </a:p>
        </p:txBody>
      </p:sp>
      <p:sp>
        <p:nvSpPr>
          <p:cNvPr id="9" name="Text Box 7"/>
          <p:cNvSpPr txBox="1">
            <a:spLocks noChangeArrowheads="1"/>
          </p:cNvSpPr>
          <p:nvPr/>
        </p:nvSpPr>
        <p:spPr bwMode="auto">
          <a:xfrm>
            <a:off x="2194443" y="1501776"/>
            <a:ext cx="10791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发送 </a:t>
            </a: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dirty="0">
                <a:ln>
                  <a:noFill/>
                </a:ln>
                <a:solidFill>
                  <a:srgbClr val="3333CC"/>
                </a:solidFill>
                <a:effectLst/>
                <a:uLnTx/>
                <a:uFillTx/>
                <a:latin typeface="Arial" panose="020B0604020202020204" pitchFamily="34" charset="0"/>
                <a:ea typeface="黑体" panose="02010609060101010101" pitchFamily="49" charset="-122"/>
              </a:rPr>
              <a:t>1</a:t>
            </a:r>
          </a:p>
        </p:txBody>
      </p:sp>
      <p:sp>
        <p:nvSpPr>
          <p:cNvPr id="10" name="Line 8"/>
          <p:cNvSpPr>
            <a:spLocks noChangeShapeType="1"/>
          </p:cNvSpPr>
          <p:nvPr/>
        </p:nvSpPr>
        <p:spPr bwMode="auto">
          <a:xfrm>
            <a:off x="3196766" y="1771650"/>
            <a:ext cx="3055327"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Line 9"/>
          <p:cNvSpPr>
            <a:spLocks noChangeShapeType="1"/>
          </p:cNvSpPr>
          <p:nvPr/>
        </p:nvSpPr>
        <p:spPr bwMode="auto">
          <a:xfrm>
            <a:off x="3196766" y="2760664"/>
            <a:ext cx="3055327"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Line 10"/>
          <p:cNvSpPr>
            <a:spLocks noChangeShapeType="1"/>
          </p:cNvSpPr>
          <p:nvPr/>
        </p:nvSpPr>
        <p:spPr bwMode="auto">
          <a:xfrm flipH="1">
            <a:off x="3196766" y="2227264"/>
            <a:ext cx="3055327"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Text Box 11"/>
          <p:cNvSpPr txBox="1">
            <a:spLocks noChangeArrowheads="1"/>
          </p:cNvSpPr>
          <p:nvPr/>
        </p:nvSpPr>
        <p:spPr bwMode="auto">
          <a:xfrm>
            <a:off x="6177358" y="2024064"/>
            <a:ext cx="11496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 </a:t>
            </a: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确认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49" charset="-122"/>
              </a:rPr>
              <a:t>1</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endParaRPr>
          </a:p>
        </p:txBody>
      </p:sp>
      <p:sp>
        <p:nvSpPr>
          <p:cNvPr id="14" name="Line 12"/>
          <p:cNvSpPr>
            <a:spLocks noChangeShapeType="1"/>
          </p:cNvSpPr>
          <p:nvPr/>
        </p:nvSpPr>
        <p:spPr bwMode="auto">
          <a:xfrm>
            <a:off x="3196766" y="5774210"/>
            <a:ext cx="3055327"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Line 13"/>
          <p:cNvSpPr>
            <a:spLocks noChangeShapeType="1"/>
          </p:cNvSpPr>
          <p:nvPr/>
        </p:nvSpPr>
        <p:spPr bwMode="auto">
          <a:xfrm flipH="1">
            <a:off x="3196766" y="4356100"/>
            <a:ext cx="3055327"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 name="Group 14"/>
          <p:cNvGrpSpPr/>
          <p:nvPr/>
        </p:nvGrpSpPr>
        <p:grpSpPr bwMode="auto">
          <a:xfrm>
            <a:off x="3196766" y="1614489"/>
            <a:ext cx="3055327" cy="4872037"/>
            <a:chOff x="2042" y="674"/>
            <a:chExt cx="1569" cy="2711"/>
          </a:xfrm>
        </p:grpSpPr>
        <p:sp>
          <p:nvSpPr>
            <p:cNvPr id="17" name="Line 15"/>
            <p:cNvSpPr>
              <a:spLocks noChangeShapeType="1"/>
            </p:cNvSpPr>
            <p:nvPr/>
          </p:nvSpPr>
          <p:spPr bwMode="auto">
            <a:xfrm>
              <a:off x="2042" y="674"/>
              <a:ext cx="0" cy="27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Line 16"/>
            <p:cNvSpPr>
              <a:spLocks noChangeShapeType="1"/>
            </p:cNvSpPr>
            <p:nvPr/>
          </p:nvSpPr>
          <p:spPr bwMode="auto">
            <a:xfrm>
              <a:off x="3611" y="674"/>
              <a:ext cx="0" cy="27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9" name="Text Box 17"/>
          <p:cNvSpPr txBox="1">
            <a:spLocks noChangeArrowheads="1"/>
          </p:cNvSpPr>
          <p:nvPr/>
        </p:nvSpPr>
        <p:spPr bwMode="auto">
          <a:xfrm>
            <a:off x="1822235" y="2565401"/>
            <a:ext cx="1535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发送 </a:t>
            </a: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dirty="0">
                <a:ln>
                  <a:noFill/>
                </a:ln>
                <a:solidFill>
                  <a:srgbClr val="3333CC"/>
                </a:solidFill>
                <a:effectLst/>
                <a:uLnTx/>
                <a:uFillTx/>
                <a:latin typeface="Arial" panose="020B0604020202020204" pitchFamily="34" charset="0"/>
                <a:ea typeface="黑体" panose="02010609060101010101" pitchFamily="49" charset="-122"/>
              </a:rPr>
              <a:t>2</a:t>
            </a: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dirty="0">
                <a:ln>
                  <a:noFill/>
                </a:ln>
                <a:solidFill>
                  <a:srgbClr val="3333CC"/>
                </a:solidFill>
                <a:effectLst/>
                <a:uLnTx/>
                <a:uFillTx/>
                <a:latin typeface="Arial" panose="020B0604020202020204" pitchFamily="34" charset="0"/>
                <a:ea typeface="黑体" panose="02010609060101010101" pitchFamily="49" charset="-122"/>
              </a:rPr>
              <a:t>3</a:t>
            </a:r>
          </a:p>
        </p:txBody>
      </p:sp>
      <p:sp>
        <p:nvSpPr>
          <p:cNvPr id="20" name="Line 18"/>
          <p:cNvSpPr>
            <a:spLocks noChangeShapeType="1"/>
          </p:cNvSpPr>
          <p:nvPr/>
        </p:nvSpPr>
        <p:spPr bwMode="auto">
          <a:xfrm>
            <a:off x="3196766" y="3079750"/>
            <a:ext cx="3055327"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Text Box 19"/>
          <p:cNvSpPr txBox="1">
            <a:spLocks noChangeArrowheads="1"/>
          </p:cNvSpPr>
          <p:nvPr/>
        </p:nvSpPr>
        <p:spPr bwMode="auto">
          <a:xfrm>
            <a:off x="6177359" y="2960689"/>
            <a:ext cx="1654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 </a:t>
            </a: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确认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49" charset="-122"/>
              </a:rPr>
              <a:t>2</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49" charset="-122"/>
              </a:rPr>
              <a:t>3 </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endParaRPr>
          </a:p>
        </p:txBody>
      </p:sp>
      <p:sp>
        <p:nvSpPr>
          <p:cNvPr id="22" name="Line 20"/>
          <p:cNvSpPr>
            <a:spLocks noChangeShapeType="1"/>
          </p:cNvSpPr>
          <p:nvPr/>
        </p:nvSpPr>
        <p:spPr bwMode="auto">
          <a:xfrm flipH="1">
            <a:off x="3196766" y="3187700"/>
            <a:ext cx="3055327"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Line 21"/>
          <p:cNvSpPr>
            <a:spLocks noChangeShapeType="1"/>
          </p:cNvSpPr>
          <p:nvPr/>
        </p:nvSpPr>
        <p:spPr bwMode="auto">
          <a:xfrm flipH="1">
            <a:off x="3196766" y="3506789"/>
            <a:ext cx="3055327"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Text Box 22"/>
          <p:cNvSpPr txBox="1">
            <a:spLocks noChangeArrowheads="1"/>
          </p:cNvSpPr>
          <p:nvPr/>
        </p:nvSpPr>
        <p:spPr bwMode="auto">
          <a:xfrm>
            <a:off x="1772412" y="3679825"/>
            <a:ext cx="1535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发送 </a:t>
            </a: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dirty="0">
                <a:ln>
                  <a:noFill/>
                </a:ln>
                <a:solidFill>
                  <a:srgbClr val="3333CC"/>
                </a:solidFill>
                <a:effectLst/>
                <a:uLnTx/>
                <a:uFillTx/>
                <a:latin typeface="Arial" panose="020B0604020202020204" pitchFamily="34" charset="0"/>
                <a:ea typeface="黑体" panose="02010609060101010101" pitchFamily="49" charset="-122"/>
              </a:rPr>
              <a:t>4</a:t>
            </a: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dirty="0">
                <a:ln>
                  <a:noFill/>
                </a:ln>
                <a:solidFill>
                  <a:srgbClr val="3333CC"/>
                </a:solidFill>
                <a:effectLst/>
                <a:uLnTx/>
                <a:uFillTx/>
                <a:latin typeface="Arial" panose="020B0604020202020204" pitchFamily="34" charset="0"/>
                <a:ea typeface="黑体" panose="02010609060101010101" pitchFamily="49" charset="-122"/>
              </a:rPr>
              <a:t>7</a:t>
            </a:r>
          </a:p>
        </p:txBody>
      </p:sp>
      <p:sp>
        <p:nvSpPr>
          <p:cNvPr id="25" name="Text Box 23"/>
          <p:cNvSpPr txBox="1">
            <a:spLocks noChangeArrowheads="1"/>
          </p:cNvSpPr>
          <p:nvPr/>
        </p:nvSpPr>
        <p:spPr bwMode="auto">
          <a:xfrm>
            <a:off x="6177359" y="4149726"/>
            <a:ext cx="1654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 </a:t>
            </a: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确认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49" charset="-122"/>
              </a:rPr>
              <a:t>4</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49" charset="-122"/>
              </a:rPr>
              <a:t>7 </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endParaRPr>
          </a:p>
        </p:txBody>
      </p:sp>
      <p:sp>
        <p:nvSpPr>
          <p:cNvPr id="26" name="Line 24"/>
          <p:cNvSpPr>
            <a:spLocks noChangeShapeType="1"/>
          </p:cNvSpPr>
          <p:nvPr/>
        </p:nvSpPr>
        <p:spPr bwMode="auto">
          <a:xfrm flipH="1">
            <a:off x="3196766" y="4675189"/>
            <a:ext cx="3055327" cy="320675"/>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Line 25"/>
          <p:cNvSpPr>
            <a:spLocks noChangeShapeType="1"/>
          </p:cNvSpPr>
          <p:nvPr/>
        </p:nvSpPr>
        <p:spPr bwMode="auto">
          <a:xfrm flipH="1">
            <a:off x="3196766" y="4995864"/>
            <a:ext cx="3055327"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Line 26"/>
          <p:cNvSpPr>
            <a:spLocks noChangeShapeType="1"/>
          </p:cNvSpPr>
          <p:nvPr/>
        </p:nvSpPr>
        <p:spPr bwMode="auto">
          <a:xfrm flipH="1">
            <a:off x="3196766" y="5314950"/>
            <a:ext cx="3055327"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Text Box 27"/>
          <p:cNvSpPr txBox="1">
            <a:spLocks noChangeArrowheads="1"/>
          </p:cNvSpPr>
          <p:nvPr/>
        </p:nvSpPr>
        <p:spPr bwMode="auto">
          <a:xfrm>
            <a:off x="428596" y="1509713"/>
            <a:ext cx="1186962" cy="406400"/>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cwnd = 1 </a:t>
            </a:r>
          </a:p>
        </p:txBody>
      </p:sp>
      <p:sp>
        <p:nvSpPr>
          <p:cNvPr id="30" name="Text Box 28"/>
          <p:cNvSpPr txBox="1">
            <a:spLocks noChangeArrowheads="1"/>
          </p:cNvSpPr>
          <p:nvPr/>
        </p:nvSpPr>
        <p:spPr bwMode="auto">
          <a:xfrm>
            <a:off x="428596" y="2586038"/>
            <a:ext cx="1186962" cy="406400"/>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cwnd = 2 </a:t>
            </a:r>
          </a:p>
        </p:txBody>
      </p:sp>
      <p:sp>
        <p:nvSpPr>
          <p:cNvPr id="31" name="Text Box 29"/>
          <p:cNvSpPr txBox="1">
            <a:spLocks noChangeArrowheads="1"/>
          </p:cNvSpPr>
          <p:nvPr/>
        </p:nvSpPr>
        <p:spPr bwMode="auto">
          <a:xfrm>
            <a:off x="428596" y="3679825"/>
            <a:ext cx="1186962" cy="406400"/>
          </a:xfrm>
          <a:prstGeom prst="rect">
            <a:avLst/>
          </a:prstGeom>
          <a:solidFill>
            <a:srgbClr val="99FF33"/>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cwnd = 4 </a:t>
            </a:r>
          </a:p>
        </p:txBody>
      </p:sp>
      <p:sp>
        <p:nvSpPr>
          <p:cNvPr id="32" name="Text Box 30"/>
          <p:cNvSpPr txBox="1">
            <a:spLocks noChangeArrowheads="1"/>
          </p:cNvSpPr>
          <p:nvPr/>
        </p:nvSpPr>
        <p:spPr bwMode="auto">
          <a:xfrm>
            <a:off x="1694747" y="5661249"/>
            <a:ext cx="1630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发送 </a:t>
            </a: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dirty="0">
                <a:ln>
                  <a:noFill/>
                </a:ln>
                <a:solidFill>
                  <a:srgbClr val="3333CC"/>
                </a:solidFill>
                <a:effectLst/>
                <a:uLnTx/>
                <a:uFillTx/>
                <a:latin typeface="Arial" panose="020B0604020202020204" pitchFamily="34" charset="0"/>
                <a:ea typeface="黑体" panose="02010609060101010101" pitchFamily="49" charset="-122"/>
              </a:rPr>
              <a:t>8</a:t>
            </a: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~M</a:t>
            </a:r>
            <a:r>
              <a:rPr kumimoji="0" lang="en-US" altLang="zh-CN" sz="2000" b="1" i="0" u="none" strike="noStrike" kern="0" cap="none" spc="0" normalizeH="0" baseline="-25000" noProof="0" dirty="0">
                <a:ln>
                  <a:noFill/>
                </a:ln>
                <a:solidFill>
                  <a:srgbClr val="3333CC"/>
                </a:solidFill>
                <a:effectLst/>
                <a:uLnTx/>
                <a:uFillTx/>
                <a:latin typeface="Arial" panose="020B0604020202020204" pitchFamily="34" charset="0"/>
                <a:ea typeface="黑体" panose="02010609060101010101" pitchFamily="49" charset="-122"/>
              </a:rPr>
              <a:t>15</a:t>
            </a:r>
          </a:p>
        </p:txBody>
      </p:sp>
      <p:sp>
        <p:nvSpPr>
          <p:cNvPr id="33" name="Text Box 31"/>
          <p:cNvSpPr txBox="1">
            <a:spLocks noChangeArrowheads="1"/>
          </p:cNvSpPr>
          <p:nvPr/>
        </p:nvSpPr>
        <p:spPr bwMode="auto">
          <a:xfrm>
            <a:off x="428596" y="5661249"/>
            <a:ext cx="1285884" cy="400110"/>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folHlink"/>
                </a:solidFill>
                <a:miter lim="800000"/>
                <a:headEnd/>
                <a:tailEnd/>
              </a14:hiddenLine>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49" charset="-122"/>
              </a:rPr>
              <a:t>cwnd = 8 </a:t>
            </a:r>
          </a:p>
        </p:txBody>
      </p:sp>
      <p:sp>
        <p:nvSpPr>
          <p:cNvPr id="34" name="Text Box 32"/>
          <p:cNvSpPr txBox="1">
            <a:spLocks noChangeArrowheads="1"/>
          </p:cNvSpPr>
          <p:nvPr/>
        </p:nvSpPr>
        <p:spPr bwMode="auto">
          <a:xfrm rot="5400000">
            <a:off x="4537552" y="5992347"/>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a:t>
            </a:r>
          </a:p>
        </p:txBody>
      </p:sp>
      <p:sp>
        <p:nvSpPr>
          <p:cNvPr id="35" name="Line 33"/>
          <p:cNvSpPr>
            <a:spLocks noChangeShapeType="1"/>
          </p:cNvSpPr>
          <p:nvPr/>
        </p:nvSpPr>
        <p:spPr bwMode="auto">
          <a:xfrm>
            <a:off x="3196766" y="3932239"/>
            <a:ext cx="3055327"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Line 34"/>
          <p:cNvSpPr>
            <a:spLocks noChangeShapeType="1"/>
          </p:cNvSpPr>
          <p:nvPr/>
        </p:nvSpPr>
        <p:spPr bwMode="auto">
          <a:xfrm>
            <a:off x="3196766" y="4251325"/>
            <a:ext cx="3055327"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Line 35"/>
          <p:cNvSpPr>
            <a:spLocks noChangeShapeType="1"/>
          </p:cNvSpPr>
          <p:nvPr/>
        </p:nvSpPr>
        <p:spPr bwMode="auto">
          <a:xfrm>
            <a:off x="3196766" y="4570414"/>
            <a:ext cx="3055327"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Line 36"/>
          <p:cNvSpPr>
            <a:spLocks noChangeShapeType="1"/>
          </p:cNvSpPr>
          <p:nvPr/>
        </p:nvSpPr>
        <p:spPr bwMode="auto">
          <a:xfrm>
            <a:off x="3196766" y="4889500"/>
            <a:ext cx="3055327"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Text Box 39"/>
          <p:cNvSpPr txBox="1">
            <a:spLocks noChangeArrowheads="1"/>
          </p:cNvSpPr>
          <p:nvPr/>
        </p:nvSpPr>
        <p:spPr bwMode="auto">
          <a:xfrm>
            <a:off x="1248554" y="106364"/>
            <a:ext cx="6752470" cy="955675"/>
          </a:xfrm>
          <a:prstGeom prst="rect">
            <a:avLst/>
          </a:prstGeom>
          <a:solidFill>
            <a:srgbClr val="FFFF66"/>
          </a:solidFill>
          <a:ln w="9525">
            <a:solidFill>
              <a:srgbClr val="3333CC"/>
            </a:solidFill>
            <a:miter lim="800000"/>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发送方每收到一个对新报文段的确认</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重传的不算在内</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就使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cwnd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加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1</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 </a:t>
            </a:r>
          </a:p>
        </p:txBody>
      </p:sp>
      <p:sp>
        <p:nvSpPr>
          <p:cNvPr id="40" name="Text Box 40"/>
          <p:cNvSpPr txBox="1">
            <a:spLocks noChangeArrowheads="1"/>
          </p:cNvSpPr>
          <p:nvPr/>
        </p:nvSpPr>
        <p:spPr bwMode="auto">
          <a:xfrm>
            <a:off x="7743855" y="1930401"/>
            <a:ext cx="914033" cy="400110"/>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轮次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1</a:t>
            </a:r>
          </a:p>
        </p:txBody>
      </p:sp>
      <p:sp>
        <p:nvSpPr>
          <p:cNvPr id="41" name="Text Box 41"/>
          <p:cNvSpPr txBox="1">
            <a:spLocks noChangeArrowheads="1"/>
          </p:cNvSpPr>
          <p:nvPr/>
        </p:nvSpPr>
        <p:spPr bwMode="auto">
          <a:xfrm>
            <a:off x="7743855" y="2960689"/>
            <a:ext cx="914033" cy="400110"/>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轮次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2</a:t>
            </a:r>
          </a:p>
        </p:txBody>
      </p:sp>
      <p:sp>
        <p:nvSpPr>
          <p:cNvPr id="42" name="Text Box 42"/>
          <p:cNvSpPr txBox="1">
            <a:spLocks noChangeArrowheads="1"/>
          </p:cNvSpPr>
          <p:nvPr/>
        </p:nvSpPr>
        <p:spPr bwMode="auto">
          <a:xfrm>
            <a:off x="7743855" y="4616451"/>
            <a:ext cx="914033" cy="400110"/>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轮次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49" charset="-122"/>
              </a:rPr>
              <a:t>3</a:t>
            </a:r>
          </a:p>
        </p:txBody>
      </p:sp>
      <p:sp>
        <p:nvSpPr>
          <p:cNvPr id="43" name="Text Box 43"/>
          <p:cNvSpPr txBox="1">
            <a:spLocks noChangeArrowheads="1"/>
          </p:cNvSpPr>
          <p:nvPr/>
        </p:nvSpPr>
        <p:spPr bwMode="auto">
          <a:xfrm>
            <a:off x="498993" y="4865228"/>
            <a:ext cx="2566553" cy="707886"/>
          </a:xfrm>
          <a:prstGeom prst="rect">
            <a:avLst/>
          </a:prstGeom>
          <a:solidFill>
            <a:srgbClr val="FFCF01"/>
          </a:solidFill>
          <a:ln w="190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黑体" panose="02010609060101010101" pitchFamily="49" charset="-122"/>
              </a:rPr>
              <a:t>窗口大小按指数增加，不慢！</a:t>
            </a:r>
          </a:p>
        </p:txBody>
      </p:sp>
      <p:sp>
        <p:nvSpPr>
          <p:cNvPr id="44" name="矩形 43"/>
          <p:cNvSpPr/>
          <p:nvPr/>
        </p:nvSpPr>
        <p:spPr>
          <a:xfrm>
            <a:off x="498993" y="4149080"/>
            <a:ext cx="2566553" cy="707886"/>
          </a:xfrm>
          <a:prstGeom prst="rect">
            <a:avLst/>
          </a:prstGeom>
          <a:solidFill>
            <a:srgbClr val="000099"/>
          </a:solidFill>
          <a:ln w="19050">
            <a:solidFill>
              <a:srgbClr val="333399"/>
            </a:solidFill>
            <a:miter lim="800000"/>
          </a:ln>
          <a:effectLst/>
        </p:spPr>
        <p:txBody>
          <a:bodyPr wrap="square">
            <a:spAutoFit/>
          </a:bodyPr>
          <a:lstStyle/>
          <a:p>
            <a:pPr eaLnBrk="1" fontAlgn="auto" hangingPunct="1">
              <a:spcBef>
                <a:spcPts val="0"/>
              </a:spcBef>
              <a:spcAft>
                <a:spcPts val="0"/>
              </a:spcAft>
            </a:pPr>
            <a:r>
              <a:rPr kumimoji="1" lang="zh-CN" altLang="zh-CN" sz="2000" b="1" kern="0" dirty="0">
                <a:solidFill>
                  <a:schemeClr val="bg1"/>
                </a:solidFill>
                <a:latin typeface="Tahoma" panose="020B0604030504040204" pitchFamily="34" charset="0"/>
                <a:ea typeface="黑体" panose="02010609060101010101" pitchFamily="49" charset="-122"/>
              </a:rPr>
              <a:t>每经过一个传输轮次，拥塞窗口就加倍。</a:t>
            </a:r>
            <a:endParaRPr kumimoji="1" lang="zh-CN" altLang="en-US" sz="2000" b="1" kern="0" dirty="0">
              <a:solidFill>
                <a:schemeClr val="bg1"/>
              </a:solidFill>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1000"/>
                                        <p:tgtEl>
                                          <p:spTgt spid="4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pPr algn="ctr"/>
            <a:r>
              <a:rPr lang="zh-CN" altLang="en-US" dirty="0"/>
              <a:t>传输轮次</a:t>
            </a:r>
            <a:endParaRPr lang="en-US" altLang="zh-CN" dirty="0"/>
          </a:p>
        </p:txBody>
      </p:sp>
      <p:sp>
        <p:nvSpPr>
          <p:cNvPr id="778243" name="Rectangle 3"/>
          <p:cNvSpPr>
            <a:spLocks noGrp="1" noChangeArrowheads="1"/>
          </p:cNvSpPr>
          <p:nvPr>
            <p:ph idx="1"/>
          </p:nvPr>
        </p:nvSpPr>
        <p:spPr/>
        <p:txBody>
          <a:bodyPr/>
          <a:lstStyle/>
          <a:p>
            <a:pPr>
              <a:spcBef>
                <a:spcPts val="600"/>
              </a:spcBef>
            </a:pPr>
            <a:r>
              <a:rPr lang="zh-CN" altLang="en-US" dirty="0"/>
              <a:t>使用慢开始算法后，每经过一个</a:t>
            </a:r>
            <a:r>
              <a:rPr lang="zh-CN" altLang="en-US" dirty="0">
                <a:solidFill>
                  <a:srgbClr val="FF0000"/>
                </a:solidFill>
              </a:rPr>
              <a:t>传输轮次 </a:t>
            </a:r>
            <a:r>
              <a:rPr lang="en-US" altLang="zh-CN" dirty="0"/>
              <a:t>(transmission round)</a:t>
            </a:r>
            <a:r>
              <a:rPr lang="zh-CN" altLang="en-US" dirty="0"/>
              <a:t>，拥塞窗口</a:t>
            </a:r>
            <a:r>
              <a:rPr lang="en-US" altLang="zh-CN" dirty="0"/>
              <a:t>cwnd</a:t>
            </a:r>
            <a:r>
              <a:rPr lang="zh-CN" altLang="en-US" dirty="0"/>
              <a:t>就加倍。 </a:t>
            </a:r>
          </a:p>
          <a:p>
            <a:pPr>
              <a:spcBef>
                <a:spcPts val="600"/>
              </a:spcBef>
            </a:pPr>
            <a:endParaRPr lang="en-US" altLang="zh-CN" dirty="0"/>
          </a:p>
          <a:p>
            <a:pPr>
              <a:spcBef>
                <a:spcPts val="600"/>
              </a:spcBef>
            </a:pPr>
            <a:r>
              <a:rPr lang="zh-CN" altLang="en-US" dirty="0"/>
              <a:t>一个传输轮次所经历的时间</a:t>
            </a:r>
            <a:r>
              <a:rPr lang="zh-CN" altLang="en-US" dirty="0">
                <a:solidFill>
                  <a:srgbClr val="FF0000"/>
                </a:solidFill>
              </a:rPr>
              <a:t>其实就是</a:t>
            </a:r>
            <a:r>
              <a:rPr lang="zh-CN" altLang="en-US" dirty="0"/>
              <a:t>往返时间</a:t>
            </a:r>
            <a:r>
              <a:rPr lang="en-US" altLang="zh-CN" dirty="0"/>
              <a:t>RTT</a:t>
            </a:r>
            <a:r>
              <a:rPr lang="zh-CN" altLang="en-US" dirty="0"/>
              <a:t>。</a:t>
            </a:r>
          </a:p>
          <a:p>
            <a:pPr>
              <a:spcBef>
                <a:spcPts val="600"/>
              </a:spcBef>
            </a:pPr>
            <a:endParaRPr lang="en-US" altLang="zh-CN" dirty="0"/>
          </a:p>
          <a:p>
            <a:pPr>
              <a:spcBef>
                <a:spcPts val="600"/>
              </a:spcBef>
            </a:pPr>
            <a:r>
              <a:rPr lang="zh-CN" altLang="en-US" dirty="0"/>
              <a:t>“</a:t>
            </a:r>
            <a:r>
              <a:rPr lang="zh-CN" altLang="en-US" dirty="0">
                <a:solidFill>
                  <a:srgbClr val="FF0000"/>
                </a:solidFill>
              </a:rPr>
              <a:t>传输轮次</a:t>
            </a:r>
            <a:r>
              <a:rPr lang="zh-CN" altLang="en-US" dirty="0"/>
              <a:t>”</a:t>
            </a:r>
            <a:r>
              <a:rPr lang="zh-CN" altLang="en-US" dirty="0">
                <a:solidFill>
                  <a:srgbClr val="FF0000"/>
                </a:solidFill>
              </a:rPr>
              <a:t>更加强调</a:t>
            </a:r>
            <a:r>
              <a:rPr lang="zh-CN" altLang="en-US" dirty="0"/>
              <a:t>：把拥塞窗口</a:t>
            </a:r>
            <a:r>
              <a:rPr lang="en-US" altLang="zh-CN" dirty="0"/>
              <a:t>cwnd</a:t>
            </a:r>
            <a:r>
              <a:rPr lang="zh-CN" altLang="en-US" dirty="0"/>
              <a:t>所允许发送的报文段</a:t>
            </a:r>
            <a:r>
              <a:rPr lang="zh-CN" altLang="en-US" dirty="0">
                <a:solidFill>
                  <a:srgbClr val="FF0000"/>
                </a:solidFill>
              </a:rPr>
              <a:t>都连续</a:t>
            </a:r>
            <a:r>
              <a:rPr lang="zh-CN" altLang="en-US" dirty="0"/>
              <a:t>发送出去，并收到了对</a:t>
            </a:r>
            <a:r>
              <a:rPr lang="zh-CN" altLang="en-US" dirty="0">
                <a:solidFill>
                  <a:srgbClr val="FF0000"/>
                </a:solidFill>
              </a:rPr>
              <a:t>已发送的</a:t>
            </a:r>
            <a:r>
              <a:rPr lang="zh-CN" altLang="en-US" dirty="0"/>
              <a:t>最后一个字节</a:t>
            </a:r>
            <a:r>
              <a:rPr lang="en-US" altLang="zh-CN" dirty="0"/>
              <a:t>(</a:t>
            </a:r>
            <a:r>
              <a:rPr lang="zh-CN" altLang="en-US" dirty="0"/>
              <a:t>或者报文段</a:t>
            </a:r>
            <a:r>
              <a:rPr lang="en-US" altLang="zh-CN" dirty="0"/>
              <a:t>)</a:t>
            </a:r>
            <a:r>
              <a:rPr lang="zh-CN" altLang="en-US" dirty="0">
                <a:solidFill>
                  <a:srgbClr val="FF0000"/>
                </a:solidFill>
              </a:rPr>
              <a:t>的</a:t>
            </a:r>
            <a:r>
              <a:rPr lang="zh-CN" altLang="en-US" dirty="0"/>
              <a:t>确认。</a:t>
            </a:r>
          </a:p>
          <a:p>
            <a:pPr>
              <a:spcBef>
                <a:spcPts val="600"/>
              </a:spcBef>
            </a:pPr>
            <a:endParaRPr lang="en-US" altLang="zh-CN" dirty="0"/>
          </a:p>
          <a:p>
            <a:pPr>
              <a:spcBef>
                <a:spcPts val="600"/>
              </a:spcBef>
            </a:pPr>
            <a:r>
              <a:rPr lang="zh-CN" altLang="en-US" dirty="0"/>
              <a:t>例如，拥塞窗口</a:t>
            </a:r>
            <a:r>
              <a:rPr lang="en-US" altLang="zh-CN" dirty="0"/>
              <a:t>cwnd = 4</a:t>
            </a:r>
            <a:r>
              <a:rPr lang="zh-CN" altLang="en-US" dirty="0"/>
              <a:t>，这时的往返时间</a:t>
            </a:r>
            <a:r>
              <a:rPr lang="en-US" altLang="zh-CN" dirty="0"/>
              <a:t>RTT</a:t>
            </a:r>
            <a:r>
              <a:rPr lang="zh-CN" altLang="en-US" dirty="0"/>
              <a:t>就是发送方连续发送</a:t>
            </a:r>
            <a:r>
              <a:rPr lang="en-US" altLang="zh-CN" dirty="0"/>
              <a:t>4</a:t>
            </a:r>
            <a:r>
              <a:rPr lang="zh-CN" altLang="en-US" dirty="0"/>
              <a:t>个报文段，并收到这</a:t>
            </a:r>
            <a:r>
              <a:rPr lang="en-US" altLang="zh-CN" dirty="0"/>
              <a:t>4</a:t>
            </a:r>
            <a:r>
              <a:rPr lang="zh-CN" altLang="en-US" dirty="0"/>
              <a:t>个报文段的确认，总共经历的时间。 </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gn="ctr"/>
            <a:r>
              <a:rPr lang="zh-CN" altLang="en-US" dirty="0"/>
              <a:t>设置慢开始门限状态变量 </a:t>
            </a:r>
            <a:r>
              <a:rPr lang="en-US" altLang="zh-CN" dirty="0"/>
              <a:t>ssthresh</a:t>
            </a:r>
          </a:p>
        </p:txBody>
      </p:sp>
      <p:sp>
        <p:nvSpPr>
          <p:cNvPr id="779267" name="Rectangle 3"/>
          <p:cNvSpPr>
            <a:spLocks noGrp="1" noChangeArrowheads="1"/>
          </p:cNvSpPr>
          <p:nvPr>
            <p:ph idx="1"/>
          </p:nvPr>
        </p:nvSpPr>
        <p:spPr/>
        <p:txBody>
          <a:bodyPr/>
          <a:lstStyle/>
          <a:p>
            <a:r>
              <a:rPr lang="zh-CN" altLang="en-US" dirty="0"/>
              <a:t>慢开始门限 </a:t>
            </a:r>
            <a:r>
              <a:rPr lang="en-US" altLang="zh-CN" dirty="0"/>
              <a:t>ssthresh </a:t>
            </a:r>
            <a:r>
              <a:rPr lang="zh-CN" altLang="en-US" dirty="0"/>
              <a:t>的用法如下：</a:t>
            </a:r>
          </a:p>
          <a:p>
            <a:pPr marL="342000" lvl="1" indent="-342000">
              <a:spcBef>
                <a:spcPts val="600"/>
              </a:spcBef>
              <a:buBlip>
                <a:blip r:embed="rId2"/>
              </a:buBlip>
            </a:pPr>
            <a:r>
              <a:rPr lang="zh-CN" altLang="en-US" dirty="0"/>
              <a:t>当 </a:t>
            </a:r>
            <a:r>
              <a:rPr lang="en-US" altLang="zh-CN" dirty="0"/>
              <a:t>cwnd &lt; ssthresh </a:t>
            </a:r>
            <a:r>
              <a:rPr lang="zh-CN" altLang="en-US" dirty="0"/>
              <a:t>时，使用慢开始算法。</a:t>
            </a:r>
          </a:p>
          <a:p>
            <a:pPr marL="342000" lvl="1" indent="-342000">
              <a:spcBef>
                <a:spcPts val="600"/>
              </a:spcBef>
              <a:buBlip>
                <a:blip r:embed="rId2"/>
              </a:buBlip>
            </a:pPr>
            <a:endParaRPr lang="en-US" altLang="zh-CN" dirty="0"/>
          </a:p>
          <a:p>
            <a:pPr marL="342000" lvl="1" indent="-342000">
              <a:spcBef>
                <a:spcPts val="600"/>
              </a:spcBef>
              <a:buBlip>
                <a:blip r:embed="rId2"/>
              </a:buBlip>
            </a:pPr>
            <a:r>
              <a:rPr lang="zh-CN" altLang="en-US" dirty="0"/>
              <a:t>当 </a:t>
            </a:r>
            <a:r>
              <a:rPr lang="en-US" altLang="zh-CN" dirty="0"/>
              <a:t>cwnd &gt; ssthresh </a:t>
            </a:r>
            <a:r>
              <a:rPr lang="zh-CN" altLang="en-US" dirty="0"/>
              <a:t>时，停止使用慢开始算法而改用</a:t>
            </a:r>
            <a:r>
              <a:rPr lang="zh-CN" altLang="en-US" dirty="0">
                <a:solidFill>
                  <a:srgbClr val="FF0000"/>
                </a:solidFill>
              </a:rPr>
              <a:t>拥塞避免算法。</a:t>
            </a:r>
          </a:p>
          <a:p>
            <a:pPr marL="342000" lvl="1" indent="-342000">
              <a:spcBef>
                <a:spcPts val="600"/>
              </a:spcBef>
              <a:buBlip>
                <a:blip r:embed="rId2"/>
              </a:buBlip>
            </a:pPr>
            <a:endParaRPr lang="en-US" altLang="zh-CN" dirty="0"/>
          </a:p>
          <a:p>
            <a:pPr marL="342000" lvl="1" indent="-342000">
              <a:spcBef>
                <a:spcPts val="600"/>
              </a:spcBef>
              <a:buBlip>
                <a:blip r:embed="rId2"/>
              </a:buBlip>
            </a:pPr>
            <a:r>
              <a:rPr lang="zh-CN" altLang="en-US" dirty="0"/>
              <a:t>当 </a:t>
            </a:r>
            <a:r>
              <a:rPr lang="en-US" altLang="zh-CN" dirty="0"/>
              <a:t>cwnd = ssthresh </a:t>
            </a:r>
            <a:r>
              <a:rPr lang="zh-CN" altLang="en-US" dirty="0"/>
              <a:t>时，既可使用慢开始算法，也可使用拥塞避免算法。</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7" name="Line 9"/>
          <p:cNvSpPr>
            <a:spLocks noChangeShapeType="1"/>
          </p:cNvSpPr>
          <p:nvPr/>
        </p:nvSpPr>
        <p:spPr bwMode="auto">
          <a:xfrm flipV="1">
            <a:off x="457200" y="2722799"/>
            <a:ext cx="8186766" cy="45719"/>
          </a:xfrm>
          <a:prstGeom prst="line">
            <a:avLst/>
          </a:prstGeom>
          <a:noFill/>
          <a:ln w="76200">
            <a:solidFill>
              <a:srgbClr val="009900"/>
            </a:solidFill>
            <a:round/>
          </a:ln>
          <a:effectLst/>
        </p:spPr>
        <p:txBody>
          <a:bodyPr/>
          <a:lstStyle/>
          <a:p>
            <a:endParaRPr lang="zh-CN" altLang="en-US"/>
          </a:p>
        </p:txBody>
      </p:sp>
      <p:sp>
        <p:nvSpPr>
          <p:cNvPr id="898058" name="Line 10"/>
          <p:cNvSpPr>
            <a:spLocks noChangeShapeType="1"/>
          </p:cNvSpPr>
          <p:nvPr/>
        </p:nvSpPr>
        <p:spPr bwMode="auto">
          <a:xfrm>
            <a:off x="428596" y="4221088"/>
            <a:ext cx="8229600" cy="0"/>
          </a:xfrm>
          <a:prstGeom prst="line">
            <a:avLst/>
          </a:prstGeom>
          <a:noFill/>
          <a:ln w="76200">
            <a:solidFill>
              <a:srgbClr val="009900"/>
            </a:solidFill>
            <a:round/>
          </a:ln>
          <a:effectLst/>
        </p:spPr>
        <p:txBody>
          <a:bodyPr/>
          <a:lstStyle/>
          <a:p>
            <a:endParaRPr lang="zh-CN" altLang="en-US"/>
          </a:p>
        </p:txBody>
      </p:sp>
      <p:sp>
        <p:nvSpPr>
          <p:cNvPr id="898059" name="Rectangle 11"/>
          <p:cNvSpPr>
            <a:spLocks noChangeArrowheads="1"/>
          </p:cNvSpPr>
          <p:nvPr/>
        </p:nvSpPr>
        <p:spPr bwMode="auto">
          <a:xfrm>
            <a:off x="457200" y="2786058"/>
            <a:ext cx="8229600" cy="1373188"/>
          </a:xfrm>
          <a:prstGeom prst="rect">
            <a:avLst/>
          </a:prstGeom>
          <a:solidFill>
            <a:srgbClr val="99FF33"/>
          </a:solidFill>
          <a:ln w="76200" algn="ctr">
            <a:noFill/>
            <a:miter lim="800000"/>
          </a:ln>
          <a:effectLst/>
        </p:spPr>
        <p:txBody>
          <a:bodyPr>
            <a:spAutoFit/>
          </a:bodyPr>
          <a:lstStyle/>
          <a:p>
            <a:pPr marL="342265" indent="-342265" eaLnBrk="0" hangingPunct="0">
              <a:spcBef>
                <a:spcPts val="600"/>
              </a:spcBef>
              <a:buClr>
                <a:srgbClr val="FF0000"/>
              </a:buClr>
              <a:buFontTx/>
              <a:buChar char="•"/>
            </a:pPr>
            <a:r>
              <a:rPr lang="en-US" altLang="zh-CN" sz="2800" dirty="0"/>
              <a:t>In the slow-start </a:t>
            </a:r>
            <a:r>
              <a:rPr lang="en-US" altLang="zh-CN" sz="2800" dirty="0">
                <a:solidFill>
                  <a:srgbClr val="FF0000"/>
                </a:solidFill>
              </a:rPr>
              <a:t>algo</a:t>
            </a:r>
            <a:r>
              <a:rPr lang="en-US" altLang="zh-CN" sz="2800" dirty="0"/>
              <a:t>rithm, the size of the congestion window increases exponentially </a:t>
            </a:r>
            <a:r>
              <a:rPr lang="en-US" altLang="zh-CN" sz="2800" dirty="0">
                <a:solidFill>
                  <a:srgbClr val="FF0000"/>
                </a:solidFill>
              </a:rPr>
              <a:t>until</a:t>
            </a:r>
            <a:r>
              <a:rPr lang="en-US" altLang="zh-CN" sz="2800" dirty="0"/>
              <a:t> it reaches a threshold.</a:t>
            </a:r>
          </a:p>
        </p:txBody>
      </p:sp>
      <p:grpSp>
        <p:nvGrpSpPr>
          <p:cNvPr id="2" name="Group 12"/>
          <p:cNvGrpSpPr/>
          <p:nvPr/>
        </p:nvGrpSpPr>
        <p:grpSpPr bwMode="auto">
          <a:xfrm>
            <a:off x="457200" y="2011288"/>
            <a:ext cx="1143000" cy="566738"/>
            <a:chOff x="1200" y="1248"/>
            <a:chExt cx="720" cy="357"/>
          </a:xfrm>
        </p:grpSpPr>
        <p:pic>
          <p:nvPicPr>
            <p:cNvPr id="89806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898062"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ClrTx/>
                <a:buFontTx/>
                <a:buNone/>
              </a:pPr>
              <a:r>
                <a:rPr lang="en-US" altLang="zh-CN" sz="2800" b="1" i="1">
                  <a:solidFill>
                    <a:schemeClr val="hlink"/>
                  </a:solidFill>
                  <a:latin typeface="Times New Roman" panose="02020603050405020304" pitchFamily="18" charset="0"/>
                </a:rPr>
                <a:t>Note</a:t>
              </a:r>
            </a:p>
          </p:txBody>
        </p:sp>
      </p:gr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gn="ctr"/>
            <a:r>
              <a:rPr lang="zh-CN" altLang="en-US" dirty="0"/>
              <a:t>拥塞避免算法</a:t>
            </a:r>
            <a:endParaRPr lang="en-US" altLang="zh-CN" dirty="0"/>
          </a:p>
        </p:txBody>
      </p:sp>
      <p:sp>
        <p:nvSpPr>
          <p:cNvPr id="779267" name="Rectangle 3"/>
          <p:cNvSpPr>
            <a:spLocks noGrp="1" noChangeArrowheads="1"/>
          </p:cNvSpPr>
          <p:nvPr>
            <p:ph idx="1"/>
          </p:nvPr>
        </p:nvSpPr>
        <p:spPr/>
        <p:txBody>
          <a:bodyPr/>
          <a:lstStyle/>
          <a:p>
            <a:pPr>
              <a:spcBef>
                <a:spcPts val="600"/>
              </a:spcBef>
            </a:pPr>
            <a:r>
              <a:rPr lang="zh-CN" altLang="en-US" dirty="0">
                <a:solidFill>
                  <a:srgbClr val="0000FF"/>
                </a:solidFill>
              </a:rPr>
              <a:t>思路：</a:t>
            </a:r>
            <a:r>
              <a:rPr lang="zh-CN" altLang="en-US" dirty="0"/>
              <a:t>让拥塞窗口</a:t>
            </a:r>
            <a:r>
              <a:rPr lang="en-US" altLang="zh-CN" dirty="0"/>
              <a:t>cwnd</a:t>
            </a:r>
            <a:r>
              <a:rPr lang="zh-CN" altLang="en-US" dirty="0">
                <a:solidFill>
                  <a:srgbClr val="FF0000"/>
                </a:solidFill>
              </a:rPr>
              <a:t>缓慢地增大</a:t>
            </a:r>
            <a:r>
              <a:rPr lang="zh-CN" altLang="en-US" dirty="0"/>
              <a:t>，即每经过一个往返时间</a:t>
            </a:r>
            <a:r>
              <a:rPr lang="en-US" altLang="zh-CN" dirty="0"/>
              <a:t>RTT</a:t>
            </a:r>
            <a:r>
              <a:rPr lang="zh-CN" altLang="en-US" dirty="0"/>
              <a:t>就把发送方的拥塞窗口</a:t>
            </a:r>
            <a:r>
              <a:rPr lang="en-US" altLang="zh-CN" dirty="0"/>
              <a:t>cwnd</a:t>
            </a:r>
            <a:r>
              <a:rPr lang="zh-CN" altLang="en-US" dirty="0"/>
              <a:t>加 </a:t>
            </a:r>
            <a:r>
              <a:rPr lang="en-US" altLang="zh-CN" dirty="0"/>
              <a:t>1</a:t>
            </a:r>
            <a:r>
              <a:rPr lang="zh-CN" altLang="en-US" dirty="0"/>
              <a:t>，而不是加倍，使拥塞窗口</a:t>
            </a:r>
            <a:r>
              <a:rPr lang="en-US" altLang="zh-CN" dirty="0"/>
              <a:t>cwnd</a:t>
            </a:r>
            <a:r>
              <a:rPr lang="zh-CN" altLang="en-US" dirty="0">
                <a:solidFill>
                  <a:srgbClr val="FF0000"/>
                </a:solidFill>
              </a:rPr>
              <a:t>按线性规律缓慢增长。</a:t>
            </a:r>
            <a:endParaRPr lang="en-US" altLang="zh-CN" dirty="0">
              <a:solidFill>
                <a:srgbClr val="FF0000"/>
              </a:solidFill>
            </a:endParaRPr>
          </a:p>
          <a:p>
            <a:pPr>
              <a:spcBef>
                <a:spcPts val="600"/>
              </a:spcBef>
            </a:pPr>
            <a:endParaRPr lang="en-US" altLang="zh-CN" dirty="0"/>
          </a:p>
          <a:p>
            <a:pPr>
              <a:spcBef>
                <a:spcPts val="600"/>
              </a:spcBef>
            </a:pPr>
            <a:r>
              <a:rPr lang="zh-CN" altLang="zh-CN" dirty="0"/>
              <a:t>因此在拥塞避免阶段就有“</a:t>
            </a:r>
            <a:r>
              <a:rPr lang="zh-CN" altLang="zh-CN" dirty="0">
                <a:solidFill>
                  <a:srgbClr val="FF0000"/>
                </a:solidFill>
              </a:rPr>
              <a:t>加法增大</a:t>
            </a:r>
            <a:r>
              <a:rPr lang="zh-CN" altLang="zh-CN" dirty="0"/>
              <a:t>”</a:t>
            </a:r>
            <a:r>
              <a:rPr lang="en-US" altLang="zh-CN" dirty="0"/>
              <a:t>(Additive Increase) </a:t>
            </a:r>
            <a:r>
              <a:rPr lang="zh-CN" altLang="zh-CN" dirty="0"/>
              <a:t>的特点。</a:t>
            </a:r>
            <a:endParaRPr lang="en-US" altLang="zh-CN" dirty="0"/>
          </a:p>
          <a:p>
            <a:pPr>
              <a:spcBef>
                <a:spcPts val="600"/>
              </a:spcBef>
            </a:pPr>
            <a:endParaRPr lang="en-US" altLang="zh-CN" dirty="0"/>
          </a:p>
          <a:p>
            <a:pPr>
              <a:spcBef>
                <a:spcPts val="600"/>
              </a:spcBef>
            </a:pPr>
            <a:r>
              <a:rPr lang="zh-CN" altLang="zh-CN" dirty="0"/>
              <a:t>这表明在拥塞避免阶段，拥塞窗口</a:t>
            </a:r>
            <a:r>
              <a:rPr lang="en-US" altLang="zh-CN" dirty="0"/>
              <a:t>cwnd</a:t>
            </a:r>
            <a:r>
              <a:rPr lang="zh-CN" altLang="zh-CN" dirty="0"/>
              <a:t>按线性规律</a:t>
            </a:r>
            <a:r>
              <a:rPr lang="zh-CN" altLang="zh-CN" dirty="0">
                <a:solidFill>
                  <a:srgbClr val="FF0000"/>
                </a:solidFill>
              </a:rPr>
              <a:t>缓慢增长</a:t>
            </a:r>
            <a:r>
              <a:rPr lang="zh-CN" altLang="zh-CN" dirty="0"/>
              <a:t>，比慢开始算法的拥塞窗口增长速率</a:t>
            </a:r>
            <a:r>
              <a:rPr lang="zh-CN" altLang="zh-CN" dirty="0">
                <a:solidFill>
                  <a:srgbClr val="FF0000"/>
                </a:solidFill>
              </a:rPr>
              <a:t>缓慢</a:t>
            </a:r>
            <a:r>
              <a:rPr lang="zh-CN" altLang="zh-CN" dirty="0"/>
              <a:t>得多。</a:t>
            </a:r>
            <a:endParaRPr lang="zh-CN" altLang="en-US" dirty="0">
              <a:solidFill>
                <a:srgbClr val="FF0000"/>
              </a:solidFil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algn="ctr"/>
            <a:r>
              <a:rPr lang="zh-CN" altLang="en-US" dirty="0"/>
              <a:t>当网络出现拥塞时</a:t>
            </a:r>
          </a:p>
        </p:txBody>
      </p:sp>
      <p:sp>
        <p:nvSpPr>
          <p:cNvPr id="7802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600"/>
              </a:spcBef>
            </a:pPr>
            <a:r>
              <a:rPr lang="zh-CN" altLang="en-US" dirty="0"/>
              <a:t>无论在慢开始阶段还是在拥塞避免阶段，只要发送方判断网络出现拥塞</a:t>
            </a:r>
            <a:r>
              <a:rPr lang="en-US" altLang="zh-CN" dirty="0"/>
              <a:t>(</a:t>
            </a:r>
            <a:r>
              <a:rPr lang="zh-CN" altLang="en-US" dirty="0">
                <a:solidFill>
                  <a:srgbClr val="FF0000"/>
                </a:solidFill>
              </a:rPr>
              <a:t>重传定时器超时</a:t>
            </a:r>
            <a:r>
              <a:rPr lang="en-US" altLang="zh-CN" dirty="0"/>
              <a:t>)</a:t>
            </a:r>
            <a:r>
              <a:rPr lang="zh-CN" altLang="en-US" dirty="0"/>
              <a:t>：</a:t>
            </a:r>
            <a:endParaRPr lang="en-US" altLang="zh-CN" dirty="0"/>
          </a:p>
          <a:p>
            <a:pPr lvl="1">
              <a:spcBef>
                <a:spcPts val="600"/>
              </a:spcBef>
              <a:buBlip>
                <a:blip r:embed="rId2"/>
              </a:buBlip>
            </a:pPr>
            <a:r>
              <a:rPr lang="en-US" altLang="zh-CN" dirty="0">
                <a:solidFill>
                  <a:srgbClr val="0000FF"/>
                </a:solidFill>
              </a:rPr>
              <a:t>s</a:t>
            </a:r>
            <a:r>
              <a:rPr lang="en-US" altLang="zh-TW" dirty="0">
                <a:solidFill>
                  <a:srgbClr val="0000FF"/>
                </a:solidFill>
              </a:rPr>
              <a:t>sthresh = </a:t>
            </a:r>
            <a:r>
              <a:rPr lang="en-US" altLang="zh-CN" dirty="0">
                <a:solidFill>
                  <a:srgbClr val="0000FF"/>
                </a:solidFill>
              </a:rPr>
              <a:t>max(</a:t>
            </a:r>
            <a:r>
              <a:rPr lang="en-US" altLang="zh-TW" dirty="0">
                <a:solidFill>
                  <a:srgbClr val="0000FF"/>
                </a:solidFill>
              </a:rPr>
              <a:t>cwnd/2, </a:t>
            </a:r>
            <a:r>
              <a:rPr lang="en-US" altLang="zh-CN" dirty="0">
                <a:solidFill>
                  <a:srgbClr val="0000FF"/>
                </a:solidFill>
              </a:rPr>
              <a:t>2)</a:t>
            </a:r>
          </a:p>
          <a:p>
            <a:pPr lvl="1">
              <a:spcBef>
                <a:spcPts val="600"/>
              </a:spcBef>
              <a:buBlip>
                <a:blip r:embed="rId2"/>
              </a:buBlip>
            </a:pPr>
            <a:r>
              <a:rPr lang="en-US" altLang="zh-TW" dirty="0">
                <a:solidFill>
                  <a:srgbClr val="0000FF"/>
                </a:solidFill>
              </a:rPr>
              <a:t>cwnd = 1</a:t>
            </a:r>
          </a:p>
          <a:p>
            <a:pPr lvl="1">
              <a:spcBef>
                <a:spcPts val="600"/>
              </a:spcBef>
              <a:buBlip>
                <a:blip r:embed="rId2"/>
              </a:buBlip>
            </a:pPr>
            <a:r>
              <a:rPr lang="zh-CN" altLang="en-US" dirty="0">
                <a:solidFill>
                  <a:srgbClr val="0000FF"/>
                </a:solidFill>
              </a:rPr>
              <a:t>执行慢开始算法</a:t>
            </a:r>
          </a:p>
          <a:p>
            <a:pPr>
              <a:spcBef>
                <a:spcPts val="600"/>
              </a:spcBef>
            </a:pPr>
            <a:endParaRPr lang="en-US" altLang="zh-CN" dirty="0"/>
          </a:p>
          <a:p>
            <a:pPr>
              <a:spcBef>
                <a:spcPts val="600"/>
              </a:spcBef>
            </a:pPr>
            <a:r>
              <a:rPr lang="zh-CN" altLang="en-US" dirty="0"/>
              <a:t>这样做的目的就是要迅速减少主机发送到网络中的分组数，</a:t>
            </a:r>
            <a:r>
              <a:rPr lang="zh-CN" altLang="en-US" dirty="0">
                <a:solidFill>
                  <a:srgbClr val="FF0000"/>
                </a:solidFill>
              </a:rPr>
              <a:t>使得</a:t>
            </a:r>
            <a:r>
              <a:rPr lang="zh-CN" altLang="en-US" dirty="0"/>
              <a:t>发生拥塞的路由器</a:t>
            </a:r>
            <a:r>
              <a:rPr lang="zh-CN" altLang="en-US" dirty="0">
                <a:solidFill>
                  <a:srgbClr val="FF0000"/>
                </a:solidFill>
              </a:rPr>
              <a:t>有足够时间</a:t>
            </a:r>
            <a:r>
              <a:rPr lang="zh-CN" altLang="en-US" dirty="0"/>
              <a:t>把队列中积压的分组处理完毕。 </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385396" y="152400"/>
            <a:ext cx="8440615" cy="704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0" cap="none" spc="0" normalizeH="0" baseline="0" noProof="0" dirty="0">
                <a:ln>
                  <a:noFill/>
                </a:ln>
                <a:solidFill>
                  <a:schemeClr val="tx1"/>
                </a:solidFill>
                <a:effectLst/>
                <a:uLnTx/>
                <a:uFillTx/>
                <a:latin typeface="Tahoma" panose="020B0604030504040204"/>
                <a:ea typeface="黑体" panose="02010609060101010101" pitchFamily="49" charset="-122"/>
                <a:cs typeface="+mj-cs"/>
              </a:rPr>
              <a:t>慢开始和拥塞避免算法的实现举例 </a:t>
            </a:r>
          </a:p>
        </p:txBody>
      </p:sp>
      <p:sp>
        <p:nvSpPr>
          <p:cNvPr id="111" name="Text Box 6"/>
          <p:cNvSpPr txBox="1">
            <a:spLocks noChangeArrowheads="1"/>
          </p:cNvSpPr>
          <p:nvPr/>
        </p:nvSpPr>
        <p:spPr bwMode="auto">
          <a:xfrm>
            <a:off x="642910" y="4429132"/>
            <a:ext cx="78891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b="0" i="0" u="none" strike="noStrike" kern="0" cap="none" spc="0" normalizeH="0" baseline="0" noProof="0" dirty="0">
                <a:ln>
                  <a:noFill/>
                </a:ln>
                <a:effectLst/>
                <a:uLnTx/>
                <a:uFillTx/>
                <a:latin typeface="+mn-lt"/>
                <a:ea typeface="黑体" panose="02010609060101010101" pitchFamily="49" charset="-122"/>
              </a:rPr>
              <a:t>当 </a:t>
            </a:r>
            <a:r>
              <a:rPr kumimoji="0" lang="en-US" altLang="zh-CN" b="0" i="0" u="none" strike="noStrike" kern="0" cap="none" spc="0" normalizeH="0" baseline="0" noProof="0" dirty="0">
                <a:ln>
                  <a:noFill/>
                </a:ln>
                <a:effectLst/>
                <a:uLnTx/>
                <a:uFillTx/>
                <a:latin typeface="+mn-lt"/>
                <a:ea typeface="黑体" panose="02010609060101010101" pitchFamily="49" charset="-122"/>
              </a:rPr>
              <a:t>TCP </a:t>
            </a:r>
            <a:r>
              <a:rPr kumimoji="0" lang="zh-CN" altLang="en-US" b="0" i="0" u="none" strike="noStrike" kern="0" cap="none" spc="0" normalizeH="0" baseline="0" noProof="0" dirty="0">
                <a:ln>
                  <a:noFill/>
                </a:ln>
                <a:effectLst/>
                <a:uLnTx/>
                <a:uFillTx/>
                <a:latin typeface="+mn-lt"/>
                <a:ea typeface="黑体" panose="02010609060101010101" pitchFamily="49" charset="-122"/>
              </a:rPr>
              <a:t>连接进行初始化时，将拥塞窗口置为 </a:t>
            </a:r>
            <a:r>
              <a:rPr kumimoji="0" lang="en-US" altLang="zh-CN" b="0" i="0" u="none" strike="noStrike" kern="0" cap="none" spc="0" normalizeH="0" baseline="0" noProof="0" dirty="0">
                <a:ln>
                  <a:noFill/>
                </a:ln>
                <a:effectLst/>
                <a:uLnTx/>
                <a:uFillTx/>
                <a:latin typeface="+mn-lt"/>
                <a:ea typeface="黑体" panose="02010609060101010101" pitchFamily="49" charset="-122"/>
              </a:rPr>
              <a:t>1</a:t>
            </a:r>
            <a:r>
              <a:rPr kumimoji="0" lang="zh-CN" altLang="en-US" b="0" i="0" u="none" strike="noStrike" kern="0" cap="none" spc="0" normalizeH="0" baseline="0" noProof="0" dirty="0">
                <a:ln>
                  <a:noFill/>
                </a:ln>
                <a:effectLst/>
                <a:uLnTx/>
                <a:uFillTx/>
                <a:latin typeface="+mn-lt"/>
                <a:ea typeface="黑体" panose="02010609060101010101" pitchFamily="49" charset="-122"/>
              </a:rPr>
              <a:t>。图中的窗口单位不使用字节而使用报文段。</a:t>
            </a:r>
          </a:p>
        </p:txBody>
      </p:sp>
      <p:sp>
        <p:nvSpPr>
          <p:cNvPr id="112" name="Text Box 7"/>
          <p:cNvSpPr txBox="1">
            <a:spLocks noChangeArrowheads="1"/>
          </p:cNvSpPr>
          <p:nvPr/>
        </p:nvSpPr>
        <p:spPr bwMode="auto">
          <a:xfrm>
            <a:off x="714348" y="5357826"/>
            <a:ext cx="80010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b="0" dirty="0">
                <a:latin typeface="+mn-lt"/>
                <a:ea typeface="黑体" panose="02010609060101010101" pitchFamily="49" charset="-122"/>
              </a:rPr>
              <a:t>慢开始门限的初始值设置为 </a:t>
            </a:r>
            <a:r>
              <a:rPr kumimoji="0" lang="en-US" altLang="zh-CN" b="0" dirty="0">
                <a:latin typeface="+mn-lt"/>
                <a:ea typeface="黑体" panose="02010609060101010101" pitchFamily="49" charset="-122"/>
              </a:rPr>
              <a:t>16 </a:t>
            </a:r>
            <a:r>
              <a:rPr kumimoji="0" lang="zh-CN" altLang="en-US" b="0" dirty="0">
                <a:latin typeface="+mn-lt"/>
                <a:ea typeface="黑体" panose="02010609060101010101" pitchFamily="49" charset="-122"/>
              </a:rPr>
              <a:t>个报文段，即 </a:t>
            </a:r>
            <a:r>
              <a:rPr kumimoji="0" lang="en-US" altLang="zh-CN" b="0" dirty="0">
                <a:latin typeface="+mn-lt"/>
                <a:ea typeface="黑体" panose="02010609060101010101" pitchFamily="49" charset="-122"/>
              </a:rPr>
              <a:t>ssthresh = 16</a:t>
            </a:r>
            <a:r>
              <a:rPr kumimoji="0" lang="zh-CN" altLang="en-US" b="0" dirty="0">
                <a:latin typeface="+mn-lt"/>
                <a:ea typeface="黑体" panose="02010609060101010101" pitchFamily="49" charset="-122"/>
              </a:rPr>
              <a:t>。</a:t>
            </a:r>
          </a:p>
        </p:txBody>
      </p:sp>
      <p:grpSp>
        <p:nvGrpSpPr>
          <p:cNvPr id="2" name="组合 1"/>
          <p:cNvGrpSpPr/>
          <p:nvPr/>
        </p:nvGrpSpPr>
        <p:grpSpPr>
          <a:xfrm>
            <a:off x="214282" y="1108045"/>
            <a:ext cx="8892340" cy="3321087"/>
            <a:chOff x="274141" y="840152"/>
            <a:chExt cx="941106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a:ln>
                    <a:noFill/>
                  </a:ln>
                  <a:solidFill>
                    <a:srgbClr val="FF0000"/>
                  </a:solidFill>
                  <a:effectLst/>
                  <a:uLnTx/>
                  <a:uFillTx/>
                  <a:latin typeface="+mn-lt"/>
                  <a:ea typeface="宋体" panose="02010600030101010101" pitchFamily="2" charset="-122"/>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6" name="Text Box 77"/>
            <p:cNvSpPr txBox="1">
              <a:spLocks noChangeArrowheads="1"/>
            </p:cNvSpPr>
            <p:nvPr/>
          </p:nvSpPr>
          <p:spPr bwMode="auto">
            <a:xfrm>
              <a:off x="2198117" y="3588569"/>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2</a:t>
              </a:r>
            </a:p>
          </p:txBody>
        </p:sp>
        <p:sp>
          <p:nvSpPr>
            <p:cNvPr id="237" name="Text Box 78"/>
            <p:cNvSpPr txBox="1">
              <a:spLocks noChangeArrowheads="1"/>
            </p:cNvSpPr>
            <p:nvPr/>
          </p:nvSpPr>
          <p:spPr bwMode="auto">
            <a:xfrm>
              <a:off x="2655317" y="3588569"/>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4</a:t>
              </a:r>
            </a:p>
          </p:txBody>
        </p:sp>
        <p:sp>
          <p:nvSpPr>
            <p:cNvPr id="238" name="Text Box 79"/>
            <p:cNvSpPr txBox="1">
              <a:spLocks noChangeArrowheads="1"/>
            </p:cNvSpPr>
            <p:nvPr/>
          </p:nvSpPr>
          <p:spPr bwMode="auto">
            <a:xfrm>
              <a:off x="3112517" y="3588569"/>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6</a:t>
              </a:r>
            </a:p>
          </p:txBody>
        </p:sp>
        <p:sp>
          <p:nvSpPr>
            <p:cNvPr id="239" name="Text Box 80"/>
            <p:cNvSpPr txBox="1">
              <a:spLocks noChangeArrowheads="1"/>
            </p:cNvSpPr>
            <p:nvPr/>
          </p:nvSpPr>
          <p:spPr bwMode="auto">
            <a:xfrm>
              <a:off x="3582417" y="3588569"/>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8</a:t>
              </a:r>
            </a:p>
          </p:txBody>
        </p:sp>
        <p:sp>
          <p:nvSpPr>
            <p:cNvPr id="240" name="Text Box 81"/>
            <p:cNvSpPr txBox="1">
              <a:spLocks noChangeArrowheads="1"/>
            </p:cNvSpPr>
            <p:nvPr/>
          </p:nvSpPr>
          <p:spPr bwMode="auto">
            <a:xfrm>
              <a:off x="3963417"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10</a:t>
              </a:r>
            </a:p>
          </p:txBody>
        </p:sp>
        <p:sp>
          <p:nvSpPr>
            <p:cNvPr id="241" name="Text Box 82"/>
            <p:cNvSpPr txBox="1">
              <a:spLocks noChangeArrowheads="1"/>
            </p:cNvSpPr>
            <p:nvPr/>
          </p:nvSpPr>
          <p:spPr bwMode="auto">
            <a:xfrm>
              <a:off x="4458717"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12</a:t>
              </a:r>
            </a:p>
          </p:txBody>
        </p:sp>
        <p:sp>
          <p:nvSpPr>
            <p:cNvPr id="242" name="Text Box 83"/>
            <p:cNvSpPr txBox="1">
              <a:spLocks noChangeArrowheads="1"/>
            </p:cNvSpPr>
            <p:nvPr/>
          </p:nvSpPr>
          <p:spPr bwMode="auto">
            <a:xfrm>
              <a:off x="4890518"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14</a:t>
              </a:r>
            </a:p>
          </p:txBody>
        </p:sp>
        <p:sp>
          <p:nvSpPr>
            <p:cNvPr id="243" name="Text Box 84"/>
            <p:cNvSpPr txBox="1">
              <a:spLocks noChangeArrowheads="1"/>
            </p:cNvSpPr>
            <p:nvPr/>
          </p:nvSpPr>
          <p:spPr bwMode="auto">
            <a:xfrm>
              <a:off x="5347717"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16</a:t>
              </a:r>
            </a:p>
          </p:txBody>
        </p:sp>
        <p:sp>
          <p:nvSpPr>
            <p:cNvPr id="244" name="Text Box 85"/>
            <p:cNvSpPr txBox="1">
              <a:spLocks noChangeArrowheads="1"/>
            </p:cNvSpPr>
            <p:nvPr/>
          </p:nvSpPr>
          <p:spPr bwMode="auto">
            <a:xfrm>
              <a:off x="5820791"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18</a:t>
              </a:r>
            </a:p>
          </p:txBody>
        </p:sp>
        <p:sp>
          <p:nvSpPr>
            <p:cNvPr id="245" name="Text Box 86"/>
            <p:cNvSpPr txBox="1">
              <a:spLocks noChangeArrowheads="1"/>
            </p:cNvSpPr>
            <p:nvPr/>
          </p:nvSpPr>
          <p:spPr bwMode="auto">
            <a:xfrm>
              <a:off x="6277992"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20</a:t>
              </a:r>
            </a:p>
          </p:txBody>
        </p:sp>
        <p:sp>
          <p:nvSpPr>
            <p:cNvPr id="246" name="Text Box 87"/>
            <p:cNvSpPr txBox="1">
              <a:spLocks noChangeArrowheads="1"/>
            </p:cNvSpPr>
            <p:nvPr/>
          </p:nvSpPr>
          <p:spPr bwMode="auto">
            <a:xfrm>
              <a:off x="6722492" y="3596506"/>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22</a:t>
              </a:r>
            </a:p>
          </p:txBody>
        </p:sp>
        <p:sp>
          <p:nvSpPr>
            <p:cNvPr id="247" name="Text Box 89"/>
            <p:cNvSpPr txBox="1">
              <a:spLocks noChangeArrowheads="1"/>
            </p:cNvSpPr>
            <p:nvPr/>
          </p:nvSpPr>
          <p:spPr bwMode="auto">
            <a:xfrm>
              <a:off x="1779017" y="3588569"/>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0</a:t>
              </a:r>
            </a:p>
          </p:txBody>
        </p:sp>
        <p:sp>
          <p:nvSpPr>
            <p:cNvPr id="248" name="Text Box 90"/>
            <p:cNvSpPr txBox="1">
              <a:spLocks noChangeArrowheads="1"/>
            </p:cNvSpPr>
            <p:nvPr/>
          </p:nvSpPr>
          <p:spPr bwMode="auto">
            <a:xfrm>
              <a:off x="1617092" y="3439344"/>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0</a:t>
              </a:r>
            </a:p>
          </p:txBody>
        </p:sp>
        <p:sp>
          <p:nvSpPr>
            <p:cNvPr id="249" name="Text Box 91"/>
            <p:cNvSpPr txBox="1">
              <a:spLocks noChangeArrowheads="1"/>
            </p:cNvSpPr>
            <p:nvPr/>
          </p:nvSpPr>
          <p:spPr bwMode="auto">
            <a:xfrm>
              <a:off x="1559430" y="3058344"/>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4</a:t>
              </a:r>
            </a:p>
          </p:txBody>
        </p:sp>
        <p:sp>
          <p:nvSpPr>
            <p:cNvPr id="250" name="Text Box 92"/>
            <p:cNvSpPr txBox="1">
              <a:spLocks noChangeArrowheads="1"/>
            </p:cNvSpPr>
            <p:nvPr/>
          </p:nvSpPr>
          <p:spPr bwMode="auto">
            <a:xfrm>
              <a:off x="1559430" y="2690044"/>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8</a:t>
              </a:r>
            </a:p>
          </p:txBody>
        </p:sp>
        <p:sp>
          <p:nvSpPr>
            <p:cNvPr id="251" name="Text Box 93"/>
            <p:cNvSpPr txBox="1">
              <a:spLocks noChangeArrowheads="1"/>
            </p:cNvSpPr>
            <p:nvPr/>
          </p:nvSpPr>
          <p:spPr bwMode="auto">
            <a:xfrm>
              <a:off x="1408219" y="2321744"/>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12</a:t>
              </a:r>
            </a:p>
          </p:txBody>
        </p:sp>
        <p:sp>
          <p:nvSpPr>
            <p:cNvPr id="252" name="Text Box 94"/>
            <p:cNvSpPr txBox="1">
              <a:spLocks noChangeArrowheads="1"/>
            </p:cNvSpPr>
            <p:nvPr/>
          </p:nvSpPr>
          <p:spPr bwMode="auto">
            <a:xfrm>
              <a:off x="1408219" y="1953444"/>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16</a:t>
              </a:r>
            </a:p>
          </p:txBody>
        </p:sp>
        <p:sp>
          <p:nvSpPr>
            <p:cNvPr id="253" name="Text Box 95"/>
            <p:cNvSpPr txBox="1">
              <a:spLocks noChangeArrowheads="1"/>
            </p:cNvSpPr>
            <p:nvPr/>
          </p:nvSpPr>
          <p:spPr bwMode="auto">
            <a:xfrm>
              <a:off x="1408219" y="1572444"/>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20</a:t>
              </a:r>
            </a:p>
          </p:txBody>
        </p:sp>
        <p:sp>
          <p:nvSpPr>
            <p:cNvPr id="254" name="Text Box 96"/>
            <p:cNvSpPr txBox="1">
              <a:spLocks noChangeArrowheads="1"/>
            </p:cNvSpPr>
            <p:nvPr/>
          </p:nvSpPr>
          <p:spPr bwMode="auto">
            <a:xfrm>
              <a:off x="1408219" y="1191444"/>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8"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9" name="Text Box 134"/>
            <p:cNvSpPr txBox="1">
              <a:spLocks noChangeArrowheads="1"/>
            </p:cNvSpPr>
            <p:nvPr/>
          </p:nvSpPr>
          <p:spPr bwMode="auto">
            <a:xfrm>
              <a:off x="8097267" y="3444106"/>
              <a:ext cx="128799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mn-lt"/>
                  <a:ea typeface="宋体" panose="02010600030101010101" pitchFamily="2" charset="-122"/>
                </a:rPr>
                <a:t>传输轮次</a:t>
              </a:r>
            </a:p>
          </p:txBody>
        </p:sp>
        <p:sp>
          <p:nvSpPr>
            <p:cNvPr id="270" name="Text Box 135"/>
            <p:cNvSpPr txBox="1">
              <a:spLocks noChangeArrowheads="1"/>
            </p:cNvSpPr>
            <p:nvPr/>
          </p:nvSpPr>
          <p:spPr bwMode="auto">
            <a:xfrm>
              <a:off x="951929" y="840152"/>
              <a:ext cx="20785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a:ln>
                    <a:noFill/>
                  </a:ln>
                  <a:solidFill>
                    <a:srgbClr val="000000"/>
                  </a:solidFill>
                  <a:effectLst/>
                  <a:uLnTx/>
                  <a:uFillTx/>
                  <a:latin typeface="+mn-lt"/>
                  <a:ea typeface="宋体" panose="02010600030101010101" pitchFamily="2" charset="-122"/>
                </a:rPr>
                <a:t>拥塞窗口  </a:t>
              </a: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cwnd</a:t>
              </a: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FF0000"/>
                  </a:solidFill>
                  <a:effectLst/>
                  <a:uLnTx/>
                  <a:uFillTx/>
                  <a:latin typeface="+mn-lt"/>
                  <a:ea typeface="宋体" panose="02010600030101010101" pitchFamily="2" charset="-122"/>
                </a:rPr>
                <a:t>3-ACK</a:t>
              </a:r>
              <a:endParaRPr kumimoji="1" lang="zh-CN" altLang="en-US" sz="2000" i="0" u="none" strike="noStrike" kern="0" cap="none" spc="0" normalizeH="0" baseline="0" noProof="0" dirty="0">
                <a:ln>
                  <a:noFill/>
                </a:ln>
                <a:solidFill>
                  <a:srgbClr val="FF0000"/>
                </a:solidFill>
                <a:effectLst/>
                <a:uLnTx/>
                <a:uFillTx/>
                <a:latin typeface="+mn-lt"/>
                <a:ea typeface="宋体" panose="02010600030101010101" pitchFamily="2"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77" name="Text Box 203"/>
            <p:cNvSpPr txBox="1">
              <a:spLocks noChangeArrowheads="1"/>
            </p:cNvSpPr>
            <p:nvPr/>
          </p:nvSpPr>
          <p:spPr bwMode="auto">
            <a:xfrm>
              <a:off x="7990046" y="1916832"/>
              <a:ext cx="169515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i="0" u="none" strike="noStrike" kern="0" cap="none" spc="0" normalizeH="0" baseline="0" noProof="0" dirty="0">
                  <a:ln>
                    <a:noFill/>
                  </a:ln>
                  <a:solidFill>
                    <a:srgbClr val="0000FF"/>
                  </a:solidFill>
                  <a:effectLst/>
                  <a:uLnTx/>
                  <a:uFillTx/>
                  <a:latin typeface="+mn-lt"/>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i="0" u="none" strike="noStrike" kern="0" cap="none" spc="0" normalizeH="0" baseline="0" noProof="0" dirty="0">
                  <a:ln>
                    <a:noFill/>
                  </a:ln>
                  <a:solidFill>
                    <a:srgbClr val="0000FF"/>
                  </a:solidFill>
                  <a:effectLst/>
                  <a:uLnTx/>
                  <a:uFillTx/>
                  <a:latin typeface="+mn-lt"/>
                  <a:ea typeface="宋体" panose="02010600030101010101" pitchFamily="2" charset="-122"/>
                </a:rPr>
                <a:t>版本</a:t>
              </a:r>
            </a:p>
          </p:txBody>
        </p:sp>
        <p:sp>
          <p:nvSpPr>
            <p:cNvPr id="278" name="Text Box 205"/>
            <p:cNvSpPr txBox="1">
              <a:spLocks noChangeArrowheads="1"/>
            </p:cNvSpPr>
            <p:nvPr/>
          </p:nvSpPr>
          <p:spPr bwMode="auto">
            <a:xfrm>
              <a:off x="274141" y="1861369"/>
              <a:ext cx="1355853"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C00000"/>
                  </a:solidFill>
                  <a:effectLst/>
                  <a:uLnTx/>
                  <a:uFillTx/>
                  <a:latin typeface="+mn-lt"/>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a:ln>
                    <a:noFill/>
                  </a:ln>
                  <a:solidFill>
                    <a:srgbClr val="C00000"/>
                  </a:solidFill>
                  <a:effectLst/>
                  <a:uLnTx/>
                  <a:uFillTx/>
                  <a:latin typeface="+mn-lt"/>
                  <a:ea typeface="宋体" panose="02010600030101010101" pitchFamily="2" charset="-122"/>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1" name="Text Box 206"/>
            <p:cNvSpPr txBox="1">
              <a:spLocks noChangeArrowheads="1"/>
            </p:cNvSpPr>
            <p:nvPr/>
          </p:nvSpPr>
          <p:spPr bwMode="auto">
            <a:xfrm rot="20245475">
              <a:off x="6746834" y="2309177"/>
              <a:ext cx="128799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mn-lt"/>
                  <a:ea typeface="宋体" panose="02010600030101010101" pitchFamily="2" charset="-122"/>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i="0" u="none" strike="noStrike" kern="0" cap="none" spc="0" normalizeH="0" baseline="0" noProof="0" dirty="0">
                  <a:ln>
                    <a:noFill/>
                  </a:ln>
                  <a:solidFill>
                    <a:sysClr val="windowText" lastClr="000000"/>
                  </a:solidFill>
                  <a:effectLst/>
                  <a:uLnTx/>
                  <a:uFillTx/>
                  <a:latin typeface="+mn-lt"/>
                  <a:sym typeface="Wingdings" panose="05000000000000000000" pitchFamily="2" charset="2"/>
                </a:rPr>
                <a:t></a:t>
              </a:r>
              <a:endParaRPr kumimoji="0" lang="zh-CN" altLang="en-US" sz="2800" i="0" u="none" strike="noStrike" kern="0" cap="none" spc="0" normalizeH="0" baseline="0" noProof="0" dirty="0">
                <a:ln>
                  <a:noFill/>
                </a:ln>
                <a:solidFill>
                  <a:sysClr val="windowText" lastClr="000000"/>
                </a:solidFill>
                <a:effectLst/>
                <a:uLnTx/>
                <a:uFillTx/>
                <a:latin typeface="+mn-lt"/>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95"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i="0" u="none" strike="noStrike" kern="0" cap="none" spc="0" normalizeH="0" baseline="0" noProof="0" dirty="0">
                  <a:ln>
                    <a:noFill/>
                  </a:ln>
                  <a:solidFill>
                    <a:sysClr val="windowText" lastClr="000000"/>
                  </a:solidFill>
                  <a:effectLst/>
                  <a:uLnTx/>
                  <a:uFillTx/>
                  <a:latin typeface="+mn-lt"/>
                  <a:sym typeface="Wingdings" panose="05000000000000000000" pitchFamily="2" charset="2"/>
                </a:rPr>
                <a:t></a:t>
              </a:r>
              <a:endParaRPr kumimoji="0" lang="zh-CN" altLang="en-US" sz="2800" i="0" u="none" strike="noStrike" kern="0" cap="none" spc="0" normalizeH="0" baseline="0" noProof="0" dirty="0">
                <a:ln>
                  <a:noFill/>
                </a:ln>
                <a:solidFill>
                  <a:sysClr val="windowText" lastClr="000000"/>
                </a:solidFill>
                <a:effectLst/>
                <a:uLnTx/>
                <a:uFillTx/>
                <a:latin typeface="+mn-lt"/>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02" name="Text Box 87"/>
            <p:cNvSpPr txBox="1">
              <a:spLocks noChangeArrowheads="1"/>
            </p:cNvSpPr>
            <p:nvPr/>
          </p:nvSpPr>
          <p:spPr bwMode="auto">
            <a:xfrm>
              <a:off x="7151117" y="3593331"/>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638070" y="1948020"/>
              <a:ext cx="1179415"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i="0" u="none" strike="noStrike" kern="0" cap="none" spc="0" normalizeH="0" baseline="0" noProof="0" dirty="0">
                  <a:ln>
                    <a:noFill/>
                  </a:ln>
                  <a:solidFill>
                    <a:srgbClr val="000000"/>
                  </a:solidFill>
                  <a:effectLst/>
                  <a:uLnTx/>
                  <a:uFillTx/>
                  <a:latin typeface="+mn-lt"/>
                  <a:ea typeface="宋体" panose="02010600030101010101" pitchFamily="2" charset="-122"/>
                </a:rPr>
                <a:t>拥塞避免</a:t>
              </a:r>
            </a:p>
          </p:txBody>
        </p:sp>
        <p:sp>
          <p:nvSpPr>
            <p:cNvPr id="306" name="Text Box 206"/>
            <p:cNvSpPr txBox="1">
              <a:spLocks noChangeArrowheads="1"/>
            </p:cNvSpPr>
            <p:nvPr/>
          </p:nvSpPr>
          <p:spPr bwMode="auto">
            <a:xfrm rot="20205303">
              <a:off x="2879684" y="1439227"/>
              <a:ext cx="128799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mn-lt"/>
                  <a:ea typeface="宋体" panose="02010600030101010101" pitchFamily="2" charset="-122"/>
                </a:rPr>
                <a:t>拥塞避免</a:t>
              </a:r>
            </a:p>
          </p:txBody>
        </p:sp>
        <p:sp>
          <p:nvSpPr>
            <p:cNvPr id="307" name="TextBox 147"/>
            <p:cNvSpPr txBox="1">
              <a:spLocks noChangeArrowheads="1"/>
            </p:cNvSpPr>
            <p:nvPr/>
          </p:nvSpPr>
          <p:spPr bwMode="auto">
            <a:xfrm>
              <a:off x="5422329" y="2118544"/>
              <a:ext cx="534741"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i="0" u="none" strike="noStrike" kern="0" cap="none" spc="0" normalizeH="0" baseline="0" noProof="0" dirty="0">
                  <a:ln>
                    <a:noFill/>
                  </a:ln>
                  <a:solidFill>
                    <a:srgbClr val="000000"/>
                  </a:solidFill>
                  <a:effectLst/>
                  <a:uLnTx/>
                  <a:uFillTx/>
                  <a:latin typeface="+mn-lt"/>
                  <a:ea typeface="宋体" panose="02010600030101010101" pitchFamily="2" charset="-122"/>
                  <a:sym typeface="Wingdings" panose="05000000000000000000" pitchFamily="2" charset="2"/>
                </a:rPr>
                <a:t></a:t>
              </a:r>
              <a:endParaRPr kumimoji="1" lang="zh-CN" altLang="en-US" sz="2800" i="0" u="none" strike="noStrike" kern="0" cap="none" spc="0" normalizeH="0" baseline="0" noProof="0" dirty="0">
                <a:ln>
                  <a:noFill/>
                </a:ln>
                <a:solidFill>
                  <a:srgbClr val="000000"/>
                </a:solidFill>
                <a:effectLst/>
                <a:uLnTx/>
                <a:uFillTx/>
                <a:latin typeface="+mn-lt"/>
                <a:ea typeface="宋体" panose="02010600030101010101" pitchFamily="2"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09" name="TextBox 148"/>
            <p:cNvSpPr txBox="1">
              <a:spLocks noChangeArrowheads="1"/>
            </p:cNvSpPr>
            <p:nvPr/>
          </p:nvSpPr>
          <p:spPr bwMode="auto">
            <a:xfrm>
              <a:off x="6573267" y="1716906"/>
              <a:ext cx="534741"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i="0" u="none" strike="noStrike" kern="0" cap="none" spc="0" normalizeH="0" baseline="0" noProof="0">
                  <a:ln>
                    <a:noFill/>
                  </a:ln>
                  <a:solidFill>
                    <a:srgbClr val="000000"/>
                  </a:solidFill>
                  <a:effectLst/>
                  <a:uLnTx/>
                  <a:uFillTx/>
                  <a:latin typeface="+mn-lt"/>
                  <a:ea typeface="宋体" panose="02010600030101010101" pitchFamily="2" charset="-122"/>
                  <a:sym typeface="Wingdings" panose="05000000000000000000" pitchFamily="2" charset="2"/>
                </a:rPr>
                <a:t></a:t>
              </a:r>
              <a:endParaRPr kumimoji="1" lang="zh-CN" altLang="en-US" sz="2800" i="0" u="none" strike="noStrike" kern="0" cap="none" spc="0" normalizeH="0" baseline="0" noProof="0">
                <a:ln>
                  <a:noFill/>
                </a:ln>
                <a:solidFill>
                  <a:srgbClr val="000000"/>
                </a:solidFill>
                <a:effectLst/>
                <a:uLnTx/>
                <a:uFillTx/>
                <a:latin typeface="+mn-lt"/>
                <a:ea typeface="宋体" panose="02010600030101010101" pitchFamily="2"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18" name="TextBox 149"/>
            <p:cNvSpPr txBox="1">
              <a:spLocks noChangeArrowheads="1"/>
            </p:cNvSpPr>
            <p:nvPr/>
          </p:nvSpPr>
          <p:spPr bwMode="auto">
            <a:xfrm>
              <a:off x="6646292" y="2869431"/>
              <a:ext cx="534741"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i="0" u="none" strike="noStrike" kern="0" cap="none" spc="0" normalizeH="0" baseline="0" noProof="0" dirty="0">
                  <a:ln>
                    <a:noFill/>
                  </a:ln>
                  <a:solidFill>
                    <a:srgbClr val="000000"/>
                  </a:solidFill>
                  <a:effectLst/>
                  <a:uLnTx/>
                  <a:uFillTx/>
                  <a:latin typeface="+mn-lt"/>
                  <a:ea typeface="宋体" panose="02010600030101010101" pitchFamily="2" charset="-122"/>
                  <a:sym typeface="Wingdings" panose="05000000000000000000" pitchFamily="2" charset="2"/>
                </a:rPr>
                <a:t></a:t>
              </a:r>
              <a:endParaRPr kumimoji="1" lang="zh-CN" altLang="en-US" sz="2800" i="0" u="none" strike="noStrike" kern="0" cap="none" spc="0" normalizeH="0" baseline="0" noProof="0" dirty="0">
                <a:ln>
                  <a:noFill/>
                </a:ln>
                <a:solidFill>
                  <a:srgbClr val="000000"/>
                </a:solidFill>
                <a:effectLst/>
                <a:uLnTx/>
                <a:uFillTx/>
                <a:latin typeface="+mn-lt"/>
                <a:ea typeface="宋体" panose="02010600030101010101" pitchFamily="2"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i="0" u="none" strike="noStrike" kern="0" cap="none" spc="0" normalizeH="0" baseline="0" noProof="0" dirty="0">
                  <a:ln>
                    <a:noFill/>
                  </a:ln>
                  <a:solidFill>
                    <a:sysClr val="windowText" lastClr="000000"/>
                  </a:solidFill>
                  <a:effectLst/>
                  <a:uLnTx/>
                  <a:uFillTx/>
                  <a:latin typeface="+mn-lt"/>
                  <a:ea typeface="宋体" panose="02010600030101010101"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i="0" u="none" strike="noStrike" kern="0" cap="none" spc="0" normalizeH="0" baseline="0" noProof="0" dirty="0">
                  <a:ln>
                    <a:noFill/>
                  </a:ln>
                  <a:solidFill>
                    <a:sysClr val="windowText" lastClr="000000"/>
                  </a:solidFill>
                  <a:effectLst/>
                  <a:uLnTx/>
                  <a:uFillTx/>
                  <a:latin typeface="+mn-lt"/>
                  <a:ea typeface="宋体" panose="02010600030101010101" pitchFamily="2" charset="-122"/>
                </a:rPr>
                <a:t>慢开始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357158" y="214290"/>
            <a:ext cx="8440615"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0" cap="none" spc="0" normalizeH="0" baseline="0" noProof="0" dirty="0">
                <a:ln>
                  <a:noFill/>
                </a:ln>
                <a:solidFill>
                  <a:schemeClr val="tx1"/>
                </a:solidFill>
                <a:effectLst/>
                <a:uLnTx/>
                <a:uFillTx/>
                <a:latin typeface="+mn-lt"/>
                <a:ea typeface="黑体" panose="02010609060101010101" pitchFamily="49" charset="-122"/>
                <a:cs typeface="+mj-cs"/>
              </a:rPr>
              <a:t>慢开始和拥塞避免算法的实现举例 </a:t>
            </a:r>
          </a:p>
        </p:txBody>
      </p:sp>
      <p:grpSp>
        <p:nvGrpSpPr>
          <p:cNvPr id="2" name="组合 1"/>
          <p:cNvGrpSpPr/>
          <p:nvPr/>
        </p:nvGrpSpPr>
        <p:grpSpPr>
          <a:xfrm>
            <a:off x="251520" y="1134205"/>
            <a:ext cx="8892340" cy="3321087"/>
            <a:chOff x="274141" y="840152"/>
            <a:chExt cx="941106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a:ln>
                    <a:noFill/>
                  </a:ln>
                  <a:solidFill>
                    <a:srgbClr val="FF0000"/>
                  </a:solidFill>
                  <a:effectLst/>
                  <a:uLnTx/>
                  <a:uFillTx/>
                  <a:latin typeface="+mn-lt"/>
                  <a:ea typeface="宋体" panose="02010600030101010101" pitchFamily="2" charset="-122"/>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36" name="Text Box 77"/>
            <p:cNvSpPr txBox="1">
              <a:spLocks noChangeArrowheads="1"/>
            </p:cNvSpPr>
            <p:nvPr/>
          </p:nvSpPr>
          <p:spPr bwMode="auto">
            <a:xfrm>
              <a:off x="2198117" y="3588569"/>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2</a:t>
              </a:r>
            </a:p>
          </p:txBody>
        </p:sp>
        <p:sp>
          <p:nvSpPr>
            <p:cNvPr id="237" name="Text Box 78"/>
            <p:cNvSpPr txBox="1">
              <a:spLocks noChangeArrowheads="1"/>
            </p:cNvSpPr>
            <p:nvPr/>
          </p:nvSpPr>
          <p:spPr bwMode="auto">
            <a:xfrm>
              <a:off x="2655317" y="3588569"/>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4</a:t>
              </a:r>
            </a:p>
          </p:txBody>
        </p:sp>
        <p:sp>
          <p:nvSpPr>
            <p:cNvPr id="238" name="Text Box 79"/>
            <p:cNvSpPr txBox="1">
              <a:spLocks noChangeArrowheads="1"/>
            </p:cNvSpPr>
            <p:nvPr/>
          </p:nvSpPr>
          <p:spPr bwMode="auto">
            <a:xfrm>
              <a:off x="3112517" y="3588569"/>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6</a:t>
              </a:r>
            </a:p>
          </p:txBody>
        </p:sp>
        <p:sp>
          <p:nvSpPr>
            <p:cNvPr id="239" name="Text Box 80"/>
            <p:cNvSpPr txBox="1">
              <a:spLocks noChangeArrowheads="1"/>
            </p:cNvSpPr>
            <p:nvPr/>
          </p:nvSpPr>
          <p:spPr bwMode="auto">
            <a:xfrm>
              <a:off x="3582417" y="3588569"/>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8</a:t>
              </a:r>
            </a:p>
          </p:txBody>
        </p:sp>
        <p:sp>
          <p:nvSpPr>
            <p:cNvPr id="240" name="Text Box 81"/>
            <p:cNvSpPr txBox="1">
              <a:spLocks noChangeArrowheads="1"/>
            </p:cNvSpPr>
            <p:nvPr/>
          </p:nvSpPr>
          <p:spPr bwMode="auto">
            <a:xfrm>
              <a:off x="3963417"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10</a:t>
              </a:r>
            </a:p>
          </p:txBody>
        </p:sp>
        <p:sp>
          <p:nvSpPr>
            <p:cNvPr id="241" name="Text Box 82"/>
            <p:cNvSpPr txBox="1">
              <a:spLocks noChangeArrowheads="1"/>
            </p:cNvSpPr>
            <p:nvPr/>
          </p:nvSpPr>
          <p:spPr bwMode="auto">
            <a:xfrm>
              <a:off x="4458717"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12</a:t>
              </a:r>
            </a:p>
          </p:txBody>
        </p:sp>
        <p:sp>
          <p:nvSpPr>
            <p:cNvPr id="242" name="Text Box 83"/>
            <p:cNvSpPr txBox="1">
              <a:spLocks noChangeArrowheads="1"/>
            </p:cNvSpPr>
            <p:nvPr/>
          </p:nvSpPr>
          <p:spPr bwMode="auto">
            <a:xfrm>
              <a:off x="4890517"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14</a:t>
              </a:r>
            </a:p>
          </p:txBody>
        </p:sp>
        <p:sp>
          <p:nvSpPr>
            <p:cNvPr id="243" name="Text Box 84"/>
            <p:cNvSpPr txBox="1">
              <a:spLocks noChangeArrowheads="1"/>
            </p:cNvSpPr>
            <p:nvPr/>
          </p:nvSpPr>
          <p:spPr bwMode="auto">
            <a:xfrm>
              <a:off x="5347716"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16</a:t>
              </a:r>
            </a:p>
          </p:txBody>
        </p:sp>
        <p:sp>
          <p:nvSpPr>
            <p:cNvPr id="244" name="Text Box 85"/>
            <p:cNvSpPr txBox="1">
              <a:spLocks noChangeArrowheads="1"/>
            </p:cNvSpPr>
            <p:nvPr/>
          </p:nvSpPr>
          <p:spPr bwMode="auto">
            <a:xfrm>
              <a:off x="5820791"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18</a:t>
              </a:r>
            </a:p>
          </p:txBody>
        </p:sp>
        <p:sp>
          <p:nvSpPr>
            <p:cNvPr id="245" name="Text Box 86"/>
            <p:cNvSpPr txBox="1">
              <a:spLocks noChangeArrowheads="1"/>
            </p:cNvSpPr>
            <p:nvPr/>
          </p:nvSpPr>
          <p:spPr bwMode="auto">
            <a:xfrm>
              <a:off x="6277992" y="3588569"/>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20</a:t>
              </a:r>
            </a:p>
          </p:txBody>
        </p:sp>
        <p:sp>
          <p:nvSpPr>
            <p:cNvPr id="246" name="Text Box 87"/>
            <p:cNvSpPr txBox="1">
              <a:spLocks noChangeArrowheads="1"/>
            </p:cNvSpPr>
            <p:nvPr/>
          </p:nvSpPr>
          <p:spPr bwMode="auto">
            <a:xfrm>
              <a:off x="6722492" y="3596506"/>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22</a:t>
              </a:r>
            </a:p>
          </p:txBody>
        </p:sp>
        <p:sp>
          <p:nvSpPr>
            <p:cNvPr id="247" name="Text Box 89"/>
            <p:cNvSpPr txBox="1">
              <a:spLocks noChangeArrowheads="1"/>
            </p:cNvSpPr>
            <p:nvPr/>
          </p:nvSpPr>
          <p:spPr bwMode="auto">
            <a:xfrm>
              <a:off x="1779017" y="3588569"/>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0</a:t>
              </a:r>
            </a:p>
          </p:txBody>
        </p:sp>
        <p:sp>
          <p:nvSpPr>
            <p:cNvPr id="248" name="Text Box 90"/>
            <p:cNvSpPr txBox="1">
              <a:spLocks noChangeArrowheads="1"/>
            </p:cNvSpPr>
            <p:nvPr/>
          </p:nvSpPr>
          <p:spPr bwMode="auto">
            <a:xfrm>
              <a:off x="1617092" y="3439344"/>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0</a:t>
              </a:r>
            </a:p>
          </p:txBody>
        </p:sp>
        <p:sp>
          <p:nvSpPr>
            <p:cNvPr id="249" name="Text Box 91"/>
            <p:cNvSpPr txBox="1">
              <a:spLocks noChangeArrowheads="1"/>
            </p:cNvSpPr>
            <p:nvPr/>
          </p:nvSpPr>
          <p:spPr bwMode="auto">
            <a:xfrm>
              <a:off x="1595625" y="3058344"/>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4</a:t>
              </a:r>
            </a:p>
          </p:txBody>
        </p:sp>
        <p:sp>
          <p:nvSpPr>
            <p:cNvPr id="250" name="Text Box 92"/>
            <p:cNvSpPr txBox="1">
              <a:spLocks noChangeArrowheads="1"/>
            </p:cNvSpPr>
            <p:nvPr/>
          </p:nvSpPr>
          <p:spPr bwMode="auto">
            <a:xfrm>
              <a:off x="1595625" y="2690044"/>
              <a:ext cx="34303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8</a:t>
              </a:r>
            </a:p>
          </p:txBody>
        </p:sp>
        <p:sp>
          <p:nvSpPr>
            <p:cNvPr id="251" name="Text Box 93"/>
            <p:cNvSpPr txBox="1">
              <a:spLocks noChangeArrowheads="1"/>
            </p:cNvSpPr>
            <p:nvPr/>
          </p:nvSpPr>
          <p:spPr bwMode="auto">
            <a:xfrm>
              <a:off x="1444414" y="2321744"/>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12</a:t>
              </a:r>
            </a:p>
          </p:txBody>
        </p:sp>
        <p:sp>
          <p:nvSpPr>
            <p:cNvPr id="252" name="Text Box 94"/>
            <p:cNvSpPr txBox="1">
              <a:spLocks noChangeArrowheads="1"/>
            </p:cNvSpPr>
            <p:nvPr/>
          </p:nvSpPr>
          <p:spPr bwMode="auto">
            <a:xfrm>
              <a:off x="1444414" y="1953444"/>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16</a:t>
              </a:r>
            </a:p>
          </p:txBody>
        </p:sp>
        <p:sp>
          <p:nvSpPr>
            <p:cNvPr id="253" name="Text Box 95"/>
            <p:cNvSpPr txBox="1">
              <a:spLocks noChangeArrowheads="1"/>
            </p:cNvSpPr>
            <p:nvPr/>
          </p:nvSpPr>
          <p:spPr bwMode="auto">
            <a:xfrm>
              <a:off x="1444414" y="1572444"/>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20</a:t>
              </a:r>
            </a:p>
          </p:txBody>
        </p:sp>
        <p:sp>
          <p:nvSpPr>
            <p:cNvPr id="254" name="Text Box 96"/>
            <p:cNvSpPr txBox="1">
              <a:spLocks noChangeArrowheads="1"/>
            </p:cNvSpPr>
            <p:nvPr/>
          </p:nvSpPr>
          <p:spPr bwMode="auto">
            <a:xfrm>
              <a:off x="1444414" y="1191444"/>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8"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69" name="Text Box 134"/>
            <p:cNvSpPr txBox="1">
              <a:spLocks noChangeArrowheads="1"/>
            </p:cNvSpPr>
            <p:nvPr/>
          </p:nvSpPr>
          <p:spPr bwMode="auto">
            <a:xfrm>
              <a:off x="8097267" y="3444106"/>
              <a:ext cx="128799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mn-lt"/>
                  <a:ea typeface="宋体" panose="02010600030101010101" pitchFamily="2" charset="-122"/>
                </a:rPr>
                <a:t>传输轮次</a:t>
              </a:r>
            </a:p>
          </p:txBody>
        </p:sp>
        <p:sp>
          <p:nvSpPr>
            <p:cNvPr id="270" name="Text Box 135"/>
            <p:cNvSpPr txBox="1">
              <a:spLocks noChangeArrowheads="1"/>
            </p:cNvSpPr>
            <p:nvPr/>
          </p:nvSpPr>
          <p:spPr bwMode="auto">
            <a:xfrm>
              <a:off x="951929" y="840152"/>
              <a:ext cx="20785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a:ln>
                    <a:noFill/>
                  </a:ln>
                  <a:solidFill>
                    <a:srgbClr val="000000"/>
                  </a:solidFill>
                  <a:effectLst/>
                  <a:uLnTx/>
                  <a:uFillTx/>
                  <a:latin typeface="+mn-lt"/>
                  <a:ea typeface="宋体" panose="02010600030101010101" pitchFamily="2" charset="-122"/>
                </a:rPr>
                <a:t>拥塞窗口  </a:t>
              </a:r>
              <a:r>
                <a:rPr kumimoji="1" lang="en-US" altLang="zh-CN" sz="2000" i="0" u="none" strike="noStrike" kern="0" cap="none" spc="0" normalizeH="0" baseline="0" noProof="0" dirty="0">
                  <a:ln>
                    <a:noFill/>
                  </a:ln>
                  <a:solidFill>
                    <a:srgbClr val="000000"/>
                  </a:solidFill>
                  <a:effectLst/>
                  <a:uLnTx/>
                  <a:uFillTx/>
                  <a:latin typeface="+mn-lt"/>
                  <a:ea typeface="宋体" panose="02010600030101010101" pitchFamily="2" charset="-122"/>
                </a:rPr>
                <a:t>cwnd</a:t>
              </a: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FF0000"/>
                  </a:solidFill>
                  <a:effectLst/>
                  <a:uLnTx/>
                  <a:uFillTx/>
                  <a:latin typeface="+mn-lt"/>
                  <a:ea typeface="宋体" panose="02010600030101010101" pitchFamily="2" charset="-122"/>
                </a:rPr>
                <a:t>3-ACK</a:t>
              </a:r>
              <a:endParaRPr kumimoji="1" lang="zh-CN" altLang="en-US" sz="2000" i="0" u="none" strike="noStrike" kern="0" cap="none" spc="0" normalizeH="0" baseline="0" noProof="0" dirty="0">
                <a:ln>
                  <a:noFill/>
                </a:ln>
                <a:solidFill>
                  <a:srgbClr val="FF0000"/>
                </a:solidFill>
                <a:effectLst/>
                <a:uLnTx/>
                <a:uFillTx/>
                <a:latin typeface="+mn-lt"/>
                <a:ea typeface="宋体" panose="02010600030101010101" pitchFamily="2"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77" name="Text Box 203"/>
            <p:cNvSpPr txBox="1">
              <a:spLocks noChangeArrowheads="1"/>
            </p:cNvSpPr>
            <p:nvPr/>
          </p:nvSpPr>
          <p:spPr bwMode="auto">
            <a:xfrm>
              <a:off x="7990046" y="1916832"/>
              <a:ext cx="169515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i="0" u="none" strike="noStrike" kern="0" cap="none" spc="0" normalizeH="0" baseline="0" noProof="0" dirty="0">
                  <a:ln>
                    <a:noFill/>
                  </a:ln>
                  <a:solidFill>
                    <a:srgbClr val="0000FF"/>
                  </a:solidFill>
                  <a:effectLst/>
                  <a:uLnTx/>
                  <a:uFillTx/>
                  <a:latin typeface="+mn-lt"/>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i="0" u="none" strike="noStrike" kern="0" cap="none" spc="0" normalizeH="0" baseline="0" noProof="0" dirty="0">
                  <a:ln>
                    <a:noFill/>
                  </a:ln>
                  <a:solidFill>
                    <a:srgbClr val="0000FF"/>
                  </a:solidFill>
                  <a:effectLst/>
                  <a:uLnTx/>
                  <a:uFillTx/>
                  <a:latin typeface="+mn-lt"/>
                  <a:ea typeface="宋体" panose="02010600030101010101" pitchFamily="2" charset="-122"/>
                </a:rPr>
                <a:t>版本</a:t>
              </a:r>
            </a:p>
          </p:txBody>
        </p:sp>
        <p:sp>
          <p:nvSpPr>
            <p:cNvPr id="278" name="Text Box 205"/>
            <p:cNvSpPr txBox="1">
              <a:spLocks noChangeArrowheads="1"/>
            </p:cNvSpPr>
            <p:nvPr/>
          </p:nvSpPr>
          <p:spPr bwMode="auto">
            <a:xfrm>
              <a:off x="274141" y="1861369"/>
              <a:ext cx="1355853"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a:ln>
                    <a:noFill/>
                  </a:ln>
                  <a:solidFill>
                    <a:srgbClr val="C00000"/>
                  </a:solidFill>
                  <a:effectLst/>
                  <a:uLnTx/>
                  <a:uFillTx/>
                  <a:latin typeface="+mn-lt"/>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a:ln>
                    <a:noFill/>
                  </a:ln>
                  <a:solidFill>
                    <a:srgbClr val="C00000"/>
                  </a:solidFill>
                  <a:effectLst/>
                  <a:uLnTx/>
                  <a:uFillTx/>
                  <a:latin typeface="+mn-lt"/>
                  <a:ea typeface="宋体" panose="02010600030101010101" pitchFamily="2" charset="-122"/>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1" name="Text Box 206"/>
            <p:cNvSpPr txBox="1">
              <a:spLocks noChangeArrowheads="1"/>
            </p:cNvSpPr>
            <p:nvPr/>
          </p:nvSpPr>
          <p:spPr bwMode="auto">
            <a:xfrm rot="20245475">
              <a:off x="6746834" y="2309177"/>
              <a:ext cx="128799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mn-lt"/>
                  <a:ea typeface="宋体" panose="02010600030101010101" pitchFamily="2" charset="-122"/>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i="0" u="none" strike="noStrike" kern="0" cap="none" spc="0" normalizeH="0" baseline="0" noProof="0" dirty="0">
                  <a:ln>
                    <a:noFill/>
                  </a:ln>
                  <a:solidFill>
                    <a:sysClr val="windowText" lastClr="000000"/>
                  </a:solidFill>
                  <a:effectLst/>
                  <a:uLnTx/>
                  <a:uFillTx/>
                  <a:latin typeface="+mn-lt"/>
                  <a:sym typeface="Wingdings" panose="05000000000000000000" pitchFamily="2" charset="2"/>
                </a:rPr>
                <a:t></a:t>
              </a:r>
              <a:endParaRPr kumimoji="0" lang="zh-CN" altLang="en-US" sz="2800" i="0" u="none" strike="noStrike" kern="0" cap="none" spc="0" normalizeH="0" baseline="0" noProof="0" dirty="0">
                <a:ln>
                  <a:noFill/>
                </a:ln>
                <a:solidFill>
                  <a:sysClr val="windowText" lastClr="000000"/>
                </a:solidFill>
                <a:effectLst/>
                <a:uLnTx/>
                <a:uFillTx/>
                <a:latin typeface="+mn-lt"/>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95"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i="0" u="none" strike="noStrike" kern="0" cap="none" spc="0" normalizeH="0" baseline="0" noProof="0" dirty="0">
                  <a:ln>
                    <a:noFill/>
                  </a:ln>
                  <a:solidFill>
                    <a:sysClr val="windowText" lastClr="000000"/>
                  </a:solidFill>
                  <a:effectLst/>
                  <a:uLnTx/>
                  <a:uFillTx/>
                  <a:latin typeface="+mn-lt"/>
                  <a:sym typeface="Wingdings" panose="05000000000000000000" pitchFamily="2" charset="2"/>
                </a:rPr>
                <a:t></a:t>
              </a:r>
              <a:endParaRPr kumimoji="0" lang="zh-CN" altLang="en-US" sz="2800" i="0" u="none" strike="noStrike" kern="0" cap="none" spc="0" normalizeH="0" baseline="0" noProof="0" dirty="0">
                <a:ln>
                  <a:noFill/>
                </a:ln>
                <a:solidFill>
                  <a:sysClr val="windowText" lastClr="000000"/>
                </a:solidFill>
                <a:effectLst/>
                <a:uLnTx/>
                <a:uFillTx/>
                <a:latin typeface="+mn-lt"/>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02" name="Text Box 87"/>
            <p:cNvSpPr txBox="1">
              <a:spLocks noChangeArrowheads="1"/>
            </p:cNvSpPr>
            <p:nvPr/>
          </p:nvSpPr>
          <p:spPr bwMode="auto">
            <a:xfrm>
              <a:off x="7151117" y="3593331"/>
              <a:ext cx="49063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a:ln>
                    <a:noFill/>
                  </a:ln>
                  <a:solidFill>
                    <a:srgbClr val="000000"/>
                  </a:solidFill>
                  <a:effectLst/>
                  <a:uLnTx/>
                  <a:uFillTx/>
                  <a:latin typeface="+mn-lt"/>
                  <a:ea typeface="宋体" panose="02010600030101010101" pitchFamily="2" charset="-122"/>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638070" y="1948020"/>
              <a:ext cx="1179415"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i="0" u="none" strike="noStrike" kern="0" cap="none" spc="0" normalizeH="0" baseline="0" noProof="0" dirty="0">
                  <a:ln>
                    <a:noFill/>
                  </a:ln>
                  <a:solidFill>
                    <a:srgbClr val="000000"/>
                  </a:solidFill>
                  <a:effectLst/>
                  <a:uLnTx/>
                  <a:uFillTx/>
                  <a:latin typeface="+mn-lt"/>
                  <a:ea typeface="宋体" panose="02010600030101010101" pitchFamily="2" charset="-122"/>
                </a:rPr>
                <a:t>拥塞避免</a:t>
              </a:r>
            </a:p>
          </p:txBody>
        </p:sp>
        <p:sp>
          <p:nvSpPr>
            <p:cNvPr id="306" name="Text Box 206"/>
            <p:cNvSpPr txBox="1">
              <a:spLocks noChangeArrowheads="1"/>
            </p:cNvSpPr>
            <p:nvPr/>
          </p:nvSpPr>
          <p:spPr bwMode="auto">
            <a:xfrm rot="20205303">
              <a:off x="2879684" y="1439227"/>
              <a:ext cx="128799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mn-lt"/>
                  <a:ea typeface="宋体" panose="02010600030101010101" pitchFamily="2" charset="-122"/>
                </a:rPr>
                <a:t>拥塞避免</a:t>
              </a:r>
            </a:p>
          </p:txBody>
        </p:sp>
        <p:sp>
          <p:nvSpPr>
            <p:cNvPr id="307" name="TextBox 147"/>
            <p:cNvSpPr txBox="1">
              <a:spLocks noChangeArrowheads="1"/>
            </p:cNvSpPr>
            <p:nvPr/>
          </p:nvSpPr>
          <p:spPr bwMode="auto">
            <a:xfrm>
              <a:off x="5422329" y="2118544"/>
              <a:ext cx="534741"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i="0" u="none" strike="noStrike" kern="0" cap="none" spc="0" normalizeH="0" baseline="0" noProof="0" dirty="0">
                  <a:ln>
                    <a:noFill/>
                  </a:ln>
                  <a:solidFill>
                    <a:srgbClr val="000000"/>
                  </a:solidFill>
                  <a:effectLst/>
                  <a:uLnTx/>
                  <a:uFillTx/>
                  <a:latin typeface="+mn-lt"/>
                  <a:ea typeface="宋体" panose="02010600030101010101" pitchFamily="2" charset="-122"/>
                  <a:sym typeface="Wingdings" panose="05000000000000000000" pitchFamily="2" charset="2"/>
                </a:rPr>
                <a:t></a:t>
              </a:r>
              <a:endParaRPr kumimoji="1" lang="zh-CN" altLang="en-US" sz="2800" i="0" u="none" strike="noStrike" kern="0" cap="none" spc="0" normalizeH="0" baseline="0" noProof="0" dirty="0">
                <a:ln>
                  <a:noFill/>
                </a:ln>
                <a:solidFill>
                  <a:srgbClr val="000000"/>
                </a:solidFill>
                <a:effectLst/>
                <a:uLnTx/>
                <a:uFillTx/>
                <a:latin typeface="+mn-lt"/>
                <a:ea typeface="宋体" panose="02010600030101010101" pitchFamily="2"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09" name="TextBox 148"/>
            <p:cNvSpPr txBox="1">
              <a:spLocks noChangeArrowheads="1"/>
            </p:cNvSpPr>
            <p:nvPr/>
          </p:nvSpPr>
          <p:spPr bwMode="auto">
            <a:xfrm>
              <a:off x="6573267" y="1716906"/>
              <a:ext cx="534741"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i="0" u="none" strike="noStrike" kern="0" cap="none" spc="0" normalizeH="0" baseline="0" noProof="0">
                  <a:ln>
                    <a:noFill/>
                  </a:ln>
                  <a:solidFill>
                    <a:srgbClr val="000000"/>
                  </a:solidFill>
                  <a:effectLst/>
                  <a:uLnTx/>
                  <a:uFillTx/>
                  <a:latin typeface="+mn-lt"/>
                  <a:ea typeface="宋体" panose="02010600030101010101" pitchFamily="2" charset="-122"/>
                  <a:sym typeface="Wingdings" panose="05000000000000000000" pitchFamily="2" charset="2"/>
                </a:rPr>
                <a:t></a:t>
              </a:r>
              <a:endParaRPr kumimoji="1" lang="zh-CN" altLang="en-US" sz="2800" i="0" u="none" strike="noStrike" kern="0" cap="none" spc="0" normalizeH="0" baseline="0" noProof="0">
                <a:ln>
                  <a:noFill/>
                </a:ln>
                <a:solidFill>
                  <a:srgbClr val="000000"/>
                </a:solidFill>
                <a:effectLst/>
                <a:uLnTx/>
                <a:uFillTx/>
                <a:latin typeface="+mn-lt"/>
                <a:ea typeface="宋体" panose="02010600030101010101" pitchFamily="2"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sp>
          <p:nvSpPr>
            <p:cNvPr id="318" name="TextBox 149"/>
            <p:cNvSpPr txBox="1">
              <a:spLocks noChangeArrowheads="1"/>
            </p:cNvSpPr>
            <p:nvPr/>
          </p:nvSpPr>
          <p:spPr bwMode="auto">
            <a:xfrm>
              <a:off x="6646292" y="2869431"/>
              <a:ext cx="534741"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i="0" u="none" strike="noStrike" kern="0" cap="none" spc="0" normalizeH="0" baseline="0" noProof="0" dirty="0">
                  <a:ln>
                    <a:noFill/>
                  </a:ln>
                  <a:solidFill>
                    <a:srgbClr val="000000"/>
                  </a:solidFill>
                  <a:effectLst/>
                  <a:uLnTx/>
                  <a:uFillTx/>
                  <a:latin typeface="+mn-lt"/>
                  <a:ea typeface="宋体" panose="02010600030101010101" pitchFamily="2" charset="-122"/>
                  <a:sym typeface="Wingdings" panose="05000000000000000000" pitchFamily="2" charset="2"/>
                </a:rPr>
                <a:t></a:t>
              </a:r>
              <a:endParaRPr kumimoji="1" lang="zh-CN" altLang="en-US" sz="2800" i="0" u="none" strike="noStrike" kern="0" cap="none" spc="0" normalizeH="0" baseline="0" noProof="0" dirty="0">
                <a:ln>
                  <a:noFill/>
                </a:ln>
                <a:solidFill>
                  <a:srgbClr val="000000"/>
                </a:solidFill>
                <a:effectLst/>
                <a:uLnTx/>
                <a:uFillTx/>
                <a:latin typeface="+mn-lt"/>
                <a:ea typeface="宋体" panose="02010600030101010101" pitchFamily="2"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ysClr val="windowText" lastClr="000000"/>
                </a:solidFill>
                <a:effectLst/>
                <a:uLnTx/>
                <a:uFillTx/>
                <a:latin typeface="+mn-lt"/>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i="0" u="none" strike="noStrike" kern="0" cap="none" spc="0" normalizeH="0" baseline="0" noProof="0" dirty="0">
                  <a:ln>
                    <a:noFill/>
                  </a:ln>
                  <a:solidFill>
                    <a:sysClr val="windowText" lastClr="000000"/>
                  </a:solidFill>
                  <a:effectLst/>
                  <a:uLnTx/>
                  <a:uFillTx/>
                  <a:latin typeface="+mn-lt"/>
                  <a:ea typeface="宋体" panose="02010600030101010101"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i="0" u="none" strike="noStrike" kern="0" cap="none" spc="0" normalizeH="0" baseline="0" noProof="0" dirty="0">
                  <a:ln>
                    <a:noFill/>
                  </a:ln>
                  <a:solidFill>
                    <a:sysClr val="windowText" lastClr="000000"/>
                  </a:solidFill>
                  <a:effectLst/>
                  <a:uLnTx/>
                  <a:uFillTx/>
                  <a:latin typeface="+mn-lt"/>
                  <a:ea typeface="宋体" panose="02010600030101010101" pitchFamily="2" charset="-122"/>
                </a:rPr>
                <a:t>慢开始</a:t>
              </a:r>
            </a:p>
          </p:txBody>
        </p:sp>
      </p:grpSp>
      <p:sp>
        <p:nvSpPr>
          <p:cNvPr id="124" name="Text Box 4"/>
          <p:cNvSpPr txBox="1">
            <a:spLocks noChangeArrowheads="1"/>
          </p:cNvSpPr>
          <p:nvPr/>
        </p:nvSpPr>
        <p:spPr bwMode="auto">
          <a:xfrm>
            <a:off x="777592" y="4657563"/>
            <a:ext cx="79819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auto" hangingPunct="1">
              <a:spcBef>
                <a:spcPts val="0"/>
              </a:spcBef>
              <a:spcAft>
                <a:spcPts val="0"/>
              </a:spcAft>
              <a:defRPr/>
            </a:pPr>
            <a:r>
              <a:rPr kumimoji="0" lang="zh-CN" altLang="en-US" b="0" kern="0" dirty="0">
                <a:latin typeface="+mn-lt"/>
                <a:ea typeface="黑体" panose="02010609060101010101" pitchFamily="49" charset="-122"/>
              </a:rPr>
              <a:t>发送端的发送窗口不能超过拥塞窗口 </a:t>
            </a:r>
            <a:r>
              <a:rPr kumimoji="0" lang="en-US" altLang="zh-CN" b="0" kern="0" dirty="0">
                <a:latin typeface="+mn-lt"/>
                <a:ea typeface="黑体" panose="02010609060101010101" pitchFamily="49" charset="-122"/>
              </a:rPr>
              <a:t>cwnd </a:t>
            </a:r>
            <a:r>
              <a:rPr kumimoji="0" lang="zh-CN" altLang="en-US" b="0" kern="0" dirty="0">
                <a:latin typeface="+mn-lt"/>
                <a:ea typeface="黑体" panose="02010609060101010101" pitchFamily="49" charset="-122"/>
              </a:rPr>
              <a:t>和接收端窗口 </a:t>
            </a:r>
            <a:r>
              <a:rPr kumimoji="0" lang="en-US" altLang="zh-CN" b="0" kern="0" dirty="0" err="1">
                <a:latin typeface="+mn-lt"/>
                <a:ea typeface="黑体" panose="02010609060101010101" pitchFamily="49" charset="-122"/>
              </a:rPr>
              <a:t>rwnd</a:t>
            </a:r>
            <a:r>
              <a:rPr kumimoji="0" lang="en-US" altLang="zh-CN" b="0" kern="0" dirty="0">
                <a:latin typeface="+mn-lt"/>
                <a:ea typeface="黑体" panose="02010609060101010101" pitchFamily="49" charset="-122"/>
              </a:rPr>
              <a:t> </a:t>
            </a:r>
            <a:r>
              <a:rPr kumimoji="0" lang="zh-CN" altLang="en-US" b="0" kern="0" dirty="0">
                <a:latin typeface="+mn-lt"/>
                <a:ea typeface="黑体" panose="02010609060101010101" pitchFamily="49" charset="-122"/>
              </a:rPr>
              <a:t>中的最小值。我们假定接收端窗口足够大，因此现在发送窗口的数值</a:t>
            </a:r>
            <a:r>
              <a:rPr kumimoji="0" lang="zh-CN" altLang="en-US" b="0" kern="0" dirty="0">
                <a:solidFill>
                  <a:srgbClr val="FF0000"/>
                </a:solidFill>
                <a:latin typeface="+mn-lt"/>
                <a:ea typeface="黑体" panose="02010609060101010101" pitchFamily="49" charset="-122"/>
              </a:rPr>
              <a:t>等于</a:t>
            </a:r>
            <a:r>
              <a:rPr kumimoji="0" lang="zh-CN" altLang="en-US" b="0" kern="0" dirty="0">
                <a:latin typeface="+mn-lt"/>
                <a:ea typeface="黑体" panose="02010609060101010101" pitchFamily="49" charset="-122"/>
              </a:rPr>
              <a:t>拥塞窗口的数值。</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dirty="0"/>
              <a:t>TCP </a:t>
            </a:r>
            <a:r>
              <a:rPr lang="zh-CN" altLang="en-US"/>
              <a:t>与 </a:t>
            </a:r>
            <a:r>
              <a:rPr lang="en-US" altLang="zh-CN" dirty="0"/>
              <a:t>UDP </a:t>
            </a:r>
          </a:p>
        </p:txBody>
      </p:sp>
      <p:sp>
        <p:nvSpPr>
          <p:cNvPr id="353295" name="Rectangle 15"/>
          <p:cNvSpPr>
            <a:spLocks noGrp="1" noChangeArrowheads="1"/>
          </p:cNvSpPr>
          <p:nvPr>
            <p:ph idx="1"/>
          </p:nvPr>
        </p:nvSpPr>
        <p:spPr/>
        <p:txBody>
          <a:bodyPr/>
          <a:lstStyle/>
          <a:p>
            <a:pPr algn="just"/>
            <a:r>
              <a:rPr lang="en-US" altLang="zh-CN" dirty="0">
                <a:solidFill>
                  <a:srgbClr val="0000FF"/>
                </a:solidFill>
              </a:rPr>
              <a:t>TCP</a:t>
            </a:r>
            <a:r>
              <a:rPr lang="zh-CN" altLang="en-US" dirty="0">
                <a:solidFill>
                  <a:srgbClr val="0000FF"/>
                </a:solidFill>
              </a:rPr>
              <a:t>：一种面向连接的协议</a:t>
            </a:r>
          </a:p>
          <a:p>
            <a:pPr lvl="0" algn="just">
              <a:buBlip>
                <a:blip r:embed="rId3"/>
              </a:buBlip>
            </a:pPr>
            <a:r>
              <a:rPr lang="zh-CN" altLang="en-US" dirty="0"/>
              <a:t>提供面向连接的服务。</a:t>
            </a:r>
          </a:p>
          <a:p>
            <a:pPr lvl="0" algn="just">
              <a:buBlip>
                <a:blip r:embed="rId3"/>
              </a:buBlip>
            </a:pPr>
            <a:endParaRPr lang="en-US" altLang="zh-CN" dirty="0"/>
          </a:p>
          <a:p>
            <a:pPr lvl="0" algn="just">
              <a:buBlip>
                <a:blip r:embed="rId3"/>
              </a:buBlip>
            </a:pPr>
            <a:r>
              <a:rPr lang="zh-CN" altLang="en-US" dirty="0"/>
              <a:t>传送的数据单位协议是</a:t>
            </a:r>
            <a:r>
              <a:rPr lang="en-US" altLang="zh-CN" dirty="0">
                <a:solidFill>
                  <a:srgbClr val="FF0000"/>
                </a:solidFill>
              </a:rPr>
              <a:t>TCP</a:t>
            </a:r>
            <a:r>
              <a:rPr lang="zh-CN" altLang="en-US" dirty="0">
                <a:solidFill>
                  <a:srgbClr val="FF0000"/>
                </a:solidFill>
              </a:rPr>
              <a:t>报文段</a:t>
            </a:r>
            <a:r>
              <a:rPr lang="en-US" altLang="zh-CN" dirty="0"/>
              <a:t>(segment)</a:t>
            </a:r>
            <a:r>
              <a:rPr lang="zh-CN" altLang="en-US" dirty="0"/>
              <a:t>。</a:t>
            </a:r>
            <a:endParaRPr lang="en-US" altLang="zh-CN" sz="3600" dirty="0"/>
          </a:p>
          <a:p>
            <a:pPr lvl="0" algn="just">
              <a:buBlip>
                <a:blip r:embed="rId3"/>
              </a:buBlip>
            </a:pPr>
            <a:endParaRPr lang="en-US" altLang="zh-CN" dirty="0">
              <a:solidFill>
                <a:srgbClr val="FF0000"/>
              </a:solidFill>
            </a:endParaRPr>
          </a:p>
          <a:p>
            <a:pPr lvl="0" algn="just">
              <a:buBlip>
                <a:blip r:embed="rId3"/>
              </a:buBlip>
            </a:pPr>
            <a:r>
              <a:rPr lang="en-US" altLang="zh-CN" dirty="0">
                <a:solidFill>
                  <a:srgbClr val="FF0000"/>
                </a:solidFill>
              </a:rPr>
              <a:t>TCP</a:t>
            </a:r>
            <a:r>
              <a:rPr lang="zh-CN" altLang="en-US" dirty="0">
                <a:solidFill>
                  <a:srgbClr val="FF0000"/>
                </a:solidFill>
              </a:rPr>
              <a:t>不提供广播或多播服务。</a:t>
            </a:r>
          </a:p>
          <a:p>
            <a:pPr lvl="0" algn="just">
              <a:buBlip>
                <a:blip r:embed="rId3"/>
              </a:buBlip>
            </a:pPr>
            <a:endParaRPr lang="en-US" altLang="zh-CN" dirty="0"/>
          </a:p>
          <a:p>
            <a:pPr lvl="0" algn="just">
              <a:buBlip>
                <a:blip r:embed="rId3"/>
              </a:buBlip>
            </a:pPr>
            <a:r>
              <a:rPr lang="zh-CN" altLang="en-US" dirty="0"/>
              <a:t>由于</a:t>
            </a:r>
            <a:r>
              <a:rPr lang="en-US" altLang="zh-CN" dirty="0"/>
              <a:t>TCP</a:t>
            </a:r>
            <a:r>
              <a:rPr lang="zh-CN" altLang="en-US" dirty="0"/>
              <a:t>要</a:t>
            </a:r>
            <a:r>
              <a:rPr lang="zh-CN" altLang="en-US" dirty="0">
                <a:solidFill>
                  <a:srgbClr val="FF0000"/>
                </a:solidFill>
              </a:rPr>
              <a:t>提供可靠的、面向连接的运输服务，</a:t>
            </a:r>
            <a:r>
              <a:rPr lang="zh-CN" altLang="en-US" dirty="0"/>
              <a:t>因此不可避免地增加了许多的开销。这不仅使协议数据单元的首部增大很多，还要占用许多的处理机资源。</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28596" y="428604"/>
            <a:ext cx="844061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0" cap="none" spc="0" normalizeH="0" baseline="0" noProof="0" dirty="0">
              <a:ln>
                <a:noFill/>
              </a:ln>
              <a:solidFill>
                <a:srgbClr val="333399"/>
              </a:solidFill>
              <a:effectLst/>
              <a:uLnTx/>
              <a:uFillTx/>
              <a:latin typeface="Tahoma" panose="020B0604030504040204"/>
              <a:ea typeface="黑体" panose="02010609060101010101" pitchFamily="49" charset="-122"/>
              <a:cs typeface="+mj-cs"/>
            </a:endParaRPr>
          </a:p>
        </p:txBody>
      </p:sp>
      <p:sp>
        <p:nvSpPr>
          <p:cNvPr id="123" name="Text Box 4"/>
          <p:cNvSpPr txBox="1">
            <a:spLocks noChangeArrowheads="1"/>
          </p:cNvSpPr>
          <p:nvPr/>
        </p:nvSpPr>
        <p:spPr bwMode="auto">
          <a:xfrm>
            <a:off x="777592" y="4697428"/>
            <a:ext cx="79819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b="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在执行</a:t>
            </a:r>
            <a:r>
              <a:rPr kumimoji="0" lang="zh-CN" altLang="en-US" b="0" u="none" strike="noStrike" kern="0" cap="none" spc="0" normalizeH="0" baseline="0" noProof="0" dirty="0">
                <a:ln>
                  <a:noFill/>
                </a:ln>
                <a:solidFill>
                  <a:srgbClr val="FF0000"/>
                </a:solidFill>
                <a:effectLst/>
                <a:uLnTx/>
                <a:uFillTx/>
                <a:latin typeface="Arial" panose="020B0604020202020204" pitchFamily="34" charset="0"/>
                <a:ea typeface="黑体" panose="02010609060101010101" pitchFamily="49" charset="-122"/>
              </a:rPr>
              <a:t>慢开始</a:t>
            </a:r>
            <a:r>
              <a:rPr kumimoji="0" lang="zh-CN" altLang="en-US" b="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算法时，拥塞窗口 </a:t>
            </a:r>
            <a:r>
              <a:rPr kumimoji="0" lang="en-US" altLang="zh-CN" b="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cwnd = 1</a:t>
            </a:r>
            <a:r>
              <a:rPr kumimoji="0" lang="zh-CN" altLang="en-US" b="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rPr>
              <a:t>，发送第一个报文段</a:t>
            </a:r>
            <a:r>
              <a:rPr kumimoji="0" lang="zh-CN" altLang="en-US" b="0" kern="0" dirty="0">
                <a:solidFill>
                  <a:srgbClr val="000099"/>
                </a:solidFill>
                <a:latin typeface="Arial" panose="020B0604020202020204" pitchFamily="34" charset="0"/>
                <a:ea typeface="黑体" panose="02010609060101010101" pitchFamily="49" charset="-122"/>
              </a:rPr>
              <a:t>。</a:t>
            </a:r>
            <a:endParaRPr kumimoji="0" lang="zh-CN" altLang="en-US" b="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49" charset="-122"/>
            </a:endParaRPr>
          </a:p>
        </p:txBody>
      </p:sp>
      <p:grpSp>
        <p:nvGrpSpPr>
          <p:cNvPr id="2" name="组合 125"/>
          <p:cNvGrpSpPr/>
          <p:nvPr/>
        </p:nvGrpSpPr>
        <p:grpSpPr>
          <a:xfrm>
            <a:off x="251520" y="1169036"/>
            <a:ext cx="8929208" cy="3321087"/>
            <a:chOff x="272479" y="836711"/>
            <a:chExt cx="9673309" cy="3321087"/>
          </a:xfrm>
        </p:grpSpPr>
        <p:sp>
          <p:nvSpPr>
            <p:cNvPr id="127"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超时</a:t>
              </a:r>
            </a:p>
          </p:txBody>
        </p:sp>
        <p:sp>
          <p:nvSpPr>
            <p:cNvPr id="128"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29"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30"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31"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32"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33"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34"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35"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36"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37"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38"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39"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40"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41"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42"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43"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44"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45"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46"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47"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48"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49"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50"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51"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52"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53"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54"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55"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56"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57"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58" name="Text Box 77"/>
            <p:cNvSpPr txBox="1">
              <a:spLocks noChangeArrowheads="1"/>
            </p:cNvSpPr>
            <p:nvPr/>
          </p:nvSpPr>
          <p:spPr bwMode="auto">
            <a:xfrm>
              <a:off x="2241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59" name="Text Box 78"/>
            <p:cNvSpPr txBox="1">
              <a:spLocks noChangeArrowheads="1"/>
            </p:cNvSpPr>
            <p:nvPr/>
          </p:nvSpPr>
          <p:spPr bwMode="auto">
            <a:xfrm>
              <a:off x="2709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160" name="Text Box 79"/>
            <p:cNvSpPr txBox="1">
              <a:spLocks noChangeArrowheads="1"/>
            </p:cNvSpPr>
            <p:nvPr/>
          </p:nvSpPr>
          <p:spPr bwMode="auto">
            <a:xfrm>
              <a:off x="3177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161" name="Text Box 80"/>
            <p:cNvSpPr txBox="1">
              <a:spLocks noChangeArrowheads="1"/>
            </p:cNvSpPr>
            <p:nvPr/>
          </p:nvSpPr>
          <p:spPr bwMode="auto">
            <a:xfrm>
              <a:off x="3658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162" name="Text Box 81"/>
            <p:cNvSpPr txBox="1">
              <a:spLocks noChangeArrowheads="1"/>
            </p:cNvSpPr>
            <p:nvPr/>
          </p:nvSpPr>
          <p:spPr bwMode="auto">
            <a:xfrm>
              <a:off x="4048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163" name="Text Box 82"/>
            <p:cNvSpPr txBox="1">
              <a:spLocks noChangeArrowheads="1"/>
            </p:cNvSpPr>
            <p:nvPr/>
          </p:nvSpPr>
          <p:spPr bwMode="auto">
            <a:xfrm>
              <a:off x="455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164" name="Text Box 83"/>
            <p:cNvSpPr txBox="1">
              <a:spLocks noChangeArrowheads="1"/>
            </p:cNvSpPr>
            <p:nvPr/>
          </p:nvSpPr>
          <p:spPr bwMode="auto">
            <a:xfrm>
              <a:off x="4997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165" name="Text Box 84"/>
            <p:cNvSpPr txBox="1">
              <a:spLocks noChangeArrowheads="1"/>
            </p:cNvSpPr>
            <p:nvPr/>
          </p:nvSpPr>
          <p:spPr bwMode="auto">
            <a:xfrm>
              <a:off x="546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66" name="Text Box 85"/>
            <p:cNvSpPr txBox="1">
              <a:spLocks noChangeArrowheads="1"/>
            </p:cNvSpPr>
            <p:nvPr/>
          </p:nvSpPr>
          <p:spPr bwMode="auto">
            <a:xfrm>
              <a:off x="5950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18</a:t>
              </a:r>
            </a:p>
          </p:txBody>
        </p:sp>
        <p:sp>
          <p:nvSpPr>
            <p:cNvPr id="167" name="Text Box 86"/>
            <p:cNvSpPr txBox="1">
              <a:spLocks noChangeArrowheads="1"/>
            </p:cNvSpPr>
            <p:nvPr/>
          </p:nvSpPr>
          <p:spPr bwMode="auto">
            <a:xfrm>
              <a:off x="6418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168" name="Text Box 87"/>
            <p:cNvSpPr txBox="1">
              <a:spLocks noChangeArrowheads="1"/>
            </p:cNvSpPr>
            <p:nvPr/>
          </p:nvSpPr>
          <p:spPr bwMode="auto">
            <a:xfrm>
              <a:off x="6873153" y="3757688"/>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22</a:t>
              </a:r>
            </a:p>
          </p:txBody>
        </p:sp>
        <p:sp>
          <p:nvSpPr>
            <p:cNvPr id="169" name="Text Box 89"/>
            <p:cNvSpPr txBox="1">
              <a:spLocks noChangeArrowheads="1"/>
            </p:cNvSpPr>
            <p:nvPr/>
          </p:nvSpPr>
          <p:spPr bwMode="auto">
            <a:xfrm>
              <a:off x="1812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70" name="Text Box 90"/>
            <p:cNvSpPr txBox="1">
              <a:spLocks noChangeArrowheads="1"/>
            </p:cNvSpPr>
            <p:nvPr/>
          </p:nvSpPr>
          <p:spPr bwMode="auto">
            <a:xfrm>
              <a:off x="1647153" y="3591140"/>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71" name="Text Box 91"/>
            <p:cNvSpPr txBox="1">
              <a:spLocks noChangeArrowheads="1"/>
            </p:cNvSpPr>
            <p:nvPr/>
          </p:nvSpPr>
          <p:spPr bwMode="auto">
            <a:xfrm>
              <a:off x="1647153" y="3187385"/>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172" name="Text Box 92"/>
            <p:cNvSpPr txBox="1">
              <a:spLocks noChangeArrowheads="1"/>
            </p:cNvSpPr>
            <p:nvPr/>
          </p:nvSpPr>
          <p:spPr bwMode="auto">
            <a:xfrm>
              <a:off x="1647153" y="2797088"/>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173" name="Text Box 93"/>
            <p:cNvSpPr txBox="1">
              <a:spLocks noChangeArrowheads="1"/>
            </p:cNvSpPr>
            <p:nvPr/>
          </p:nvSpPr>
          <p:spPr bwMode="auto">
            <a:xfrm>
              <a:off x="1530153" y="2406791"/>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174" name="Text Box 94"/>
            <p:cNvSpPr txBox="1">
              <a:spLocks noChangeArrowheads="1"/>
            </p:cNvSpPr>
            <p:nvPr/>
          </p:nvSpPr>
          <p:spPr bwMode="auto">
            <a:xfrm>
              <a:off x="1530153" y="201649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75" name="Text Box 95"/>
            <p:cNvSpPr txBox="1">
              <a:spLocks noChangeArrowheads="1"/>
            </p:cNvSpPr>
            <p:nvPr/>
          </p:nvSpPr>
          <p:spPr bwMode="auto">
            <a:xfrm>
              <a:off x="1530153" y="1612739"/>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176" name="Text Box 96"/>
            <p:cNvSpPr txBox="1">
              <a:spLocks noChangeArrowheads="1"/>
            </p:cNvSpPr>
            <p:nvPr/>
          </p:nvSpPr>
          <p:spPr bwMode="auto">
            <a:xfrm>
              <a:off x="1530153" y="120898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177"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78"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79"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80"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81"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82"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83"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84"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85"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86"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87"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88"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89"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90"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91" name="Text Box 134"/>
            <p:cNvSpPr txBox="1">
              <a:spLocks noChangeArrowheads="1"/>
            </p:cNvSpPr>
            <p:nvPr/>
          </p:nvSpPr>
          <p:spPr bwMode="auto">
            <a:xfrm>
              <a:off x="8280402" y="359618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传输轮次</a:t>
              </a:r>
            </a:p>
          </p:txBody>
        </p:sp>
        <p:sp>
          <p:nvSpPr>
            <p:cNvPr id="192" name="Text Box 135"/>
            <p:cNvSpPr txBox="1">
              <a:spLocks noChangeArrowheads="1"/>
            </p:cNvSpPr>
            <p:nvPr/>
          </p:nvSpPr>
          <p:spPr bwMode="auto">
            <a:xfrm>
              <a:off x="966278" y="836711"/>
              <a:ext cx="2091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cwnd</a:t>
              </a:r>
            </a:p>
          </p:txBody>
        </p:sp>
        <p:sp>
          <p:nvSpPr>
            <p:cNvPr id="193"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94"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95"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96"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97"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98" name="Text Box 203"/>
            <p:cNvSpPr txBox="1">
              <a:spLocks noChangeArrowheads="1"/>
            </p:cNvSpPr>
            <p:nvPr/>
          </p:nvSpPr>
          <p:spPr bwMode="auto">
            <a:xfrm>
              <a:off x="8170649" y="1977696"/>
              <a:ext cx="1775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版本</a:t>
              </a:r>
            </a:p>
          </p:txBody>
        </p:sp>
        <p:sp>
          <p:nvSpPr>
            <p:cNvPr id="199" name="Text Box 205"/>
            <p:cNvSpPr txBox="1">
              <a:spLocks noChangeArrowheads="1"/>
            </p:cNvSpPr>
            <p:nvPr/>
          </p:nvSpPr>
          <p:spPr bwMode="auto">
            <a:xfrm>
              <a:off x="272479" y="1918920"/>
              <a:ext cx="13878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 的初始值</a:t>
              </a:r>
            </a:p>
          </p:txBody>
        </p:sp>
        <p:sp>
          <p:nvSpPr>
            <p:cNvPr id="20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201" name="Text Box 206"/>
            <p:cNvSpPr txBox="1">
              <a:spLocks noChangeArrowheads="1"/>
            </p:cNvSpPr>
            <p:nvPr/>
          </p:nvSpPr>
          <p:spPr bwMode="auto">
            <a:xfrm rot="20245475">
              <a:off x="6898069" y="2393474"/>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20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20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20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20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20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20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22"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23"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24"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cxnSp>
          <p:nvCxnSpPr>
            <p:cNvPr id="325"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326"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u="none" strike="noStrike" kern="0" cap="none" spc="0" normalizeH="0" baseline="0" noProof="0" dirty="0">
                <a:ln>
                  <a:noFill/>
                </a:ln>
                <a:solidFill>
                  <a:sysClr val="windowText" lastClr="000000"/>
                </a:solidFill>
                <a:effectLst/>
                <a:uLnTx/>
                <a:uFillTx/>
              </a:endParaRPr>
            </a:p>
          </p:txBody>
        </p:sp>
        <p:sp>
          <p:nvSpPr>
            <p:cNvPr id="327"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28"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29"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u="none" strike="noStrike" kern="0" cap="none" spc="0" normalizeH="0" baseline="0" noProof="0" dirty="0">
                <a:ln>
                  <a:noFill/>
                </a:ln>
                <a:solidFill>
                  <a:sysClr val="windowText" lastClr="000000"/>
                </a:solidFill>
                <a:effectLst/>
                <a:uLnTx/>
                <a:uFillTx/>
              </a:endParaRPr>
            </a:p>
          </p:txBody>
        </p:sp>
        <p:cxnSp>
          <p:nvCxnSpPr>
            <p:cNvPr id="330"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331"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332"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33"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34"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35" name="Text Box 87"/>
            <p:cNvSpPr txBox="1">
              <a:spLocks noChangeArrowheads="1"/>
            </p:cNvSpPr>
            <p:nvPr/>
          </p:nvSpPr>
          <p:spPr bwMode="auto">
            <a:xfrm>
              <a:off x="7311902" y="375432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336"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cxnSp>
          <p:nvCxnSpPr>
            <p:cNvPr id="337" name="直接连接符 134"/>
            <p:cNvCxnSpPr>
              <a:cxnSpLocks noChangeShapeType="1"/>
              <a:stCxn id="328" idx="4"/>
              <a:endCxn id="332" idx="3"/>
            </p:cNvCxnSpPr>
            <p:nvPr/>
          </p:nvCxnSpPr>
          <p:spPr bwMode="auto">
            <a:xfrm>
              <a:off x="6856903" y="2181361"/>
              <a:ext cx="204750" cy="832745"/>
            </a:xfrm>
            <a:prstGeom prst="line">
              <a:avLst/>
            </a:prstGeom>
            <a:noFill/>
            <a:ln w="28575" algn="ctr">
              <a:solidFill>
                <a:srgbClr val="0000FF"/>
              </a:solidFill>
              <a:round/>
            </a:ln>
          </p:spPr>
        </p:cxnSp>
        <p:sp>
          <p:nvSpPr>
            <p:cNvPr id="338" name="Text Box 206"/>
            <p:cNvSpPr txBox="1">
              <a:spLocks noChangeArrowheads="1"/>
            </p:cNvSpPr>
            <p:nvPr/>
          </p:nvSpPr>
          <p:spPr bwMode="auto">
            <a:xfrm rot="20070649">
              <a:off x="5763115" y="2010746"/>
              <a:ext cx="120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39" name="Text Box 206"/>
            <p:cNvSpPr txBox="1">
              <a:spLocks noChangeArrowheads="1"/>
            </p:cNvSpPr>
            <p:nvPr/>
          </p:nvSpPr>
          <p:spPr bwMode="auto">
            <a:xfrm rot="20205303">
              <a:off x="2939569" y="147156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40" name="TextBox 147"/>
            <p:cNvSpPr txBox="1">
              <a:spLocks noChangeArrowheads="1"/>
            </p:cNvSpPr>
            <p:nvPr/>
          </p:nvSpPr>
          <p:spPr bwMode="auto">
            <a:xfrm>
              <a:off x="5542277" y="2191455"/>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1"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42" name="TextBox 148"/>
            <p:cNvSpPr txBox="1">
              <a:spLocks noChangeArrowheads="1"/>
            </p:cNvSpPr>
            <p:nvPr/>
          </p:nvSpPr>
          <p:spPr bwMode="auto">
            <a:xfrm>
              <a:off x="6720403" y="176582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4"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cxnSp>
          <p:nvCxnSpPr>
            <p:cNvPr id="345"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46"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47"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48"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49"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50"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351" name="TextBox 149"/>
            <p:cNvSpPr txBox="1">
              <a:spLocks noChangeArrowheads="1"/>
            </p:cNvSpPr>
            <p:nvPr/>
          </p:nvSpPr>
          <p:spPr bwMode="auto">
            <a:xfrm>
              <a:off x="6795153" y="298718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2"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cxnSp>
          <p:nvCxnSpPr>
            <p:cNvPr id="353"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54"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grpSp>
      <p:sp>
        <p:nvSpPr>
          <p:cNvPr id="125" name="Line 167"/>
          <p:cNvSpPr>
            <a:spLocks noChangeShapeType="1"/>
          </p:cNvSpPr>
          <p:nvPr/>
        </p:nvSpPr>
        <p:spPr bwMode="auto">
          <a:xfrm>
            <a:off x="1332201" y="3676164"/>
            <a:ext cx="381636" cy="301185"/>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ysClr val="windowText" lastClr="000000"/>
              </a:solidFill>
              <a:effectLst/>
              <a:uLnTx/>
              <a:uFillTx/>
            </a:endParaRPr>
          </a:p>
        </p:txBody>
      </p:sp>
      <p:sp>
        <p:nvSpPr>
          <p:cNvPr id="119" name="标题 118"/>
          <p:cNvSpPr>
            <a:spLocks noGrp="1"/>
          </p:cNvSpPr>
          <p:nvPr>
            <p:ph type="title"/>
          </p:nvPr>
        </p:nvSpPr>
        <p:spPr>
          <a:xfrm>
            <a:off x="285720" y="214290"/>
            <a:ext cx="8501122" cy="639763"/>
          </a:xfrm>
        </p:spPr>
        <p:txBody>
          <a:bodyPr/>
          <a:lstStyle/>
          <a:p>
            <a:pPr lvl="0"/>
            <a:r>
              <a:rPr kumimoji="1" lang="zh-CN" altLang="en-US" dirty="0">
                <a:solidFill>
                  <a:srgbClr val="333399"/>
                </a:solidFill>
                <a:ea typeface="黑体" panose="02010609060101010101" pitchFamily="49" charset="-122"/>
              </a:rPr>
              <a:t>慢开始和拥塞避免算法的实现举例 </a:t>
            </a:r>
            <a:endParaRPr lang="zh-CN" alt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14282" y="1108045"/>
            <a:ext cx="8929208" cy="3321087"/>
            <a:chOff x="272479" y="836711"/>
            <a:chExt cx="967330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7" name="Text Box 78"/>
            <p:cNvSpPr txBox="1">
              <a:spLocks noChangeArrowheads="1"/>
            </p:cNvSpPr>
            <p:nvPr/>
          </p:nvSpPr>
          <p:spPr bwMode="auto">
            <a:xfrm>
              <a:off x="2709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238" name="Text Box 79"/>
            <p:cNvSpPr txBox="1">
              <a:spLocks noChangeArrowheads="1"/>
            </p:cNvSpPr>
            <p:nvPr/>
          </p:nvSpPr>
          <p:spPr bwMode="auto">
            <a:xfrm>
              <a:off x="3177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39" name="Text Box 80"/>
            <p:cNvSpPr txBox="1">
              <a:spLocks noChangeArrowheads="1"/>
            </p:cNvSpPr>
            <p:nvPr/>
          </p:nvSpPr>
          <p:spPr bwMode="auto">
            <a:xfrm>
              <a:off x="3658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40" name="Text Box 81"/>
            <p:cNvSpPr txBox="1">
              <a:spLocks noChangeArrowheads="1"/>
            </p:cNvSpPr>
            <p:nvPr/>
          </p:nvSpPr>
          <p:spPr bwMode="auto">
            <a:xfrm>
              <a:off x="4048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41" name="Text Box 82"/>
            <p:cNvSpPr txBox="1">
              <a:spLocks noChangeArrowheads="1"/>
            </p:cNvSpPr>
            <p:nvPr/>
          </p:nvSpPr>
          <p:spPr bwMode="auto">
            <a:xfrm>
              <a:off x="455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42" name="Text Box 83"/>
            <p:cNvSpPr txBox="1">
              <a:spLocks noChangeArrowheads="1"/>
            </p:cNvSpPr>
            <p:nvPr/>
          </p:nvSpPr>
          <p:spPr bwMode="auto">
            <a:xfrm>
              <a:off x="4997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43" name="Text Box 84"/>
            <p:cNvSpPr txBox="1">
              <a:spLocks noChangeArrowheads="1"/>
            </p:cNvSpPr>
            <p:nvPr/>
          </p:nvSpPr>
          <p:spPr bwMode="auto">
            <a:xfrm>
              <a:off x="546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44" name="Text Box 85"/>
            <p:cNvSpPr txBox="1">
              <a:spLocks noChangeArrowheads="1"/>
            </p:cNvSpPr>
            <p:nvPr/>
          </p:nvSpPr>
          <p:spPr bwMode="auto">
            <a:xfrm>
              <a:off x="5950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18</a:t>
              </a:r>
            </a:p>
          </p:txBody>
        </p:sp>
        <p:sp>
          <p:nvSpPr>
            <p:cNvPr id="245" name="Text Box 86"/>
            <p:cNvSpPr txBox="1">
              <a:spLocks noChangeArrowheads="1"/>
            </p:cNvSpPr>
            <p:nvPr/>
          </p:nvSpPr>
          <p:spPr bwMode="auto">
            <a:xfrm>
              <a:off x="6418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46" name="Text Box 87"/>
            <p:cNvSpPr txBox="1">
              <a:spLocks noChangeArrowheads="1"/>
            </p:cNvSpPr>
            <p:nvPr/>
          </p:nvSpPr>
          <p:spPr bwMode="auto">
            <a:xfrm>
              <a:off x="6873153" y="3757688"/>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22</a:t>
              </a:r>
            </a:p>
          </p:txBody>
        </p:sp>
        <p:sp>
          <p:nvSpPr>
            <p:cNvPr id="247" name="Text Box 89"/>
            <p:cNvSpPr txBox="1">
              <a:spLocks noChangeArrowheads="1"/>
            </p:cNvSpPr>
            <p:nvPr/>
          </p:nvSpPr>
          <p:spPr bwMode="auto">
            <a:xfrm>
              <a:off x="1812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48" name="Text Box 90"/>
            <p:cNvSpPr txBox="1">
              <a:spLocks noChangeArrowheads="1"/>
            </p:cNvSpPr>
            <p:nvPr/>
          </p:nvSpPr>
          <p:spPr bwMode="auto">
            <a:xfrm>
              <a:off x="1647153" y="3591140"/>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50" name="Text Box 92"/>
            <p:cNvSpPr txBox="1">
              <a:spLocks noChangeArrowheads="1"/>
            </p:cNvSpPr>
            <p:nvPr/>
          </p:nvSpPr>
          <p:spPr bwMode="auto">
            <a:xfrm>
              <a:off x="1647153" y="2797088"/>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51" name="Text Box 93"/>
            <p:cNvSpPr txBox="1">
              <a:spLocks noChangeArrowheads="1"/>
            </p:cNvSpPr>
            <p:nvPr/>
          </p:nvSpPr>
          <p:spPr bwMode="auto">
            <a:xfrm>
              <a:off x="1530153" y="2406791"/>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52" name="Text Box 94"/>
            <p:cNvSpPr txBox="1">
              <a:spLocks noChangeArrowheads="1"/>
            </p:cNvSpPr>
            <p:nvPr/>
          </p:nvSpPr>
          <p:spPr bwMode="auto">
            <a:xfrm>
              <a:off x="1530153" y="201649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53" name="Text Box 95"/>
            <p:cNvSpPr txBox="1">
              <a:spLocks noChangeArrowheads="1"/>
            </p:cNvSpPr>
            <p:nvPr/>
          </p:nvSpPr>
          <p:spPr bwMode="auto">
            <a:xfrm>
              <a:off x="1530153" y="1612739"/>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54" name="Text Box 96"/>
            <p:cNvSpPr txBox="1">
              <a:spLocks noChangeArrowheads="1"/>
            </p:cNvSpPr>
            <p:nvPr/>
          </p:nvSpPr>
          <p:spPr bwMode="auto">
            <a:xfrm>
              <a:off x="1530153" y="120898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传输轮次</a:t>
              </a:r>
            </a:p>
          </p:txBody>
        </p:sp>
        <p:sp>
          <p:nvSpPr>
            <p:cNvPr id="270" name="Text Box 135"/>
            <p:cNvSpPr txBox="1">
              <a:spLocks noChangeArrowheads="1"/>
            </p:cNvSpPr>
            <p:nvPr/>
          </p:nvSpPr>
          <p:spPr bwMode="auto">
            <a:xfrm>
              <a:off x="966278" y="836711"/>
              <a:ext cx="2091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cwnd</a:t>
              </a: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775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版本</a:t>
              </a:r>
            </a:p>
          </p:txBody>
        </p:sp>
        <p:sp>
          <p:nvSpPr>
            <p:cNvPr id="278" name="Text Box 205"/>
            <p:cNvSpPr txBox="1">
              <a:spLocks noChangeArrowheads="1"/>
            </p:cNvSpPr>
            <p:nvPr/>
          </p:nvSpPr>
          <p:spPr bwMode="auto">
            <a:xfrm>
              <a:off x="272479" y="1918920"/>
              <a:ext cx="13878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898069" y="2393474"/>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763115" y="2010746"/>
              <a:ext cx="120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6" name="Text Box 206"/>
            <p:cNvSpPr txBox="1">
              <a:spLocks noChangeArrowheads="1"/>
            </p:cNvSpPr>
            <p:nvPr/>
          </p:nvSpPr>
          <p:spPr bwMode="auto">
            <a:xfrm rot="20205303">
              <a:off x="2939569" y="147156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7" name="TextBox 147"/>
            <p:cNvSpPr txBox="1">
              <a:spLocks noChangeArrowheads="1"/>
            </p:cNvSpPr>
            <p:nvPr/>
          </p:nvSpPr>
          <p:spPr bwMode="auto">
            <a:xfrm>
              <a:off x="5542277" y="2191455"/>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a:t>
              </a:r>
            </a:p>
          </p:txBody>
        </p:sp>
      </p:grpSp>
      <p:sp>
        <p:nvSpPr>
          <p:cNvPr id="276" name="Line 167"/>
          <p:cNvSpPr>
            <a:spLocks noChangeShapeType="1"/>
          </p:cNvSpPr>
          <p:nvPr/>
        </p:nvSpPr>
        <p:spPr bwMode="auto">
          <a:xfrm>
            <a:off x="1469711" y="3458719"/>
            <a:ext cx="406295"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5"/>
          <p:cNvSpPr txBox="1">
            <a:spLocks noChangeArrowheads="1"/>
          </p:cNvSpPr>
          <p:nvPr/>
        </p:nvSpPr>
        <p:spPr bwMode="auto">
          <a:xfrm>
            <a:off x="642910" y="4573984"/>
            <a:ext cx="79819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b="0" dirty="0">
                <a:solidFill>
                  <a:srgbClr val="000099"/>
                </a:solidFill>
                <a:latin typeface="Arial" panose="020B0604020202020204" pitchFamily="34" charset="0"/>
                <a:ea typeface="黑体" panose="02010609060101010101" pitchFamily="49" charset="-122"/>
              </a:rPr>
              <a:t>发送方每收到一个对新报文段的确认</a:t>
            </a:r>
            <a:r>
              <a:rPr kumimoji="0" lang="en-US" altLang="zh-CN" b="0" dirty="0">
                <a:solidFill>
                  <a:srgbClr val="000099"/>
                </a:solidFill>
                <a:latin typeface="Arial" panose="020B0604020202020204" pitchFamily="34" charset="0"/>
                <a:ea typeface="黑体" panose="02010609060101010101" pitchFamily="49" charset="-122"/>
              </a:rPr>
              <a:t> ACK</a:t>
            </a:r>
            <a:r>
              <a:rPr kumimoji="0" lang="zh-CN" altLang="zh-CN" b="0" dirty="0">
                <a:solidFill>
                  <a:srgbClr val="000099"/>
                </a:solidFill>
                <a:latin typeface="Arial" panose="020B0604020202020204" pitchFamily="34" charset="0"/>
                <a:ea typeface="黑体" panose="02010609060101010101" pitchFamily="49" charset="-122"/>
              </a:rPr>
              <a:t>，就把拥塞窗口值加</a:t>
            </a:r>
            <a:r>
              <a:rPr kumimoji="0" lang="en-US" altLang="zh-CN" b="0" dirty="0">
                <a:solidFill>
                  <a:srgbClr val="000099"/>
                </a:solidFill>
                <a:latin typeface="Arial" panose="020B0604020202020204" pitchFamily="34" charset="0"/>
                <a:ea typeface="黑体" panose="02010609060101010101" pitchFamily="49" charset="-122"/>
              </a:rPr>
              <a:t> 1</a:t>
            </a:r>
            <a:r>
              <a:rPr kumimoji="0" lang="zh-CN" altLang="zh-CN" b="0" dirty="0">
                <a:solidFill>
                  <a:srgbClr val="000099"/>
                </a:solidFill>
                <a:latin typeface="Arial" panose="020B0604020202020204" pitchFamily="34" charset="0"/>
                <a:ea typeface="黑体" panose="02010609060101010101" pitchFamily="49" charset="-122"/>
              </a:rPr>
              <a:t>，然后开始下一轮的传输</a:t>
            </a:r>
            <a:r>
              <a:rPr kumimoji="0" lang="en-US" altLang="zh-CN" b="0" dirty="0">
                <a:solidFill>
                  <a:srgbClr val="000099"/>
                </a:solidFill>
                <a:latin typeface="Arial" panose="020B0604020202020204" pitchFamily="34" charset="0"/>
                <a:ea typeface="黑体" panose="02010609060101010101" pitchFamily="49" charset="-122"/>
              </a:rPr>
              <a:t> (</a:t>
            </a:r>
            <a:r>
              <a:rPr kumimoji="0" lang="zh-CN" altLang="zh-CN" b="0" dirty="0">
                <a:solidFill>
                  <a:srgbClr val="000099"/>
                </a:solidFill>
                <a:latin typeface="Arial" panose="020B0604020202020204" pitchFamily="34" charset="0"/>
                <a:ea typeface="黑体" panose="02010609060101010101" pitchFamily="49" charset="-122"/>
              </a:rPr>
              <a:t>请注意，横坐标是传输轮次，不是时间</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。因此拥塞窗口</a:t>
            </a:r>
            <a:r>
              <a:rPr kumimoji="0" lang="en-US" altLang="zh-CN" b="0" dirty="0">
                <a:solidFill>
                  <a:srgbClr val="000099"/>
                </a:solidFill>
                <a:latin typeface="Arial" panose="020B0604020202020204" pitchFamily="34" charset="0"/>
                <a:ea typeface="黑体" panose="02010609060101010101" pitchFamily="49" charset="-122"/>
              </a:rPr>
              <a:t> cwnd </a:t>
            </a:r>
            <a:r>
              <a:rPr kumimoji="0" lang="zh-CN" altLang="zh-CN" b="0" dirty="0">
                <a:solidFill>
                  <a:srgbClr val="000099"/>
                </a:solidFill>
                <a:latin typeface="Arial" panose="020B0604020202020204" pitchFamily="34" charset="0"/>
                <a:ea typeface="黑体" panose="02010609060101010101" pitchFamily="49" charset="-122"/>
              </a:rPr>
              <a:t>随着</a:t>
            </a:r>
            <a:r>
              <a:rPr kumimoji="0" lang="zh-CN" altLang="zh-CN" b="0" dirty="0">
                <a:solidFill>
                  <a:srgbClr val="FF0000"/>
                </a:solidFill>
                <a:latin typeface="Arial" panose="020B0604020202020204" pitchFamily="34" charset="0"/>
                <a:ea typeface="黑体" panose="02010609060101010101" pitchFamily="49" charset="-122"/>
              </a:rPr>
              <a:t>传输轮次</a:t>
            </a:r>
            <a:r>
              <a:rPr kumimoji="0" lang="zh-CN" altLang="zh-CN" b="0" dirty="0">
                <a:solidFill>
                  <a:srgbClr val="000099"/>
                </a:solidFill>
                <a:latin typeface="Arial" panose="020B0604020202020204" pitchFamily="34" charset="0"/>
                <a:ea typeface="黑体" panose="02010609060101010101" pitchFamily="49" charset="-122"/>
              </a:rPr>
              <a:t>按指数规律增长。</a:t>
            </a:r>
            <a:endParaRPr kumimoji="0" lang="zh-CN" altLang="en-US" b="0" dirty="0">
              <a:solidFill>
                <a:srgbClr val="000099"/>
              </a:solidFill>
              <a:latin typeface="Arial" panose="020B0604020202020204" pitchFamily="34" charset="0"/>
              <a:ea typeface="黑体" panose="02010609060101010101" pitchFamily="49" charset="-122"/>
            </a:endParaRPr>
          </a:p>
        </p:txBody>
      </p:sp>
      <p:sp>
        <p:nvSpPr>
          <p:cNvPr id="119" name="标题 118"/>
          <p:cNvSpPr>
            <a:spLocks noGrp="1"/>
          </p:cNvSpPr>
          <p:nvPr>
            <p:ph type="title"/>
          </p:nvPr>
        </p:nvSpPr>
        <p:spPr/>
        <p:txBody>
          <a:bodyPr/>
          <a:lstStyle/>
          <a:p>
            <a:pPr lvl="0"/>
            <a:r>
              <a:rPr kumimoji="1" lang="zh-CN" altLang="en-US" dirty="0">
                <a:solidFill>
                  <a:srgbClr val="333399"/>
                </a:solidFill>
                <a:ea typeface="黑体" panose="02010609060101010101" pitchFamily="49" charset="-122"/>
              </a:rPr>
              <a:t>慢开始和拥塞避免算法的实现举例 </a:t>
            </a:r>
            <a:endParaRPr lang="zh-CN" alt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28596" y="285728"/>
            <a:ext cx="844061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0" cap="none" spc="0" normalizeH="0" baseline="0" noProof="0" dirty="0">
              <a:ln>
                <a:noFill/>
              </a:ln>
              <a:solidFill>
                <a:srgbClr val="333399"/>
              </a:solidFill>
              <a:effectLst/>
              <a:uLnTx/>
              <a:uFillTx/>
              <a:latin typeface="Tahoma" panose="020B0604030504040204"/>
              <a:ea typeface="黑体" panose="02010609060101010101" pitchFamily="49" charset="-122"/>
              <a:cs typeface="+mj-cs"/>
            </a:endParaRPr>
          </a:p>
        </p:txBody>
      </p:sp>
      <p:grpSp>
        <p:nvGrpSpPr>
          <p:cNvPr id="2" name="组合 2"/>
          <p:cNvGrpSpPr/>
          <p:nvPr/>
        </p:nvGrpSpPr>
        <p:grpSpPr>
          <a:xfrm>
            <a:off x="251520" y="1108045"/>
            <a:ext cx="8929208" cy="3321087"/>
            <a:chOff x="272479" y="836711"/>
            <a:chExt cx="967330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7" name="Text Box 78"/>
            <p:cNvSpPr txBox="1">
              <a:spLocks noChangeArrowheads="1"/>
            </p:cNvSpPr>
            <p:nvPr/>
          </p:nvSpPr>
          <p:spPr bwMode="auto">
            <a:xfrm>
              <a:off x="2709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238" name="Text Box 79"/>
            <p:cNvSpPr txBox="1">
              <a:spLocks noChangeArrowheads="1"/>
            </p:cNvSpPr>
            <p:nvPr/>
          </p:nvSpPr>
          <p:spPr bwMode="auto">
            <a:xfrm>
              <a:off x="3177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39" name="Text Box 80"/>
            <p:cNvSpPr txBox="1">
              <a:spLocks noChangeArrowheads="1"/>
            </p:cNvSpPr>
            <p:nvPr/>
          </p:nvSpPr>
          <p:spPr bwMode="auto">
            <a:xfrm>
              <a:off x="3658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40" name="Text Box 81"/>
            <p:cNvSpPr txBox="1">
              <a:spLocks noChangeArrowheads="1"/>
            </p:cNvSpPr>
            <p:nvPr/>
          </p:nvSpPr>
          <p:spPr bwMode="auto">
            <a:xfrm>
              <a:off x="4048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41" name="Text Box 82"/>
            <p:cNvSpPr txBox="1">
              <a:spLocks noChangeArrowheads="1"/>
            </p:cNvSpPr>
            <p:nvPr/>
          </p:nvSpPr>
          <p:spPr bwMode="auto">
            <a:xfrm>
              <a:off x="455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42" name="Text Box 83"/>
            <p:cNvSpPr txBox="1">
              <a:spLocks noChangeArrowheads="1"/>
            </p:cNvSpPr>
            <p:nvPr/>
          </p:nvSpPr>
          <p:spPr bwMode="auto">
            <a:xfrm>
              <a:off x="4997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43" name="Text Box 84"/>
            <p:cNvSpPr txBox="1">
              <a:spLocks noChangeArrowheads="1"/>
            </p:cNvSpPr>
            <p:nvPr/>
          </p:nvSpPr>
          <p:spPr bwMode="auto">
            <a:xfrm>
              <a:off x="546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44" name="Text Box 85"/>
            <p:cNvSpPr txBox="1">
              <a:spLocks noChangeArrowheads="1"/>
            </p:cNvSpPr>
            <p:nvPr/>
          </p:nvSpPr>
          <p:spPr bwMode="auto">
            <a:xfrm>
              <a:off x="5950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18</a:t>
              </a:r>
            </a:p>
          </p:txBody>
        </p:sp>
        <p:sp>
          <p:nvSpPr>
            <p:cNvPr id="245" name="Text Box 86"/>
            <p:cNvSpPr txBox="1">
              <a:spLocks noChangeArrowheads="1"/>
            </p:cNvSpPr>
            <p:nvPr/>
          </p:nvSpPr>
          <p:spPr bwMode="auto">
            <a:xfrm>
              <a:off x="6418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46" name="Text Box 87"/>
            <p:cNvSpPr txBox="1">
              <a:spLocks noChangeArrowheads="1"/>
            </p:cNvSpPr>
            <p:nvPr/>
          </p:nvSpPr>
          <p:spPr bwMode="auto">
            <a:xfrm>
              <a:off x="6873153" y="3757688"/>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22</a:t>
              </a:r>
            </a:p>
          </p:txBody>
        </p:sp>
        <p:sp>
          <p:nvSpPr>
            <p:cNvPr id="247" name="Text Box 89"/>
            <p:cNvSpPr txBox="1">
              <a:spLocks noChangeArrowheads="1"/>
            </p:cNvSpPr>
            <p:nvPr/>
          </p:nvSpPr>
          <p:spPr bwMode="auto">
            <a:xfrm>
              <a:off x="1812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48" name="Text Box 90"/>
            <p:cNvSpPr txBox="1">
              <a:spLocks noChangeArrowheads="1"/>
            </p:cNvSpPr>
            <p:nvPr/>
          </p:nvSpPr>
          <p:spPr bwMode="auto">
            <a:xfrm>
              <a:off x="1647153" y="3591140"/>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50" name="Text Box 92"/>
            <p:cNvSpPr txBox="1">
              <a:spLocks noChangeArrowheads="1"/>
            </p:cNvSpPr>
            <p:nvPr/>
          </p:nvSpPr>
          <p:spPr bwMode="auto">
            <a:xfrm>
              <a:off x="1647153" y="2797088"/>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51" name="Text Box 93"/>
            <p:cNvSpPr txBox="1">
              <a:spLocks noChangeArrowheads="1"/>
            </p:cNvSpPr>
            <p:nvPr/>
          </p:nvSpPr>
          <p:spPr bwMode="auto">
            <a:xfrm>
              <a:off x="1530153" y="2406791"/>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52" name="Text Box 94"/>
            <p:cNvSpPr txBox="1">
              <a:spLocks noChangeArrowheads="1"/>
            </p:cNvSpPr>
            <p:nvPr/>
          </p:nvSpPr>
          <p:spPr bwMode="auto">
            <a:xfrm>
              <a:off x="1530153" y="201649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53" name="Text Box 95"/>
            <p:cNvSpPr txBox="1">
              <a:spLocks noChangeArrowheads="1"/>
            </p:cNvSpPr>
            <p:nvPr/>
          </p:nvSpPr>
          <p:spPr bwMode="auto">
            <a:xfrm>
              <a:off x="1530153" y="1612739"/>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54" name="Text Box 96"/>
            <p:cNvSpPr txBox="1">
              <a:spLocks noChangeArrowheads="1"/>
            </p:cNvSpPr>
            <p:nvPr/>
          </p:nvSpPr>
          <p:spPr bwMode="auto">
            <a:xfrm>
              <a:off x="1530153" y="120898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传输轮次</a:t>
              </a:r>
            </a:p>
          </p:txBody>
        </p:sp>
        <p:sp>
          <p:nvSpPr>
            <p:cNvPr id="270" name="Text Box 135"/>
            <p:cNvSpPr txBox="1">
              <a:spLocks noChangeArrowheads="1"/>
            </p:cNvSpPr>
            <p:nvPr/>
          </p:nvSpPr>
          <p:spPr bwMode="auto">
            <a:xfrm>
              <a:off x="966278" y="836711"/>
              <a:ext cx="2091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cwnd</a:t>
              </a: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775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版本</a:t>
              </a:r>
            </a:p>
          </p:txBody>
        </p:sp>
        <p:sp>
          <p:nvSpPr>
            <p:cNvPr id="278" name="Text Box 205"/>
            <p:cNvSpPr txBox="1">
              <a:spLocks noChangeArrowheads="1"/>
            </p:cNvSpPr>
            <p:nvPr/>
          </p:nvSpPr>
          <p:spPr bwMode="auto">
            <a:xfrm>
              <a:off x="272479" y="1918920"/>
              <a:ext cx="13878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898069" y="2393474"/>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763115" y="2010746"/>
              <a:ext cx="120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6" name="Text Box 206"/>
            <p:cNvSpPr txBox="1">
              <a:spLocks noChangeArrowheads="1"/>
            </p:cNvSpPr>
            <p:nvPr/>
          </p:nvSpPr>
          <p:spPr bwMode="auto">
            <a:xfrm rot="20205303">
              <a:off x="2939569" y="147156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7" name="TextBox 147"/>
            <p:cNvSpPr txBox="1">
              <a:spLocks noChangeArrowheads="1"/>
            </p:cNvSpPr>
            <p:nvPr/>
          </p:nvSpPr>
          <p:spPr bwMode="auto">
            <a:xfrm>
              <a:off x="5542277" y="2191455"/>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a:t>
              </a:r>
            </a:p>
          </p:txBody>
        </p:sp>
      </p:grpSp>
      <p:sp>
        <p:nvSpPr>
          <p:cNvPr id="276" name="Line 167"/>
          <p:cNvSpPr>
            <a:spLocks noChangeShapeType="1"/>
          </p:cNvSpPr>
          <p:nvPr/>
        </p:nvSpPr>
        <p:spPr bwMode="auto">
          <a:xfrm>
            <a:off x="1757478" y="3301549"/>
            <a:ext cx="406295"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5"/>
          <p:cNvSpPr txBox="1">
            <a:spLocks noChangeArrowheads="1"/>
          </p:cNvSpPr>
          <p:nvPr/>
        </p:nvSpPr>
        <p:spPr bwMode="auto">
          <a:xfrm>
            <a:off x="662016" y="4572008"/>
            <a:ext cx="79819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b="0" dirty="0">
                <a:solidFill>
                  <a:srgbClr val="000099"/>
                </a:solidFill>
                <a:latin typeface="Arial" panose="020B0604020202020204" pitchFamily="34" charset="0"/>
                <a:ea typeface="黑体" panose="02010609060101010101" pitchFamily="49" charset="-122"/>
              </a:rPr>
              <a:t>发送方每收到一个对新报文段的确认</a:t>
            </a:r>
            <a:r>
              <a:rPr kumimoji="0" lang="en-US" altLang="zh-CN" b="0" dirty="0">
                <a:solidFill>
                  <a:srgbClr val="000099"/>
                </a:solidFill>
                <a:latin typeface="Arial" panose="020B0604020202020204" pitchFamily="34" charset="0"/>
                <a:ea typeface="黑体" panose="02010609060101010101" pitchFamily="49" charset="-122"/>
              </a:rPr>
              <a:t> ACK</a:t>
            </a:r>
            <a:r>
              <a:rPr kumimoji="0" lang="zh-CN" altLang="zh-CN" b="0" dirty="0">
                <a:solidFill>
                  <a:srgbClr val="000099"/>
                </a:solidFill>
                <a:latin typeface="Arial" panose="020B0604020202020204" pitchFamily="34" charset="0"/>
                <a:ea typeface="黑体" panose="02010609060101010101" pitchFamily="49" charset="-122"/>
              </a:rPr>
              <a:t>，就把拥塞窗口值加</a:t>
            </a:r>
            <a:r>
              <a:rPr kumimoji="0" lang="en-US" altLang="zh-CN" b="0" dirty="0">
                <a:solidFill>
                  <a:srgbClr val="000099"/>
                </a:solidFill>
                <a:latin typeface="Arial" panose="020B0604020202020204" pitchFamily="34" charset="0"/>
                <a:ea typeface="黑体" panose="02010609060101010101" pitchFamily="49" charset="-122"/>
              </a:rPr>
              <a:t> </a:t>
            </a:r>
            <a:r>
              <a:rPr kumimoji="0" lang="en-US" altLang="zh-CN" b="0" dirty="0">
                <a:solidFill>
                  <a:srgbClr val="FF0000"/>
                </a:solidFill>
                <a:latin typeface="Arial" panose="020B0604020202020204" pitchFamily="34" charset="0"/>
                <a:ea typeface="黑体" panose="02010609060101010101" pitchFamily="49" charset="-122"/>
              </a:rPr>
              <a:t>1</a:t>
            </a:r>
            <a:r>
              <a:rPr kumimoji="0" lang="zh-CN" altLang="zh-CN" b="0" dirty="0">
                <a:solidFill>
                  <a:srgbClr val="000099"/>
                </a:solidFill>
                <a:latin typeface="Arial" panose="020B0604020202020204" pitchFamily="34" charset="0"/>
                <a:ea typeface="黑体" panose="02010609060101010101" pitchFamily="49" charset="-122"/>
              </a:rPr>
              <a:t>，然后开始下一轮的传输</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请注意，横坐标是传输轮次，不是时间</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。因此拥塞窗口</a:t>
            </a:r>
            <a:r>
              <a:rPr kumimoji="0" lang="en-US" altLang="zh-CN" b="0" dirty="0">
                <a:solidFill>
                  <a:srgbClr val="000099"/>
                </a:solidFill>
                <a:latin typeface="Arial" panose="020B0604020202020204" pitchFamily="34" charset="0"/>
                <a:ea typeface="黑体" panose="02010609060101010101" pitchFamily="49" charset="-122"/>
              </a:rPr>
              <a:t> cwnd </a:t>
            </a:r>
            <a:r>
              <a:rPr kumimoji="0" lang="zh-CN" altLang="zh-CN" b="0" dirty="0">
                <a:solidFill>
                  <a:srgbClr val="000099"/>
                </a:solidFill>
                <a:latin typeface="Arial" panose="020B0604020202020204" pitchFamily="34" charset="0"/>
                <a:ea typeface="黑体" panose="02010609060101010101" pitchFamily="49" charset="-122"/>
              </a:rPr>
              <a:t>随着传输轮次按指数规律增长。</a:t>
            </a:r>
            <a:endParaRPr kumimoji="0" lang="zh-CN" altLang="en-US" b="0" dirty="0">
              <a:solidFill>
                <a:srgbClr val="000099"/>
              </a:solidFill>
              <a:latin typeface="Arial" panose="020B0604020202020204" pitchFamily="34" charset="0"/>
              <a:ea typeface="黑体" panose="02010609060101010101" pitchFamily="49" charset="-122"/>
            </a:endParaRPr>
          </a:p>
        </p:txBody>
      </p:sp>
      <p:sp>
        <p:nvSpPr>
          <p:cNvPr id="119" name="标题 118"/>
          <p:cNvSpPr>
            <a:spLocks noGrp="1"/>
          </p:cNvSpPr>
          <p:nvPr>
            <p:ph type="title"/>
          </p:nvPr>
        </p:nvSpPr>
        <p:spPr/>
        <p:txBody>
          <a:bodyPr/>
          <a:lstStyle/>
          <a:p>
            <a:pPr lvl="0"/>
            <a:r>
              <a:rPr kumimoji="1" lang="zh-CN" altLang="en-US" dirty="0">
                <a:solidFill>
                  <a:srgbClr val="333399"/>
                </a:solidFill>
                <a:ea typeface="黑体" panose="02010609060101010101" pitchFamily="49" charset="-122"/>
              </a:rPr>
              <a:t>慢开始和拥塞避免算法的实现举例 </a:t>
            </a:r>
            <a:endParaRPr lang="zh-CN" alt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51520" y="1214422"/>
            <a:ext cx="8929208" cy="3321087"/>
            <a:chOff x="272479" y="836711"/>
            <a:chExt cx="967330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7" name="Text Box 78"/>
            <p:cNvSpPr txBox="1">
              <a:spLocks noChangeArrowheads="1"/>
            </p:cNvSpPr>
            <p:nvPr/>
          </p:nvSpPr>
          <p:spPr bwMode="auto">
            <a:xfrm>
              <a:off x="2709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238" name="Text Box 79"/>
            <p:cNvSpPr txBox="1">
              <a:spLocks noChangeArrowheads="1"/>
            </p:cNvSpPr>
            <p:nvPr/>
          </p:nvSpPr>
          <p:spPr bwMode="auto">
            <a:xfrm>
              <a:off x="3177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39" name="Text Box 80"/>
            <p:cNvSpPr txBox="1">
              <a:spLocks noChangeArrowheads="1"/>
            </p:cNvSpPr>
            <p:nvPr/>
          </p:nvSpPr>
          <p:spPr bwMode="auto">
            <a:xfrm>
              <a:off x="3658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40" name="Text Box 81"/>
            <p:cNvSpPr txBox="1">
              <a:spLocks noChangeArrowheads="1"/>
            </p:cNvSpPr>
            <p:nvPr/>
          </p:nvSpPr>
          <p:spPr bwMode="auto">
            <a:xfrm>
              <a:off x="4048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41" name="Text Box 82"/>
            <p:cNvSpPr txBox="1">
              <a:spLocks noChangeArrowheads="1"/>
            </p:cNvSpPr>
            <p:nvPr/>
          </p:nvSpPr>
          <p:spPr bwMode="auto">
            <a:xfrm>
              <a:off x="455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42" name="Text Box 83"/>
            <p:cNvSpPr txBox="1">
              <a:spLocks noChangeArrowheads="1"/>
            </p:cNvSpPr>
            <p:nvPr/>
          </p:nvSpPr>
          <p:spPr bwMode="auto">
            <a:xfrm>
              <a:off x="4997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43" name="Text Box 84"/>
            <p:cNvSpPr txBox="1">
              <a:spLocks noChangeArrowheads="1"/>
            </p:cNvSpPr>
            <p:nvPr/>
          </p:nvSpPr>
          <p:spPr bwMode="auto">
            <a:xfrm>
              <a:off x="546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44" name="Text Box 85"/>
            <p:cNvSpPr txBox="1">
              <a:spLocks noChangeArrowheads="1"/>
            </p:cNvSpPr>
            <p:nvPr/>
          </p:nvSpPr>
          <p:spPr bwMode="auto">
            <a:xfrm>
              <a:off x="5950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18</a:t>
              </a:r>
            </a:p>
          </p:txBody>
        </p:sp>
        <p:sp>
          <p:nvSpPr>
            <p:cNvPr id="245" name="Text Box 86"/>
            <p:cNvSpPr txBox="1">
              <a:spLocks noChangeArrowheads="1"/>
            </p:cNvSpPr>
            <p:nvPr/>
          </p:nvSpPr>
          <p:spPr bwMode="auto">
            <a:xfrm>
              <a:off x="6418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46" name="Text Box 87"/>
            <p:cNvSpPr txBox="1">
              <a:spLocks noChangeArrowheads="1"/>
            </p:cNvSpPr>
            <p:nvPr/>
          </p:nvSpPr>
          <p:spPr bwMode="auto">
            <a:xfrm>
              <a:off x="6873153" y="3757688"/>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22</a:t>
              </a:r>
            </a:p>
          </p:txBody>
        </p:sp>
        <p:sp>
          <p:nvSpPr>
            <p:cNvPr id="247" name="Text Box 89"/>
            <p:cNvSpPr txBox="1">
              <a:spLocks noChangeArrowheads="1"/>
            </p:cNvSpPr>
            <p:nvPr/>
          </p:nvSpPr>
          <p:spPr bwMode="auto">
            <a:xfrm>
              <a:off x="1812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48" name="Text Box 90"/>
            <p:cNvSpPr txBox="1">
              <a:spLocks noChangeArrowheads="1"/>
            </p:cNvSpPr>
            <p:nvPr/>
          </p:nvSpPr>
          <p:spPr bwMode="auto">
            <a:xfrm>
              <a:off x="1647153" y="3591140"/>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50" name="Text Box 92"/>
            <p:cNvSpPr txBox="1">
              <a:spLocks noChangeArrowheads="1"/>
            </p:cNvSpPr>
            <p:nvPr/>
          </p:nvSpPr>
          <p:spPr bwMode="auto">
            <a:xfrm>
              <a:off x="1647153" y="2797088"/>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51" name="Text Box 93"/>
            <p:cNvSpPr txBox="1">
              <a:spLocks noChangeArrowheads="1"/>
            </p:cNvSpPr>
            <p:nvPr/>
          </p:nvSpPr>
          <p:spPr bwMode="auto">
            <a:xfrm>
              <a:off x="1530153" y="2406791"/>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52" name="Text Box 94"/>
            <p:cNvSpPr txBox="1">
              <a:spLocks noChangeArrowheads="1"/>
            </p:cNvSpPr>
            <p:nvPr/>
          </p:nvSpPr>
          <p:spPr bwMode="auto">
            <a:xfrm>
              <a:off x="1530153" y="201649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53" name="Text Box 95"/>
            <p:cNvSpPr txBox="1">
              <a:spLocks noChangeArrowheads="1"/>
            </p:cNvSpPr>
            <p:nvPr/>
          </p:nvSpPr>
          <p:spPr bwMode="auto">
            <a:xfrm>
              <a:off x="1530153" y="1612739"/>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54" name="Text Box 96"/>
            <p:cNvSpPr txBox="1">
              <a:spLocks noChangeArrowheads="1"/>
            </p:cNvSpPr>
            <p:nvPr/>
          </p:nvSpPr>
          <p:spPr bwMode="auto">
            <a:xfrm>
              <a:off x="1530153" y="120898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传输轮次</a:t>
              </a:r>
            </a:p>
          </p:txBody>
        </p:sp>
        <p:sp>
          <p:nvSpPr>
            <p:cNvPr id="270" name="Text Box 135"/>
            <p:cNvSpPr txBox="1">
              <a:spLocks noChangeArrowheads="1"/>
            </p:cNvSpPr>
            <p:nvPr/>
          </p:nvSpPr>
          <p:spPr bwMode="auto">
            <a:xfrm>
              <a:off x="966278" y="836711"/>
              <a:ext cx="2091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cwnd</a:t>
              </a: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775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版本</a:t>
              </a:r>
            </a:p>
          </p:txBody>
        </p:sp>
        <p:sp>
          <p:nvSpPr>
            <p:cNvPr id="278" name="Text Box 205"/>
            <p:cNvSpPr txBox="1">
              <a:spLocks noChangeArrowheads="1"/>
            </p:cNvSpPr>
            <p:nvPr/>
          </p:nvSpPr>
          <p:spPr bwMode="auto">
            <a:xfrm>
              <a:off x="272479" y="1918920"/>
              <a:ext cx="13878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898069" y="2393474"/>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763115" y="2010746"/>
              <a:ext cx="120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6" name="Text Box 206"/>
            <p:cNvSpPr txBox="1">
              <a:spLocks noChangeArrowheads="1"/>
            </p:cNvSpPr>
            <p:nvPr/>
          </p:nvSpPr>
          <p:spPr bwMode="auto">
            <a:xfrm rot="20205303">
              <a:off x="2939569" y="147156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7" name="TextBox 147"/>
            <p:cNvSpPr txBox="1">
              <a:spLocks noChangeArrowheads="1"/>
            </p:cNvSpPr>
            <p:nvPr/>
          </p:nvSpPr>
          <p:spPr bwMode="auto">
            <a:xfrm>
              <a:off x="5542277" y="2191455"/>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a:t>
              </a:r>
            </a:p>
          </p:txBody>
        </p:sp>
      </p:grpSp>
      <p:sp>
        <p:nvSpPr>
          <p:cNvPr id="276" name="Line 167"/>
          <p:cNvSpPr>
            <a:spLocks noChangeShapeType="1"/>
          </p:cNvSpPr>
          <p:nvPr/>
        </p:nvSpPr>
        <p:spPr bwMode="auto">
          <a:xfrm>
            <a:off x="1972231" y="3047886"/>
            <a:ext cx="406295"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5"/>
          <p:cNvSpPr txBox="1">
            <a:spLocks noChangeArrowheads="1"/>
          </p:cNvSpPr>
          <p:nvPr/>
        </p:nvSpPr>
        <p:spPr bwMode="auto">
          <a:xfrm>
            <a:off x="571472" y="4572008"/>
            <a:ext cx="79819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b="0" dirty="0">
                <a:solidFill>
                  <a:srgbClr val="000099"/>
                </a:solidFill>
                <a:latin typeface="Arial" panose="020B0604020202020204" pitchFamily="34" charset="0"/>
                <a:ea typeface="黑体" panose="02010609060101010101" pitchFamily="49" charset="-122"/>
              </a:rPr>
              <a:t>发送方每收到一个对新报文段的确认</a:t>
            </a:r>
            <a:r>
              <a:rPr kumimoji="0" lang="en-US" altLang="zh-CN" b="0" dirty="0">
                <a:solidFill>
                  <a:srgbClr val="000099"/>
                </a:solidFill>
                <a:latin typeface="Arial" panose="020B0604020202020204" pitchFamily="34" charset="0"/>
                <a:ea typeface="黑体" panose="02010609060101010101" pitchFamily="49" charset="-122"/>
              </a:rPr>
              <a:t> ACK</a:t>
            </a:r>
            <a:r>
              <a:rPr kumimoji="0" lang="zh-CN" altLang="zh-CN" b="0" dirty="0">
                <a:solidFill>
                  <a:srgbClr val="000099"/>
                </a:solidFill>
                <a:latin typeface="Arial" panose="020B0604020202020204" pitchFamily="34" charset="0"/>
                <a:ea typeface="黑体" panose="02010609060101010101" pitchFamily="49" charset="-122"/>
              </a:rPr>
              <a:t>，就把拥塞窗口值加</a:t>
            </a:r>
            <a:r>
              <a:rPr kumimoji="0" lang="en-US" altLang="zh-CN" b="0" dirty="0">
                <a:solidFill>
                  <a:srgbClr val="000099"/>
                </a:solidFill>
                <a:latin typeface="Arial" panose="020B0604020202020204" pitchFamily="34" charset="0"/>
                <a:ea typeface="黑体" panose="02010609060101010101" pitchFamily="49" charset="-122"/>
              </a:rPr>
              <a:t> 1</a:t>
            </a:r>
            <a:r>
              <a:rPr kumimoji="0" lang="zh-CN" altLang="zh-CN" b="0" dirty="0">
                <a:solidFill>
                  <a:srgbClr val="000099"/>
                </a:solidFill>
                <a:latin typeface="Arial" panose="020B0604020202020204" pitchFamily="34" charset="0"/>
                <a:ea typeface="黑体" panose="02010609060101010101" pitchFamily="49" charset="-122"/>
              </a:rPr>
              <a:t>，然后开始下一轮的传输</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请注意，横坐标是传输轮次，不是时间</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。因此拥塞窗口</a:t>
            </a:r>
            <a:r>
              <a:rPr kumimoji="0" lang="en-US" altLang="zh-CN" b="0" dirty="0">
                <a:solidFill>
                  <a:srgbClr val="000099"/>
                </a:solidFill>
                <a:latin typeface="Arial" panose="020B0604020202020204" pitchFamily="34" charset="0"/>
                <a:ea typeface="黑体" panose="02010609060101010101" pitchFamily="49" charset="-122"/>
              </a:rPr>
              <a:t> cwnd </a:t>
            </a:r>
            <a:r>
              <a:rPr kumimoji="0" lang="zh-CN" altLang="zh-CN" b="0" dirty="0">
                <a:solidFill>
                  <a:srgbClr val="000099"/>
                </a:solidFill>
                <a:latin typeface="Arial" panose="020B0604020202020204" pitchFamily="34" charset="0"/>
                <a:ea typeface="黑体" panose="02010609060101010101" pitchFamily="49" charset="-122"/>
              </a:rPr>
              <a:t>随着传输轮次按指数规律增长。</a:t>
            </a:r>
            <a:endParaRPr kumimoji="0" lang="zh-CN" altLang="en-US" b="0" dirty="0">
              <a:solidFill>
                <a:srgbClr val="000099"/>
              </a:solidFill>
              <a:latin typeface="Arial" panose="020B0604020202020204" pitchFamily="34" charset="0"/>
              <a:ea typeface="黑体" panose="02010609060101010101" pitchFamily="49" charset="-122"/>
            </a:endParaRPr>
          </a:p>
        </p:txBody>
      </p:sp>
      <p:sp>
        <p:nvSpPr>
          <p:cNvPr id="119" name="标题 118"/>
          <p:cNvSpPr>
            <a:spLocks noGrp="1"/>
          </p:cNvSpPr>
          <p:nvPr>
            <p:ph type="title"/>
          </p:nvPr>
        </p:nvSpPr>
        <p:spPr/>
        <p:txBody>
          <a:bodyPr/>
          <a:lstStyle/>
          <a:p>
            <a:pPr lvl="0"/>
            <a:r>
              <a:rPr kumimoji="1" lang="zh-CN" altLang="en-US" dirty="0">
                <a:solidFill>
                  <a:srgbClr val="333399"/>
                </a:solidFill>
                <a:ea typeface="黑体" panose="02010609060101010101" pitchFamily="49" charset="-122"/>
              </a:rPr>
              <a:t>慢开始和拥塞避免算法的实现举例 </a:t>
            </a:r>
            <a:endParaRPr lang="zh-CN" alt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51520" y="1108045"/>
            <a:ext cx="8929208" cy="3321087"/>
            <a:chOff x="272479" y="836711"/>
            <a:chExt cx="967330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7" name="Text Box 78"/>
            <p:cNvSpPr txBox="1">
              <a:spLocks noChangeArrowheads="1"/>
            </p:cNvSpPr>
            <p:nvPr/>
          </p:nvSpPr>
          <p:spPr bwMode="auto">
            <a:xfrm>
              <a:off x="2709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238" name="Text Box 79"/>
            <p:cNvSpPr txBox="1">
              <a:spLocks noChangeArrowheads="1"/>
            </p:cNvSpPr>
            <p:nvPr/>
          </p:nvSpPr>
          <p:spPr bwMode="auto">
            <a:xfrm>
              <a:off x="3177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39" name="Text Box 80"/>
            <p:cNvSpPr txBox="1">
              <a:spLocks noChangeArrowheads="1"/>
            </p:cNvSpPr>
            <p:nvPr/>
          </p:nvSpPr>
          <p:spPr bwMode="auto">
            <a:xfrm>
              <a:off x="3658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40" name="Text Box 81"/>
            <p:cNvSpPr txBox="1">
              <a:spLocks noChangeArrowheads="1"/>
            </p:cNvSpPr>
            <p:nvPr/>
          </p:nvSpPr>
          <p:spPr bwMode="auto">
            <a:xfrm>
              <a:off x="4048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41" name="Text Box 82"/>
            <p:cNvSpPr txBox="1">
              <a:spLocks noChangeArrowheads="1"/>
            </p:cNvSpPr>
            <p:nvPr/>
          </p:nvSpPr>
          <p:spPr bwMode="auto">
            <a:xfrm>
              <a:off x="455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42" name="Text Box 83"/>
            <p:cNvSpPr txBox="1">
              <a:spLocks noChangeArrowheads="1"/>
            </p:cNvSpPr>
            <p:nvPr/>
          </p:nvSpPr>
          <p:spPr bwMode="auto">
            <a:xfrm>
              <a:off x="4997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43" name="Text Box 84"/>
            <p:cNvSpPr txBox="1">
              <a:spLocks noChangeArrowheads="1"/>
            </p:cNvSpPr>
            <p:nvPr/>
          </p:nvSpPr>
          <p:spPr bwMode="auto">
            <a:xfrm>
              <a:off x="546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44" name="Text Box 85"/>
            <p:cNvSpPr txBox="1">
              <a:spLocks noChangeArrowheads="1"/>
            </p:cNvSpPr>
            <p:nvPr/>
          </p:nvSpPr>
          <p:spPr bwMode="auto">
            <a:xfrm>
              <a:off x="5950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18</a:t>
              </a:r>
            </a:p>
          </p:txBody>
        </p:sp>
        <p:sp>
          <p:nvSpPr>
            <p:cNvPr id="245" name="Text Box 86"/>
            <p:cNvSpPr txBox="1">
              <a:spLocks noChangeArrowheads="1"/>
            </p:cNvSpPr>
            <p:nvPr/>
          </p:nvSpPr>
          <p:spPr bwMode="auto">
            <a:xfrm>
              <a:off x="6418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46" name="Text Box 87"/>
            <p:cNvSpPr txBox="1">
              <a:spLocks noChangeArrowheads="1"/>
            </p:cNvSpPr>
            <p:nvPr/>
          </p:nvSpPr>
          <p:spPr bwMode="auto">
            <a:xfrm>
              <a:off x="6873153" y="3757688"/>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22</a:t>
              </a:r>
            </a:p>
          </p:txBody>
        </p:sp>
        <p:sp>
          <p:nvSpPr>
            <p:cNvPr id="247" name="Text Box 89"/>
            <p:cNvSpPr txBox="1">
              <a:spLocks noChangeArrowheads="1"/>
            </p:cNvSpPr>
            <p:nvPr/>
          </p:nvSpPr>
          <p:spPr bwMode="auto">
            <a:xfrm>
              <a:off x="1812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48" name="Text Box 90"/>
            <p:cNvSpPr txBox="1">
              <a:spLocks noChangeArrowheads="1"/>
            </p:cNvSpPr>
            <p:nvPr/>
          </p:nvSpPr>
          <p:spPr bwMode="auto">
            <a:xfrm>
              <a:off x="1647153" y="3591140"/>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50" name="Text Box 92"/>
            <p:cNvSpPr txBox="1">
              <a:spLocks noChangeArrowheads="1"/>
            </p:cNvSpPr>
            <p:nvPr/>
          </p:nvSpPr>
          <p:spPr bwMode="auto">
            <a:xfrm>
              <a:off x="1647153" y="2797088"/>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51" name="Text Box 93"/>
            <p:cNvSpPr txBox="1">
              <a:spLocks noChangeArrowheads="1"/>
            </p:cNvSpPr>
            <p:nvPr/>
          </p:nvSpPr>
          <p:spPr bwMode="auto">
            <a:xfrm>
              <a:off x="1530153" y="2406791"/>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52" name="Text Box 94"/>
            <p:cNvSpPr txBox="1">
              <a:spLocks noChangeArrowheads="1"/>
            </p:cNvSpPr>
            <p:nvPr/>
          </p:nvSpPr>
          <p:spPr bwMode="auto">
            <a:xfrm>
              <a:off x="1530153" y="201649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53" name="Text Box 95"/>
            <p:cNvSpPr txBox="1">
              <a:spLocks noChangeArrowheads="1"/>
            </p:cNvSpPr>
            <p:nvPr/>
          </p:nvSpPr>
          <p:spPr bwMode="auto">
            <a:xfrm>
              <a:off x="1530153" y="1612739"/>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54" name="Text Box 96"/>
            <p:cNvSpPr txBox="1">
              <a:spLocks noChangeArrowheads="1"/>
            </p:cNvSpPr>
            <p:nvPr/>
          </p:nvSpPr>
          <p:spPr bwMode="auto">
            <a:xfrm>
              <a:off x="1530153" y="120898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传输轮次</a:t>
              </a:r>
            </a:p>
          </p:txBody>
        </p:sp>
        <p:sp>
          <p:nvSpPr>
            <p:cNvPr id="270" name="Text Box 135"/>
            <p:cNvSpPr txBox="1">
              <a:spLocks noChangeArrowheads="1"/>
            </p:cNvSpPr>
            <p:nvPr/>
          </p:nvSpPr>
          <p:spPr bwMode="auto">
            <a:xfrm>
              <a:off x="966278" y="836711"/>
              <a:ext cx="2091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cwnd</a:t>
              </a: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775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版本</a:t>
              </a:r>
            </a:p>
          </p:txBody>
        </p:sp>
        <p:sp>
          <p:nvSpPr>
            <p:cNvPr id="278" name="Text Box 205"/>
            <p:cNvSpPr txBox="1">
              <a:spLocks noChangeArrowheads="1"/>
            </p:cNvSpPr>
            <p:nvPr/>
          </p:nvSpPr>
          <p:spPr bwMode="auto">
            <a:xfrm>
              <a:off x="272479" y="1918920"/>
              <a:ext cx="13878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898069" y="2393474"/>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763115" y="2010746"/>
              <a:ext cx="120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6" name="Text Box 206"/>
            <p:cNvSpPr txBox="1">
              <a:spLocks noChangeArrowheads="1"/>
            </p:cNvSpPr>
            <p:nvPr/>
          </p:nvSpPr>
          <p:spPr bwMode="auto">
            <a:xfrm rot="20205303">
              <a:off x="2939569" y="147156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7" name="TextBox 147"/>
            <p:cNvSpPr txBox="1">
              <a:spLocks noChangeArrowheads="1"/>
            </p:cNvSpPr>
            <p:nvPr/>
          </p:nvSpPr>
          <p:spPr bwMode="auto">
            <a:xfrm>
              <a:off x="5542277" y="2191455"/>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a:t>
              </a:r>
            </a:p>
          </p:txBody>
        </p:sp>
      </p:grpSp>
      <p:sp>
        <p:nvSpPr>
          <p:cNvPr id="276" name="Line 167"/>
          <p:cNvSpPr>
            <a:spLocks noChangeShapeType="1"/>
          </p:cNvSpPr>
          <p:nvPr/>
        </p:nvSpPr>
        <p:spPr bwMode="auto">
          <a:xfrm>
            <a:off x="2171638" y="2149421"/>
            <a:ext cx="406295"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0" name="Text Box 4"/>
          <p:cNvSpPr txBox="1">
            <a:spLocks noChangeArrowheads="1"/>
          </p:cNvSpPr>
          <p:nvPr/>
        </p:nvSpPr>
        <p:spPr bwMode="auto">
          <a:xfrm>
            <a:off x="777592" y="4800439"/>
            <a:ext cx="79819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b="0" dirty="0">
                <a:solidFill>
                  <a:srgbClr val="000099"/>
                </a:solidFill>
                <a:latin typeface="Arial" panose="020B0604020202020204" pitchFamily="34" charset="0"/>
                <a:ea typeface="黑体" panose="02010609060101010101" pitchFamily="49" charset="-122"/>
              </a:rPr>
              <a:t>当拥塞窗口</a:t>
            </a:r>
            <a:r>
              <a:rPr kumimoji="0" lang="en-US" altLang="zh-CN" b="0" dirty="0">
                <a:solidFill>
                  <a:srgbClr val="000099"/>
                </a:solidFill>
                <a:latin typeface="Arial" panose="020B0604020202020204" pitchFamily="34" charset="0"/>
                <a:ea typeface="黑体" panose="02010609060101010101" pitchFamily="49" charset="-122"/>
              </a:rPr>
              <a:t> cwnd </a:t>
            </a:r>
            <a:r>
              <a:rPr kumimoji="0" lang="zh-CN" altLang="zh-CN" b="0" dirty="0">
                <a:solidFill>
                  <a:srgbClr val="000099"/>
                </a:solidFill>
                <a:latin typeface="Arial" panose="020B0604020202020204" pitchFamily="34" charset="0"/>
                <a:ea typeface="黑体" panose="02010609060101010101" pitchFamily="49" charset="-122"/>
              </a:rPr>
              <a:t>增长到慢开始门限值</a:t>
            </a:r>
            <a:r>
              <a:rPr kumimoji="0" lang="en-US" altLang="zh-CN" b="0" dirty="0">
                <a:solidFill>
                  <a:srgbClr val="000099"/>
                </a:solidFill>
                <a:latin typeface="Arial" panose="020B0604020202020204" pitchFamily="34" charset="0"/>
                <a:ea typeface="黑体" panose="02010609060101010101" pitchFamily="49" charset="-122"/>
              </a:rPr>
              <a:t>ssthresh </a:t>
            </a:r>
            <a:r>
              <a:rPr kumimoji="0" lang="zh-CN" altLang="zh-CN" b="0" dirty="0">
                <a:solidFill>
                  <a:srgbClr val="000099"/>
                </a:solidFill>
                <a:latin typeface="Arial" panose="020B0604020202020204" pitchFamily="34" charset="0"/>
                <a:ea typeface="黑体" panose="02010609060101010101" pitchFamily="49" charset="-122"/>
              </a:rPr>
              <a:t>时</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图中的点</a:t>
            </a:r>
            <a:r>
              <a:rPr kumimoji="0" lang="en-US" altLang="zh-CN" b="0" dirty="0">
                <a:solidFill>
                  <a:srgbClr val="000099"/>
                </a:solidFill>
                <a:latin typeface="Arial" panose="020B0604020202020204" pitchFamily="34" charset="0"/>
                <a:ea typeface="黑体" panose="02010609060101010101" pitchFamily="49" charset="-122"/>
                <a:sym typeface="Wingdings" panose="05000000000000000000"/>
              </a:rPr>
              <a:t></a:t>
            </a:r>
            <a:r>
              <a:rPr kumimoji="0" lang="zh-CN" altLang="zh-CN" b="0" dirty="0">
                <a:solidFill>
                  <a:srgbClr val="000099"/>
                </a:solidFill>
                <a:latin typeface="Arial" panose="020B0604020202020204" pitchFamily="34" charset="0"/>
                <a:ea typeface="黑体" panose="02010609060101010101" pitchFamily="49" charset="-122"/>
              </a:rPr>
              <a:t>，此时拥塞窗口</a:t>
            </a:r>
            <a:r>
              <a:rPr kumimoji="0" lang="en-US" altLang="zh-CN" b="0" dirty="0">
                <a:solidFill>
                  <a:srgbClr val="000099"/>
                </a:solidFill>
                <a:latin typeface="Arial" panose="020B0604020202020204" pitchFamily="34" charset="0"/>
                <a:ea typeface="黑体" panose="02010609060101010101" pitchFamily="49" charset="-122"/>
              </a:rPr>
              <a:t>cwnd = 16)</a:t>
            </a:r>
            <a:r>
              <a:rPr kumimoji="0" lang="zh-CN" altLang="zh-CN" b="0" dirty="0">
                <a:solidFill>
                  <a:srgbClr val="000099"/>
                </a:solidFill>
                <a:latin typeface="Arial" panose="020B0604020202020204" pitchFamily="34" charset="0"/>
                <a:ea typeface="黑体" panose="02010609060101010101" pitchFamily="49" charset="-122"/>
              </a:rPr>
              <a:t>，就改为执行</a:t>
            </a:r>
            <a:r>
              <a:rPr kumimoji="0" lang="zh-CN" altLang="zh-CN" b="0" dirty="0">
                <a:solidFill>
                  <a:srgbClr val="FF0000"/>
                </a:solidFill>
                <a:latin typeface="Arial" panose="020B0604020202020204" pitchFamily="34" charset="0"/>
                <a:ea typeface="黑体" panose="02010609060101010101" pitchFamily="49" charset="-122"/>
              </a:rPr>
              <a:t>拥塞避免</a:t>
            </a:r>
            <a:r>
              <a:rPr kumimoji="0" lang="zh-CN" altLang="zh-CN" b="0" dirty="0">
                <a:solidFill>
                  <a:srgbClr val="000099"/>
                </a:solidFill>
                <a:latin typeface="Arial" panose="020B0604020202020204" pitchFamily="34" charset="0"/>
                <a:ea typeface="黑体" panose="02010609060101010101" pitchFamily="49" charset="-122"/>
              </a:rPr>
              <a:t>算法，拥塞窗口</a:t>
            </a:r>
            <a:r>
              <a:rPr kumimoji="0" lang="zh-CN" altLang="zh-CN" b="0" dirty="0">
                <a:solidFill>
                  <a:srgbClr val="FF0000"/>
                </a:solidFill>
                <a:latin typeface="Arial" panose="020B0604020202020204" pitchFamily="34" charset="0"/>
                <a:ea typeface="黑体" panose="02010609060101010101" pitchFamily="49" charset="-122"/>
              </a:rPr>
              <a:t>按线性规律增长。</a:t>
            </a:r>
            <a:endParaRPr kumimoji="0" lang="zh-CN" altLang="en-US" b="0" dirty="0">
              <a:solidFill>
                <a:srgbClr val="FF0000"/>
              </a:solidFill>
              <a:latin typeface="Arial" panose="020B0604020202020204" pitchFamily="34" charset="0"/>
              <a:ea typeface="黑体" panose="02010609060101010101" pitchFamily="49" charset="-122"/>
            </a:endParaRPr>
          </a:p>
        </p:txBody>
      </p:sp>
      <p:sp>
        <p:nvSpPr>
          <p:cNvPr id="119" name="标题 118"/>
          <p:cNvSpPr>
            <a:spLocks noGrp="1"/>
          </p:cNvSpPr>
          <p:nvPr>
            <p:ph type="title"/>
          </p:nvPr>
        </p:nvSpPr>
        <p:spPr/>
        <p:txBody>
          <a:bodyPr/>
          <a:lstStyle/>
          <a:p>
            <a:pPr lvl="0"/>
            <a:r>
              <a:rPr kumimoji="1" lang="zh-CN" altLang="en-US" dirty="0">
                <a:solidFill>
                  <a:srgbClr val="333399"/>
                </a:solidFill>
                <a:ea typeface="黑体" panose="02010609060101010101" pitchFamily="49" charset="-122"/>
              </a:rPr>
              <a:t>慢开始和拥塞避免算法的实现举例 </a:t>
            </a:r>
            <a:endParaRPr lang="zh-CN" alt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ChangeArrowheads="1"/>
          </p:cNvSpPr>
          <p:nvPr/>
        </p:nvSpPr>
        <p:spPr bwMode="auto">
          <a:xfrm>
            <a:off x="0" y="-1846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3" name="Rectangle 3"/>
          <p:cNvSpPr>
            <a:spLocks noChangeArrowheads="1"/>
          </p:cNvSpPr>
          <p:nvPr/>
        </p:nvSpPr>
        <p:spPr bwMode="auto">
          <a:xfrm>
            <a:off x="0" y="3053834"/>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4" name="Rectangle 4"/>
          <p:cNvSpPr>
            <a:spLocks noChangeArrowheads="1"/>
          </p:cNvSpPr>
          <p:nvPr/>
        </p:nvSpPr>
        <p:spPr bwMode="auto">
          <a:xfrm>
            <a:off x="0" y="-1846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5" name="Rectangle 5"/>
          <p:cNvSpPr>
            <a:spLocks noChangeArrowheads="1"/>
          </p:cNvSpPr>
          <p:nvPr/>
        </p:nvSpPr>
        <p:spPr bwMode="auto">
          <a:xfrm>
            <a:off x="0" y="30585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6" name="Rectangle 6"/>
          <p:cNvSpPr>
            <a:spLocks noGrp="1" noChangeArrowheads="1"/>
          </p:cNvSpPr>
          <p:nvPr>
            <p:ph type="title"/>
          </p:nvPr>
        </p:nvSpPr>
        <p:spPr/>
        <p:txBody>
          <a:bodyPr/>
          <a:lstStyle/>
          <a:p>
            <a:pPr algn="ctr" eaLnBrk="1" hangingPunct="1"/>
            <a:r>
              <a:rPr lang="zh-CN" altLang="en-US" dirty="0"/>
              <a:t>必须强调指出 </a:t>
            </a:r>
          </a:p>
        </p:txBody>
      </p:sp>
      <p:sp>
        <p:nvSpPr>
          <p:cNvPr id="2295815" name="Rectangle 7"/>
          <p:cNvSpPr>
            <a:spLocks noGrp="1" noChangeArrowheads="1"/>
          </p:cNvSpPr>
          <p:nvPr>
            <p:ph type="body" idx="1"/>
          </p:nvPr>
        </p:nvSpPr>
        <p:spPr/>
        <p:txBody>
          <a:bodyPr/>
          <a:lstStyle/>
          <a:p>
            <a:pPr algn="just" eaLnBrk="1" hangingPunct="1">
              <a:spcBef>
                <a:spcPts val="600"/>
              </a:spcBef>
            </a:pPr>
            <a:r>
              <a:rPr lang="zh-CN" altLang="en-US" dirty="0"/>
              <a:t>“拥塞避免”并非指完全能够避免了拥塞。</a:t>
            </a:r>
            <a:endParaRPr lang="en-US" altLang="zh-CN" dirty="0"/>
          </a:p>
          <a:p>
            <a:pPr algn="just" eaLnBrk="1" hangingPunct="1">
              <a:spcBef>
                <a:spcPts val="600"/>
              </a:spcBef>
            </a:pPr>
            <a:endParaRPr lang="en-US" altLang="zh-CN" dirty="0"/>
          </a:p>
          <a:p>
            <a:pPr algn="just" eaLnBrk="1" hangingPunct="1">
              <a:spcBef>
                <a:spcPts val="600"/>
              </a:spcBef>
            </a:pPr>
            <a:r>
              <a:rPr lang="zh-CN" altLang="en-US" dirty="0"/>
              <a:t>利用以上的措施要完全避免网络拥塞还是不可能的。</a:t>
            </a:r>
            <a:endParaRPr lang="en-US" altLang="zh-CN" dirty="0"/>
          </a:p>
          <a:p>
            <a:pPr algn="just" eaLnBrk="1" hangingPunct="1">
              <a:spcBef>
                <a:spcPts val="600"/>
              </a:spcBef>
            </a:pPr>
            <a:endParaRPr lang="zh-CN" altLang="en-US" dirty="0"/>
          </a:p>
          <a:p>
            <a:pPr algn="just" eaLnBrk="1" hangingPunct="1">
              <a:spcBef>
                <a:spcPts val="600"/>
              </a:spcBef>
            </a:pPr>
            <a:r>
              <a:rPr lang="zh-CN" altLang="en-US" dirty="0"/>
              <a:t>“拥塞避免”是说在拥塞避免阶段把拥塞窗口</a:t>
            </a:r>
            <a:r>
              <a:rPr lang="zh-CN" altLang="en-US" dirty="0">
                <a:solidFill>
                  <a:srgbClr val="FF0000"/>
                </a:solidFill>
              </a:rPr>
              <a:t>控制为</a:t>
            </a:r>
            <a:r>
              <a:rPr lang="zh-CN" altLang="en-US" dirty="0"/>
              <a:t>按线性规律增长，</a:t>
            </a:r>
            <a:r>
              <a:rPr lang="zh-CN" altLang="en-US" dirty="0">
                <a:solidFill>
                  <a:srgbClr val="FF0000"/>
                </a:solidFill>
              </a:rPr>
              <a:t>使网络比较不容易出现拥塞。</a:t>
            </a:r>
            <a:r>
              <a:rPr lang="zh-CN" altLang="en-US" dirty="0"/>
              <a:t> </a:t>
            </a:r>
          </a:p>
        </p:txBody>
      </p:sp>
      <p:sp>
        <p:nvSpPr>
          <p:cNvPr id="114698" name="Rectangle 8"/>
          <p:cNvSpPr>
            <a:spLocks noChangeArrowheads="1"/>
          </p:cNvSpPr>
          <p:nvPr/>
        </p:nvSpPr>
        <p:spPr bwMode="auto">
          <a:xfrm>
            <a:off x="0" y="307764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9" name="Rectangle 9"/>
          <p:cNvSpPr>
            <a:spLocks noChangeArrowheads="1"/>
          </p:cNvSpPr>
          <p:nvPr/>
        </p:nvSpPr>
        <p:spPr bwMode="auto">
          <a:xfrm>
            <a:off x="0" y="-1846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58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51520" y="1108045"/>
            <a:ext cx="8929208" cy="3321087"/>
            <a:chOff x="272479" y="836711"/>
            <a:chExt cx="967330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7" name="Text Box 78"/>
            <p:cNvSpPr txBox="1">
              <a:spLocks noChangeArrowheads="1"/>
            </p:cNvSpPr>
            <p:nvPr/>
          </p:nvSpPr>
          <p:spPr bwMode="auto">
            <a:xfrm>
              <a:off x="2709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238" name="Text Box 79"/>
            <p:cNvSpPr txBox="1">
              <a:spLocks noChangeArrowheads="1"/>
            </p:cNvSpPr>
            <p:nvPr/>
          </p:nvSpPr>
          <p:spPr bwMode="auto">
            <a:xfrm>
              <a:off x="3177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39" name="Text Box 80"/>
            <p:cNvSpPr txBox="1">
              <a:spLocks noChangeArrowheads="1"/>
            </p:cNvSpPr>
            <p:nvPr/>
          </p:nvSpPr>
          <p:spPr bwMode="auto">
            <a:xfrm>
              <a:off x="3658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40" name="Text Box 81"/>
            <p:cNvSpPr txBox="1">
              <a:spLocks noChangeArrowheads="1"/>
            </p:cNvSpPr>
            <p:nvPr/>
          </p:nvSpPr>
          <p:spPr bwMode="auto">
            <a:xfrm>
              <a:off x="4048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41" name="Text Box 82"/>
            <p:cNvSpPr txBox="1">
              <a:spLocks noChangeArrowheads="1"/>
            </p:cNvSpPr>
            <p:nvPr/>
          </p:nvSpPr>
          <p:spPr bwMode="auto">
            <a:xfrm>
              <a:off x="455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42" name="Text Box 83"/>
            <p:cNvSpPr txBox="1">
              <a:spLocks noChangeArrowheads="1"/>
            </p:cNvSpPr>
            <p:nvPr/>
          </p:nvSpPr>
          <p:spPr bwMode="auto">
            <a:xfrm>
              <a:off x="4997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43" name="Text Box 84"/>
            <p:cNvSpPr txBox="1">
              <a:spLocks noChangeArrowheads="1"/>
            </p:cNvSpPr>
            <p:nvPr/>
          </p:nvSpPr>
          <p:spPr bwMode="auto">
            <a:xfrm>
              <a:off x="546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44" name="Text Box 85"/>
            <p:cNvSpPr txBox="1">
              <a:spLocks noChangeArrowheads="1"/>
            </p:cNvSpPr>
            <p:nvPr/>
          </p:nvSpPr>
          <p:spPr bwMode="auto">
            <a:xfrm>
              <a:off x="5950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18</a:t>
              </a:r>
            </a:p>
          </p:txBody>
        </p:sp>
        <p:sp>
          <p:nvSpPr>
            <p:cNvPr id="245" name="Text Box 86"/>
            <p:cNvSpPr txBox="1">
              <a:spLocks noChangeArrowheads="1"/>
            </p:cNvSpPr>
            <p:nvPr/>
          </p:nvSpPr>
          <p:spPr bwMode="auto">
            <a:xfrm>
              <a:off x="6418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46" name="Text Box 87"/>
            <p:cNvSpPr txBox="1">
              <a:spLocks noChangeArrowheads="1"/>
            </p:cNvSpPr>
            <p:nvPr/>
          </p:nvSpPr>
          <p:spPr bwMode="auto">
            <a:xfrm>
              <a:off x="6873153" y="3757688"/>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22</a:t>
              </a:r>
            </a:p>
          </p:txBody>
        </p:sp>
        <p:sp>
          <p:nvSpPr>
            <p:cNvPr id="247" name="Text Box 89"/>
            <p:cNvSpPr txBox="1">
              <a:spLocks noChangeArrowheads="1"/>
            </p:cNvSpPr>
            <p:nvPr/>
          </p:nvSpPr>
          <p:spPr bwMode="auto">
            <a:xfrm>
              <a:off x="1812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48" name="Text Box 90"/>
            <p:cNvSpPr txBox="1">
              <a:spLocks noChangeArrowheads="1"/>
            </p:cNvSpPr>
            <p:nvPr/>
          </p:nvSpPr>
          <p:spPr bwMode="auto">
            <a:xfrm>
              <a:off x="1647153" y="3591140"/>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50" name="Text Box 92"/>
            <p:cNvSpPr txBox="1">
              <a:spLocks noChangeArrowheads="1"/>
            </p:cNvSpPr>
            <p:nvPr/>
          </p:nvSpPr>
          <p:spPr bwMode="auto">
            <a:xfrm>
              <a:off x="1647153" y="2797088"/>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51" name="Text Box 93"/>
            <p:cNvSpPr txBox="1">
              <a:spLocks noChangeArrowheads="1"/>
            </p:cNvSpPr>
            <p:nvPr/>
          </p:nvSpPr>
          <p:spPr bwMode="auto">
            <a:xfrm>
              <a:off x="1530153" y="2406791"/>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52" name="Text Box 94"/>
            <p:cNvSpPr txBox="1">
              <a:spLocks noChangeArrowheads="1"/>
            </p:cNvSpPr>
            <p:nvPr/>
          </p:nvSpPr>
          <p:spPr bwMode="auto">
            <a:xfrm>
              <a:off x="1530153" y="201649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53" name="Text Box 95"/>
            <p:cNvSpPr txBox="1">
              <a:spLocks noChangeArrowheads="1"/>
            </p:cNvSpPr>
            <p:nvPr/>
          </p:nvSpPr>
          <p:spPr bwMode="auto">
            <a:xfrm>
              <a:off x="1530153" y="1612739"/>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54" name="Text Box 96"/>
            <p:cNvSpPr txBox="1">
              <a:spLocks noChangeArrowheads="1"/>
            </p:cNvSpPr>
            <p:nvPr/>
          </p:nvSpPr>
          <p:spPr bwMode="auto">
            <a:xfrm>
              <a:off x="1530153" y="120898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传输轮次</a:t>
              </a:r>
            </a:p>
          </p:txBody>
        </p:sp>
        <p:sp>
          <p:nvSpPr>
            <p:cNvPr id="270" name="Text Box 135"/>
            <p:cNvSpPr txBox="1">
              <a:spLocks noChangeArrowheads="1"/>
            </p:cNvSpPr>
            <p:nvPr/>
          </p:nvSpPr>
          <p:spPr bwMode="auto">
            <a:xfrm>
              <a:off x="966278" y="836711"/>
              <a:ext cx="19522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拥塞窗口</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cwnd</a:t>
              </a: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775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版本</a:t>
              </a:r>
            </a:p>
          </p:txBody>
        </p:sp>
        <p:sp>
          <p:nvSpPr>
            <p:cNvPr id="278" name="Text Box 205"/>
            <p:cNvSpPr txBox="1">
              <a:spLocks noChangeArrowheads="1"/>
            </p:cNvSpPr>
            <p:nvPr/>
          </p:nvSpPr>
          <p:spPr bwMode="auto">
            <a:xfrm>
              <a:off x="272479" y="1918920"/>
              <a:ext cx="13878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898069" y="2393474"/>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763115" y="2010746"/>
              <a:ext cx="120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6" name="Text Box 206"/>
            <p:cNvSpPr txBox="1">
              <a:spLocks noChangeArrowheads="1"/>
            </p:cNvSpPr>
            <p:nvPr/>
          </p:nvSpPr>
          <p:spPr bwMode="auto">
            <a:xfrm rot="20205303">
              <a:off x="2939569" y="147156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7" name="TextBox 147"/>
            <p:cNvSpPr txBox="1">
              <a:spLocks noChangeArrowheads="1"/>
            </p:cNvSpPr>
            <p:nvPr/>
          </p:nvSpPr>
          <p:spPr bwMode="auto">
            <a:xfrm>
              <a:off x="5542277" y="2191455"/>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a:t>
              </a:r>
            </a:p>
          </p:txBody>
        </p:sp>
      </p:grpSp>
      <p:sp>
        <p:nvSpPr>
          <p:cNvPr id="276" name="Line 167"/>
          <p:cNvSpPr>
            <a:spLocks noChangeShapeType="1"/>
          </p:cNvSpPr>
          <p:nvPr/>
        </p:nvSpPr>
        <p:spPr bwMode="auto">
          <a:xfrm>
            <a:off x="3899830" y="1285325"/>
            <a:ext cx="406295"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101"/>
          <p:cNvSpPr txBox="1">
            <a:spLocks noChangeArrowheads="1"/>
          </p:cNvSpPr>
          <p:nvPr/>
        </p:nvSpPr>
        <p:spPr bwMode="auto">
          <a:xfrm>
            <a:off x="777593" y="4729001"/>
            <a:ext cx="79892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b="0" dirty="0">
                <a:solidFill>
                  <a:srgbClr val="000099"/>
                </a:solidFill>
                <a:latin typeface="Arial" panose="020B0604020202020204" pitchFamily="34" charset="0"/>
                <a:ea typeface="黑体" panose="02010609060101010101" pitchFamily="49" charset="-122"/>
              </a:rPr>
              <a:t>当拥塞窗口</a:t>
            </a:r>
            <a:r>
              <a:rPr kumimoji="0" lang="en-US" altLang="zh-CN" b="0" dirty="0">
                <a:solidFill>
                  <a:srgbClr val="000099"/>
                </a:solidFill>
                <a:latin typeface="Arial" panose="020B0604020202020204" pitchFamily="34" charset="0"/>
                <a:ea typeface="黑体" panose="02010609060101010101" pitchFamily="49" charset="-122"/>
              </a:rPr>
              <a:t> cwnd = 24 </a:t>
            </a:r>
            <a:r>
              <a:rPr kumimoji="0" lang="zh-CN" altLang="zh-CN" b="0" dirty="0">
                <a:solidFill>
                  <a:srgbClr val="000099"/>
                </a:solidFill>
                <a:latin typeface="Arial" panose="020B0604020202020204" pitchFamily="34" charset="0"/>
                <a:ea typeface="黑体" panose="02010609060101010101" pitchFamily="49" charset="-122"/>
              </a:rPr>
              <a:t>时，网络出现了</a:t>
            </a:r>
            <a:r>
              <a:rPr kumimoji="0" lang="zh-CN" altLang="zh-CN" b="0" dirty="0">
                <a:solidFill>
                  <a:srgbClr val="FF0000"/>
                </a:solidFill>
                <a:latin typeface="Arial" panose="020B0604020202020204" pitchFamily="34" charset="0"/>
                <a:ea typeface="黑体" panose="02010609060101010101" pitchFamily="49" charset="-122"/>
              </a:rPr>
              <a:t>超时</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图中的点</a:t>
            </a:r>
            <a:r>
              <a:rPr kumimoji="0" lang="en-US" altLang="zh-CN" b="0" dirty="0">
                <a:solidFill>
                  <a:srgbClr val="000099"/>
                </a:solidFill>
                <a:latin typeface="Arial" panose="020B0604020202020204" pitchFamily="34" charset="0"/>
                <a:ea typeface="黑体" panose="02010609060101010101" pitchFamily="49" charset="-122"/>
                <a:sym typeface="Wingdings" panose="05000000000000000000"/>
              </a:rPr>
              <a:t></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，发送方判断为网络拥塞。于是</a:t>
            </a:r>
            <a:r>
              <a:rPr kumimoji="0" lang="zh-CN" altLang="zh-CN" b="0" dirty="0">
                <a:solidFill>
                  <a:srgbClr val="FF0000"/>
                </a:solidFill>
                <a:latin typeface="Arial" panose="020B0604020202020204" pitchFamily="34" charset="0"/>
                <a:ea typeface="黑体" panose="02010609060101010101" pitchFamily="49" charset="-122"/>
              </a:rPr>
              <a:t>调整门限值</a:t>
            </a:r>
            <a:r>
              <a:rPr kumimoji="0" lang="en-US" altLang="zh-CN" b="0" dirty="0">
                <a:solidFill>
                  <a:srgbClr val="000099"/>
                </a:solidFill>
                <a:latin typeface="Arial" panose="020B0604020202020204" pitchFamily="34" charset="0"/>
                <a:ea typeface="黑体" panose="02010609060101010101" pitchFamily="49" charset="-122"/>
              </a:rPr>
              <a:t>ssthresh = cwnd / 2 = 12</a:t>
            </a:r>
            <a:r>
              <a:rPr kumimoji="0" lang="zh-CN" altLang="zh-CN" b="0" dirty="0">
                <a:solidFill>
                  <a:srgbClr val="000099"/>
                </a:solidFill>
                <a:latin typeface="Arial" panose="020B0604020202020204" pitchFamily="34" charset="0"/>
                <a:ea typeface="黑体" panose="02010609060101010101" pitchFamily="49" charset="-122"/>
              </a:rPr>
              <a:t>，同时设置拥塞窗口</a:t>
            </a:r>
            <a:r>
              <a:rPr kumimoji="0" lang="en-US" altLang="zh-CN" b="0" dirty="0">
                <a:solidFill>
                  <a:srgbClr val="000099"/>
                </a:solidFill>
                <a:latin typeface="Arial" panose="020B0604020202020204" pitchFamily="34" charset="0"/>
                <a:ea typeface="黑体" panose="02010609060101010101" pitchFamily="49" charset="-122"/>
              </a:rPr>
              <a:t>cwnd = 1</a:t>
            </a:r>
            <a:r>
              <a:rPr kumimoji="0" lang="zh-CN" altLang="zh-CN" b="0" dirty="0">
                <a:solidFill>
                  <a:srgbClr val="000099"/>
                </a:solidFill>
                <a:latin typeface="Arial" panose="020B0604020202020204" pitchFamily="34" charset="0"/>
                <a:ea typeface="黑体" panose="02010609060101010101" pitchFamily="49" charset="-122"/>
              </a:rPr>
              <a:t>，进入</a:t>
            </a:r>
            <a:r>
              <a:rPr kumimoji="0" lang="zh-CN" altLang="zh-CN" b="0" dirty="0">
                <a:solidFill>
                  <a:srgbClr val="FF0000"/>
                </a:solidFill>
                <a:latin typeface="Arial" panose="020B0604020202020204" pitchFamily="34" charset="0"/>
                <a:ea typeface="黑体" panose="02010609060101010101" pitchFamily="49" charset="-122"/>
              </a:rPr>
              <a:t>慢开始</a:t>
            </a:r>
            <a:r>
              <a:rPr kumimoji="0" lang="zh-CN" altLang="zh-CN" b="0" dirty="0">
                <a:solidFill>
                  <a:srgbClr val="000099"/>
                </a:solidFill>
                <a:latin typeface="Arial" panose="020B0604020202020204" pitchFamily="34" charset="0"/>
                <a:ea typeface="黑体" panose="02010609060101010101" pitchFamily="49" charset="-122"/>
              </a:rPr>
              <a:t>阶段。</a:t>
            </a:r>
          </a:p>
        </p:txBody>
      </p:sp>
      <p:sp>
        <p:nvSpPr>
          <p:cNvPr id="119" name="标题 118"/>
          <p:cNvSpPr>
            <a:spLocks noGrp="1"/>
          </p:cNvSpPr>
          <p:nvPr>
            <p:ph type="title"/>
          </p:nvPr>
        </p:nvSpPr>
        <p:spPr/>
        <p:txBody>
          <a:bodyPr/>
          <a:lstStyle/>
          <a:p>
            <a:pPr lvl="0"/>
            <a:r>
              <a:rPr kumimoji="1" lang="zh-CN" altLang="en-US" dirty="0">
                <a:solidFill>
                  <a:srgbClr val="333399"/>
                </a:solidFill>
                <a:ea typeface="黑体" panose="02010609060101010101" pitchFamily="49" charset="-122"/>
              </a:rPr>
              <a:t>慢开始和拥塞避免算法的实现举例 </a:t>
            </a:r>
            <a:endParaRPr lang="zh-CN" alt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51520" y="1108045"/>
            <a:ext cx="8929208" cy="3321087"/>
            <a:chOff x="272479" y="836711"/>
            <a:chExt cx="967330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7" name="Text Box 78"/>
            <p:cNvSpPr txBox="1">
              <a:spLocks noChangeArrowheads="1"/>
            </p:cNvSpPr>
            <p:nvPr/>
          </p:nvSpPr>
          <p:spPr bwMode="auto">
            <a:xfrm>
              <a:off x="2709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238" name="Text Box 79"/>
            <p:cNvSpPr txBox="1">
              <a:spLocks noChangeArrowheads="1"/>
            </p:cNvSpPr>
            <p:nvPr/>
          </p:nvSpPr>
          <p:spPr bwMode="auto">
            <a:xfrm>
              <a:off x="3177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39" name="Text Box 80"/>
            <p:cNvSpPr txBox="1">
              <a:spLocks noChangeArrowheads="1"/>
            </p:cNvSpPr>
            <p:nvPr/>
          </p:nvSpPr>
          <p:spPr bwMode="auto">
            <a:xfrm>
              <a:off x="3658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40" name="Text Box 81"/>
            <p:cNvSpPr txBox="1">
              <a:spLocks noChangeArrowheads="1"/>
            </p:cNvSpPr>
            <p:nvPr/>
          </p:nvSpPr>
          <p:spPr bwMode="auto">
            <a:xfrm>
              <a:off x="4048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41" name="Text Box 82"/>
            <p:cNvSpPr txBox="1">
              <a:spLocks noChangeArrowheads="1"/>
            </p:cNvSpPr>
            <p:nvPr/>
          </p:nvSpPr>
          <p:spPr bwMode="auto">
            <a:xfrm>
              <a:off x="455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42" name="Text Box 83"/>
            <p:cNvSpPr txBox="1">
              <a:spLocks noChangeArrowheads="1"/>
            </p:cNvSpPr>
            <p:nvPr/>
          </p:nvSpPr>
          <p:spPr bwMode="auto">
            <a:xfrm>
              <a:off x="4997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43" name="Text Box 84"/>
            <p:cNvSpPr txBox="1">
              <a:spLocks noChangeArrowheads="1"/>
            </p:cNvSpPr>
            <p:nvPr/>
          </p:nvSpPr>
          <p:spPr bwMode="auto">
            <a:xfrm>
              <a:off x="546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44" name="Text Box 85"/>
            <p:cNvSpPr txBox="1">
              <a:spLocks noChangeArrowheads="1"/>
            </p:cNvSpPr>
            <p:nvPr/>
          </p:nvSpPr>
          <p:spPr bwMode="auto">
            <a:xfrm>
              <a:off x="5950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18</a:t>
              </a:r>
            </a:p>
          </p:txBody>
        </p:sp>
        <p:sp>
          <p:nvSpPr>
            <p:cNvPr id="245" name="Text Box 86"/>
            <p:cNvSpPr txBox="1">
              <a:spLocks noChangeArrowheads="1"/>
            </p:cNvSpPr>
            <p:nvPr/>
          </p:nvSpPr>
          <p:spPr bwMode="auto">
            <a:xfrm>
              <a:off x="6418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46" name="Text Box 87"/>
            <p:cNvSpPr txBox="1">
              <a:spLocks noChangeArrowheads="1"/>
            </p:cNvSpPr>
            <p:nvPr/>
          </p:nvSpPr>
          <p:spPr bwMode="auto">
            <a:xfrm>
              <a:off x="6873153" y="3757688"/>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22</a:t>
              </a:r>
            </a:p>
          </p:txBody>
        </p:sp>
        <p:sp>
          <p:nvSpPr>
            <p:cNvPr id="247" name="Text Box 89"/>
            <p:cNvSpPr txBox="1">
              <a:spLocks noChangeArrowheads="1"/>
            </p:cNvSpPr>
            <p:nvPr/>
          </p:nvSpPr>
          <p:spPr bwMode="auto">
            <a:xfrm>
              <a:off x="1812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48" name="Text Box 90"/>
            <p:cNvSpPr txBox="1">
              <a:spLocks noChangeArrowheads="1"/>
            </p:cNvSpPr>
            <p:nvPr/>
          </p:nvSpPr>
          <p:spPr bwMode="auto">
            <a:xfrm>
              <a:off x="1647153" y="3591140"/>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50" name="Text Box 92"/>
            <p:cNvSpPr txBox="1">
              <a:spLocks noChangeArrowheads="1"/>
            </p:cNvSpPr>
            <p:nvPr/>
          </p:nvSpPr>
          <p:spPr bwMode="auto">
            <a:xfrm>
              <a:off x="1647153" y="2797088"/>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51" name="Text Box 93"/>
            <p:cNvSpPr txBox="1">
              <a:spLocks noChangeArrowheads="1"/>
            </p:cNvSpPr>
            <p:nvPr/>
          </p:nvSpPr>
          <p:spPr bwMode="auto">
            <a:xfrm>
              <a:off x="1530153" y="2406791"/>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52" name="Text Box 94"/>
            <p:cNvSpPr txBox="1">
              <a:spLocks noChangeArrowheads="1"/>
            </p:cNvSpPr>
            <p:nvPr/>
          </p:nvSpPr>
          <p:spPr bwMode="auto">
            <a:xfrm>
              <a:off x="1530153" y="201649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53" name="Text Box 95"/>
            <p:cNvSpPr txBox="1">
              <a:spLocks noChangeArrowheads="1"/>
            </p:cNvSpPr>
            <p:nvPr/>
          </p:nvSpPr>
          <p:spPr bwMode="auto">
            <a:xfrm>
              <a:off x="1530153" y="1612739"/>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54" name="Text Box 96"/>
            <p:cNvSpPr txBox="1">
              <a:spLocks noChangeArrowheads="1"/>
            </p:cNvSpPr>
            <p:nvPr/>
          </p:nvSpPr>
          <p:spPr bwMode="auto">
            <a:xfrm>
              <a:off x="1530153" y="120898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传输轮次</a:t>
              </a:r>
            </a:p>
          </p:txBody>
        </p:sp>
        <p:sp>
          <p:nvSpPr>
            <p:cNvPr id="270" name="Text Box 135"/>
            <p:cNvSpPr txBox="1">
              <a:spLocks noChangeArrowheads="1"/>
            </p:cNvSpPr>
            <p:nvPr/>
          </p:nvSpPr>
          <p:spPr bwMode="auto">
            <a:xfrm>
              <a:off x="966278" y="836711"/>
              <a:ext cx="19522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拥塞窗口</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cwnd</a:t>
              </a: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775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版本</a:t>
              </a:r>
            </a:p>
          </p:txBody>
        </p:sp>
        <p:sp>
          <p:nvSpPr>
            <p:cNvPr id="278" name="Text Box 205"/>
            <p:cNvSpPr txBox="1">
              <a:spLocks noChangeArrowheads="1"/>
            </p:cNvSpPr>
            <p:nvPr/>
          </p:nvSpPr>
          <p:spPr bwMode="auto">
            <a:xfrm>
              <a:off x="272479" y="1918920"/>
              <a:ext cx="13878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898069" y="2393474"/>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763115" y="2010746"/>
              <a:ext cx="120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6" name="Text Box 206"/>
            <p:cNvSpPr txBox="1">
              <a:spLocks noChangeArrowheads="1"/>
            </p:cNvSpPr>
            <p:nvPr/>
          </p:nvSpPr>
          <p:spPr bwMode="auto">
            <a:xfrm rot="20205303">
              <a:off x="2939569" y="147156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7" name="TextBox 147"/>
            <p:cNvSpPr txBox="1">
              <a:spLocks noChangeArrowheads="1"/>
            </p:cNvSpPr>
            <p:nvPr/>
          </p:nvSpPr>
          <p:spPr bwMode="auto">
            <a:xfrm>
              <a:off x="5542277" y="2191455"/>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a:t>
              </a:r>
            </a:p>
          </p:txBody>
        </p:sp>
      </p:grpSp>
      <p:sp>
        <p:nvSpPr>
          <p:cNvPr id="276" name="Line 167"/>
          <p:cNvSpPr>
            <a:spLocks noChangeShapeType="1"/>
          </p:cNvSpPr>
          <p:nvPr/>
        </p:nvSpPr>
        <p:spPr bwMode="auto">
          <a:xfrm>
            <a:off x="4106718" y="3589581"/>
            <a:ext cx="406295"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19" name="Text Box 101"/>
          <p:cNvSpPr txBox="1">
            <a:spLocks noChangeArrowheads="1"/>
          </p:cNvSpPr>
          <p:nvPr/>
        </p:nvSpPr>
        <p:spPr bwMode="auto">
          <a:xfrm>
            <a:off x="777593" y="4729001"/>
            <a:ext cx="79892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b="0" dirty="0">
                <a:solidFill>
                  <a:srgbClr val="000099"/>
                </a:solidFill>
                <a:latin typeface="Arial" panose="020B0604020202020204" pitchFamily="34" charset="0"/>
                <a:ea typeface="黑体" panose="02010609060101010101" pitchFamily="49" charset="-122"/>
              </a:rPr>
              <a:t>当拥塞窗口</a:t>
            </a:r>
            <a:r>
              <a:rPr kumimoji="0" lang="en-US" altLang="zh-CN" b="0" dirty="0">
                <a:solidFill>
                  <a:srgbClr val="000099"/>
                </a:solidFill>
                <a:latin typeface="Arial" panose="020B0604020202020204" pitchFamily="34" charset="0"/>
                <a:ea typeface="黑体" panose="02010609060101010101" pitchFamily="49" charset="-122"/>
              </a:rPr>
              <a:t> cwnd = 24 </a:t>
            </a:r>
            <a:r>
              <a:rPr kumimoji="0" lang="zh-CN" altLang="zh-CN" b="0" dirty="0">
                <a:solidFill>
                  <a:srgbClr val="000099"/>
                </a:solidFill>
                <a:latin typeface="Arial" panose="020B0604020202020204" pitchFamily="34" charset="0"/>
                <a:ea typeface="黑体" panose="02010609060101010101" pitchFamily="49" charset="-122"/>
              </a:rPr>
              <a:t>时，网络出现了</a:t>
            </a:r>
            <a:r>
              <a:rPr kumimoji="0" lang="zh-CN" altLang="zh-CN" b="0" dirty="0">
                <a:solidFill>
                  <a:srgbClr val="FF0000"/>
                </a:solidFill>
                <a:latin typeface="Arial" panose="020B0604020202020204" pitchFamily="34" charset="0"/>
                <a:ea typeface="黑体" panose="02010609060101010101" pitchFamily="49" charset="-122"/>
              </a:rPr>
              <a:t>超时</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图中的点</a:t>
            </a:r>
            <a:r>
              <a:rPr kumimoji="0" lang="en-US" altLang="zh-CN" b="0" dirty="0">
                <a:solidFill>
                  <a:srgbClr val="000099"/>
                </a:solidFill>
                <a:latin typeface="Arial" panose="020B0604020202020204" pitchFamily="34" charset="0"/>
                <a:ea typeface="黑体" panose="02010609060101010101" pitchFamily="49" charset="-122"/>
                <a:sym typeface="Wingdings" panose="05000000000000000000"/>
              </a:rPr>
              <a:t></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，发送方判断为网络拥塞。于是</a:t>
            </a:r>
            <a:r>
              <a:rPr kumimoji="0" lang="zh-CN" altLang="zh-CN" b="0" dirty="0">
                <a:solidFill>
                  <a:srgbClr val="FF0000"/>
                </a:solidFill>
                <a:latin typeface="Arial" panose="020B0604020202020204" pitchFamily="34" charset="0"/>
                <a:ea typeface="黑体" panose="02010609060101010101" pitchFamily="49" charset="-122"/>
              </a:rPr>
              <a:t>调整门限值</a:t>
            </a:r>
            <a:r>
              <a:rPr kumimoji="0" lang="en-US" altLang="zh-CN" b="0" dirty="0">
                <a:solidFill>
                  <a:srgbClr val="FF0000"/>
                </a:solidFill>
                <a:latin typeface="Arial" panose="020B0604020202020204" pitchFamily="34" charset="0"/>
                <a:ea typeface="黑体" panose="02010609060101010101" pitchFamily="49" charset="-122"/>
              </a:rPr>
              <a:t> </a:t>
            </a:r>
            <a:r>
              <a:rPr kumimoji="0" lang="en-US" altLang="zh-CN" b="0" dirty="0">
                <a:solidFill>
                  <a:srgbClr val="000099"/>
                </a:solidFill>
                <a:latin typeface="Arial" panose="020B0604020202020204" pitchFamily="34" charset="0"/>
                <a:ea typeface="黑体" panose="02010609060101010101" pitchFamily="49" charset="-122"/>
              </a:rPr>
              <a:t>ssthresh = cwnd / 2 = 12</a:t>
            </a:r>
            <a:r>
              <a:rPr kumimoji="0" lang="zh-CN" altLang="zh-CN" b="0" dirty="0">
                <a:solidFill>
                  <a:srgbClr val="000099"/>
                </a:solidFill>
                <a:latin typeface="Arial" panose="020B0604020202020204" pitchFamily="34" charset="0"/>
                <a:ea typeface="黑体" panose="02010609060101010101" pitchFamily="49" charset="-122"/>
              </a:rPr>
              <a:t>，同时设置拥塞窗口</a:t>
            </a:r>
            <a:r>
              <a:rPr kumimoji="0" lang="en-US" altLang="zh-CN" b="0" dirty="0">
                <a:solidFill>
                  <a:srgbClr val="000099"/>
                </a:solidFill>
                <a:latin typeface="Arial" panose="020B0604020202020204" pitchFamily="34" charset="0"/>
                <a:ea typeface="黑体" panose="02010609060101010101" pitchFamily="49" charset="-122"/>
              </a:rPr>
              <a:t> cwnd = 1</a:t>
            </a:r>
            <a:r>
              <a:rPr kumimoji="0" lang="zh-CN" altLang="zh-CN" b="0" dirty="0">
                <a:solidFill>
                  <a:srgbClr val="000099"/>
                </a:solidFill>
                <a:latin typeface="Arial" panose="020B0604020202020204" pitchFamily="34" charset="0"/>
                <a:ea typeface="黑体" panose="02010609060101010101" pitchFamily="49" charset="-122"/>
              </a:rPr>
              <a:t>，进入</a:t>
            </a:r>
            <a:r>
              <a:rPr kumimoji="0" lang="zh-CN" altLang="zh-CN" b="0" dirty="0">
                <a:solidFill>
                  <a:srgbClr val="FF0000"/>
                </a:solidFill>
                <a:latin typeface="Arial" panose="020B0604020202020204" pitchFamily="34" charset="0"/>
                <a:ea typeface="黑体" panose="02010609060101010101" pitchFamily="49" charset="-122"/>
              </a:rPr>
              <a:t>慢开始</a:t>
            </a:r>
            <a:r>
              <a:rPr kumimoji="0" lang="zh-CN" altLang="zh-CN" b="0" dirty="0">
                <a:solidFill>
                  <a:srgbClr val="000099"/>
                </a:solidFill>
                <a:latin typeface="Arial" panose="020B0604020202020204" pitchFamily="34" charset="0"/>
                <a:ea typeface="黑体" panose="02010609060101010101" pitchFamily="49" charset="-122"/>
              </a:rPr>
              <a:t>阶段。</a:t>
            </a:r>
          </a:p>
        </p:txBody>
      </p:sp>
      <p:sp>
        <p:nvSpPr>
          <p:cNvPr id="120" name="标题 119"/>
          <p:cNvSpPr>
            <a:spLocks noGrp="1"/>
          </p:cNvSpPr>
          <p:nvPr>
            <p:ph type="title"/>
          </p:nvPr>
        </p:nvSpPr>
        <p:spPr/>
        <p:txBody>
          <a:bodyPr/>
          <a:lstStyle/>
          <a:p>
            <a:pPr lvl="0"/>
            <a:r>
              <a:rPr kumimoji="1" lang="zh-CN" altLang="en-US" dirty="0">
                <a:solidFill>
                  <a:srgbClr val="333399"/>
                </a:solidFill>
                <a:ea typeface="黑体" panose="02010609060101010101" pitchFamily="49" charset="-122"/>
              </a:rPr>
              <a:t>慢开始和拥塞避免算法的实现举例 </a:t>
            </a:r>
            <a:endParaRPr lang="zh-CN" alt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385396" y="152400"/>
            <a:ext cx="844061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0" cap="none" spc="0" normalizeH="0" baseline="0" noProof="0" dirty="0">
              <a:ln>
                <a:noFill/>
              </a:ln>
              <a:solidFill>
                <a:srgbClr val="333399"/>
              </a:solidFill>
              <a:effectLst/>
              <a:uLnTx/>
              <a:uFillTx/>
              <a:latin typeface="Tahoma" panose="020B0604030504040204"/>
              <a:ea typeface="黑体" panose="02010609060101010101" pitchFamily="49" charset="-122"/>
              <a:cs typeface="+mj-cs"/>
            </a:endParaRPr>
          </a:p>
        </p:txBody>
      </p:sp>
      <p:grpSp>
        <p:nvGrpSpPr>
          <p:cNvPr id="2" name="组合 2"/>
          <p:cNvGrpSpPr/>
          <p:nvPr/>
        </p:nvGrpSpPr>
        <p:grpSpPr>
          <a:xfrm>
            <a:off x="251520" y="1108045"/>
            <a:ext cx="8929208" cy="3321087"/>
            <a:chOff x="272479" y="836711"/>
            <a:chExt cx="967330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7" name="Text Box 78"/>
            <p:cNvSpPr txBox="1">
              <a:spLocks noChangeArrowheads="1"/>
            </p:cNvSpPr>
            <p:nvPr/>
          </p:nvSpPr>
          <p:spPr bwMode="auto">
            <a:xfrm>
              <a:off x="2709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238" name="Text Box 79"/>
            <p:cNvSpPr txBox="1">
              <a:spLocks noChangeArrowheads="1"/>
            </p:cNvSpPr>
            <p:nvPr/>
          </p:nvSpPr>
          <p:spPr bwMode="auto">
            <a:xfrm>
              <a:off x="3177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39" name="Text Box 80"/>
            <p:cNvSpPr txBox="1">
              <a:spLocks noChangeArrowheads="1"/>
            </p:cNvSpPr>
            <p:nvPr/>
          </p:nvSpPr>
          <p:spPr bwMode="auto">
            <a:xfrm>
              <a:off x="3658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40" name="Text Box 81"/>
            <p:cNvSpPr txBox="1">
              <a:spLocks noChangeArrowheads="1"/>
            </p:cNvSpPr>
            <p:nvPr/>
          </p:nvSpPr>
          <p:spPr bwMode="auto">
            <a:xfrm>
              <a:off x="4048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41" name="Text Box 82"/>
            <p:cNvSpPr txBox="1">
              <a:spLocks noChangeArrowheads="1"/>
            </p:cNvSpPr>
            <p:nvPr/>
          </p:nvSpPr>
          <p:spPr bwMode="auto">
            <a:xfrm>
              <a:off x="455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42" name="Text Box 83"/>
            <p:cNvSpPr txBox="1">
              <a:spLocks noChangeArrowheads="1"/>
            </p:cNvSpPr>
            <p:nvPr/>
          </p:nvSpPr>
          <p:spPr bwMode="auto">
            <a:xfrm>
              <a:off x="4997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43" name="Text Box 84"/>
            <p:cNvSpPr txBox="1">
              <a:spLocks noChangeArrowheads="1"/>
            </p:cNvSpPr>
            <p:nvPr/>
          </p:nvSpPr>
          <p:spPr bwMode="auto">
            <a:xfrm>
              <a:off x="546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44" name="Text Box 85"/>
            <p:cNvSpPr txBox="1">
              <a:spLocks noChangeArrowheads="1"/>
            </p:cNvSpPr>
            <p:nvPr/>
          </p:nvSpPr>
          <p:spPr bwMode="auto">
            <a:xfrm>
              <a:off x="5950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18</a:t>
              </a:r>
            </a:p>
          </p:txBody>
        </p:sp>
        <p:sp>
          <p:nvSpPr>
            <p:cNvPr id="245" name="Text Box 86"/>
            <p:cNvSpPr txBox="1">
              <a:spLocks noChangeArrowheads="1"/>
            </p:cNvSpPr>
            <p:nvPr/>
          </p:nvSpPr>
          <p:spPr bwMode="auto">
            <a:xfrm>
              <a:off x="6418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46" name="Text Box 87"/>
            <p:cNvSpPr txBox="1">
              <a:spLocks noChangeArrowheads="1"/>
            </p:cNvSpPr>
            <p:nvPr/>
          </p:nvSpPr>
          <p:spPr bwMode="auto">
            <a:xfrm>
              <a:off x="6873153" y="3757688"/>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22</a:t>
              </a:r>
            </a:p>
          </p:txBody>
        </p:sp>
        <p:sp>
          <p:nvSpPr>
            <p:cNvPr id="247" name="Text Box 89"/>
            <p:cNvSpPr txBox="1">
              <a:spLocks noChangeArrowheads="1"/>
            </p:cNvSpPr>
            <p:nvPr/>
          </p:nvSpPr>
          <p:spPr bwMode="auto">
            <a:xfrm>
              <a:off x="1812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48" name="Text Box 90"/>
            <p:cNvSpPr txBox="1">
              <a:spLocks noChangeArrowheads="1"/>
            </p:cNvSpPr>
            <p:nvPr/>
          </p:nvSpPr>
          <p:spPr bwMode="auto">
            <a:xfrm>
              <a:off x="1647153" y="3591140"/>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50" name="Text Box 92"/>
            <p:cNvSpPr txBox="1">
              <a:spLocks noChangeArrowheads="1"/>
            </p:cNvSpPr>
            <p:nvPr/>
          </p:nvSpPr>
          <p:spPr bwMode="auto">
            <a:xfrm>
              <a:off x="1647153" y="2797088"/>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51" name="Text Box 93"/>
            <p:cNvSpPr txBox="1">
              <a:spLocks noChangeArrowheads="1"/>
            </p:cNvSpPr>
            <p:nvPr/>
          </p:nvSpPr>
          <p:spPr bwMode="auto">
            <a:xfrm>
              <a:off x="1530153" y="2406791"/>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52" name="Text Box 94"/>
            <p:cNvSpPr txBox="1">
              <a:spLocks noChangeArrowheads="1"/>
            </p:cNvSpPr>
            <p:nvPr/>
          </p:nvSpPr>
          <p:spPr bwMode="auto">
            <a:xfrm>
              <a:off x="1530153" y="201649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53" name="Text Box 95"/>
            <p:cNvSpPr txBox="1">
              <a:spLocks noChangeArrowheads="1"/>
            </p:cNvSpPr>
            <p:nvPr/>
          </p:nvSpPr>
          <p:spPr bwMode="auto">
            <a:xfrm>
              <a:off x="1530153" y="1612739"/>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54" name="Text Box 96"/>
            <p:cNvSpPr txBox="1">
              <a:spLocks noChangeArrowheads="1"/>
            </p:cNvSpPr>
            <p:nvPr/>
          </p:nvSpPr>
          <p:spPr bwMode="auto">
            <a:xfrm>
              <a:off x="1530153" y="120898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传输轮次</a:t>
              </a:r>
            </a:p>
          </p:txBody>
        </p:sp>
        <p:sp>
          <p:nvSpPr>
            <p:cNvPr id="270" name="Text Box 135"/>
            <p:cNvSpPr txBox="1">
              <a:spLocks noChangeArrowheads="1"/>
            </p:cNvSpPr>
            <p:nvPr/>
          </p:nvSpPr>
          <p:spPr bwMode="auto">
            <a:xfrm>
              <a:off x="966278" y="836711"/>
              <a:ext cx="19522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拥塞窗口</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cwnd</a:t>
              </a: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775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版本</a:t>
              </a:r>
            </a:p>
          </p:txBody>
        </p:sp>
        <p:sp>
          <p:nvSpPr>
            <p:cNvPr id="278" name="Text Box 205"/>
            <p:cNvSpPr txBox="1">
              <a:spLocks noChangeArrowheads="1"/>
            </p:cNvSpPr>
            <p:nvPr/>
          </p:nvSpPr>
          <p:spPr bwMode="auto">
            <a:xfrm>
              <a:off x="272479" y="1918920"/>
              <a:ext cx="13878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898069" y="2393474"/>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763115" y="2010746"/>
              <a:ext cx="120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6" name="Text Box 206"/>
            <p:cNvSpPr txBox="1">
              <a:spLocks noChangeArrowheads="1"/>
            </p:cNvSpPr>
            <p:nvPr/>
          </p:nvSpPr>
          <p:spPr bwMode="auto">
            <a:xfrm rot="20205303">
              <a:off x="2939569" y="147156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7" name="TextBox 147"/>
            <p:cNvSpPr txBox="1">
              <a:spLocks noChangeArrowheads="1"/>
            </p:cNvSpPr>
            <p:nvPr/>
          </p:nvSpPr>
          <p:spPr bwMode="auto">
            <a:xfrm>
              <a:off x="5542277" y="2191455"/>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a:t>
              </a:r>
            </a:p>
          </p:txBody>
        </p:sp>
      </p:grpSp>
      <p:sp>
        <p:nvSpPr>
          <p:cNvPr id="276" name="Line 167"/>
          <p:cNvSpPr>
            <a:spLocks noChangeShapeType="1"/>
          </p:cNvSpPr>
          <p:nvPr/>
        </p:nvSpPr>
        <p:spPr bwMode="auto">
          <a:xfrm flipH="1" flipV="1">
            <a:off x="5484088" y="2858107"/>
            <a:ext cx="284353" cy="469390"/>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101"/>
          <p:cNvSpPr txBox="1">
            <a:spLocks noChangeArrowheads="1"/>
          </p:cNvSpPr>
          <p:nvPr/>
        </p:nvSpPr>
        <p:spPr bwMode="auto">
          <a:xfrm>
            <a:off x="683569" y="4357694"/>
            <a:ext cx="802001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b="0" dirty="0">
                <a:solidFill>
                  <a:srgbClr val="000099"/>
                </a:solidFill>
                <a:latin typeface="Arial" panose="020B0604020202020204" pitchFamily="34" charset="0"/>
                <a:ea typeface="黑体" panose="02010609060101010101" pitchFamily="49" charset="-122"/>
              </a:rPr>
              <a:t>按照慢开始算法，发送方每收到一个对新报文段的确认</a:t>
            </a:r>
            <a:r>
              <a:rPr kumimoji="0" lang="en-US" altLang="zh-CN" b="0" dirty="0">
                <a:solidFill>
                  <a:srgbClr val="000099"/>
                </a:solidFill>
                <a:latin typeface="Arial" panose="020B0604020202020204" pitchFamily="34" charset="0"/>
                <a:ea typeface="黑体" panose="02010609060101010101" pitchFamily="49" charset="-122"/>
              </a:rPr>
              <a:t>ACK</a:t>
            </a:r>
            <a:r>
              <a:rPr kumimoji="0" lang="zh-CN" altLang="zh-CN" b="0" dirty="0">
                <a:solidFill>
                  <a:srgbClr val="000099"/>
                </a:solidFill>
                <a:latin typeface="Arial" panose="020B0604020202020204" pitchFamily="34" charset="0"/>
                <a:ea typeface="黑体" panose="02010609060101010101" pitchFamily="49" charset="-122"/>
              </a:rPr>
              <a:t>，就把拥塞窗口值加</a:t>
            </a:r>
            <a:r>
              <a:rPr kumimoji="0" lang="en-US" altLang="zh-CN" b="0" dirty="0">
                <a:solidFill>
                  <a:srgbClr val="000099"/>
                </a:solidFill>
                <a:latin typeface="Arial" panose="020B0604020202020204" pitchFamily="34" charset="0"/>
                <a:ea typeface="黑体" panose="02010609060101010101" pitchFamily="49" charset="-122"/>
              </a:rPr>
              <a:t>1</a:t>
            </a:r>
            <a:r>
              <a:rPr kumimoji="0" lang="zh-CN" altLang="zh-CN" b="0" dirty="0">
                <a:solidFill>
                  <a:srgbClr val="000099"/>
                </a:solidFill>
                <a:latin typeface="Arial" panose="020B0604020202020204" pitchFamily="34" charset="0"/>
                <a:ea typeface="黑体" panose="02010609060101010101" pitchFamily="49" charset="-122"/>
              </a:rPr>
              <a:t>。</a:t>
            </a:r>
            <a:endParaRPr kumimoji="0" lang="en-US" altLang="zh-CN" b="0" dirty="0">
              <a:solidFill>
                <a:srgbClr val="000099"/>
              </a:solidFill>
              <a:latin typeface="Arial" panose="020B0604020202020204" pitchFamily="34" charset="0"/>
              <a:ea typeface="黑体" panose="02010609060101010101" pitchFamily="49" charset="-122"/>
            </a:endParaRPr>
          </a:p>
          <a:p>
            <a:pPr eaLnBrk="1" hangingPunct="1"/>
            <a:r>
              <a:rPr kumimoji="0" lang="zh-CN" altLang="zh-CN" b="0" dirty="0">
                <a:solidFill>
                  <a:srgbClr val="000099"/>
                </a:solidFill>
                <a:latin typeface="Arial" panose="020B0604020202020204" pitchFamily="34" charset="0"/>
                <a:ea typeface="黑体" panose="02010609060101010101" pitchFamily="49" charset="-122"/>
              </a:rPr>
              <a:t>当拥塞窗口</a:t>
            </a:r>
            <a:r>
              <a:rPr kumimoji="0" lang="en-US" altLang="zh-CN" b="0" dirty="0">
                <a:solidFill>
                  <a:srgbClr val="000099"/>
                </a:solidFill>
                <a:latin typeface="Arial" panose="020B0604020202020204" pitchFamily="34" charset="0"/>
                <a:ea typeface="黑体" panose="02010609060101010101" pitchFamily="49" charset="-122"/>
              </a:rPr>
              <a:t>cwnd = ssthresh = 12</a:t>
            </a:r>
            <a:r>
              <a:rPr kumimoji="0" lang="zh-CN" altLang="zh-CN" b="0" dirty="0">
                <a:solidFill>
                  <a:srgbClr val="000099"/>
                </a:solidFill>
                <a:latin typeface="Arial" panose="020B0604020202020204" pitchFamily="34" charset="0"/>
                <a:ea typeface="黑体" panose="02010609060101010101" pitchFamily="49" charset="-122"/>
              </a:rPr>
              <a:t>时</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图中的点</a:t>
            </a:r>
            <a:r>
              <a:rPr kumimoji="0" lang="en-US" altLang="zh-CN" b="0" dirty="0">
                <a:solidFill>
                  <a:srgbClr val="000099"/>
                </a:solidFill>
                <a:latin typeface="Arial" panose="020B0604020202020204" pitchFamily="34" charset="0"/>
                <a:ea typeface="黑体" panose="02010609060101010101" pitchFamily="49" charset="-122"/>
                <a:sym typeface="Wingdings" panose="05000000000000000000"/>
              </a:rPr>
              <a:t></a:t>
            </a:r>
            <a:r>
              <a:rPr kumimoji="0" lang="zh-CN"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FF0000"/>
                </a:solidFill>
                <a:latin typeface="Arial" panose="020B0604020202020204" pitchFamily="34" charset="0"/>
                <a:ea typeface="黑体" panose="02010609060101010101" pitchFamily="49" charset="-122"/>
              </a:rPr>
              <a:t>这是新的</a:t>
            </a:r>
            <a:r>
              <a:rPr kumimoji="0" lang="en-US" altLang="zh-CN" b="0" dirty="0">
                <a:solidFill>
                  <a:srgbClr val="FF0000"/>
                </a:solidFill>
                <a:latin typeface="Arial" panose="020B0604020202020204" pitchFamily="34" charset="0"/>
                <a:ea typeface="黑体" panose="02010609060101010101" pitchFamily="49" charset="-122"/>
              </a:rPr>
              <a:t>ssthresh</a:t>
            </a:r>
            <a:r>
              <a:rPr kumimoji="0" lang="zh-CN" altLang="zh-CN" b="0" dirty="0">
                <a:solidFill>
                  <a:srgbClr val="FF0000"/>
                </a:solidFill>
                <a:latin typeface="Arial" panose="020B0604020202020204" pitchFamily="34" charset="0"/>
                <a:ea typeface="黑体" panose="02010609060101010101" pitchFamily="49" charset="-122"/>
              </a:rPr>
              <a:t>值</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，改为执行</a:t>
            </a:r>
            <a:r>
              <a:rPr kumimoji="0" lang="zh-CN" altLang="zh-CN" b="0" dirty="0">
                <a:solidFill>
                  <a:srgbClr val="FF0000"/>
                </a:solidFill>
                <a:latin typeface="Arial" panose="020B0604020202020204" pitchFamily="34" charset="0"/>
                <a:ea typeface="黑体" panose="02010609060101010101" pitchFamily="49" charset="-122"/>
              </a:rPr>
              <a:t>拥塞避免</a:t>
            </a:r>
            <a:r>
              <a:rPr kumimoji="0" lang="zh-CN" altLang="zh-CN" b="0" dirty="0">
                <a:solidFill>
                  <a:srgbClr val="000099"/>
                </a:solidFill>
                <a:latin typeface="Arial" panose="020B0604020202020204" pitchFamily="34" charset="0"/>
                <a:ea typeface="黑体" panose="02010609060101010101" pitchFamily="49" charset="-122"/>
              </a:rPr>
              <a:t>算法，拥塞窗口</a:t>
            </a:r>
            <a:r>
              <a:rPr kumimoji="0" lang="zh-CN" altLang="zh-CN" b="0" dirty="0">
                <a:solidFill>
                  <a:srgbClr val="FF0000"/>
                </a:solidFill>
                <a:latin typeface="Arial" panose="020B0604020202020204" pitchFamily="34" charset="0"/>
                <a:ea typeface="黑体" panose="02010609060101010101" pitchFamily="49" charset="-122"/>
              </a:rPr>
              <a:t>按线性规律增大。</a:t>
            </a:r>
          </a:p>
        </p:txBody>
      </p:sp>
      <p:sp>
        <p:nvSpPr>
          <p:cNvPr id="119" name="标题 118"/>
          <p:cNvSpPr>
            <a:spLocks noGrp="1"/>
          </p:cNvSpPr>
          <p:nvPr>
            <p:ph type="title"/>
          </p:nvPr>
        </p:nvSpPr>
        <p:spPr/>
        <p:txBody>
          <a:bodyPr/>
          <a:lstStyle/>
          <a:p>
            <a:pPr lvl="0"/>
            <a:r>
              <a:rPr kumimoji="1" lang="zh-CN" altLang="en-US" dirty="0">
                <a:solidFill>
                  <a:srgbClr val="333399"/>
                </a:solidFill>
                <a:ea typeface="黑体" panose="02010609060101010101" pitchFamily="49" charset="-122"/>
              </a:rPr>
              <a:t>慢开始和拥塞避免算法的实现举例 </a:t>
            </a:r>
            <a:endParaRPr lang="zh-CN" alt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51520" y="1108045"/>
            <a:ext cx="8929208" cy="3321087"/>
            <a:chOff x="272479" y="836711"/>
            <a:chExt cx="967330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7" name="Text Box 78"/>
            <p:cNvSpPr txBox="1">
              <a:spLocks noChangeArrowheads="1"/>
            </p:cNvSpPr>
            <p:nvPr/>
          </p:nvSpPr>
          <p:spPr bwMode="auto">
            <a:xfrm>
              <a:off x="2709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238" name="Text Box 79"/>
            <p:cNvSpPr txBox="1">
              <a:spLocks noChangeArrowheads="1"/>
            </p:cNvSpPr>
            <p:nvPr/>
          </p:nvSpPr>
          <p:spPr bwMode="auto">
            <a:xfrm>
              <a:off x="3177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39" name="Text Box 80"/>
            <p:cNvSpPr txBox="1">
              <a:spLocks noChangeArrowheads="1"/>
            </p:cNvSpPr>
            <p:nvPr/>
          </p:nvSpPr>
          <p:spPr bwMode="auto">
            <a:xfrm>
              <a:off x="3658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40" name="Text Box 81"/>
            <p:cNvSpPr txBox="1">
              <a:spLocks noChangeArrowheads="1"/>
            </p:cNvSpPr>
            <p:nvPr/>
          </p:nvSpPr>
          <p:spPr bwMode="auto">
            <a:xfrm>
              <a:off x="4048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41" name="Text Box 82"/>
            <p:cNvSpPr txBox="1">
              <a:spLocks noChangeArrowheads="1"/>
            </p:cNvSpPr>
            <p:nvPr/>
          </p:nvSpPr>
          <p:spPr bwMode="auto">
            <a:xfrm>
              <a:off x="455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42" name="Text Box 83"/>
            <p:cNvSpPr txBox="1">
              <a:spLocks noChangeArrowheads="1"/>
            </p:cNvSpPr>
            <p:nvPr/>
          </p:nvSpPr>
          <p:spPr bwMode="auto">
            <a:xfrm>
              <a:off x="4997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43" name="Text Box 84"/>
            <p:cNvSpPr txBox="1">
              <a:spLocks noChangeArrowheads="1"/>
            </p:cNvSpPr>
            <p:nvPr/>
          </p:nvSpPr>
          <p:spPr bwMode="auto">
            <a:xfrm>
              <a:off x="546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44" name="Text Box 85"/>
            <p:cNvSpPr txBox="1">
              <a:spLocks noChangeArrowheads="1"/>
            </p:cNvSpPr>
            <p:nvPr/>
          </p:nvSpPr>
          <p:spPr bwMode="auto">
            <a:xfrm>
              <a:off x="5950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18</a:t>
              </a:r>
            </a:p>
          </p:txBody>
        </p:sp>
        <p:sp>
          <p:nvSpPr>
            <p:cNvPr id="245" name="Text Box 86"/>
            <p:cNvSpPr txBox="1">
              <a:spLocks noChangeArrowheads="1"/>
            </p:cNvSpPr>
            <p:nvPr/>
          </p:nvSpPr>
          <p:spPr bwMode="auto">
            <a:xfrm>
              <a:off x="6418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46" name="Text Box 87"/>
            <p:cNvSpPr txBox="1">
              <a:spLocks noChangeArrowheads="1"/>
            </p:cNvSpPr>
            <p:nvPr/>
          </p:nvSpPr>
          <p:spPr bwMode="auto">
            <a:xfrm>
              <a:off x="6873153" y="3757688"/>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22</a:t>
              </a:r>
            </a:p>
          </p:txBody>
        </p:sp>
        <p:sp>
          <p:nvSpPr>
            <p:cNvPr id="247" name="Text Box 89"/>
            <p:cNvSpPr txBox="1">
              <a:spLocks noChangeArrowheads="1"/>
            </p:cNvSpPr>
            <p:nvPr/>
          </p:nvSpPr>
          <p:spPr bwMode="auto">
            <a:xfrm>
              <a:off x="1812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48" name="Text Box 90"/>
            <p:cNvSpPr txBox="1">
              <a:spLocks noChangeArrowheads="1"/>
            </p:cNvSpPr>
            <p:nvPr/>
          </p:nvSpPr>
          <p:spPr bwMode="auto">
            <a:xfrm>
              <a:off x="1647153" y="3591140"/>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50" name="Text Box 92"/>
            <p:cNvSpPr txBox="1">
              <a:spLocks noChangeArrowheads="1"/>
            </p:cNvSpPr>
            <p:nvPr/>
          </p:nvSpPr>
          <p:spPr bwMode="auto">
            <a:xfrm>
              <a:off x="1647153" y="2797088"/>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51" name="Text Box 93"/>
            <p:cNvSpPr txBox="1">
              <a:spLocks noChangeArrowheads="1"/>
            </p:cNvSpPr>
            <p:nvPr/>
          </p:nvSpPr>
          <p:spPr bwMode="auto">
            <a:xfrm>
              <a:off x="1530153" y="2406791"/>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52" name="Text Box 94"/>
            <p:cNvSpPr txBox="1">
              <a:spLocks noChangeArrowheads="1"/>
            </p:cNvSpPr>
            <p:nvPr/>
          </p:nvSpPr>
          <p:spPr bwMode="auto">
            <a:xfrm>
              <a:off x="1530153" y="201649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53" name="Text Box 95"/>
            <p:cNvSpPr txBox="1">
              <a:spLocks noChangeArrowheads="1"/>
            </p:cNvSpPr>
            <p:nvPr/>
          </p:nvSpPr>
          <p:spPr bwMode="auto">
            <a:xfrm>
              <a:off x="1530153" y="1612739"/>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54" name="Text Box 96"/>
            <p:cNvSpPr txBox="1">
              <a:spLocks noChangeArrowheads="1"/>
            </p:cNvSpPr>
            <p:nvPr/>
          </p:nvSpPr>
          <p:spPr bwMode="auto">
            <a:xfrm>
              <a:off x="1530153" y="120898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传输轮次</a:t>
              </a:r>
            </a:p>
          </p:txBody>
        </p:sp>
        <p:sp>
          <p:nvSpPr>
            <p:cNvPr id="270" name="Text Box 135"/>
            <p:cNvSpPr txBox="1">
              <a:spLocks noChangeArrowheads="1"/>
            </p:cNvSpPr>
            <p:nvPr/>
          </p:nvSpPr>
          <p:spPr bwMode="auto">
            <a:xfrm>
              <a:off x="966278" y="836711"/>
              <a:ext cx="2091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cwnd</a:t>
              </a: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775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版本</a:t>
              </a:r>
            </a:p>
          </p:txBody>
        </p:sp>
        <p:sp>
          <p:nvSpPr>
            <p:cNvPr id="278" name="Text Box 205"/>
            <p:cNvSpPr txBox="1">
              <a:spLocks noChangeArrowheads="1"/>
            </p:cNvSpPr>
            <p:nvPr/>
          </p:nvSpPr>
          <p:spPr bwMode="auto">
            <a:xfrm>
              <a:off x="272479" y="1918920"/>
              <a:ext cx="13878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898069" y="2393474"/>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763115" y="2010746"/>
              <a:ext cx="120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6" name="Text Box 206"/>
            <p:cNvSpPr txBox="1">
              <a:spLocks noChangeArrowheads="1"/>
            </p:cNvSpPr>
            <p:nvPr/>
          </p:nvSpPr>
          <p:spPr bwMode="auto">
            <a:xfrm rot="20205303">
              <a:off x="2939569" y="147156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7" name="TextBox 147"/>
            <p:cNvSpPr txBox="1">
              <a:spLocks noChangeArrowheads="1"/>
            </p:cNvSpPr>
            <p:nvPr/>
          </p:nvSpPr>
          <p:spPr bwMode="auto">
            <a:xfrm>
              <a:off x="5542277" y="2191455"/>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a:t>
              </a:r>
            </a:p>
          </p:txBody>
        </p:sp>
      </p:grpSp>
      <p:sp>
        <p:nvSpPr>
          <p:cNvPr id="276" name="Line 167"/>
          <p:cNvSpPr>
            <a:spLocks noChangeShapeType="1"/>
          </p:cNvSpPr>
          <p:nvPr/>
        </p:nvSpPr>
        <p:spPr bwMode="auto">
          <a:xfrm flipV="1">
            <a:off x="6063948" y="2498731"/>
            <a:ext cx="217767" cy="481522"/>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101"/>
          <p:cNvSpPr txBox="1">
            <a:spLocks noChangeArrowheads="1"/>
          </p:cNvSpPr>
          <p:nvPr/>
        </p:nvSpPr>
        <p:spPr bwMode="auto">
          <a:xfrm>
            <a:off x="777593" y="4657563"/>
            <a:ext cx="79892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b="0" dirty="0">
                <a:solidFill>
                  <a:srgbClr val="000099"/>
                </a:solidFill>
                <a:latin typeface="Arial" panose="020B0604020202020204" pitchFamily="34" charset="0"/>
                <a:ea typeface="黑体" panose="02010609060101010101" pitchFamily="49" charset="-122"/>
              </a:rPr>
              <a:t>当拥塞窗口</a:t>
            </a:r>
            <a:r>
              <a:rPr kumimoji="0" lang="en-US" altLang="zh-CN" b="0" dirty="0">
                <a:solidFill>
                  <a:srgbClr val="000099"/>
                </a:solidFill>
                <a:latin typeface="Arial" panose="020B0604020202020204" pitchFamily="34" charset="0"/>
                <a:ea typeface="黑体" panose="02010609060101010101" pitchFamily="49" charset="-122"/>
              </a:rPr>
              <a:t>cwnd = 16</a:t>
            </a:r>
            <a:r>
              <a:rPr kumimoji="0" lang="zh-CN" altLang="zh-CN" b="0" dirty="0">
                <a:solidFill>
                  <a:srgbClr val="000099"/>
                </a:solidFill>
                <a:latin typeface="Arial" panose="020B0604020202020204" pitchFamily="34" charset="0"/>
                <a:ea typeface="黑体" panose="02010609060101010101" pitchFamily="49" charset="-122"/>
              </a:rPr>
              <a:t>时</a:t>
            </a:r>
            <a:r>
              <a:rPr kumimoji="0" lang="en-US" altLang="zh-CN" b="0" dirty="0">
                <a:solidFill>
                  <a:srgbClr val="000099"/>
                </a:solidFill>
                <a:latin typeface="Arial" panose="020B0604020202020204" pitchFamily="34" charset="0"/>
                <a:ea typeface="黑体" panose="02010609060101010101" pitchFamily="49" charset="-122"/>
              </a:rPr>
              <a:t> (</a:t>
            </a:r>
            <a:r>
              <a:rPr kumimoji="0" lang="zh-CN" altLang="zh-CN" b="0" dirty="0">
                <a:solidFill>
                  <a:srgbClr val="000099"/>
                </a:solidFill>
                <a:latin typeface="Arial" panose="020B0604020202020204" pitchFamily="34" charset="0"/>
                <a:ea typeface="黑体" panose="02010609060101010101" pitchFamily="49" charset="-122"/>
              </a:rPr>
              <a:t>图中的点</a:t>
            </a:r>
            <a:r>
              <a:rPr kumimoji="0" lang="en-US" altLang="zh-CN" b="0" dirty="0">
                <a:solidFill>
                  <a:srgbClr val="000099"/>
                </a:solidFill>
                <a:latin typeface="Arial" panose="020B0604020202020204" pitchFamily="34" charset="0"/>
                <a:ea typeface="黑体" panose="02010609060101010101" pitchFamily="49" charset="-122"/>
                <a:sym typeface="Wingdings" panose="05000000000000000000"/>
              </a:rPr>
              <a:t></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，出现了一个新的情况，就是发送方一连收到</a:t>
            </a:r>
            <a:r>
              <a:rPr kumimoji="0" lang="en-US" altLang="zh-CN" b="0" dirty="0">
                <a:solidFill>
                  <a:srgbClr val="000099"/>
                </a:solidFill>
                <a:latin typeface="Arial" panose="020B0604020202020204" pitchFamily="34" charset="0"/>
                <a:ea typeface="黑体" panose="02010609060101010101" pitchFamily="49" charset="-122"/>
              </a:rPr>
              <a:t> 3 </a:t>
            </a:r>
            <a:r>
              <a:rPr kumimoji="0" lang="zh-CN" altLang="zh-CN" b="0" dirty="0">
                <a:solidFill>
                  <a:srgbClr val="000099"/>
                </a:solidFill>
                <a:latin typeface="Arial" panose="020B0604020202020204" pitchFamily="34" charset="0"/>
                <a:ea typeface="黑体" panose="02010609060101010101" pitchFamily="49" charset="-122"/>
              </a:rPr>
              <a:t>个对同一个报文段的重复确认</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图中记为</a:t>
            </a:r>
            <a:r>
              <a:rPr kumimoji="0" lang="en-US" altLang="zh-CN" b="0" dirty="0">
                <a:solidFill>
                  <a:srgbClr val="000099"/>
                </a:solidFill>
                <a:latin typeface="Arial" panose="020B0604020202020204" pitchFamily="34" charset="0"/>
                <a:ea typeface="黑体" panose="02010609060101010101" pitchFamily="49" charset="-122"/>
              </a:rPr>
              <a:t>3-ACK)</a:t>
            </a:r>
            <a:r>
              <a:rPr kumimoji="0" lang="zh-CN" altLang="zh-CN" b="0" dirty="0">
                <a:solidFill>
                  <a:srgbClr val="000099"/>
                </a:solidFill>
                <a:latin typeface="Arial" panose="020B0604020202020204" pitchFamily="34" charset="0"/>
                <a:ea typeface="黑体" panose="02010609060101010101" pitchFamily="49" charset="-122"/>
              </a:rPr>
              <a:t>。</a:t>
            </a:r>
            <a:r>
              <a:rPr kumimoji="0" lang="zh-CN" altLang="en-US" b="0" dirty="0">
                <a:solidFill>
                  <a:srgbClr val="000099"/>
                </a:solidFill>
                <a:latin typeface="Arial" panose="020B0604020202020204" pitchFamily="34" charset="0"/>
                <a:ea typeface="黑体" panose="02010609060101010101" pitchFamily="49" charset="-122"/>
              </a:rPr>
              <a:t>发送方改为执行</a:t>
            </a:r>
            <a:r>
              <a:rPr kumimoji="0" lang="zh-CN" altLang="en-US" b="0" dirty="0">
                <a:solidFill>
                  <a:srgbClr val="FF0000"/>
                </a:solidFill>
                <a:latin typeface="Arial" panose="020B0604020202020204" pitchFamily="34" charset="0"/>
                <a:ea typeface="黑体" panose="02010609060101010101" pitchFamily="49" charset="-122"/>
              </a:rPr>
              <a:t>快重传</a:t>
            </a:r>
            <a:r>
              <a:rPr kumimoji="0" lang="zh-CN" altLang="en-US" b="0" dirty="0">
                <a:latin typeface="Arial" panose="020B0604020202020204" pitchFamily="34" charset="0"/>
                <a:ea typeface="黑体" panose="02010609060101010101" pitchFamily="49" charset="-122"/>
              </a:rPr>
              <a:t>和</a:t>
            </a:r>
            <a:r>
              <a:rPr kumimoji="0" lang="zh-CN" altLang="en-US" b="0" dirty="0">
                <a:solidFill>
                  <a:srgbClr val="FF0000"/>
                </a:solidFill>
                <a:latin typeface="Arial" panose="020B0604020202020204" pitchFamily="34" charset="0"/>
                <a:ea typeface="黑体" panose="02010609060101010101" pitchFamily="49" charset="-122"/>
              </a:rPr>
              <a:t>快恢复算法。</a:t>
            </a:r>
            <a:endParaRPr kumimoji="0" lang="en-US" altLang="zh-CN" b="0" dirty="0">
              <a:solidFill>
                <a:srgbClr val="FF0000"/>
              </a:solidFill>
              <a:latin typeface="Arial" panose="020B0604020202020204" pitchFamily="34" charset="0"/>
              <a:ea typeface="黑体" panose="02010609060101010101" pitchFamily="49" charset="-122"/>
            </a:endParaRPr>
          </a:p>
        </p:txBody>
      </p:sp>
      <p:sp>
        <p:nvSpPr>
          <p:cNvPr id="119" name="标题 118"/>
          <p:cNvSpPr>
            <a:spLocks noGrp="1"/>
          </p:cNvSpPr>
          <p:nvPr>
            <p:ph type="title"/>
          </p:nvPr>
        </p:nvSpPr>
        <p:spPr/>
        <p:txBody>
          <a:bodyPr/>
          <a:lstStyle/>
          <a:p>
            <a:pPr lvl="0"/>
            <a:r>
              <a:rPr kumimoji="1" lang="zh-CN" altLang="en-US" dirty="0">
                <a:solidFill>
                  <a:srgbClr val="333399"/>
                </a:solidFill>
                <a:ea typeface="黑体" panose="02010609060101010101" pitchFamily="49" charset="-122"/>
              </a:rPr>
              <a:t>慢开始和拥塞避免算法的实现举例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40" name="Rectangle 12"/>
          <p:cNvSpPr>
            <a:spLocks noGrp="1" noChangeArrowheads="1"/>
          </p:cNvSpPr>
          <p:nvPr>
            <p:ph type="title"/>
          </p:nvPr>
        </p:nvSpPr>
        <p:spPr/>
        <p:txBody>
          <a:bodyPr/>
          <a:lstStyle/>
          <a:p>
            <a:r>
              <a:rPr lang="zh-CN" altLang="en-US" dirty="0"/>
              <a:t>还要强调两点</a:t>
            </a:r>
          </a:p>
        </p:txBody>
      </p:sp>
      <p:sp>
        <p:nvSpPr>
          <p:cNvPr id="355341" name="Rectangle 13"/>
          <p:cNvSpPr>
            <a:spLocks noGrp="1" noChangeArrowheads="1"/>
          </p:cNvSpPr>
          <p:nvPr>
            <p:ph type="body" idx="1"/>
          </p:nvPr>
        </p:nvSpPr>
        <p:spPr>
          <a:xfrm>
            <a:off x="330200" y="1028700"/>
            <a:ext cx="8483600" cy="5136603"/>
          </a:xfrm>
        </p:spPr>
        <p:txBody>
          <a:bodyPr/>
          <a:lstStyle/>
          <a:p>
            <a:pPr algn="just">
              <a:spcBef>
                <a:spcPts val="600"/>
              </a:spcBef>
            </a:pPr>
            <a:r>
              <a:rPr lang="zh-CN" altLang="en-US" dirty="0"/>
              <a:t>运输层的</a:t>
            </a:r>
            <a:r>
              <a:rPr lang="en-US" altLang="zh-CN" dirty="0"/>
              <a:t>UDP</a:t>
            </a:r>
            <a:r>
              <a:rPr lang="zh-CN" altLang="en-US" dirty="0"/>
              <a:t>用户数据报与网际层的</a:t>
            </a:r>
            <a:r>
              <a:rPr lang="en-US" altLang="zh-CN" dirty="0"/>
              <a:t>IP</a:t>
            </a:r>
            <a:r>
              <a:rPr lang="zh-CN" altLang="en-US" dirty="0"/>
              <a:t>数据报有很大区别。</a:t>
            </a:r>
          </a:p>
          <a:p>
            <a:pPr algn="just">
              <a:spcBef>
                <a:spcPts val="600"/>
              </a:spcBef>
            </a:pPr>
            <a:endParaRPr lang="en-US" altLang="zh-CN" dirty="0">
              <a:ea typeface="黑体" panose="02010609060101010101" pitchFamily="49" charset="-122"/>
            </a:endParaRPr>
          </a:p>
          <a:p>
            <a:pPr algn="just">
              <a:spcBef>
                <a:spcPts val="600"/>
              </a:spcBef>
              <a:buFont typeface="Wingdings" panose="05000000000000000000" pitchFamily="2" charset="2"/>
              <a:buChar char="þ"/>
            </a:pPr>
            <a:r>
              <a:rPr lang="en-US" altLang="zh-CN" dirty="0">
                <a:solidFill>
                  <a:srgbClr val="FF0000"/>
                </a:solidFill>
                <a:ea typeface="黑体" panose="02010609060101010101" pitchFamily="49" charset="-122"/>
              </a:rPr>
              <a:t>IP</a:t>
            </a:r>
            <a:r>
              <a:rPr lang="zh-CN" altLang="en-US" dirty="0">
                <a:solidFill>
                  <a:srgbClr val="FF0000"/>
                </a:solidFill>
                <a:ea typeface="黑体" panose="02010609060101010101" pitchFamily="49" charset="-122"/>
              </a:rPr>
              <a:t>数据报</a:t>
            </a:r>
            <a:r>
              <a:rPr lang="zh-CN" altLang="en-US" dirty="0"/>
              <a:t>要经过互连网中许多路由器的存储转发，但</a:t>
            </a:r>
            <a:r>
              <a:rPr lang="en-US" altLang="zh-CN" dirty="0">
                <a:solidFill>
                  <a:srgbClr val="FF0000"/>
                </a:solidFill>
                <a:ea typeface="黑体" panose="02010609060101010101" pitchFamily="49" charset="-122"/>
              </a:rPr>
              <a:t>UDP</a:t>
            </a:r>
            <a:r>
              <a:rPr lang="zh-CN" altLang="en-US" dirty="0">
                <a:solidFill>
                  <a:srgbClr val="FF0000"/>
                </a:solidFill>
                <a:ea typeface="黑体" panose="02010609060101010101" pitchFamily="49" charset="-122"/>
              </a:rPr>
              <a:t>用户数据报</a:t>
            </a:r>
            <a:r>
              <a:rPr lang="zh-CN" altLang="en-US" dirty="0"/>
              <a:t>是在运输层的</a:t>
            </a:r>
            <a:r>
              <a:rPr lang="zh-CN" altLang="en-US" dirty="0">
                <a:solidFill>
                  <a:srgbClr val="FF0000"/>
                </a:solidFill>
              </a:rPr>
              <a:t>端到端抽象的</a:t>
            </a:r>
            <a:r>
              <a:rPr lang="zh-CN" altLang="en-US" dirty="0"/>
              <a:t>逻辑信道中传送的。</a:t>
            </a:r>
          </a:p>
          <a:p>
            <a:pPr algn="just">
              <a:spcBef>
                <a:spcPts val="600"/>
              </a:spcBef>
            </a:pPr>
            <a:endParaRPr lang="zh-CN" altLang="en-US" dirty="0"/>
          </a:p>
          <a:p>
            <a:pPr algn="just">
              <a:spcBef>
                <a:spcPts val="600"/>
              </a:spcBef>
            </a:pPr>
            <a:r>
              <a:rPr lang="en-US" altLang="zh-CN" dirty="0"/>
              <a:t>TCP</a:t>
            </a:r>
            <a:r>
              <a:rPr lang="zh-CN" altLang="en-US" dirty="0"/>
              <a:t>报文段是</a:t>
            </a:r>
            <a:r>
              <a:rPr lang="zh-CN" altLang="en-US" dirty="0">
                <a:solidFill>
                  <a:srgbClr val="FF0000"/>
                </a:solidFill>
              </a:rPr>
              <a:t>在运输层抽象的端到端逻辑信道中</a:t>
            </a:r>
            <a:r>
              <a:rPr lang="zh-CN" altLang="en-US" dirty="0"/>
              <a:t>传送，这种信道是可靠的全双工信道。</a:t>
            </a:r>
          </a:p>
          <a:p>
            <a:pPr algn="just">
              <a:spcBef>
                <a:spcPts val="600"/>
              </a:spcBef>
            </a:pPr>
            <a:endParaRPr lang="en-US" altLang="zh-CN" dirty="0"/>
          </a:p>
          <a:p>
            <a:pPr algn="just">
              <a:spcBef>
                <a:spcPts val="600"/>
              </a:spcBef>
              <a:buFont typeface="Wingdings" panose="05000000000000000000" pitchFamily="2" charset="2"/>
              <a:buChar char="þ"/>
            </a:pPr>
            <a:r>
              <a:rPr lang="zh-CN" altLang="en-US" dirty="0"/>
              <a:t>但这样的信道</a:t>
            </a:r>
            <a:r>
              <a:rPr lang="zh-CN" altLang="en-US" dirty="0">
                <a:solidFill>
                  <a:srgbClr val="FF0000"/>
                </a:solidFill>
              </a:rPr>
              <a:t>却不知道</a:t>
            </a:r>
            <a:r>
              <a:rPr lang="zh-CN" altLang="en-US" dirty="0"/>
              <a:t>究竟经过了哪些路由器，而这些路由器也根本不知道上面的运输层是否建立了</a:t>
            </a:r>
            <a:r>
              <a:rPr lang="en-US" altLang="zh-CN" dirty="0"/>
              <a:t>TCP</a:t>
            </a:r>
            <a:r>
              <a:rPr lang="zh-CN" altLang="en-US" dirty="0"/>
              <a:t>连接。</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a:t>快重传算法</a:t>
            </a:r>
          </a:p>
        </p:txBody>
      </p:sp>
      <p:sp>
        <p:nvSpPr>
          <p:cNvPr id="2297859" name="Rectangle 3"/>
          <p:cNvSpPr>
            <a:spLocks noGrp="1" noChangeArrowheads="1"/>
          </p:cNvSpPr>
          <p:nvPr>
            <p:ph idx="1"/>
          </p:nvPr>
        </p:nvSpPr>
        <p:spPr/>
        <p:txBody>
          <a:bodyPr/>
          <a:lstStyle/>
          <a:p>
            <a:pPr>
              <a:spcBef>
                <a:spcPts val="600"/>
              </a:spcBef>
            </a:pPr>
            <a:r>
              <a:rPr lang="zh-CN" altLang="zh-CN" dirty="0"/>
              <a:t>采用</a:t>
            </a:r>
            <a:r>
              <a:rPr lang="zh-CN" altLang="zh-CN" dirty="0">
                <a:solidFill>
                  <a:srgbClr val="FF0000"/>
                </a:solidFill>
              </a:rPr>
              <a:t>快重传</a:t>
            </a:r>
            <a:r>
              <a:rPr lang="en-US" altLang="zh-CN" dirty="0">
                <a:solidFill>
                  <a:srgbClr val="FF0000"/>
                </a:solidFill>
              </a:rPr>
              <a:t> </a:t>
            </a:r>
            <a:r>
              <a:rPr lang="en-US" altLang="zh-CN" dirty="0"/>
              <a:t>FR (Fast Retransmission) </a:t>
            </a:r>
            <a:r>
              <a:rPr lang="zh-CN" altLang="zh-CN" dirty="0"/>
              <a:t>算法可以让发送方</a:t>
            </a:r>
            <a:r>
              <a:rPr lang="zh-CN" altLang="zh-CN" dirty="0">
                <a:solidFill>
                  <a:srgbClr val="FF0000"/>
                </a:solidFill>
              </a:rPr>
              <a:t>尽早知道</a:t>
            </a:r>
            <a:r>
              <a:rPr lang="zh-CN" altLang="zh-CN" dirty="0"/>
              <a:t>发生了</a:t>
            </a:r>
            <a:r>
              <a:rPr lang="zh-CN" altLang="zh-CN" dirty="0">
                <a:solidFill>
                  <a:srgbClr val="FF0000"/>
                </a:solidFill>
              </a:rPr>
              <a:t>个别报文段的丢失。</a:t>
            </a:r>
            <a:endParaRPr lang="en-US" altLang="zh-CN" dirty="0">
              <a:solidFill>
                <a:srgbClr val="FF0000"/>
              </a:solidFill>
            </a:endParaRPr>
          </a:p>
          <a:p>
            <a:pPr>
              <a:spcBef>
                <a:spcPts val="600"/>
              </a:spcBef>
            </a:pPr>
            <a:endParaRPr lang="en-US" altLang="zh-CN" dirty="0">
              <a:solidFill>
                <a:srgbClr val="FF0000"/>
              </a:solidFill>
            </a:endParaRPr>
          </a:p>
          <a:p>
            <a:pPr>
              <a:spcBef>
                <a:spcPts val="600"/>
              </a:spcBef>
            </a:pPr>
            <a:r>
              <a:rPr lang="zh-CN" altLang="en-US" dirty="0">
                <a:solidFill>
                  <a:srgbClr val="FF0000"/>
                </a:solidFill>
              </a:rPr>
              <a:t>快重传</a:t>
            </a:r>
            <a:r>
              <a:rPr lang="zh-CN" altLang="en-US" dirty="0"/>
              <a:t>算法</a:t>
            </a:r>
            <a:r>
              <a:rPr lang="zh-CN" altLang="zh-CN" dirty="0">
                <a:solidFill>
                  <a:srgbClr val="FF0000"/>
                </a:solidFill>
              </a:rPr>
              <a:t>首先</a:t>
            </a:r>
            <a:r>
              <a:rPr lang="zh-CN" altLang="zh-CN" dirty="0"/>
              <a:t>要求接收方不要等待自己发送数据时才进行捎带确认，而是要立即发送确认，</a:t>
            </a:r>
            <a:r>
              <a:rPr lang="zh-CN" altLang="zh-CN" dirty="0">
                <a:solidFill>
                  <a:srgbClr val="FF0000"/>
                </a:solidFill>
              </a:rPr>
              <a:t>即使</a:t>
            </a:r>
            <a:r>
              <a:rPr lang="zh-CN" altLang="zh-CN" dirty="0"/>
              <a:t>收到了</a:t>
            </a:r>
            <a:r>
              <a:rPr lang="zh-CN" altLang="zh-CN" dirty="0">
                <a:solidFill>
                  <a:srgbClr val="FF0000"/>
                </a:solidFill>
              </a:rPr>
              <a:t>失序的</a:t>
            </a:r>
            <a:r>
              <a:rPr lang="zh-CN" altLang="zh-CN" dirty="0"/>
              <a:t>报文段也要立即发出对已收到的报文段的重复确认。</a:t>
            </a:r>
            <a:r>
              <a:rPr lang="en-US" altLang="zh-CN" dirty="0"/>
              <a:t>[TCP ACK generation policy]</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a:t>快重传算法</a:t>
            </a:r>
          </a:p>
        </p:txBody>
      </p:sp>
      <p:sp>
        <p:nvSpPr>
          <p:cNvPr id="2297859" name="Rectangle 3"/>
          <p:cNvSpPr>
            <a:spLocks noGrp="1" noChangeArrowheads="1"/>
          </p:cNvSpPr>
          <p:nvPr>
            <p:ph idx="1"/>
          </p:nvPr>
        </p:nvSpPr>
        <p:spPr/>
        <p:txBody>
          <a:bodyPr/>
          <a:lstStyle/>
          <a:p>
            <a:r>
              <a:rPr lang="zh-CN" altLang="zh-CN" dirty="0">
                <a:solidFill>
                  <a:srgbClr val="FF0000"/>
                </a:solidFill>
              </a:rPr>
              <a:t>发送方只要一连收到三个重复确认</a:t>
            </a:r>
            <a:r>
              <a:rPr lang="zh-CN" altLang="zh-CN" dirty="0"/>
              <a:t>，就知道接收方确实没有收到报文段，因而应当</a:t>
            </a:r>
            <a:r>
              <a:rPr lang="zh-CN" altLang="zh-CN" dirty="0">
                <a:solidFill>
                  <a:srgbClr val="FF0000"/>
                </a:solidFill>
              </a:rPr>
              <a:t>立即进行重传</a:t>
            </a:r>
            <a:r>
              <a:rPr lang="en-US" altLang="zh-CN" dirty="0">
                <a:solidFill>
                  <a:srgbClr val="FF0000"/>
                </a:solidFill>
              </a:rPr>
              <a:t>(</a:t>
            </a:r>
            <a:r>
              <a:rPr lang="zh-CN" altLang="zh-CN" dirty="0">
                <a:solidFill>
                  <a:srgbClr val="FF0000"/>
                </a:solidFill>
              </a:rPr>
              <a:t>即“快重传”</a:t>
            </a:r>
            <a:r>
              <a:rPr lang="en-US" altLang="zh-CN" dirty="0">
                <a:solidFill>
                  <a:srgbClr val="FF0000"/>
                </a:solidFill>
              </a:rPr>
              <a:t>)</a:t>
            </a:r>
            <a:r>
              <a:rPr lang="zh-CN" altLang="zh-CN" dirty="0"/>
              <a:t>，这样就不会出现超时</a:t>
            </a:r>
            <a:r>
              <a:rPr lang="en-US" altLang="zh-CN" dirty="0"/>
              <a:t>(timeout)</a:t>
            </a:r>
            <a:r>
              <a:rPr lang="zh-CN" altLang="zh-CN" dirty="0"/>
              <a:t>，发送方也不就会误认为出现了网络拥塞。</a:t>
            </a:r>
            <a:endParaRPr lang="en-US" altLang="zh-CN" dirty="0"/>
          </a:p>
          <a:p>
            <a:endParaRPr lang="en-US" altLang="zh-CN" dirty="0"/>
          </a:p>
          <a:p>
            <a:r>
              <a:rPr lang="zh-CN" altLang="zh-CN" dirty="0"/>
              <a:t>使用快重传可以使整个网络的吞吐量提高约</a:t>
            </a:r>
            <a:r>
              <a:rPr lang="en-US" altLang="zh-CN" dirty="0"/>
              <a:t>20%</a:t>
            </a:r>
            <a:r>
              <a:rPr lang="zh-CN" altLang="zh-CN" dirty="0"/>
              <a:t>。</a:t>
            </a:r>
            <a:r>
              <a:rPr lang="zh-CN" altLang="en-US" dirty="0"/>
              <a:t> </a:t>
            </a:r>
          </a:p>
        </p:txBody>
      </p:sp>
      <p:sp>
        <p:nvSpPr>
          <p:cNvPr id="2" name="矩形 1"/>
          <p:cNvSpPr/>
          <p:nvPr/>
        </p:nvSpPr>
        <p:spPr>
          <a:xfrm>
            <a:off x="714348" y="4388979"/>
            <a:ext cx="7909802" cy="1040285"/>
          </a:xfrm>
          <a:prstGeom prst="rect">
            <a:avLst/>
          </a:prstGeom>
          <a:solidFill>
            <a:srgbClr val="66FF66"/>
          </a:solidFill>
          <a:ln>
            <a:solidFill>
              <a:schemeClr val="tx1"/>
            </a:solidFill>
          </a:ln>
        </p:spPr>
        <p:txBody>
          <a:bodyPr wrap="square">
            <a:spAutoFit/>
          </a:bodyPr>
          <a:lstStyle/>
          <a:p>
            <a:pPr algn="just" eaLnBrk="1" hangingPunct="1">
              <a:lnSpc>
                <a:spcPct val="110000"/>
              </a:lnSpc>
            </a:pPr>
            <a:r>
              <a:rPr lang="zh-CN" altLang="en-US" b="1" dirty="0">
                <a:latin typeface="+mn-lt"/>
                <a:ea typeface="黑体" panose="02010609060101010101" pitchFamily="49" charset="-122"/>
              </a:rPr>
              <a:t>不难看出，快重传</a:t>
            </a:r>
            <a:r>
              <a:rPr lang="zh-CN" altLang="en-US" b="1" dirty="0">
                <a:solidFill>
                  <a:srgbClr val="FF0000"/>
                </a:solidFill>
                <a:latin typeface="+mn-lt"/>
                <a:ea typeface="黑体" panose="02010609060101010101" pitchFamily="49" charset="-122"/>
              </a:rPr>
              <a:t>并非取消</a:t>
            </a:r>
            <a:r>
              <a:rPr lang="zh-CN" altLang="en-US" b="1" dirty="0">
                <a:latin typeface="+mn-lt"/>
                <a:ea typeface="黑体" panose="02010609060101010101" pitchFamily="49" charset="-122"/>
              </a:rPr>
              <a:t>重传计时器，而是在某些情况下可</a:t>
            </a:r>
            <a:r>
              <a:rPr lang="zh-CN" altLang="en-US" b="1" dirty="0">
                <a:solidFill>
                  <a:srgbClr val="FF0000"/>
                </a:solidFill>
                <a:latin typeface="+mn-lt"/>
                <a:ea typeface="黑体" panose="02010609060101010101" pitchFamily="49" charset="-122"/>
              </a:rPr>
              <a:t>更早地重传</a:t>
            </a:r>
            <a:r>
              <a:rPr lang="zh-CN" altLang="en-US" b="1" dirty="0">
                <a:latin typeface="+mn-lt"/>
                <a:ea typeface="黑体" panose="02010609060101010101" pitchFamily="49" charset="-122"/>
              </a:rPr>
              <a:t>丢失的报文段。 </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3"/>
          <p:cNvSpPr txBox="1">
            <a:spLocks noChangeArrowheads="1"/>
          </p:cNvSpPr>
          <p:nvPr/>
        </p:nvSpPr>
        <p:spPr bwMode="auto">
          <a:xfrm>
            <a:off x="3314471" y="1052737"/>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发送方</a:t>
            </a:r>
          </a:p>
        </p:txBody>
      </p:sp>
      <p:sp>
        <p:nvSpPr>
          <p:cNvPr id="52" name="Text Box 4"/>
          <p:cNvSpPr txBox="1">
            <a:spLocks noChangeArrowheads="1"/>
          </p:cNvSpPr>
          <p:nvPr/>
        </p:nvSpPr>
        <p:spPr bwMode="auto">
          <a:xfrm>
            <a:off x="6352214" y="1114649"/>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接收方</a:t>
            </a:r>
          </a:p>
        </p:txBody>
      </p:sp>
      <p:sp>
        <p:nvSpPr>
          <p:cNvPr id="53" name="Text Box 5"/>
          <p:cNvSpPr txBox="1">
            <a:spLocks noChangeArrowheads="1"/>
          </p:cNvSpPr>
          <p:nvPr/>
        </p:nvSpPr>
        <p:spPr bwMode="auto">
          <a:xfrm>
            <a:off x="2839687" y="1475012"/>
            <a:ext cx="979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发送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1</a:t>
            </a:r>
          </a:p>
        </p:txBody>
      </p:sp>
      <p:sp>
        <p:nvSpPr>
          <p:cNvPr id="54" name="Line 6"/>
          <p:cNvSpPr>
            <a:spLocks noChangeShapeType="1"/>
          </p:cNvSpPr>
          <p:nvPr/>
        </p:nvSpPr>
        <p:spPr bwMode="auto">
          <a:xfrm>
            <a:off x="3742364" y="1724250"/>
            <a:ext cx="3138854"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55" name="Line 7"/>
          <p:cNvSpPr>
            <a:spLocks noChangeShapeType="1"/>
          </p:cNvSpPr>
          <p:nvPr/>
        </p:nvSpPr>
        <p:spPr bwMode="auto">
          <a:xfrm flipH="1">
            <a:off x="3742364" y="2160812"/>
            <a:ext cx="3138854" cy="314325"/>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56" name="Text Box 8"/>
          <p:cNvSpPr txBox="1">
            <a:spLocks noChangeArrowheads="1"/>
          </p:cNvSpPr>
          <p:nvPr/>
        </p:nvSpPr>
        <p:spPr bwMode="auto">
          <a:xfrm>
            <a:off x="6787432" y="1979837"/>
            <a:ext cx="10887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 </a:t>
            </a: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确认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1</a:t>
            </a:r>
            <a:endPar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endParaRPr>
          </a:p>
        </p:txBody>
      </p:sp>
      <p:sp>
        <p:nvSpPr>
          <p:cNvPr id="57" name="Text Box 9"/>
          <p:cNvSpPr txBox="1">
            <a:spLocks noChangeArrowheads="1"/>
          </p:cNvSpPr>
          <p:nvPr/>
        </p:nvSpPr>
        <p:spPr bwMode="auto">
          <a:xfrm>
            <a:off x="3748225" y="5599337"/>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1"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t</a:t>
            </a:r>
          </a:p>
        </p:txBody>
      </p:sp>
      <p:grpSp>
        <p:nvGrpSpPr>
          <p:cNvPr id="2" name="Group 10"/>
          <p:cNvGrpSpPr/>
          <p:nvPr/>
        </p:nvGrpSpPr>
        <p:grpSpPr bwMode="auto">
          <a:xfrm>
            <a:off x="3742364" y="1570262"/>
            <a:ext cx="3138854" cy="4346575"/>
            <a:chOff x="1607" y="677"/>
            <a:chExt cx="1640" cy="2728"/>
          </a:xfrm>
        </p:grpSpPr>
        <p:sp>
          <p:nvSpPr>
            <p:cNvPr id="59" name="Line 11"/>
            <p:cNvSpPr>
              <a:spLocks noChangeShapeType="1"/>
            </p:cNvSpPr>
            <p:nvPr/>
          </p:nvSpPr>
          <p:spPr bwMode="auto">
            <a:xfrm>
              <a:off x="1607" y="677"/>
              <a:ext cx="0" cy="272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60" name="Line 12"/>
            <p:cNvSpPr>
              <a:spLocks noChangeShapeType="1"/>
            </p:cNvSpPr>
            <p:nvPr/>
          </p:nvSpPr>
          <p:spPr bwMode="auto">
            <a:xfrm>
              <a:off x="3247" y="677"/>
              <a:ext cx="0" cy="272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grpSp>
      <p:sp>
        <p:nvSpPr>
          <p:cNvPr id="61" name="Text Box 13"/>
          <p:cNvSpPr txBox="1">
            <a:spLocks noChangeArrowheads="1"/>
          </p:cNvSpPr>
          <p:nvPr/>
        </p:nvSpPr>
        <p:spPr bwMode="auto">
          <a:xfrm>
            <a:off x="6787433" y="2471961"/>
            <a:ext cx="138039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 </a:t>
            </a: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确认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2 </a:t>
            </a:r>
            <a:endPar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endParaRPr>
          </a:p>
        </p:txBody>
      </p:sp>
      <p:sp>
        <p:nvSpPr>
          <p:cNvPr id="62" name="Line 14"/>
          <p:cNvSpPr>
            <a:spLocks noChangeShapeType="1"/>
          </p:cNvSpPr>
          <p:nvPr/>
        </p:nvSpPr>
        <p:spPr bwMode="auto">
          <a:xfrm flipH="1">
            <a:off x="3742364" y="2684686"/>
            <a:ext cx="3138854" cy="312738"/>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63" name="Line 15"/>
          <p:cNvSpPr>
            <a:spLocks noChangeShapeType="1"/>
          </p:cNvSpPr>
          <p:nvPr/>
        </p:nvSpPr>
        <p:spPr bwMode="auto">
          <a:xfrm flipH="1">
            <a:off x="3742364" y="3729261"/>
            <a:ext cx="3138854" cy="31115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64" name="Line 16"/>
          <p:cNvSpPr>
            <a:spLocks noChangeShapeType="1"/>
          </p:cNvSpPr>
          <p:nvPr/>
        </p:nvSpPr>
        <p:spPr bwMode="auto">
          <a:xfrm flipH="1">
            <a:off x="3742364" y="4248375"/>
            <a:ext cx="3138854" cy="314325"/>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65" name="Line 17"/>
          <p:cNvSpPr>
            <a:spLocks noChangeShapeType="1"/>
          </p:cNvSpPr>
          <p:nvPr/>
        </p:nvSpPr>
        <p:spPr bwMode="auto">
          <a:xfrm flipH="1">
            <a:off x="3742364" y="4767487"/>
            <a:ext cx="3138854" cy="31591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66" name="Text Box 18"/>
          <p:cNvSpPr txBox="1">
            <a:spLocks noChangeArrowheads="1"/>
          </p:cNvSpPr>
          <p:nvPr/>
        </p:nvSpPr>
        <p:spPr bwMode="auto">
          <a:xfrm>
            <a:off x="2839687" y="1978249"/>
            <a:ext cx="979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发送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2</a:t>
            </a:r>
          </a:p>
        </p:txBody>
      </p:sp>
      <p:sp>
        <p:nvSpPr>
          <p:cNvPr id="67" name="Text Box 19"/>
          <p:cNvSpPr txBox="1">
            <a:spLocks noChangeArrowheads="1"/>
          </p:cNvSpPr>
          <p:nvPr/>
        </p:nvSpPr>
        <p:spPr bwMode="auto">
          <a:xfrm>
            <a:off x="2839687" y="2487837"/>
            <a:ext cx="979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发送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3</a:t>
            </a:r>
          </a:p>
        </p:txBody>
      </p:sp>
      <p:sp>
        <p:nvSpPr>
          <p:cNvPr id="68" name="Text Box 20"/>
          <p:cNvSpPr txBox="1">
            <a:spLocks noChangeArrowheads="1"/>
          </p:cNvSpPr>
          <p:nvPr/>
        </p:nvSpPr>
        <p:spPr bwMode="auto">
          <a:xfrm>
            <a:off x="2839687" y="2994249"/>
            <a:ext cx="979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发送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4</a:t>
            </a:r>
          </a:p>
        </p:txBody>
      </p:sp>
      <p:sp>
        <p:nvSpPr>
          <p:cNvPr id="69" name="Line 21"/>
          <p:cNvSpPr>
            <a:spLocks noChangeShapeType="1"/>
          </p:cNvSpPr>
          <p:nvPr/>
        </p:nvSpPr>
        <p:spPr bwMode="auto">
          <a:xfrm>
            <a:off x="3742364" y="3308575"/>
            <a:ext cx="3138854"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70" name="Text Box 22"/>
          <p:cNvSpPr txBox="1">
            <a:spLocks noChangeArrowheads="1"/>
          </p:cNvSpPr>
          <p:nvPr/>
        </p:nvSpPr>
        <p:spPr bwMode="auto">
          <a:xfrm>
            <a:off x="5344029" y="2698975"/>
            <a:ext cx="6815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   </a:t>
            </a:r>
            <a:r>
              <a:rPr kumimoji="0" lang="zh-CN" altLang="en-US" sz="20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a:t>
            </a:r>
          </a:p>
        </p:txBody>
      </p:sp>
      <p:sp>
        <p:nvSpPr>
          <p:cNvPr id="71" name="Text Box 23"/>
          <p:cNvSpPr txBox="1">
            <a:spLocks noChangeArrowheads="1"/>
          </p:cNvSpPr>
          <p:nvPr/>
        </p:nvSpPr>
        <p:spPr bwMode="auto">
          <a:xfrm>
            <a:off x="2839687" y="3541937"/>
            <a:ext cx="979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发送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5</a:t>
            </a:r>
          </a:p>
        </p:txBody>
      </p:sp>
      <p:sp>
        <p:nvSpPr>
          <p:cNvPr id="72" name="Text Box 24"/>
          <p:cNvSpPr txBox="1">
            <a:spLocks noChangeArrowheads="1"/>
          </p:cNvSpPr>
          <p:nvPr/>
        </p:nvSpPr>
        <p:spPr bwMode="auto">
          <a:xfrm>
            <a:off x="2839687" y="4062637"/>
            <a:ext cx="979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发送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6</a:t>
            </a:r>
          </a:p>
        </p:txBody>
      </p:sp>
      <p:sp>
        <p:nvSpPr>
          <p:cNvPr id="73" name="Text Box 25"/>
          <p:cNvSpPr txBox="1">
            <a:spLocks noChangeArrowheads="1"/>
          </p:cNvSpPr>
          <p:nvPr/>
        </p:nvSpPr>
        <p:spPr bwMode="auto">
          <a:xfrm>
            <a:off x="6787433" y="3438749"/>
            <a:ext cx="1598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 </a:t>
            </a: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重复确认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2 </a:t>
            </a:r>
            <a:endPar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endParaRPr>
          </a:p>
        </p:txBody>
      </p:sp>
      <p:grpSp>
        <p:nvGrpSpPr>
          <p:cNvPr id="3" name="Group 26"/>
          <p:cNvGrpSpPr/>
          <p:nvPr/>
        </p:nvGrpSpPr>
        <p:grpSpPr bwMode="auto">
          <a:xfrm>
            <a:off x="3742364" y="5073879"/>
            <a:ext cx="3138854" cy="533401"/>
            <a:chOff x="2471" y="3290"/>
            <a:chExt cx="2142" cy="336"/>
          </a:xfrm>
        </p:grpSpPr>
        <p:sp>
          <p:nvSpPr>
            <p:cNvPr id="75" name="Line 27"/>
            <p:cNvSpPr>
              <a:spLocks noChangeShapeType="1"/>
            </p:cNvSpPr>
            <p:nvPr/>
          </p:nvSpPr>
          <p:spPr bwMode="auto">
            <a:xfrm>
              <a:off x="2471" y="3427"/>
              <a:ext cx="2142" cy="199"/>
            </a:xfrm>
            <a:prstGeom prst="line">
              <a:avLst/>
            </a:prstGeom>
            <a:noFill/>
            <a:ln w="38100">
              <a:solidFill>
                <a:srgbClr val="99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76" name="Text Box 28"/>
            <p:cNvSpPr txBox="1">
              <a:spLocks noChangeArrowheads="1"/>
            </p:cNvSpPr>
            <p:nvPr/>
          </p:nvSpPr>
          <p:spPr bwMode="auto">
            <a:xfrm rot="275181">
              <a:off x="3138" y="3290"/>
              <a:ext cx="11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立即重传 </a:t>
              </a:r>
              <a:r>
                <a:rPr kumimoji="0" lang="en-US" altLang="zh-CN" sz="20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20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3</a:t>
              </a:r>
            </a:p>
          </p:txBody>
        </p:sp>
      </p:grpSp>
      <p:sp>
        <p:nvSpPr>
          <p:cNvPr id="77" name="Text Box 29"/>
          <p:cNvSpPr txBox="1">
            <a:spLocks noChangeArrowheads="1"/>
          </p:cNvSpPr>
          <p:nvPr/>
        </p:nvSpPr>
        <p:spPr bwMode="auto">
          <a:xfrm>
            <a:off x="6787433" y="3992787"/>
            <a:ext cx="1598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 </a:t>
            </a: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重复确认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2 </a:t>
            </a:r>
            <a:endPar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endParaRPr>
          </a:p>
        </p:txBody>
      </p:sp>
      <p:sp>
        <p:nvSpPr>
          <p:cNvPr id="78" name="Text Box 30"/>
          <p:cNvSpPr txBox="1">
            <a:spLocks noChangeArrowheads="1"/>
          </p:cNvSpPr>
          <p:nvPr/>
        </p:nvSpPr>
        <p:spPr bwMode="auto">
          <a:xfrm>
            <a:off x="6787433" y="4515074"/>
            <a:ext cx="1598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 </a:t>
            </a: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重复确认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2 </a:t>
            </a:r>
            <a:endPar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endParaRPr>
          </a:p>
        </p:txBody>
      </p:sp>
      <p:sp>
        <p:nvSpPr>
          <p:cNvPr id="79" name="Text Box 31"/>
          <p:cNvSpPr txBox="1">
            <a:spLocks noChangeArrowheads="1"/>
          </p:cNvSpPr>
          <p:nvPr/>
        </p:nvSpPr>
        <p:spPr bwMode="auto">
          <a:xfrm>
            <a:off x="6872425" y="5599337"/>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1"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t</a:t>
            </a:r>
          </a:p>
        </p:txBody>
      </p:sp>
      <p:sp>
        <p:nvSpPr>
          <p:cNvPr id="80" name="Line 32"/>
          <p:cNvSpPr>
            <a:spLocks noChangeShapeType="1"/>
          </p:cNvSpPr>
          <p:nvPr/>
        </p:nvSpPr>
        <p:spPr bwMode="auto">
          <a:xfrm>
            <a:off x="3748225" y="4873850"/>
            <a:ext cx="3137388"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81" name="Text Box 33"/>
          <p:cNvSpPr txBox="1">
            <a:spLocks noChangeArrowheads="1"/>
          </p:cNvSpPr>
          <p:nvPr/>
        </p:nvSpPr>
        <p:spPr bwMode="auto">
          <a:xfrm>
            <a:off x="2839687" y="4616674"/>
            <a:ext cx="979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发送 </a:t>
            </a:r>
            <a:r>
              <a:rPr kumimoji="0" lang="en-US" altLang="zh-CN" sz="1800" b="0"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1800" b="0"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49" charset="-122"/>
              </a:rPr>
              <a:t>7</a:t>
            </a:r>
          </a:p>
        </p:txBody>
      </p:sp>
      <p:grpSp>
        <p:nvGrpSpPr>
          <p:cNvPr id="4" name="Group 34"/>
          <p:cNvGrpSpPr/>
          <p:nvPr/>
        </p:nvGrpSpPr>
        <p:grpSpPr bwMode="auto">
          <a:xfrm>
            <a:off x="408614" y="3872138"/>
            <a:ext cx="3308838" cy="1354138"/>
            <a:chOff x="340" y="2508"/>
            <a:chExt cx="2114" cy="853"/>
          </a:xfrm>
        </p:grpSpPr>
        <p:grpSp>
          <p:nvGrpSpPr>
            <p:cNvPr id="5" name="Group 35"/>
            <p:cNvGrpSpPr/>
            <p:nvPr/>
          </p:nvGrpSpPr>
          <p:grpSpPr bwMode="auto">
            <a:xfrm>
              <a:off x="1729" y="2635"/>
              <a:ext cx="725" cy="666"/>
              <a:chOff x="1257" y="1749"/>
              <a:chExt cx="817" cy="460"/>
            </a:xfrm>
          </p:grpSpPr>
          <p:sp>
            <p:nvSpPr>
              <p:cNvPr id="85" name="Line 36"/>
              <p:cNvSpPr>
                <a:spLocks noChangeShapeType="1"/>
              </p:cNvSpPr>
              <p:nvPr/>
            </p:nvSpPr>
            <p:spPr bwMode="auto">
              <a:xfrm>
                <a:off x="1257" y="174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86" name="Line 37"/>
              <p:cNvSpPr>
                <a:spLocks noChangeShapeType="1"/>
              </p:cNvSpPr>
              <p:nvPr/>
            </p:nvSpPr>
            <p:spPr bwMode="auto">
              <a:xfrm>
                <a:off x="1257" y="197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87" name="Line 38"/>
              <p:cNvSpPr>
                <a:spLocks noChangeShapeType="1"/>
              </p:cNvSpPr>
              <p:nvPr/>
            </p:nvSpPr>
            <p:spPr bwMode="auto">
              <a:xfrm>
                <a:off x="1257" y="220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grpSp>
        <p:sp>
          <p:nvSpPr>
            <p:cNvPr id="84" name="Text Box 39"/>
            <p:cNvSpPr txBox="1">
              <a:spLocks noChangeArrowheads="1"/>
            </p:cNvSpPr>
            <p:nvPr/>
          </p:nvSpPr>
          <p:spPr bwMode="auto">
            <a:xfrm>
              <a:off x="340" y="2508"/>
              <a:ext cx="1389" cy="853"/>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900" b="0"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49"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49" charset="-122"/>
                </a:rPr>
                <a:t>收到三个连续的</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49" charset="-122"/>
                </a:rPr>
                <a:t>对 </a:t>
              </a:r>
              <a:r>
                <a:rPr kumimoji="0" lang="en-US" altLang="zh-CN" sz="2000" b="0"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2000" b="0" i="0" u="none" strike="noStrike" kern="0" cap="none" spc="0" normalizeH="0" baseline="-25000" noProof="0" dirty="0">
                  <a:ln>
                    <a:noFill/>
                  </a:ln>
                  <a:solidFill>
                    <a:srgbClr val="000099"/>
                  </a:solidFill>
                  <a:effectLst/>
                  <a:uLnTx/>
                  <a:uFillTx/>
                  <a:latin typeface="Tahoma" panose="020B0604030504040204" pitchFamily="34" charset="0"/>
                  <a:ea typeface="黑体" panose="02010609060101010101" pitchFamily="49" charset="-122"/>
                </a:rPr>
                <a:t>2</a:t>
              </a:r>
              <a:r>
                <a:rPr kumimoji="0" lang="en-US" altLang="zh-CN" sz="2000" b="0"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49" charset="-122"/>
                </a:rPr>
                <a:t> </a:t>
              </a:r>
              <a:r>
                <a:rPr kumimoji="0" lang="zh-CN" altLang="en-US" sz="2000" b="0"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49" charset="-122"/>
                </a:rPr>
                <a:t>的重复确认</a:t>
              </a:r>
            </a:p>
            <a:p>
              <a:pPr marL="0" marR="0" lvl="0" indent="0" defTabSz="914400" eaLnBrk="1" fontAlgn="auto" latinLnBrk="0" hangingPunct="1">
                <a:lnSpc>
                  <a:spcPct val="100000"/>
                </a:lnSpc>
                <a:spcBef>
                  <a:spcPct val="20000"/>
                </a:spcBef>
                <a:spcAft>
                  <a:spcPts val="0"/>
                </a:spcAft>
                <a:buClrTx/>
                <a:buSzTx/>
                <a:buFontTx/>
                <a:buNone/>
                <a:defRPr/>
              </a:pPr>
              <a:r>
                <a:rPr kumimoji="0" lang="zh-CN" altLang="en-US" sz="2000" b="0"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49" charset="-122"/>
                </a:rPr>
                <a:t>立即重传 </a:t>
              </a:r>
              <a:r>
                <a:rPr kumimoji="0" lang="en-US" altLang="zh-CN" sz="2000" b="0"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49" charset="-122"/>
                </a:rPr>
                <a:t>M</a:t>
              </a:r>
              <a:r>
                <a:rPr kumimoji="0" lang="en-US" altLang="zh-CN" sz="2000" b="0" i="0" u="none" strike="noStrike" kern="0" cap="none" spc="0" normalizeH="0" baseline="-25000" noProof="0" dirty="0">
                  <a:ln>
                    <a:noFill/>
                  </a:ln>
                  <a:solidFill>
                    <a:srgbClr val="000099"/>
                  </a:solidFill>
                  <a:effectLst/>
                  <a:uLnTx/>
                  <a:uFillTx/>
                  <a:latin typeface="Tahoma" panose="020B0604030504040204" pitchFamily="34" charset="0"/>
                  <a:ea typeface="黑体" panose="02010609060101010101" pitchFamily="49" charset="-122"/>
                </a:rPr>
                <a:t>3</a:t>
              </a: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900" b="0"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49" charset="-122"/>
              </a:endParaRPr>
            </a:p>
          </p:txBody>
        </p:sp>
      </p:grpSp>
      <p:sp>
        <p:nvSpPr>
          <p:cNvPr id="88" name="AutoShape 40"/>
          <p:cNvSpPr>
            <a:spLocks noChangeArrowheads="1"/>
          </p:cNvSpPr>
          <p:nvPr/>
        </p:nvSpPr>
        <p:spPr bwMode="auto">
          <a:xfrm>
            <a:off x="5351356" y="2416399"/>
            <a:ext cx="804496" cy="1096962"/>
          </a:xfrm>
          <a:prstGeom prst="irregularSeal1">
            <a:avLst/>
          </a:prstGeom>
          <a:solidFill>
            <a:srgbClr val="FFC000"/>
          </a:solidFill>
          <a:ln w="9525">
            <a:solidFill>
              <a:srgbClr val="FF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89" name="Text Box 41"/>
          <p:cNvSpPr txBox="1">
            <a:spLocks noChangeArrowheads="1"/>
          </p:cNvSpPr>
          <p:nvPr/>
        </p:nvSpPr>
        <p:spPr bwMode="auto">
          <a:xfrm>
            <a:off x="5417298" y="2698974"/>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49" charset="-122"/>
              </a:rPr>
              <a:t>丢失</a:t>
            </a:r>
          </a:p>
        </p:txBody>
      </p:sp>
      <p:sp>
        <p:nvSpPr>
          <p:cNvPr id="90" name="Line 42"/>
          <p:cNvSpPr>
            <a:spLocks noChangeShapeType="1"/>
          </p:cNvSpPr>
          <p:nvPr/>
        </p:nvSpPr>
        <p:spPr bwMode="auto">
          <a:xfrm>
            <a:off x="3742364" y="2268762"/>
            <a:ext cx="3138854"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91" name="Line 43"/>
          <p:cNvSpPr>
            <a:spLocks noChangeShapeType="1"/>
          </p:cNvSpPr>
          <p:nvPr/>
        </p:nvSpPr>
        <p:spPr bwMode="auto">
          <a:xfrm>
            <a:off x="3742364" y="2787874"/>
            <a:ext cx="1689588" cy="15875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92" name="Line 44"/>
          <p:cNvSpPr>
            <a:spLocks noChangeShapeType="1"/>
          </p:cNvSpPr>
          <p:nvPr/>
        </p:nvSpPr>
        <p:spPr bwMode="auto">
          <a:xfrm>
            <a:off x="3748225" y="3829274"/>
            <a:ext cx="3137388" cy="315912"/>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93" name="Line 45"/>
          <p:cNvSpPr>
            <a:spLocks noChangeShapeType="1"/>
          </p:cNvSpPr>
          <p:nvPr/>
        </p:nvSpPr>
        <p:spPr bwMode="auto">
          <a:xfrm>
            <a:off x="3748225" y="4351562"/>
            <a:ext cx="3137388"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000099"/>
              </a:solidFill>
              <a:effectLst/>
              <a:uLnTx/>
              <a:uFillTx/>
            </a:endParaRPr>
          </a:p>
        </p:txBody>
      </p:sp>
      <p:sp>
        <p:nvSpPr>
          <p:cNvPr id="46" name="标题 45"/>
          <p:cNvSpPr>
            <a:spLocks noGrp="1"/>
          </p:cNvSpPr>
          <p:nvPr>
            <p:ph type="title"/>
          </p:nvPr>
        </p:nvSpPr>
        <p:spPr/>
        <p:txBody>
          <a:bodyPr/>
          <a:lstStyle/>
          <a:p>
            <a:pPr lvl="0"/>
            <a:r>
              <a:rPr kumimoji="1" lang="zh-CN" altLang="en-US" dirty="0">
                <a:solidFill>
                  <a:srgbClr val="000099"/>
                </a:solidFill>
                <a:ea typeface="黑体" panose="02010609060101010101" pitchFamily="49" charset="-122"/>
              </a:rPr>
              <a:t>快重传举例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pPr algn="ctr" eaLnBrk="1" hangingPunct="1"/>
            <a:r>
              <a:rPr lang="zh-CN" altLang="en-US" dirty="0"/>
              <a:t>快恢复算法</a:t>
            </a:r>
          </a:p>
        </p:txBody>
      </p:sp>
      <p:sp>
        <p:nvSpPr>
          <p:cNvPr id="117765" name="Rectangle 3"/>
          <p:cNvSpPr>
            <a:spLocks noGrp="1" noChangeArrowheads="1"/>
          </p:cNvSpPr>
          <p:nvPr>
            <p:ph type="body" idx="1"/>
          </p:nvPr>
        </p:nvSpPr>
        <p:spPr/>
        <p:txBody>
          <a:bodyPr/>
          <a:lstStyle/>
          <a:p>
            <a:pPr>
              <a:spcBef>
                <a:spcPts val="600"/>
              </a:spcBef>
            </a:pPr>
            <a:r>
              <a:rPr lang="zh-CN" altLang="en-US" dirty="0"/>
              <a:t>当发送端收到连续三个重复的确认时，由于发送方现在认为网络很可能没有发生拥塞，因此现在</a:t>
            </a:r>
            <a:r>
              <a:rPr lang="zh-CN" altLang="en-US" dirty="0">
                <a:solidFill>
                  <a:srgbClr val="FF0000"/>
                </a:solidFill>
              </a:rPr>
              <a:t>不执行慢开始算法</a:t>
            </a:r>
            <a:r>
              <a:rPr lang="zh-CN" altLang="en-US" dirty="0"/>
              <a:t>，而是执行</a:t>
            </a:r>
            <a:r>
              <a:rPr lang="zh-CN" altLang="en-US" dirty="0">
                <a:solidFill>
                  <a:srgbClr val="FF0000"/>
                </a:solidFill>
              </a:rPr>
              <a:t>快恢复算法 </a:t>
            </a:r>
            <a:r>
              <a:rPr lang="en-US" altLang="zh-CN" dirty="0"/>
              <a:t>FR (Fas</a:t>
            </a:r>
            <a:r>
              <a:rPr lang="en-US" altLang="zh-CN" dirty="0">
                <a:solidFill>
                  <a:srgbClr val="FF0000"/>
                </a:solidFill>
              </a:rPr>
              <a:t>t</a:t>
            </a:r>
            <a:r>
              <a:rPr lang="en-US" altLang="zh-CN" dirty="0"/>
              <a:t> </a:t>
            </a:r>
            <a:r>
              <a:rPr lang="en-US" altLang="zh-CN" dirty="0">
                <a:solidFill>
                  <a:srgbClr val="FF0000"/>
                </a:solidFill>
              </a:rPr>
              <a:t>Re</a:t>
            </a:r>
            <a:r>
              <a:rPr lang="en-US" altLang="zh-CN" dirty="0"/>
              <a:t>covery) </a:t>
            </a:r>
            <a:r>
              <a:rPr lang="zh-CN" altLang="en-US" dirty="0"/>
              <a:t>算法：</a:t>
            </a:r>
            <a:endParaRPr lang="en-US" altLang="zh-CN" dirty="0"/>
          </a:p>
          <a:p>
            <a:pPr marL="365125" indent="-365125">
              <a:spcBef>
                <a:spcPts val="600"/>
              </a:spcBef>
              <a:buNone/>
            </a:pPr>
            <a:r>
              <a:rPr lang="en-US" altLang="zh-CN" dirty="0">
                <a:solidFill>
                  <a:srgbClr val="0000FF"/>
                </a:solidFill>
              </a:rPr>
              <a:t>(1) </a:t>
            </a:r>
            <a:r>
              <a:rPr lang="zh-CN" altLang="en-US" dirty="0">
                <a:solidFill>
                  <a:srgbClr val="0000FF"/>
                </a:solidFill>
              </a:rPr>
              <a:t>慢开始门限 </a:t>
            </a:r>
            <a:r>
              <a:rPr lang="en-US" altLang="zh-CN" dirty="0">
                <a:solidFill>
                  <a:srgbClr val="0000FF"/>
                </a:solidFill>
              </a:rPr>
              <a:t>ssthresh = </a:t>
            </a:r>
            <a:r>
              <a:rPr lang="zh-CN" altLang="en-US" dirty="0">
                <a:solidFill>
                  <a:srgbClr val="0000FF"/>
                </a:solidFill>
              </a:rPr>
              <a:t>当前拥塞窗口</a:t>
            </a:r>
            <a:r>
              <a:rPr lang="en-US" altLang="zh-CN" dirty="0">
                <a:solidFill>
                  <a:srgbClr val="0000FF"/>
                </a:solidFill>
              </a:rPr>
              <a:t>cwnd/2 </a:t>
            </a:r>
            <a:r>
              <a:rPr lang="zh-CN" altLang="en-US" dirty="0">
                <a:solidFill>
                  <a:srgbClr val="0000FF"/>
                </a:solidFill>
              </a:rPr>
              <a:t>；</a:t>
            </a:r>
            <a:endParaRPr lang="en-US" altLang="zh-CN" dirty="0">
              <a:solidFill>
                <a:srgbClr val="0000FF"/>
              </a:solidFill>
            </a:endParaRPr>
          </a:p>
          <a:p>
            <a:pPr marL="365125" indent="-365125">
              <a:spcBef>
                <a:spcPts val="600"/>
              </a:spcBef>
            </a:pPr>
            <a:endParaRPr lang="en-US" altLang="zh-CN" dirty="0">
              <a:solidFill>
                <a:srgbClr val="0000FF"/>
              </a:solidFill>
            </a:endParaRPr>
          </a:p>
          <a:p>
            <a:pPr marL="365125" indent="-365125">
              <a:spcBef>
                <a:spcPts val="600"/>
              </a:spcBef>
              <a:buNone/>
            </a:pPr>
            <a:r>
              <a:rPr lang="en-US" altLang="zh-CN" dirty="0">
                <a:solidFill>
                  <a:srgbClr val="0000FF"/>
                </a:solidFill>
              </a:rPr>
              <a:t>(2) </a:t>
            </a:r>
            <a:r>
              <a:rPr lang="zh-CN" altLang="en-US" dirty="0">
                <a:solidFill>
                  <a:srgbClr val="0000FF"/>
                </a:solidFill>
              </a:rPr>
              <a:t>新拥塞窗口</a:t>
            </a:r>
            <a:r>
              <a:rPr lang="en-US" altLang="zh-CN" dirty="0">
                <a:solidFill>
                  <a:srgbClr val="0000FF"/>
                </a:solidFill>
              </a:rPr>
              <a:t>cwnd = </a:t>
            </a:r>
            <a:r>
              <a:rPr lang="zh-CN" altLang="en-US" dirty="0">
                <a:solidFill>
                  <a:srgbClr val="0000FF"/>
                </a:solidFill>
              </a:rPr>
              <a:t>慢开始门限</a:t>
            </a:r>
            <a:r>
              <a:rPr lang="en-US" altLang="zh-CN" dirty="0">
                <a:solidFill>
                  <a:srgbClr val="0000FF"/>
                </a:solidFill>
              </a:rPr>
              <a:t>ssthresh </a:t>
            </a:r>
            <a:r>
              <a:rPr lang="zh-CN" altLang="en-US" dirty="0">
                <a:solidFill>
                  <a:srgbClr val="0000FF"/>
                </a:solidFill>
              </a:rPr>
              <a:t>；</a:t>
            </a:r>
            <a:endParaRPr lang="en-US" altLang="zh-CN" dirty="0">
              <a:solidFill>
                <a:srgbClr val="0000FF"/>
              </a:solidFill>
            </a:endParaRPr>
          </a:p>
          <a:p>
            <a:pPr marL="365125" indent="-365125">
              <a:spcBef>
                <a:spcPts val="600"/>
              </a:spcBef>
            </a:pPr>
            <a:endParaRPr lang="en-US" altLang="zh-CN" dirty="0">
              <a:solidFill>
                <a:srgbClr val="0000FF"/>
              </a:solidFill>
            </a:endParaRPr>
          </a:p>
          <a:p>
            <a:pPr marL="365125" indent="-365125">
              <a:spcBef>
                <a:spcPts val="600"/>
              </a:spcBef>
              <a:buNone/>
            </a:pPr>
            <a:r>
              <a:rPr lang="en-US" altLang="zh-CN" dirty="0">
                <a:solidFill>
                  <a:srgbClr val="0000FF"/>
                </a:solidFill>
              </a:rPr>
              <a:t>(3) </a:t>
            </a:r>
            <a:r>
              <a:rPr lang="zh-CN" altLang="en-US" dirty="0">
                <a:solidFill>
                  <a:srgbClr val="0000FF"/>
                </a:solidFill>
              </a:rPr>
              <a:t>开始执行拥塞避免算法，使拥塞窗口缓慢地线性增大。 </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51520" y="1036607"/>
            <a:ext cx="8929208" cy="3321087"/>
            <a:chOff x="272479" y="836711"/>
            <a:chExt cx="967330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7" name="Text Box 78"/>
            <p:cNvSpPr txBox="1">
              <a:spLocks noChangeArrowheads="1"/>
            </p:cNvSpPr>
            <p:nvPr/>
          </p:nvSpPr>
          <p:spPr bwMode="auto">
            <a:xfrm>
              <a:off x="2709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238" name="Text Box 79"/>
            <p:cNvSpPr txBox="1">
              <a:spLocks noChangeArrowheads="1"/>
            </p:cNvSpPr>
            <p:nvPr/>
          </p:nvSpPr>
          <p:spPr bwMode="auto">
            <a:xfrm>
              <a:off x="3177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39" name="Text Box 80"/>
            <p:cNvSpPr txBox="1">
              <a:spLocks noChangeArrowheads="1"/>
            </p:cNvSpPr>
            <p:nvPr/>
          </p:nvSpPr>
          <p:spPr bwMode="auto">
            <a:xfrm>
              <a:off x="3658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40" name="Text Box 81"/>
            <p:cNvSpPr txBox="1">
              <a:spLocks noChangeArrowheads="1"/>
            </p:cNvSpPr>
            <p:nvPr/>
          </p:nvSpPr>
          <p:spPr bwMode="auto">
            <a:xfrm>
              <a:off x="4048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41" name="Text Box 82"/>
            <p:cNvSpPr txBox="1">
              <a:spLocks noChangeArrowheads="1"/>
            </p:cNvSpPr>
            <p:nvPr/>
          </p:nvSpPr>
          <p:spPr bwMode="auto">
            <a:xfrm>
              <a:off x="455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42" name="Text Box 83"/>
            <p:cNvSpPr txBox="1">
              <a:spLocks noChangeArrowheads="1"/>
            </p:cNvSpPr>
            <p:nvPr/>
          </p:nvSpPr>
          <p:spPr bwMode="auto">
            <a:xfrm>
              <a:off x="4997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43" name="Text Box 84"/>
            <p:cNvSpPr txBox="1">
              <a:spLocks noChangeArrowheads="1"/>
            </p:cNvSpPr>
            <p:nvPr/>
          </p:nvSpPr>
          <p:spPr bwMode="auto">
            <a:xfrm>
              <a:off x="546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44" name="Text Box 85"/>
            <p:cNvSpPr txBox="1">
              <a:spLocks noChangeArrowheads="1"/>
            </p:cNvSpPr>
            <p:nvPr/>
          </p:nvSpPr>
          <p:spPr bwMode="auto">
            <a:xfrm>
              <a:off x="5950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18</a:t>
              </a:r>
            </a:p>
          </p:txBody>
        </p:sp>
        <p:sp>
          <p:nvSpPr>
            <p:cNvPr id="245" name="Text Box 86"/>
            <p:cNvSpPr txBox="1">
              <a:spLocks noChangeArrowheads="1"/>
            </p:cNvSpPr>
            <p:nvPr/>
          </p:nvSpPr>
          <p:spPr bwMode="auto">
            <a:xfrm>
              <a:off x="6418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46" name="Text Box 87"/>
            <p:cNvSpPr txBox="1">
              <a:spLocks noChangeArrowheads="1"/>
            </p:cNvSpPr>
            <p:nvPr/>
          </p:nvSpPr>
          <p:spPr bwMode="auto">
            <a:xfrm>
              <a:off x="6873153" y="3757688"/>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22</a:t>
              </a:r>
            </a:p>
          </p:txBody>
        </p:sp>
        <p:sp>
          <p:nvSpPr>
            <p:cNvPr id="247" name="Text Box 89"/>
            <p:cNvSpPr txBox="1">
              <a:spLocks noChangeArrowheads="1"/>
            </p:cNvSpPr>
            <p:nvPr/>
          </p:nvSpPr>
          <p:spPr bwMode="auto">
            <a:xfrm>
              <a:off x="1812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48" name="Text Box 90"/>
            <p:cNvSpPr txBox="1">
              <a:spLocks noChangeArrowheads="1"/>
            </p:cNvSpPr>
            <p:nvPr/>
          </p:nvSpPr>
          <p:spPr bwMode="auto">
            <a:xfrm>
              <a:off x="1647153" y="3591140"/>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50" name="Text Box 92"/>
            <p:cNvSpPr txBox="1">
              <a:spLocks noChangeArrowheads="1"/>
            </p:cNvSpPr>
            <p:nvPr/>
          </p:nvSpPr>
          <p:spPr bwMode="auto">
            <a:xfrm>
              <a:off x="1647153" y="2797088"/>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51" name="Text Box 93"/>
            <p:cNvSpPr txBox="1">
              <a:spLocks noChangeArrowheads="1"/>
            </p:cNvSpPr>
            <p:nvPr/>
          </p:nvSpPr>
          <p:spPr bwMode="auto">
            <a:xfrm>
              <a:off x="1530153" y="2406791"/>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252" name="Text Box 94"/>
            <p:cNvSpPr txBox="1">
              <a:spLocks noChangeArrowheads="1"/>
            </p:cNvSpPr>
            <p:nvPr/>
          </p:nvSpPr>
          <p:spPr bwMode="auto">
            <a:xfrm>
              <a:off x="1530153" y="201649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53" name="Text Box 95"/>
            <p:cNvSpPr txBox="1">
              <a:spLocks noChangeArrowheads="1"/>
            </p:cNvSpPr>
            <p:nvPr/>
          </p:nvSpPr>
          <p:spPr bwMode="auto">
            <a:xfrm>
              <a:off x="1530153" y="1612739"/>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254" name="Text Box 96"/>
            <p:cNvSpPr txBox="1">
              <a:spLocks noChangeArrowheads="1"/>
            </p:cNvSpPr>
            <p:nvPr/>
          </p:nvSpPr>
          <p:spPr bwMode="auto">
            <a:xfrm>
              <a:off x="1530153" y="120898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传输轮次</a:t>
              </a:r>
            </a:p>
          </p:txBody>
        </p:sp>
        <p:sp>
          <p:nvSpPr>
            <p:cNvPr id="270" name="Text Box 135"/>
            <p:cNvSpPr txBox="1">
              <a:spLocks noChangeArrowheads="1"/>
            </p:cNvSpPr>
            <p:nvPr/>
          </p:nvSpPr>
          <p:spPr bwMode="auto">
            <a:xfrm>
              <a:off x="966278" y="836711"/>
              <a:ext cx="2091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cwnd</a:t>
              </a: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775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TCP Reno </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版本</a:t>
              </a:r>
            </a:p>
          </p:txBody>
        </p:sp>
        <p:sp>
          <p:nvSpPr>
            <p:cNvPr id="278" name="Text Box 205"/>
            <p:cNvSpPr txBox="1">
              <a:spLocks noChangeArrowheads="1"/>
            </p:cNvSpPr>
            <p:nvPr/>
          </p:nvSpPr>
          <p:spPr bwMode="auto">
            <a:xfrm>
              <a:off x="272479" y="1918920"/>
              <a:ext cx="13878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ssthresh</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898069" y="2393474"/>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763115" y="2010746"/>
              <a:ext cx="120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6" name="Text Box 206"/>
            <p:cNvSpPr txBox="1">
              <a:spLocks noChangeArrowheads="1"/>
            </p:cNvSpPr>
            <p:nvPr/>
          </p:nvSpPr>
          <p:spPr bwMode="auto">
            <a:xfrm rot="20205303">
              <a:off x="2939569" y="147156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拥塞避免</a:t>
              </a:r>
            </a:p>
          </p:txBody>
        </p:sp>
        <p:sp>
          <p:nvSpPr>
            <p:cNvPr id="307" name="TextBox 147"/>
            <p:cNvSpPr txBox="1">
              <a:spLocks noChangeArrowheads="1"/>
            </p:cNvSpPr>
            <p:nvPr/>
          </p:nvSpPr>
          <p:spPr bwMode="auto">
            <a:xfrm>
              <a:off x="5542277" y="2191455"/>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a:t>
              </a:r>
            </a:p>
          </p:txBody>
        </p:sp>
      </p:grpSp>
      <p:sp>
        <p:nvSpPr>
          <p:cNvPr id="276" name="Line 167"/>
          <p:cNvSpPr>
            <a:spLocks noChangeShapeType="1"/>
          </p:cNvSpPr>
          <p:nvPr/>
        </p:nvSpPr>
        <p:spPr bwMode="auto">
          <a:xfrm>
            <a:off x="6100786" y="2974449"/>
            <a:ext cx="369182" cy="222398"/>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121" name="Text Box 101"/>
          <p:cNvSpPr txBox="1">
            <a:spLocks noChangeArrowheads="1"/>
          </p:cNvSpPr>
          <p:nvPr/>
        </p:nvSpPr>
        <p:spPr bwMode="auto">
          <a:xfrm>
            <a:off x="714348" y="4293097"/>
            <a:ext cx="79892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b="0" dirty="0">
                <a:solidFill>
                  <a:srgbClr val="000099"/>
                </a:solidFill>
                <a:latin typeface="Arial" panose="020B0604020202020204" pitchFamily="34" charset="0"/>
                <a:ea typeface="黑体" panose="02010609060101010101" pitchFamily="49" charset="-122"/>
              </a:rPr>
              <a:t>因此，在图的点</a:t>
            </a:r>
            <a:r>
              <a:rPr kumimoji="0" lang="en-US" altLang="zh-CN" b="0" dirty="0">
                <a:solidFill>
                  <a:srgbClr val="000099"/>
                </a:solidFill>
                <a:latin typeface="Arial" panose="020B0604020202020204" pitchFamily="34" charset="0"/>
                <a:ea typeface="黑体" panose="02010609060101010101" pitchFamily="49" charset="-122"/>
                <a:sym typeface="Wingdings" panose="05000000000000000000"/>
              </a:rPr>
              <a:t></a:t>
            </a:r>
            <a:r>
              <a:rPr kumimoji="0" lang="zh-CN" altLang="zh-CN" b="0" dirty="0">
                <a:solidFill>
                  <a:srgbClr val="000099"/>
                </a:solidFill>
                <a:latin typeface="Arial" panose="020B0604020202020204" pitchFamily="34" charset="0"/>
                <a:ea typeface="黑体" panose="02010609060101010101" pitchFamily="49" charset="-122"/>
              </a:rPr>
              <a:t>，发送方知道现在只是丢失了个别的报文段。于是</a:t>
            </a:r>
            <a:r>
              <a:rPr kumimoji="0" lang="zh-CN" altLang="zh-CN" b="0" dirty="0">
                <a:solidFill>
                  <a:srgbClr val="FF0000"/>
                </a:solidFill>
                <a:latin typeface="Arial" panose="020B0604020202020204" pitchFamily="34" charset="0"/>
                <a:ea typeface="黑体" panose="02010609060101010101" pitchFamily="49" charset="-122"/>
              </a:rPr>
              <a:t>不启动慢开始，而是执行快恢复算法。</a:t>
            </a:r>
            <a:r>
              <a:rPr kumimoji="0" lang="zh-CN" altLang="zh-CN" b="0" dirty="0">
                <a:solidFill>
                  <a:srgbClr val="000099"/>
                </a:solidFill>
                <a:latin typeface="Arial" panose="020B0604020202020204" pitchFamily="34" charset="0"/>
                <a:ea typeface="黑体" panose="02010609060101010101" pitchFamily="49" charset="-122"/>
              </a:rPr>
              <a:t>这时，发送方调整门限值</a:t>
            </a:r>
            <a:r>
              <a:rPr kumimoji="0" lang="en-US" altLang="zh-CN" b="0" dirty="0">
                <a:solidFill>
                  <a:srgbClr val="000099"/>
                </a:solidFill>
                <a:latin typeface="Arial" panose="020B0604020202020204" pitchFamily="34" charset="0"/>
                <a:ea typeface="黑体" panose="02010609060101010101" pitchFamily="49" charset="-122"/>
              </a:rPr>
              <a:t>ssthresh = cwnd / 2 = 8</a:t>
            </a:r>
            <a:r>
              <a:rPr kumimoji="0" lang="zh-CN" altLang="zh-CN" b="0" dirty="0">
                <a:solidFill>
                  <a:srgbClr val="000099"/>
                </a:solidFill>
                <a:latin typeface="Arial" panose="020B0604020202020204" pitchFamily="34" charset="0"/>
                <a:ea typeface="黑体" panose="02010609060101010101" pitchFamily="49" charset="-122"/>
              </a:rPr>
              <a:t>，同时设置拥塞窗口</a:t>
            </a:r>
            <a:r>
              <a:rPr kumimoji="0" lang="en-US" altLang="zh-CN" b="0" dirty="0">
                <a:solidFill>
                  <a:srgbClr val="000099"/>
                </a:solidFill>
                <a:latin typeface="Arial" panose="020B0604020202020204" pitchFamily="34" charset="0"/>
                <a:ea typeface="黑体" panose="02010609060101010101" pitchFamily="49" charset="-122"/>
              </a:rPr>
              <a:t>cwnd = ssthresh = 8 (</a:t>
            </a:r>
            <a:r>
              <a:rPr kumimoji="0" lang="zh-CN" altLang="zh-CN" b="0" dirty="0">
                <a:solidFill>
                  <a:srgbClr val="000099"/>
                </a:solidFill>
                <a:latin typeface="Arial" panose="020B0604020202020204" pitchFamily="34" charset="0"/>
                <a:ea typeface="黑体" panose="02010609060101010101" pitchFamily="49" charset="-122"/>
              </a:rPr>
              <a:t>见图中的点</a:t>
            </a:r>
            <a:r>
              <a:rPr kumimoji="0" lang="en-US" altLang="zh-CN" b="0" dirty="0">
                <a:solidFill>
                  <a:srgbClr val="000099"/>
                </a:solidFill>
                <a:latin typeface="Arial" panose="020B0604020202020204" pitchFamily="34" charset="0"/>
                <a:ea typeface="黑体" panose="02010609060101010101" pitchFamily="49" charset="-122"/>
                <a:sym typeface="Wingdings" panose="05000000000000000000"/>
              </a:rPr>
              <a:t></a:t>
            </a:r>
            <a:r>
              <a:rPr kumimoji="0" lang="en-US" altLang="zh-CN" b="0" dirty="0">
                <a:solidFill>
                  <a:srgbClr val="000099"/>
                </a:solidFill>
                <a:latin typeface="Arial" panose="020B0604020202020204" pitchFamily="34" charset="0"/>
                <a:ea typeface="黑体" panose="02010609060101010101" pitchFamily="49" charset="-122"/>
              </a:rPr>
              <a:t>)</a:t>
            </a:r>
            <a:r>
              <a:rPr kumimoji="0" lang="zh-CN" altLang="zh-CN" b="0" dirty="0">
                <a:solidFill>
                  <a:srgbClr val="000099"/>
                </a:solidFill>
                <a:latin typeface="Arial" panose="020B0604020202020204" pitchFamily="34" charset="0"/>
                <a:ea typeface="黑体" panose="02010609060101010101" pitchFamily="49" charset="-122"/>
              </a:rPr>
              <a:t>，并开始执行拥塞避免算法。</a:t>
            </a:r>
            <a:endParaRPr kumimoji="0" lang="en-US" altLang="zh-CN" b="0" dirty="0">
              <a:solidFill>
                <a:srgbClr val="000099"/>
              </a:solidFill>
              <a:latin typeface="Arial" panose="020B0604020202020204" pitchFamily="34" charset="0"/>
              <a:ea typeface="黑体" panose="02010609060101010101" pitchFamily="49" charset="-122"/>
            </a:endParaRPr>
          </a:p>
        </p:txBody>
      </p:sp>
      <p:sp>
        <p:nvSpPr>
          <p:cNvPr id="119" name="标题 118"/>
          <p:cNvSpPr>
            <a:spLocks noGrp="1"/>
          </p:cNvSpPr>
          <p:nvPr>
            <p:ph type="title"/>
          </p:nvPr>
        </p:nvSpPr>
        <p:spPr/>
        <p:txBody>
          <a:bodyPr/>
          <a:lstStyle/>
          <a:p>
            <a:pPr lvl="0"/>
            <a:r>
              <a:rPr kumimoji="1" lang="zh-CN" altLang="en-US" dirty="0">
                <a:solidFill>
                  <a:srgbClr val="333399"/>
                </a:solidFill>
                <a:ea typeface="黑体" panose="02010609060101010101" pitchFamily="49" charset="-122"/>
              </a:rPr>
              <a:t>慢开始和拥塞避免算法的实现举例 </a:t>
            </a:r>
            <a:endParaRPr lang="zh-CN" alt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加法增大，乘法减小 </a:t>
            </a:r>
            <a:r>
              <a:rPr lang="en-US" altLang="zh-CN" dirty="0"/>
              <a:t>(AIMD)</a:t>
            </a:r>
            <a:endParaRPr lang="zh-CN" altLang="en-US" dirty="0"/>
          </a:p>
        </p:txBody>
      </p:sp>
      <p:sp>
        <p:nvSpPr>
          <p:cNvPr id="3" name="内容占位符 2"/>
          <p:cNvSpPr>
            <a:spLocks noGrp="1"/>
          </p:cNvSpPr>
          <p:nvPr>
            <p:ph idx="1"/>
          </p:nvPr>
        </p:nvSpPr>
        <p:spPr/>
        <p:txBody>
          <a:bodyPr/>
          <a:lstStyle/>
          <a:p>
            <a:pPr>
              <a:spcBef>
                <a:spcPts val="600"/>
              </a:spcBef>
            </a:pPr>
            <a:r>
              <a:rPr lang="zh-CN" altLang="zh-CN" dirty="0"/>
              <a:t>可以看出，在拥塞避免阶段，拥塞窗口是按照线性规律增大的。</a:t>
            </a:r>
            <a:endParaRPr lang="en-US" altLang="zh-CN" dirty="0"/>
          </a:p>
          <a:p>
            <a:pPr>
              <a:spcBef>
                <a:spcPts val="600"/>
              </a:spcBef>
            </a:pPr>
            <a:endParaRPr lang="en-US" altLang="zh-CN" dirty="0"/>
          </a:p>
          <a:p>
            <a:pPr>
              <a:spcBef>
                <a:spcPts val="600"/>
              </a:spcBef>
            </a:pPr>
            <a:r>
              <a:rPr lang="zh-CN" altLang="zh-CN" dirty="0"/>
              <a:t>这常称为</a:t>
            </a:r>
            <a:r>
              <a:rPr lang="zh-CN" altLang="en-US" dirty="0">
                <a:solidFill>
                  <a:srgbClr val="FF0000"/>
                </a:solidFill>
              </a:rPr>
              <a:t>“</a:t>
            </a:r>
            <a:r>
              <a:rPr lang="zh-CN" altLang="zh-CN" dirty="0">
                <a:solidFill>
                  <a:srgbClr val="FF0000"/>
                </a:solidFill>
              </a:rPr>
              <a:t>加法增大</a:t>
            </a:r>
            <a:r>
              <a:rPr lang="zh-CN" altLang="en-US" dirty="0">
                <a:solidFill>
                  <a:srgbClr val="FF0000"/>
                </a:solidFill>
              </a:rPr>
              <a:t>”</a:t>
            </a:r>
            <a:r>
              <a:rPr lang="en-US" altLang="zh-CN" dirty="0"/>
              <a:t>AI (Additive Increase)</a:t>
            </a:r>
            <a:r>
              <a:rPr lang="zh-CN" altLang="zh-CN" dirty="0"/>
              <a:t>。</a:t>
            </a:r>
            <a:endParaRPr lang="en-US" altLang="zh-CN" dirty="0"/>
          </a:p>
          <a:p>
            <a:pPr>
              <a:spcBef>
                <a:spcPts val="600"/>
              </a:spcBef>
            </a:pPr>
            <a:endParaRPr lang="en-US" altLang="zh-CN" dirty="0"/>
          </a:p>
          <a:p>
            <a:pPr>
              <a:spcBef>
                <a:spcPts val="600"/>
              </a:spcBef>
            </a:pPr>
            <a:r>
              <a:rPr lang="zh-CN" altLang="en-US" dirty="0"/>
              <a:t>当</a:t>
            </a:r>
            <a:r>
              <a:rPr lang="zh-CN" altLang="zh-CN" dirty="0"/>
              <a:t>出现超时或</a:t>
            </a:r>
            <a:r>
              <a:rPr lang="en-US" altLang="zh-CN" dirty="0"/>
              <a:t>3</a:t>
            </a:r>
            <a:r>
              <a:rPr lang="zh-CN" altLang="zh-CN" dirty="0"/>
              <a:t>个重复的确认</a:t>
            </a:r>
            <a:r>
              <a:rPr lang="zh-CN" altLang="en-US" dirty="0"/>
              <a:t>时</a:t>
            </a:r>
            <a:r>
              <a:rPr lang="zh-CN" altLang="zh-CN" dirty="0"/>
              <a:t>，就要把门限值设置为当前拥塞窗口值的一半，并大大减小拥塞窗口的数值。</a:t>
            </a:r>
            <a:endParaRPr lang="en-US" altLang="zh-CN" dirty="0"/>
          </a:p>
          <a:p>
            <a:pPr>
              <a:spcBef>
                <a:spcPts val="600"/>
              </a:spcBef>
            </a:pPr>
            <a:endParaRPr lang="en-US" altLang="zh-CN" dirty="0"/>
          </a:p>
          <a:p>
            <a:pPr>
              <a:spcBef>
                <a:spcPts val="600"/>
              </a:spcBef>
            </a:pPr>
            <a:r>
              <a:rPr lang="zh-CN" altLang="zh-CN" dirty="0"/>
              <a:t>这常称为</a:t>
            </a:r>
            <a:r>
              <a:rPr lang="zh-CN" altLang="zh-CN" dirty="0">
                <a:solidFill>
                  <a:srgbClr val="FF0000"/>
                </a:solidFill>
              </a:rPr>
              <a:t>“乘法减小”</a:t>
            </a:r>
            <a:r>
              <a:rPr lang="en-US" altLang="zh-CN" dirty="0"/>
              <a:t>MD (</a:t>
            </a:r>
            <a:r>
              <a:rPr lang="en-US" altLang="zh-CN" dirty="0">
                <a:solidFill>
                  <a:srgbClr val="FF0000"/>
                </a:solidFill>
              </a:rPr>
              <a:t>Multi</a:t>
            </a:r>
            <a:r>
              <a:rPr lang="en-US" altLang="zh-CN" dirty="0"/>
              <a:t>plicative Decrease)</a:t>
            </a:r>
            <a:r>
              <a:rPr lang="zh-CN" altLang="zh-CN" dirty="0"/>
              <a:t>。</a:t>
            </a:r>
            <a:endParaRPr lang="en-US" altLang="zh-CN" dirty="0"/>
          </a:p>
          <a:p>
            <a:pPr>
              <a:spcBef>
                <a:spcPts val="600"/>
              </a:spcBef>
            </a:pPr>
            <a:endParaRPr lang="en-US" altLang="zh-CN" dirty="0"/>
          </a:p>
          <a:p>
            <a:pPr>
              <a:spcBef>
                <a:spcPts val="600"/>
              </a:spcBef>
            </a:pPr>
            <a:r>
              <a:rPr lang="zh-CN" altLang="zh-CN" dirty="0"/>
              <a:t>二者合在一起就是所谓的</a:t>
            </a:r>
            <a:r>
              <a:rPr lang="en-US" altLang="zh-CN" dirty="0"/>
              <a:t>AIMD</a:t>
            </a:r>
            <a:r>
              <a:rPr lang="zh-CN" altLang="zh-CN" dirty="0"/>
              <a:t>算法。</a:t>
            </a:r>
            <a:endParaRPr lang="zh-CN" alt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0" name="Picture 2"/>
          <p:cNvPicPr>
            <a:picLocks noChangeAspect="1" noChangeArrowheads="1"/>
          </p:cNvPicPr>
          <p:nvPr/>
        </p:nvPicPr>
        <p:blipFill>
          <a:blip r:embed="rId3" cstate="print"/>
          <a:srcRect/>
          <a:stretch>
            <a:fillRect/>
          </a:stretch>
        </p:blipFill>
        <p:spPr bwMode="auto">
          <a:xfrm>
            <a:off x="2627313" y="1341438"/>
            <a:ext cx="6096000" cy="4491037"/>
          </a:xfrm>
          <a:prstGeom prst="rect">
            <a:avLst/>
          </a:prstGeom>
          <a:noFill/>
          <a:ln w="9525">
            <a:noFill/>
            <a:miter lim="800000"/>
            <a:headEnd/>
            <a:tailEnd/>
          </a:ln>
          <a:effectLst/>
        </p:spPr>
      </p:pic>
      <p:sp>
        <p:nvSpPr>
          <p:cNvPr id="211971" name="Rectangle 3"/>
          <p:cNvSpPr>
            <a:spLocks noGrp="1" noChangeArrowheads="1"/>
          </p:cNvSpPr>
          <p:nvPr>
            <p:ph type="title"/>
          </p:nvPr>
        </p:nvSpPr>
        <p:spPr>
          <a:xfrm>
            <a:off x="304800" y="157162"/>
            <a:ext cx="8534400" cy="700070"/>
          </a:xfrm>
        </p:spPr>
        <p:txBody>
          <a:bodyPr/>
          <a:lstStyle/>
          <a:p>
            <a:r>
              <a:rPr lang="zh-CN" altLang="en-US" dirty="0"/>
              <a:t>加法增大 </a:t>
            </a:r>
            <a:r>
              <a:rPr lang="en-US" altLang="zh-CN" dirty="0"/>
              <a:t>(additive increase) </a:t>
            </a:r>
          </a:p>
        </p:txBody>
      </p:sp>
      <p:sp>
        <p:nvSpPr>
          <p:cNvPr id="211972" name="Rectangle 4"/>
          <p:cNvSpPr>
            <a:spLocks noChangeArrowheads="1"/>
          </p:cNvSpPr>
          <p:nvPr/>
        </p:nvSpPr>
        <p:spPr bwMode="auto">
          <a:xfrm>
            <a:off x="177802" y="4071942"/>
            <a:ext cx="4537074" cy="1077218"/>
          </a:xfrm>
          <a:prstGeom prst="rect">
            <a:avLst/>
          </a:prstGeom>
          <a:noFill/>
          <a:ln w="9525">
            <a:noFill/>
            <a:miter lim="800000"/>
          </a:ln>
          <a:effectLst/>
        </p:spPr>
        <p:txBody>
          <a:bodyPr wrap="square">
            <a:spAutoFit/>
          </a:bodyPr>
          <a:lstStyle/>
          <a:p>
            <a:r>
              <a:rPr lang="en-US" altLang="zh-CN" sz="1600" dirty="0">
                <a:latin typeface="Tahoma" panose="020B0604030504040204" pitchFamily="34" charset="0"/>
              </a:rPr>
              <a:t>In </a:t>
            </a:r>
            <a:r>
              <a:rPr lang="en-US" altLang="zh-CN" sz="1600" dirty="0"/>
              <a:t>additive increase algorithm, </a:t>
            </a:r>
            <a:r>
              <a:rPr lang="en-US" altLang="zh-CN" sz="1600" dirty="0">
                <a:latin typeface="Tahoma" panose="020B0604030504040204" pitchFamily="34" charset="0"/>
              </a:rPr>
              <a:t>rather than incrementing cwnd by an entire MSS bytes </a:t>
            </a:r>
            <a:r>
              <a:rPr lang="en-US" altLang="zh-CN" sz="1600" dirty="0">
                <a:solidFill>
                  <a:srgbClr val="FF0000"/>
                </a:solidFill>
                <a:latin typeface="Tahoma" panose="020B0604030504040204" pitchFamily="34" charset="0"/>
              </a:rPr>
              <a:t>each</a:t>
            </a:r>
            <a:r>
              <a:rPr lang="en-US" altLang="zh-CN" sz="1600" dirty="0">
                <a:latin typeface="Tahoma" panose="020B0604030504040204" pitchFamily="34" charset="0"/>
              </a:rPr>
              <a:t> RTT, we increment it by a fraction of MSS </a:t>
            </a:r>
            <a:r>
              <a:rPr lang="en-US" altLang="zh-CN" sz="1600" dirty="0">
                <a:solidFill>
                  <a:schemeClr val="hlink"/>
                </a:solidFill>
                <a:latin typeface="Tahoma" panose="020B0604030504040204" pitchFamily="34" charset="0"/>
              </a:rPr>
              <a:t>every time</a:t>
            </a:r>
            <a:r>
              <a:rPr lang="en-US" altLang="zh-CN" sz="1600" dirty="0">
                <a:latin typeface="Tahoma" panose="020B0604030504040204" pitchFamily="34" charset="0"/>
              </a:rPr>
              <a:t> an ack is received.</a:t>
            </a:r>
          </a:p>
        </p:txBody>
      </p:sp>
      <p:sp>
        <p:nvSpPr>
          <p:cNvPr id="211973" name="Line 5"/>
          <p:cNvSpPr>
            <a:spLocks noChangeShapeType="1"/>
          </p:cNvSpPr>
          <p:nvPr/>
        </p:nvSpPr>
        <p:spPr bwMode="auto">
          <a:xfrm flipH="1">
            <a:off x="4572000" y="4365625"/>
            <a:ext cx="863600" cy="936625"/>
          </a:xfrm>
          <a:prstGeom prst="line">
            <a:avLst/>
          </a:prstGeom>
          <a:noFill/>
          <a:ln w="9525">
            <a:solidFill>
              <a:schemeClr val="folHlink"/>
            </a:solidFill>
            <a:round/>
            <a:tailEnd type="triangle" w="med" len="med"/>
          </a:ln>
          <a:effectLst/>
        </p:spPr>
        <p:txBody>
          <a:bodyPr/>
          <a:lstStyle/>
          <a:p>
            <a:endParaRPr lang="zh-CN" altLang="en-US"/>
          </a:p>
        </p:txBody>
      </p:sp>
      <p:sp>
        <p:nvSpPr>
          <p:cNvPr id="211974" name="Line 6"/>
          <p:cNvSpPr>
            <a:spLocks noChangeShapeType="1"/>
          </p:cNvSpPr>
          <p:nvPr/>
        </p:nvSpPr>
        <p:spPr bwMode="auto">
          <a:xfrm flipH="1">
            <a:off x="4644231" y="4806949"/>
            <a:ext cx="863600" cy="504826"/>
          </a:xfrm>
          <a:prstGeom prst="line">
            <a:avLst/>
          </a:prstGeom>
          <a:noFill/>
          <a:ln w="9525">
            <a:solidFill>
              <a:schemeClr val="folHlink"/>
            </a:solidFill>
            <a:round/>
            <a:tailEnd type="triangle" w="med" len="med"/>
          </a:ln>
          <a:effectLst/>
        </p:spPr>
        <p:txBody>
          <a:bodyPr/>
          <a:lstStyle/>
          <a:p>
            <a:endParaRPr lang="zh-CN" altLang="en-US"/>
          </a:p>
        </p:txBody>
      </p:sp>
      <p:sp>
        <p:nvSpPr>
          <p:cNvPr id="211975" name="Line 7"/>
          <p:cNvSpPr>
            <a:spLocks noChangeShapeType="1"/>
          </p:cNvSpPr>
          <p:nvPr/>
        </p:nvSpPr>
        <p:spPr bwMode="auto">
          <a:xfrm flipH="1" flipV="1">
            <a:off x="4714875" y="5335116"/>
            <a:ext cx="720724" cy="38099"/>
          </a:xfrm>
          <a:prstGeom prst="line">
            <a:avLst/>
          </a:prstGeom>
          <a:noFill/>
          <a:ln w="19050">
            <a:solidFill>
              <a:schemeClr val="folHlink"/>
            </a:solidFill>
            <a:round/>
            <a:tailEnd type="triangle" w="med" len="med"/>
          </a:ln>
          <a:effectLst/>
        </p:spPr>
        <p:txBody>
          <a:bodyPr/>
          <a:lstStyle/>
          <a:p>
            <a:endParaRPr lang="zh-CN" altLang="en-US"/>
          </a:p>
        </p:txBody>
      </p:sp>
      <p:sp>
        <p:nvSpPr>
          <p:cNvPr id="2" name="矩形 1"/>
          <p:cNvSpPr/>
          <p:nvPr/>
        </p:nvSpPr>
        <p:spPr>
          <a:xfrm>
            <a:off x="304800" y="5865342"/>
            <a:ext cx="5767398" cy="341632"/>
          </a:xfrm>
          <a:prstGeom prst="rect">
            <a:avLst/>
          </a:prstGeom>
        </p:spPr>
        <p:txBody>
          <a:bodyPr wrap="square">
            <a:spAutoFit/>
          </a:bodyPr>
          <a:lstStyle/>
          <a:p>
            <a:pPr algn="l" eaLnBrk="1" hangingPunct="1">
              <a:lnSpc>
                <a:spcPct val="90000"/>
              </a:lnSpc>
            </a:pPr>
            <a:r>
              <a:rPr lang="en-US" altLang="zh-CN" sz="1800" dirty="0">
                <a:latin typeface="Arial" panose="020B0604020202020204" pitchFamily="34" charset="0"/>
              </a:rPr>
              <a:t>cwnd = cwnd + MSS</a:t>
            </a:r>
            <a:r>
              <a:rPr lang="en-US" altLang="zh-CN" sz="1800" dirty="0">
                <a:latin typeface="Arial" panose="020B0604020202020204" pitchFamily="34" charset="0"/>
                <a:sym typeface="Wingdings" panose="05000000000000000000" pitchFamily="2" charset="2"/>
              </a:rPr>
              <a:t></a:t>
            </a:r>
            <a:r>
              <a:rPr lang="en-US" altLang="zh-CN" sz="1800" dirty="0">
                <a:latin typeface="Arial" panose="020B0604020202020204" pitchFamily="34" charset="0"/>
              </a:rPr>
              <a:t> (MSS/cwnd)  per ACK received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3"/>
                                        </p:tgtEl>
                                        <p:attrNameLst>
                                          <p:attrName>style.visibility</p:attrName>
                                        </p:attrNameLst>
                                      </p:cBhvr>
                                      <p:to>
                                        <p:strVal val="visible"/>
                                      </p:to>
                                    </p:set>
                                    <p:animEffect transition="in" filter="wipe(up)">
                                      <p:cBhvr>
                                        <p:cTn id="7" dur="1000"/>
                                        <p:tgtEl>
                                          <p:spTgt spid="2119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1974"/>
                                        </p:tgtEl>
                                        <p:attrNameLst>
                                          <p:attrName>style.visibility</p:attrName>
                                        </p:attrNameLst>
                                      </p:cBhvr>
                                      <p:to>
                                        <p:strVal val="visible"/>
                                      </p:to>
                                    </p:set>
                                    <p:animEffect transition="in" filter="wipe(up)">
                                      <p:cBhvr>
                                        <p:cTn id="12" dur="1000"/>
                                        <p:tgtEl>
                                          <p:spTgt spid="2119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11975"/>
                                        </p:tgtEl>
                                        <p:attrNameLst>
                                          <p:attrName>style.visibility</p:attrName>
                                        </p:attrNameLst>
                                      </p:cBhvr>
                                      <p:to>
                                        <p:strVal val="visible"/>
                                      </p:to>
                                    </p:set>
                                    <p:animEffect transition="in" filter="wipe(right)">
                                      <p:cBhvr>
                                        <p:cTn id="17" dur="1000"/>
                                        <p:tgtEl>
                                          <p:spTgt spid="2119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1972"/>
                                        </p:tgtEl>
                                        <p:attrNameLst>
                                          <p:attrName>style.visibility</p:attrName>
                                        </p:attrNameLst>
                                      </p:cBhvr>
                                      <p:to>
                                        <p:strVal val="visible"/>
                                      </p:to>
                                    </p:set>
                                    <p:animEffect transition="in" filter="wipe(left)">
                                      <p:cBhvr>
                                        <p:cTn id="22" dur="10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P spid="211973" grpId="0" animBg="1"/>
      <p:bldP spid="211974" grpId="0" animBg="1"/>
      <p:bldP spid="211975" grpId="0" animBg="1"/>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a:t>
            </a:r>
            <a:r>
              <a:rPr lang="zh-CN" altLang="zh-CN" dirty="0"/>
              <a:t>拥塞控制流程图</a:t>
            </a:r>
            <a:endParaRPr lang="zh-CN" altLang="en-US" dirty="0"/>
          </a:p>
        </p:txBody>
      </p:sp>
      <p:cxnSp>
        <p:nvCxnSpPr>
          <p:cNvPr id="7" name="直接箭头连接符 6"/>
          <p:cNvCxnSpPr/>
          <p:nvPr/>
        </p:nvCxnSpPr>
        <p:spPr>
          <a:xfrm>
            <a:off x="4620358" y="1574632"/>
            <a:ext cx="0" cy="49955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TextBox 31"/>
          <p:cNvSpPr txBox="1">
            <a:spLocks noChangeArrowheads="1"/>
          </p:cNvSpPr>
          <p:nvPr/>
        </p:nvSpPr>
        <p:spPr bwMode="auto">
          <a:xfrm>
            <a:off x="4056842" y="1112967"/>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mn-lt"/>
                <a:ea typeface="黑体" panose="02010609060101010101" pitchFamily="49" charset="-122"/>
              </a:rPr>
              <a:t>连接建立</a:t>
            </a:r>
          </a:p>
        </p:txBody>
      </p:sp>
      <p:cxnSp>
        <p:nvCxnSpPr>
          <p:cNvPr id="10" name="直接箭头连接符 9"/>
          <p:cNvCxnSpPr/>
          <p:nvPr/>
        </p:nvCxnSpPr>
        <p:spPr>
          <a:xfrm flipH="1">
            <a:off x="4635745" y="3356886"/>
            <a:ext cx="1465" cy="863600"/>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2592999" y="4220487"/>
            <a:ext cx="4054719" cy="1169987"/>
          </a:xfrm>
          <a:prstGeom prst="flowChartProcess">
            <a:avLst/>
          </a:prstGeom>
          <a:solidFill>
            <a:srgbClr val="FFCC00"/>
          </a:solidFill>
          <a:ln w="9525">
            <a:solidFill>
              <a:schemeClr val="tx1"/>
            </a:solidFill>
            <a:miter lim="800000"/>
          </a:ln>
        </p:spPr>
        <p:txBody>
          <a:bodyPr wrap="none" anchor="ctr"/>
          <a:lstStyle/>
          <a:p>
            <a:pPr algn="ctr"/>
            <a:endParaRPr lang="zh-CN" altLang="zh-CN" sz="1600"/>
          </a:p>
        </p:txBody>
      </p:sp>
      <p:sp>
        <p:nvSpPr>
          <p:cNvPr id="16" name="TextBox 65"/>
          <p:cNvSpPr txBox="1">
            <a:spLocks noChangeArrowheads="1"/>
          </p:cNvSpPr>
          <p:nvPr/>
        </p:nvSpPr>
        <p:spPr bwMode="auto">
          <a:xfrm>
            <a:off x="517396" y="1339175"/>
            <a:ext cx="2044531" cy="646331"/>
          </a:xfrm>
          <a:prstGeom prst="rect">
            <a:avLst/>
          </a:prstGeom>
          <a:solidFill>
            <a:srgbClr val="66FF66"/>
          </a:solidFill>
          <a:ln w="12700">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dirty="0">
                <a:latin typeface="Times New Roman" panose="02020603050405020304" pitchFamily="18" charset="0"/>
                <a:cs typeface="Times New Roman" panose="02020603050405020304" pitchFamily="18" charset="0"/>
              </a:rPr>
              <a:t>ssthresh = cwnd / 2</a:t>
            </a:r>
          </a:p>
          <a:p>
            <a:pPr algn="ctr" eaLnBrk="1" hangingPunct="1"/>
            <a:r>
              <a:rPr lang="en-US" altLang="zh-CN" sz="1800" dirty="0">
                <a:latin typeface="Times New Roman" panose="02020603050405020304" pitchFamily="18" charset="0"/>
                <a:cs typeface="Times New Roman" panose="02020603050405020304" pitchFamily="18" charset="0"/>
              </a:rPr>
              <a:t>cwnd = 1</a:t>
            </a:r>
            <a:endParaRPr lang="zh-CN" altLang="en-US" sz="1800" dirty="0">
              <a:latin typeface="Times New Roman" panose="02020603050405020304" pitchFamily="18" charset="0"/>
              <a:cs typeface="Times New Roman" panose="02020603050405020304" pitchFamily="18" charset="0"/>
            </a:endParaRPr>
          </a:p>
        </p:txBody>
      </p:sp>
      <p:cxnSp>
        <p:nvCxnSpPr>
          <p:cNvPr id="17" name="肘形连接符 16"/>
          <p:cNvCxnSpPr>
            <a:stCxn id="6" idx="1"/>
            <a:endCxn id="16" idx="2"/>
          </p:cNvCxnSpPr>
          <p:nvPr/>
        </p:nvCxnSpPr>
        <p:spPr>
          <a:xfrm rot="10800000">
            <a:off x="1539663" y="1985506"/>
            <a:ext cx="1053337" cy="706248"/>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1"/>
            <a:endCxn id="16" idx="2"/>
          </p:cNvCxnSpPr>
          <p:nvPr/>
        </p:nvCxnSpPr>
        <p:spPr>
          <a:xfrm rot="10800000">
            <a:off x="1539663" y="1985507"/>
            <a:ext cx="1053337" cy="2819975"/>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36"/>
          <p:cNvSpPr txBox="1">
            <a:spLocks noChangeArrowheads="1"/>
          </p:cNvSpPr>
          <p:nvPr/>
        </p:nvSpPr>
        <p:spPr bwMode="auto">
          <a:xfrm>
            <a:off x="6914418" y="3499762"/>
            <a:ext cx="2044531" cy="646331"/>
          </a:xfrm>
          <a:prstGeom prst="rect">
            <a:avLst/>
          </a:prstGeom>
          <a:solidFill>
            <a:srgbClr val="66FF66"/>
          </a:solidFill>
          <a:ln w="9525">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dirty="0">
                <a:latin typeface="Times New Roman" panose="02020603050405020304" pitchFamily="18" charset="0"/>
                <a:cs typeface="Times New Roman" panose="02020603050405020304" pitchFamily="18" charset="0"/>
              </a:rPr>
              <a:t>ssthresh = cwnd / 2</a:t>
            </a:r>
          </a:p>
          <a:p>
            <a:pPr algn="ctr" eaLnBrk="1" hangingPunct="1"/>
            <a:r>
              <a:rPr lang="en-US" altLang="zh-CN" sz="1800" dirty="0">
                <a:latin typeface="Times New Roman" panose="02020603050405020304" pitchFamily="18" charset="0"/>
                <a:cs typeface="Times New Roman" panose="02020603050405020304" pitchFamily="18" charset="0"/>
              </a:rPr>
              <a:t>cwnd = ssthresh</a:t>
            </a:r>
            <a:endParaRPr lang="zh-CN" altLang="en-US" sz="1800" dirty="0">
              <a:latin typeface="Times New Roman" panose="02020603050405020304" pitchFamily="18" charset="0"/>
              <a:cs typeface="Times New Roman" panose="02020603050405020304" pitchFamily="18" charset="0"/>
            </a:endParaRPr>
          </a:p>
        </p:txBody>
      </p:sp>
      <p:cxnSp>
        <p:nvCxnSpPr>
          <p:cNvPr id="21" name="直接箭头连接符 20"/>
          <p:cNvCxnSpPr>
            <a:stCxn id="20" idx="1"/>
          </p:cNvCxnSpPr>
          <p:nvPr/>
        </p:nvCxnSpPr>
        <p:spPr>
          <a:xfrm rot="10800000" flipV="1">
            <a:off x="4635746" y="3822927"/>
            <a:ext cx="2278672" cy="5"/>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3" idx="3"/>
            <a:endCxn id="20" idx="2"/>
          </p:cNvCxnSpPr>
          <p:nvPr/>
        </p:nvCxnSpPr>
        <p:spPr>
          <a:xfrm flipV="1">
            <a:off x="6526030" y="4146093"/>
            <a:ext cx="1410654" cy="575360"/>
          </a:xfrm>
          <a:prstGeom prst="bentConnector2">
            <a:avLst/>
          </a:prstGeom>
          <a:ln w="19050">
            <a:solidFill>
              <a:srgbClr val="FF000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3" name="肘形连接符 105"/>
          <p:cNvCxnSpPr>
            <a:endCxn id="20" idx="0"/>
          </p:cNvCxnSpPr>
          <p:nvPr/>
        </p:nvCxnSpPr>
        <p:spPr>
          <a:xfrm>
            <a:off x="6647718" y="2636161"/>
            <a:ext cx="1288966" cy="863601"/>
          </a:xfrm>
          <a:prstGeom prst="bentConnector2">
            <a:avLst/>
          </a:prstGeom>
          <a:ln w="19050">
            <a:solidFill>
              <a:srgbClr val="FF000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4635745" y="5388317"/>
            <a:ext cx="4396" cy="46672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25" name="TextBox 114"/>
          <p:cNvSpPr txBox="1">
            <a:spLocks noChangeArrowheads="1"/>
          </p:cNvSpPr>
          <p:nvPr/>
        </p:nvSpPr>
        <p:spPr bwMode="auto">
          <a:xfrm>
            <a:off x="3990373" y="5753417"/>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mn-lt"/>
                <a:ea typeface="黑体" panose="02010609060101010101" pitchFamily="49" charset="-122"/>
              </a:rPr>
              <a:t>连接终止</a:t>
            </a:r>
          </a:p>
        </p:txBody>
      </p:sp>
      <p:sp>
        <p:nvSpPr>
          <p:cNvPr id="27" name="AutoShape 5"/>
          <p:cNvSpPr>
            <a:spLocks noChangeArrowheads="1"/>
          </p:cNvSpPr>
          <p:nvPr/>
        </p:nvSpPr>
        <p:spPr bwMode="auto">
          <a:xfrm>
            <a:off x="2592999" y="2059900"/>
            <a:ext cx="4054719" cy="1296987"/>
          </a:xfrm>
          <a:prstGeom prst="flowChartProcess">
            <a:avLst/>
          </a:prstGeom>
          <a:solidFill>
            <a:srgbClr val="FFFF66"/>
          </a:solidFill>
          <a:ln w="12700">
            <a:solidFill>
              <a:schemeClr val="tx1"/>
            </a:solidFill>
            <a:miter lim="800000"/>
          </a:ln>
          <a:effectLst>
            <a:outerShdw blurRad="50800" dist="38100" dir="2700000" algn="tl" rotWithShape="0">
              <a:prstClr val="black">
                <a:alpha val="40000"/>
              </a:prstClr>
            </a:outerShdw>
          </a:effectLst>
        </p:spPr>
        <p:txBody>
          <a:bodyPr wrap="none" anchor="ctr"/>
          <a:lstStyle/>
          <a:p>
            <a:pPr algn="ctr">
              <a:defRPr/>
            </a:pPr>
            <a:endParaRPr lang="zh-CN" altLang="zh-CN" sz="1600">
              <a:effectLst>
                <a:outerShdw blurRad="38100" dist="38100" dir="2700000" algn="tl">
                  <a:srgbClr val="000000">
                    <a:alpha val="43137"/>
                  </a:srgbClr>
                </a:outerShdw>
              </a:effectLst>
            </a:endParaRPr>
          </a:p>
        </p:txBody>
      </p:sp>
      <p:sp>
        <p:nvSpPr>
          <p:cNvPr id="3" name="Text Box 15"/>
          <p:cNvSpPr txBox="1">
            <a:spLocks noChangeArrowheads="1"/>
          </p:cNvSpPr>
          <p:nvPr/>
        </p:nvSpPr>
        <p:spPr bwMode="auto">
          <a:xfrm>
            <a:off x="4106718" y="2059900"/>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latin typeface="+mn-lt"/>
                <a:ea typeface="黑体" panose="02010609060101010101" pitchFamily="49" charset="-122"/>
              </a:rPr>
              <a:t>慢开始</a:t>
            </a:r>
          </a:p>
        </p:txBody>
      </p:sp>
      <p:sp>
        <p:nvSpPr>
          <p:cNvPr id="4" name="Text Box 16"/>
          <p:cNvSpPr txBox="1">
            <a:spLocks noChangeArrowheads="1"/>
          </p:cNvSpPr>
          <p:nvPr/>
        </p:nvSpPr>
        <p:spPr bwMode="auto">
          <a:xfrm>
            <a:off x="3428992" y="2410737"/>
            <a:ext cx="22825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dirty="0">
                <a:latin typeface="+mn-lt"/>
                <a:ea typeface="黑体" panose="02010609060101010101" pitchFamily="49" charset="-122"/>
              </a:rPr>
              <a:t>拥塞窗口 </a:t>
            </a:r>
            <a:r>
              <a:rPr lang="en-US" altLang="zh-CN" sz="1800" dirty="0">
                <a:latin typeface="+mn-lt"/>
                <a:ea typeface="黑体" panose="02010609060101010101" pitchFamily="49" charset="-122"/>
              </a:rPr>
              <a:t>cwnd =</a:t>
            </a:r>
            <a:r>
              <a:rPr lang="zh-CN" altLang="en-US" sz="1800" dirty="0">
                <a:latin typeface="+mn-lt"/>
                <a:ea typeface="黑体" panose="02010609060101010101" pitchFamily="49" charset="-122"/>
              </a:rPr>
              <a:t> </a:t>
            </a:r>
            <a:r>
              <a:rPr lang="en-US" altLang="zh-CN" sz="1800" dirty="0">
                <a:latin typeface="+mn-lt"/>
                <a:ea typeface="黑体" panose="02010609060101010101" pitchFamily="49" charset="-122"/>
              </a:rPr>
              <a:t>1 </a:t>
            </a:r>
            <a:endParaRPr lang="zh-CN" altLang="en-US" sz="1800" dirty="0">
              <a:latin typeface="+mn-lt"/>
              <a:ea typeface="黑体" panose="02010609060101010101" pitchFamily="49" charset="-122"/>
            </a:endParaRPr>
          </a:p>
          <a:p>
            <a:pPr algn="ctr" eaLnBrk="1" hangingPunct="1"/>
            <a:r>
              <a:rPr lang="zh-CN" altLang="en-US" sz="1800" dirty="0">
                <a:latin typeface="+mn-lt"/>
                <a:ea typeface="黑体" panose="02010609060101010101" pitchFamily="49" charset="-122"/>
              </a:rPr>
              <a:t>按指数规律增大</a:t>
            </a:r>
            <a:endParaRPr lang="en-US" altLang="zh-CN" sz="1800" u="sng" dirty="0">
              <a:latin typeface="+mn-lt"/>
              <a:ea typeface="黑体" panose="02010609060101010101" pitchFamily="49" charset="-122"/>
              <a:sym typeface="Symbol" panose="05050102010706020507" pitchFamily="18" charset="2"/>
            </a:endParaRPr>
          </a:p>
        </p:txBody>
      </p:sp>
      <p:sp>
        <p:nvSpPr>
          <p:cNvPr id="5" name="TextBox 25"/>
          <p:cNvSpPr txBox="1">
            <a:spLocks noChangeArrowheads="1"/>
          </p:cNvSpPr>
          <p:nvPr/>
        </p:nvSpPr>
        <p:spPr bwMode="auto">
          <a:xfrm>
            <a:off x="5643570" y="2348825"/>
            <a:ext cx="10967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dirty="0">
                <a:solidFill>
                  <a:srgbClr val="0000FF"/>
                </a:solidFill>
                <a:latin typeface="+mn-lt"/>
                <a:ea typeface="黑体" panose="02010609060101010101" pitchFamily="49" charset="-122"/>
                <a:cs typeface="Times New Roman" panose="02020603050405020304" pitchFamily="18" charset="0"/>
              </a:rPr>
              <a:t>3 </a:t>
            </a:r>
            <a:r>
              <a:rPr lang="zh-CN" altLang="en-US" sz="1800" dirty="0">
                <a:solidFill>
                  <a:srgbClr val="0000FF"/>
                </a:solidFill>
                <a:latin typeface="+mn-lt"/>
                <a:ea typeface="黑体" panose="02010609060101010101" pitchFamily="49" charset="-122"/>
                <a:cs typeface="Times New Roman" panose="02020603050405020304" pitchFamily="18" charset="0"/>
              </a:rPr>
              <a:t>个重复</a:t>
            </a:r>
            <a:endParaRPr lang="en-US" altLang="zh-CN" sz="1800" dirty="0">
              <a:solidFill>
                <a:srgbClr val="0000FF"/>
              </a:solidFill>
              <a:latin typeface="+mn-lt"/>
              <a:ea typeface="黑体" panose="02010609060101010101" pitchFamily="49" charset="-122"/>
              <a:cs typeface="Times New Roman" panose="02020603050405020304" pitchFamily="18" charset="0"/>
            </a:endParaRPr>
          </a:p>
          <a:p>
            <a:pPr algn="ctr" eaLnBrk="1" hangingPunct="1"/>
            <a:r>
              <a:rPr lang="zh-CN" altLang="en-US" sz="1800" dirty="0">
                <a:solidFill>
                  <a:srgbClr val="0000FF"/>
                </a:solidFill>
                <a:latin typeface="+mn-lt"/>
                <a:ea typeface="黑体" panose="02010609060101010101" pitchFamily="49" charset="-122"/>
                <a:cs typeface="Times New Roman" panose="02020603050405020304" pitchFamily="18" charset="0"/>
              </a:rPr>
              <a:t>的 </a:t>
            </a:r>
            <a:r>
              <a:rPr lang="en-US" altLang="zh-CN" sz="1800" dirty="0">
                <a:solidFill>
                  <a:srgbClr val="0000FF"/>
                </a:solidFill>
                <a:latin typeface="+mn-lt"/>
                <a:ea typeface="黑体" panose="02010609060101010101" pitchFamily="49" charset="-122"/>
                <a:cs typeface="Times New Roman" panose="02020603050405020304" pitchFamily="18" charset="0"/>
              </a:rPr>
              <a:t>ACK</a:t>
            </a:r>
            <a:endParaRPr lang="zh-CN" altLang="en-US" sz="1800" dirty="0">
              <a:solidFill>
                <a:srgbClr val="0000FF"/>
              </a:solidFill>
              <a:latin typeface="+mn-lt"/>
              <a:ea typeface="黑体" panose="02010609060101010101" pitchFamily="49" charset="-122"/>
              <a:cs typeface="Times New Roman" panose="02020603050405020304" pitchFamily="18" charset="0"/>
            </a:endParaRPr>
          </a:p>
        </p:txBody>
      </p:sp>
      <p:sp>
        <p:nvSpPr>
          <p:cNvPr id="6" name="TextBox 26"/>
          <p:cNvSpPr txBox="1">
            <a:spLocks noChangeArrowheads="1"/>
          </p:cNvSpPr>
          <p:nvPr/>
        </p:nvSpPr>
        <p:spPr bwMode="auto">
          <a:xfrm>
            <a:off x="2592999" y="2491699"/>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0000FF"/>
                </a:solidFill>
                <a:latin typeface="+mn-lt"/>
                <a:ea typeface="黑体" panose="02010609060101010101" pitchFamily="49" charset="-122"/>
              </a:rPr>
              <a:t>超时</a:t>
            </a:r>
          </a:p>
        </p:txBody>
      </p:sp>
      <p:sp>
        <p:nvSpPr>
          <p:cNvPr id="9" name="TextBox 32"/>
          <p:cNvSpPr txBox="1">
            <a:spLocks noChangeArrowheads="1"/>
          </p:cNvSpPr>
          <p:nvPr/>
        </p:nvSpPr>
        <p:spPr bwMode="auto">
          <a:xfrm>
            <a:off x="4002699" y="3020336"/>
            <a:ext cx="16503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rgbClr val="0000FF"/>
                </a:solidFill>
                <a:latin typeface="+mn-lt"/>
              </a:rPr>
              <a:t>cwnd </a:t>
            </a:r>
            <a:r>
              <a:rPr lang="en-US" altLang="zh-CN" sz="1600" dirty="0">
                <a:solidFill>
                  <a:srgbClr val="0000FF"/>
                </a:solidFill>
                <a:latin typeface="+mn-lt"/>
                <a:sym typeface="Symbol" panose="05050102010706020507" pitchFamily="18" charset="2"/>
              </a:rPr>
              <a:t> ssthresh</a:t>
            </a:r>
            <a:endParaRPr lang="zh-CN" altLang="en-US" sz="1600" dirty="0">
              <a:solidFill>
                <a:srgbClr val="0000FF"/>
              </a:solidFill>
              <a:latin typeface="+mn-lt"/>
            </a:endParaRPr>
          </a:p>
        </p:txBody>
      </p:sp>
      <p:sp>
        <p:nvSpPr>
          <p:cNvPr id="12" name="Text Box 15"/>
          <p:cNvSpPr txBox="1">
            <a:spLocks noChangeArrowheads="1"/>
          </p:cNvSpPr>
          <p:nvPr/>
        </p:nvSpPr>
        <p:spPr bwMode="auto">
          <a:xfrm>
            <a:off x="3857620" y="4220487"/>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latin typeface="+mn-lt"/>
                <a:ea typeface="黑体" panose="02010609060101010101" pitchFamily="49" charset="-122"/>
              </a:rPr>
              <a:t>拥塞避免</a:t>
            </a:r>
          </a:p>
        </p:txBody>
      </p:sp>
      <p:sp>
        <p:nvSpPr>
          <p:cNvPr id="13" name="TextBox 41"/>
          <p:cNvSpPr txBox="1">
            <a:spLocks noChangeArrowheads="1"/>
          </p:cNvSpPr>
          <p:nvPr/>
        </p:nvSpPr>
        <p:spPr bwMode="auto">
          <a:xfrm>
            <a:off x="5429256" y="4398287"/>
            <a:ext cx="10967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dirty="0">
                <a:solidFill>
                  <a:srgbClr val="0000FF"/>
                </a:solidFill>
                <a:latin typeface="+mn-lt"/>
                <a:ea typeface="黑体" panose="02010609060101010101" pitchFamily="49" charset="-122"/>
                <a:cs typeface="Times New Roman" panose="02020603050405020304" pitchFamily="18" charset="0"/>
              </a:rPr>
              <a:t>3 </a:t>
            </a:r>
            <a:r>
              <a:rPr lang="zh-CN" altLang="en-US" sz="1800" dirty="0">
                <a:solidFill>
                  <a:srgbClr val="0000FF"/>
                </a:solidFill>
                <a:latin typeface="+mn-lt"/>
                <a:ea typeface="黑体" panose="02010609060101010101" pitchFamily="49" charset="-122"/>
                <a:cs typeface="Times New Roman" panose="02020603050405020304" pitchFamily="18" charset="0"/>
              </a:rPr>
              <a:t>个重复</a:t>
            </a:r>
            <a:endParaRPr lang="en-US" altLang="zh-CN" sz="1800" dirty="0">
              <a:solidFill>
                <a:srgbClr val="0000FF"/>
              </a:solidFill>
              <a:latin typeface="+mn-lt"/>
              <a:ea typeface="黑体" panose="02010609060101010101" pitchFamily="49" charset="-122"/>
              <a:cs typeface="Times New Roman" panose="02020603050405020304" pitchFamily="18" charset="0"/>
            </a:endParaRPr>
          </a:p>
          <a:p>
            <a:pPr algn="ctr" eaLnBrk="1" hangingPunct="1"/>
            <a:r>
              <a:rPr lang="zh-CN" altLang="en-US" sz="1800" dirty="0">
                <a:solidFill>
                  <a:srgbClr val="0000FF"/>
                </a:solidFill>
                <a:latin typeface="+mn-lt"/>
                <a:ea typeface="黑体" panose="02010609060101010101" pitchFamily="49" charset="-122"/>
                <a:cs typeface="Times New Roman" panose="02020603050405020304" pitchFamily="18" charset="0"/>
              </a:rPr>
              <a:t>的 </a:t>
            </a:r>
            <a:r>
              <a:rPr lang="en-US" altLang="zh-CN" sz="1800" dirty="0">
                <a:solidFill>
                  <a:srgbClr val="0000FF"/>
                </a:solidFill>
                <a:latin typeface="+mn-lt"/>
                <a:ea typeface="黑体" panose="02010609060101010101" pitchFamily="49" charset="-122"/>
                <a:cs typeface="Times New Roman" panose="02020603050405020304" pitchFamily="18" charset="0"/>
              </a:rPr>
              <a:t>ACK</a:t>
            </a:r>
            <a:endParaRPr lang="zh-CN" altLang="en-US" sz="1800" dirty="0">
              <a:solidFill>
                <a:srgbClr val="0000FF"/>
              </a:solidFill>
              <a:latin typeface="+mn-lt"/>
              <a:ea typeface="黑体" panose="02010609060101010101" pitchFamily="49" charset="-122"/>
              <a:cs typeface="Times New Roman" panose="02020603050405020304" pitchFamily="18" charset="0"/>
            </a:endParaRPr>
          </a:p>
        </p:txBody>
      </p:sp>
      <p:sp>
        <p:nvSpPr>
          <p:cNvPr id="14" name="TextBox 42"/>
          <p:cNvSpPr txBox="1">
            <a:spLocks noChangeArrowheads="1"/>
          </p:cNvSpPr>
          <p:nvPr/>
        </p:nvSpPr>
        <p:spPr bwMode="auto">
          <a:xfrm>
            <a:off x="2604722" y="4530049"/>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0000FF"/>
                </a:solidFill>
                <a:latin typeface="+mn-lt"/>
                <a:ea typeface="黑体" panose="02010609060101010101" pitchFamily="49" charset="-122"/>
              </a:rPr>
              <a:t>超时</a:t>
            </a:r>
          </a:p>
        </p:txBody>
      </p:sp>
      <p:sp>
        <p:nvSpPr>
          <p:cNvPr id="15" name="Text Box 16"/>
          <p:cNvSpPr txBox="1">
            <a:spLocks noChangeArrowheads="1"/>
          </p:cNvSpPr>
          <p:nvPr/>
        </p:nvSpPr>
        <p:spPr bwMode="auto">
          <a:xfrm>
            <a:off x="3714744" y="4630906"/>
            <a:ext cx="19465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dirty="0">
                <a:latin typeface="+mn-lt"/>
                <a:ea typeface="黑体" panose="02010609060101010101" pitchFamily="49" charset="-122"/>
              </a:rPr>
              <a:t>拥塞窗口 </a:t>
            </a:r>
            <a:r>
              <a:rPr lang="en-US" altLang="zh-CN" sz="1800" dirty="0">
                <a:latin typeface="+mn-lt"/>
                <a:ea typeface="黑体" panose="02010609060101010101" pitchFamily="49" charset="-122"/>
              </a:rPr>
              <a:t>cwnd </a:t>
            </a:r>
            <a:endParaRPr lang="zh-CN" altLang="en-US" sz="1800" dirty="0">
              <a:latin typeface="+mn-lt"/>
              <a:ea typeface="黑体" panose="02010609060101010101" pitchFamily="49" charset="-122"/>
            </a:endParaRPr>
          </a:p>
          <a:p>
            <a:pPr algn="ctr" eaLnBrk="1" hangingPunct="1"/>
            <a:r>
              <a:rPr lang="zh-CN" altLang="en-US" sz="1800" dirty="0">
                <a:latin typeface="+mn-lt"/>
                <a:ea typeface="黑体" panose="02010609060101010101" pitchFamily="49" charset="-122"/>
              </a:rPr>
              <a:t>按线性规律增大</a:t>
            </a:r>
            <a:endParaRPr lang="en-US" altLang="zh-CN" sz="1800" u="sng" dirty="0">
              <a:latin typeface="+mn-lt"/>
              <a:ea typeface="黑体" panose="02010609060101010101" pitchFamily="49" charset="-122"/>
              <a:sym typeface="Symbol" panose="05050102010706020507" pitchFamily="18" charset="2"/>
            </a:endParaRPr>
          </a:p>
        </p:txBody>
      </p:sp>
      <p:grpSp>
        <p:nvGrpSpPr>
          <p:cNvPr id="31" name="组合 30"/>
          <p:cNvGrpSpPr/>
          <p:nvPr/>
        </p:nvGrpSpPr>
        <p:grpSpPr>
          <a:xfrm>
            <a:off x="2561927" y="1643048"/>
            <a:ext cx="1079509" cy="416851"/>
            <a:chOff x="2561927" y="1643048"/>
            <a:chExt cx="1079509" cy="416851"/>
          </a:xfrm>
        </p:grpSpPr>
        <p:cxnSp>
          <p:nvCxnSpPr>
            <p:cNvPr id="46" name="直接连接符 45"/>
            <p:cNvCxnSpPr/>
            <p:nvPr/>
          </p:nvCxnSpPr>
          <p:spPr bwMode="auto">
            <a:xfrm>
              <a:off x="2561927" y="1643048"/>
              <a:ext cx="1079509" cy="2"/>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a:off x="3641436" y="1662340"/>
              <a:ext cx="0" cy="397559"/>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p:cNvSpPr>
            <a:spLocks noGrp="1" noChangeArrowheads="1"/>
          </p:cNvSpPr>
          <p:nvPr>
            <p:ph type="title"/>
          </p:nvPr>
        </p:nvSpPr>
        <p:spPr/>
        <p:txBody>
          <a:bodyPr/>
          <a:lstStyle/>
          <a:p>
            <a:pPr algn="ctr"/>
            <a:r>
              <a:rPr lang="zh-CN" altLang="en-US" dirty="0"/>
              <a:t>发送窗口的上限值</a:t>
            </a:r>
          </a:p>
        </p:txBody>
      </p:sp>
      <p:sp>
        <p:nvSpPr>
          <p:cNvPr id="801796" name="Rectangle 4"/>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lnSpc>
                <a:spcPct val="100000"/>
              </a:lnSpc>
            </a:pPr>
            <a:r>
              <a:rPr lang="zh-CN" altLang="en-US" dirty="0"/>
              <a:t>发送方的发送窗口的上限值应当取为接收方窗口</a:t>
            </a:r>
            <a:r>
              <a:rPr lang="en-US" altLang="zh-CN" dirty="0"/>
              <a:t>rwnd</a:t>
            </a:r>
            <a:r>
              <a:rPr lang="zh-CN" altLang="en-US" dirty="0"/>
              <a:t>和拥塞窗口</a:t>
            </a:r>
            <a:r>
              <a:rPr lang="en-US" altLang="zh-CN" dirty="0"/>
              <a:t>cwnd</a:t>
            </a:r>
            <a:r>
              <a:rPr lang="zh-CN" altLang="en-US" dirty="0"/>
              <a:t>这两个变量中较小的一个，即应按以下公式确定：</a:t>
            </a:r>
          </a:p>
          <a:p>
            <a:pPr algn="just">
              <a:lnSpc>
                <a:spcPct val="100000"/>
              </a:lnSpc>
            </a:pPr>
            <a:endParaRPr lang="en-US" altLang="zh-CN" sz="2800" dirty="0"/>
          </a:p>
          <a:p>
            <a:pPr algn="just">
              <a:lnSpc>
                <a:spcPct val="100000"/>
              </a:lnSpc>
            </a:pPr>
            <a:endParaRPr lang="en-US" altLang="zh-CN" sz="1000" dirty="0"/>
          </a:p>
          <a:p>
            <a:pPr algn="just">
              <a:lnSpc>
                <a:spcPct val="100000"/>
              </a:lnSpc>
            </a:pPr>
            <a:endParaRPr lang="en-US" altLang="zh-CN" dirty="0"/>
          </a:p>
          <a:p>
            <a:pPr algn="just">
              <a:lnSpc>
                <a:spcPct val="100000"/>
              </a:lnSpc>
              <a:spcBef>
                <a:spcPts val="600"/>
              </a:spcBef>
            </a:pPr>
            <a:r>
              <a:rPr lang="zh-CN" altLang="en-US" dirty="0"/>
              <a:t>当 </a:t>
            </a:r>
            <a:r>
              <a:rPr lang="en-US" altLang="zh-CN" dirty="0" err="1"/>
              <a:t>rwnd</a:t>
            </a:r>
            <a:r>
              <a:rPr lang="en-US" altLang="zh-CN" dirty="0"/>
              <a:t> &lt; cwnd </a:t>
            </a:r>
            <a:r>
              <a:rPr lang="zh-CN" altLang="en-US" dirty="0"/>
              <a:t>时，是接收方的接收能力限制发送窗口的最大值。</a:t>
            </a:r>
          </a:p>
          <a:p>
            <a:pPr algn="just">
              <a:lnSpc>
                <a:spcPct val="100000"/>
              </a:lnSpc>
              <a:spcBef>
                <a:spcPts val="600"/>
              </a:spcBef>
            </a:pPr>
            <a:r>
              <a:rPr lang="zh-CN" altLang="en-US" dirty="0"/>
              <a:t>当 </a:t>
            </a:r>
            <a:r>
              <a:rPr lang="en-US" altLang="zh-CN" dirty="0"/>
              <a:t>cwnd &lt; </a:t>
            </a:r>
            <a:r>
              <a:rPr lang="en-US" altLang="zh-CN" dirty="0" err="1"/>
              <a:t>rwnd</a:t>
            </a:r>
            <a:r>
              <a:rPr lang="en-US" altLang="zh-CN" dirty="0"/>
              <a:t> </a:t>
            </a:r>
            <a:r>
              <a:rPr lang="zh-CN" altLang="en-US" dirty="0"/>
              <a:t>时，则是网络的拥塞限制发送窗口的最大值。 </a:t>
            </a:r>
          </a:p>
        </p:txBody>
      </p:sp>
      <p:sp>
        <p:nvSpPr>
          <p:cNvPr id="801794" name="Rectangle 2"/>
          <p:cNvSpPr>
            <a:spLocks noChangeArrowheads="1"/>
          </p:cNvSpPr>
          <p:nvPr/>
        </p:nvSpPr>
        <p:spPr bwMode="auto">
          <a:xfrm>
            <a:off x="571472" y="2285992"/>
            <a:ext cx="8143932" cy="648072"/>
          </a:xfrm>
          <a:prstGeom prst="rect">
            <a:avLst/>
          </a:prstGeom>
          <a:solidFill>
            <a:srgbClr val="FFFF66"/>
          </a:solidFill>
          <a:ln w="9525" algn="ctr">
            <a:solidFill>
              <a:schemeClr val="tx1"/>
            </a:solidFill>
            <a:miter lim="800000"/>
          </a:ln>
          <a:effectLst>
            <a:outerShdw dist="35921" sx="1000" sy="1000" algn="ctr" rotWithShape="0">
              <a:schemeClr val="bg2"/>
            </a:outerShdw>
          </a:effectLst>
        </p:spPr>
        <p:txBody>
          <a:bodyPr wrap="none" anchor="ctr"/>
          <a:lstStyle/>
          <a:p>
            <a:pPr algn="ctr"/>
            <a:r>
              <a:rPr lang="zh-CN" altLang="en-US" sz="2400" b="1" dirty="0">
                <a:solidFill>
                  <a:srgbClr val="000099"/>
                </a:solidFill>
                <a:latin typeface="+mn-lt"/>
                <a:ea typeface="黑体" panose="02010609060101010101" pitchFamily="49" charset="-122"/>
              </a:rPr>
              <a:t>发送窗口的上限值 </a:t>
            </a:r>
            <a:r>
              <a:rPr lang="zh-CN" altLang="en-US" sz="2400" b="1" dirty="0">
                <a:solidFill>
                  <a:srgbClr val="000099"/>
                </a:solidFill>
                <a:latin typeface="+mn-lt"/>
                <a:ea typeface="黑体" panose="02010609060101010101" pitchFamily="49" charset="-122"/>
                <a:sym typeface="Symbol" panose="05050102010706020507" pitchFamily="18" charset="2"/>
              </a:rPr>
              <a:t></a:t>
            </a:r>
            <a:r>
              <a:rPr lang="zh-CN" altLang="en-US" sz="2400" b="1" dirty="0">
                <a:solidFill>
                  <a:srgbClr val="000099"/>
                </a:solidFill>
                <a:latin typeface="+mn-lt"/>
                <a:ea typeface="黑体" panose="02010609060101010101" pitchFamily="49" charset="-122"/>
              </a:rPr>
              <a:t>  </a:t>
            </a:r>
            <a:r>
              <a:rPr lang="en-US" altLang="zh-CN" sz="2400" b="1" dirty="0">
                <a:solidFill>
                  <a:srgbClr val="000099"/>
                </a:solidFill>
                <a:latin typeface="+mn-lt"/>
                <a:ea typeface="黑体" panose="02010609060101010101" pitchFamily="49" charset="-122"/>
              </a:rPr>
              <a:t>Min [rwnd, cwnd]              (5-9)</a:t>
            </a:r>
          </a:p>
        </p:txBody>
      </p:sp>
      <p:sp>
        <p:nvSpPr>
          <p:cNvPr id="2" name="矩形 1"/>
          <p:cNvSpPr/>
          <p:nvPr/>
        </p:nvSpPr>
        <p:spPr>
          <a:xfrm>
            <a:off x="716802" y="5229201"/>
            <a:ext cx="8109209" cy="864596"/>
          </a:xfrm>
          <a:prstGeom prst="rect">
            <a:avLst/>
          </a:prstGeom>
          <a:solidFill>
            <a:srgbClr val="66FF66"/>
          </a:solidFill>
          <a:ln>
            <a:solidFill>
              <a:schemeClr val="tx1"/>
            </a:solidFill>
          </a:ln>
        </p:spPr>
        <p:txBody>
          <a:bodyPr wrap="square">
            <a:spAutoFit/>
          </a:bodyPr>
          <a:lstStyle/>
          <a:p>
            <a:pPr eaLnBrk="1" hangingPunct="1">
              <a:lnSpc>
                <a:spcPct val="110000"/>
              </a:lnSpc>
              <a:spcBef>
                <a:spcPts val="600"/>
              </a:spcBef>
            </a:pPr>
            <a:r>
              <a:rPr lang="zh-CN" altLang="zh-CN" sz="2400" dirty="0">
                <a:solidFill>
                  <a:srgbClr val="000099"/>
                </a:solidFill>
                <a:latin typeface="+mn-lt"/>
                <a:ea typeface="黑体" panose="02010609060101010101" pitchFamily="49" charset="-122"/>
              </a:rPr>
              <a:t>也就是说，</a:t>
            </a:r>
            <a:r>
              <a:rPr lang="en-US" altLang="zh-CN" sz="2400" dirty="0" err="1">
                <a:solidFill>
                  <a:srgbClr val="000099"/>
                </a:solidFill>
                <a:latin typeface="+mn-lt"/>
                <a:ea typeface="黑体" panose="02010609060101010101" pitchFamily="49" charset="-122"/>
              </a:rPr>
              <a:t>rwnd</a:t>
            </a:r>
            <a:r>
              <a:rPr lang="en-US" altLang="zh-CN" sz="2400" dirty="0">
                <a:solidFill>
                  <a:srgbClr val="000099"/>
                </a:solidFill>
                <a:latin typeface="+mn-lt"/>
                <a:ea typeface="黑体" panose="02010609060101010101" pitchFamily="49" charset="-122"/>
              </a:rPr>
              <a:t> </a:t>
            </a:r>
            <a:r>
              <a:rPr lang="zh-CN" altLang="zh-CN" sz="2400" dirty="0">
                <a:solidFill>
                  <a:srgbClr val="000099"/>
                </a:solidFill>
                <a:latin typeface="+mn-lt"/>
                <a:ea typeface="黑体" panose="02010609060101010101" pitchFamily="49" charset="-122"/>
              </a:rPr>
              <a:t>和</a:t>
            </a:r>
            <a:r>
              <a:rPr lang="en-US" altLang="zh-CN" sz="2400" dirty="0">
                <a:solidFill>
                  <a:srgbClr val="000099"/>
                </a:solidFill>
                <a:latin typeface="+mn-lt"/>
                <a:ea typeface="黑体" panose="02010609060101010101" pitchFamily="49" charset="-122"/>
              </a:rPr>
              <a:t> cwnd </a:t>
            </a:r>
            <a:r>
              <a:rPr lang="zh-CN" altLang="zh-CN" sz="2400" dirty="0">
                <a:solidFill>
                  <a:srgbClr val="000099"/>
                </a:solidFill>
                <a:latin typeface="+mn-lt"/>
                <a:ea typeface="黑体" panose="02010609060101010101" pitchFamily="49" charset="-122"/>
              </a:rPr>
              <a:t>中数值较小的一个，控制了发送方发送数据的速率。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79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p:bldP spid="2" grpId="0" animBg="1"/>
    </p:bld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1367" name="Oval 55"/>
          <p:cNvSpPr>
            <a:spLocks noChangeArrowheads="1"/>
          </p:cNvSpPr>
          <p:nvPr/>
        </p:nvSpPr>
        <p:spPr bwMode="auto">
          <a:xfrm>
            <a:off x="3048000" y="4164013"/>
            <a:ext cx="93663"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72" name="Oval 60"/>
          <p:cNvSpPr>
            <a:spLocks noChangeArrowheads="1"/>
          </p:cNvSpPr>
          <p:nvPr/>
        </p:nvSpPr>
        <p:spPr bwMode="auto">
          <a:xfrm>
            <a:off x="3527425" y="3173413"/>
            <a:ext cx="92075"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73" name="Oval 61"/>
          <p:cNvSpPr>
            <a:spLocks noChangeArrowheads="1"/>
          </p:cNvSpPr>
          <p:nvPr/>
        </p:nvSpPr>
        <p:spPr bwMode="auto">
          <a:xfrm>
            <a:off x="3767138" y="3070225"/>
            <a:ext cx="92075"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74" name="Oval 62"/>
          <p:cNvSpPr>
            <a:spLocks noChangeArrowheads="1"/>
          </p:cNvSpPr>
          <p:nvPr/>
        </p:nvSpPr>
        <p:spPr bwMode="auto">
          <a:xfrm>
            <a:off x="4249738" y="2852738"/>
            <a:ext cx="93662"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75" name="Oval 63"/>
          <p:cNvSpPr>
            <a:spLocks noChangeArrowheads="1"/>
          </p:cNvSpPr>
          <p:nvPr/>
        </p:nvSpPr>
        <p:spPr bwMode="auto">
          <a:xfrm>
            <a:off x="4005263" y="2962275"/>
            <a:ext cx="93662" cy="100013"/>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76" name="Oval 64"/>
          <p:cNvSpPr>
            <a:spLocks noChangeArrowheads="1"/>
          </p:cNvSpPr>
          <p:nvPr/>
        </p:nvSpPr>
        <p:spPr bwMode="auto">
          <a:xfrm>
            <a:off x="4489450" y="2743200"/>
            <a:ext cx="93663"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77" name="Oval 65"/>
          <p:cNvSpPr>
            <a:spLocks noChangeArrowheads="1"/>
          </p:cNvSpPr>
          <p:nvPr/>
        </p:nvSpPr>
        <p:spPr bwMode="auto">
          <a:xfrm>
            <a:off x="4724400" y="2640013"/>
            <a:ext cx="92075"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79" name="Oval 67"/>
          <p:cNvSpPr>
            <a:spLocks noChangeArrowheads="1"/>
          </p:cNvSpPr>
          <p:nvPr/>
        </p:nvSpPr>
        <p:spPr bwMode="auto">
          <a:xfrm>
            <a:off x="4962525" y="2516188"/>
            <a:ext cx="93663"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96" name="Line 84"/>
          <p:cNvSpPr>
            <a:spLocks noChangeShapeType="1"/>
          </p:cNvSpPr>
          <p:nvPr/>
        </p:nvSpPr>
        <p:spPr bwMode="auto">
          <a:xfrm>
            <a:off x="2460625" y="3336925"/>
            <a:ext cx="877888" cy="0"/>
          </a:xfrm>
          <a:prstGeom prst="line">
            <a:avLst/>
          </a:prstGeom>
          <a:noFill/>
          <a:ln w="9525">
            <a:solidFill>
              <a:schemeClr val="tx1"/>
            </a:solidFill>
            <a:prstDash val="dash"/>
            <a:round/>
          </a:ln>
          <a:effectLst/>
        </p:spPr>
        <p:txBody>
          <a:bodyPr wrap="none" anchor="ctr"/>
          <a:lstStyle/>
          <a:p>
            <a:endParaRPr lang="zh-CN" altLang="en-US"/>
          </a:p>
        </p:txBody>
      </p:sp>
      <p:sp>
        <p:nvSpPr>
          <p:cNvPr id="781408" name="Oval 96"/>
          <p:cNvSpPr>
            <a:spLocks noChangeArrowheads="1"/>
          </p:cNvSpPr>
          <p:nvPr/>
        </p:nvSpPr>
        <p:spPr bwMode="auto">
          <a:xfrm>
            <a:off x="5443538" y="3717925"/>
            <a:ext cx="93662"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409" name="Oval 97"/>
          <p:cNvSpPr>
            <a:spLocks noChangeArrowheads="1"/>
          </p:cNvSpPr>
          <p:nvPr/>
        </p:nvSpPr>
        <p:spPr bwMode="auto">
          <a:xfrm>
            <a:off x="5689600" y="3616325"/>
            <a:ext cx="93663"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410" name="Oval 98"/>
          <p:cNvSpPr>
            <a:spLocks noChangeArrowheads="1"/>
          </p:cNvSpPr>
          <p:nvPr/>
        </p:nvSpPr>
        <p:spPr bwMode="auto">
          <a:xfrm>
            <a:off x="5922963" y="3503613"/>
            <a:ext cx="92075"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411" name="Oval 99"/>
          <p:cNvSpPr>
            <a:spLocks noChangeArrowheads="1"/>
          </p:cNvSpPr>
          <p:nvPr/>
        </p:nvSpPr>
        <p:spPr bwMode="auto">
          <a:xfrm>
            <a:off x="6161088" y="3405188"/>
            <a:ext cx="93662"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412" name="Oval 100"/>
          <p:cNvSpPr>
            <a:spLocks noChangeArrowheads="1"/>
          </p:cNvSpPr>
          <p:nvPr/>
        </p:nvSpPr>
        <p:spPr bwMode="auto">
          <a:xfrm>
            <a:off x="6403975" y="3290888"/>
            <a:ext cx="93663"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413" name="Oval 101"/>
          <p:cNvSpPr>
            <a:spLocks noChangeArrowheads="1"/>
          </p:cNvSpPr>
          <p:nvPr/>
        </p:nvSpPr>
        <p:spPr bwMode="auto">
          <a:xfrm>
            <a:off x="6643688" y="3192463"/>
            <a:ext cx="93662"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414" name="Oval 102"/>
          <p:cNvSpPr>
            <a:spLocks noChangeArrowheads="1"/>
          </p:cNvSpPr>
          <p:nvPr/>
        </p:nvSpPr>
        <p:spPr bwMode="auto">
          <a:xfrm>
            <a:off x="6883400" y="3073400"/>
            <a:ext cx="92075"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415" name="Oval 103"/>
          <p:cNvSpPr>
            <a:spLocks noChangeArrowheads="1"/>
          </p:cNvSpPr>
          <p:nvPr/>
        </p:nvSpPr>
        <p:spPr bwMode="auto">
          <a:xfrm>
            <a:off x="7123113" y="2957513"/>
            <a:ext cx="92075"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416" name="Oval 104"/>
          <p:cNvSpPr>
            <a:spLocks noChangeArrowheads="1"/>
          </p:cNvSpPr>
          <p:nvPr/>
        </p:nvSpPr>
        <p:spPr bwMode="auto">
          <a:xfrm>
            <a:off x="7356475" y="2860675"/>
            <a:ext cx="93663"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80" name="Freeform 68"/>
          <p:cNvSpPr/>
          <p:nvPr/>
        </p:nvSpPr>
        <p:spPr bwMode="auto">
          <a:xfrm>
            <a:off x="2300288" y="2466975"/>
            <a:ext cx="2947987" cy="2482850"/>
          </a:xfrm>
          <a:custGeom>
            <a:avLst/>
            <a:gdLst/>
            <a:ahLst/>
            <a:cxnLst>
              <a:cxn ang="0">
                <a:pos x="1773" y="0"/>
              </a:cxn>
              <a:cxn ang="0">
                <a:pos x="618" y="487"/>
              </a:cxn>
              <a:cxn ang="0">
                <a:pos x="480" y="961"/>
              </a:cxn>
              <a:cxn ang="0">
                <a:pos x="331" y="1201"/>
              </a:cxn>
              <a:cxn ang="0">
                <a:pos x="187" y="1321"/>
              </a:cxn>
              <a:cxn ang="0">
                <a:pos x="55" y="1369"/>
              </a:cxn>
            </a:cxnLst>
            <a:rect l="0" t="0" r="r" b="b"/>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chemeClr val="folHlink"/>
            </a:solidFill>
            <a:round/>
          </a:ln>
          <a:effectLst/>
        </p:spPr>
        <p:txBody>
          <a:bodyPr wrap="none" anchor="ctr"/>
          <a:lstStyle/>
          <a:p>
            <a:endParaRPr lang="zh-CN" altLang="en-US"/>
          </a:p>
        </p:txBody>
      </p:sp>
      <p:sp>
        <p:nvSpPr>
          <p:cNvPr id="781366" name="Text Box 54"/>
          <p:cNvSpPr txBox="1">
            <a:spLocks noChangeArrowheads="1"/>
          </p:cNvSpPr>
          <p:nvPr/>
        </p:nvSpPr>
        <p:spPr bwMode="auto">
          <a:xfrm>
            <a:off x="1981200" y="2251075"/>
            <a:ext cx="438150" cy="366713"/>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24</a:t>
            </a:r>
          </a:p>
        </p:txBody>
      </p:sp>
      <p:sp>
        <p:nvSpPr>
          <p:cNvPr id="781317" name="Line 5"/>
          <p:cNvSpPr>
            <a:spLocks noChangeShapeType="1"/>
          </p:cNvSpPr>
          <p:nvPr/>
        </p:nvSpPr>
        <p:spPr bwMode="auto">
          <a:xfrm>
            <a:off x="2379663" y="5076825"/>
            <a:ext cx="5665787" cy="0"/>
          </a:xfrm>
          <a:prstGeom prst="line">
            <a:avLst/>
          </a:prstGeom>
          <a:noFill/>
          <a:ln w="9525">
            <a:solidFill>
              <a:schemeClr val="folHlink"/>
            </a:solidFill>
            <a:round/>
            <a:tailEnd type="triangle" w="sm" len="lg"/>
          </a:ln>
          <a:effectLst/>
        </p:spPr>
        <p:txBody>
          <a:bodyPr wrap="none" anchor="ctr"/>
          <a:lstStyle/>
          <a:p>
            <a:endParaRPr lang="zh-CN" altLang="en-US"/>
          </a:p>
        </p:txBody>
      </p:sp>
      <p:sp>
        <p:nvSpPr>
          <p:cNvPr id="781318" name="Line 6"/>
          <p:cNvSpPr>
            <a:spLocks noChangeShapeType="1"/>
          </p:cNvSpPr>
          <p:nvPr/>
        </p:nvSpPr>
        <p:spPr bwMode="auto">
          <a:xfrm>
            <a:off x="2379663" y="2032000"/>
            <a:ext cx="0" cy="3044825"/>
          </a:xfrm>
          <a:prstGeom prst="line">
            <a:avLst/>
          </a:prstGeom>
          <a:noFill/>
          <a:ln w="9525">
            <a:solidFill>
              <a:schemeClr val="folHlink"/>
            </a:solidFill>
            <a:round/>
            <a:headEnd type="triangle" w="sm" len="lg"/>
          </a:ln>
          <a:effectLst/>
        </p:spPr>
        <p:txBody>
          <a:bodyPr wrap="none" anchor="ctr"/>
          <a:lstStyle/>
          <a:p>
            <a:endParaRPr lang="zh-CN" altLang="en-US"/>
          </a:p>
        </p:txBody>
      </p:sp>
      <p:sp>
        <p:nvSpPr>
          <p:cNvPr id="781319" name="Line 7"/>
          <p:cNvSpPr>
            <a:spLocks noChangeShapeType="1"/>
          </p:cNvSpPr>
          <p:nvPr/>
        </p:nvSpPr>
        <p:spPr bwMode="auto">
          <a:xfrm>
            <a:off x="2619375" y="4989513"/>
            <a:ext cx="0" cy="87312"/>
          </a:xfrm>
          <a:prstGeom prst="line">
            <a:avLst/>
          </a:prstGeom>
          <a:noFill/>
          <a:ln w="9525">
            <a:solidFill>
              <a:schemeClr val="tx1"/>
            </a:solidFill>
            <a:round/>
          </a:ln>
          <a:effectLst/>
        </p:spPr>
        <p:txBody>
          <a:bodyPr wrap="none" anchor="ctr"/>
          <a:lstStyle/>
          <a:p>
            <a:endParaRPr lang="zh-CN" altLang="en-US"/>
          </a:p>
        </p:txBody>
      </p:sp>
      <p:sp>
        <p:nvSpPr>
          <p:cNvPr id="781320" name="Line 8"/>
          <p:cNvSpPr>
            <a:spLocks noChangeShapeType="1"/>
          </p:cNvSpPr>
          <p:nvPr/>
        </p:nvSpPr>
        <p:spPr bwMode="auto">
          <a:xfrm>
            <a:off x="2859088" y="4903788"/>
            <a:ext cx="0" cy="173037"/>
          </a:xfrm>
          <a:prstGeom prst="line">
            <a:avLst/>
          </a:prstGeom>
          <a:noFill/>
          <a:ln w="9525">
            <a:solidFill>
              <a:schemeClr val="tx1"/>
            </a:solidFill>
            <a:round/>
          </a:ln>
          <a:effectLst/>
        </p:spPr>
        <p:txBody>
          <a:bodyPr wrap="none" anchor="ctr"/>
          <a:lstStyle/>
          <a:p>
            <a:endParaRPr lang="zh-CN" altLang="en-US"/>
          </a:p>
        </p:txBody>
      </p:sp>
      <p:sp>
        <p:nvSpPr>
          <p:cNvPr id="781321" name="Line 9"/>
          <p:cNvSpPr>
            <a:spLocks noChangeShapeType="1"/>
          </p:cNvSpPr>
          <p:nvPr/>
        </p:nvSpPr>
        <p:spPr bwMode="auto">
          <a:xfrm>
            <a:off x="3098800" y="4903788"/>
            <a:ext cx="0" cy="173037"/>
          </a:xfrm>
          <a:prstGeom prst="line">
            <a:avLst/>
          </a:prstGeom>
          <a:noFill/>
          <a:ln w="9525">
            <a:solidFill>
              <a:schemeClr val="tx1"/>
            </a:solidFill>
            <a:round/>
          </a:ln>
          <a:effectLst/>
        </p:spPr>
        <p:txBody>
          <a:bodyPr wrap="none" anchor="ctr"/>
          <a:lstStyle/>
          <a:p>
            <a:endParaRPr lang="zh-CN" altLang="en-US"/>
          </a:p>
        </p:txBody>
      </p:sp>
      <p:sp>
        <p:nvSpPr>
          <p:cNvPr id="781322" name="Line 10"/>
          <p:cNvSpPr>
            <a:spLocks noChangeShapeType="1"/>
          </p:cNvSpPr>
          <p:nvPr/>
        </p:nvSpPr>
        <p:spPr bwMode="auto">
          <a:xfrm>
            <a:off x="3338513" y="4903788"/>
            <a:ext cx="0" cy="173037"/>
          </a:xfrm>
          <a:prstGeom prst="line">
            <a:avLst/>
          </a:prstGeom>
          <a:noFill/>
          <a:ln w="9525">
            <a:solidFill>
              <a:schemeClr val="tx1"/>
            </a:solidFill>
            <a:round/>
          </a:ln>
          <a:effectLst/>
        </p:spPr>
        <p:txBody>
          <a:bodyPr wrap="none" anchor="ctr"/>
          <a:lstStyle/>
          <a:p>
            <a:endParaRPr lang="zh-CN" altLang="en-US"/>
          </a:p>
        </p:txBody>
      </p:sp>
      <p:sp>
        <p:nvSpPr>
          <p:cNvPr id="781323" name="Line 11"/>
          <p:cNvSpPr>
            <a:spLocks noChangeShapeType="1"/>
          </p:cNvSpPr>
          <p:nvPr/>
        </p:nvSpPr>
        <p:spPr bwMode="auto">
          <a:xfrm>
            <a:off x="3576638" y="4903788"/>
            <a:ext cx="0" cy="173037"/>
          </a:xfrm>
          <a:prstGeom prst="line">
            <a:avLst/>
          </a:prstGeom>
          <a:noFill/>
          <a:ln w="9525">
            <a:solidFill>
              <a:schemeClr val="tx1"/>
            </a:solidFill>
            <a:round/>
          </a:ln>
          <a:effectLst/>
        </p:spPr>
        <p:txBody>
          <a:bodyPr wrap="none" anchor="ctr"/>
          <a:lstStyle/>
          <a:p>
            <a:endParaRPr lang="zh-CN" altLang="en-US"/>
          </a:p>
        </p:txBody>
      </p:sp>
      <p:sp>
        <p:nvSpPr>
          <p:cNvPr id="781324" name="Line 12"/>
          <p:cNvSpPr>
            <a:spLocks noChangeShapeType="1"/>
          </p:cNvSpPr>
          <p:nvPr/>
        </p:nvSpPr>
        <p:spPr bwMode="auto">
          <a:xfrm>
            <a:off x="3816350" y="4903788"/>
            <a:ext cx="0" cy="173037"/>
          </a:xfrm>
          <a:prstGeom prst="line">
            <a:avLst/>
          </a:prstGeom>
          <a:noFill/>
          <a:ln w="9525">
            <a:solidFill>
              <a:schemeClr val="tx1"/>
            </a:solidFill>
            <a:round/>
          </a:ln>
          <a:effectLst/>
        </p:spPr>
        <p:txBody>
          <a:bodyPr wrap="none" anchor="ctr"/>
          <a:lstStyle/>
          <a:p>
            <a:endParaRPr lang="zh-CN" altLang="en-US"/>
          </a:p>
        </p:txBody>
      </p:sp>
      <p:sp>
        <p:nvSpPr>
          <p:cNvPr id="781325" name="Line 13"/>
          <p:cNvSpPr>
            <a:spLocks noChangeShapeType="1"/>
          </p:cNvSpPr>
          <p:nvPr/>
        </p:nvSpPr>
        <p:spPr bwMode="auto">
          <a:xfrm>
            <a:off x="4056063" y="4903788"/>
            <a:ext cx="0" cy="173037"/>
          </a:xfrm>
          <a:prstGeom prst="line">
            <a:avLst/>
          </a:prstGeom>
          <a:noFill/>
          <a:ln w="9525">
            <a:solidFill>
              <a:schemeClr val="tx1"/>
            </a:solidFill>
            <a:round/>
          </a:ln>
          <a:effectLst/>
        </p:spPr>
        <p:txBody>
          <a:bodyPr wrap="none" anchor="ctr"/>
          <a:lstStyle/>
          <a:p>
            <a:endParaRPr lang="zh-CN" altLang="en-US"/>
          </a:p>
        </p:txBody>
      </p:sp>
      <p:sp>
        <p:nvSpPr>
          <p:cNvPr id="781326" name="Line 14"/>
          <p:cNvSpPr>
            <a:spLocks noChangeShapeType="1"/>
          </p:cNvSpPr>
          <p:nvPr/>
        </p:nvSpPr>
        <p:spPr bwMode="auto">
          <a:xfrm>
            <a:off x="4295775" y="4903788"/>
            <a:ext cx="0" cy="173037"/>
          </a:xfrm>
          <a:prstGeom prst="line">
            <a:avLst/>
          </a:prstGeom>
          <a:noFill/>
          <a:ln w="9525">
            <a:solidFill>
              <a:schemeClr val="tx1"/>
            </a:solidFill>
            <a:round/>
          </a:ln>
          <a:effectLst/>
        </p:spPr>
        <p:txBody>
          <a:bodyPr wrap="none" anchor="ctr"/>
          <a:lstStyle/>
          <a:p>
            <a:endParaRPr lang="zh-CN" altLang="en-US"/>
          </a:p>
        </p:txBody>
      </p:sp>
      <p:sp>
        <p:nvSpPr>
          <p:cNvPr id="781327" name="Line 15"/>
          <p:cNvSpPr>
            <a:spLocks noChangeShapeType="1"/>
          </p:cNvSpPr>
          <p:nvPr/>
        </p:nvSpPr>
        <p:spPr bwMode="auto">
          <a:xfrm>
            <a:off x="4533900" y="4903788"/>
            <a:ext cx="0" cy="173037"/>
          </a:xfrm>
          <a:prstGeom prst="line">
            <a:avLst/>
          </a:prstGeom>
          <a:noFill/>
          <a:ln w="9525">
            <a:solidFill>
              <a:schemeClr val="tx1"/>
            </a:solidFill>
            <a:round/>
          </a:ln>
          <a:effectLst/>
        </p:spPr>
        <p:txBody>
          <a:bodyPr wrap="none" anchor="ctr"/>
          <a:lstStyle/>
          <a:p>
            <a:endParaRPr lang="zh-CN" altLang="en-US"/>
          </a:p>
        </p:txBody>
      </p:sp>
      <p:sp>
        <p:nvSpPr>
          <p:cNvPr id="781328" name="Line 16"/>
          <p:cNvSpPr>
            <a:spLocks noChangeShapeType="1"/>
          </p:cNvSpPr>
          <p:nvPr/>
        </p:nvSpPr>
        <p:spPr bwMode="auto">
          <a:xfrm>
            <a:off x="4773613" y="4903788"/>
            <a:ext cx="0" cy="173037"/>
          </a:xfrm>
          <a:prstGeom prst="line">
            <a:avLst/>
          </a:prstGeom>
          <a:noFill/>
          <a:ln w="9525">
            <a:solidFill>
              <a:schemeClr val="tx1"/>
            </a:solidFill>
            <a:round/>
          </a:ln>
          <a:effectLst/>
        </p:spPr>
        <p:txBody>
          <a:bodyPr wrap="none" anchor="ctr"/>
          <a:lstStyle/>
          <a:p>
            <a:endParaRPr lang="zh-CN" altLang="en-US"/>
          </a:p>
        </p:txBody>
      </p:sp>
      <p:sp>
        <p:nvSpPr>
          <p:cNvPr id="781329" name="Line 17"/>
          <p:cNvSpPr>
            <a:spLocks noChangeShapeType="1"/>
          </p:cNvSpPr>
          <p:nvPr/>
        </p:nvSpPr>
        <p:spPr bwMode="auto">
          <a:xfrm>
            <a:off x="5013325" y="4903788"/>
            <a:ext cx="0" cy="173037"/>
          </a:xfrm>
          <a:prstGeom prst="line">
            <a:avLst/>
          </a:prstGeom>
          <a:noFill/>
          <a:ln w="9525">
            <a:solidFill>
              <a:schemeClr val="tx1"/>
            </a:solidFill>
            <a:round/>
          </a:ln>
          <a:effectLst/>
        </p:spPr>
        <p:txBody>
          <a:bodyPr wrap="none" anchor="ctr"/>
          <a:lstStyle/>
          <a:p>
            <a:endParaRPr lang="zh-CN" altLang="en-US"/>
          </a:p>
        </p:txBody>
      </p:sp>
      <p:sp>
        <p:nvSpPr>
          <p:cNvPr id="781330" name="Line 18"/>
          <p:cNvSpPr>
            <a:spLocks noChangeShapeType="1"/>
          </p:cNvSpPr>
          <p:nvPr/>
        </p:nvSpPr>
        <p:spPr bwMode="auto">
          <a:xfrm>
            <a:off x="5253038" y="4903788"/>
            <a:ext cx="0" cy="173037"/>
          </a:xfrm>
          <a:prstGeom prst="line">
            <a:avLst/>
          </a:prstGeom>
          <a:noFill/>
          <a:ln w="9525">
            <a:solidFill>
              <a:schemeClr val="tx1"/>
            </a:solidFill>
            <a:round/>
          </a:ln>
          <a:effectLst/>
        </p:spPr>
        <p:txBody>
          <a:bodyPr wrap="none" anchor="ctr"/>
          <a:lstStyle/>
          <a:p>
            <a:endParaRPr lang="zh-CN" altLang="en-US"/>
          </a:p>
        </p:txBody>
      </p:sp>
      <p:sp>
        <p:nvSpPr>
          <p:cNvPr id="781331" name="Line 19"/>
          <p:cNvSpPr>
            <a:spLocks noChangeShapeType="1"/>
          </p:cNvSpPr>
          <p:nvPr/>
        </p:nvSpPr>
        <p:spPr bwMode="auto">
          <a:xfrm>
            <a:off x="5491163" y="4903788"/>
            <a:ext cx="0" cy="173037"/>
          </a:xfrm>
          <a:prstGeom prst="line">
            <a:avLst/>
          </a:prstGeom>
          <a:noFill/>
          <a:ln w="9525">
            <a:solidFill>
              <a:schemeClr val="tx1"/>
            </a:solidFill>
            <a:round/>
          </a:ln>
          <a:effectLst/>
        </p:spPr>
        <p:txBody>
          <a:bodyPr wrap="none" anchor="ctr"/>
          <a:lstStyle/>
          <a:p>
            <a:endParaRPr lang="zh-CN" altLang="en-US"/>
          </a:p>
        </p:txBody>
      </p:sp>
      <p:sp>
        <p:nvSpPr>
          <p:cNvPr id="781332" name="Line 20"/>
          <p:cNvSpPr>
            <a:spLocks noChangeShapeType="1"/>
          </p:cNvSpPr>
          <p:nvPr/>
        </p:nvSpPr>
        <p:spPr bwMode="auto">
          <a:xfrm>
            <a:off x="5730875" y="4989513"/>
            <a:ext cx="0" cy="87312"/>
          </a:xfrm>
          <a:prstGeom prst="line">
            <a:avLst/>
          </a:prstGeom>
          <a:noFill/>
          <a:ln w="9525">
            <a:solidFill>
              <a:schemeClr val="tx1"/>
            </a:solidFill>
            <a:round/>
          </a:ln>
          <a:effectLst/>
        </p:spPr>
        <p:txBody>
          <a:bodyPr wrap="none" anchor="ctr"/>
          <a:lstStyle/>
          <a:p>
            <a:endParaRPr lang="zh-CN" altLang="en-US"/>
          </a:p>
        </p:txBody>
      </p:sp>
      <p:sp>
        <p:nvSpPr>
          <p:cNvPr id="781333" name="Line 21"/>
          <p:cNvSpPr>
            <a:spLocks noChangeShapeType="1"/>
          </p:cNvSpPr>
          <p:nvPr/>
        </p:nvSpPr>
        <p:spPr bwMode="auto">
          <a:xfrm>
            <a:off x="5970588" y="4903788"/>
            <a:ext cx="0" cy="173037"/>
          </a:xfrm>
          <a:prstGeom prst="line">
            <a:avLst/>
          </a:prstGeom>
          <a:noFill/>
          <a:ln w="9525">
            <a:solidFill>
              <a:schemeClr val="tx1"/>
            </a:solidFill>
            <a:round/>
          </a:ln>
          <a:effectLst/>
        </p:spPr>
        <p:txBody>
          <a:bodyPr wrap="none" anchor="ctr"/>
          <a:lstStyle/>
          <a:p>
            <a:endParaRPr lang="zh-CN" altLang="en-US"/>
          </a:p>
        </p:txBody>
      </p:sp>
      <p:sp>
        <p:nvSpPr>
          <p:cNvPr id="781334" name="Line 22"/>
          <p:cNvSpPr>
            <a:spLocks noChangeShapeType="1"/>
          </p:cNvSpPr>
          <p:nvPr/>
        </p:nvSpPr>
        <p:spPr bwMode="auto">
          <a:xfrm>
            <a:off x="6210300" y="4903788"/>
            <a:ext cx="0" cy="173037"/>
          </a:xfrm>
          <a:prstGeom prst="line">
            <a:avLst/>
          </a:prstGeom>
          <a:noFill/>
          <a:ln w="9525">
            <a:solidFill>
              <a:schemeClr val="tx1"/>
            </a:solidFill>
            <a:round/>
          </a:ln>
          <a:effectLst/>
        </p:spPr>
        <p:txBody>
          <a:bodyPr wrap="none" anchor="ctr"/>
          <a:lstStyle/>
          <a:p>
            <a:endParaRPr lang="zh-CN" altLang="en-US"/>
          </a:p>
        </p:txBody>
      </p:sp>
      <p:sp>
        <p:nvSpPr>
          <p:cNvPr id="781335" name="Line 23"/>
          <p:cNvSpPr>
            <a:spLocks noChangeShapeType="1"/>
          </p:cNvSpPr>
          <p:nvPr/>
        </p:nvSpPr>
        <p:spPr bwMode="auto">
          <a:xfrm>
            <a:off x="6450013" y="4903788"/>
            <a:ext cx="0" cy="173037"/>
          </a:xfrm>
          <a:prstGeom prst="line">
            <a:avLst/>
          </a:prstGeom>
          <a:noFill/>
          <a:ln w="9525">
            <a:solidFill>
              <a:schemeClr val="tx1"/>
            </a:solidFill>
            <a:round/>
          </a:ln>
          <a:effectLst/>
        </p:spPr>
        <p:txBody>
          <a:bodyPr wrap="none" anchor="ctr"/>
          <a:lstStyle/>
          <a:p>
            <a:endParaRPr lang="zh-CN" altLang="en-US"/>
          </a:p>
        </p:txBody>
      </p:sp>
      <p:sp>
        <p:nvSpPr>
          <p:cNvPr id="781336" name="Line 24"/>
          <p:cNvSpPr>
            <a:spLocks noChangeShapeType="1"/>
          </p:cNvSpPr>
          <p:nvPr/>
        </p:nvSpPr>
        <p:spPr bwMode="auto">
          <a:xfrm>
            <a:off x="6688138" y="4903788"/>
            <a:ext cx="0" cy="173037"/>
          </a:xfrm>
          <a:prstGeom prst="line">
            <a:avLst/>
          </a:prstGeom>
          <a:noFill/>
          <a:ln w="9525">
            <a:solidFill>
              <a:schemeClr val="tx1"/>
            </a:solidFill>
            <a:round/>
          </a:ln>
          <a:effectLst/>
        </p:spPr>
        <p:txBody>
          <a:bodyPr wrap="none" anchor="ctr"/>
          <a:lstStyle/>
          <a:p>
            <a:endParaRPr lang="zh-CN" altLang="en-US"/>
          </a:p>
        </p:txBody>
      </p:sp>
      <p:sp>
        <p:nvSpPr>
          <p:cNvPr id="781337" name="Line 25"/>
          <p:cNvSpPr>
            <a:spLocks noChangeShapeType="1"/>
          </p:cNvSpPr>
          <p:nvPr/>
        </p:nvSpPr>
        <p:spPr bwMode="auto">
          <a:xfrm>
            <a:off x="6927850" y="4903788"/>
            <a:ext cx="0" cy="173037"/>
          </a:xfrm>
          <a:prstGeom prst="line">
            <a:avLst/>
          </a:prstGeom>
          <a:noFill/>
          <a:ln w="9525">
            <a:solidFill>
              <a:schemeClr val="tx1"/>
            </a:solidFill>
            <a:round/>
          </a:ln>
          <a:effectLst/>
        </p:spPr>
        <p:txBody>
          <a:bodyPr wrap="none" anchor="ctr"/>
          <a:lstStyle/>
          <a:p>
            <a:endParaRPr lang="zh-CN" altLang="en-US"/>
          </a:p>
        </p:txBody>
      </p:sp>
      <p:sp>
        <p:nvSpPr>
          <p:cNvPr id="781338" name="Line 26"/>
          <p:cNvSpPr>
            <a:spLocks noChangeShapeType="1"/>
          </p:cNvSpPr>
          <p:nvPr/>
        </p:nvSpPr>
        <p:spPr bwMode="auto">
          <a:xfrm>
            <a:off x="7167563" y="4903788"/>
            <a:ext cx="0" cy="173037"/>
          </a:xfrm>
          <a:prstGeom prst="line">
            <a:avLst/>
          </a:prstGeom>
          <a:noFill/>
          <a:ln w="9525">
            <a:solidFill>
              <a:schemeClr val="tx1"/>
            </a:solidFill>
            <a:round/>
          </a:ln>
          <a:effectLst/>
        </p:spPr>
        <p:txBody>
          <a:bodyPr wrap="none" anchor="ctr"/>
          <a:lstStyle/>
          <a:p>
            <a:endParaRPr lang="zh-CN" altLang="en-US"/>
          </a:p>
        </p:txBody>
      </p:sp>
      <p:sp>
        <p:nvSpPr>
          <p:cNvPr id="781339" name="Line 27"/>
          <p:cNvSpPr>
            <a:spLocks noChangeShapeType="1"/>
          </p:cNvSpPr>
          <p:nvPr/>
        </p:nvSpPr>
        <p:spPr bwMode="auto">
          <a:xfrm>
            <a:off x="7407275" y="4903788"/>
            <a:ext cx="0" cy="173037"/>
          </a:xfrm>
          <a:prstGeom prst="line">
            <a:avLst/>
          </a:prstGeom>
          <a:noFill/>
          <a:ln w="9525">
            <a:solidFill>
              <a:schemeClr val="tx1"/>
            </a:solidFill>
            <a:round/>
          </a:ln>
          <a:effectLst/>
        </p:spPr>
        <p:txBody>
          <a:bodyPr wrap="none" anchor="ctr"/>
          <a:lstStyle/>
          <a:p>
            <a:endParaRPr lang="zh-CN" altLang="en-US"/>
          </a:p>
        </p:txBody>
      </p:sp>
      <p:sp>
        <p:nvSpPr>
          <p:cNvPr id="781340" name="Line 28"/>
          <p:cNvSpPr>
            <a:spLocks noChangeShapeType="1"/>
          </p:cNvSpPr>
          <p:nvPr/>
        </p:nvSpPr>
        <p:spPr bwMode="auto">
          <a:xfrm>
            <a:off x="7645400" y="4903788"/>
            <a:ext cx="0" cy="173037"/>
          </a:xfrm>
          <a:prstGeom prst="line">
            <a:avLst/>
          </a:prstGeom>
          <a:noFill/>
          <a:ln w="9525">
            <a:solidFill>
              <a:schemeClr val="tx1"/>
            </a:solidFill>
            <a:round/>
          </a:ln>
          <a:effectLst/>
        </p:spPr>
        <p:txBody>
          <a:bodyPr wrap="none" anchor="ctr"/>
          <a:lstStyle/>
          <a:p>
            <a:endParaRPr lang="zh-CN" altLang="en-US"/>
          </a:p>
        </p:txBody>
      </p:sp>
      <p:sp>
        <p:nvSpPr>
          <p:cNvPr id="781342" name="Line 30"/>
          <p:cNvSpPr>
            <a:spLocks noChangeShapeType="1"/>
          </p:cNvSpPr>
          <p:nvPr/>
        </p:nvSpPr>
        <p:spPr bwMode="auto">
          <a:xfrm>
            <a:off x="2379663" y="4641850"/>
            <a:ext cx="239712" cy="0"/>
          </a:xfrm>
          <a:prstGeom prst="line">
            <a:avLst/>
          </a:prstGeom>
          <a:noFill/>
          <a:ln w="9525">
            <a:solidFill>
              <a:schemeClr val="tx1"/>
            </a:solidFill>
            <a:round/>
          </a:ln>
          <a:effectLst/>
        </p:spPr>
        <p:txBody>
          <a:bodyPr wrap="none" anchor="ctr"/>
          <a:lstStyle/>
          <a:p>
            <a:endParaRPr lang="zh-CN" altLang="en-US"/>
          </a:p>
        </p:txBody>
      </p:sp>
      <p:sp>
        <p:nvSpPr>
          <p:cNvPr id="781343" name="Line 31"/>
          <p:cNvSpPr>
            <a:spLocks noChangeShapeType="1"/>
          </p:cNvSpPr>
          <p:nvPr/>
        </p:nvSpPr>
        <p:spPr bwMode="auto">
          <a:xfrm>
            <a:off x="2379663" y="4206875"/>
            <a:ext cx="239712" cy="0"/>
          </a:xfrm>
          <a:prstGeom prst="line">
            <a:avLst/>
          </a:prstGeom>
          <a:noFill/>
          <a:ln w="9525">
            <a:solidFill>
              <a:schemeClr val="tx1"/>
            </a:solidFill>
            <a:round/>
          </a:ln>
          <a:effectLst/>
        </p:spPr>
        <p:txBody>
          <a:bodyPr wrap="none" anchor="ctr"/>
          <a:lstStyle/>
          <a:p>
            <a:endParaRPr lang="zh-CN" altLang="en-US"/>
          </a:p>
        </p:txBody>
      </p:sp>
      <p:sp>
        <p:nvSpPr>
          <p:cNvPr id="781344" name="Line 32"/>
          <p:cNvSpPr>
            <a:spLocks noChangeShapeType="1"/>
          </p:cNvSpPr>
          <p:nvPr/>
        </p:nvSpPr>
        <p:spPr bwMode="auto">
          <a:xfrm>
            <a:off x="2379663" y="3771900"/>
            <a:ext cx="239712" cy="0"/>
          </a:xfrm>
          <a:prstGeom prst="line">
            <a:avLst/>
          </a:prstGeom>
          <a:noFill/>
          <a:ln w="9525">
            <a:solidFill>
              <a:schemeClr val="tx1"/>
            </a:solidFill>
            <a:round/>
          </a:ln>
          <a:effectLst/>
        </p:spPr>
        <p:txBody>
          <a:bodyPr wrap="none" anchor="ctr"/>
          <a:lstStyle/>
          <a:p>
            <a:endParaRPr lang="zh-CN" altLang="en-US"/>
          </a:p>
        </p:txBody>
      </p:sp>
      <p:sp>
        <p:nvSpPr>
          <p:cNvPr id="781345" name="Line 33"/>
          <p:cNvSpPr>
            <a:spLocks noChangeShapeType="1"/>
          </p:cNvSpPr>
          <p:nvPr/>
        </p:nvSpPr>
        <p:spPr bwMode="auto">
          <a:xfrm>
            <a:off x="2379663" y="3336925"/>
            <a:ext cx="239712" cy="0"/>
          </a:xfrm>
          <a:prstGeom prst="line">
            <a:avLst/>
          </a:prstGeom>
          <a:noFill/>
          <a:ln w="9525">
            <a:solidFill>
              <a:schemeClr val="tx1"/>
            </a:solidFill>
            <a:round/>
          </a:ln>
          <a:effectLst/>
        </p:spPr>
        <p:txBody>
          <a:bodyPr wrap="none" anchor="ctr"/>
          <a:lstStyle/>
          <a:p>
            <a:endParaRPr lang="zh-CN" altLang="en-US"/>
          </a:p>
        </p:txBody>
      </p:sp>
      <p:sp>
        <p:nvSpPr>
          <p:cNvPr id="781346" name="Line 34"/>
          <p:cNvSpPr>
            <a:spLocks noChangeShapeType="1"/>
          </p:cNvSpPr>
          <p:nvPr/>
        </p:nvSpPr>
        <p:spPr bwMode="auto">
          <a:xfrm>
            <a:off x="2379663" y="2901950"/>
            <a:ext cx="239712" cy="0"/>
          </a:xfrm>
          <a:prstGeom prst="line">
            <a:avLst/>
          </a:prstGeom>
          <a:noFill/>
          <a:ln w="9525">
            <a:solidFill>
              <a:schemeClr val="tx1"/>
            </a:solidFill>
            <a:round/>
          </a:ln>
          <a:effectLst/>
        </p:spPr>
        <p:txBody>
          <a:bodyPr wrap="none" anchor="ctr"/>
          <a:lstStyle/>
          <a:p>
            <a:endParaRPr lang="zh-CN" altLang="en-US"/>
          </a:p>
        </p:txBody>
      </p:sp>
      <p:sp>
        <p:nvSpPr>
          <p:cNvPr id="781347" name="Line 35"/>
          <p:cNvSpPr>
            <a:spLocks noChangeShapeType="1"/>
          </p:cNvSpPr>
          <p:nvPr/>
        </p:nvSpPr>
        <p:spPr bwMode="auto">
          <a:xfrm>
            <a:off x="2379663" y="2466975"/>
            <a:ext cx="239712" cy="0"/>
          </a:xfrm>
          <a:prstGeom prst="line">
            <a:avLst/>
          </a:prstGeom>
          <a:noFill/>
          <a:ln w="9525">
            <a:solidFill>
              <a:schemeClr val="tx1"/>
            </a:solidFill>
            <a:round/>
          </a:ln>
          <a:effectLst/>
        </p:spPr>
        <p:txBody>
          <a:bodyPr wrap="none" anchor="ctr"/>
          <a:lstStyle/>
          <a:p>
            <a:endParaRPr lang="zh-CN" altLang="en-US"/>
          </a:p>
        </p:txBody>
      </p:sp>
      <p:sp>
        <p:nvSpPr>
          <p:cNvPr id="781348" name="Text Box 36"/>
          <p:cNvSpPr txBox="1">
            <a:spLocks noChangeArrowheads="1"/>
          </p:cNvSpPr>
          <p:nvPr/>
        </p:nvSpPr>
        <p:spPr bwMode="auto">
          <a:xfrm>
            <a:off x="2698750" y="5078413"/>
            <a:ext cx="311150"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2</a:t>
            </a:r>
          </a:p>
        </p:txBody>
      </p:sp>
      <p:sp>
        <p:nvSpPr>
          <p:cNvPr id="781349" name="Text Box 37"/>
          <p:cNvSpPr txBox="1">
            <a:spLocks noChangeArrowheads="1"/>
          </p:cNvSpPr>
          <p:nvPr/>
        </p:nvSpPr>
        <p:spPr bwMode="auto">
          <a:xfrm>
            <a:off x="3178175" y="5078413"/>
            <a:ext cx="311150"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4</a:t>
            </a:r>
          </a:p>
        </p:txBody>
      </p:sp>
      <p:sp>
        <p:nvSpPr>
          <p:cNvPr id="781350" name="Text Box 38"/>
          <p:cNvSpPr txBox="1">
            <a:spLocks noChangeArrowheads="1"/>
          </p:cNvSpPr>
          <p:nvPr/>
        </p:nvSpPr>
        <p:spPr bwMode="auto">
          <a:xfrm>
            <a:off x="3657600" y="5078413"/>
            <a:ext cx="309563"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6</a:t>
            </a:r>
          </a:p>
        </p:txBody>
      </p:sp>
      <p:sp>
        <p:nvSpPr>
          <p:cNvPr id="781351" name="Text Box 39"/>
          <p:cNvSpPr txBox="1">
            <a:spLocks noChangeArrowheads="1"/>
          </p:cNvSpPr>
          <p:nvPr/>
        </p:nvSpPr>
        <p:spPr bwMode="auto">
          <a:xfrm>
            <a:off x="4148138" y="5078413"/>
            <a:ext cx="312737"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8</a:t>
            </a:r>
          </a:p>
        </p:txBody>
      </p:sp>
      <p:sp>
        <p:nvSpPr>
          <p:cNvPr id="781352" name="Text Box 40"/>
          <p:cNvSpPr txBox="1">
            <a:spLocks noChangeArrowheads="1"/>
          </p:cNvSpPr>
          <p:nvPr/>
        </p:nvSpPr>
        <p:spPr bwMode="auto">
          <a:xfrm>
            <a:off x="4548188" y="5078413"/>
            <a:ext cx="438150"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10</a:t>
            </a:r>
          </a:p>
        </p:txBody>
      </p:sp>
      <p:sp>
        <p:nvSpPr>
          <p:cNvPr id="781353" name="Text Box 41"/>
          <p:cNvSpPr txBox="1">
            <a:spLocks noChangeArrowheads="1"/>
          </p:cNvSpPr>
          <p:nvPr/>
        </p:nvSpPr>
        <p:spPr bwMode="auto">
          <a:xfrm>
            <a:off x="5065713" y="5078413"/>
            <a:ext cx="439737"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12</a:t>
            </a:r>
          </a:p>
        </p:txBody>
      </p:sp>
      <p:sp>
        <p:nvSpPr>
          <p:cNvPr id="781354" name="Text Box 42"/>
          <p:cNvSpPr txBox="1">
            <a:spLocks noChangeArrowheads="1"/>
          </p:cNvSpPr>
          <p:nvPr/>
        </p:nvSpPr>
        <p:spPr bwMode="auto">
          <a:xfrm>
            <a:off x="5518150" y="5078413"/>
            <a:ext cx="438150"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14</a:t>
            </a:r>
          </a:p>
        </p:txBody>
      </p:sp>
      <p:sp>
        <p:nvSpPr>
          <p:cNvPr id="781355" name="Text Box 43"/>
          <p:cNvSpPr txBox="1">
            <a:spLocks noChangeArrowheads="1"/>
          </p:cNvSpPr>
          <p:nvPr/>
        </p:nvSpPr>
        <p:spPr bwMode="auto">
          <a:xfrm>
            <a:off x="5997575" y="5078413"/>
            <a:ext cx="438150"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16</a:t>
            </a:r>
          </a:p>
        </p:txBody>
      </p:sp>
      <p:sp>
        <p:nvSpPr>
          <p:cNvPr id="781356" name="Text Box 44"/>
          <p:cNvSpPr txBox="1">
            <a:spLocks noChangeArrowheads="1"/>
          </p:cNvSpPr>
          <p:nvPr/>
        </p:nvSpPr>
        <p:spPr bwMode="auto">
          <a:xfrm>
            <a:off x="6502400" y="5078413"/>
            <a:ext cx="438150"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18</a:t>
            </a:r>
          </a:p>
        </p:txBody>
      </p:sp>
      <p:sp>
        <p:nvSpPr>
          <p:cNvPr id="781357" name="Text Box 45"/>
          <p:cNvSpPr txBox="1">
            <a:spLocks noChangeArrowheads="1"/>
          </p:cNvSpPr>
          <p:nvPr/>
        </p:nvSpPr>
        <p:spPr bwMode="auto">
          <a:xfrm>
            <a:off x="6981825" y="5078413"/>
            <a:ext cx="438150"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20</a:t>
            </a:r>
          </a:p>
        </p:txBody>
      </p:sp>
      <p:sp>
        <p:nvSpPr>
          <p:cNvPr id="781358" name="Text Box 46"/>
          <p:cNvSpPr txBox="1">
            <a:spLocks noChangeArrowheads="1"/>
          </p:cNvSpPr>
          <p:nvPr/>
        </p:nvSpPr>
        <p:spPr bwMode="auto">
          <a:xfrm>
            <a:off x="7446963" y="5078413"/>
            <a:ext cx="438150"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22</a:t>
            </a:r>
          </a:p>
        </p:txBody>
      </p:sp>
      <p:sp>
        <p:nvSpPr>
          <p:cNvPr id="781359" name="Text Box 47"/>
          <p:cNvSpPr txBox="1">
            <a:spLocks noChangeArrowheads="1"/>
          </p:cNvSpPr>
          <p:nvPr/>
        </p:nvSpPr>
        <p:spPr bwMode="auto">
          <a:xfrm>
            <a:off x="2260600" y="5078413"/>
            <a:ext cx="311150"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0</a:t>
            </a:r>
          </a:p>
        </p:txBody>
      </p:sp>
      <p:sp>
        <p:nvSpPr>
          <p:cNvPr id="781360" name="Text Box 48"/>
          <p:cNvSpPr txBox="1">
            <a:spLocks noChangeArrowheads="1"/>
          </p:cNvSpPr>
          <p:nvPr/>
        </p:nvSpPr>
        <p:spPr bwMode="auto">
          <a:xfrm>
            <a:off x="2101850" y="4818063"/>
            <a:ext cx="309563"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0</a:t>
            </a:r>
          </a:p>
        </p:txBody>
      </p:sp>
      <p:sp>
        <p:nvSpPr>
          <p:cNvPr id="781361" name="Text Box 49"/>
          <p:cNvSpPr txBox="1">
            <a:spLocks noChangeArrowheads="1"/>
          </p:cNvSpPr>
          <p:nvPr/>
        </p:nvSpPr>
        <p:spPr bwMode="auto">
          <a:xfrm>
            <a:off x="2101850" y="4383088"/>
            <a:ext cx="309563" cy="365125"/>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4</a:t>
            </a:r>
          </a:p>
        </p:txBody>
      </p:sp>
      <p:sp>
        <p:nvSpPr>
          <p:cNvPr id="781362" name="Text Box 50"/>
          <p:cNvSpPr txBox="1">
            <a:spLocks noChangeArrowheads="1"/>
          </p:cNvSpPr>
          <p:nvPr/>
        </p:nvSpPr>
        <p:spPr bwMode="auto">
          <a:xfrm>
            <a:off x="2101850" y="3962400"/>
            <a:ext cx="309563" cy="366713"/>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8</a:t>
            </a:r>
          </a:p>
        </p:txBody>
      </p:sp>
      <p:sp>
        <p:nvSpPr>
          <p:cNvPr id="781363" name="Text Box 51"/>
          <p:cNvSpPr txBox="1">
            <a:spLocks noChangeArrowheads="1"/>
          </p:cNvSpPr>
          <p:nvPr/>
        </p:nvSpPr>
        <p:spPr bwMode="auto">
          <a:xfrm>
            <a:off x="1981200" y="3541713"/>
            <a:ext cx="438150" cy="366712"/>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12</a:t>
            </a:r>
          </a:p>
        </p:txBody>
      </p:sp>
      <p:sp>
        <p:nvSpPr>
          <p:cNvPr id="781364" name="Text Box 52"/>
          <p:cNvSpPr txBox="1">
            <a:spLocks noChangeArrowheads="1"/>
          </p:cNvSpPr>
          <p:nvPr/>
        </p:nvSpPr>
        <p:spPr bwMode="auto">
          <a:xfrm>
            <a:off x="1981200" y="3121025"/>
            <a:ext cx="438150" cy="366713"/>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16</a:t>
            </a:r>
          </a:p>
        </p:txBody>
      </p:sp>
      <p:sp>
        <p:nvSpPr>
          <p:cNvPr id="781365" name="Text Box 53"/>
          <p:cNvSpPr txBox="1">
            <a:spLocks noChangeArrowheads="1"/>
          </p:cNvSpPr>
          <p:nvPr/>
        </p:nvSpPr>
        <p:spPr bwMode="auto">
          <a:xfrm>
            <a:off x="1981200" y="2686050"/>
            <a:ext cx="438150" cy="366713"/>
          </a:xfrm>
          <a:prstGeom prst="rect">
            <a:avLst/>
          </a:prstGeom>
          <a:noFill/>
          <a:ln w="9525">
            <a:noFill/>
            <a:miter lim="800000"/>
          </a:ln>
          <a:effectLst/>
        </p:spPr>
        <p:txBody>
          <a:bodyPr wrap="none">
            <a:spAutoFit/>
          </a:bodyPr>
          <a:lstStyle/>
          <a:p>
            <a:r>
              <a:rPr kumimoji="1" lang="en-US" altLang="zh-CN" sz="1800">
                <a:latin typeface="Arial" panose="020B0604020202020204" pitchFamily="34" charset="0"/>
                <a:ea typeface="黑体" panose="02010609060101010101" pitchFamily="49" charset="-122"/>
              </a:rPr>
              <a:t>20</a:t>
            </a:r>
          </a:p>
        </p:txBody>
      </p:sp>
      <p:sp>
        <p:nvSpPr>
          <p:cNvPr id="781368" name="Oval 56"/>
          <p:cNvSpPr>
            <a:spLocks noChangeArrowheads="1"/>
          </p:cNvSpPr>
          <p:nvPr/>
        </p:nvSpPr>
        <p:spPr bwMode="auto">
          <a:xfrm>
            <a:off x="2809875" y="4598988"/>
            <a:ext cx="92075"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69" name="Oval 57"/>
          <p:cNvSpPr>
            <a:spLocks noChangeArrowheads="1"/>
          </p:cNvSpPr>
          <p:nvPr/>
        </p:nvSpPr>
        <p:spPr bwMode="auto">
          <a:xfrm>
            <a:off x="2339975" y="4881563"/>
            <a:ext cx="93663"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70" name="Oval 58"/>
          <p:cNvSpPr>
            <a:spLocks noChangeArrowheads="1"/>
          </p:cNvSpPr>
          <p:nvPr/>
        </p:nvSpPr>
        <p:spPr bwMode="auto">
          <a:xfrm>
            <a:off x="2560638" y="4805363"/>
            <a:ext cx="92075"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71" name="Oval 59"/>
          <p:cNvSpPr>
            <a:spLocks noChangeArrowheads="1"/>
          </p:cNvSpPr>
          <p:nvPr/>
        </p:nvSpPr>
        <p:spPr bwMode="auto">
          <a:xfrm>
            <a:off x="3287713" y="3289300"/>
            <a:ext cx="93662" cy="10160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781378" name="Oval 66"/>
          <p:cNvSpPr>
            <a:spLocks noChangeArrowheads="1"/>
          </p:cNvSpPr>
          <p:nvPr/>
        </p:nvSpPr>
        <p:spPr bwMode="auto">
          <a:xfrm>
            <a:off x="5197475" y="2406650"/>
            <a:ext cx="93663" cy="10160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781381" name="Oval 69"/>
          <p:cNvSpPr>
            <a:spLocks noChangeArrowheads="1"/>
          </p:cNvSpPr>
          <p:nvPr/>
        </p:nvSpPr>
        <p:spPr bwMode="auto">
          <a:xfrm>
            <a:off x="6408738" y="3717925"/>
            <a:ext cx="93662" cy="101600"/>
          </a:xfrm>
          <a:prstGeom prst="ellipse">
            <a:avLst/>
          </a:prstGeom>
          <a:solidFill>
            <a:srgbClr val="808080"/>
          </a:solidFill>
          <a:ln w="9525">
            <a:solidFill>
              <a:srgbClr val="808080"/>
            </a:solidFill>
            <a:round/>
          </a:ln>
          <a:effectLst/>
        </p:spPr>
        <p:txBody>
          <a:bodyPr wrap="none" anchor="ctr"/>
          <a:lstStyle/>
          <a:p>
            <a:endParaRPr lang="zh-CN" altLang="en-US"/>
          </a:p>
        </p:txBody>
      </p:sp>
      <p:sp>
        <p:nvSpPr>
          <p:cNvPr id="781382" name="Oval 70"/>
          <p:cNvSpPr>
            <a:spLocks noChangeArrowheads="1"/>
          </p:cNvSpPr>
          <p:nvPr/>
        </p:nvSpPr>
        <p:spPr bwMode="auto">
          <a:xfrm>
            <a:off x="5681663" y="4794250"/>
            <a:ext cx="92075" cy="101600"/>
          </a:xfrm>
          <a:prstGeom prst="ellipse">
            <a:avLst/>
          </a:prstGeom>
          <a:solidFill>
            <a:srgbClr val="808080"/>
          </a:solidFill>
          <a:ln w="9525">
            <a:solidFill>
              <a:srgbClr val="808080"/>
            </a:solidFill>
            <a:round/>
          </a:ln>
          <a:effectLst/>
        </p:spPr>
        <p:txBody>
          <a:bodyPr wrap="none" anchor="ctr"/>
          <a:lstStyle/>
          <a:p>
            <a:endParaRPr lang="zh-CN" altLang="en-US"/>
          </a:p>
        </p:txBody>
      </p:sp>
      <p:sp>
        <p:nvSpPr>
          <p:cNvPr id="781383" name="Oval 71"/>
          <p:cNvSpPr>
            <a:spLocks noChangeArrowheads="1"/>
          </p:cNvSpPr>
          <p:nvPr/>
        </p:nvSpPr>
        <p:spPr bwMode="auto">
          <a:xfrm>
            <a:off x="5926138" y="4581525"/>
            <a:ext cx="92075" cy="101600"/>
          </a:xfrm>
          <a:prstGeom prst="ellipse">
            <a:avLst/>
          </a:prstGeom>
          <a:solidFill>
            <a:srgbClr val="808080"/>
          </a:solidFill>
          <a:ln w="9525">
            <a:solidFill>
              <a:srgbClr val="808080"/>
            </a:solidFill>
            <a:round/>
          </a:ln>
          <a:effectLst/>
        </p:spPr>
        <p:txBody>
          <a:bodyPr wrap="none" anchor="ctr"/>
          <a:lstStyle/>
          <a:p>
            <a:endParaRPr lang="zh-CN" altLang="en-US"/>
          </a:p>
        </p:txBody>
      </p:sp>
      <p:sp>
        <p:nvSpPr>
          <p:cNvPr id="781384" name="Oval 72"/>
          <p:cNvSpPr>
            <a:spLocks noChangeArrowheads="1"/>
          </p:cNvSpPr>
          <p:nvPr/>
        </p:nvSpPr>
        <p:spPr bwMode="auto">
          <a:xfrm>
            <a:off x="5437188" y="4881563"/>
            <a:ext cx="93662" cy="101600"/>
          </a:xfrm>
          <a:prstGeom prst="ellipse">
            <a:avLst/>
          </a:prstGeom>
          <a:solidFill>
            <a:srgbClr val="808080"/>
          </a:solidFill>
          <a:ln w="9525">
            <a:solidFill>
              <a:srgbClr val="808080"/>
            </a:solidFill>
            <a:round/>
          </a:ln>
          <a:effectLst/>
        </p:spPr>
        <p:txBody>
          <a:bodyPr wrap="none" anchor="ctr"/>
          <a:lstStyle/>
          <a:p>
            <a:endParaRPr lang="zh-CN" altLang="en-US"/>
          </a:p>
        </p:txBody>
      </p:sp>
      <p:sp>
        <p:nvSpPr>
          <p:cNvPr id="781385" name="Oval 73"/>
          <p:cNvSpPr>
            <a:spLocks noChangeArrowheads="1"/>
          </p:cNvSpPr>
          <p:nvPr/>
        </p:nvSpPr>
        <p:spPr bwMode="auto">
          <a:xfrm>
            <a:off x="6154738" y="4152900"/>
            <a:ext cx="93662" cy="101600"/>
          </a:xfrm>
          <a:prstGeom prst="ellipse">
            <a:avLst/>
          </a:prstGeom>
          <a:solidFill>
            <a:srgbClr val="808080"/>
          </a:solidFill>
          <a:ln w="9525">
            <a:solidFill>
              <a:srgbClr val="808080"/>
            </a:solidFill>
            <a:round/>
          </a:ln>
          <a:effectLst/>
        </p:spPr>
        <p:txBody>
          <a:bodyPr wrap="none" anchor="ctr"/>
          <a:lstStyle/>
          <a:p>
            <a:endParaRPr lang="zh-CN" altLang="en-US"/>
          </a:p>
        </p:txBody>
      </p:sp>
      <p:sp>
        <p:nvSpPr>
          <p:cNvPr id="781386" name="Oval 74"/>
          <p:cNvSpPr>
            <a:spLocks noChangeArrowheads="1"/>
          </p:cNvSpPr>
          <p:nvPr/>
        </p:nvSpPr>
        <p:spPr bwMode="auto">
          <a:xfrm>
            <a:off x="6643688" y="3603625"/>
            <a:ext cx="93662" cy="101600"/>
          </a:xfrm>
          <a:prstGeom prst="ellipse">
            <a:avLst/>
          </a:prstGeom>
          <a:solidFill>
            <a:srgbClr val="808080"/>
          </a:solidFill>
          <a:ln w="9525">
            <a:solidFill>
              <a:srgbClr val="808080"/>
            </a:solidFill>
            <a:round/>
          </a:ln>
          <a:effectLst/>
        </p:spPr>
        <p:txBody>
          <a:bodyPr wrap="none" anchor="ctr"/>
          <a:lstStyle/>
          <a:p>
            <a:endParaRPr lang="zh-CN" altLang="en-US"/>
          </a:p>
        </p:txBody>
      </p:sp>
      <p:sp>
        <p:nvSpPr>
          <p:cNvPr id="781387" name="Oval 75"/>
          <p:cNvSpPr>
            <a:spLocks noChangeArrowheads="1"/>
          </p:cNvSpPr>
          <p:nvPr/>
        </p:nvSpPr>
        <p:spPr bwMode="auto">
          <a:xfrm>
            <a:off x="7356475" y="3276600"/>
            <a:ext cx="93663" cy="101600"/>
          </a:xfrm>
          <a:prstGeom prst="ellipse">
            <a:avLst/>
          </a:prstGeom>
          <a:solidFill>
            <a:srgbClr val="808080"/>
          </a:solidFill>
          <a:ln w="9525">
            <a:solidFill>
              <a:srgbClr val="808080"/>
            </a:solidFill>
            <a:round/>
          </a:ln>
          <a:effectLst/>
        </p:spPr>
        <p:txBody>
          <a:bodyPr wrap="none" anchor="ctr"/>
          <a:lstStyle/>
          <a:p>
            <a:endParaRPr lang="zh-CN" altLang="en-US"/>
          </a:p>
        </p:txBody>
      </p:sp>
      <p:sp>
        <p:nvSpPr>
          <p:cNvPr id="781388" name="Oval 76"/>
          <p:cNvSpPr>
            <a:spLocks noChangeArrowheads="1"/>
          </p:cNvSpPr>
          <p:nvPr/>
        </p:nvSpPr>
        <p:spPr bwMode="auto">
          <a:xfrm>
            <a:off x="6878638" y="3489325"/>
            <a:ext cx="92075" cy="101600"/>
          </a:xfrm>
          <a:prstGeom prst="ellipse">
            <a:avLst/>
          </a:prstGeom>
          <a:solidFill>
            <a:srgbClr val="808080"/>
          </a:solidFill>
          <a:ln w="9525">
            <a:solidFill>
              <a:srgbClr val="808080"/>
            </a:solidFill>
            <a:round/>
          </a:ln>
          <a:effectLst/>
        </p:spPr>
        <p:txBody>
          <a:bodyPr wrap="none" anchor="ctr"/>
          <a:lstStyle/>
          <a:p>
            <a:endParaRPr lang="zh-CN" altLang="en-US"/>
          </a:p>
        </p:txBody>
      </p:sp>
      <p:sp>
        <p:nvSpPr>
          <p:cNvPr id="781389" name="Oval 77"/>
          <p:cNvSpPr>
            <a:spLocks noChangeArrowheads="1"/>
          </p:cNvSpPr>
          <p:nvPr/>
        </p:nvSpPr>
        <p:spPr bwMode="auto">
          <a:xfrm>
            <a:off x="7116763" y="3386138"/>
            <a:ext cx="93662" cy="101600"/>
          </a:xfrm>
          <a:prstGeom prst="ellipse">
            <a:avLst/>
          </a:prstGeom>
          <a:solidFill>
            <a:srgbClr val="808080"/>
          </a:solidFill>
          <a:ln w="9525">
            <a:solidFill>
              <a:srgbClr val="808080"/>
            </a:solidFill>
            <a:round/>
          </a:ln>
          <a:effectLst/>
        </p:spPr>
        <p:txBody>
          <a:bodyPr wrap="none" anchor="ctr"/>
          <a:lstStyle/>
          <a:p>
            <a:endParaRPr lang="zh-CN" altLang="en-US"/>
          </a:p>
        </p:txBody>
      </p:sp>
      <p:sp>
        <p:nvSpPr>
          <p:cNvPr id="781390" name="Text Box 78"/>
          <p:cNvSpPr txBox="1">
            <a:spLocks noChangeArrowheads="1"/>
          </p:cNvSpPr>
          <p:nvPr/>
        </p:nvSpPr>
        <p:spPr bwMode="auto">
          <a:xfrm>
            <a:off x="7645400" y="4645025"/>
            <a:ext cx="1098550" cy="366713"/>
          </a:xfrm>
          <a:prstGeom prst="rect">
            <a:avLst/>
          </a:prstGeom>
          <a:noFill/>
          <a:ln w="9525">
            <a:noFill/>
            <a:miter lim="800000"/>
          </a:ln>
          <a:effectLst/>
        </p:spPr>
        <p:txBody>
          <a:bodyPr wrap="none">
            <a:spAutoFit/>
          </a:bodyPr>
          <a:lstStyle/>
          <a:p>
            <a:r>
              <a:rPr kumimoji="1" lang="zh-CN" altLang="en-US" sz="1800">
                <a:latin typeface="Arial" panose="020B0604020202020204" pitchFamily="34" charset="0"/>
                <a:ea typeface="黑体" panose="02010609060101010101" pitchFamily="49" charset="-122"/>
              </a:rPr>
              <a:t>传输轮次</a:t>
            </a:r>
          </a:p>
        </p:txBody>
      </p:sp>
      <p:sp>
        <p:nvSpPr>
          <p:cNvPr id="781391" name="Text Box 79"/>
          <p:cNvSpPr txBox="1">
            <a:spLocks noChangeArrowheads="1"/>
          </p:cNvSpPr>
          <p:nvPr/>
        </p:nvSpPr>
        <p:spPr bwMode="auto">
          <a:xfrm>
            <a:off x="1446213" y="1700213"/>
            <a:ext cx="1695450" cy="368300"/>
          </a:xfrm>
          <a:prstGeom prst="rect">
            <a:avLst/>
          </a:prstGeom>
          <a:noFill/>
          <a:ln w="9525">
            <a:noFill/>
            <a:miter lim="800000"/>
          </a:ln>
          <a:effectLst/>
        </p:spPr>
        <p:txBody>
          <a:bodyPr wrap="none">
            <a:spAutoFit/>
          </a:bodyPr>
          <a:lstStyle/>
          <a:p>
            <a:r>
              <a:rPr kumimoji="1" lang="zh-CN" altLang="en-US" sz="1800" dirty="0">
                <a:latin typeface="Arial" panose="020B0604020202020204" pitchFamily="34" charset="0"/>
                <a:ea typeface="黑体" panose="02010609060101010101" pitchFamily="49" charset="-122"/>
              </a:rPr>
              <a:t>拥塞窗口 </a:t>
            </a:r>
            <a:r>
              <a:rPr kumimoji="1" lang="en-US" altLang="zh-CN" sz="1800" dirty="0">
                <a:latin typeface="Arial" panose="020B0604020202020204" pitchFamily="34" charset="0"/>
                <a:ea typeface="黑体" panose="02010609060101010101" pitchFamily="49" charset="-122"/>
              </a:rPr>
              <a:t>cwnd</a:t>
            </a:r>
          </a:p>
        </p:txBody>
      </p:sp>
      <p:sp>
        <p:nvSpPr>
          <p:cNvPr id="781392" name="Text Box 80"/>
          <p:cNvSpPr txBox="1">
            <a:spLocks noChangeArrowheads="1"/>
          </p:cNvSpPr>
          <p:nvPr/>
        </p:nvSpPr>
        <p:spPr bwMode="auto">
          <a:xfrm>
            <a:off x="5549900" y="1781175"/>
            <a:ext cx="2266950" cy="641350"/>
          </a:xfrm>
          <a:prstGeom prst="rect">
            <a:avLst/>
          </a:prstGeom>
          <a:noFill/>
          <a:ln w="9525">
            <a:noFill/>
            <a:miter lim="800000"/>
          </a:ln>
          <a:effectLst/>
        </p:spPr>
        <p:txBody>
          <a:bodyPr wrap="none">
            <a:spAutoFit/>
          </a:bodyPr>
          <a:lstStyle/>
          <a:p>
            <a:pPr algn="ctr"/>
            <a:r>
              <a:rPr kumimoji="1" lang="zh-CN" altLang="en-US" sz="1800">
                <a:latin typeface="Arial" panose="020B0604020202020204" pitchFamily="34" charset="0"/>
                <a:ea typeface="黑体" panose="02010609060101010101" pitchFamily="49" charset="-122"/>
              </a:rPr>
              <a:t>收到 </a:t>
            </a:r>
            <a:r>
              <a:rPr kumimoji="1" lang="en-US" altLang="zh-CN" sz="1800">
                <a:latin typeface="Arial" panose="020B0604020202020204" pitchFamily="34" charset="0"/>
                <a:ea typeface="黑体" panose="02010609060101010101" pitchFamily="49" charset="-122"/>
              </a:rPr>
              <a:t>3 </a:t>
            </a:r>
            <a:r>
              <a:rPr kumimoji="1" lang="zh-CN" altLang="en-US" sz="1800">
                <a:latin typeface="Arial" panose="020B0604020202020204" pitchFamily="34" charset="0"/>
                <a:ea typeface="黑体" panose="02010609060101010101" pitchFamily="49" charset="-122"/>
              </a:rPr>
              <a:t>个重复的确认</a:t>
            </a:r>
          </a:p>
          <a:p>
            <a:pPr algn="ctr"/>
            <a:r>
              <a:rPr kumimoji="1" lang="zh-CN" altLang="en-US" sz="1800">
                <a:latin typeface="Arial" panose="020B0604020202020204" pitchFamily="34" charset="0"/>
                <a:ea typeface="黑体" panose="02010609060101010101" pitchFamily="49" charset="-122"/>
              </a:rPr>
              <a:t>执行快重传算法</a:t>
            </a:r>
          </a:p>
        </p:txBody>
      </p:sp>
      <p:sp>
        <p:nvSpPr>
          <p:cNvPr id="781393" name="Line 81"/>
          <p:cNvSpPr>
            <a:spLocks noChangeShapeType="1"/>
          </p:cNvSpPr>
          <p:nvPr/>
        </p:nvSpPr>
        <p:spPr bwMode="auto">
          <a:xfrm flipH="1">
            <a:off x="5273675" y="2217738"/>
            <a:ext cx="508000" cy="238125"/>
          </a:xfrm>
          <a:prstGeom prst="line">
            <a:avLst/>
          </a:prstGeom>
          <a:noFill/>
          <a:ln w="9525">
            <a:solidFill>
              <a:schemeClr val="tx2"/>
            </a:solidFill>
            <a:round/>
            <a:tailEnd type="triangle" w="sm" len="lg"/>
          </a:ln>
          <a:effectLst/>
        </p:spPr>
        <p:txBody>
          <a:bodyPr wrap="none" anchor="ctr"/>
          <a:lstStyle/>
          <a:p>
            <a:endParaRPr lang="zh-CN" altLang="en-US"/>
          </a:p>
        </p:txBody>
      </p:sp>
      <p:sp>
        <p:nvSpPr>
          <p:cNvPr id="781394" name="Line 82"/>
          <p:cNvSpPr>
            <a:spLocks noChangeShapeType="1"/>
          </p:cNvSpPr>
          <p:nvPr/>
        </p:nvSpPr>
        <p:spPr bwMode="auto">
          <a:xfrm rot="-21600000">
            <a:off x="3595688" y="2711450"/>
            <a:ext cx="601662" cy="246063"/>
          </a:xfrm>
          <a:prstGeom prst="line">
            <a:avLst/>
          </a:prstGeom>
          <a:noFill/>
          <a:ln w="9525">
            <a:solidFill>
              <a:schemeClr val="tx2"/>
            </a:solidFill>
            <a:round/>
            <a:tailEnd type="triangle" w="sm" len="lg"/>
          </a:ln>
          <a:effectLst/>
        </p:spPr>
        <p:txBody>
          <a:bodyPr wrap="none" anchor="ctr"/>
          <a:lstStyle/>
          <a:p>
            <a:endParaRPr lang="zh-CN" altLang="en-US"/>
          </a:p>
        </p:txBody>
      </p:sp>
      <p:sp>
        <p:nvSpPr>
          <p:cNvPr id="781395" name="Rectangle 83"/>
          <p:cNvSpPr>
            <a:spLocks noChangeArrowheads="1"/>
          </p:cNvSpPr>
          <p:nvPr/>
        </p:nvSpPr>
        <p:spPr bwMode="auto">
          <a:xfrm>
            <a:off x="2460625" y="2379663"/>
            <a:ext cx="198438" cy="2320925"/>
          </a:xfrm>
          <a:prstGeom prst="rect">
            <a:avLst/>
          </a:prstGeom>
          <a:solidFill>
            <a:schemeClr val="bg1"/>
          </a:solidFill>
          <a:ln w="9525">
            <a:noFill/>
            <a:miter lim="800000"/>
          </a:ln>
          <a:effectLst/>
        </p:spPr>
        <p:txBody>
          <a:bodyPr wrap="none" anchor="ctr"/>
          <a:lstStyle/>
          <a:p>
            <a:endParaRPr lang="zh-CN" altLang="en-US"/>
          </a:p>
        </p:txBody>
      </p:sp>
      <p:sp>
        <p:nvSpPr>
          <p:cNvPr id="781398" name="Line 86"/>
          <p:cNvSpPr>
            <a:spLocks noChangeShapeType="1"/>
          </p:cNvSpPr>
          <p:nvPr/>
        </p:nvSpPr>
        <p:spPr bwMode="auto">
          <a:xfrm rot="10800000" flipV="1">
            <a:off x="2460624" y="3714752"/>
            <a:ext cx="5683275" cy="57148"/>
          </a:xfrm>
          <a:prstGeom prst="line">
            <a:avLst/>
          </a:prstGeom>
          <a:noFill/>
          <a:ln w="9525">
            <a:solidFill>
              <a:schemeClr val="tx1"/>
            </a:solidFill>
            <a:prstDash val="dash"/>
            <a:round/>
          </a:ln>
          <a:effectLst/>
        </p:spPr>
        <p:txBody>
          <a:bodyPr wrap="none" anchor="ctr"/>
          <a:lstStyle/>
          <a:p>
            <a:endParaRPr lang="zh-CN" altLang="en-US"/>
          </a:p>
        </p:txBody>
      </p:sp>
      <p:sp>
        <p:nvSpPr>
          <p:cNvPr id="781399" name="Rectangle 87"/>
          <p:cNvSpPr>
            <a:spLocks noChangeArrowheads="1"/>
          </p:cNvSpPr>
          <p:nvPr/>
        </p:nvSpPr>
        <p:spPr bwMode="auto">
          <a:xfrm>
            <a:off x="2779713" y="4816475"/>
            <a:ext cx="2552700" cy="173038"/>
          </a:xfrm>
          <a:prstGeom prst="rect">
            <a:avLst/>
          </a:prstGeom>
          <a:solidFill>
            <a:schemeClr val="bg1"/>
          </a:solidFill>
          <a:ln w="9525">
            <a:noFill/>
            <a:miter lim="800000"/>
          </a:ln>
          <a:effectLst/>
        </p:spPr>
        <p:txBody>
          <a:bodyPr wrap="none" anchor="ctr"/>
          <a:lstStyle/>
          <a:p>
            <a:endParaRPr lang="zh-CN" altLang="en-US"/>
          </a:p>
        </p:txBody>
      </p:sp>
      <p:sp>
        <p:nvSpPr>
          <p:cNvPr id="781400" name="Rectangle 88"/>
          <p:cNvSpPr>
            <a:spLocks noChangeArrowheads="1"/>
          </p:cNvSpPr>
          <p:nvPr/>
        </p:nvSpPr>
        <p:spPr bwMode="auto">
          <a:xfrm>
            <a:off x="5891213" y="4816475"/>
            <a:ext cx="1835150" cy="173038"/>
          </a:xfrm>
          <a:prstGeom prst="rect">
            <a:avLst/>
          </a:prstGeom>
          <a:solidFill>
            <a:schemeClr val="bg1"/>
          </a:solidFill>
          <a:ln w="9525">
            <a:noFill/>
            <a:miter lim="800000"/>
          </a:ln>
          <a:effectLst/>
        </p:spPr>
        <p:txBody>
          <a:bodyPr wrap="none" anchor="ctr"/>
          <a:lstStyle/>
          <a:p>
            <a:endParaRPr lang="zh-CN" altLang="en-US"/>
          </a:p>
        </p:txBody>
      </p:sp>
      <p:sp>
        <p:nvSpPr>
          <p:cNvPr id="781401" name="Line 89"/>
          <p:cNvSpPr>
            <a:spLocks noChangeShapeType="1"/>
          </p:cNvSpPr>
          <p:nvPr/>
        </p:nvSpPr>
        <p:spPr bwMode="auto">
          <a:xfrm rot="-21600000">
            <a:off x="4813300" y="2478088"/>
            <a:ext cx="0" cy="1304925"/>
          </a:xfrm>
          <a:prstGeom prst="line">
            <a:avLst/>
          </a:prstGeom>
          <a:noFill/>
          <a:ln w="9525">
            <a:solidFill>
              <a:schemeClr val="tx1"/>
            </a:solidFill>
            <a:round/>
            <a:headEnd type="triangle" w="sm" len="med"/>
            <a:tailEnd type="triangle" w="sm" len="med"/>
          </a:ln>
          <a:effectLst/>
        </p:spPr>
        <p:txBody>
          <a:bodyPr wrap="none" anchor="ctr"/>
          <a:lstStyle/>
          <a:p>
            <a:endParaRPr lang="zh-CN" altLang="en-US"/>
          </a:p>
        </p:txBody>
      </p:sp>
      <p:sp>
        <p:nvSpPr>
          <p:cNvPr id="781402" name="Text Box 90"/>
          <p:cNvSpPr txBox="1">
            <a:spLocks noChangeArrowheads="1"/>
          </p:cNvSpPr>
          <p:nvPr/>
        </p:nvSpPr>
        <p:spPr bwMode="auto">
          <a:xfrm>
            <a:off x="1003300" y="4500563"/>
            <a:ext cx="898525" cy="366712"/>
          </a:xfrm>
          <a:prstGeom prst="rect">
            <a:avLst/>
          </a:prstGeom>
          <a:noFill/>
          <a:ln w="9525">
            <a:noFill/>
            <a:miter lim="800000"/>
          </a:ln>
          <a:effectLst/>
        </p:spPr>
        <p:txBody>
          <a:bodyPr>
            <a:spAutoFit/>
          </a:bodyPr>
          <a:lstStyle/>
          <a:p>
            <a:r>
              <a:rPr kumimoji="1" lang="zh-CN" altLang="en-US" sz="1800">
                <a:latin typeface="Arial" panose="020B0604020202020204" pitchFamily="34" charset="0"/>
                <a:ea typeface="黑体" panose="02010609060101010101" pitchFamily="49" charset="-122"/>
              </a:rPr>
              <a:t>慢开始</a:t>
            </a:r>
          </a:p>
        </p:txBody>
      </p:sp>
      <p:sp>
        <p:nvSpPr>
          <p:cNvPr id="781403" name="Line 91"/>
          <p:cNvSpPr>
            <a:spLocks noChangeShapeType="1"/>
          </p:cNvSpPr>
          <p:nvPr/>
        </p:nvSpPr>
        <p:spPr bwMode="auto">
          <a:xfrm rot="-21600000">
            <a:off x="1781175" y="4751388"/>
            <a:ext cx="558800" cy="173037"/>
          </a:xfrm>
          <a:prstGeom prst="line">
            <a:avLst/>
          </a:prstGeom>
          <a:noFill/>
          <a:ln w="9525">
            <a:solidFill>
              <a:schemeClr val="tx1"/>
            </a:solidFill>
            <a:round/>
            <a:tailEnd type="triangle" w="sm" len="lg"/>
          </a:ln>
          <a:effectLst/>
        </p:spPr>
        <p:txBody>
          <a:bodyPr wrap="none" anchor="ctr"/>
          <a:lstStyle/>
          <a:p>
            <a:endParaRPr lang="zh-CN" altLang="en-US"/>
          </a:p>
        </p:txBody>
      </p:sp>
      <p:sp>
        <p:nvSpPr>
          <p:cNvPr id="781404" name="Text Box 92"/>
          <p:cNvSpPr txBox="1">
            <a:spLocks noChangeArrowheads="1"/>
          </p:cNvSpPr>
          <p:nvPr/>
        </p:nvSpPr>
        <p:spPr bwMode="auto">
          <a:xfrm>
            <a:off x="4210050" y="2984500"/>
            <a:ext cx="1255713" cy="366713"/>
          </a:xfrm>
          <a:prstGeom prst="rect">
            <a:avLst/>
          </a:prstGeom>
          <a:solidFill>
            <a:schemeClr val="bg1"/>
          </a:solidFill>
          <a:ln w="9525">
            <a:noFill/>
            <a:miter lim="800000"/>
          </a:ln>
          <a:effectLst/>
        </p:spPr>
        <p:txBody>
          <a:bodyPr>
            <a:spAutoFit/>
          </a:bodyPr>
          <a:lstStyle/>
          <a:p>
            <a:r>
              <a:rPr kumimoji="1" lang="en-US" altLang="zh-CN" sz="1800">
                <a:latin typeface="Arial" panose="020B0604020202020204" pitchFamily="34" charset="0"/>
                <a:ea typeface="黑体" panose="02010609060101010101" pitchFamily="49" charset="-122"/>
              </a:rPr>
              <a:t>“</a:t>
            </a:r>
            <a:r>
              <a:rPr kumimoji="1" lang="zh-CN" altLang="en-US" sz="1800">
                <a:latin typeface="Arial" panose="020B0604020202020204" pitchFamily="34" charset="0"/>
                <a:ea typeface="黑体" panose="02010609060101010101" pitchFamily="49" charset="-122"/>
              </a:rPr>
              <a:t>乘法减小”</a:t>
            </a:r>
          </a:p>
        </p:txBody>
      </p:sp>
      <p:sp>
        <p:nvSpPr>
          <p:cNvPr id="781405" name="Text Box 93"/>
          <p:cNvSpPr txBox="1">
            <a:spLocks noChangeArrowheads="1"/>
          </p:cNvSpPr>
          <p:nvPr/>
        </p:nvSpPr>
        <p:spPr bwMode="auto">
          <a:xfrm>
            <a:off x="5546725" y="2597150"/>
            <a:ext cx="1250950" cy="641350"/>
          </a:xfrm>
          <a:prstGeom prst="rect">
            <a:avLst/>
          </a:prstGeom>
          <a:noFill/>
          <a:ln w="9525">
            <a:noFill/>
            <a:miter lim="800000"/>
          </a:ln>
          <a:effectLst/>
        </p:spPr>
        <p:txBody>
          <a:bodyPr wrap="none">
            <a:spAutoFit/>
          </a:bodyPr>
          <a:lstStyle/>
          <a:p>
            <a:pPr algn="ctr"/>
            <a:r>
              <a:rPr kumimoji="1" lang="zh-CN" altLang="en-US" sz="1800">
                <a:solidFill>
                  <a:schemeClr val="hlink"/>
                </a:solidFill>
                <a:latin typeface="Arial" panose="020B0604020202020204" pitchFamily="34" charset="0"/>
                <a:ea typeface="黑体" panose="02010609060101010101" pitchFamily="49" charset="-122"/>
              </a:rPr>
              <a:t>拥塞避免</a:t>
            </a:r>
          </a:p>
          <a:p>
            <a:pPr algn="ctr"/>
            <a:r>
              <a:rPr kumimoji="1" lang="zh-CN" altLang="en-US" sz="1800">
                <a:solidFill>
                  <a:schemeClr val="hlink"/>
                </a:solidFill>
                <a:latin typeface="Arial" panose="020B0604020202020204" pitchFamily="34" charset="0"/>
                <a:ea typeface="黑体" panose="02010609060101010101" pitchFamily="49" charset="-122"/>
              </a:rPr>
              <a:t>“加法增大”</a:t>
            </a:r>
          </a:p>
        </p:txBody>
      </p:sp>
      <p:sp>
        <p:nvSpPr>
          <p:cNvPr id="781406" name="Freeform 94"/>
          <p:cNvSpPr/>
          <p:nvPr/>
        </p:nvSpPr>
        <p:spPr bwMode="auto">
          <a:xfrm>
            <a:off x="5238750" y="2481263"/>
            <a:ext cx="2314575" cy="2457450"/>
          </a:xfrm>
          <a:custGeom>
            <a:avLst/>
            <a:gdLst/>
            <a:ahLst/>
            <a:cxnLst>
              <a:cxn ang="0">
                <a:pos x="0" y="0"/>
              </a:cxn>
              <a:cxn ang="0">
                <a:pos x="152" y="1356"/>
              </a:cxn>
              <a:cxn ang="0">
                <a:pos x="300" y="1300"/>
              </a:cxn>
              <a:cxn ang="0">
                <a:pos x="448" y="1188"/>
              </a:cxn>
              <a:cxn ang="0">
                <a:pos x="576" y="952"/>
              </a:cxn>
              <a:cxn ang="0">
                <a:pos x="728" y="708"/>
              </a:cxn>
              <a:cxn ang="0">
                <a:pos x="1392" y="428"/>
              </a:cxn>
            </a:cxnLst>
            <a:rect l="0" t="0" r="r" b="b"/>
            <a:pathLst>
              <a:path w="1392" h="1356">
                <a:moveTo>
                  <a:pt x="0" y="0"/>
                </a:moveTo>
                <a:lnTo>
                  <a:pt x="152" y="1356"/>
                </a:lnTo>
                <a:lnTo>
                  <a:pt x="300" y="1300"/>
                </a:lnTo>
                <a:lnTo>
                  <a:pt x="448" y="1188"/>
                </a:lnTo>
                <a:lnTo>
                  <a:pt x="576" y="952"/>
                </a:lnTo>
                <a:lnTo>
                  <a:pt x="728" y="708"/>
                </a:lnTo>
                <a:lnTo>
                  <a:pt x="1392" y="428"/>
                </a:lnTo>
              </a:path>
            </a:pathLst>
          </a:custGeom>
          <a:noFill/>
          <a:ln w="9525" cap="flat">
            <a:solidFill>
              <a:schemeClr val="tx1"/>
            </a:solidFill>
            <a:prstDash val="dash"/>
            <a:round/>
          </a:ln>
          <a:effectLst/>
        </p:spPr>
        <p:txBody>
          <a:bodyPr/>
          <a:lstStyle/>
          <a:p>
            <a:endParaRPr lang="zh-CN" altLang="en-US"/>
          </a:p>
        </p:txBody>
      </p:sp>
      <p:sp>
        <p:nvSpPr>
          <p:cNvPr id="781417" name="Text Box 105"/>
          <p:cNvSpPr txBox="1">
            <a:spLocks noChangeArrowheads="1"/>
          </p:cNvSpPr>
          <p:nvPr/>
        </p:nvSpPr>
        <p:spPr bwMode="auto">
          <a:xfrm>
            <a:off x="7569200" y="2513013"/>
            <a:ext cx="1250950" cy="641350"/>
          </a:xfrm>
          <a:prstGeom prst="rect">
            <a:avLst/>
          </a:prstGeom>
          <a:solidFill>
            <a:srgbClr val="FFFF99"/>
          </a:solidFill>
          <a:ln w="9525">
            <a:noFill/>
            <a:miter lim="800000"/>
          </a:ln>
          <a:effectLst>
            <a:outerShdw dist="35921" dir="2700000" algn="ctr" rotWithShape="0">
              <a:schemeClr val="bg2"/>
            </a:outerShdw>
          </a:effectLst>
        </p:spPr>
        <p:txBody>
          <a:bodyPr wrap="none">
            <a:spAutoFit/>
          </a:bodyPr>
          <a:lstStyle/>
          <a:p>
            <a:pPr algn="ctr"/>
            <a:r>
              <a:rPr kumimoji="1" lang="en-US" altLang="zh-CN" sz="1800" dirty="0">
                <a:latin typeface="Arial" panose="020B0604020202020204" pitchFamily="34" charset="0"/>
                <a:ea typeface="黑体" panose="02010609060101010101" pitchFamily="49" charset="-122"/>
              </a:rPr>
              <a:t>TCP Reno</a:t>
            </a:r>
          </a:p>
          <a:p>
            <a:pPr algn="ctr"/>
            <a:r>
              <a:rPr kumimoji="1" lang="zh-CN" altLang="en-US" sz="1800" dirty="0">
                <a:latin typeface="Arial" panose="020B0604020202020204" pitchFamily="34" charset="0"/>
                <a:ea typeface="黑体" panose="02010609060101010101" pitchFamily="49" charset="-122"/>
              </a:rPr>
              <a:t>版本</a:t>
            </a:r>
          </a:p>
        </p:txBody>
      </p:sp>
      <p:sp>
        <p:nvSpPr>
          <p:cNvPr id="781418" name="Text Box 106"/>
          <p:cNvSpPr txBox="1">
            <a:spLocks noChangeArrowheads="1"/>
          </p:cNvSpPr>
          <p:nvPr/>
        </p:nvSpPr>
        <p:spPr bwMode="auto">
          <a:xfrm>
            <a:off x="6804025" y="3749675"/>
            <a:ext cx="1873250" cy="641350"/>
          </a:xfrm>
          <a:prstGeom prst="rect">
            <a:avLst/>
          </a:prstGeom>
          <a:solidFill>
            <a:srgbClr val="CCECFF"/>
          </a:solidFill>
          <a:ln w="9525">
            <a:noFill/>
            <a:miter lim="800000"/>
          </a:ln>
          <a:effectLst>
            <a:outerShdw dist="45791" dir="2021404" algn="ctr" rotWithShape="0">
              <a:schemeClr val="bg2"/>
            </a:outerShdw>
          </a:effectLst>
        </p:spPr>
        <p:txBody>
          <a:bodyPr wrap="none">
            <a:spAutoFit/>
          </a:bodyPr>
          <a:lstStyle/>
          <a:p>
            <a:pPr algn="ctr"/>
            <a:r>
              <a:rPr kumimoji="1" lang="en-US" altLang="zh-CN" sz="1800" dirty="0">
                <a:latin typeface="Arial" panose="020B0604020202020204" pitchFamily="34" charset="0"/>
                <a:ea typeface="黑体" panose="02010609060101010101" pitchFamily="49" charset="-122"/>
              </a:rPr>
              <a:t>TCP Tahoe </a:t>
            </a:r>
            <a:r>
              <a:rPr kumimoji="1" lang="zh-CN" altLang="en-US" sz="1800" dirty="0">
                <a:latin typeface="Arial" panose="020B0604020202020204" pitchFamily="34" charset="0"/>
                <a:ea typeface="黑体" panose="02010609060101010101" pitchFamily="49" charset="-122"/>
              </a:rPr>
              <a:t>版本</a:t>
            </a:r>
          </a:p>
          <a:p>
            <a:pPr algn="ctr"/>
            <a:r>
              <a:rPr kumimoji="1" lang="en-US" altLang="zh-CN" sz="1800" dirty="0">
                <a:latin typeface="Arial" panose="020B0604020202020204" pitchFamily="34" charset="0"/>
                <a:ea typeface="黑体" panose="02010609060101010101" pitchFamily="49" charset="-122"/>
              </a:rPr>
              <a:t>(</a:t>
            </a:r>
            <a:r>
              <a:rPr kumimoji="1" lang="zh-CN" altLang="en-US" sz="1800" dirty="0">
                <a:latin typeface="Arial" panose="020B0604020202020204" pitchFamily="34" charset="0"/>
                <a:ea typeface="黑体" panose="02010609060101010101" pitchFamily="49" charset="-122"/>
              </a:rPr>
              <a:t>已废弃不用</a:t>
            </a:r>
            <a:r>
              <a:rPr kumimoji="1" lang="en-US" altLang="zh-CN" sz="1800" dirty="0">
                <a:latin typeface="Arial" panose="020B0604020202020204" pitchFamily="34" charset="0"/>
                <a:ea typeface="黑体" panose="02010609060101010101" pitchFamily="49" charset="-122"/>
              </a:rPr>
              <a:t>)</a:t>
            </a:r>
          </a:p>
        </p:txBody>
      </p:sp>
      <p:sp>
        <p:nvSpPr>
          <p:cNvPr id="781419" name="Text Box 107"/>
          <p:cNvSpPr txBox="1">
            <a:spLocks noChangeArrowheads="1"/>
          </p:cNvSpPr>
          <p:nvPr/>
        </p:nvSpPr>
        <p:spPr bwMode="auto">
          <a:xfrm>
            <a:off x="100013" y="3138488"/>
            <a:ext cx="2024062" cy="366712"/>
          </a:xfrm>
          <a:prstGeom prst="rect">
            <a:avLst/>
          </a:prstGeom>
          <a:noFill/>
          <a:ln w="9525">
            <a:noFill/>
            <a:miter lim="800000"/>
          </a:ln>
          <a:effectLst/>
        </p:spPr>
        <p:txBody>
          <a:bodyPr wrap="none">
            <a:spAutoFit/>
          </a:bodyPr>
          <a:lstStyle/>
          <a:p>
            <a:pPr algn="ctr"/>
            <a:r>
              <a:rPr kumimoji="1" lang="en-US" altLang="zh-CN" sz="1800" dirty="0">
                <a:latin typeface="Arial" panose="020B0604020202020204" pitchFamily="34" charset="0"/>
                <a:ea typeface="黑体" panose="02010609060101010101" pitchFamily="49" charset="-122"/>
              </a:rPr>
              <a:t>ssthresh </a:t>
            </a:r>
            <a:r>
              <a:rPr kumimoji="1" lang="zh-CN" altLang="en-US" sz="1800" dirty="0">
                <a:latin typeface="Arial" panose="020B0604020202020204" pitchFamily="34" charset="0"/>
                <a:ea typeface="黑体" panose="02010609060101010101" pitchFamily="49" charset="-122"/>
              </a:rPr>
              <a:t>的初始值</a:t>
            </a:r>
          </a:p>
        </p:txBody>
      </p:sp>
      <p:sp>
        <p:nvSpPr>
          <p:cNvPr id="781420" name="Text Box 108"/>
          <p:cNvSpPr txBox="1">
            <a:spLocks noChangeArrowheads="1"/>
          </p:cNvSpPr>
          <p:nvPr/>
        </p:nvSpPr>
        <p:spPr bwMode="auto">
          <a:xfrm>
            <a:off x="2532063" y="2432050"/>
            <a:ext cx="1250950" cy="641350"/>
          </a:xfrm>
          <a:prstGeom prst="rect">
            <a:avLst/>
          </a:prstGeom>
          <a:noFill/>
          <a:ln w="9525">
            <a:noFill/>
            <a:miter lim="800000"/>
          </a:ln>
          <a:effectLst/>
        </p:spPr>
        <p:txBody>
          <a:bodyPr wrap="none">
            <a:spAutoFit/>
          </a:bodyPr>
          <a:lstStyle/>
          <a:p>
            <a:pPr algn="ctr"/>
            <a:r>
              <a:rPr kumimoji="1" lang="zh-CN" altLang="en-US" sz="1800">
                <a:solidFill>
                  <a:schemeClr val="hlink"/>
                </a:solidFill>
                <a:latin typeface="Arial" panose="020B0604020202020204" pitchFamily="34" charset="0"/>
                <a:ea typeface="黑体" panose="02010609060101010101" pitchFamily="49" charset="-122"/>
              </a:rPr>
              <a:t>拥塞避免</a:t>
            </a:r>
          </a:p>
          <a:p>
            <a:pPr algn="ctr"/>
            <a:r>
              <a:rPr kumimoji="1" lang="zh-CN" altLang="en-US" sz="1800">
                <a:solidFill>
                  <a:schemeClr val="hlink"/>
                </a:solidFill>
                <a:latin typeface="Arial" panose="020B0604020202020204" pitchFamily="34" charset="0"/>
                <a:ea typeface="黑体" panose="02010609060101010101" pitchFamily="49" charset="-122"/>
              </a:rPr>
              <a:t>“加法增大”</a:t>
            </a:r>
          </a:p>
        </p:txBody>
      </p:sp>
      <p:sp>
        <p:nvSpPr>
          <p:cNvPr id="781421" name="Text Box 109"/>
          <p:cNvSpPr txBox="1">
            <a:spLocks noChangeArrowheads="1"/>
          </p:cNvSpPr>
          <p:nvPr/>
        </p:nvSpPr>
        <p:spPr bwMode="auto">
          <a:xfrm>
            <a:off x="263525" y="3551238"/>
            <a:ext cx="1860550" cy="366712"/>
          </a:xfrm>
          <a:prstGeom prst="rect">
            <a:avLst/>
          </a:prstGeom>
          <a:noFill/>
          <a:ln w="9525">
            <a:noFill/>
            <a:miter lim="800000"/>
          </a:ln>
          <a:effectLst/>
        </p:spPr>
        <p:txBody>
          <a:bodyPr wrap="none">
            <a:spAutoFit/>
          </a:bodyPr>
          <a:lstStyle/>
          <a:p>
            <a:pPr algn="ctr"/>
            <a:r>
              <a:rPr kumimoji="1" lang="zh-CN" altLang="en-US" sz="1800" dirty="0">
                <a:latin typeface="Arial" panose="020B0604020202020204" pitchFamily="34" charset="0"/>
                <a:ea typeface="黑体" panose="02010609060101010101" pitchFamily="49" charset="-122"/>
              </a:rPr>
              <a:t>新的 </a:t>
            </a:r>
            <a:r>
              <a:rPr kumimoji="1" lang="en-US" altLang="zh-CN" sz="1800" dirty="0">
                <a:latin typeface="Arial" panose="020B0604020202020204" pitchFamily="34" charset="0"/>
                <a:ea typeface="黑体" panose="02010609060101010101" pitchFamily="49" charset="-122"/>
              </a:rPr>
              <a:t>ssthresh </a:t>
            </a:r>
            <a:r>
              <a:rPr kumimoji="1" lang="zh-CN" altLang="en-US" sz="1800" dirty="0">
                <a:latin typeface="Arial" panose="020B0604020202020204" pitchFamily="34" charset="0"/>
                <a:ea typeface="黑体" panose="02010609060101010101" pitchFamily="49" charset="-122"/>
              </a:rPr>
              <a:t>值</a:t>
            </a:r>
          </a:p>
        </p:txBody>
      </p:sp>
      <p:sp>
        <p:nvSpPr>
          <p:cNvPr id="781422" name="Line 110"/>
          <p:cNvSpPr>
            <a:spLocks noChangeShapeType="1"/>
          </p:cNvSpPr>
          <p:nvPr/>
        </p:nvSpPr>
        <p:spPr bwMode="auto">
          <a:xfrm>
            <a:off x="6310313" y="4027488"/>
            <a:ext cx="601662" cy="0"/>
          </a:xfrm>
          <a:prstGeom prst="line">
            <a:avLst/>
          </a:prstGeom>
          <a:noFill/>
          <a:ln w="9525">
            <a:solidFill>
              <a:schemeClr val="tx2"/>
            </a:solidFill>
            <a:round/>
          </a:ln>
          <a:effectLst/>
        </p:spPr>
        <p:txBody>
          <a:bodyPr/>
          <a:lstStyle/>
          <a:p>
            <a:endParaRPr lang="zh-CN" altLang="en-US"/>
          </a:p>
        </p:txBody>
      </p:sp>
      <p:sp>
        <p:nvSpPr>
          <p:cNvPr id="781423" name="Line 111"/>
          <p:cNvSpPr>
            <a:spLocks noChangeShapeType="1"/>
          </p:cNvSpPr>
          <p:nvPr/>
        </p:nvSpPr>
        <p:spPr bwMode="auto">
          <a:xfrm rot="-21600000">
            <a:off x="4845050" y="4757738"/>
            <a:ext cx="558800" cy="174625"/>
          </a:xfrm>
          <a:prstGeom prst="line">
            <a:avLst/>
          </a:prstGeom>
          <a:noFill/>
          <a:ln w="9525">
            <a:solidFill>
              <a:schemeClr val="tx2"/>
            </a:solidFill>
            <a:round/>
            <a:tailEnd type="triangle" w="sm" len="lg"/>
          </a:ln>
          <a:effectLst/>
        </p:spPr>
        <p:txBody>
          <a:bodyPr wrap="none" anchor="ctr"/>
          <a:lstStyle/>
          <a:p>
            <a:endParaRPr lang="zh-CN" altLang="en-US"/>
          </a:p>
        </p:txBody>
      </p:sp>
      <p:sp>
        <p:nvSpPr>
          <p:cNvPr id="781424" name="Text Box 112"/>
          <p:cNvSpPr txBox="1">
            <a:spLocks noChangeArrowheads="1"/>
          </p:cNvSpPr>
          <p:nvPr/>
        </p:nvSpPr>
        <p:spPr bwMode="auto">
          <a:xfrm>
            <a:off x="3995738" y="4522788"/>
            <a:ext cx="1049337" cy="366712"/>
          </a:xfrm>
          <a:prstGeom prst="rect">
            <a:avLst/>
          </a:prstGeom>
          <a:noFill/>
          <a:ln w="9525">
            <a:noFill/>
            <a:miter lim="800000"/>
          </a:ln>
          <a:effectLst/>
        </p:spPr>
        <p:txBody>
          <a:bodyPr>
            <a:spAutoFit/>
          </a:bodyPr>
          <a:lstStyle/>
          <a:p>
            <a:r>
              <a:rPr kumimoji="1" lang="zh-CN" altLang="en-US" sz="1800">
                <a:latin typeface="Arial" panose="020B0604020202020204" pitchFamily="34" charset="0"/>
                <a:ea typeface="黑体" panose="02010609060101010101" pitchFamily="49" charset="-122"/>
              </a:rPr>
              <a:t>慢开始</a:t>
            </a:r>
          </a:p>
        </p:txBody>
      </p:sp>
      <p:sp>
        <p:nvSpPr>
          <p:cNvPr id="781425" name="Text Box 113"/>
          <p:cNvSpPr txBox="1">
            <a:spLocks noChangeArrowheads="1"/>
          </p:cNvSpPr>
          <p:nvPr/>
        </p:nvSpPr>
        <p:spPr bwMode="auto">
          <a:xfrm>
            <a:off x="4122738" y="3808413"/>
            <a:ext cx="896937" cy="368300"/>
          </a:xfrm>
          <a:prstGeom prst="rect">
            <a:avLst/>
          </a:prstGeom>
          <a:noFill/>
          <a:ln w="9525">
            <a:noFill/>
            <a:miter lim="800000"/>
          </a:ln>
          <a:effectLst/>
        </p:spPr>
        <p:txBody>
          <a:bodyPr>
            <a:spAutoFit/>
          </a:bodyPr>
          <a:lstStyle/>
          <a:p>
            <a:r>
              <a:rPr kumimoji="1" lang="zh-CN" altLang="en-US" sz="1800">
                <a:latin typeface="Arial" panose="020B0604020202020204" pitchFamily="34" charset="0"/>
                <a:ea typeface="黑体" panose="02010609060101010101" pitchFamily="49" charset="-122"/>
              </a:rPr>
              <a:t>快恢复</a:t>
            </a:r>
          </a:p>
        </p:txBody>
      </p:sp>
      <p:sp>
        <p:nvSpPr>
          <p:cNvPr id="781426" name="Line 114"/>
          <p:cNvSpPr>
            <a:spLocks noChangeShapeType="1"/>
          </p:cNvSpPr>
          <p:nvPr/>
        </p:nvSpPr>
        <p:spPr bwMode="auto">
          <a:xfrm flipV="1">
            <a:off x="4876800" y="3810000"/>
            <a:ext cx="585788" cy="217488"/>
          </a:xfrm>
          <a:prstGeom prst="line">
            <a:avLst/>
          </a:prstGeom>
          <a:noFill/>
          <a:ln w="9525">
            <a:solidFill>
              <a:schemeClr val="tx1"/>
            </a:solidFill>
            <a:round/>
            <a:tailEnd type="triangle" w="sm" len="lg"/>
          </a:ln>
          <a:effectLst/>
        </p:spPr>
        <p:txBody>
          <a:bodyPr wrap="none" anchor="ctr"/>
          <a:lstStyle/>
          <a:p>
            <a:endParaRPr lang="zh-CN" altLang="en-US"/>
          </a:p>
        </p:txBody>
      </p:sp>
      <p:sp>
        <p:nvSpPr>
          <p:cNvPr id="781407" name="Freeform 95"/>
          <p:cNvSpPr/>
          <p:nvPr/>
        </p:nvSpPr>
        <p:spPr bwMode="auto">
          <a:xfrm>
            <a:off x="5253038" y="2455863"/>
            <a:ext cx="2224087" cy="1327150"/>
          </a:xfrm>
          <a:custGeom>
            <a:avLst/>
            <a:gdLst/>
            <a:ahLst/>
            <a:cxnLst>
              <a:cxn ang="0">
                <a:pos x="0" y="0"/>
              </a:cxn>
              <a:cxn ang="0">
                <a:pos x="138" y="732"/>
              </a:cxn>
              <a:cxn ang="0">
                <a:pos x="1338" y="234"/>
              </a:cxn>
            </a:cxnLst>
            <a:rect l="0" t="0" r="r" b="b"/>
            <a:pathLst>
              <a:path w="1338" h="732">
                <a:moveTo>
                  <a:pt x="0" y="0"/>
                </a:moveTo>
                <a:lnTo>
                  <a:pt x="138" y="732"/>
                </a:lnTo>
                <a:lnTo>
                  <a:pt x="1338" y="234"/>
                </a:lnTo>
              </a:path>
            </a:pathLst>
          </a:custGeom>
          <a:noFill/>
          <a:ln w="28575" cmpd="sng">
            <a:solidFill>
              <a:schemeClr val="tx2"/>
            </a:solidFill>
            <a:round/>
          </a:ln>
          <a:effectLst/>
        </p:spPr>
        <p:txBody>
          <a:bodyPr/>
          <a:lstStyle/>
          <a:p>
            <a:endParaRPr lang="zh-CN" altLang="en-US"/>
          </a:p>
        </p:txBody>
      </p:sp>
      <p:sp>
        <p:nvSpPr>
          <p:cNvPr id="781397" name="Line 85"/>
          <p:cNvSpPr>
            <a:spLocks noChangeShapeType="1"/>
          </p:cNvSpPr>
          <p:nvPr/>
        </p:nvSpPr>
        <p:spPr bwMode="auto">
          <a:xfrm>
            <a:off x="2460625" y="2466975"/>
            <a:ext cx="4387850" cy="0"/>
          </a:xfrm>
          <a:prstGeom prst="line">
            <a:avLst/>
          </a:prstGeom>
          <a:noFill/>
          <a:ln w="9525">
            <a:solidFill>
              <a:schemeClr val="tx1"/>
            </a:solidFill>
            <a:prstDash val="dash"/>
            <a:round/>
          </a:ln>
          <a:effectLst/>
        </p:spPr>
        <p:txBody>
          <a:bodyPr wrap="none" anchor="ctr"/>
          <a:lstStyle/>
          <a:p>
            <a:endParaRPr lang="zh-CN" altLang="en-US"/>
          </a:p>
        </p:txBody>
      </p:sp>
      <p:sp>
        <p:nvSpPr>
          <p:cNvPr id="2" name="标题 1"/>
          <p:cNvSpPr>
            <a:spLocks noGrp="1"/>
          </p:cNvSpPr>
          <p:nvPr>
            <p:ph type="title"/>
          </p:nvPr>
        </p:nvSpPr>
        <p:spPr/>
        <p:txBody>
          <a:bodyPr/>
          <a:lstStyle/>
          <a:p>
            <a:r>
              <a:rPr lang="zh-CN" altLang="en-US" dirty="0"/>
              <a:t>从连续收到三个重复的确认转入拥塞避免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repeatCount="4000" fill="hold" grpId="0" nodeType="afterEffect">
                                  <p:stCondLst>
                                    <p:cond delay="0"/>
                                  </p:stCondLst>
                                  <p:childTnLst>
                                    <p:anim calcmode="discrete" valueType="str">
                                      <p:cBhvr override="childStyle">
                                        <p:cTn id="6" dur="1000" fill="hold"/>
                                        <p:tgtEl>
                                          <p:spTgt spid="781418">
                                            <p:txEl>
                                              <p:charRg st="4294967295" end="429496729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4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1" name="Rectangle 3"/>
          <p:cNvSpPr>
            <a:spLocks noChangeArrowheads="1"/>
          </p:cNvSpPr>
          <p:nvPr/>
        </p:nvSpPr>
        <p:spPr bwMode="auto">
          <a:xfrm>
            <a:off x="2286000" y="2347913"/>
            <a:ext cx="9144000" cy="0"/>
          </a:xfrm>
          <a:prstGeom prst="rect">
            <a:avLst/>
          </a:prstGeom>
          <a:noFill/>
          <a:ln w="9525">
            <a:noFill/>
            <a:miter lim="800000"/>
          </a:ln>
          <a:effectLst/>
        </p:spPr>
        <p:txBody>
          <a:bodyPr>
            <a:spAutoFit/>
          </a:bodyPr>
          <a:lstStyle/>
          <a:p>
            <a:endParaRPr lang="zh-CN" altLang="en-US"/>
          </a:p>
        </p:txBody>
      </p:sp>
      <p:graphicFrame>
        <p:nvGraphicFramePr>
          <p:cNvPr id="816132" name="Object 4"/>
          <p:cNvGraphicFramePr>
            <a:graphicFrameLocks noChangeAspect="1"/>
          </p:cNvGraphicFramePr>
          <p:nvPr/>
        </p:nvGraphicFramePr>
        <p:xfrm>
          <a:off x="560548" y="1196752"/>
          <a:ext cx="8054975" cy="4681538"/>
        </p:xfrm>
        <a:graphic>
          <a:graphicData uri="http://schemas.openxmlformats.org/presentationml/2006/ole">
            <mc:AlternateContent xmlns:mc="http://schemas.openxmlformats.org/markup-compatibility/2006">
              <mc:Choice xmlns:v="urn:schemas-microsoft-com:vml" Requires="v">
                <p:oleObj spid="_x0000_s816264" r:id="rId4" imgW="27432000" imgH="20574000" progId="">
                  <p:embed/>
                </p:oleObj>
              </mc:Choice>
              <mc:Fallback>
                <p:oleObj r:id="rId4" imgW="27432000" imgH="20574000" progId="">
                  <p:embed/>
                  <p:pic>
                    <p:nvPicPr>
                      <p:cNvPr id="0" name="Picture 124"/>
                      <p:cNvPicPr>
                        <a:picLocks noChangeAspect="1" noChangeArrowheads="1"/>
                      </p:cNvPicPr>
                      <p:nvPr/>
                    </p:nvPicPr>
                    <p:blipFill>
                      <a:blip r:embed="rId5">
                        <a:extLst>
                          <a:ext uri="{28A0092B-C50C-407E-A947-70E740481C1C}">
                            <a14:useLocalDpi xmlns:a14="http://schemas.microsoft.com/office/drawing/2010/main" val="0"/>
                          </a:ext>
                        </a:extLst>
                      </a:blip>
                      <a:srcRect t="7959" b="29071"/>
                      <a:stretch>
                        <a:fillRect/>
                      </a:stretch>
                    </p:blipFill>
                    <p:spPr bwMode="auto">
                      <a:xfrm>
                        <a:off x="560548" y="1196752"/>
                        <a:ext cx="8054975" cy="468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6134" name="Rectangle 6"/>
          <p:cNvSpPr>
            <a:spLocks noGrp="1" noChangeArrowheads="1"/>
          </p:cNvSpPr>
          <p:nvPr>
            <p:ph type="title"/>
          </p:nvPr>
        </p:nvSpPr>
        <p:spPr>
          <a:xfrm>
            <a:off x="355600" y="203200"/>
            <a:ext cx="8464872" cy="633512"/>
          </a:xfrm>
        </p:spPr>
        <p:txBody>
          <a:bodyPr/>
          <a:lstStyle/>
          <a:p>
            <a:r>
              <a:rPr lang="zh-CN" altLang="en-US" dirty="0"/>
              <a:t>注意可靠传输的范围和不可靠传输的范围是不同的</a:t>
            </a:r>
          </a:p>
        </p:txBody>
      </p:sp>
    </p:spTree>
  </p:cSld>
  <p:clrMapOvr>
    <a:masterClrMapping/>
  </p:clrMapOv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慢开始和拥塞避免算法的实现举例 </a:t>
            </a:r>
          </a:p>
        </p:txBody>
      </p:sp>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958" y="1340768"/>
            <a:ext cx="8207499"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solidFill>
                  <a:srgbClr val="FF0000"/>
                </a:solidFill>
              </a:rPr>
              <a:t>主动队列管理</a:t>
            </a:r>
            <a:r>
              <a:rPr lang="en-US" altLang="zh-CN" sz="2000" dirty="0">
                <a:solidFill>
                  <a:srgbClr val="FF0000"/>
                </a:solidFill>
              </a:rPr>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主动队列管理</a:t>
            </a:r>
            <a:r>
              <a:rPr lang="en-US" altLang="zh-CN" dirty="0"/>
              <a:t> AQM</a:t>
            </a:r>
            <a:endParaRPr lang="zh-CN" altLang="en-US" dirty="0"/>
          </a:p>
        </p:txBody>
      </p:sp>
      <p:sp>
        <p:nvSpPr>
          <p:cNvPr id="3" name="内容占位符 2"/>
          <p:cNvSpPr>
            <a:spLocks noGrp="1"/>
          </p:cNvSpPr>
          <p:nvPr>
            <p:ph idx="1"/>
          </p:nvPr>
        </p:nvSpPr>
        <p:spPr/>
        <p:txBody>
          <a:bodyPr/>
          <a:lstStyle/>
          <a:p>
            <a:r>
              <a:rPr lang="zh-CN" altLang="en-US" dirty="0"/>
              <a:t>上面讨论的</a:t>
            </a:r>
            <a:r>
              <a:rPr lang="en-US" altLang="zh-CN" dirty="0"/>
              <a:t>TCP</a:t>
            </a:r>
            <a:r>
              <a:rPr lang="zh-CN" altLang="en-US" dirty="0"/>
              <a:t>拥塞控制并没有和网络层采取的</a:t>
            </a:r>
            <a:r>
              <a:rPr lang="zh-CN" altLang="en-US" dirty="0">
                <a:solidFill>
                  <a:srgbClr val="FF0000"/>
                </a:solidFill>
              </a:rPr>
              <a:t>策略</a:t>
            </a:r>
            <a:r>
              <a:rPr lang="zh-CN" altLang="en-US" dirty="0"/>
              <a:t>联系起来。其实，它们之间是有着密切的关系。</a:t>
            </a:r>
            <a:r>
              <a:rPr lang="en-US" altLang="zh-CN" dirty="0"/>
              <a:t>[TCP segment encapsulated in IP datagram]</a:t>
            </a:r>
          </a:p>
          <a:p>
            <a:endParaRPr lang="en-US" altLang="zh-CN" dirty="0"/>
          </a:p>
          <a:p>
            <a:r>
              <a:rPr lang="zh-CN" altLang="en-US" dirty="0"/>
              <a:t>假定一个路由器对某些分组的</a:t>
            </a:r>
            <a:r>
              <a:rPr lang="zh-CN" altLang="en-US" dirty="0">
                <a:solidFill>
                  <a:srgbClr val="FF0000"/>
                </a:solidFill>
              </a:rPr>
              <a:t>处理时间</a:t>
            </a:r>
            <a:r>
              <a:rPr lang="zh-CN" altLang="en-US" dirty="0"/>
              <a:t>特别长，那么这就可能使这些分组中数据部分</a:t>
            </a:r>
            <a:r>
              <a:rPr lang="en-US" altLang="zh-CN" dirty="0"/>
              <a:t>(</a:t>
            </a:r>
            <a:r>
              <a:rPr lang="zh-CN" altLang="en-US" dirty="0"/>
              <a:t>即</a:t>
            </a:r>
            <a:r>
              <a:rPr lang="en-US" altLang="zh-CN" dirty="0"/>
              <a:t>TCP</a:t>
            </a:r>
            <a:r>
              <a:rPr lang="zh-CN" altLang="en-US" dirty="0"/>
              <a:t>报文段</a:t>
            </a:r>
            <a:r>
              <a:rPr lang="en-US" altLang="zh-CN" dirty="0"/>
              <a:t>)</a:t>
            </a:r>
            <a:r>
              <a:rPr lang="zh-CN" altLang="en-US" dirty="0"/>
              <a:t>经过很长时间才能到达终点，结果引起发送方对这些报文段的重传。</a:t>
            </a:r>
            <a:endParaRPr lang="en-US" altLang="zh-CN" dirty="0"/>
          </a:p>
          <a:p>
            <a:endParaRPr lang="en-US" altLang="zh-CN" dirty="0"/>
          </a:p>
          <a:p>
            <a:pPr>
              <a:buBlip>
                <a:blip r:embed="rId2"/>
              </a:buBlip>
            </a:pPr>
            <a:r>
              <a:rPr lang="zh-CN" altLang="zh-CN" dirty="0"/>
              <a:t>重传会使</a:t>
            </a:r>
            <a:r>
              <a:rPr lang="en-US" altLang="zh-CN" dirty="0"/>
              <a:t> TCP </a:t>
            </a:r>
            <a:r>
              <a:rPr lang="zh-CN" altLang="zh-CN" dirty="0"/>
              <a:t>连接的发送端</a:t>
            </a:r>
            <a:r>
              <a:rPr lang="zh-CN" altLang="zh-CN" dirty="0">
                <a:solidFill>
                  <a:srgbClr val="FF0000"/>
                </a:solidFill>
              </a:rPr>
              <a:t>认为</a:t>
            </a:r>
            <a:r>
              <a:rPr lang="zh-CN" altLang="zh-CN" dirty="0"/>
              <a:t>在网络中发生了拥塞。</a:t>
            </a:r>
            <a:endParaRPr lang="en-US" altLang="zh-CN" dirty="0"/>
          </a:p>
          <a:p>
            <a:endParaRPr lang="en-US" altLang="zh-CN" dirty="0"/>
          </a:p>
          <a:p>
            <a:pPr>
              <a:buBlip>
                <a:blip r:embed="rId2"/>
              </a:buBlip>
            </a:pPr>
            <a:r>
              <a:rPr lang="zh-CN" altLang="zh-CN" dirty="0"/>
              <a:t>于是在</a:t>
            </a:r>
            <a:r>
              <a:rPr lang="en-US" altLang="zh-CN" dirty="0"/>
              <a:t> TCP </a:t>
            </a:r>
            <a:r>
              <a:rPr lang="zh-CN" altLang="zh-CN" dirty="0"/>
              <a:t>的发送端就采取了拥塞控制措施，但实际上网络并没有发生拥塞。</a:t>
            </a:r>
          </a:p>
          <a:p>
            <a:endParaRPr lang="en-US" altLang="zh-CN"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a:t>
            </a:r>
            <a:r>
              <a:rPr lang="zh-CN" altLang="zh-CN" dirty="0"/>
              <a:t>先进先出”</a:t>
            </a:r>
            <a:r>
              <a:rPr lang="en-US" altLang="zh-CN" dirty="0"/>
              <a:t>FIFO </a:t>
            </a:r>
            <a:r>
              <a:rPr lang="zh-CN" altLang="en-US" dirty="0"/>
              <a:t>处理</a:t>
            </a:r>
            <a:r>
              <a:rPr lang="zh-CN" altLang="zh-CN" dirty="0"/>
              <a:t>规则</a:t>
            </a:r>
            <a:endParaRPr lang="zh-CN" altLang="en-US" dirty="0"/>
          </a:p>
        </p:txBody>
      </p:sp>
      <p:sp>
        <p:nvSpPr>
          <p:cNvPr id="3" name="内容占位符 2"/>
          <p:cNvSpPr>
            <a:spLocks noGrp="1"/>
          </p:cNvSpPr>
          <p:nvPr>
            <p:ph idx="1"/>
          </p:nvPr>
        </p:nvSpPr>
        <p:spPr/>
        <p:txBody>
          <a:bodyPr/>
          <a:lstStyle/>
          <a:p>
            <a:r>
              <a:rPr lang="zh-CN" altLang="zh-CN" sz="2585" dirty="0"/>
              <a:t>路由器的队列通常都是按照</a:t>
            </a:r>
            <a:r>
              <a:rPr lang="zh-CN" altLang="zh-CN" sz="2585" dirty="0">
                <a:solidFill>
                  <a:srgbClr val="FF0000"/>
                </a:solidFill>
              </a:rPr>
              <a:t>“先进先出”</a:t>
            </a:r>
            <a:r>
              <a:rPr lang="en-US" altLang="zh-CN" sz="2585" dirty="0"/>
              <a:t>FIFO (First In First Out)</a:t>
            </a:r>
            <a:r>
              <a:rPr lang="zh-CN" altLang="zh-CN" sz="2585" dirty="0"/>
              <a:t>的规则处理到来的分组。</a:t>
            </a:r>
            <a:endParaRPr lang="en-US" altLang="zh-CN" sz="2585" dirty="0"/>
          </a:p>
          <a:p>
            <a:endParaRPr lang="en-US" altLang="zh-CN" sz="2585" dirty="0"/>
          </a:p>
          <a:p>
            <a:r>
              <a:rPr lang="zh-CN" altLang="zh-CN" sz="2585" dirty="0"/>
              <a:t>当队列已满时，以后再到达的所有分组</a:t>
            </a:r>
            <a:r>
              <a:rPr lang="en-US" altLang="zh-CN" sz="2585" dirty="0"/>
              <a:t> (</a:t>
            </a:r>
            <a:r>
              <a:rPr lang="zh-CN" altLang="zh-CN" sz="2585" u="sng" dirty="0"/>
              <a:t>如果能够继续排队，这些分组都将排在队列的尾部</a:t>
            </a:r>
            <a:r>
              <a:rPr lang="en-US" altLang="zh-CN" sz="2585" dirty="0"/>
              <a:t>) </a:t>
            </a:r>
            <a:r>
              <a:rPr lang="zh-CN" altLang="zh-CN" sz="2585" dirty="0"/>
              <a:t>将都被丢弃。这就叫做</a:t>
            </a:r>
            <a:r>
              <a:rPr lang="zh-CN" altLang="zh-CN" sz="2585" dirty="0">
                <a:solidFill>
                  <a:srgbClr val="FF0000"/>
                </a:solidFill>
              </a:rPr>
              <a:t>尾部丢弃策略</a:t>
            </a:r>
            <a:r>
              <a:rPr lang="en-US" altLang="zh-CN" sz="2585" dirty="0">
                <a:solidFill>
                  <a:srgbClr val="FF0000"/>
                </a:solidFill>
              </a:rPr>
              <a:t> </a:t>
            </a:r>
            <a:r>
              <a:rPr lang="en-US" altLang="zh-CN" sz="2585" dirty="0"/>
              <a:t>(tail-drop policy)</a:t>
            </a:r>
            <a:r>
              <a:rPr lang="zh-CN" altLang="zh-CN" sz="2585" dirty="0"/>
              <a:t>。</a:t>
            </a:r>
            <a:endParaRPr lang="en-US" altLang="zh-CN" sz="2585" dirty="0"/>
          </a:p>
          <a:p>
            <a:endParaRPr lang="en-US" altLang="zh-CN" sz="2585" dirty="0"/>
          </a:p>
          <a:p>
            <a:r>
              <a:rPr lang="zh-CN" altLang="zh-CN" sz="2585" dirty="0"/>
              <a:t>路由器的尾部丢弃往往会导致一连串分组的丢失，这就</a:t>
            </a:r>
            <a:r>
              <a:rPr lang="zh-CN" altLang="zh-CN" sz="2585" dirty="0">
                <a:solidFill>
                  <a:srgbClr val="FF0000"/>
                </a:solidFill>
              </a:rPr>
              <a:t>使</a:t>
            </a:r>
            <a:r>
              <a:rPr lang="zh-CN" altLang="zh-CN" sz="2585" dirty="0"/>
              <a:t>发送方出现超时重传，</a:t>
            </a:r>
            <a:r>
              <a:rPr lang="zh-CN" altLang="zh-CN" sz="2585" dirty="0">
                <a:solidFill>
                  <a:srgbClr val="FF0000"/>
                </a:solidFill>
              </a:rPr>
              <a:t>使</a:t>
            </a:r>
            <a:r>
              <a:rPr lang="en-US" altLang="zh-CN" sz="2585" dirty="0"/>
              <a:t>TCP</a:t>
            </a:r>
            <a:r>
              <a:rPr lang="zh-CN" altLang="zh-CN" sz="2585" dirty="0"/>
              <a:t>进入拥塞控制的慢开始状态，结果使</a:t>
            </a:r>
            <a:r>
              <a:rPr lang="en-US" altLang="zh-CN" sz="2585" dirty="0"/>
              <a:t>TCP</a:t>
            </a:r>
            <a:r>
              <a:rPr lang="zh-CN" altLang="zh-CN" sz="2585" dirty="0"/>
              <a:t>连接的发送方突然把数据的发送速率降低到很小的数值。</a:t>
            </a:r>
            <a:endParaRPr lang="en-US" altLang="zh-CN" sz="2585" dirty="0"/>
          </a:p>
          <a:p>
            <a:endParaRPr lang="zh-CN" altLang="en-US" sz="2585" dirty="0"/>
          </a:p>
        </p:txBody>
      </p:sp>
    </p:spTree>
    <p:extLst>
      <p:ext uri="{BB962C8B-B14F-4D97-AF65-F5344CB8AC3E}">
        <p14:creationId xmlns:p14="http://schemas.microsoft.com/office/powerpoint/2010/main" val="283489408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90" name="Rectangle 314"/>
          <p:cNvSpPr>
            <a:spLocks noChangeArrowheads="1"/>
          </p:cNvSpPr>
          <p:nvPr/>
        </p:nvSpPr>
        <p:spPr bwMode="auto">
          <a:xfrm>
            <a:off x="286444" y="1261026"/>
            <a:ext cx="1449388" cy="2343150"/>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00" name="Rectangle 324"/>
          <p:cNvSpPr>
            <a:spLocks noChangeArrowheads="1"/>
          </p:cNvSpPr>
          <p:nvPr/>
        </p:nvSpPr>
        <p:spPr bwMode="auto">
          <a:xfrm>
            <a:off x="7534970" y="1261026"/>
            <a:ext cx="1452563" cy="2343150"/>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289" name="Rectangle 313"/>
          <p:cNvSpPr>
            <a:spLocks noChangeArrowheads="1"/>
          </p:cNvSpPr>
          <p:nvPr/>
        </p:nvSpPr>
        <p:spPr bwMode="auto">
          <a:xfrm>
            <a:off x="303908" y="2285328"/>
            <a:ext cx="8688387" cy="433754"/>
          </a:xfrm>
          <a:prstGeom prst="rect">
            <a:avLst/>
          </a:prstGeom>
          <a:solidFill>
            <a:srgbClr val="66FFFF">
              <a:alpha val="67843"/>
            </a:srgbClr>
          </a:solidFill>
          <a:ln>
            <a:noFill/>
          </a:ln>
          <a:effectLst/>
        </p:spPr>
        <p:txBody>
          <a:bodyPr wrap="none" anchor="ctr"/>
          <a:lstStyle/>
          <a:p>
            <a:endParaRPr lang="zh-CN" altLang="en-US" sz="2585" b="1">
              <a:solidFill>
                <a:srgbClr val="000099"/>
              </a:solidFill>
              <a:latin typeface="+mn-lt"/>
              <a:ea typeface="黑体" pitchFamily="2" charset="-122"/>
            </a:endParaRPr>
          </a:p>
        </p:txBody>
      </p:sp>
      <p:sp>
        <p:nvSpPr>
          <p:cNvPr id="126978" name="Rectangle 2"/>
          <p:cNvSpPr>
            <a:spLocks noGrp="1" noChangeArrowheads="1"/>
          </p:cNvSpPr>
          <p:nvPr>
            <p:ph type="title"/>
          </p:nvPr>
        </p:nvSpPr>
        <p:spPr/>
        <p:txBody>
          <a:bodyPr/>
          <a:lstStyle/>
          <a:p>
            <a:r>
              <a:rPr lang="zh-CN" altLang="en-US" dirty="0"/>
              <a:t>路由器的尾部丢弃所带来的问题</a:t>
            </a:r>
          </a:p>
        </p:txBody>
      </p:sp>
      <p:sp>
        <p:nvSpPr>
          <p:cNvPr id="127291" name="Line 315"/>
          <p:cNvSpPr>
            <a:spLocks noChangeShapeType="1"/>
          </p:cNvSpPr>
          <p:nvPr/>
        </p:nvSpPr>
        <p:spPr bwMode="auto">
          <a:xfrm>
            <a:off x="1726307" y="4616160"/>
            <a:ext cx="5789612"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292" name="Line 316"/>
          <p:cNvSpPr>
            <a:spLocks noChangeShapeType="1"/>
          </p:cNvSpPr>
          <p:nvPr/>
        </p:nvSpPr>
        <p:spPr bwMode="auto">
          <a:xfrm>
            <a:off x="286444" y="2724944"/>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293" name="Line 317"/>
          <p:cNvSpPr>
            <a:spLocks noChangeShapeType="1"/>
          </p:cNvSpPr>
          <p:nvPr/>
        </p:nvSpPr>
        <p:spPr bwMode="auto">
          <a:xfrm>
            <a:off x="286444" y="3167490"/>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294" name="Rectangle 318"/>
          <p:cNvSpPr>
            <a:spLocks noChangeArrowheads="1"/>
          </p:cNvSpPr>
          <p:nvPr/>
        </p:nvSpPr>
        <p:spPr bwMode="auto">
          <a:xfrm>
            <a:off x="292795" y="1872092"/>
            <a:ext cx="1439863" cy="413238"/>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295" name="Rectangle 319"/>
          <p:cNvSpPr>
            <a:spLocks noChangeArrowheads="1"/>
          </p:cNvSpPr>
          <p:nvPr/>
        </p:nvSpPr>
        <p:spPr bwMode="auto">
          <a:xfrm>
            <a:off x="251520" y="1372394"/>
            <a:ext cx="319368" cy="215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lnSpc>
                <a:spcPct val="150000"/>
              </a:lnSpc>
            </a:pPr>
            <a:r>
              <a:rPr kumimoji="1" lang="en-US" altLang="zh-CN" sz="1846" b="1">
                <a:solidFill>
                  <a:srgbClr val="000099"/>
                </a:solidFill>
                <a:latin typeface="+mn-lt"/>
                <a:ea typeface="黑体" pitchFamily="2" charset="-122"/>
              </a:rPr>
              <a:t>5</a:t>
            </a:r>
          </a:p>
          <a:p>
            <a:pPr defTabSz="703402" eaLnBrk="0" hangingPunct="0">
              <a:lnSpc>
                <a:spcPct val="150000"/>
              </a:lnSpc>
            </a:pPr>
            <a:r>
              <a:rPr kumimoji="1" lang="en-US" altLang="zh-CN" sz="1846" b="1">
                <a:solidFill>
                  <a:srgbClr val="000099"/>
                </a:solidFill>
                <a:latin typeface="+mn-lt"/>
                <a:ea typeface="黑体" pitchFamily="2" charset="-122"/>
              </a:rPr>
              <a:t>4</a:t>
            </a:r>
          </a:p>
          <a:p>
            <a:pPr defTabSz="703402" eaLnBrk="0" hangingPunct="0">
              <a:lnSpc>
                <a:spcPct val="150000"/>
              </a:lnSpc>
            </a:pPr>
            <a:r>
              <a:rPr kumimoji="1" lang="en-US" altLang="zh-CN" sz="1846" b="1">
                <a:solidFill>
                  <a:srgbClr val="000099"/>
                </a:solidFill>
                <a:latin typeface="+mn-lt"/>
                <a:ea typeface="黑体" pitchFamily="2" charset="-122"/>
              </a:rPr>
              <a:t>3</a:t>
            </a:r>
          </a:p>
          <a:p>
            <a:pPr defTabSz="703402" eaLnBrk="0" hangingPunct="0">
              <a:lnSpc>
                <a:spcPct val="150000"/>
              </a:lnSpc>
            </a:pPr>
            <a:r>
              <a:rPr kumimoji="1" lang="en-US" altLang="zh-CN" sz="1846" b="1">
                <a:solidFill>
                  <a:srgbClr val="000099"/>
                </a:solidFill>
                <a:latin typeface="+mn-lt"/>
                <a:ea typeface="黑体" pitchFamily="2" charset="-122"/>
              </a:rPr>
              <a:t>2</a:t>
            </a:r>
          </a:p>
          <a:p>
            <a:pPr defTabSz="703402" eaLnBrk="0" hangingPunct="0">
              <a:lnSpc>
                <a:spcPct val="150000"/>
              </a:lnSpc>
            </a:pPr>
            <a:r>
              <a:rPr kumimoji="1" lang="en-US" altLang="zh-CN" sz="1846" b="1">
                <a:solidFill>
                  <a:srgbClr val="000099"/>
                </a:solidFill>
                <a:latin typeface="+mn-lt"/>
                <a:ea typeface="黑体" pitchFamily="2" charset="-122"/>
              </a:rPr>
              <a:t>1</a:t>
            </a:r>
          </a:p>
        </p:txBody>
      </p:sp>
      <p:grpSp>
        <p:nvGrpSpPr>
          <p:cNvPr id="127296" name="Group 320"/>
          <p:cNvGrpSpPr>
            <a:grpSpLocks/>
          </p:cNvGrpSpPr>
          <p:nvPr/>
        </p:nvGrpSpPr>
        <p:grpSpPr bwMode="auto">
          <a:xfrm>
            <a:off x="2999482" y="2294122"/>
            <a:ext cx="1062037" cy="1310054"/>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grpSp>
      <p:sp>
        <p:nvSpPr>
          <p:cNvPr id="127301" name="Line 325"/>
          <p:cNvSpPr>
            <a:spLocks noChangeShapeType="1"/>
          </p:cNvSpPr>
          <p:nvPr/>
        </p:nvSpPr>
        <p:spPr bwMode="auto">
          <a:xfrm>
            <a:off x="7534969" y="2724944"/>
            <a:ext cx="145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02" name="Line 326"/>
          <p:cNvSpPr>
            <a:spLocks noChangeShapeType="1"/>
          </p:cNvSpPr>
          <p:nvPr/>
        </p:nvSpPr>
        <p:spPr bwMode="auto">
          <a:xfrm>
            <a:off x="7534969" y="3167490"/>
            <a:ext cx="145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03" name="Rectangle 327"/>
          <p:cNvSpPr>
            <a:spLocks noChangeArrowheads="1"/>
          </p:cNvSpPr>
          <p:nvPr/>
        </p:nvSpPr>
        <p:spPr bwMode="auto">
          <a:xfrm>
            <a:off x="7539732" y="1872092"/>
            <a:ext cx="1447800" cy="413238"/>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grpSp>
        <p:nvGrpSpPr>
          <p:cNvPr id="127304" name="Group 328"/>
          <p:cNvGrpSpPr>
            <a:grpSpLocks/>
          </p:cNvGrpSpPr>
          <p:nvPr/>
        </p:nvGrpSpPr>
        <p:grpSpPr bwMode="auto">
          <a:xfrm>
            <a:off x="5193407" y="2294122"/>
            <a:ext cx="1062037" cy="1310054"/>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grpSp>
      <p:sp>
        <p:nvSpPr>
          <p:cNvPr id="127308" name="Rectangle 332"/>
          <p:cNvSpPr>
            <a:spLocks noChangeArrowheads="1"/>
          </p:cNvSpPr>
          <p:nvPr/>
        </p:nvSpPr>
        <p:spPr bwMode="auto">
          <a:xfrm>
            <a:off x="2604194" y="1554101"/>
            <a:ext cx="4089400"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527" tIns="41031" rIns="83527" bIns="41031">
            <a:spAutoFit/>
          </a:bodyPr>
          <a:lstStyle/>
          <a:p>
            <a:pPr defTabSz="703402" eaLnBrk="0" hangingPunct="0"/>
            <a:r>
              <a:rPr kumimoji="1" lang="zh-CN" altLang="en-US" sz="1846" b="1">
                <a:solidFill>
                  <a:srgbClr val="000099"/>
                </a:solidFill>
                <a:latin typeface="+mn-lt"/>
                <a:ea typeface="黑体" pitchFamily="2" charset="-122"/>
              </a:rPr>
              <a:t>运输层提供应用进程</a:t>
            </a:r>
            <a:r>
              <a:rPr kumimoji="1" lang="zh-CN" altLang="zh-CN" sz="1846" b="1">
                <a:solidFill>
                  <a:srgbClr val="000099"/>
                </a:solidFill>
                <a:latin typeface="+mn-lt"/>
                <a:ea typeface="黑体" pitchFamily="2" charset="-122"/>
              </a:rPr>
              <a:t>间的逻辑</a:t>
            </a:r>
            <a:r>
              <a:rPr kumimoji="1" lang="zh-CN" altLang="en-US" sz="1846" b="1">
                <a:solidFill>
                  <a:srgbClr val="000099"/>
                </a:solidFill>
                <a:latin typeface="+mn-lt"/>
                <a:ea typeface="黑体" pitchFamily="2" charset="-122"/>
              </a:rPr>
              <a:t>通信</a:t>
            </a:r>
          </a:p>
        </p:txBody>
      </p:sp>
      <p:sp>
        <p:nvSpPr>
          <p:cNvPr id="127309" name="Rectangle 333"/>
          <p:cNvSpPr>
            <a:spLocks noChangeArrowheads="1"/>
          </p:cNvSpPr>
          <p:nvPr/>
        </p:nvSpPr>
        <p:spPr bwMode="auto">
          <a:xfrm>
            <a:off x="286444" y="4183872"/>
            <a:ext cx="1447800" cy="81768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sz="2585" b="1">
              <a:solidFill>
                <a:srgbClr val="000099"/>
              </a:solidFill>
              <a:latin typeface="+mn-lt"/>
              <a:ea typeface="黑体" pitchFamily="2" charset="-122"/>
            </a:endParaRPr>
          </a:p>
        </p:txBody>
      </p:sp>
      <p:sp>
        <p:nvSpPr>
          <p:cNvPr id="127310" name="Freeform 334"/>
          <p:cNvSpPr>
            <a:spLocks/>
          </p:cNvSpPr>
          <p:nvPr/>
        </p:nvSpPr>
        <p:spPr bwMode="auto">
          <a:xfrm>
            <a:off x="1081783" y="4454967"/>
            <a:ext cx="655637" cy="1524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11" name="Freeform 335"/>
          <p:cNvSpPr>
            <a:spLocks/>
          </p:cNvSpPr>
          <p:nvPr/>
        </p:nvSpPr>
        <p:spPr bwMode="auto">
          <a:xfrm>
            <a:off x="1019869" y="4627882"/>
            <a:ext cx="712788" cy="169985"/>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12" name="Rectangle 336"/>
          <p:cNvSpPr>
            <a:spLocks noChangeArrowheads="1"/>
          </p:cNvSpPr>
          <p:nvPr/>
        </p:nvSpPr>
        <p:spPr bwMode="auto">
          <a:xfrm>
            <a:off x="516633" y="3845367"/>
            <a:ext cx="874007"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latin typeface="+mn-lt"/>
                <a:ea typeface="黑体" pitchFamily="2" charset="-122"/>
              </a:rPr>
              <a:t>主机 </a:t>
            </a:r>
            <a:r>
              <a:rPr kumimoji="1" lang="en-US" altLang="zh-CN" sz="1846" b="1">
                <a:solidFill>
                  <a:srgbClr val="000099"/>
                </a:solidFill>
                <a:latin typeface="+mn-lt"/>
                <a:ea typeface="黑体" pitchFamily="2" charset="-122"/>
              </a:rPr>
              <a:t>A</a:t>
            </a:r>
          </a:p>
        </p:txBody>
      </p:sp>
      <p:sp>
        <p:nvSpPr>
          <p:cNvPr id="127313" name="Rectangle 337"/>
          <p:cNvSpPr>
            <a:spLocks noChangeArrowheads="1"/>
          </p:cNvSpPr>
          <p:nvPr/>
        </p:nvSpPr>
        <p:spPr bwMode="auto">
          <a:xfrm>
            <a:off x="7760395" y="3845367"/>
            <a:ext cx="874007"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latin typeface="+mn-lt"/>
                <a:ea typeface="黑体" pitchFamily="2" charset="-122"/>
              </a:rPr>
              <a:t>主机 </a:t>
            </a:r>
            <a:r>
              <a:rPr kumimoji="1" lang="en-US" altLang="zh-CN" sz="1846" b="1">
                <a:solidFill>
                  <a:srgbClr val="000099"/>
                </a:solidFill>
                <a:latin typeface="+mn-lt"/>
                <a:ea typeface="黑体" pitchFamily="2" charset="-122"/>
              </a:rPr>
              <a:t>B</a:t>
            </a:r>
          </a:p>
        </p:txBody>
      </p:sp>
      <p:sp>
        <p:nvSpPr>
          <p:cNvPr id="127314" name="Freeform 338"/>
          <p:cNvSpPr>
            <a:spLocks/>
          </p:cNvSpPr>
          <p:nvPr/>
        </p:nvSpPr>
        <p:spPr bwMode="auto">
          <a:xfrm>
            <a:off x="978594" y="2285328"/>
            <a:ext cx="7332663" cy="1493570"/>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15" name="Rectangle 339"/>
          <p:cNvSpPr>
            <a:spLocks noChangeArrowheads="1"/>
          </p:cNvSpPr>
          <p:nvPr/>
        </p:nvSpPr>
        <p:spPr bwMode="auto">
          <a:xfrm>
            <a:off x="1926333" y="1124744"/>
            <a:ext cx="1117663"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latin typeface="+mn-lt"/>
                <a:ea typeface="黑体" pitchFamily="2" charset="-122"/>
              </a:rPr>
              <a:t>应用进程</a:t>
            </a:r>
          </a:p>
        </p:txBody>
      </p:sp>
      <p:sp>
        <p:nvSpPr>
          <p:cNvPr id="127316" name="Freeform 340"/>
          <p:cNvSpPr>
            <a:spLocks/>
          </p:cNvSpPr>
          <p:nvPr/>
        </p:nvSpPr>
        <p:spPr bwMode="auto">
          <a:xfrm>
            <a:off x="7117457" y="1392910"/>
            <a:ext cx="538162" cy="149469"/>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17" name="Rectangle 341"/>
          <p:cNvSpPr>
            <a:spLocks noChangeArrowheads="1"/>
          </p:cNvSpPr>
          <p:nvPr/>
        </p:nvSpPr>
        <p:spPr bwMode="auto">
          <a:xfrm>
            <a:off x="6034783" y="1124744"/>
            <a:ext cx="1117663"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latin typeface="+mn-lt"/>
                <a:ea typeface="黑体" pitchFamily="2" charset="-122"/>
              </a:rPr>
              <a:t>应用进程</a:t>
            </a:r>
          </a:p>
        </p:txBody>
      </p:sp>
      <p:sp>
        <p:nvSpPr>
          <p:cNvPr id="127318" name="AutoShape 342"/>
          <p:cNvSpPr>
            <a:spLocks noChangeArrowheads="1"/>
          </p:cNvSpPr>
          <p:nvPr/>
        </p:nvSpPr>
        <p:spPr bwMode="auto">
          <a:xfrm>
            <a:off x="1715195" y="1876486"/>
            <a:ext cx="5815013" cy="339969"/>
          </a:xfrm>
          <a:prstGeom prst="leftRightArrow">
            <a:avLst>
              <a:gd name="adj1" fmla="val 59167"/>
              <a:gd name="adj2" fmla="val 215634"/>
            </a:avLst>
          </a:prstGeom>
          <a:solidFill>
            <a:srgbClr val="99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19" name="Rectangle 343"/>
          <p:cNvSpPr>
            <a:spLocks noChangeArrowheads="1"/>
          </p:cNvSpPr>
          <p:nvPr/>
        </p:nvSpPr>
        <p:spPr bwMode="auto">
          <a:xfrm>
            <a:off x="3053458" y="4103275"/>
            <a:ext cx="1100031"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latin typeface="+mn-lt"/>
                <a:ea typeface="黑体" pitchFamily="2" charset="-122"/>
              </a:rPr>
              <a:t>路由器 </a:t>
            </a:r>
            <a:r>
              <a:rPr kumimoji="1" lang="en-US" altLang="zh-CN" sz="1846" b="1">
                <a:solidFill>
                  <a:srgbClr val="000099"/>
                </a:solidFill>
                <a:latin typeface="+mn-lt"/>
                <a:ea typeface="黑体" pitchFamily="2" charset="-122"/>
              </a:rPr>
              <a:t>1</a:t>
            </a:r>
          </a:p>
        </p:txBody>
      </p:sp>
      <p:pic>
        <p:nvPicPr>
          <p:cNvPr id="127320" name="Picture 3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244" y="4424195"/>
            <a:ext cx="723900" cy="39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21" name="Rectangle 345"/>
          <p:cNvSpPr>
            <a:spLocks noChangeArrowheads="1"/>
          </p:cNvSpPr>
          <p:nvPr/>
        </p:nvSpPr>
        <p:spPr bwMode="auto">
          <a:xfrm>
            <a:off x="5260082" y="4103275"/>
            <a:ext cx="1100031"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latin typeface="+mn-lt"/>
                <a:ea typeface="黑体" pitchFamily="2" charset="-122"/>
              </a:rPr>
              <a:t>路由器 </a:t>
            </a:r>
            <a:r>
              <a:rPr kumimoji="1" lang="en-US" altLang="zh-CN" sz="1846" b="1">
                <a:solidFill>
                  <a:srgbClr val="000099"/>
                </a:solidFill>
                <a:latin typeface="+mn-lt"/>
                <a:ea typeface="黑体" pitchFamily="2" charset="-122"/>
              </a:rPr>
              <a:t>2</a:t>
            </a:r>
          </a:p>
        </p:txBody>
      </p:sp>
      <p:sp>
        <p:nvSpPr>
          <p:cNvPr id="127322" name="Oval 346"/>
          <p:cNvSpPr>
            <a:spLocks noChangeArrowheads="1"/>
          </p:cNvSpPr>
          <p:nvPr/>
        </p:nvSpPr>
        <p:spPr bwMode="auto">
          <a:xfrm>
            <a:off x="540445" y="4284984"/>
            <a:ext cx="631825" cy="290146"/>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23" name="Rectangle 347"/>
          <p:cNvSpPr>
            <a:spLocks noChangeArrowheads="1"/>
          </p:cNvSpPr>
          <p:nvPr/>
        </p:nvSpPr>
        <p:spPr bwMode="auto">
          <a:xfrm>
            <a:off x="584894" y="4238090"/>
            <a:ext cx="587070"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AP</a:t>
            </a:r>
            <a:r>
              <a:rPr kumimoji="1" lang="en-US" altLang="zh-CN" sz="1846" b="1" baseline="-25000">
                <a:solidFill>
                  <a:srgbClr val="000099"/>
                </a:solidFill>
                <a:latin typeface="+mn-lt"/>
                <a:ea typeface="黑体" pitchFamily="2" charset="-122"/>
              </a:rPr>
              <a:t>1</a:t>
            </a:r>
            <a:endParaRPr kumimoji="1" lang="en-US" altLang="zh-CN" sz="1846" b="1">
              <a:solidFill>
                <a:srgbClr val="000099"/>
              </a:solidFill>
              <a:latin typeface="+mn-lt"/>
              <a:ea typeface="黑体" pitchFamily="2" charset="-122"/>
            </a:endParaRPr>
          </a:p>
        </p:txBody>
      </p:sp>
      <p:sp>
        <p:nvSpPr>
          <p:cNvPr id="127324" name="Oval 348"/>
          <p:cNvSpPr>
            <a:spLocks noChangeArrowheads="1"/>
          </p:cNvSpPr>
          <p:nvPr/>
        </p:nvSpPr>
        <p:spPr bwMode="auto">
          <a:xfrm>
            <a:off x="8233470" y="1285936"/>
            <a:ext cx="631825" cy="328246"/>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25" name="Line 349"/>
          <p:cNvSpPr>
            <a:spLocks noChangeShapeType="1"/>
          </p:cNvSpPr>
          <p:nvPr/>
        </p:nvSpPr>
        <p:spPr bwMode="auto">
          <a:xfrm rot="5400000">
            <a:off x="3083497" y="3163093"/>
            <a:ext cx="87336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26" name="Line 350"/>
          <p:cNvSpPr>
            <a:spLocks noChangeShapeType="1"/>
          </p:cNvSpPr>
          <p:nvPr/>
        </p:nvSpPr>
        <p:spPr bwMode="auto">
          <a:xfrm rot="5400000">
            <a:off x="5273881" y="3160896"/>
            <a:ext cx="8836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pic>
        <p:nvPicPr>
          <p:cNvPr id="127327" name="Picture 3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6095" y="4343599"/>
            <a:ext cx="904875" cy="50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28" name="Rectangle 352"/>
          <p:cNvSpPr>
            <a:spLocks noChangeArrowheads="1"/>
          </p:cNvSpPr>
          <p:nvPr/>
        </p:nvSpPr>
        <p:spPr bwMode="auto">
          <a:xfrm>
            <a:off x="6445944" y="4418332"/>
            <a:ext cx="750576"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LAN</a:t>
            </a:r>
            <a:r>
              <a:rPr kumimoji="1" lang="en-US" altLang="zh-CN" sz="1846" b="1" baseline="-25000">
                <a:solidFill>
                  <a:srgbClr val="000099"/>
                </a:solidFill>
                <a:latin typeface="+mn-lt"/>
                <a:ea typeface="黑体" pitchFamily="2" charset="-122"/>
              </a:rPr>
              <a:t>2</a:t>
            </a:r>
            <a:endParaRPr kumimoji="1" lang="en-US" altLang="zh-CN" sz="1846" b="1">
              <a:solidFill>
                <a:srgbClr val="000099"/>
              </a:solidFill>
              <a:latin typeface="+mn-lt"/>
              <a:ea typeface="黑体" pitchFamily="2" charset="-122"/>
            </a:endParaRPr>
          </a:p>
        </p:txBody>
      </p:sp>
      <p:pic>
        <p:nvPicPr>
          <p:cNvPr id="127329" name="Picture 3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0420" y="4343599"/>
            <a:ext cx="989013" cy="50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30" name="Rectangle 354"/>
          <p:cNvSpPr>
            <a:spLocks noChangeArrowheads="1"/>
          </p:cNvSpPr>
          <p:nvPr/>
        </p:nvSpPr>
        <p:spPr bwMode="auto">
          <a:xfrm>
            <a:off x="4264719" y="4428590"/>
            <a:ext cx="756988"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WAN</a:t>
            </a:r>
          </a:p>
        </p:txBody>
      </p:sp>
      <p:sp>
        <p:nvSpPr>
          <p:cNvPr id="127331" name="Oval 355"/>
          <p:cNvSpPr>
            <a:spLocks noChangeArrowheads="1"/>
          </p:cNvSpPr>
          <p:nvPr/>
        </p:nvSpPr>
        <p:spPr bwMode="auto">
          <a:xfrm>
            <a:off x="1658044" y="4547287"/>
            <a:ext cx="153988" cy="127489"/>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32" name="Oval 356"/>
          <p:cNvSpPr>
            <a:spLocks noChangeArrowheads="1"/>
          </p:cNvSpPr>
          <p:nvPr/>
        </p:nvSpPr>
        <p:spPr bwMode="auto">
          <a:xfrm>
            <a:off x="524570" y="4626418"/>
            <a:ext cx="633413" cy="290146"/>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33" name="Rectangle 357"/>
          <p:cNvSpPr>
            <a:spLocks noChangeArrowheads="1"/>
          </p:cNvSpPr>
          <p:nvPr/>
        </p:nvSpPr>
        <p:spPr bwMode="auto">
          <a:xfrm>
            <a:off x="543620" y="4579524"/>
            <a:ext cx="587070"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AP</a:t>
            </a:r>
            <a:r>
              <a:rPr kumimoji="1" lang="en-US" altLang="zh-CN" sz="1846" b="1" baseline="-25000">
                <a:solidFill>
                  <a:srgbClr val="000099"/>
                </a:solidFill>
                <a:latin typeface="+mn-lt"/>
                <a:ea typeface="黑体" pitchFamily="2" charset="-122"/>
              </a:rPr>
              <a:t>2</a:t>
            </a:r>
            <a:endParaRPr kumimoji="1" lang="en-US" altLang="zh-CN" sz="1846" b="1">
              <a:solidFill>
                <a:srgbClr val="000099"/>
              </a:solidFill>
              <a:latin typeface="+mn-lt"/>
              <a:ea typeface="黑体" pitchFamily="2" charset="-122"/>
            </a:endParaRPr>
          </a:p>
        </p:txBody>
      </p:sp>
      <p:sp>
        <p:nvSpPr>
          <p:cNvPr id="127334" name="Rectangle 358"/>
          <p:cNvSpPr>
            <a:spLocks noChangeArrowheads="1"/>
          </p:cNvSpPr>
          <p:nvPr/>
        </p:nvSpPr>
        <p:spPr bwMode="auto">
          <a:xfrm flipH="1">
            <a:off x="7530207" y="4183872"/>
            <a:ext cx="1447800" cy="81768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sz="2585" b="1">
              <a:solidFill>
                <a:srgbClr val="000099"/>
              </a:solidFill>
              <a:latin typeface="+mn-lt"/>
              <a:ea typeface="黑体" pitchFamily="2" charset="-122"/>
            </a:endParaRPr>
          </a:p>
        </p:txBody>
      </p:sp>
      <p:sp>
        <p:nvSpPr>
          <p:cNvPr id="127335" name="Freeform 359"/>
          <p:cNvSpPr>
            <a:spLocks/>
          </p:cNvSpPr>
          <p:nvPr/>
        </p:nvSpPr>
        <p:spPr bwMode="auto">
          <a:xfrm flipH="1">
            <a:off x="7530208" y="4454967"/>
            <a:ext cx="655637" cy="1524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36" name="Freeform 360"/>
          <p:cNvSpPr>
            <a:spLocks/>
          </p:cNvSpPr>
          <p:nvPr/>
        </p:nvSpPr>
        <p:spPr bwMode="auto">
          <a:xfrm flipH="1">
            <a:off x="7530207" y="4627882"/>
            <a:ext cx="711200" cy="169985"/>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37" name="Oval 361"/>
          <p:cNvSpPr>
            <a:spLocks noChangeArrowheads="1"/>
          </p:cNvSpPr>
          <p:nvPr/>
        </p:nvSpPr>
        <p:spPr bwMode="auto">
          <a:xfrm flipH="1">
            <a:off x="7987408" y="4284984"/>
            <a:ext cx="631825" cy="290146"/>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38" name="Rectangle 362"/>
          <p:cNvSpPr>
            <a:spLocks noChangeArrowheads="1"/>
          </p:cNvSpPr>
          <p:nvPr/>
        </p:nvSpPr>
        <p:spPr bwMode="auto">
          <a:xfrm flipH="1">
            <a:off x="7998520" y="4238090"/>
            <a:ext cx="587070"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AP</a:t>
            </a:r>
            <a:r>
              <a:rPr kumimoji="1" lang="en-US" altLang="zh-CN" sz="1846" b="1" baseline="-25000">
                <a:solidFill>
                  <a:srgbClr val="000099"/>
                </a:solidFill>
                <a:latin typeface="+mn-lt"/>
                <a:ea typeface="黑体" pitchFamily="2" charset="-122"/>
              </a:rPr>
              <a:t>3</a:t>
            </a:r>
            <a:endParaRPr kumimoji="1" lang="en-US" altLang="zh-CN" sz="1846" b="1">
              <a:solidFill>
                <a:srgbClr val="000099"/>
              </a:solidFill>
              <a:latin typeface="+mn-lt"/>
              <a:ea typeface="黑体" pitchFamily="2" charset="-122"/>
            </a:endParaRPr>
          </a:p>
        </p:txBody>
      </p:sp>
      <p:sp>
        <p:nvSpPr>
          <p:cNvPr id="127340" name="Oval 364"/>
          <p:cNvSpPr>
            <a:spLocks noChangeArrowheads="1"/>
          </p:cNvSpPr>
          <p:nvPr/>
        </p:nvSpPr>
        <p:spPr bwMode="auto">
          <a:xfrm flipH="1">
            <a:off x="7973120" y="4626418"/>
            <a:ext cx="631825" cy="290146"/>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41" name="Rectangle 365"/>
          <p:cNvSpPr>
            <a:spLocks noChangeArrowheads="1"/>
          </p:cNvSpPr>
          <p:nvPr/>
        </p:nvSpPr>
        <p:spPr bwMode="auto">
          <a:xfrm flipH="1">
            <a:off x="7998520" y="4592713"/>
            <a:ext cx="587070"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AP</a:t>
            </a:r>
            <a:r>
              <a:rPr kumimoji="1" lang="en-US" altLang="zh-CN" sz="1846" b="1" baseline="-25000">
                <a:solidFill>
                  <a:srgbClr val="000099"/>
                </a:solidFill>
                <a:latin typeface="+mn-lt"/>
                <a:ea typeface="黑体" pitchFamily="2" charset="-122"/>
              </a:rPr>
              <a:t>4</a:t>
            </a:r>
            <a:endParaRPr kumimoji="1" lang="en-US" altLang="zh-CN" sz="1846" b="1">
              <a:solidFill>
                <a:srgbClr val="000099"/>
              </a:solidFill>
              <a:latin typeface="+mn-lt"/>
              <a:ea typeface="黑体" pitchFamily="2" charset="-122"/>
            </a:endParaRPr>
          </a:p>
        </p:txBody>
      </p:sp>
      <p:sp>
        <p:nvSpPr>
          <p:cNvPr id="127342" name="Rectangle 366"/>
          <p:cNvSpPr>
            <a:spLocks noChangeArrowheads="1"/>
          </p:cNvSpPr>
          <p:nvPr/>
        </p:nvSpPr>
        <p:spPr bwMode="auto">
          <a:xfrm>
            <a:off x="4277420" y="2324893"/>
            <a:ext cx="744164"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IP </a:t>
            </a:r>
            <a:r>
              <a:rPr kumimoji="1" lang="zh-CN" altLang="en-US" sz="1846" b="1">
                <a:solidFill>
                  <a:srgbClr val="000099"/>
                </a:solidFill>
                <a:latin typeface="+mn-lt"/>
                <a:ea typeface="黑体" pitchFamily="2" charset="-122"/>
              </a:rPr>
              <a:t>层</a:t>
            </a:r>
          </a:p>
        </p:txBody>
      </p:sp>
      <p:pic>
        <p:nvPicPr>
          <p:cNvPr id="127343" name="Picture 3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6332" y="4343599"/>
            <a:ext cx="906462" cy="50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44" name="Rectangle 368"/>
          <p:cNvSpPr>
            <a:spLocks noChangeArrowheads="1"/>
          </p:cNvSpPr>
          <p:nvPr/>
        </p:nvSpPr>
        <p:spPr bwMode="auto">
          <a:xfrm>
            <a:off x="2058094" y="4416868"/>
            <a:ext cx="750576"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LAN</a:t>
            </a:r>
            <a:r>
              <a:rPr kumimoji="1" lang="en-US" altLang="zh-CN" sz="1846" b="1" baseline="-25000">
                <a:solidFill>
                  <a:srgbClr val="000099"/>
                </a:solidFill>
                <a:latin typeface="+mn-lt"/>
                <a:ea typeface="黑体" pitchFamily="2" charset="-122"/>
              </a:rPr>
              <a:t>1</a:t>
            </a:r>
            <a:endParaRPr kumimoji="1" lang="en-US" altLang="zh-CN" sz="1846" b="1">
              <a:solidFill>
                <a:srgbClr val="000099"/>
              </a:solidFill>
              <a:latin typeface="+mn-lt"/>
              <a:ea typeface="黑体" pitchFamily="2" charset="-122"/>
            </a:endParaRPr>
          </a:p>
        </p:txBody>
      </p:sp>
      <p:sp>
        <p:nvSpPr>
          <p:cNvPr id="127346" name="Freeform 370"/>
          <p:cNvSpPr>
            <a:spLocks/>
          </p:cNvSpPr>
          <p:nvPr/>
        </p:nvSpPr>
        <p:spPr bwMode="auto">
          <a:xfrm>
            <a:off x="1651695" y="1406099"/>
            <a:ext cx="327025" cy="118696"/>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60" name="Oval 384"/>
          <p:cNvSpPr>
            <a:spLocks noChangeArrowheads="1"/>
          </p:cNvSpPr>
          <p:nvPr/>
        </p:nvSpPr>
        <p:spPr bwMode="auto">
          <a:xfrm>
            <a:off x="362645" y="1283006"/>
            <a:ext cx="633413" cy="326780"/>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61" name="Rectangle 385"/>
          <p:cNvSpPr>
            <a:spLocks noChangeArrowheads="1"/>
          </p:cNvSpPr>
          <p:nvPr/>
        </p:nvSpPr>
        <p:spPr bwMode="auto">
          <a:xfrm>
            <a:off x="410269" y="1246370"/>
            <a:ext cx="587070"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AP</a:t>
            </a:r>
            <a:r>
              <a:rPr kumimoji="1" lang="en-US" altLang="zh-CN" sz="1846" b="1" baseline="-25000">
                <a:solidFill>
                  <a:srgbClr val="000099"/>
                </a:solidFill>
                <a:latin typeface="+mn-lt"/>
                <a:ea typeface="黑体" pitchFamily="2" charset="-122"/>
              </a:rPr>
              <a:t>1</a:t>
            </a:r>
            <a:endParaRPr kumimoji="1" lang="en-US" altLang="zh-CN" sz="1846" b="1">
              <a:solidFill>
                <a:srgbClr val="000099"/>
              </a:solidFill>
              <a:latin typeface="+mn-lt"/>
              <a:ea typeface="黑体" pitchFamily="2" charset="-122"/>
            </a:endParaRPr>
          </a:p>
        </p:txBody>
      </p:sp>
      <p:sp>
        <p:nvSpPr>
          <p:cNvPr id="127363" name="Oval 387"/>
          <p:cNvSpPr>
            <a:spLocks noChangeArrowheads="1"/>
          </p:cNvSpPr>
          <p:nvPr/>
        </p:nvSpPr>
        <p:spPr bwMode="auto">
          <a:xfrm>
            <a:off x="1045270" y="1351878"/>
            <a:ext cx="633413" cy="347297"/>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64" name="Rectangle 388"/>
          <p:cNvSpPr>
            <a:spLocks noChangeArrowheads="1"/>
          </p:cNvSpPr>
          <p:nvPr/>
        </p:nvSpPr>
        <p:spPr bwMode="auto">
          <a:xfrm>
            <a:off x="1075433" y="1328432"/>
            <a:ext cx="587070" cy="36691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AP</a:t>
            </a:r>
            <a:r>
              <a:rPr kumimoji="1" lang="en-US" altLang="zh-CN" sz="1846" b="1" baseline="-25000">
                <a:solidFill>
                  <a:srgbClr val="000099"/>
                </a:solidFill>
                <a:latin typeface="+mn-lt"/>
                <a:ea typeface="黑体" pitchFamily="2" charset="-122"/>
              </a:rPr>
              <a:t>2</a:t>
            </a:r>
            <a:endParaRPr kumimoji="1" lang="en-US" altLang="zh-CN" sz="1846" b="1">
              <a:solidFill>
                <a:srgbClr val="000099"/>
              </a:solidFill>
              <a:latin typeface="+mn-lt"/>
              <a:ea typeface="黑体" pitchFamily="2" charset="-122"/>
            </a:endParaRPr>
          </a:p>
        </p:txBody>
      </p:sp>
      <p:sp>
        <p:nvSpPr>
          <p:cNvPr id="127365" name="Oval 389"/>
          <p:cNvSpPr>
            <a:spLocks noChangeArrowheads="1"/>
          </p:cNvSpPr>
          <p:nvPr/>
        </p:nvSpPr>
        <p:spPr bwMode="auto">
          <a:xfrm>
            <a:off x="896044" y="2226715"/>
            <a:ext cx="153988" cy="126023"/>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68" name="Rectangle 392"/>
          <p:cNvSpPr>
            <a:spLocks noChangeArrowheads="1"/>
          </p:cNvSpPr>
          <p:nvPr/>
        </p:nvSpPr>
        <p:spPr bwMode="auto">
          <a:xfrm>
            <a:off x="8274744" y="1240509"/>
            <a:ext cx="587070"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AP</a:t>
            </a:r>
            <a:r>
              <a:rPr kumimoji="1" lang="en-US" altLang="zh-CN" sz="1846" b="1" baseline="-25000">
                <a:solidFill>
                  <a:srgbClr val="000099"/>
                </a:solidFill>
                <a:latin typeface="+mn-lt"/>
                <a:ea typeface="黑体" pitchFamily="2" charset="-122"/>
              </a:rPr>
              <a:t>4</a:t>
            </a:r>
            <a:endParaRPr kumimoji="1" lang="en-US" altLang="zh-CN" sz="1846" b="1">
              <a:solidFill>
                <a:srgbClr val="000099"/>
              </a:solidFill>
              <a:latin typeface="+mn-lt"/>
              <a:ea typeface="黑体" pitchFamily="2" charset="-122"/>
            </a:endParaRPr>
          </a:p>
        </p:txBody>
      </p:sp>
      <p:sp>
        <p:nvSpPr>
          <p:cNvPr id="127369" name="Oval 393"/>
          <p:cNvSpPr>
            <a:spLocks noChangeArrowheads="1"/>
          </p:cNvSpPr>
          <p:nvPr/>
        </p:nvSpPr>
        <p:spPr bwMode="auto">
          <a:xfrm>
            <a:off x="8225532" y="2226715"/>
            <a:ext cx="150812" cy="126023"/>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72" name="Rectangle 396"/>
          <p:cNvSpPr>
            <a:spLocks noChangeArrowheads="1"/>
          </p:cNvSpPr>
          <p:nvPr/>
        </p:nvSpPr>
        <p:spPr bwMode="auto">
          <a:xfrm>
            <a:off x="1926332" y="1549705"/>
            <a:ext cx="643174"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latin typeface="+mn-lt"/>
                <a:ea typeface="黑体" pitchFamily="2" charset="-122"/>
              </a:rPr>
              <a:t>端口</a:t>
            </a:r>
          </a:p>
        </p:txBody>
      </p:sp>
      <p:sp>
        <p:nvSpPr>
          <p:cNvPr id="127373" name="Rectangle 397"/>
          <p:cNvSpPr>
            <a:spLocks noChangeArrowheads="1"/>
          </p:cNvSpPr>
          <p:nvPr/>
        </p:nvSpPr>
        <p:spPr bwMode="auto">
          <a:xfrm>
            <a:off x="6674544" y="1466178"/>
            <a:ext cx="643174"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latin typeface="+mn-lt"/>
                <a:ea typeface="黑体" pitchFamily="2" charset="-122"/>
              </a:rPr>
              <a:t>端口</a:t>
            </a:r>
          </a:p>
        </p:txBody>
      </p:sp>
      <p:sp>
        <p:nvSpPr>
          <p:cNvPr id="127374" name="Line 398"/>
          <p:cNvSpPr>
            <a:spLocks noChangeShapeType="1"/>
          </p:cNvSpPr>
          <p:nvPr/>
        </p:nvSpPr>
        <p:spPr bwMode="auto">
          <a:xfrm>
            <a:off x="7241282" y="1690383"/>
            <a:ext cx="577850" cy="126023"/>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75" name="Line 399"/>
          <p:cNvSpPr>
            <a:spLocks noChangeShapeType="1"/>
          </p:cNvSpPr>
          <p:nvPr/>
        </p:nvSpPr>
        <p:spPr bwMode="auto">
          <a:xfrm flipH="1">
            <a:off x="1411982" y="1703570"/>
            <a:ext cx="544512" cy="11283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76" name="Rectangle 400"/>
          <p:cNvSpPr>
            <a:spLocks noChangeArrowheads="1"/>
          </p:cNvSpPr>
          <p:nvPr/>
        </p:nvSpPr>
        <p:spPr bwMode="auto">
          <a:xfrm>
            <a:off x="8679557" y="1357740"/>
            <a:ext cx="319368" cy="215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lnSpc>
                <a:spcPct val="150000"/>
              </a:lnSpc>
            </a:pPr>
            <a:r>
              <a:rPr kumimoji="1" lang="en-US" altLang="zh-CN" sz="1846" b="1">
                <a:solidFill>
                  <a:srgbClr val="000099"/>
                </a:solidFill>
                <a:latin typeface="+mn-lt"/>
                <a:ea typeface="黑体" pitchFamily="2" charset="-122"/>
              </a:rPr>
              <a:t>5</a:t>
            </a:r>
          </a:p>
          <a:p>
            <a:pPr defTabSz="703402" eaLnBrk="0" hangingPunct="0">
              <a:lnSpc>
                <a:spcPct val="150000"/>
              </a:lnSpc>
            </a:pPr>
            <a:r>
              <a:rPr kumimoji="1" lang="en-US" altLang="zh-CN" sz="1846" b="1">
                <a:solidFill>
                  <a:srgbClr val="000099"/>
                </a:solidFill>
                <a:latin typeface="+mn-lt"/>
                <a:ea typeface="黑体" pitchFamily="2" charset="-122"/>
              </a:rPr>
              <a:t>4</a:t>
            </a:r>
          </a:p>
          <a:p>
            <a:pPr defTabSz="703402" eaLnBrk="0" hangingPunct="0">
              <a:lnSpc>
                <a:spcPct val="150000"/>
              </a:lnSpc>
            </a:pPr>
            <a:r>
              <a:rPr kumimoji="1" lang="en-US" altLang="zh-CN" sz="1846" b="1">
                <a:solidFill>
                  <a:srgbClr val="000099"/>
                </a:solidFill>
                <a:latin typeface="+mn-lt"/>
                <a:ea typeface="黑体" pitchFamily="2" charset="-122"/>
              </a:rPr>
              <a:t>3</a:t>
            </a:r>
          </a:p>
          <a:p>
            <a:pPr defTabSz="703402" eaLnBrk="0" hangingPunct="0">
              <a:lnSpc>
                <a:spcPct val="150000"/>
              </a:lnSpc>
            </a:pPr>
            <a:r>
              <a:rPr kumimoji="1" lang="en-US" altLang="zh-CN" sz="1846" b="1">
                <a:solidFill>
                  <a:srgbClr val="000099"/>
                </a:solidFill>
                <a:latin typeface="+mn-lt"/>
                <a:ea typeface="黑体" pitchFamily="2" charset="-122"/>
              </a:rPr>
              <a:t>2</a:t>
            </a:r>
          </a:p>
          <a:p>
            <a:pPr defTabSz="703402" eaLnBrk="0" hangingPunct="0">
              <a:lnSpc>
                <a:spcPct val="150000"/>
              </a:lnSpc>
            </a:pPr>
            <a:r>
              <a:rPr kumimoji="1" lang="en-US" altLang="zh-CN" sz="1846" b="1">
                <a:solidFill>
                  <a:srgbClr val="000099"/>
                </a:solidFill>
                <a:latin typeface="+mn-lt"/>
                <a:ea typeface="黑体" pitchFamily="2" charset="-122"/>
              </a:rPr>
              <a:t>1</a:t>
            </a:r>
          </a:p>
        </p:txBody>
      </p:sp>
      <p:sp>
        <p:nvSpPr>
          <p:cNvPr id="127377" name="Line 401"/>
          <p:cNvSpPr>
            <a:spLocks noChangeShapeType="1"/>
          </p:cNvSpPr>
          <p:nvPr/>
        </p:nvSpPr>
        <p:spPr bwMode="auto">
          <a:xfrm>
            <a:off x="1761232" y="5186194"/>
            <a:ext cx="57658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78" name="Line 402"/>
          <p:cNvSpPr>
            <a:spLocks noChangeShapeType="1"/>
          </p:cNvSpPr>
          <p:nvPr/>
        </p:nvSpPr>
        <p:spPr bwMode="auto">
          <a:xfrm flipH="1">
            <a:off x="1761232" y="5071894"/>
            <a:ext cx="0" cy="27695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80" name="Rectangle 404"/>
          <p:cNvSpPr>
            <a:spLocks noChangeArrowheads="1"/>
          </p:cNvSpPr>
          <p:nvPr/>
        </p:nvSpPr>
        <p:spPr bwMode="auto">
          <a:xfrm>
            <a:off x="3491608" y="4998624"/>
            <a:ext cx="2167631" cy="3669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IP </a:t>
            </a:r>
            <a:r>
              <a:rPr kumimoji="1" lang="zh-CN" altLang="en-US" sz="1846" b="1">
                <a:solidFill>
                  <a:srgbClr val="000099"/>
                </a:solidFill>
                <a:latin typeface="+mn-lt"/>
                <a:ea typeface="黑体" pitchFamily="2" charset="-122"/>
              </a:rPr>
              <a:t>协议的作用范围</a:t>
            </a:r>
          </a:p>
        </p:txBody>
      </p:sp>
      <p:sp>
        <p:nvSpPr>
          <p:cNvPr id="127381" name="Line 405"/>
          <p:cNvSpPr>
            <a:spLocks noChangeShapeType="1"/>
          </p:cNvSpPr>
          <p:nvPr/>
        </p:nvSpPr>
        <p:spPr bwMode="auto">
          <a:xfrm>
            <a:off x="772219" y="4934149"/>
            <a:ext cx="0" cy="783981"/>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82" name="Line 406"/>
          <p:cNvSpPr>
            <a:spLocks noChangeShapeType="1"/>
          </p:cNvSpPr>
          <p:nvPr/>
        </p:nvSpPr>
        <p:spPr bwMode="auto">
          <a:xfrm>
            <a:off x="8269982" y="4866741"/>
            <a:ext cx="0" cy="835269"/>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83" name="Line 407"/>
          <p:cNvSpPr>
            <a:spLocks noChangeShapeType="1"/>
          </p:cNvSpPr>
          <p:nvPr/>
        </p:nvSpPr>
        <p:spPr bwMode="auto">
          <a:xfrm>
            <a:off x="772220" y="5555471"/>
            <a:ext cx="749776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
        <p:nvSpPr>
          <p:cNvPr id="127384" name="Rectangle 408"/>
          <p:cNvSpPr>
            <a:spLocks noChangeArrowheads="1"/>
          </p:cNvSpPr>
          <p:nvPr/>
        </p:nvSpPr>
        <p:spPr bwMode="auto">
          <a:xfrm>
            <a:off x="2420044" y="5362040"/>
            <a:ext cx="4022304" cy="3669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latin typeface="+mn-lt"/>
                <a:ea typeface="黑体" pitchFamily="2" charset="-122"/>
              </a:rPr>
              <a:t>运输层协议 </a:t>
            </a:r>
            <a:r>
              <a:rPr kumimoji="1" lang="en-US" altLang="zh-CN" sz="1846" b="1">
                <a:solidFill>
                  <a:srgbClr val="000099"/>
                </a:solidFill>
                <a:latin typeface="+mn-lt"/>
                <a:ea typeface="黑体" pitchFamily="2" charset="-122"/>
              </a:rPr>
              <a:t>TCP </a:t>
            </a:r>
            <a:r>
              <a:rPr kumimoji="1" lang="zh-CN" altLang="en-US" sz="1846" b="1">
                <a:solidFill>
                  <a:srgbClr val="000099"/>
                </a:solidFill>
                <a:latin typeface="+mn-lt"/>
                <a:ea typeface="黑体" pitchFamily="2" charset="-122"/>
              </a:rPr>
              <a:t>和 </a:t>
            </a:r>
            <a:r>
              <a:rPr kumimoji="1" lang="en-US" altLang="zh-CN" sz="1846" b="1">
                <a:solidFill>
                  <a:srgbClr val="000099"/>
                </a:solidFill>
                <a:latin typeface="+mn-lt"/>
                <a:ea typeface="黑体" pitchFamily="2" charset="-122"/>
              </a:rPr>
              <a:t>UDP </a:t>
            </a:r>
            <a:r>
              <a:rPr kumimoji="1" lang="zh-CN" altLang="en-US" sz="1846" b="1">
                <a:solidFill>
                  <a:srgbClr val="000099"/>
                </a:solidFill>
                <a:latin typeface="+mn-lt"/>
                <a:ea typeface="黑体" pitchFamily="2" charset="-122"/>
              </a:rPr>
              <a:t>的作用范围</a:t>
            </a:r>
          </a:p>
        </p:txBody>
      </p:sp>
      <p:pic>
        <p:nvPicPr>
          <p:cNvPr id="127385" name="Picture 40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9144" y="4424195"/>
            <a:ext cx="723900" cy="39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87" name="Rectangle 411"/>
          <p:cNvSpPr>
            <a:spLocks noChangeArrowheads="1"/>
          </p:cNvSpPr>
          <p:nvPr/>
        </p:nvSpPr>
        <p:spPr bwMode="auto">
          <a:xfrm>
            <a:off x="616644" y="1760721"/>
            <a:ext cx="215900" cy="199292"/>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88" name="Rectangle 412"/>
          <p:cNvSpPr>
            <a:spLocks noChangeArrowheads="1"/>
          </p:cNvSpPr>
          <p:nvPr/>
        </p:nvSpPr>
        <p:spPr bwMode="auto">
          <a:xfrm>
            <a:off x="1200844" y="1760721"/>
            <a:ext cx="215900" cy="199292"/>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89" name="Rectangle 413"/>
          <p:cNvSpPr>
            <a:spLocks noChangeArrowheads="1"/>
          </p:cNvSpPr>
          <p:nvPr/>
        </p:nvSpPr>
        <p:spPr bwMode="auto">
          <a:xfrm>
            <a:off x="7792144" y="1772444"/>
            <a:ext cx="215900" cy="199292"/>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90" name="Rectangle 414"/>
          <p:cNvSpPr>
            <a:spLocks noChangeArrowheads="1"/>
          </p:cNvSpPr>
          <p:nvPr/>
        </p:nvSpPr>
        <p:spPr bwMode="auto">
          <a:xfrm>
            <a:off x="8528744" y="1772444"/>
            <a:ext cx="215900" cy="199292"/>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66" name="Freeform 390"/>
          <p:cNvSpPr>
            <a:spLocks/>
          </p:cNvSpPr>
          <p:nvPr/>
        </p:nvSpPr>
        <p:spPr bwMode="auto">
          <a:xfrm>
            <a:off x="7903270" y="1615649"/>
            <a:ext cx="331788" cy="641838"/>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67" name="Freeform 391"/>
          <p:cNvSpPr>
            <a:spLocks/>
          </p:cNvSpPr>
          <p:nvPr/>
        </p:nvSpPr>
        <p:spPr bwMode="auto">
          <a:xfrm>
            <a:off x="8354119" y="1618579"/>
            <a:ext cx="292100" cy="635977"/>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70" name="Oval 394"/>
          <p:cNvSpPr>
            <a:spLocks noChangeArrowheads="1"/>
          </p:cNvSpPr>
          <p:nvPr/>
        </p:nvSpPr>
        <p:spPr bwMode="auto">
          <a:xfrm>
            <a:off x="7607994" y="1410495"/>
            <a:ext cx="630238" cy="32531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71" name="Rectangle 395"/>
          <p:cNvSpPr>
            <a:spLocks noChangeArrowheads="1"/>
          </p:cNvSpPr>
          <p:nvPr/>
        </p:nvSpPr>
        <p:spPr bwMode="auto">
          <a:xfrm>
            <a:off x="7633394" y="1366532"/>
            <a:ext cx="587070"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a:solidFill>
                  <a:srgbClr val="000099"/>
                </a:solidFill>
                <a:latin typeface="+mn-lt"/>
                <a:ea typeface="黑体" pitchFamily="2" charset="-122"/>
              </a:rPr>
              <a:t>AP</a:t>
            </a:r>
            <a:r>
              <a:rPr kumimoji="1" lang="en-US" altLang="zh-CN" sz="1846" b="1" baseline="-25000">
                <a:solidFill>
                  <a:srgbClr val="000099"/>
                </a:solidFill>
                <a:latin typeface="+mn-lt"/>
                <a:ea typeface="黑体" pitchFamily="2" charset="-122"/>
              </a:rPr>
              <a:t>3</a:t>
            </a:r>
            <a:endParaRPr kumimoji="1" lang="en-US" altLang="zh-CN" sz="1846" b="1">
              <a:solidFill>
                <a:srgbClr val="000099"/>
              </a:solidFill>
              <a:latin typeface="+mn-lt"/>
              <a:ea typeface="黑体" pitchFamily="2" charset="-122"/>
            </a:endParaRPr>
          </a:p>
        </p:txBody>
      </p:sp>
      <p:sp>
        <p:nvSpPr>
          <p:cNvPr id="127362" name="Freeform 386"/>
          <p:cNvSpPr>
            <a:spLocks/>
          </p:cNvSpPr>
          <p:nvPr/>
        </p:nvSpPr>
        <p:spPr bwMode="auto">
          <a:xfrm>
            <a:off x="1051620" y="1674263"/>
            <a:ext cx="271463" cy="580292"/>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59" name="Freeform 383"/>
          <p:cNvSpPr>
            <a:spLocks/>
          </p:cNvSpPr>
          <p:nvPr/>
        </p:nvSpPr>
        <p:spPr bwMode="auto">
          <a:xfrm>
            <a:off x="707132" y="1593668"/>
            <a:ext cx="255587" cy="698988"/>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127339" name="Oval 363"/>
          <p:cNvSpPr>
            <a:spLocks noChangeArrowheads="1"/>
          </p:cNvSpPr>
          <p:nvPr/>
        </p:nvSpPr>
        <p:spPr bwMode="auto">
          <a:xfrm flipH="1">
            <a:off x="7447657" y="4547287"/>
            <a:ext cx="152400" cy="127489"/>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itchFamily="2" charset="-122"/>
            </a:endParaRPr>
          </a:p>
        </p:txBody>
      </p:sp>
      <p:sp>
        <p:nvSpPr>
          <p:cNvPr id="93" name="Line 402"/>
          <p:cNvSpPr>
            <a:spLocks noChangeShapeType="1"/>
          </p:cNvSpPr>
          <p:nvPr/>
        </p:nvSpPr>
        <p:spPr bwMode="auto">
          <a:xfrm flipH="1">
            <a:off x="7558629" y="5071894"/>
            <a:ext cx="0" cy="27695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黑体" pitchFamily="2" charset="-122"/>
            </a:endParaRPr>
          </a:p>
        </p:txBody>
      </p:sp>
    </p:spTree>
    <p:extLst>
      <p:ext uri="{BB962C8B-B14F-4D97-AF65-F5344CB8AC3E}">
        <p14:creationId xmlns:p14="http://schemas.microsoft.com/office/powerpoint/2010/main" val="52538049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b" anchorCtr="0" compatLnSpc="1">
            <a:prstTxWarp prst="textNoShape">
              <a:avLst/>
            </a:prstTxWarp>
          </a:bodyPr>
          <a:lstStyle/>
          <a:p>
            <a:pPr algn="ctr"/>
            <a:r>
              <a:rPr lang="zh-CN" altLang="zh-CN" dirty="0"/>
              <a:t>全局同步</a:t>
            </a:r>
            <a:endParaRPr lang="zh-CN" altLang="en-US" dirty="0"/>
          </a:p>
        </p:txBody>
      </p:sp>
      <p:sp>
        <p:nvSpPr>
          <p:cNvPr id="3" name="内容占位符 2"/>
          <p:cNvSpPr>
            <a:spLocks noGrp="1"/>
          </p:cNvSpPr>
          <p:nvPr>
            <p:ph idx="1"/>
          </p:nvPr>
        </p:nvSpPr>
        <p:spPr/>
        <p:txBody>
          <a:bodyPr/>
          <a:lstStyle/>
          <a:p>
            <a:pPr>
              <a:spcBef>
                <a:spcPts val="600"/>
              </a:spcBef>
            </a:pPr>
            <a:r>
              <a:rPr lang="zh-CN" altLang="zh-CN" dirty="0"/>
              <a:t>更为严重的是，在网络中通常有很多的</a:t>
            </a:r>
            <a:r>
              <a:rPr lang="en-US" altLang="zh-CN" dirty="0"/>
              <a:t>TCP</a:t>
            </a:r>
            <a:r>
              <a:rPr lang="zh-CN" altLang="zh-CN" dirty="0"/>
              <a:t>连接</a:t>
            </a:r>
            <a:r>
              <a:rPr lang="zh-CN" altLang="en-US" dirty="0"/>
              <a:t>，</a:t>
            </a:r>
            <a:r>
              <a:rPr lang="zh-CN" altLang="zh-CN" dirty="0"/>
              <a:t>这些连接</a:t>
            </a:r>
            <a:r>
              <a:rPr lang="zh-CN" altLang="en-US" dirty="0"/>
              <a:t>中</a:t>
            </a:r>
            <a:r>
              <a:rPr lang="zh-CN" altLang="zh-CN" dirty="0"/>
              <a:t>的报文段通常是</a:t>
            </a:r>
            <a:r>
              <a:rPr lang="zh-CN" altLang="zh-CN" dirty="0">
                <a:solidFill>
                  <a:srgbClr val="FF0000"/>
                </a:solidFill>
              </a:rPr>
              <a:t>复用在</a:t>
            </a:r>
            <a:r>
              <a:rPr lang="zh-CN" altLang="zh-CN" dirty="0"/>
              <a:t>网络层的</a:t>
            </a:r>
            <a:r>
              <a:rPr lang="en-US" altLang="zh-CN" dirty="0"/>
              <a:t>IP</a:t>
            </a:r>
            <a:r>
              <a:rPr lang="zh-CN" altLang="zh-CN" dirty="0"/>
              <a:t>数据报中传送</a:t>
            </a:r>
            <a:r>
              <a:rPr lang="zh-CN" altLang="en-US" dirty="0"/>
              <a:t>的</a:t>
            </a:r>
            <a:r>
              <a:rPr lang="zh-CN" altLang="zh-CN" dirty="0"/>
              <a:t>。</a:t>
            </a:r>
            <a:endParaRPr lang="en-US" altLang="zh-CN" dirty="0"/>
          </a:p>
          <a:p>
            <a:pPr>
              <a:spcBef>
                <a:spcPts val="600"/>
              </a:spcBef>
            </a:pPr>
            <a:endParaRPr lang="en-US" altLang="zh-CN" dirty="0"/>
          </a:p>
          <a:p>
            <a:pPr>
              <a:spcBef>
                <a:spcPts val="600"/>
              </a:spcBef>
            </a:pPr>
            <a:r>
              <a:rPr lang="zh-CN" altLang="zh-CN" dirty="0"/>
              <a:t>在这种情况下，若发生了路由器中的尾部丢弃，就可能会同时影响到很多条</a:t>
            </a:r>
            <a:r>
              <a:rPr lang="en-US" altLang="zh-CN" dirty="0"/>
              <a:t>TCP</a:t>
            </a:r>
            <a:r>
              <a:rPr lang="zh-CN" altLang="zh-CN" dirty="0"/>
              <a:t>连接，结果使这许多</a:t>
            </a:r>
            <a:r>
              <a:rPr lang="en-US" altLang="zh-CN" dirty="0"/>
              <a:t>TCP</a:t>
            </a:r>
            <a:r>
              <a:rPr lang="zh-CN" altLang="zh-CN" dirty="0"/>
              <a:t>连接在同一时间突然都进入到慢开始状态。这在</a:t>
            </a:r>
            <a:r>
              <a:rPr lang="en-US" altLang="zh-CN" dirty="0"/>
              <a:t>TCP</a:t>
            </a:r>
            <a:r>
              <a:rPr lang="zh-CN" altLang="zh-CN" dirty="0"/>
              <a:t>的术语中称为</a:t>
            </a:r>
            <a:r>
              <a:rPr lang="zh-CN" altLang="zh-CN" dirty="0">
                <a:solidFill>
                  <a:srgbClr val="FF0000"/>
                </a:solidFill>
              </a:rPr>
              <a:t>全局同步</a:t>
            </a:r>
            <a:r>
              <a:rPr lang="en-US" altLang="zh-CN" dirty="0">
                <a:solidFill>
                  <a:srgbClr val="FF0000"/>
                </a:solidFill>
              </a:rPr>
              <a:t> </a:t>
            </a:r>
            <a:r>
              <a:rPr lang="en-US" altLang="zh-CN" dirty="0"/>
              <a:t>(global synchronization)</a:t>
            </a:r>
            <a:r>
              <a:rPr lang="zh-CN" altLang="zh-CN" dirty="0"/>
              <a:t>。</a:t>
            </a:r>
            <a:endParaRPr lang="en-US" altLang="zh-CN" dirty="0"/>
          </a:p>
          <a:p>
            <a:pPr>
              <a:spcBef>
                <a:spcPts val="600"/>
              </a:spcBef>
            </a:pPr>
            <a:endParaRPr lang="en-US" altLang="zh-CN" dirty="0"/>
          </a:p>
          <a:p>
            <a:pPr>
              <a:spcBef>
                <a:spcPts val="600"/>
              </a:spcBef>
            </a:pPr>
            <a:r>
              <a:rPr lang="zh-CN" altLang="zh-CN" dirty="0"/>
              <a:t>全局同步使得全网的通信量突然下降了很多，而在网络恢复正常后，其通信量又突然增大很多。</a:t>
            </a:r>
          </a:p>
        </p:txBody>
      </p:sp>
    </p:spTree>
    <p:extLst>
      <p:ext uri="{BB962C8B-B14F-4D97-AF65-F5344CB8AC3E}">
        <p14:creationId xmlns:p14="http://schemas.microsoft.com/office/powerpoint/2010/main" val="39507336"/>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主动队列管理</a:t>
            </a:r>
            <a:r>
              <a:rPr lang="en-US" altLang="zh-CN" dirty="0"/>
              <a:t>AQM</a:t>
            </a:r>
            <a:endParaRPr lang="zh-CN" altLang="en-US" dirty="0"/>
          </a:p>
        </p:txBody>
      </p:sp>
      <p:sp>
        <p:nvSpPr>
          <p:cNvPr id="3" name="内容占位符 2"/>
          <p:cNvSpPr>
            <a:spLocks noGrp="1"/>
          </p:cNvSpPr>
          <p:nvPr>
            <p:ph idx="1"/>
          </p:nvPr>
        </p:nvSpPr>
        <p:spPr/>
        <p:txBody>
          <a:bodyPr/>
          <a:lstStyle/>
          <a:p>
            <a:r>
              <a:rPr lang="zh-CN" altLang="en-US" dirty="0"/>
              <a:t>为了避免发生在网络中的全局同步现象，</a:t>
            </a:r>
            <a:r>
              <a:rPr lang="en-US" altLang="zh-CN" dirty="0"/>
              <a:t>1998</a:t>
            </a:r>
            <a:r>
              <a:rPr lang="zh-CN" altLang="zh-CN" dirty="0"/>
              <a:t>年提出了主动队列管理</a:t>
            </a:r>
            <a:r>
              <a:rPr lang="en-US" altLang="zh-CN" dirty="0"/>
              <a:t> AQM (Active Queue Management)</a:t>
            </a:r>
            <a:r>
              <a:rPr lang="zh-CN" altLang="zh-CN" dirty="0"/>
              <a:t>。</a:t>
            </a:r>
            <a:endParaRPr lang="en-US" altLang="zh-CN" dirty="0"/>
          </a:p>
          <a:p>
            <a:endParaRPr lang="en-US" altLang="zh-CN" dirty="0"/>
          </a:p>
          <a:p>
            <a:r>
              <a:rPr lang="zh-CN" altLang="zh-CN" dirty="0"/>
              <a:t>所谓“主动”就是不要等到路由器的队列长度已经达到最大值时</a:t>
            </a:r>
            <a:r>
              <a:rPr lang="zh-CN" altLang="zh-CN" dirty="0">
                <a:solidFill>
                  <a:srgbClr val="FF0000"/>
                </a:solidFill>
              </a:rPr>
              <a:t>才不得不丢弃</a:t>
            </a:r>
            <a:r>
              <a:rPr lang="zh-CN" altLang="zh-CN" dirty="0"/>
              <a:t>后面到达的分组。这样就太被动了。</a:t>
            </a:r>
            <a:endParaRPr lang="en-US" altLang="zh-CN" dirty="0"/>
          </a:p>
          <a:p>
            <a:endParaRPr lang="en-US" altLang="zh-CN" dirty="0"/>
          </a:p>
          <a:p>
            <a:r>
              <a:rPr lang="zh-CN" altLang="zh-CN" dirty="0"/>
              <a:t>应当在队列长度</a:t>
            </a:r>
            <a:r>
              <a:rPr lang="zh-CN" altLang="zh-CN" dirty="0">
                <a:solidFill>
                  <a:srgbClr val="FF0000"/>
                </a:solidFill>
              </a:rPr>
              <a:t>达到</a:t>
            </a:r>
            <a:r>
              <a:rPr lang="zh-CN" altLang="zh-CN" dirty="0"/>
              <a:t>某个值得警惕</a:t>
            </a:r>
            <a:r>
              <a:rPr lang="en-US" altLang="zh-CN" dirty="0"/>
              <a:t>(alert)</a:t>
            </a:r>
            <a:r>
              <a:rPr lang="zh-CN" altLang="zh-CN" dirty="0"/>
              <a:t>的数值时</a:t>
            </a:r>
            <a:r>
              <a:rPr lang="en-US" altLang="zh-CN" dirty="0"/>
              <a:t>(</a:t>
            </a:r>
            <a:r>
              <a:rPr lang="zh-CN" altLang="zh-CN" dirty="0"/>
              <a:t>即当网络拥塞有了某些拥塞征兆</a:t>
            </a:r>
            <a:r>
              <a:rPr lang="en-US" altLang="zh-CN" dirty="0"/>
              <a:t>sign</a:t>
            </a:r>
            <a:r>
              <a:rPr lang="zh-CN" altLang="zh-CN" dirty="0"/>
              <a:t>时</a:t>
            </a:r>
            <a:r>
              <a:rPr lang="en-US" altLang="zh-CN" dirty="0"/>
              <a:t>)</a:t>
            </a:r>
            <a:r>
              <a:rPr lang="zh-CN" altLang="zh-CN" dirty="0"/>
              <a:t>，就</a:t>
            </a:r>
            <a:r>
              <a:rPr lang="zh-CN" altLang="zh-CN" dirty="0">
                <a:solidFill>
                  <a:srgbClr val="FF0000"/>
                </a:solidFill>
              </a:rPr>
              <a:t>主动丢弃</a:t>
            </a:r>
            <a:r>
              <a:rPr lang="zh-CN" altLang="zh-CN" dirty="0"/>
              <a:t>到达的分组。</a:t>
            </a:r>
            <a:endParaRPr lang="en-US" altLang="zh-CN" dirty="0"/>
          </a:p>
          <a:p>
            <a:endParaRPr lang="en-US" altLang="zh-CN" dirty="0"/>
          </a:p>
          <a:p>
            <a:r>
              <a:rPr lang="en-US" altLang="zh-CN" dirty="0"/>
              <a:t>AQM</a:t>
            </a:r>
            <a:r>
              <a:rPr lang="zh-CN" altLang="zh-CN" dirty="0"/>
              <a:t>可以有不同实现方法，其中曾流行多年的就是</a:t>
            </a:r>
            <a:r>
              <a:rPr lang="zh-CN" altLang="zh-CN" dirty="0">
                <a:solidFill>
                  <a:srgbClr val="FF0000"/>
                </a:solidFill>
              </a:rPr>
              <a:t>随机早期检测</a:t>
            </a:r>
            <a:r>
              <a:rPr lang="en-US" altLang="zh-CN" dirty="0">
                <a:solidFill>
                  <a:srgbClr val="FF0000"/>
                </a:solidFill>
              </a:rPr>
              <a:t>RED </a:t>
            </a:r>
            <a:r>
              <a:rPr lang="en-US" altLang="zh-CN" dirty="0"/>
              <a:t>(Random Early Detection)</a:t>
            </a:r>
            <a:r>
              <a:rPr lang="zh-CN" altLang="zh-CN" dirty="0"/>
              <a:t>。</a:t>
            </a:r>
            <a:endParaRPr lang="zh-CN" altLang="en-US"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361950" y="188640"/>
            <a:ext cx="8420100" cy="648072"/>
          </a:xfrm>
        </p:spPr>
        <p:txBody>
          <a:bodyPr/>
          <a:lstStyle/>
          <a:p>
            <a:r>
              <a:rPr lang="zh-CN" altLang="en-US" sz="3200" dirty="0"/>
              <a:t>随机早期检测</a:t>
            </a:r>
            <a:r>
              <a:rPr lang="en-US" altLang="zh-CN" sz="3200" dirty="0"/>
              <a:t>RED</a:t>
            </a:r>
          </a:p>
        </p:txBody>
      </p:sp>
      <p:sp>
        <p:nvSpPr>
          <p:cNvPr id="906244" name="Rectangle 4"/>
          <p:cNvSpPr>
            <a:spLocks noGrp="1" noChangeArrowheads="1"/>
          </p:cNvSpPr>
          <p:nvPr>
            <p:ph type="body" idx="1"/>
          </p:nvPr>
        </p:nvSpPr>
        <p:spPr/>
        <p:txBody>
          <a:bodyPr/>
          <a:lstStyle/>
          <a:p>
            <a:pPr>
              <a:spcBef>
                <a:spcPts val="600"/>
              </a:spcBef>
            </a:pPr>
            <a:r>
              <a:rPr lang="en-US" altLang="zh-CN" dirty="0"/>
              <a:t>RED </a:t>
            </a:r>
            <a:r>
              <a:rPr lang="zh-CN" altLang="en-US" dirty="0"/>
              <a:t>还有几个不同的名称，即 </a:t>
            </a:r>
            <a:r>
              <a:rPr lang="en-US" altLang="zh-CN" dirty="0"/>
              <a:t>Rand Early </a:t>
            </a:r>
            <a:r>
              <a:rPr lang="en-US" altLang="zh-CN" dirty="0">
                <a:solidFill>
                  <a:srgbClr val="FF0000"/>
                </a:solidFill>
              </a:rPr>
              <a:t>Drop</a:t>
            </a:r>
            <a:r>
              <a:rPr lang="zh-CN" altLang="en-US" dirty="0"/>
              <a:t>，或</a:t>
            </a:r>
            <a:r>
              <a:rPr lang="en-US" altLang="zh-CN" dirty="0"/>
              <a:t>Random Early </a:t>
            </a:r>
            <a:r>
              <a:rPr lang="en-US" altLang="zh-CN" dirty="0">
                <a:solidFill>
                  <a:srgbClr val="FF0000"/>
                </a:solidFill>
              </a:rPr>
              <a:t>Discard</a:t>
            </a:r>
            <a:r>
              <a:rPr lang="en-US" altLang="zh-CN" dirty="0"/>
              <a:t> (</a:t>
            </a:r>
            <a:r>
              <a:rPr lang="zh-CN" altLang="en-US" dirty="0"/>
              <a:t>随机早期丢弃</a:t>
            </a:r>
            <a:r>
              <a:rPr lang="en-US" altLang="zh-CN" dirty="0"/>
              <a:t>)</a:t>
            </a:r>
            <a:r>
              <a:rPr lang="zh-CN" altLang="en-US" dirty="0"/>
              <a:t>。</a:t>
            </a:r>
          </a:p>
          <a:p>
            <a:pPr>
              <a:spcBef>
                <a:spcPts val="600"/>
              </a:spcBef>
            </a:pPr>
            <a:endParaRPr lang="zh-CN" altLang="en-US" dirty="0"/>
          </a:p>
        </p:txBody>
      </p:sp>
    </p:spTree>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4" name="Rectangle 4"/>
          <p:cNvSpPr>
            <a:spLocks noGrp="1" noChangeArrowheads="1"/>
          </p:cNvSpPr>
          <p:nvPr>
            <p:ph type="title"/>
          </p:nvPr>
        </p:nvSpPr>
        <p:spPr>
          <a:xfrm>
            <a:off x="355600" y="203200"/>
            <a:ext cx="8458200" cy="705520"/>
          </a:xfrm>
        </p:spPr>
        <p:txBody>
          <a:bodyPr/>
          <a:lstStyle/>
          <a:p>
            <a:r>
              <a:rPr lang="zh-CN" altLang="en-US" dirty="0"/>
              <a:t>随机早期检测</a:t>
            </a:r>
            <a:r>
              <a:rPr lang="en-US" altLang="zh-CN" dirty="0"/>
              <a:t>RED</a:t>
            </a:r>
          </a:p>
        </p:txBody>
      </p:sp>
      <p:sp>
        <p:nvSpPr>
          <p:cNvPr id="552965" name="Rectangle 5"/>
          <p:cNvSpPr>
            <a:spLocks noGrp="1" noChangeArrowheads="1"/>
          </p:cNvSpPr>
          <p:nvPr>
            <p:ph type="body" idx="1"/>
          </p:nvPr>
        </p:nvSpPr>
        <p:spPr/>
        <p:txBody>
          <a:bodyPr/>
          <a:lstStyle/>
          <a:p>
            <a:pPr indent="-342265">
              <a:spcBef>
                <a:spcPts val="600"/>
              </a:spcBef>
            </a:pPr>
            <a:r>
              <a:rPr lang="zh-CN" altLang="en-US" dirty="0"/>
              <a:t>使路由器的队列维持两个参数，即队列长度最小</a:t>
            </a:r>
            <a:r>
              <a:rPr lang="zh-CN" altLang="en-US" dirty="0">
                <a:solidFill>
                  <a:srgbClr val="FF0000"/>
                </a:solidFill>
              </a:rPr>
              <a:t>门限</a:t>
            </a:r>
            <a:r>
              <a:rPr lang="zh-CN" altLang="en-US" dirty="0"/>
              <a:t> </a:t>
            </a:r>
            <a:r>
              <a:rPr lang="en-US" altLang="zh-CN" dirty="0" err="1"/>
              <a:t>TH</a:t>
            </a:r>
            <a:r>
              <a:rPr lang="en-US" altLang="zh-CN" baseline="-25000" dirty="0" err="1"/>
              <a:t>min</a:t>
            </a:r>
            <a:r>
              <a:rPr lang="en-US" altLang="zh-CN" dirty="0"/>
              <a:t> </a:t>
            </a:r>
            <a:r>
              <a:rPr lang="zh-CN" altLang="en-US" dirty="0"/>
              <a:t>和最大</a:t>
            </a:r>
            <a:r>
              <a:rPr lang="zh-CN" altLang="en-US" dirty="0">
                <a:solidFill>
                  <a:srgbClr val="FF0000"/>
                </a:solidFill>
              </a:rPr>
              <a:t>门限</a:t>
            </a:r>
            <a:r>
              <a:rPr lang="zh-CN" altLang="en-US" dirty="0"/>
              <a:t> </a:t>
            </a:r>
            <a:r>
              <a:rPr lang="en-US" altLang="zh-CN" dirty="0"/>
              <a:t>TH</a:t>
            </a:r>
            <a:r>
              <a:rPr lang="en-US" altLang="zh-CN" baseline="-25000" dirty="0"/>
              <a:t>max</a:t>
            </a:r>
            <a:r>
              <a:rPr lang="zh-CN" altLang="en-US" dirty="0"/>
              <a:t>。</a:t>
            </a:r>
            <a:r>
              <a:rPr lang="en-US" altLang="zh-CN" dirty="0"/>
              <a:t>RED </a:t>
            </a:r>
            <a:r>
              <a:rPr lang="zh-CN" altLang="en-US" dirty="0"/>
              <a:t>对每一个到达的数据报</a:t>
            </a:r>
            <a:r>
              <a:rPr lang="zh-CN" altLang="en-US" dirty="0">
                <a:solidFill>
                  <a:srgbClr val="FF0000"/>
                </a:solidFill>
              </a:rPr>
              <a:t>都</a:t>
            </a:r>
            <a:r>
              <a:rPr lang="zh-CN" altLang="en-US" dirty="0"/>
              <a:t>先计算平均队列长度 </a:t>
            </a:r>
            <a:r>
              <a:rPr lang="en-US" altLang="zh-CN" dirty="0"/>
              <a:t>L</a:t>
            </a:r>
            <a:r>
              <a:rPr lang="en-US" altLang="zh-CN" baseline="-25000" dirty="0"/>
              <a:t>AV</a:t>
            </a:r>
            <a:r>
              <a:rPr lang="zh-CN" altLang="en-US" dirty="0"/>
              <a:t>。</a:t>
            </a:r>
          </a:p>
          <a:p>
            <a:pPr indent="-342265">
              <a:spcBef>
                <a:spcPts val="600"/>
              </a:spcBef>
            </a:pPr>
            <a:endParaRPr lang="zh-CN" altLang="en-US" dirty="0"/>
          </a:p>
          <a:p>
            <a:pPr indent="-342265">
              <a:spcBef>
                <a:spcPts val="600"/>
              </a:spcBef>
              <a:buNone/>
            </a:pPr>
            <a:r>
              <a:rPr lang="en-US" altLang="zh-CN" dirty="0"/>
              <a:t>(1) </a:t>
            </a:r>
            <a:r>
              <a:rPr lang="zh-CN" altLang="en-US" dirty="0"/>
              <a:t>若平均队列长度</a:t>
            </a:r>
            <a:r>
              <a:rPr lang="zh-CN" altLang="en-US" dirty="0">
                <a:solidFill>
                  <a:srgbClr val="FF0000"/>
                </a:solidFill>
              </a:rPr>
              <a:t>小于</a:t>
            </a:r>
            <a:r>
              <a:rPr lang="zh-CN" altLang="en-US" dirty="0"/>
              <a:t>最小门限 </a:t>
            </a:r>
            <a:r>
              <a:rPr lang="en-US" altLang="zh-CN" dirty="0" err="1"/>
              <a:t>TH</a:t>
            </a:r>
            <a:r>
              <a:rPr lang="en-US" altLang="zh-CN" baseline="-25000" dirty="0" err="1"/>
              <a:t>min</a:t>
            </a:r>
            <a:r>
              <a:rPr lang="zh-CN" altLang="en-US" dirty="0"/>
              <a:t>，则将新到达的数据报放入队列进行排队。</a:t>
            </a:r>
          </a:p>
          <a:p>
            <a:pPr indent="-342265">
              <a:spcBef>
                <a:spcPts val="600"/>
              </a:spcBef>
            </a:pPr>
            <a:endParaRPr lang="zh-CN" altLang="en-US" dirty="0"/>
          </a:p>
          <a:p>
            <a:pPr indent="-342265">
              <a:spcBef>
                <a:spcPts val="600"/>
              </a:spcBef>
              <a:buNone/>
            </a:pPr>
            <a:r>
              <a:rPr lang="en-US" altLang="zh-CN" dirty="0"/>
              <a:t>(2) </a:t>
            </a:r>
            <a:r>
              <a:rPr lang="zh-CN" altLang="en-US" dirty="0"/>
              <a:t>若平均队列长度</a:t>
            </a:r>
            <a:r>
              <a:rPr lang="zh-CN" altLang="en-US" dirty="0">
                <a:solidFill>
                  <a:srgbClr val="FF0000"/>
                </a:solidFill>
              </a:rPr>
              <a:t>超过</a:t>
            </a:r>
            <a:r>
              <a:rPr lang="zh-CN" altLang="en-US" dirty="0"/>
              <a:t>最大门限</a:t>
            </a:r>
            <a:r>
              <a:rPr lang="en-US" altLang="zh-CN" dirty="0"/>
              <a:t>TH</a:t>
            </a:r>
            <a:r>
              <a:rPr lang="en-US" altLang="zh-CN" baseline="-25000" dirty="0"/>
              <a:t>max</a:t>
            </a:r>
            <a:r>
              <a:rPr lang="zh-CN" altLang="en-US" dirty="0"/>
              <a:t>，则将新到达的数据报丢弃。</a:t>
            </a:r>
          </a:p>
          <a:p>
            <a:pPr indent="-342265">
              <a:spcBef>
                <a:spcPts val="600"/>
              </a:spcBef>
            </a:pPr>
            <a:endParaRPr lang="zh-CN" altLang="en-US" dirty="0"/>
          </a:p>
          <a:p>
            <a:pPr indent="-342265">
              <a:spcBef>
                <a:spcPts val="600"/>
              </a:spcBef>
              <a:buNone/>
            </a:pPr>
            <a:r>
              <a:rPr lang="en-US" altLang="zh-CN" dirty="0"/>
              <a:t>(3) </a:t>
            </a:r>
            <a:r>
              <a:rPr lang="zh-CN" altLang="en-US" dirty="0"/>
              <a:t>若平均队列长度在最小门限</a:t>
            </a:r>
            <a:r>
              <a:rPr lang="en-US" altLang="zh-CN" dirty="0"/>
              <a:t>TH</a:t>
            </a:r>
            <a:r>
              <a:rPr lang="en-US" altLang="zh-CN" baseline="-25000" dirty="0"/>
              <a:t>min</a:t>
            </a:r>
            <a:r>
              <a:rPr lang="zh-CN" altLang="en-US" dirty="0"/>
              <a:t>和最大门限</a:t>
            </a:r>
            <a:r>
              <a:rPr lang="en-US" altLang="zh-CN" dirty="0"/>
              <a:t>TH</a:t>
            </a:r>
            <a:r>
              <a:rPr lang="en-US" altLang="zh-CN" baseline="-25000" dirty="0"/>
              <a:t>max </a:t>
            </a:r>
            <a:r>
              <a:rPr lang="zh-CN" altLang="en-US" dirty="0"/>
              <a:t>之间，则按照某一</a:t>
            </a:r>
            <a:r>
              <a:rPr lang="zh-CN" altLang="en-US" dirty="0">
                <a:solidFill>
                  <a:srgbClr val="FF0000"/>
                </a:solidFill>
              </a:rPr>
              <a:t>概率 </a:t>
            </a:r>
            <a:r>
              <a:rPr lang="en-US" altLang="zh-CN" dirty="0">
                <a:solidFill>
                  <a:srgbClr val="FF0000"/>
                </a:solidFill>
              </a:rPr>
              <a:t>p </a:t>
            </a:r>
            <a:r>
              <a:rPr lang="zh-CN" altLang="en-US" dirty="0"/>
              <a:t>将新到达的数据报丢弃。</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019" name="Rectangle 35"/>
          <p:cNvSpPr>
            <a:spLocks noChangeArrowheads="1"/>
          </p:cNvSpPr>
          <p:nvPr/>
        </p:nvSpPr>
        <p:spPr bwMode="auto">
          <a:xfrm>
            <a:off x="2725738" y="1630387"/>
            <a:ext cx="3173412" cy="3013075"/>
          </a:xfrm>
          <a:prstGeom prst="rect">
            <a:avLst/>
          </a:prstGeom>
          <a:solidFill>
            <a:srgbClr val="99FF66"/>
          </a:solidFill>
          <a:ln w="9525">
            <a:noFill/>
            <a:miter lim="800000"/>
          </a:ln>
          <a:effectLst/>
        </p:spPr>
        <p:txBody>
          <a:bodyPr wrap="none" anchor="ctr"/>
          <a:lstStyle/>
          <a:p>
            <a:endParaRPr lang="zh-CN" altLang="en-US"/>
          </a:p>
        </p:txBody>
      </p:sp>
      <p:sp>
        <p:nvSpPr>
          <p:cNvPr id="554018" name="Rectangle 34"/>
          <p:cNvSpPr>
            <a:spLocks noChangeArrowheads="1"/>
          </p:cNvSpPr>
          <p:nvPr/>
        </p:nvSpPr>
        <p:spPr bwMode="auto">
          <a:xfrm>
            <a:off x="5902325" y="1628800"/>
            <a:ext cx="946150" cy="2476500"/>
          </a:xfrm>
          <a:prstGeom prst="rect">
            <a:avLst/>
          </a:prstGeom>
          <a:solidFill>
            <a:srgbClr val="FFFF99"/>
          </a:solidFill>
          <a:ln w="9525">
            <a:noFill/>
            <a:miter lim="800000"/>
          </a:ln>
          <a:effectLst/>
        </p:spPr>
        <p:txBody>
          <a:bodyPr wrap="none" anchor="ctr"/>
          <a:lstStyle/>
          <a:p>
            <a:endParaRPr lang="zh-CN" altLang="en-US"/>
          </a:p>
        </p:txBody>
      </p:sp>
      <p:sp>
        <p:nvSpPr>
          <p:cNvPr id="554017" name="Rectangle 33"/>
          <p:cNvSpPr>
            <a:spLocks noChangeArrowheads="1"/>
          </p:cNvSpPr>
          <p:nvPr/>
        </p:nvSpPr>
        <p:spPr bwMode="auto">
          <a:xfrm>
            <a:off x="1547813" y="1628800"/>
            <a:ext cx="1177925" cy="3444875"/>
          </a:xfrm>
          <a:prstGeom prst="rect">
            <a:avLst/>
          </a:prstGeom>
          <a:solidFill>
            <a:srgbClr val="FFCCFF"/>
          </a:solidFill>
          <a:ln w="9525">
            <a:noFill/>
            <a:miter lim="800000"/>
          </a:ln>
          <a:effectLst/>
        </p:spPr>
        <p:txBody>
          <a:bodyPr wrap="none" anchor="ctr"/>
          <a:lstStyle/>
          <a:p>
            <a:endParaRPr lang="zh-CN" altLang="en-US"/>
          </a:p>
        </p:txBody>
      </p:sp>
      <p:sp>
        <p:nvSpPr>
          <p:cNvPr id="553986" name="Rectangle 2"/>
          <p:cNvSpPr>
            <a:spLocks noGrp="1" noChangeArrowheads="1"/>
          </p:cNvSpPr>
          <p:nvPr>
            <p:ph type="title"/>
          </p:nvPr>
        </p:nvSpPr>
        <p:spPr>
          <a:xfrm>
            <a:off x="355600" y="116632"/>
            <a:ext cx="8458200" cy="746969"/>
          </a:xfrm>
        </p:spPr>
        <p:txBody>
          <a:bodyPr/>
          <a:lstStyle/>
          <a:p>
            <a:r>
              <a:rPr lang="zh-CN" altLang="en-US" dirty="0"/>
              <a:t>随机早期检测</a:t>
            </a:r>
            <a:r>
              <a:rPr lang="en-US" altLang="zh-CN" dirty="0"/>
              <a:t>RED</a:t>
            </a:r>
            <a:endParaRPr lang="zh-CN" altLang="en-US" dirty="0"/>
          </a:p>
        </p:txBody>
      </p:sp>
      <p:sp>
        <p:nvSpPr>
          <p:cNvPr id="553988" name="Rectangle 4"/>
          <p:cNvSpPr>
            <a:spLocks noChangeArrowheads="1"/>
          </p:cNvSpPr>
          <p:nvPr/>
        </p:nvSpPr>
        <p:spPr bwMode="auto">
          <a:xfrm>
            <a:off x="4592638" y="2328887"/>
            <a:ext cx="2257425" cy="1276350"/>
          </a:xfrm>
          <a:prstGeom prst="rect">
            <a:avLst/>
          </a:prstGeom>
          <a:solidFill>
            <a:srgbClr val="CCECFF"/>
          </a:solidFill>
          <a:ln w="9525">
            <a:noFill/>
            <a:miter lim="800000"/>
          </a:ln>
          <a:effectLst/>
        </p:spPr>
        <p:txBody>
          <a:bodyPr wrap="none" anchor="ctr"/>
          <a:lstStyle/>
          <a:p>
            <a:endParaRPr lang="zh-CN" altLang="en-US"/>
          </a:p>
        </p:txBody>
      </p:sp>
      <p:sp>
        <p:nvSpPr>
          <p:cNvPr id="553989" name="Freeform 5"/>
          <p:cNvSpPr/>
          <p:nvPr/>
        </p:nvSpPr>
        <p:spPr bwMode="auto">
          <a:xfrm>
            <a:off x="1798638" y="2328887"/>
            <a:ext cx="5051425" cy="1276350"/>
          </a:xfrm>
          <a:custGeom>
            <a:avLst/>
            <a:gdLst/>
            <a:ahLst/>
            <a:cxnLst>
              <a:cxn ang="0">
                <a:pos x="0" y="0"/>
              </a:cxn>
              <a:cxn ang="0">
                <a:pos x="1920" y="0"/>
              </a:cxn>
              <a:cxn ang="0">
                <a:pos x="1920" y="528"/>
              </a:cxn>
              <a:cxn ang="0">
                <a:pos x="0" y="528"/>
              </a:cxn>
            </a:cxnLst>
            <a:rect l="0" t="0" r="r" b="b"/>
            <a:pathLst>
              <a:path w="1920" h="528">
                <a:moveTo>
                  <a:pt x="0" y="0"/>
                </a:moveTo>
                <a:lnTo>
                  <a:pt x="1920" y="0"/>
                </a:lnTo>
                <a:lnTo>
                  <a:pt x="1920" y="528"/>
                </a:lnTo>
                <a:lnTo>
                  <a:pt x="0" y="528"/>
                </a:lnTo>
              </a:path>
            </a:pathLst>
          </a:custGeom>
          <a:noFill/>
          <a:ln w="28575" cmpd="sng">
            <a:solidFill>
              <a:srgbClr val="333399"/>
            </a:solidFill>
            <a:round/>
          </a:ln>
          <a:effectLst/>
        </p:spPr>
        <p:txBody>
          <a:bodyPr/>
          <a:lstStyle/>
          <a:p>
            <a:endParaRPr lang="zh-CN" altLang="en-US"/>
          </a:p>
        </p:txBody>
      </p:sp>
      <p:sp>
        <p:nvSpPr>
          <p:cNvPr id="553990" name="Line 6"/>
          <p:cNvSpPr>
            <a:spLocks noChangeShapeType="1"/>
          </p:cNvSpPr>
          <p:nvPr/>
        </p:nvSpPr>
        <p:spPr bwMode="auto">
          <a:xfrm>
            <a:off x="6529388" y="2328887"/>
            <a:ext cx="0" cy="1276350"/>
          </a:xfrm>
          <a:prstGeom prst="line">
            <a:avLst/>
          </a:prstGeom>
          <a:noFill/>
          <a:ln w="9525">
            <a:solidFill>
              <a:schemeClr val="tx1"/>
            </a:solidFill>
            <a:round/>
          </a:ln>
          <a:effectLst/>
        </p:spPr>
        <p:txBody>
          <a:bodyPr/>
          <a:lstStyle/>
          <a:p>
            <a:endParaRPr lang="zh-CN" altLang="en-US"/>
          </a:p>
        </p:txBody>
      </p:sp>
      <p:sp>
        <p:nvSpPr>
          <p:cNvPr id="553991" name="Line 7"/>
          <p:cNvSpPr>
            <a:spLocks noChangeShapeType="1"/>
          </p:cNvSpPr>
          <p:nvPr/>
        </p:nvSpPr>
        <p:spPr bwMode="auto">
          <a:xfrm>
            <a:off x="6207125" y="2328887"/>
            <a:ext cx="0" cy="1276350"/>
          </a:xfrm>
          <a:prstGeom prst="line">
            <a:avLst/>
          </a:prstGeom>
          <a:noFill/>
          <a:ln w="9525">
            <a:solidFill>
              <a:schemeClr val="tx1"/>
            </a:solidFill>
            <a:round/>
          </a:ln>
          <a:effectLst/>
        </p:spPr>
        <p:txBody>
          <a:bodyPr/>
          <a:lstStyle/>
          <a:p>
            <a:endParaRPr lang="zh-CN" altLang="en-US"/>
          </a:p>
        </p:txBody>
      </p:sp>
      <p:sp>
        <p:nvSpPr>
          <p:cNvPr id="553992" name="Line 8"/>
          <p:cNvSpPr>
            <a:spLocks noChangeShapeType="1"/>
          </p:cNvSpPr>
          <p:nvPr/>
        </p:nvSpPr>
        <p:spPr bwMode="auto">
          <a:xfrm>
            <a:off x="5883275" y="1862162"/>
            <a:ext cx="0" cy="2032000"/>
          </a:xfrm>
          <a:prstGeom prst="line">
            <a:avLst/>
          </a:prstGeom>
          <a:noFill/>
          <a:ln w="9525">
            <a:solidFill>
              <a:schemeClr val="tx1"/>
            </a:solidFill>
            <a:round/>
          </a:ln>
          <a:effectLst/>
        </p:spPr>
        <p:txBody>
          <a:bodyPr/>
          <a:lstStyle/>
          <a:p>
            <a:endParaRPr lang="zh-CN" altLang="en-US"/>
          </a:p>
        </p:txBody>
      </p:sp>
      <p:sp>
        <p:nvSpPr>
          <p:cNvPr id="553993" name="Line 9"/>
          <p:cNvSpPr>
            <a:spLocks noChangeShapeType="1"/>
          </p:cNvSpPr>
          <p:nvPr/>
        </p:nvSpPr>
        <p:spPr bwMode="auto">
          <a:xfrm>
            <a:off x="5561013" y="2328887"/>
            <a:ext cx="0" cy="1276350"/>
          </a:xfrm>
          <a:prstGeom prst="line">
            <a:avLst/>
          </a:prstGeom>
          <a:noFill/>
          <a:ln w="9525">
            <a:solidFill>
              <a:schemeClr val="tx1"/>
            </a:solidFill>
            <a:round/>
          </a:ln>
          <a:effectLst/>
        </p:spPr>
        <p:txBody>
          <a:bodyPr/>
          <a:lstStyle/>
          <a:p>
            <a:endParaRPr lang="zh-CN" altLang="en-US"/>
          </a:p>
        </p:txBody>
      </p:sp>
      <p:sp>
        <p:nvSpPr>
          <p:cNvPr id="553994" name="Line 10"/>
          <p:cNvSpPr>
            <a:spLocks noChangeShapeType="1"/>
          </p:cNvSpPr>
          <p:nvPr/>
        </p:nvSpPr>
        <p:spPr bwMode="auto">
          <a:xfrm>
            <a:off x="5238750" y="2328887"/>
            <a:ext cx="0" cy="1276350"/>
          </a:xfrm>
          <a:prstGeom prst="line">
            <a:avLst/>
          </a:prstGeom>
          <a:noFill/>
          <a:ln w="9525">
            <a:solidFill>
              <a:schemeClr val="tx1"/>
            </a:solidFill>
            <a:round/>
          </a:ln>
          <a:effectLst/>
        </p:spPr>
        <p:txBody>
          <a:bodyPr/>
          <a:lstStyle/>
          <a:p>
            <a:endParaRPr lang="zh-CN" altLang="en-US"/>
          </a:p>
        </p:txBody>
      </p:sp>
      <p:sp>
        <p:nvSpPr>
          <p:cNvPr id="553995" name="Line 11"/>
          <p:cNvSpPr>
            <a:spLocks noChangeShapeType="1"/>
          </p:cNvSpPr>
          <p:nvPr/>
        </p:nvSpPr>
        <p:spPr bwMode="auto">
          <a:xfrm>
            <a:off x="4914900" y="2328887"/>
            <a:ext cx="0" cy="1276350"/>
          </a:xfrm>
          <a:prstGeom prst="line">
            <a:avLst/>
          </a:prstGeom>
          <a:noFill/>
          <a:ln w="9525">
            <a:solidFill>
              <a:schemeClr val="tx1"/>
            </a:solidFill>
            <a:round/>
          </a:ln>
          <a:effectLst/>
        </p:spPr>
        <p:txBody>
          <a:bodyPr/>
          <a:lstStyle/>
          <a:p>
            <a:endParaRPr lang="zh-CN" altLang="en-US"/>
          </a:p>
        </p:txBody>
      </p:sp>
      <p:sp>
        <p:nvSpPr>
          <p:cNvPr id="553996" name="Line 12"/>
          <p:cNvSpPr>
            <a:spLocks noChangeShapeType="1"/>
          </p:cNvSpPr>
          <p:nvPr/>
        </p:nvSpPr>
        <p:spPr bwMode="auto">
          <a:xfrm>
            <a:off x="2735263" y="1866925"/>
            <a:ext cx="1587" cy="3175000"/>
          </a:xfrm>
          <a:prstGeom prst="line">
            <a:avLst/>
          </a:prstGeom>
          <a:noFill/>
          <a:ln w="9525">
            <a:solidFill>
              <a:schemeClr val="tx1"/>
            </a:solidFill>
            <a:prstDash val="dash"/>
            <a:round/>
          </a:ln>
          <a:effectLst/>
        </p:spPr>
        <p:txBody>
          <a:bodyPr/>
          <a:lstStyle/>
          <a:p>
            <a:endParaRPr lang="zh-CN" altLang="en-US"/>
          </a:p>
        </p:txBody>
      </p:sp>
      <p:sp>
        <p:nvSpPr>
          <p:cNvPr id="553997" name="AutoShape 13"/>
          <p:cNvSpPr>
            <a:spLocks noChangeArrowheads="1"/>
          </p:cNvSpPr>
          <p:nvPr/>
        </p:nvSpPr>
        <p:spPr bwMode="auto">
          <a:xfrm>
            <a:off x="6743700" y="2676550"/>
            <a:ext cx="968375" cy="465137"/>
          </a:xfrm>
          <a:prstGeom prst="rightArrow">
            <a:avLst>
              <a:gd name="adj1" fmla="val 50000"/>
              <a:gd name="adj2" fmla="val 52048"/>
            </a:avLst>
          </a:prstGeom>
          <a:solidFill>
            <a:schemeClr val="hlink"/>
          </a:solidFill>
          <a:ln w="9525">
            <a:solidFill>
              <a:srgbClr val="333399"/>
            </a:solidFill>
            <a:miter lim="800000"/>
          </a:ln>
          <a:effectLst/>
        </p:spPr>
        <p:txBody>
          <a:bodyPr wrap="none" anchor="ctr"/>
          <a:lstStyle/>
          <a:p>
            <a:endParaRPr lang="zh-CN" altLang="en-US"/>
          </a:p>
        </p:txBody>
      </p:sp>
      <p:sp>
        <p:nvSpPr>
          <p:cNvPr id="553998" name="Text Box 14"/>
          <p:cNvSpPr txBox="1">
            <a:spLocks noChangeArrowheads="1"/>
          </p:cNvSpPr>
          <p:nvPr/>
        </p:nvSpPr>
        <p:spPr bwMode="auto">
          <a:xfrm>
            <a:off x="7629829" y="2574949"/>
            <a:ext cx="946150" cy="701675"/>
          </a:xfrm>
          <a:prstGeom prst="rect">
            <a:avLst/>
          </a:prstGeom>
          <a:noFill/>
          <a:ln w="9525">
            <a:noFill/>
            <a:miter lim="800000"/>
          </a:ln>
          <a:effectLst/>
        </p:spPr>
        <p:txBody>
          <a:bodyPr wrap="none">
            <a:spAutoFit/>
          </a:bodyPr>
          <a:lstStyle/>
          <a:p>
            <a:pPr algn="ctr"/>
            <a:r>
              <a:rPr kumimoji="1" lang="zh-CN" altLang="en-US" sz="2000" dirty="0">
                <a:latin typeface="Arial" panose="020B0604020202020204" pitchFamily="34" charset="0"/>
                <a:ea typeface="黑体" panose="02010609060101010101" pitchFamily="49" charset="-122"/>
              </a:rPr>
              <a:t>从队首</a:t>
            </a:r>
          </a:p>
          <a:p>
            <a:pPr algn="ctr"/>
            <a:r>
              <a:rPr kumimoji="1" lang="zh-CN" altLang="en-US" sz="2000" dirty="0">
                <a:latin typeface="Arial" panose="020B0604020202020204" pitchFamily="34" charset="0"/>
                <a:ea typeface="黑体" panose="02010609060101010101" pitchFamily="49" charset="-122"/>
              </a:rPr>
              <a:t>发送</a:t>
            </a:r>
          </a:p>
        </p:txBody>
      </p:sp>
      <p:sp>
        <p:nvSpPr>
          <p:cNvPr id="553999" name="Line 15"/>
          <p:cNvSpPr>
            <a:spLocks noChangeShapeType="1"/>
          </p:cNvSpPr>
          <p:nvPr/>
        </p:nvSpPr>
        <p:spPr bwMode="auto">
          <a:xfrm>
            <a:off x="4592638" y="2328887"/>
            <a:ext cx="0" cy="1276350"/>
          </a:xfrm>
          <a:prstGeom prst="line">
            <a:avLst/>
          </a:prstGeom>
          <a:noFill/>
          <a:ln w="9525">
            <a:solidFill>
              <a:schemeClr val="tx1"/>
            </a:solidFill>
            <a:round/>
          </a:ln>
          <a:effectLst/>
        </p:spPr>
        <p:txBody>
          <a:bodyPr/>
          <a:lstStyle/>
          <a:p>
            <a:endParaRPr lang="zh-CN" altLang="en-US"/>
          </a:p>
        </p:txBody>
      </p:sp>
      <p:sp>
        <p:nvSpPr>
          <p:cNvPr id="554000" name="Text Box 16"/>
          <p:cNvSpPr txBox="1">
            <a:spLocks noChangeArrowheads="1"/>
          </p:cNvSpPr>
          <p:nvPr/>
        </p:nvSpPr>
        <p:spPr bwMode="auto">
          <a:xfrm>
            <a:off x="7011988" y="3897337"/>
            <a:ext cx="1952625" cy="396875"/>
          </a:xfrm>
          <a:prstGeom prst="rect">
            <a:avLst/>
          </a:prstGeom>
          <a:noFill/>
          <a:ln w="9525">
            <a:noFill/>
            <a:miter lim="800000"/>
          </a:ln>
          <a:effectLst/>
        </p:spPr>
        <p:txBody>
          <a:bodyPr>
            <a:spAutoFit/>
          </a:bodyPr>
          <a:lstStyle/>
          <a:p>
            <a:r>
              <a:rPr kumimoji="1" lang="zh-CN" altLang="en-US" sz="2000" dirty="0">
                <a:latin typeface="Arial" panose="020B0604020202020204" pitchFamily="34" charset="0"/>
                <a:ea typeface="黑体" panose="02010609060101010101" pitchFamily="49" charset="-122"/>
              </a:rPr>
              <a:t>最小门限 </a:t>
            </a:r>
            <a:r>
              <a:rPr kumimoji="1" lang="en-US" altLang="zh-CN" sz="2000" dirty="0">
                <a:latin typeface="Arial" panose="020B0604020202020204" pitchFamily="34" charset="0"/>
                <a:ea typeface="黑体" panose="02010609060101010101" pitchFamily="49" charset="-122"/>
              </a:rPr>
              <a:t>TH</a:t>
            </a:r>
            <a:r>
              <a:rPr kumimoji="1" lang="en-US" altLang="zh-CN" sz="2000" baseline="-25000" dirty="0">
                <a:latin typeface="Arial" panose="020B0604020202020204" pitchFamily="34" charset="0"/>
                <a:ea typeface="黑体" panose="02010609060101010101" pitchFamily="49" charset="-122"/>
              </a:rPr>
              <a:t>min</a:t>
            </a:r>
          </a:p>
        </p:txBody>
      </p:sp>
      <p:sp>
        <p:nvSpPr>
          <p:cNvPr id="554001" name="Text Box 17"/>
          <p:cNvSpPr txBox="1">
            <a:spLocks noChangeArrowheads="1"/>
          </p:cNvSpPr>
          <p:nvPr/>
        </p:nvSpPr>
        <p:spPr bwMode="auto">
          <a:xfrm>
            <a:off x="3917950" y="4832375"/>
            <a:ext cx="1878013"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最大门限 </a:t>
            </a:r>
            <a:r>
              <a:rPr kumimoji="1" lang="en-US" altLang="zh-CN" sz="2000" dirty="0">
                <a:latin typeface="Arial" panose="020B0604020202020204" pitchFamily="34" charset="0"/>
                <a:ea typeface="黑体" panose="02010609060101010101" pitchFamily="49" charset="-122"/>
              </a:rPr>
              <a:t>TH</a:t>
            </a:r>
            <a:r>
              <a:rPr kumimoji="1" lang="en-US" altLang="zh-CN" sz="2000" baseline="-25000" dirty="0">
                <a:latin typeface="Arial" panose="020B0604020202020204" pitchFamily="34" charset="0"/>
                <a:ea typeface="黑体" panose="02010609060101010101" pitchFamily="49" charset="-122"/>
              </a:rPr>
              <a:t>min</a:t>
            </a:r>
          </a:p>
        </p:txBody>
      </p:sp>
      <p:sp>
        <p:nvSpPr>
          <p:cNvPr id="554002" name="AutoShape 18"/>
          <p:cNvSpPr>
            <a:spLocks noChangeArrowheads="1"/>
          </p:cNvSpPr>
          <p:nvPr/>
        </p:nvSpPr>
        <p:spPr bwMode="auto">
          <a:xfrm>
            <a:off x="1582738" y="2709887"/>
            <a:ext cx="1981200" cy="431800"/>
          </a:xfrm>
          <a:prstGeom prst="rightArrow">
            <a:avLst>
              <a:gd name="adj1" fmla="val 50000"/>
              <a:gd name="adj2" fmla="val 114706"/>
            </a:avLst>
          </a:prstGeom>
          <a:solidFill>
            <a:srgbClr val="CC9900"/>
          </a:solidFill>
          <a:ln w="9525">
            <a:solidFill>
              <a:srgbClr val="333399"/>
            </a:solidFill>
            <a:miter lim="800000"/>
          </a:ln>
          <a:effectLst/>
        </p:spPr>
        <p:txBody>
          <a:bodyPr wrap="none" anchor="ctr"/>
          <a:lstStyle/>
          <a:p>
            <a:endParaRPr lang="zh-CN" altLang="en-US"/>
          </a:p>
        </p:txBody>
      </p:sp>
      <p:sp>
        <p:nvSpPr>
          <p:cNvPr id="554003" name="Text Box 19"/>
          <p:cNvSpPr txBox="1">
            <a:spLocks noChangeArrowheads="1"/>
          </p:cNvSpPr>
          <p:nvPr/>
        </p:nvSpPr>
        <p:spPr bwMode="auto">
          <a:xfrm>
            <a:off x="728663" y="2513037"/>
            <a:ext cx="692150" cy="701675"/>
          </a:xfrm>
          <a:prstGeom prst="rect">
            <a:avLst/>
          </a:prstGeom>
          <a:noFill/>
          <a:ln w="9525">
            <a:noFill/>
            <a:miter lim="800000"/>
          </a:ln>
          <a:effectLst/>
        </p:spPr>
        <p:txBody>
          <a:bodyPr wrap="none">
            <a:spAutoFit/>
          </a:bodyPr>
          <a:lstStyle/>
          <a:p>
            <a:pPr algn="ctr"/>
            <a:r>
              <a:rPr kumimoji="1" lang="zh-CN" altLang="en-US" sz="2000">
                <a:latin typeface="Arial" panose="020B0604020202020204" pitchFamily="34" charset="0"/>
                <a:ea typeface="黑体" panose="02010609060101010101" pitchFamily="49" charset="-122"/>
              </a:rPr>
              <a:t>分组</a:t>
            </a:r>
          </a:p>
          <a:p>
            <a:pPr algn="ctr"/>
            <a:r>
              <a:rPr kumimoji="1" lang="zh-CN" altLang="en-US" sz="2000">
                <a:latin typeface="Arial" panose="020B0604020202020204" pitchFamily="34" charset="0"/>
                <a:ea typeface="黑体" panose="02010609060101010101" pitchFamily="49" charset="-122"/>
              </a:rPr>
              <a:t>到达</a:t>
            </a:r>
          </a:p>
        </p:txBody>
      </p:sp>
      <p:sp>
        <p:nvSpPr>
          <p:cNvPr id="554004" name="Text Box 20"/>
          <p:cNvSpPr txBox="1">
            <a:spLocks noChangeArrowheads="1"/>
          </p:cNvSpPr>
          <p:nvPr/>
        </p:nvSpPr>
        <p:spPr bwMode="auto">
          <a:xfrm>
            <a:off x="4710113" y="4257700"/>
            <a:ext cx="2093912"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平均队列长度 </a:t>
            </a:r>
            <a:r>
              <a:rPr kumimoji="1" lang="en-US" altLang="zh-CN" sz="2000" i="1">
                <a:latin typeface="Arial" panose="020B0604020202020204" pitchFamily="34" charset="0"/>
                <a:ea typeface="黑体" panose="02010609060101010101" pitchFamily="49" charset="-122"/>
              </a:rPr>
              <a:t>L</a:t>
            </a:r>
            <a:r>
              <a:rPr kumimoji="1" lang="en-US" altLang="zh-CN" sz="2000" baseline="-25000">
                <a:latin typeface="Arial" panose="020B0604020202020204" pitchFamily="34" charset="0"/>
                <a:ea typeface="黑体" panose="02010609060101010101" pitchFamily="49" charset="-122"/>
              </a:rPr>
              <a:t>av</a:t>
            </a:r>
          </a:p>
        </p:txBody>
      </p:sp>
      <p:sp>
        <p:nvSpPr>
          <p:cNvPr id="554005" name="Line 21"/>
          <p:cNvSpPr>
            <a:spLocks noChangeShapeType="1"/>
          </p:cNvSpPr>
          <p:nvPr/>
        </p:nvSpPr>
        <p:spPr bwMode="auto">
          <a:xfrm>
            <a:off x="6850063" y="1866925"/>
            <a:ext cx="0" cy="461962"/>
          </a:xfrm>
          <a:prstGeom prst="line">
            <a:avLst/>
          </a:prstGeom>
          <a:noFill/>
          <a:ln w="9525">
            <a:solidFill>
              <a:schemeClr val="tx1"/>
            </a:solidFill>
            <a:round/>
          </a:ln>
          <a:effectLst/>
        </p:spPr>
        <p:txBody>
          <a:bodyPr/>
          <a:lstStyle/>
          <a:p>
            <a:endParaRPr lang="zh-CN" altLang="en-US"/>
          </a:p>
        </p:txBody>
      </p:sp>
      <p:sp>
        <p:nvSpPr>
          <p:cNvPr id="554006" name="Text Box 22"/>
          <p:cNvSpPr txBox="1">
            <a:spLocks noChangeArrowheads="1"/>
          </p:cNvSpPr>
          <p:nvPr/>
        </p:nvSpPr>
        <p:spPr bwMode="auto">
          <a:xfrm>
            <a:off x="5991225" y="1879625"/>
            <a:ext cx="693738" cy="396875"/>
          </a:xfrm>
          <a:prstGeom prst="rect">
            <a:avLst/>
          </a:prstGeom>
          <a:noFill/>
          <a:ln w="9525">
            <a:noFill/>
            <a:miter lim="800000"/>
          </a:ln>
          <a:effectLst/>
        </p:spPr>
        <p:txBody>
          <a:bodyPr wrap="none">
            <a:spAutoFit/>
          </a:bodyPr>
          <a:lstStyle/>
          <a:p>
            <a:r>
              <a:rPr kumimoji="1" lang="zh-CN" altLang="en-US" sz="2000" dirty="0">
                <a:solidFill>
                  <a:srgbClr val="FF0000"/>
                </a:solidFill>
                <a:latin typeface="Arial" panose="020B0604020202020204" pitchFamily="34" charset="0"/>
                <a:ea typeface="黑体" panose="02010609060101010101" pitchFamily="49" charset="-122"/>
              </a:rPr>
              <a:t>排队</a:t>
            </a:r>
          </a:p>
        </p:txBody>
      </p:sp>
      <p:sp>
        <p:nvSpPr>
          <p:cNvPr id="554007" name="Text Box 23"/>
          <p:cNvSpPr txBox="1">
            <a:spLocks noChangeArrowheads="1"/>
          </p:cNvSpPr>
          <p:nvPr/>
        </p:nvSpPr>
        <p:spPr bwMode="auto">
          <a:xfrm>
            <a:off x="1933575" y="1879625"/>
            <a:ext cx="692150" cy="396875"/>
          </a:xfrm>
          <a:prstGeom prst="rect">
            <a:avLst/>
          </a:prstGeom>
          <a:noFill/>
          <a:ln w="9525">
            <a:noFill/>
            <a:miter lim="800000"/>
          </a:ln>
          <a:effectLst/>
        </p:spPr>
        <p:txBody>
          <a:bodyPr wrap="none">
            <a:spAutoFit/>
          </a:bodyPr>
          <a:lstStyle/>
          <a:p>
            <a:r>
              <a:rPr kumimoji="1" lang="zh-CN" altLang="en-US" sz="2000" dirty="0">
                <a:solidFill>
                  <a:srgbClr val="FF0000"/>
                </a:solidFill>
                <a:latin typeface="Arial" panose="020B0604020202020204" pitchFamily="34" charset="0"/>
                <a:ea typeface="黑体" panose="02010609060101010101" pitchFamily="49" charset="-122"/>
              </a:rPr>
              <a:t>丢弃</a:t>
            </a:r>
          </a:p>
        </p:txBody>
      </p:sp>
      <p:sp>
        <p:nvSpPr>
          <p:cNvPr id="554008" name="Text Box 24"/>
          <p:cNvSpPr txBox="1">
            <a:spLocks noChangeArrowheads="1"/>
          </p:cNvSpPr>
          <p:nvPr/>
        </p:nvSpPr>
        <p:spPr bwMode="auto">
          <a:xfrm>
            <a:off x="3443288" y="1881212"/>
            <a:ext cx="1736725" cy="396875"/>
          </a:xfrm>
          <a:prstGeom prst="rect">
            <a:avLst/>
          </a:prstGeom>
          <a:noFill/>
          <a:ln w="9525">
            <a:noFill/>
            <a:miter lim="800000"/>
          </a:ln>
          <a:effectLst/>
        </p:spPr>
        <p:txBody>
          <a:bodyPr wrap="none">
            <a:spAutoFit/>
          </a:bodyPr>
          <a:lstStyle/>
          <a:p>
            <a:r>
              <a:rPr kumimoji="1" lang="zh-CN" altLang="en-US" sz="2000" dirty="0">
                <a:solidFill>
                  <a:srgbClr val="FF0000"/>
                </a:solidFill>
                <a:latin typeface="Arial" panose="020B0604020202020204" pitchFamily="34" charset="0"/>
                <a:ea typeface="黑体" panose="02010609060101010101" pitchFamily="49" charset="-122"/>
              </a:rPr>
              <a:t>以概率 </a:t>
            </a:r>
            <a:r>
              <a:rPr kumimoji="1" lang="en-US" altLang="zh-CN" sz="2000" dirty="0">
                <a:solidFill>
                  <a:srgbClr val="FF0000"/>
                </a:solidFill>
                <a:latin typeface="Arial" panose="020B0604020202020204" pitchFamily="34" charset="0"/>
                <a:ea typeface="黑体" panose="02010609060101010101" pitchFamily="49" charset="-122"/>
              </a:rPr>
              <a:t>p </a:t>
            </a:r>
            <a:r>
              <a:rPr kumimoji="1" lang="zh-CN" altLang="en-US" sz="2000" dirty="0">
                <a:solidFill>
                  <a:srgbClr val="FF0000"/>
                </a:solidFill>
                <a:latin typeface="Arial" panose="020B0604020202020204" pitchFamily="34" charset="0"/>
                <a:ea typeface="黑体" panose="02010609060101010101" pitchFamily="49" charset="-122"/>
              </a:rPr>
              <a:t>丢弃</a:t>
            </a:r>
          </a:p>
        </p:txBody>
      </p:sp>
      <p:sp>
        <p:nvSpPr>
          <p:cNvPr id="554009" name="Line 25"/>
          <p:cNvSpPr>
            <a:spLocks noChangeShapeType="1"/>
          </p:cNvSpPr>
          <p:nvPr/>
        </p:nvSpPr>
        <p:spPr bwMode="auto">
          <a:xfrm>
            <a:off x="4606925" y="4275162"/>
            <a:ext cx="2225675"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554010" name="Line 26"/>
          <p:cNvSpPr>
            <a:spLocks noChangeShapeType="1"/>
          </p:cNvSpPr>
          <p:nvPr/>
        </p:nvSpPr>
        <p:spPr bwMode="auto">
          <a:xfrm flipH="1">
            <a:off x="6850063" y="3648100"/>
            <a:ext cx="14287" cy="1509712"/>
          </a:xfrm>
          <a:prstGeom prst="line">
            <a:avLst/>
          </a:prstGeom>
          <a:noFill/>
          <a:ln w="9525">
            <a:solidFill>
              <a:schemeClr val="tx1"/>
            </a:solidFill>
            <a:prstDash val="dash"/>
            <a:round/>
          </a:ln>
          <a:effectLst/>
        </p:spPr>
        <p:txBody>
          <a:bodyPr/>
          <a:lstStyle/>
          <a:p>
            <a:endParaRPr lang="zh-CN" altLang="en-US"/>
          </a:p>
        </p:txBody>
      </p:sp>
      <p:sp>
        <p:nvSpPr>
          <p:cNvPr id="554011" name="Line 27"/>
          <p:cNvSpPr>
            <a:spLocks noChangeShapeType="1"/>
          </p:cNvSpPr>
          <p:nvPr/>
        </p:nvSpPr>
        <p:spPr bwMode="auto">
          <a:xfrm>
            <a:off x="4598988" y="3638575"/>
            <a:ext cx="0" cy="869950"/>
          </a:xfrm>
          <a:prstGeom prst="line">
            <a:avLst/>
          </a:prstGeom>
          <a:noFill/>
          <a:ln w="9525">
            <a:solidFill>
              <a:schemeClr val="tx1"/>
            </a:solidFill>
            <a:round/>
          </a:ln>
          <a:effectLst/>
        </p:spPr>
        <p:txBody>
          <a:bodyPr/>
          <a:lstStyle/>
          <a:p>
            <a:endParaRPr lang="zh-CN" altLang="en-US"/>
          </a:p>
        </p:txBody>
      </p:sp>
      <p:sp>
        <p:nvSpPr>
          <p:cNvPr id="554012" name="Line 28"/>
          <p:cNvSpPr>
            <a:spLocks noChangeShapeType="1"/>
          </p:cNvSpPr>
          <p:nvPr/>
        </p:nvSpPr>
        <p:spPr bwMode="auto">
          <a:xfrm>
            <a:off x="5880100" y="3798912"/>
            <a:ext cx="1006475"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554013" name="Line 29"/>
          <p:cNvSpPr>
            <a:spLocks noChangeShapeType="1"/>
          </p:cNvSpPr>
          <p:nvPr/>
        </p:nvSpPr>
        <p:spPr bwMode="auto">
          <a:xfrm>
            <a:off x="2746375" y="4824437"/>
            <a:ext cx="4095750"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554014" name="Line 30"/>
          <p:cNvSpPr>
            <a:spLocks noChangeShapeType="1"/>
          </p:cNvSpPr>
          <p:nvPr/>
        </p:nvSpPr>
        <p:spPr bwMode="auto">
          <a:xfrm flipH="1" flipV="1">
            <a:off x="6348413" y="3817962"/>
            <a:ext cx="652462" cy="238125"/>
          </a:xfrm>
          <a:prstGeom prst="line">
            <a:avLst/>
          </a:prstGeom>
          <a:noFill/>
          <a:ln w="28575">
            <a:solidFill>
              <a:srgbClr val="333399"/>
            </a:solidFill>
            <a:round/>
            <a:tailEnd type="triangle" w="med" len="lg"/>
          </a:ln>
          <a:effectLst/>
        </p:spPr>
        <p:txBody>
          <a:bodyPr/>
          <a:lstStyle/>
          <a:p>
            <a:endParaRPr lang="zh-CN" altLang="en-US"/>
          </a:p>
        </p:txBody>
      </p:sp>
      <p:sp>
        <p:nvSpPr>
          <p:cNvPr id="33" name="矩形 32"/>
          <p:cNvSpPr/>
          <p:nvPr/>
        </p:nvSpPr>
        <p:spPr>
          <a:xfrm>
            <a:off x="444768" y="5327674"/>
            <a:ext cx="8530689" cy="830997"/>
          </a:xfrm>
          <a:prstGeom prst="rect">
            <a:avLst/>
          </a:prstGeom>
        </p:spPr>
        <p:txBody>
          <a:bodyPr wrap="square">
            <a:spAutoFit/>
          </a:bodyPr>
          <a:lstStyle/>
          <a:p>
            <a:r>
              <a:rPr lang="zh-CN" altLang="en-US" sz="2400" dirty="0">
                <a:solidFill>
                  <a:srgbClr val="FF0000"/>
                </a:solidFill>
              </a:rPr>
              <a:t>到达队列是</a:t>
            </a:r>
            <a:r>
              <a:rPr lang="zh-CN" altLang="en-US" sz="2400" dirty="0"/>
              <a:t>输入队列还是输出队列？</a:t>
            </a:r>
            <a:r>
              <a:rPr lang="en-US" altLang="zh-CN" sz="2400" dirty="0">
                <a:latin typeface="Arial" panose="020B0604020202020204" pitchFamily="34" charset="0"/>
              </a:rPr>
              <a:t> Under RED, a</a:t>
            </a:r>
            <a:r>
              <a:rPr lang="en-US" altLang="zh-CN" sz="2400" b="1" dirty="0">
                <a:latin typeface="Arial" panose="020B0604020202020204" pitchFamily="34" charset="0"/>
              </a:rPr>
              <a:t> </a:t>
            </a:r>
            <a:r>
              <a:rPr lang="en-US" altLang="zh-CN" sz="2400" dirty="0">
                <a:latin typeface="Arial" panose="020B0604020202020204" pitchFamily="34" charset="0"/>
              </a:rPr>
              <a:t>weighted average is maintained for the length of the </a:t>
            </a:r>
            <a:r>
              <a:rPr lang="en-US" altLang="zh-CN" sz="2400" dirty="0">
                <a:solidFill>
                  <a:srgbClr val="FF0000"/>
                </a:solidFill>
                <a:latin typeface="Arial" panose="020B0604020202020204" pitchFamily="34" charset="0"/>
              </a:rPr>
              <a:t>output queue</a:t>
            </a:r>
            <a:r>
              <a:rPr lang="en-US" altLang="zh-CN" sz="2400" dirty="0">
                <a:latin typeface="Arial" panose="020B0604020202020204" pitchFamily="34" charset="0"/>
              </a:rPr>
              <a:t>. </a:t>
            </a:r>
          </a:p>
        </p:txBody>
      </p:sp>
      <p:sp>
        <p:nvSpPr>
          <p:cNvPr id="2" name="矩形 1">
            <a:extLst>
              <a:ext uri="{FF2B5EF4-FFF2-40B4-BE49-F238E27FC236}">
                <a16:creationId xmlns:a16="http://schemas.microsoft.com/office/drawing/2014/main" id="{B8E501E3-5425-4AE8-A41F-CDEC7951689D}"/>
              </a:ext>
            </a:extLst>
          </p:cNvPr>
          <p:cNvSpPr/>
          <p:nvPr/>
        </p:nvSpPr>
        <p:spPr>
          <a:xfrm>
            <a:off x="389732" y="1033572"/>
            <a:ext cx="8358732" cy="461665"/>
          </a:xfrm>
          <a:prstGeom prst="rect">
            <a:avLst/>
          </a:prstGeom>
        </p:spPr>
        <p:txBody>
          <a:bodyPr wrap="square">
            <a:spAutoFit/>
          </a:bodyPr>
          <a:lstStyle/>
          <a:p>
            <a:r>
              <a:rPr lang="en-US" altLang="zh-CN" sz="2400" dirty="0"/>
              <a:t>RED</a:t>
            </a:r>
            <a:r>
              <a:rPr lang="zh-CN" altLang="en-US" sz="2400" dirty="0"/>
              <a:t>将路由器的</a:t>
            </a:r>
            <a:r>
              <a:rPr lang="zh-CN" altLang="en-US" sz="2400" dirty="0">
                <a:solidFill>
                  <a:srgbClr val="FF0000"/>
                </a:solidFill>
              </a:rPr>
              <a:t>到达队列</a:t>
            </a:r>
            <a:r>
              <a:rPr lang="zh-CN" altLang="en-US" sz="2400" dirty="0"/>
              <a:t>划分成为三个区域</a:t>
            </a:r>
            <a:r>
              <a:rPr lang="en-US" altLang="zh-CN" sz="2400" dirty="0"/>
              <a:t>:</a:t>
            </a:r>
            <a:r>
              <a:rPr lang="zh-CN" altLang="en-US" sz="2400"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395288" y="1028700"/>
            <a:ext cx="3889375"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solidFill>
                  <a:srgbClr val="FF0000"/>
                </a:solidFill>
              </a:rPr>
              <a:t>运输层的端口</a:t>
            </a:r>
          </a:p>
          <a:p>
            <a:pPr>
              <a:lnSpc>
                <a:spcPct val="90000"/>
              </a:lnSpc>
              <a:buFontTx/>
              <a:buNone/>
            </a:pPr>
            <a:r>
              <a:rPr lang="en-US" altLang="zh-CN" sz="2000" dirty="0"/>
              <a:t>5.2 </a:t>
            </a:r>
            <a:r>
              <a:rPr lang="zh-CN" altLang="en-US" sz="2000" dirty="0"/>
              <a:t>用户数据报协议 </a:t>
            </a:r>
            <a:r>
              <a:rPr lang="en-US" altLang="zh-CN" sz="2000" dirty="0"/>
              <a:t>UDP </a:t>
            </a:r>
          </a:p>
          <a:p>
            <a:pPr>
              <a:lnSpc>
                <a:spcPct val="90000"/>
              </a:lnSpc>
            </a:pPr>
            <a:r>
              <a:rPr lang="en-US" altLang="zh-CN" sz="2000" dirty="0"/>
              <a:t>UDP </a:t>
            </a:r>
            <a:r>
              <a:rPr lang="zh-CN" altLang="en-US" sz="2000" dirty="0"/>
              <a:t>概述</a:t>
            </a:r>
            <a:endParaRPr lang="en-US" altLang="zh-CN" sz="2000" dirty="0"/>
          </a:p>
          <a:p>
            <a:pPr>
              <a:lnSpc>
                <a:spcPct val="90000"/>
              </a:lnSpc>
            </a:pPr>
            <a:r>
              <a:rPr lang="en-US" altLang="zh-CN" sz="2000" dirty="0"/>
              <a:t>UDP </a:t>
            </a:r>
            <a:r>
              <a:rPr lang="zh-CN" altLang="en-US" sz="2000" dirty="0"/>
              <a:t>的首部格式</a:t>
            </a:r>
          </a:p>
          <a:p>
            <a:pPr>
              <a:lnSpc>
                <a:spcPct val="90000"/>
              </a:lnSpc>
              <a:buFontTx/>
              <a:buNone/>
            </a:pPr>
            <a:r>
              <a:rPr lang="en-US" altLang="zh-CN" sz="2000" dirty="0"/>
              <a:t>5.3 </a:t>
            </a:r>
            <a:r>
              <a:rPr lang="zh-CN" altLang="en-US" sz="2000" dirty="0"/>
              <a:t>传输控制协议 </a:t>
            </a:r>
            <a:r>
              <a:rPr lang="en-US" altLang="zh-CN" sz="2000" dirty="0"/>
              <a:t>TCP </a:t>
            </a:r>
            <a:r>
              <a:rPr lang="zh-CN" altLang="en-US" sz="2000" dirty="0"/>
              <a:t>概述</a:t>
            </a:r>
          </a:p>
          <a:p>
            <a:pPr>
              <a:lnSpc>
                <a:spcPct val="90000"/>
              </a:lnSpc>
            </a:pPr>
            <a:r>
              <a:rPr lang="en-US" altLang="zh-CN" sz="2000" dirty="0"/>
              <a:t>TCP </a:t>
            </a:r>
            <a:r>
              <a:rPr lang="zh-CN" altLang="en-US" sz="2000" dirty="0"/>
              <a:t>最主要的特点</a:t>
            </a:r>
          </a:p>
          <a:p>
            <a:pPr>
              <a:lnSpc>
                <a:spcPct val="90000"/>
              </a:lnSpc>
            </a:pPr>
            <a:r>
              <a:rPr lang="en-US" altLang="zh-CN" sz="2000" dirty="0"/>
              <a:t>TCP </a:t>
            </a:r>
            <a:r>
              <a:rPr lang="zh-CN" altLang="en-US" sz="2000" dirty="0"/>
              <a:t>的连接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 </a:t>
            </a:r>
            <a:r>
              <a:rPr lang="en-US" altLang="zh-CN" sz="2000" dirty="0"/>
              <a:t>ARQ </a:t>
            </a:r>
            <a:r>
              <a:rPr lang="zh-CN" altLang="en-US" sz="2000" dirty="0"/>
              <a:t>协议</a:t>
            </a:r>
          </a:p>
          <a:p>
            <a:pPr>
              <a:lnSpc>
                <a:spcPct val="90000"/>
              </a:lnSpc>
              <a:buFontTx/>
              <a:buNone/>
            </a:pPr>
            <a:r>
              <a:rPr lang="en-US" altLang="zh-CN" sz="2000" dirty="0"/>
              <a:t>5.5 TCP </a:t>
            </a:r>
            <a:r>
              <a:rPr lang="zh-CN" altLang="en-US" sz="2000" dirty="0"/>
              <a:t>报文段的首部格式</a:t>
            </a:r>
          </a:p>
          <a:p>
            <a:pPr>
              <a:lnSpc>
                <a:spcPct val="90000"/>
              </a:lnSpc>
              <a:buFontTx/>
              <a:buNone/>
            </a:pPr>
            <a:r>
              <a:rPr lang="en-US" altLang="zh-CN" sz="2000" dirty="0"/>
              <a:t>5.6 TCP </a:t>
            </a:r>
            <a:r>
              <a:rPr lang="zh-CN" altLang="en-US" sz="2000" dirty="0"/>
              <a:t>可靠传输的实现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349132" y="165225"/>
            <a:ext cx="8420100" cy="705520"/>
          </a:xfrm>
        </p:spPr>
        <p:txBody>
          <a:bodyPr/>
          <a:lstStyle/>
          <a:p>
            <a:r>
              <a:rPr lang="zh-CN" altLang="en-US" dirty="0"/>
              <a:t>丢弃概率 </a:t>
            </a:r>
            <a:r>
              <a:rPr lang="en-US" altLang="zh-CN" dirty="0"/>
              <a:t>p </a:t>
            </a:r>
            <a:r>
              <a:rPr lang="zh-CN" altLang="en-US" dirty="0"/>
              <a:t>与</a:t>
            </a:r>
            <a:r>
              <a:rPr lang="en-US" altLang="zh-CN" dirty="0"/>
              <a:t>TH</a:t>
            </a:r>
            <a:r>
              <a:rPr lang="en-US" altLang="zh-CN" baseline="-25000" dirty="0"/>
              <a:t>min </a:t>
            </a:r>
            <a:r>
              <a:rPr lang="zh-CN" altLang="en-US" dirty="0"/>
              <a:t>和 </a:t>
            </a:r>
            <a:r>
              <a:rPr lang="en-US" altLang="zh-CN" dirty="0"/>
              <a:t>TH</a:t>
            </a:r>
            <a:r>
              <a:rPr lang="en-US" altLang="zh-CN" baseline="-25000" dirty="0"/>
              <a:t>max </a:t>
            </a:r>
            <a:r>
              <a:rPr lang="zh-CN" altLang="en-US" dirty="0"/>
              <a:t>的关系</a:t>
            </a:r>
            <a:r>
              <a:rPr lang="zh-CN" altLang="en-US" sz="2000" dirty="0"/>
              <a:t> </a:t>
            </a:r>
          </a:p>
        </p:txBody>
      </p:sp>
      <p:sp>
        <p:nvSpPr>
          <p:cNvPr id="555012" name="Line 4"/>
          <p:cNvSpPr>
            <a:spLocks noChangeShapeType="1"/>
          </p:cNvSpPr>
          <p:nvPr/>
        </p:nvSpPr>
        <p:spPr bwMode="auto">
          <a:xfrm>
            <a:off x="777875" y="5591989"/>
            <a:ext cx="7789863" cy="0"/>
          </a:xfrm>
          <a:prstGeom prst="line">
            <a:avLst/>
          </a:prstGeom>
          <a:noFill/>
          <a:ln w="28575">
            <a:solidFill>
              <a:srgbClr val="333399"/>
            </a:solidFill>
            <a:round/>
            <a:tailEnd type="triangle" w="med" len="lg"/>
          </a:ln>
          <a:effectLst/>
        </p:spPr>
        <p:txBody>
          <a:bodyPr/>
          <a:lstStyle/>
          <a:p>
            <a:endParaRPr lang="zh-CN" altLang="en-US"/>
          </a:p>
        </p:txBody>
      </p:sp>
      <p:sp>
        <p:nvSpPr>
          <p:cNvPr id="555013" name="Line 5"/>
          <p:cNvSpPr>
            <a:spLocks noChangeShapeType="1"/>
          </p:cNvSpPr>
          <p:nvPr/>
        </p:nvSpPr>
        <p:spPr bwMode="auto">
          <a:xfrm rot="-5400000">
            <a:off x="-169863" y="4644252"/>
            <a:ext cx="1895475" cy="0"/>
          </a:xfrm>
          <a:prstGeom prst="line">
            <a:avLst/>
          </a:prstGeom>
          <a:noFill/>
          <a:ln w="28575">
            <a:solidFill>
              <a:srgbClr val="333399"/>
            </a:solidFill>
            <a:round/>
            <a:tailEnd type="triangle" w="med" len="lg"/>
          </a:ln>
          <a:effectLst/>
        </p:spPr>
        <p:txBody>
          <a:bodyPr/>
          <a:lstStyle/>
          <a:p>
            <a:endParaRPr lang="zh-CN" altLang="en-US"/>
          </a:p>
        </p:txBody>
      </p:sp>
      <p:sp>
        <p:nvSpPr>
          <p:cNvPr id="555014" name="Text Box 6"/>
          <p:cNvSpPr txBox="1">
            <a:spLocks noChangeArrowheads="1"/>
          </p:cNvSpPr>
          <p:nvPr/>
        </p:nvSpPr>
        <p:spPr bwMode="auto">
          <a:xfrm>
            <a:off x="1871662" y="5669775"/>
            <a:ext cx="1876425"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最小门限 </a:t>
            </a:r>
            <a:r>
              <a:rPr kumimoji="1" lang="en-US" altLang="zh-CN" sz="2000" dirty="0">
                <a:latin typeface="Arial" panose="020B0604020202020204" pitchFamily="34" charset="0"/>
                <a:ea typeface="黑体" panose="02010609060101010101" pitchFamily="49" charset="-122"/>
              </a:rPr>
              <a:t>TH</a:t>
            </a:r>
            <a:r>
              <a:rPr kumimoji="1" lang="en-US" altLang="zh-CN" sz="2000" baseline="-25000" dirty="0">
                <a:latin typeface="Arial" panose="020B0604020202020204" pitchFamily="34" charset="0"/>
                <a:ea typeface="黑体" panose="02010609060101010101" pitchFamily="49" charset="-122"/>
              </a:rPr>
              <a:t>min</a:t>
            </a:r>
          </a:p>
        </p:txBody>
      </p:sp>
      <p:sp>
        <p:nvSpPr>
          <p:cNvPr id="555015" name="Text Box 7"/>
          <p:cNvSpPr txBox="1">
            <a:spLocks noChangeArrowheads="1"/>
          </p:cNvSpPr>
          <p:nvPr/>
        </p:nvSpPr>
        <p:spPr bwMode="auto">
          <a:xfrm>
            <a:off x="4702175" y="5675331"/>
            <a:ext cx="1922462"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最大门限 </a:t>
            </a:r>
            <a:r>
              <a:rPr kumimoji="1" lang="en-US" altLang="zh-CN" sz="2000" dirty="0">
                <a:latin typeface="Arial" panose="020B0604020202020204" pitchFamily="34" charset="0"/>
                <a:ea typeface="黑体" panose="02010609060101010101" pitchFamily="49" charset="-122"/>
              </a:rPr>
              <a:t>TH</a:t>
            </a:r>
            <a:r>
              <a:rPr kumimoji="1" lang="en-US" altLang="zh-CN" sz="2000" baseline="-25000" dirty="0">
                <a:latin typeface="Arial" panose="020B0604020202020204" pitchFamily="34" charset="0"/>
                <a:ea typeface="黑体" panose="02010609060101010101" pitchFamily="49" charset="-122"/>
              </a:rPr>
              <a:t>max</a:t>
            </a:r>
          </a:p>
        </p:txBody>
      </p:sp>
      <p:sp>
        <p:nvSpPr>
          <p:cNvPr id="555016" name="Text Box 8"/>
          <p:cNvSpPr txBox="1">
            <a:spLocks noChangeArrowheads="1"/>
          </p:cNvSpPr>
          <p:nvPr/>
        </p:nvSpPr>
        <p:spPr bwMode="auto">
          <a:xfrm>
            <a:off x="6804248" y="5141858"/>
            <a:ext cx="2116285" cy="400110"/>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平均队列长度 </a:t>
            </a:r>
            <a:r>
              <a:rPr kumimoji="1" lang="en-US" altLang="zh-CN" sz="2000" dirty="0" err="1">
                <a:latin typeface="Arial" panose="020B0604020202020204" pitchFamily="34" charset="0"/>
                <a:ea typeface="黑体" panose="02010609060101010101" pitchFamily="49" charset="-122"/>
              </a:rPr>
              <a:t>L</a:t>
            </a:r>
            <a:r>
              <a:rPr kumimoji="1" lang="en-US" altLang="zh-CN" sz="2000" baseline="-25000" dirty="0" err="1">
                <a:latin typeface="Arial" panose="020B0604020202020204" pitchFamily="34" charset="0"/>
                <a:ea typeface="黑体" panose="02010609060101010101" pitchFamily="49" charset="-122"/>
              </a:rPr>
              <a:t>av</a:t>
            </a:r>
            <a:endParaRPr kumimoji="1" lang="en-US" altLang="zh-CN" sz="2000" baseline="-25000" dirty="0">
              <a:latin typeface="Arial" panose="020B0604020202020204" pitchFamily="34" charset="0"/>
              <a:ea typeface="黑体" panose="02010609060101010101" pitchFamily="49" charset="-122"/>
            </a:endParaRPr>
          </a:p>
        </p:txBody>
      </p:sp>
      <p:sp>
        <p:nvSpPr>
          <p:cNvPr id="555017" name="Text Box 9"/>
          <p:cNvSpPr txBox="1">
            <a:spLocks noChangeArrowheads="1"/>
          </p:cNvSpPr>
          <p:nvPr/>
        </p:nvSpPr>
        <p:spPr bwMode="auto">
          <a:xfrm>
            <a:off x="890588" y="3672702"/>
            <a:ext cx="1919287"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分组丢弃概率</a:t>
            </a:r>
            <a:r>
              <a:rPr kumimoji="1" lang="zh-CN" altLang="en-US" sz="2000" i="1" dirty="0">
                <a:latin typeface="Arial" panose="020B0604020202020204" pitchFamily="34" charset="0"/>
                <a:ea typeface="黑体" panose="02010609060101010101" pitchFamily="49" charset="-122"/>
              </a:rPr>
              <a:t> </a:t>
            </a:r>
            <a:r>
              <a:rPr kumimoji="1" lang="en-US" altLang="zh-CN" sz="2000" i="1" dirty="0">
                <a:latin typeface="Arial" panose="020B0604020202020204" pitchFamily="34" charset="0"/>
                <a:ea typeface="黑体" panose="02010609060101010101" pitchFamily="49" charset="-122"/>
              </a:rPr>
              <a:t>p</a:t>
            </a:r>
          </a:p>
        </p:txBody>
      </p:sp>
      <p:sp>
        <p:nvSpPr>
          <p:cNvPr id="555018" name="Line 10"/>
          <p:cNvSpPr>
            <a:spLocks noChangeShapeType="1"/>
          </p:cNvSpPr>
          <p:nvPr/>
        </p:nvSpPr>
        <p:spPr bwMode="auto">
          <a:xfrm>
            <a:off x="5857875" y="5117327"/>
            <a:ext cx="0" cy="474662"/>
          </a:xfrm>
          <a:prstGeom prst="line">
            <a:avLst/>
          </a:prstGeom>
          <a:noFill/>
          <a:ln w="28575">
            <a:solidFill>
              <a:srgbClr val="333399"/>
            </a:solidFill>
            <a:prstDash val="dash"/>
            <a:round/>
          </a:ln>
          <a:effectLst/>
        </p:spPr>
        <p:txBody>
          <a:bodyPr/>
          <a:lstStyle/>
          <a:p>
            <a:endParaRPr lang="zh-CN" altLang="en-US"/>
          </a:p>
        </p:txBody>
      </p:sp>
      <p:sp>
        <p:nvSpPr>
          <p:cNvPr id="555019" name="Line 11"/>
          <p:cNvSpPr>
            <a:spLocks noChangeShapeType="1"/>
          </p:cNvSpPr>
          <p:nvPr/>
        </p:nvSpPr>
        <p:spPr bwMode="auto">
          <a:xfrm>
            <a:off x="3035300" y="5512614"/>
            <a:ext cx="0" cy="79375"/>
          </a:xfrm>
          <a:prstGeom prst="line">
            <a:avLst/>
          </a:prstGeom>
          <a:noFill/>
          <a:ln w="9525">
            <a:solidFill>
              <a:schemeClr val="tx1"/>
            </a:solidFill>
            <a:round/>
          </a:ln>
          <a:effectLst/>
        </p:spPr>
        <p:txBody>
          <a:bodyPr/>
          <a:lstStyle/>
          <a:p>
            <a:endParaRPr lang="zh-CN" altLang="en-US"/>
          </a:p>
        </p:txBody>
      </p:sp>
      <p:sp>
        <p:nvSpPr>
          <p:cNvPr id="555020" name="Line 12"/>
          <p:cNvSpPr>
            <a:spLocks noChangeShapeType="1"/>
          </p:cNvSpPr>
          <p:nvPr/>
        </p:nvSpPr>
        <p:spPr bwMode="auto">
          <a:xfrm rot="-5400000">
            <a:off x="834232" y="4035445"/>
            <a:ext cx="0" cy="112713"/>
          </a:xfrm>
          <a:prstGeom prst="line">
            <a:avLst/>
          </a:prstGeom>
          <a:noFill/>
          <a:ln w="9525">
            <a:solidFill>
              <a:schemeClr val="tx1"/>
            </a:solidFill>
            <a:round/>
          </a:ln>
          <a:effectLst/>
        </p:spPr>
        <p:txBody>
          <a:bodyPr/>
          <a:lstStyle/>
          <a:p>
            <a:endParaRPr lang="zh-CN" altLang="en-US"/>
          </a:p>
        </p:txBody>
      </p:sp>
      <p:sp>
        <p:nvSpPr>
          <p:cNvPr id="555021" name="Freeform 13"/>
          <p:cNvSpPr/>
          <p:nvPr/>
        </p:nvSpPr>
        <p:spPr bwMode="auto">
          <a:xfrm>
            <a:off x="3009900" y="4069577"/>
            <a:ext cx="5307013" cy="1500187"/>
          </a:xfrm>
          <a:custGeom>
            <a:avLst/>
            <a:gdLst/>
            <a:ahLst/>
            <a:cxnLst>
              <a:cxn ang="0">
                <a:pos x="0" y="912"/>
              </a:cxn>
              <a:cxn ang="0">
                <a:pos x="1200" y="624"/>
              </a:cxn>
              <a:cxn ang="0">
                <a:pos x="1200" y="0"/>
              </a:cxn>
              <a:cxn ang="0">
                <a:pos x="2256" y="0"/>
              </a:cxn>
            </a:cxnLst>
            <a:rect l="0" t="0" r="r" b="b"/>
            <a:pathLst>
              <a:path w="2256" h="912">
                <a:moveTo>
                  <a:pt x="0" y="912"/>
                </a:moveTo>
                <a:lnTo>
                  <a:pt x="1200" y="624"/>
                </a:lnTo>
                <a:lnTo>
                  <a:pt x="1200" y="0"/>
                </a:lnTo>
                <a:lnTo>
                  <a:pt x="2256" y="0"/>
                </a:lnTo>
              </a:path>
            </a:pathLst>
          </a:custGeom>
          <a:noFill/>
          <a:ln w="57150" cmpd="sng">
            <a:solidFill>
              <a:schemeClr val="hlink"/>
            </a:solidFill>
            <a:round/>
          </a:ln>
          <a:effectLst/>
        </p:spPr>
        <p:txBody>
          <a:bodyPr/>
          <a:lstStyle/>
          <a:p>
            <a:endParaRPr lang="zh-CN" altLang="en-US" dirty="0"/>
          </a:p>
        </p:txBody>
      </p:sp>
      <p:sp>
        <p:nvSpPr>
          <p:cNvPr id="555022" name="Text Box 14"/>
          <p:cNvSpPr txBox="1">
            <a:spLocks noChangeArrowheads="1"/>
          </p:cNvSpPr>
          <p:nvPr/>
        </p:nvSpPr>
        <p:spPr bwMode="auto">
          <a:xfrm>
            <a:off x="212725" y="3801289"/>
            <a:ext cx="536575" cy="396875"/>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1.0</a:t>
            </a:r>
            <a:endParaRPr kumimoji="1" lang="en-US" altLang="zh-CN" sz="2000" i="1">
              <a:latin typeface="Arial" panose="020B0604020202020204" pitchFamily="34" charset="0"/>
              <a:ea typeface="黑体" panose="02010609060101010101" pitchFamily="49" charset="-122"/>
            </a:endParaRPr>
          </a:p>
        </p:txBody>
      </p:sp>
      <p:sp>
        <p:nvSpPr>
          <p:cNvPr id="555023" name="Text Box 15"/>
          <p:cNvSpPr txBox="1">
            <a:spLocks noChangeArrowheads="1"/>
          </p:cNvSpPr>
          <p:nvPr/>
        </p:nvSpPr>
        <p:spPr bwMode="auto">
          <a:xfrm>
            <a:off x="354013" y="5269727"/>
            <a:ext cx="325437" cy="396875"/>
          </a:xfrm>
          <a:prstGeom prst="rect">
            <a:avLst/>
          </a:prstGeom>
          <a:noFill/>
          <a:ln w="9525">
            <a:noFill/>
            <a:miter lim="800000"/>
          </a:ln>
          <a:effectLst/>
        </p:spPr>
        <p:txBody>
          <a:bodyPr wrap="none">
            <a:spAutoFit/>
          </a:bodyPr>
          <a:lstStyle/>
          <a:p>
            <a:r>
              <a:rPr kumimoji="1" lang="en-US" altLang="zh-CN" sz="2000">
                <a:latin typeface="Arial" panose="020B0604020202020204" pitchFamily="34" charset="0"/>
                <a:ea typeface="黑体" panose="02010609060101010101" pitchFamily="49" charset="-122"/>
              </a:rPr>
              <a:t>0</a:t>
            </a:r>
            <a:endParaRPr kumimoji="1" lang="en-US" altLang="zh-CN" sz="2000" i="1">
              <a:latin typeface="Arial" panose="020B0604020202020204" pitchFamily="34" charset="0"/>
              <a:ea typeface="黑体" panose="02010609060101010101" pitchFamily="49" charset="-122"/>
            </a:endParaRPr>
          </a:p>
        </p:txBody>
      </p:sp>
      <p:sp>
        <p:nvSpPr>
          <p:cNvPr id="555024" name="Line 16"/>
          <p:cNvSpPr>
            <a:spLocks noChangeShapeType="1"/>
          </p:cNvSpPr>
          <p:nvPr/>
        </p:nvSpPr>
        <p:spPr bwMode="auto">
          <a:xfrm>
            <a:off x="777875" y="5112415"/>
            <a:ext cx="5080000" cy="0"/>
          </a:xfrm>
          <a:prstGeom prst="line">
            <a:avLst/>
          </a:prstGeom>
          <a:noFill/>
          <a:ln w="28575">
            <a:solidFill>
              <a:srgbClr val="333399"/>
            </a:solidFill>
            <a:prstDash val="dash"/>
            <a:round/>
          </a:ln>
          <a:effectLst/>
        </p:spPr>
        <p:txBody>
          <a:bodyPr/>
          <a:lstStyle/>
          <a:p>
            <a:endParaRPr lang="zh-CN" altLang="en-US" dirty="0"/>
          </a:p>
        </p:txBody>
      </p:sp>
      <p:sp>
        <p:nvSpPr>
          <p:cNvPr id="555025" name="Text Box 17"/>
          <p:cNvSpPr txBox="1">
            <a:spLocks noChangeArrowheads="1"/>
          </p:cNvSpPr>
          <p:nvPr/>
        </p:nvSpPr>
        <p:spPr bwMode="auto">
          <a:xfrm>
            <a:off x="117475" y="4807764"/>
            <a:ext cx="638175" cy="396875"/>
          </a:xfrm>
          <a:prstGeom prst="rect">
            <a:avLst/>
          </a:prstGeom>
          <a:noFill/>
          <a:ln w="9525">
            <a:noFill/>
            <a:miter lim="800000"/>
          </a:ln>
          <a:effectLst/>
        </p:spPr>
        <p:txBody>
          <a:bodyPr wrap="none">
            <a:spAutoFit/>
          </a:bodyPr>
          <a:lstStyle/>
          <a:p>
            <a:r>
              <a:rPr kumimoji="1" lang="en-US" altLang="zh-CN" sz="2000" i="1" dirty="0">
                <a:latin typeface="Arial" panose="020B0604020202020204" pitchFamily="34" charset="0"/>
                <a:ea typeface="黑体" panose="02010609060101010101" pitchFamily="49" charset="-122"/>
              </a:rPr>
              <a:t>p</a:t>
            </a:r>
            <a:r>
              <a:rPr kumimoji="1" lang="en-US" altLang="zh-CN" sz="2000" baseline="-25000" dirty="0">
                <a:latin typeface="Arial" panose="020B0604020202020204" pitchFamily="34" charset="0"/>
                <a:ea typeface="黑体" panose="02010609060101010101" pitchFamily="49" charset="-122"/>
              </a:rPr>
              <a:t>max</a:t>
            </a:r>
            <a:endParaRPr kumimoji="1" lang="en-US" altLang="zh-CN" sz="2000" i="1" baseline="-25000" dirty="0">
              <a:latin typeface="Arial" panose="020B0604020202020204" pitchFamily="34" charset="0"/>
              <a:ea typeface="黑体" panose="02010609060101010101" pitchFamily="49" charset="-122"/>
            </a:endParaRPr>
          </a:p>
        </p:txBody>
      </p:sp>
      <p:sp>
        <p:nvSpPr>
          <p:cNvPr id="555028" name="Rectangle 20"/>
          <p:cNvSpPr>
            <a:spLocks noGrp="1" noChangeArrowheads="1"/>
          </p:cNvSpPr>
          <p:nvPr>
            <p:ph type="body" idx="4294967295"/>
          </p:nvPr>
        </p:nvSpPr>
        <p:spPr>
          <a:xfrm>
            <a:off x="330200" y="1000108"/>
            <a:ext cx="8489950" cy="1320793"/>
          </a:xfrm>
        </p:spPr>
        <p:txBody>
          <a:bodyPr/>
          <a:lstStyle/>
          <a:p>
            <a:r>
              <a:rPr lang="zh-CN" altLang="en-US" dirty="0"/>
              <a:t>当 </a:t>
            </a:r>
            <a:r>
              <a:rPr lang="en-US" altLang="zh-CN" dirty="0"/>
              <a:t>L</a:t>
            </a:r>
            <a:r>
              <a:rPr lang="en-US" altLang="zh-CN" baseline="-25000" dirty="0"/>
              <a:t>AV</a:t>
            </a:r>
            <a:r>
              <a:rPr lang="en-US" altLang="zh-CN" dirty="0"/>
              <a:t> </a:t>
            </a:r>
            <a:r>
              <a:rPr lang="en-US" altLang="zh-CN" dirty="0">
                <a:sym typeface="Symbol" panose="05050102010706020507" pitchFamily="18" charset="2"/>
              </a:rPr>
              <a:t>≤ </a:t>
            </a:r>
            <a:r>
              <a:rPr lang="en-US" altLang="zh-CN" dirty="0"/>
              <a:t>Th</a:t>
            </a:r>
            <a:r>
              <a:rPr lang="en-US" altLang="zh-CN" baseline="-25000" dirty="0"/>
              <a:t>min </a:t>
            </a:r>
            <a:r>
              <a:rPr lang="zh-CN" altLang="en-US" dirty="0"/>
              <a:t>时，丢弃概率 </a:t>
            </a:r>
            <a:r>
              <a:rPr lang="en-US" altLang="zh-CN" dirty="0"/>
              <a:t>p = 0</a:t>
            </a:r>
            <a:r>
              <a:rPr lang="zh-CN" altLang="en-US" dirty="0"/>
              <a:t>。</a:t>
            </a:r>
          </a:p>
          <a:p>
            <a:r>
              <a:rPr lang="zh-CN" altLang="en-US" dirty="0"/>
              <a:t>当 </a:t>
            </a:r>
            <a:r>
              <a:rPr lang="en-US" altLang="zh-CN" dirty="0"/>
              <a:t>L</a:t>
            </a:r>
            <a:r>
              <a:rPr lang="en-US" altLang="zh-CN" baseline="-25000" dirty="0"/>
              <a:t>AV</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sym typeface="Symbol" panose="05050102010706020507" pitchFamily="18" charset="2"/>
              </a:rPr>
              <a:t> </a:t>
            </a:r>
            <a:r>
              <a:rPr lang="en-US" altLang="zh-CN" dirty="0"/>
              <a:t>Th</a:t>
            </a:r>
            <a:r>
              <a:rPr lang="en-US" altLang="zh-CN" baseline="-25000" dirty="0"/>
              <a:t>max </a:t>
            </a:r>
            <a:r>
              <a:rPr lang="zh-CN" altLang="en-US" dirty="0"/>
              <a:t>时，丢弃概率 </a:t>
            </a:r>
            <a:r>
              <a:rPr lang="en-US" altLang="zh-CN" dirty="0"/>
              <a:t>p = 1</a:t>
            </a:r>
            <a:r>
              <a:rPr lang="zh-CN" altLang="en-US" dirty="0"/>
              <a:t>。</a:t>
            </a:r>
          </a:p>
          <a:p>
            <a:r>
              <a:rPr lang="zh-CN" altLang="en-US" dirty="0"/>
              <a:t>当 </a:t>
            </a:r>
            <a:r>
              <a:rPr lang="en-US" altLang="zh-CN" dirty="0"/>
              <a:t>TH</a:t>
            </a:r>
            <a:r>
              <a:rPr lang="en-US" altLang="zh-CN" baseline="-25000" dirty="0"/>
              <a:t>min</a:t>
            </a:r>
            <a:r>
              <a:rPr lang="en-US" altLang="zh-CN" dirty="0"/>
              <a:t> </a:t>
            </a:r>
            <a:r>
              <a:rPr lang="en-US" altLang="zh-CN" dirty="0">
                <a:sym typeface="Symbol" panose="05050102010706020507" pitchFamily="18" charset="2"/>
              </a:rPr>
              <a:t></a:t>
            </a:r>
            <a:r>
              <a:rPr lang="en-US" altLang="zh-CN" dirty="0"/>
              <a:t> L</a:t>
            </a:r>
            <a:r>
              <a:rPr lang="en-US" altLang="zh-CN" baseline="-25000" dirty="0"/>
              <a:t>AV</a:t>
            </a:r>
            <a:r>
              <a:rPr lang="en-US" altLang="zh-CN" dirty="0"/>
              <a:t> </a:t>
            </a:r>
            <a:r>
              <a:rPr lang="en-US" altLang="zh-CN" dirty="0">
                <a:sym typeface="Symbol" panose="05050102010706020507" pitchFamily="18" charset="2"/>
              </a:rPr>
              <a:t></a:t>
            </a:r>
            <a:r>
              <a:rPr lang="en-US" altLang="zh-CN" dirty="0"/>
              <a:t> TH</a:t>
            </a:r>
            <a:r>
              <a:rPr lang="en-US" altLang="zh-CN" baseline="-25000" dirty="0"/>
              <a:t>max</a:t>
            </a:r>
            <a:r>
              <a:rPr lang="zh-CN" altLang="en-US" dirty="0"/>
              <a:t>时，  </a:t>
            </a:r>
            <a:r>
              <a:rPr lang="en-US" altLang="zh-CN" dirty="0"/>
              <a:t>0 &lt;p&lt;1 </a:t>
            </a:r>
            <a:r>
              <a:rPr lang="zh-CN" altLang="en-US" dirty="0"/>
              <a:t>。</a:t>
            </a:r>
          </a:p>
        </p:txBody>
      </p:sp>
      <p:sp>
        <p:nvSpPr>
          <p:cNvPr id="18" name="矩形 17"/>
          <p:cNvSpPr/>
          <p:nvPr/>
        </p:nvSpPr>
        <p:spPr>
          <a:xfrm>
            <a:off x="5572132" y="3813991"/>
            <a:ext cx="214314" cy="523220"/>
          </a:xfrm>
          <a:prstGeom prst="rect">
            <a:avLst/>
          </a:prstGeom>
        </p:spPr>
        <p:txBody>
          <a:bodyPr wrap="square">
            <a:spAutoFit/>
          </a:bodyPr>
          <a:lstStyle/>
          <a:p>
            <a:r>
              <a:rPr lang="zh-CN" altLang="en-US" dirty="0"/>
              <a:t>○</a:t>
            </a:r>
          </a:p>
        </p:txBody>
      </p:sp>
      <p:sp>
        <p:nvSpPr>
          <p:cNvPr id="19" name="矩形 18"/>
          <p:cNvSpPr/>
          <p:nvPr/>
        </p:nvSpPr>
        <p:spPr>
          <a:xfrm>
            <a:off x="4572000" y="3528239"/>
            <a:ext cx="4286280" cy="400110"/>
          </a:xfrm>
          <a:prstGeom prst="rect">
            <a:avLst/>
          </a:prstGeom>
        </p:spPr>
        <p:txBody>
          <a:bodyPr wrap="square">
            <a:spAutoFit/>
          </a:bodyPr>
          <a:lstStyle/>
          <a:p>
            <a:pPr algn="ctr"/>
            <a:r>
              <a:rPr lang="en-US" altLang="zh-CN" sz="2000" dirty="0">
                <a:latin typeface="Arial" panose="020B0604020202020204" pitchFamily="34" charset="0"/>
              </a:rPr>
              <a:t>greater than a maximum threshold</a:t>
            </a:r>
            <a:endParaRPr lang="zh-CN" altLang="en-US" sz="2000" dirty="0"/>
          </a:p>
        </p:txBody>
      </p:sp>
      <p:sp>
        <p:nvSpPr>
          <p:cNvPr id="20" name="矩形 19"/>
          <p:cNvSpPr/>
          <p:nvPr/>
        </p:nvSpPr>
        <p:spPr>
          <a:xfrm>
            <a:off x="500034" y="2480869"/>
            <a:ext cx="8215370" cy="948131"/>
          </a:xfrm>
          <a:prstGeom prst="rect">
            <a:avLst/>
          </a:prstGeom>
          <a:solidFill>
            <a:srgbClr val="FFFF66"/>
          </a:solidFill>
          <a:ln w="9525" algn="ctr">
            <a:solidFill>
              <a:schemeClr val="tx1"/>
            </a:solidFill>
            <a:miter lim="800000"/>
          </a:ln>
          <a:effectLst>
            <a:outerShdw dist="35921" sx="1000" sy="1000" algn="ctr" rotWithShape="0">
              <a:schemeClr val="bg2"/>
            </a:outerShdw>
          </a:effectLst>
        </p:spPr>
        <p:txBody>
          <a:bodyPr wrap="square" anchor="ctr"/>
          <a:lstStyle/>
          <a:p>
            <a:r>
              <a:rPr lang="zh-CN" altLang="zh-CN" sz="2400" dirty="0">
                <a:solidFill>
                  <a:srgbClr val="000099"/>
                </a:solidFill>
                <a:latin typeface="+mn-lt"/>
                <a:ea typeface="黑体" panose="02010609060101010101" pitchFamily="49" charset="-122"/>
              </a:rPr>
              <a:t>在</a:t>
            </a:r>
            <a:r>
              <a:rPr lang="en-US" altLang="zh-CN" sz="2400" dirty="0">
                <a:solidFill>
                  <a:srgbClr val="000099"/>
                </a:solidFill>
                <a:latin typeface="+mn-lt"/>
                <a:ea typeface="黑体" panose="02010609060101010101" pitchFamily="49" charset="-122"/>
              </a:rPr>
              <a:t>RED</a:t>
            </a:r>
            <a:r>
              <a:rPr lang="zh-CN" altLang="zh-CN" sz="2400" dirty="0">
                <a:solidFill>
                  <a:srgbClr val="000099"/>
                </a:solidFill>
                <a:latin typeface="+mn-lt"/>
                <a:ea typeface="黑体" panose="02010609060101010101" pitchFamily="49" charset="-122"/>
              </a:rPr>
              <a:t>的操作中，最难处理的就是丢弃概率</a:t>
            </a:r>
            <a:r>
              <a:rPr lang="en-US" altLang="zh-CN" sz="2400" dirty="0">
                <a:solidFill>
                  <a:srgbClr val="000099"/>
                </a:solidFill>
                <a:latin typeface="+mn-lt"/>
                <a:ea typeface="黑体" panose="02010609060101010101" pitchFamily="49" charset="-122"/>
              </a:rPr>
              <a:t> p </a:t>
            </a:r>
            <a:r>
              <a:rPr lang="zh-CN" altLang="zh-CN" sz="2400" dirty="0">
                <a:solidFill>
                  <a:srgbClr val="000099"/>
                </a:solidFill>
                <a:latin typeface="+mn-lt"/>
                <a:ea typeface="黑体" panose="02010609060101010101" pitchFamily="49" charset="-122"/>
              </a:rPr>
              <a:t>的选择，因为</a:t>
            </a:r>
            <a:r>
              <a:rPr lang="en-US" altLang="zh-CN" sz="2400" dirty="0">
                <a:solidFill>
                  <a:srgbClr val="000099"/>
                </a:solidFill>
                <a:latin typeface="+mn-lt"/>
                <a:ea typeface="黑体" panose="02010609060101010101" pitchFamily="49" charset="-122"/>
              </a:rPr>
              <a:t> p </a:t>
            </a:r>
            <a:r>
              <a:rPr lang="zh-CN" altLang="zh-CN" sz="2400" dirty="0">
                <a:solidFill>
                  <a:srgbClr val="000099"/>
                </a:solidFill>
                <a:latin typeface="+mn-lt"/>
                <a:ea typeface="黑体" panose="02010609060101010101" pitchFamily="49" charset="-122"/>
              </a:rPr>
              <a:t>并不是个常数。</a:t>
            </a:r>
            <a:r>
              <a:rPr lang="zh-CN" altLang="en-US" sz="2400" dirty="0">
                <a:solidFill>
                  <a:srgbClr val="000099"/>
                </a:solidFill>
                <a:latin typeface="+mn-lt"/>
                <a:ea typeface="黑体" panose="02010609060101010101" pitchFamily="49" charset="-122"/>
              </a:rPr>
              <a:t>例如，按线性规律变化，从 </a:t>
            </a:r>
            <a:r>
              <a:rPr lang="en-US" altLang="zh-CN" sz="2400" dirty="0">
                <a:solidFill>
                  <a:srgbClr val="000099"/>
                </a:solidFill>
                <a:latin typeface="+mn-lt"/>
                <a:ea typeface="黑体" panose="02010609060101010101" pitchFamily="49" charset="-122"/>
              </a:rPr>
              <a:t>0 </a:t>
            </a:r>
            <a:r>
              <a:rPr lang="zh-CN" altLang="en-US" sz="2400" dirty="0">
                <a:solidFill>
                  <a:srgbClr val="000099"/>
                </a:solidFill>
                <a:latin typeface="+mn-lt"/>
                <a:ea typeface="黑体" panose="02010609060101010101" pitchFamily="49" charset="-122"/>
              </a:rPr>
              <a:t>变到 </a:t>
            </a:r>
            <a:r>
              <a:rPr lang="en-US" altLang="zh-CN" sz="2400" dirty="0" err="1">
                <a:solidFill>
                  <a:srgbClr val="000099"/>
                </a:solidFill>
                <a:latin typeface="+mn-lt"/>
                <a:ea typeface="黑体" panose="02010609060101010101" pitchFamily="49" charset="-122"/>
              </a:rPr>
              <a:t>p</a:t>
            </a:r>
            <a:r>
              <a:rPr lang="en-US" altLang="zh-CN" sz="2400" baseline="-25000" dirty="0" err="1">
                <a:solidFill>
                  <a:srgbClr val="000099"/>
                </a:solidFill>
                <a:latin typeface="+mn-lt"/>
                <a:ea typeface="黑体" panose="02010609060101010101" pitchFamily="49" charset="-122"/>
              </a:rPr>
              <a:t>max</a:t>
            </a:r>
            <a:r>
              <a:rPr lang="zh-CN" altLang="en-US" sz="2400" dirty="0">
                <a:solidFill>
                  <a:srgbClr val="000099"/>
                </a:solidFill>
                <a:latin typeface="+mn-lt"/>
                <a:ea typeface="黑体" panose="02010609060101010101" pitchFamily="49" charset="-122"/>
              </a:rPr>
              <a:t>。</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2" name="Rectangle 4"/>
          <p:cNvSpPr>
            <a:spLocks noGrp="1" noChangeArrowheads="1"/>
          </p:cNvSpPr>
          <p:nvPr>
            <p:ph type="title"/>
          </p:nvPr>
        </p:nvSpPr>
        <p:spPr>
          <a:xfrm>
            <a:off x="355600" y="203200"/>
            <a:ext cx="8458200" cy="705520"/>
          </a:xfrm>
        </p:spPr>
        <p:txBody>
          <a:bodyPr/>
          <a:lstStyle/>
          <a:p>
            <a:r>
              <a:rPr lang="zh-CN" altLang="en-US" dirty="0"/>
              <a:t>平均队列长度的计算</a:t>
            </a:r>
          </a:p>
        </p:txBody>
      </p:sp>
      <p:sp>
        <p:nvSpPr>
          <p:cNvPr id="908293" name="Rectangle 5"/>
          <p:cNvSpPr>
            <a:spLocks noGrp="1" noChangeArrowheads="1"/>
          </p:cNvSpPr>
          <p:nvPr>
            <p:ph type="body" idx="1"/>
          </p:nvPr>
        </p:nvSpPr>
        <p:spPr/>
        <p:txBody>
          <a:bodyPr/>
          <a:lstStyle/>
          <a:p>
            <a:pPr>
              <a:spcBef>
                <a:spcPts val="600"/>
              </a:spcBef>
            </a:pPr>
            <a:r>
              <a:rPr lang="zh-CN" altLang="en-US" dirty="0"/>
              <a:t>计算机数据具有</a:t>
            </a:r>
            <a:r>
              <a:rPr lang="zh-CN" altLang="en-US" dirty="0">
                <a:solidFill>
                  <a:srgbClr val="FF0000"/>
                </a:solidFill>
              </a:rPr>
              <a:t>突发性</a:t>
            </a:r>
            <a:r>
              <a:rPr lang="zh-CN" altLang="en-US" dirty="0"/>
              <a:t>的特点，因此路由器中的队列长度经常会出现很快的起伏变化。</a:t>
            </a:r>
          </a:p>
          <a:p>
            <a:pPr>
              <a:spcBef>
                <a:spcPts val="600"/>
              </a:spcBef>
            </a:pPr>
            <a:endParaRPr lang="zh-CN" altLang="en-US" dirty="0"/>
          </a:p>
          <a:p>
            <a:pPr>
              <a:spcBef>
                <a:spcPts val="600"/>
              </a:spcBef>
            </a:pPr>
            <a:r>
              <a:rPr lang="zh-CN" altLang="en-US" dirty="0"/>
              <a:t>如果丢弃概率是按照</a:t>
            </a:r>
            <a:r>
              <a:rPr lang="zh-CN" altLang="en-US" dirty="0">
                <a:solidFill>
                  <a:srgbClr val="FF0000"/>
                </a:solidFill>
              </a:rPr>
              <a:t>瞬时</a:t>
            </a:r>
            <a:r>
              <a:rPr lang="zh-CN" altLang="en-US" dirty="0"/>
              <a:t>队列长度计算，就可能会出现一些不合理的现象。</a:t>
            </a:r>
          </a:p>
          <a:p>
            <a:pPr>
              <a:spcBef>
                <a:spcPts val="600"/>
              </a:spcBef>
            </a:pPr>
            <a:endParaRPr lang="zh-CN" altLang="en-US" dirty="0"/>
          </a:p>
          <a:p>
            <a:pPr>
              <a:spcBef>
                <a:spcPts val="600"/>
              </a:spcBef>
            </a:pPr>
            <a:r>
              <a:rPr lang="en-US" altLang="zh-CN" dirty="0"/>
              <a:t>RED</a:t>
            </a:r>
            <a:r>
              <a:rPr lang="zh-CN" altLang="en-US" dirty="0"/>
              <a:t>采用了和计算平均往返时延类似的</a:t>
            </a:r>
            <a:r>
              <a:rPr lang="zh-CN" altLang="en-US" dirty="0">
                <a:solidFill>
                  <a:srgbClr val="FF0000"/>
                </a:solidFill>
              </a:rPr>
              <a:t>加权的</a:t>
            </a:r>
            <a:r>
              <a:rPr lang="zh-CN" altLang="en-US" dirty="0"/>
              <a:t>方法来计算平均队列长度</a:t>
            </a:r>
            <a:r>
              <a:rPr lang="en-US" altLang="zh-CN" dirty="0"/>
              <a:t>L</a:t>
            </a:r>
            <a:r>
              <a:rPr lang="en-US" altLang="zh-CN" baseline="-25000" dirty="0"/>
              <a:t>AV</a:t>
            </a:r>
            <a:r>
              <a:rPr lang="zh-CN" altLang="en-US" baseline="-25000" dirty="0"/>
              <a:t>。</a:t>
            </a:r>
            <a:r>
              <a:rPr lang="zh-CN" altLang="en-US" dirty="0"/>
              <a:t>并根据这个平均队列长度</a:t>
            </a:r>
            <a:r>
              <a:rPr lang="en-US" altLang="zh-CN" dirty="0"/>
              <a:t>L</a:t>
            </a:r>
            <a:r>
              <a:rPr lang="en-US" altLang="zh-CN" baseline="-25000" dirty="0"/>
              <a:t>AV</a:t>
            </a:r>
            <a:r>
              <a:rPr lang="zh-CN" altLang="en-US" dirty="0"/>
              <a:t>求出数据报的丢弃概率</a:t>
            </a:r>
            <a:r>
              <a:rPr lang="en-US" altLang="zh-CN" dirty="0"/>
              <a:t>p </a:t>
            </a:r>
            <a:r>
              <a:rPr lang="zh-CN" altLang="en-US" dirty="0"/>
              <a:t>。</a:t>
            </a:r>
          </a:p>
          <a:p>
            <a:pPr>
              <a:spcBef>
                <a:spcPts val="600"/>
              </a:spcBef>
            </a:pPr>
            <a:endParaRPr lang="zh-CN" altLang="en-US" dirty="0"/>
          </a:p>
          <a:p>
            <a:pPr>
              <a:spcBef>
                <a:spcPts val="600"/>
              </a:spcBef>
            </a:pPr>
            <a:r>
              <a:rPr lang="zh-CN" altLang="en-US" dirty="0"/>
              <a:t>平均队列长度 </a:t>
            </a:r>
            <a:r>
              <a:rPr lang="zh-CN" altLang="en-US" dirty="0">
                <a:sym typeface="Symbol" panose="05050102010706020507" pitchFamily="18" charset="2"/>
              </a:rPr>
              <a:t></a:t>
            </a:r>
            <a:r>
              <a:rPr lang="zh-CN" altLang="en-US" dirty="0"/>
              <a:t> </a:t>
            </a:r>
            <a:r>
              <a:rPr lang="en-US" altLang="zh-CN" dirty="0"/>
              <a:t>(1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zh-CN" altLang="en-US" dirty="0"/>
              <a:t>旧的</a:t>
            </a:r>
            <a:r>
              <a:rPr lang="en-US" altLang="zh-CN" dirty="0"/>
              <a:t>L</a:t>
            </a:r>
            <a:r>
              <a:rPr lang="en-US" altLang="zh-CN" baseline="-25000" dirty="0"/>
              <a:t>AV</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zh-CN" altLang="en-US" dirty="0"/>
              <a:t>当前的队列长度样本</a:t>
            </a:r>
            <a:r>
              <a:rPr lang="en-US" altLang="zh-CN" dirty="0"/>
              <a:t>) </a:t>
            </a:r>
            <a:r>
              <a:rPr lang="en-US" altLang="zh-CN" dirty="0">
                <a:latin typeface="+mn-ea"/>
              </a:rPr>
              <a:t>, </a:t>
            </a:r>
            <a:r>
              <a:rPr lang="zh-CN" altLang="en-US" dirty="0"/>
              <a:t>公式中的</a:t>
            </a:r>
            <a:r>
              <a:rPr lang="zh-CN" altLang="en-US" dirty="0">
                <a:sym typeface="Symbol" panose="05050102010706020507" pitchFamily="18" charset="2"/>
              </a:rPr>
              <a:t>是在</a:t>
            </a:r>
            <a:r>
              <a:rPr lang="en-US" altLang="zh-CN" dirty="0">
                <a:sym typeface="Symbol" panose="05050102010706020507" pitchFamily="18" charset="2"/>
              </a:rPr>
              <a:t>0</a:t>
            </a:r>
            <a:r>
              <a:rPr lang="zh-CN" altLang="en-US" dirty="0">
                <a:sym typeface="Symbol" panose="05050102010706020507" pitchFamily="18" charset="2"/>
              </a:rPr>
              <a:t>到</a:t>
            </a:r>
            <a:r>
              <a:rPr lang="en-US" altLang="zh-CN" dirty="0">
                <a:sym typeface="Symbol" panose="05050102010706020507" pitchFamily="18" charset="2"/>
              </a:rPr>
              <a:t>1</a:t>
            </a:r>
            <a:r>
              <a:rPr lang="zh-CN" altLang="en-US" dirty="0">
                <a:sym typeface="Symbol" panose="05050102010706020507" pitchFamily="18" charset="2"/>
              </a:rPr>
              <a:t>之间的数。</a:t>
            </a:r>
            <a:endParaRPr lang="zh-CN" altLang="en-US" dirty="0"/>
          </a:p>
        </p:txBody>
      </p:sp>
    </p:spTree>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70" name="Text Box 18"/>
          <p:cNvSpPr txBox="1">
            <a:spLocks noChangeArrowheads="1"/>
          </p:cNvSpPr>
          <p:nvPr/>
        </p:nvSpPr>
        <p:spPr bwMode="auto">
          <a:xfrm>
            <a:off x="709613" y="2170113"/>
            <a:ext cx="1198562" cy="395287"/>
          </a:xfrm>
          <a:prstGeom prst="rect">
            <a:avLst/>
          </a:prstGeom>
          <a:noFill/>
          <a:ln w="9525">
            <a:noFill/>
            <a:miter lim="800000"/>
          </a:ln>
          <a:effectLst/>
        </p:spPr>
        <p:txBody>
          <a:bodyPr wrap="none">
            <a:spAutoFit/>
          </a:bodyPr>
          <a:lstStyle/>
          <a:p>
            <a:r>
              <a:rPr kumimoji="1" lang="zh-CN" altLang="en-US" sz="2000">
                <a:latin typeface="Times New Roman" panose="02020603050405020304" pitchFamily="18" charset="0"/>
                <a:ea typeface="黑体" panose="02010609060101010101" pitchFamily="49" charset="-122"/>
              </a:rPr>
              <a:t>队列长度</a:t>
            </a:r>
          </a:p>
        </p:txBody>
      </p:sp>
      <p:sp>
        <p:nvSpPr>
          <p:cNvPr id="561171" name="Line 19"/>
          <p:cNvSpPr>
            <a:spLocks noChangeShapeType="1"/>
          </p:cNvSpPr>
          <p:nvPr/>
        </p:nvSpPr>
        <p:spPr bwMode="auto">
          <a:xfrm>
            <a:off x="684213" y="5349875"/>
            <a:ext cx="7564437" cy="0"/>
          </a:xfrm>
          <a:prstGeom prst="line">
            <a:avLst/>
          </a:prstGeom>
          <a:noFill/>
          <a:ln w="28575">
            <a:solidFill>
              <a:srgbClr val="333399"/>
            </a:solidFill>
            <a:round/>
            <a:tailEnd type="triangle" w="med" len="lg"/>
          </a:ln>
          <a:effectLst/>
        </p:spPr>
        <p:txBody>
          <a:bodyPr/>
          <a:lstStyle/>
          <a:p>
            <a:endParaRPr lang="zh-CN" altLang="en-US"/>
          </a:p>
        </p:txBody>
      </p:sp>
      <p:sp>
        <p:nvSpPr>
          <p:cNvPr id="561172" name="Line 20"/>
          <p:cNvSpPr>
            <a:spLocks noChangeShapeType="1"/>
          </p:cNvSpPr>
          <p:nvPr/>
        </p:nvSpPr>
        <p:spPr bwMode="auto">
          <a:xfrm rot="-5400000">
            <a:off x="-856456" y="3809207"/>
            <a:ext cx="3081337" cy="0"/>
          </a:xfrm>
          <a:prstGeom prst="line">
            <a:avLst/>
          </a:prstGeom>
          <a:noFill/>
          <a:ln w="28575">
            <a:solidFill>
              <a:srgbClr val="333399"/>
            </a:solidFill>
            <a:round/>
            <a:tailEnd type="triangle" w="med" len="lg"/>
          </a:ln>
          <a:effectLst/>
        </p:spPr>
        <p:txBody>
          <a:bodyPr/>
          <a:lstStyle/>
          <a:p>
            <a:endParaRPr lang="zh-CN" altLang="en-US"/>
          </a:p>
        </p:txBody>
      </p:sp>
      <p:sp>
        <p:nvSpPr>
          <p:cNvPr id="561173" name="Text Box 21"/>
          <p:cNvSpPr txBox="1">
            <a:spLocks noChangeArrowheads="1"/>
          </p:cNvSpPr>
          <p:nvPr/>
        </p:nvSpPr>
        <p:spPr bwMode="auto">
          <a:xfrm>
            <a:off x="7920038" y="4903788"/>
            <a:ext cx="692150" cy="396875"/>
          </a:xfrm>
          <a:prstGeom prst="rect">
            <a:avLst/>
          </a:prstGeom>
          <a:noFill/>
          <a:ln w="9525">
            <a:noFill/>
            <a:miter lim="800000"/>
          </a:ln>
          <a:effectLst/>
        </p:spPr>
        <p:txBody>
          <a:bodyPr wrap="none">
            <a:spAutoFit/>
          </a:bodyPr>
          <a:lstStyle/>
          <a:p>
            <a:r>
              <a:rPr kumimoji="1" lang="zh-CN" altLang="en-US" sz="2000">
                <a:latin typeface="Times New Roman" panose="02020603050405020304" pitchFamily="18" charset="0"/>
                <a:ea typeface="黑体" panose="02010609060101010101" pitchFamily="49" charset="-122"/>
              </a:rPr>
              <a:t>时间</a:t>
            </a:r>
          </a:p>
        </p:txBody>
      </p:sp>
      <p:sp>
        <p:nvSpPr>
          <p:cNvPr id="561174" name="Freeform 22"/>
          <p:cNvSpPr/>
          <p:nvPr/>
        </p:nvSpPr>
        <p:spPr bwMode="auto">
          <a:xfrm>
            <a:off x="903288" y="3116263"/>
            <a:ext cx="2373312" cy="2257425"/>
          </a:xfrm>
          <a:custGeom>
            <a:avLst/>
            <a:gdLst/>
            <a:ahLst/>
            <a:cxnLst>
              <a:cxn ang="0">
                <a:pos x="0" y="1044"/>
              </a:cxn>
              <a:cxn ang="0">
                <a:pos x="21" y="755"/>
              </a:cxn>
              <a:cxn ang="0">
                <a:pos x="74" y="793"/>
              </a:cxn>
              <a:cxn ang="0">
                <a:pos x="103" y="576"/>
              </a:cxn>
              <a:cxn ang="0">
                <a:pos x="148" y="868"/>
              </a:cxn>
              <a:cxn ang="0">
                <a:pos x="171" y="808"/>
              </a:cxn>
              <a:cxn ang="0">
                <a:pos x="223" y="1047"/>
              </a:cxn>
              <a:cxn ang="0">
                <a:pos x="500" y="1047"/>
              </a:cxn>
              <a:cxn ang="0">
                <a:pos x="627" y="179"/>
              </a:cxn>
              <a:cxn ang="0">
                <a:pos x="679" y="217"/>
              </a:cxn>
              <a:cxn ang="0">
                <a:pos x="762" y="0"/>
              </a:cxn>
              <a:cxn ang="0">
                <a:pos x="822" y="217"/>
              </a:cxn>
              <a:cxn ang="0">
                <a:pos x="866" y="322"/>
              </a:cxn>
              <a:cxn ang="0">
                <a:pos x="904" y="875"/>
              </a:cxn>
              <a:cxn ang="0">
                <a:pos x="934" y="838"/>
              </a:cxn>
              <a:cxn ang="0">
                <a:pos x="1039" y="1055"/>
              </a:cxn>
            </a:cxnLst>
            <a:rect l="0" t="0" r="r" b="b"/>
            <a:pathLst>
              <a:path w="1039" h="1055">
                <a:moveTo>
                  <a:pt x="0" y="1044"/>
                </a:moveTo>
                <a:lnTo>
                  <a:pt x="21" y="755"/>
                </a:lnTo>
                <a:lnTo>
                  <a:pt x="74" y="793"/>
                </a:lnTo>
                <a:lnTo>
                  <a:pt x="103" y="576"/>
                </a:lnTo>
                <a:lnTo>
                  <a:pt x="148" y="868"/>
                </a:lnTo>
                <a:lnTo>
                  <a:pt x="171" y="808"/>
                </a:lnTo>
                <a:lnTo>
                  <a:pt x="223" y="1047"/>
                </a:lnTo>
                <a:lnTo>
                  <a:pt x="500" y="1047"/>
                </a:lnTo>
                <a:lnTo>
                  <a:pt x="627" y="179"/>
                </a:lnTo>
                <a:lnTo>
                  <a:pt x="679" y="217"/>
                </a:lnTo>
                <a:lnTo>
                  <a:pt x="762" y="0"/>
                </a:lnTo>
                <a:lnTo>
                  <a:pt x="822" y="217"/>
                </a:lnTo>
                <a:lnTo>
                  <a:pt x="866" y="322"/>
                </a:lnTo>
                <a:lnTo>
                  <a:pt x="904" y="875"/>
                </a:lnTo>
                <a:lnTo>
                  <a:pt x="934" y="838"/>
                </a:lnTo>
                <a:lnTo>
                  <a:pt x="1039" y="1055"/>
                </a:lnTo>
              </a:path>
            </a:pathLst>
          </a:custGeom>
          <a:noFill/>
          <a:ln w="28575" cmpd="sng">
            <a:solidFill>
              <a:srgbClr val="333399"/>
            </a:solidFill>
            <a:round/>
          </a:ln>
          <a:effectLst/>
        </p:spPr>
        <p:txBody>
          <a:bodyPr/>
          <a:lstStyle/>
          <a:p>
            <a:endParaRPr lang="zh-CN" altLang="en-US"/>
          </a:p>
        </p:txBody>
      </p:sp>
      <p:sp>
        <p:nvSpPr>
          <p:cNvPr id="561175" name="Freeform 23"/>
          <p:cNvSpPr/>
          <p:nvPr/>
        </p:nvSpPr>
        <p:spPr bwMode="auto">
          <a:xfrm>
            <a:off x="3787775" y="2633663"/>
            <a:ext cx="3959225" cy="2740025"/>
          </a:xfrm>
          <a:custGeom>
            <a:avLst/>
            <a:gdLst/>
            <a:ahLst/>
            <a:cxnLst>
              <a:cxn ang="0">
                <a:pos x="0" y="1280"/>
              </a:cxn>
              <a:cxn ang="0">
                <a:pos x="90" y="778"/>
              </a:cxn>
              <a:cxn ang="0">
                <a:pos x="179" y="823"/>
              </a:cxn>
              <a:cxn ang="0">
                <a:pos x="239" y="449"/>
              </a:cxn>
              <a:cxn ang="0">
                <a:pos x="297" y="685"/>
              </a:cxn>
              <a:cxn ang="0">
                <a:pos x="374" y="352"/>
              </a:cxn>
              <a:cxn ang="0">
                <a:pos x="449" y="434"/>
              </a:cxn>
              <a:cxn ang="0">
                <a:pos x="494" y="255"/>
              </a:cxn>
              <a:cxn ang="0">
                <a:pos x="793" y="404"/>
              </a:cxn>
              <a:cxn ang="0">
                <a:pos x="838" y="0"/>
              </a:cxn>
              <a:cxn ang="0">
                <a:pos x="893" y="361"/>
              </a:cxn>
              <a:cxn ang="0">
                <a:pos x="1182" y="315"/>
              </a:cxn>
              <a:cxn ang="0">
                <a:pos x="1440" y="416"/>
              </a:cxn>
              <a:cxn ang="0">
                <a:pos x="1733" y="473"/>
              </a:cxn>
            </a:cxnLst>
            <a:rect l="0" t="0" r="r" b="b"/>
            <a:pathLst>
              <a:path w="1733" h="1280">
                <a:moveTo>
                  <a:pt x="0" y="1280"/>
                </a:moveTo>
                <a:lnTo>
                  <a:pt x="90" y="778"/>
                </a:lnTo>
                <a:lnTo>
                  <a:pt x="179" y="823"/>
                </a:lnTo>
                <a:lnTo>
                  <a:pt x="239" y="449"/>
                </a:lnTo>
                <a:lnTo>
                  <a:pt x="297" y="685"/>
                </a:lnTo>
                <a:lnTo>
                  <a:pt x="374" y="352"/>
                </a:lnTo>
                <a:lnTo>
                  <a:pt x="449" y="434"/>
                </a:lnTo>
                <a:lnTo>
                  <a:pt x="494" y="255"/>
                </a:lnTo>
                <a:lnTo>
                  <a:pt x="793" y="404"/>
                </a:lnTo>
                <a:lnTo>
                  <a:pt x="838" y="0"/>
                </a:lnTo>
                <a:lnTo>
                  <a:pt x="893" y="361"/>
                </a:lnTo>
                <a:lnTo>
                  <a:pt x="1182" y="315"/>
                </a:lnTo>
                <a:lnTo>
                  <a:pt x="1440" y="416"/>
                </a:lnTo>
                <a:lnTo>
                  <a:pt x="1733" y="473"/>
                </a:lnTo>
              </a:path>
            </a:pathLst>
          </a:custGeom>
          <a:noFill/>
          <a:ln w="28575" cmpd="sng">
            <a:solidFill>
              <a:srgbClr val="333399"/>
            </a:solidFill>
            <a:round/>
          </a:ln>
          <a:effectLst/>
        </p:spPr>
        <p:txBody>
          <a:bodyPr/>
          <a:lstStyle/>
          <a:p>
            <a:endParaRPr lang="zh-CN" altLang="en-US"/>
          </a:p>
        </p:txBody>
      </p:sp>
      <p:sp>
        <p:nvSpPr>
          <p:cNvPr id="561176" name="Freeform 24"/>
          <p:cNvSpPr/>
          <p:nvPr/>
        </p:nvSpPr>
        <p:spPr bwMode="auto">
          <a:xfrm>
            <a:off x="684213" y="3860800"/>
            <a:ext cx="7016750" cy="1489075"/>
          </a:xfrm>
          <a:custGeom>
            <a:avLst/>
            <a:gdLst/>
            <a:ahLst/>
            <a:cxnLst>
              <a:cxn ang="0">
                <a:pos x="0" y="696"/>
              </a:cxn>
              <a:cxn ang="0">
                <a:pos x="140" y="669"/>
              </a:cxn>
              <a:cxn ang="0">
                <a:pos x="240" y="624"/>
              </a:cxn>
              <a:cxn ang="0">
                <a:pos x="328" y="600"/>
              </a:cxn>
              <a:cxn ang="0">
                <a:pos x="508" y="644"/>
              </a:cxn>
              <a:cxn ang="0">
                <a:pos x="686" y="647"/>
              </a:cxn>
              <a:cxn ang="0">
                <a:pos x="805" y="579"/>
              </a:cxn>
              <a:cxn ang="0">
                <a:pos x="860" y="452"/>
              </a:cxn>
              <a:cxn ang="0">
                <a:pos x="908" y="308"/>
              </a:cxn>
              <a:cxn ang="0">
                <a:pos x="985" y="228"/>
              </a:cxn>
              <a:cxn ang="0">
                <a:pos x="1116" y="312"/>
              </a:cxn>
              <a:cxn ang="0">
                <a:pos x="1168" y="448"/>
              </a:cxn>
              <a:cxn ang="0">
                <a:pos x="1228" y="580"/>
              </a:cxn>
              <a:cxn ang="0">
                <a:pos x="1344" y="648"/>
              </a:cxn>
              <a:cxn ang="0">
                <a:pos x="1441" y="654"/>
              </a:cxn>
              <a:cxn ang="0">
                <a:pos x="1512" y="632"/>
              </a:cxn>
              <a:cxn ang="0">
                <a:pos x="1580" y="552"/>
              </a:cxn>
              <a:cxn ang="0">
                <a:pos x="1652" y="416"/>
              </a:cxn>
              <a:cxn ang="0">
                <a:pos x="1792" y="288"/>
              </a:cxn>
              <a:cxn ang="0">
                <a:pos x="1944" y="200"/>
              </a:cxn>
              <a:cxn ang="0">
                <a:pos x="2112" y="140"/>
              </a:cxn>
              <a:cxn ang="0">
                <a:pos x="2292" y="96"/>
              </a:cxn>
              <a:cxn ang="0">
                <a:pos x="2512" y="52"/>
              </a:cxn>
              <a:cxn ang="0">
                <a:pos x="2735" y="18"/>
              </a:cxn>
              <a:cxn ang="0">
                <a:pos x="3072" y="0"/>
              </a:cxn>
            </a:cxnLst>
            <a:rect l="0" t="0" r="r" b="b"/>
            <a:pathLst>
              <a:path w="3072" h="696">
                <a:moveTo>
                  <a:pt x="0" y="696"/>
                </a:moveTo>
                <a:cubicBezTo>
                  <a:pt x="50" y="690"/>
                  <a:pt x="100" y="681"/>
                  <a:pt x="140" y="669"/>
                </a:cubicBezTo>
                <a:cubicBezTo>
                  <a:pt x="180" y="657"/>
                  <a:pt x="209" y="636"/>
                  <a:pt x="240" y="624"/>
                </a:cubicBezTo>
                <a:cubicBezTo>
                  <a:pt x="271" y="612"/>
                  <a:pt x="283" y="597"/>
                  <a:pt x="328" y="600"/>
                </a:cubicBezTo>
                <a:cubicBezTo>
                  <a:pt x="373" y="603"/>
                  <a:pt x="448" y="636"/>
                  <a:pt x="508" y="644"/>
                </a:cubicBezTo>
                <a:cubicBezTo>
                  <a:pt x="568" y="652"/>
                  <a:pt x="637" y="658"/>
                  <a:pt x="686" y="647"/>
                </a:cubicBezTo>
                <a:cubicBezTo>
                  <a:pt x="735" y="636"/>
                  <a:pt x="776" y="612"/>
                  <a:pt x="805" y="579"/>
                </a:cubicBezTo>
                <a:cubicBezTo>
                  <a:pt x="834" y="546"/>
                  <a:pt x="843" y="497"/>
                  <a:pt x="860" y="452"/>
                </a:cubicBezTo>
                <a:cubicBezTo>
                  <a:pt x="877" y="407"/>
                  <a:pt x="887" y="345"/>
                  <a:pt x="908" y="308"/>
                </a:cubicBezTo>
                <a:cubicBezTo>
                  <a:pt x="929" y="271"/>
                  <a:pt x="950" y="227"/>
                  <a:pt x="985" y="228"/>
                </a:cubicBezTo>
                <a:cubicBezTo>
                  <a:pt x="1020" y="229"/>
                  <a:pt x="1086" y="275"/>
                  <a:pt x="1116" y="312"/>
                </a:cubicBezTo>
                <a:cubicBezTo>
                  <a:pt x="1146" y="349"/>
                  <a:pt x="1149" y="403"/>
                  <a:pt x="1168" y="448"/>
                </a:cubicBezTo>
                <a:cubicBezTo>
                  <a:pt x="1187" y="493"/>
                  <a:pt x="1199" y="547"/>
                  <a:pt x="1228" y="580"/>
                </a:cubicBezTo>
                <a:cubicBezTo>
                  <a:pt x="1257" y="613"/>
                  <a:pt x="1308" y="636"/>
                  <a:pt x="1344" y="648"/>
                </a:cubicBezTo>
                <a:cubicBezTo>
                  <a:pt x="1380" y="660"/>
                  <a:pt x="1413" y="657"/>
                  <a:pt x="1441" y="654"/>
                </a:cubicBezTo>
                <a:cubicBezTo>
                  <a:pt x="1469" y="651"/>
                  <a:pt x="1489" y="649"/>
                  <a:pt x="1512" y="632"/>
                </a:cubicBezTo>
                <a:cubicBezTo>
                  <a:pt x="1535" y="615"/>
                  <a:pt x="1557" y="588"/>
                  <a:pt x="1580" y="552"/>
                </a:cubicBezTo>
                <a:cubicBezTo>
                  <a:pt x="1603" y="516"/>
                  <a:pt x="1617" y="460"/>
                  <a:pt x="1652" y="416"/>
                </a:cubicBezTo>
                <a:cubicBezTo>
                  <a:pt x="1687" y="372"/>
                  <a:pt x="1743" y="324"/>
                  <a:pt x="1792" y="288"/>
                </a:cubicBezTo>
                <a:cubicBezTo>
                  <a:pt x="1841" y="252"/>
                  <a:pt x="1891" y="225"/>
                  <a:pt x="1944" y="200"/>
                </a:cubicBezTo>
                <a:cubicBezTo>
                  <a:pt x="1997" y="175"/>
                  <a:pt x="2054" y="157"/>
                  <a:pt x="2112" y="140"/>
                </a:cubicBezTo>
                <a:cubicBezTo>
                  <a:pt x="2170" y="123"/>
                  <a:pt x="2225" y="111"/>
                  <a:pt x="2292" y="96"/>
                </a:cubicBezTo>
                <a:cubicBezTo>
                  <a:pt x="2359" y="81"/>
                  <a:pt x="2438" y="65"/>
                  <a:pt x="2512" y="52"/>
                </a:cubicBezTo>
                <a:cubicBezTo>
                  <a:pt x="2586" y="39"/>
                  <a:pt x="2642" y="27"/>
                  <a:pt x="2735" y="18"/>
                </a:cubicBezTo>
                <a:cubicBezTo>
                  <a:pt x="2828" y="9"/>
                  <a:pt x="3002" y="4"/>
                  <a:pt x="3072" y="0"/>
                </a:cubicBezTo>
              </a:path>
            </a:pathLst>
          </a:custGeom>
          <a:noFill/>
          <a:ln w="57150" cmpd="sng">
            <a:solidFill>
              <a:schemeClr val="hlink"/>
            </a:solidFill>
            <a:round/>
          </a:ln>
          <a:effectLst/>
        </p:spPr>
        <p:txBody>
          <a:bodyPr/>
          <a:lstStyle/>
          <a:p>
            <a:endParaRPr lang="zh-CN" altLang="en-US"/>
          </a:p>
        </p:txBody>
      </p:sp>
      <p:sp>
        <p:nvSpPr>
          <p:cNvPr id="561177" name="Text Box 25"/>
          <p:cNvSpPr txBox="1">
            <a:spLocks noChangeArrowheads="1"/>
          </p:cNvSpPr>
          <p:nvPr/>
        </p:nvSpPr>
        <p:spPr bwMode="auto">
          <a:xfrm>
            <a:off x="2986088" y="2598738"/>
            <a:ext cx="1708150" cy="398462"/>
          </a:xfrm>
          <a:prstGeom prst="rect">
            <a:avLst/>
          </a:prstGeom>
          <a:noFill/>
          <a:ln w="9525">
            <a:noFill/>
            <a:miter lim="800000"/>
          </a:ln>
          <a:effectLst/>
        </p:spPr>
        <p:txBody>
          <a:bodyPr wrap="none">
            <a:spAutoFit/>
          </a:bodyPr>
          <a:lstStyle/>
          <a:p>
            <a:r>
              <a:rPr kumimoji="1" lang="zh-CN" altLang="en-US" sz="2000">
                <a:latin typeface="Times New Roman" panose="02020603050405020304" pitchFamily="18" charset="0"/>
                <a:ea typeface="黑体" panose="02010609060101010101" pitchFamily="49" charset="-122"/>
              </a:rPr>
              <a:t>瞬时队列长度</a:t>
            </a:r>
          </a:p>
        </p:txBody>
      </p:sp>
      <p:sp>
        <p:nvSpPr>
          <p:cNvPr id="561178" name="Text Box 26"/>
          <p:cNvSpPr txBox="1">
            <a:spLocks noChangeArrowheads="1"/>
          </p:cNvSpPr>
          <p:nvPr/>
        </p:nvSpPr>
        <p:spPr bwMode="auto">
          <a:xfrm>
            <a:off x="5672138" y="4616450"/>
            <a:ext cx="1708150" cy="396875"/>
          </a:xfrm>
          <a:prstGeom prst="rect">
            <a:avLst/>
          </a:prstGeom>
          <a:noFill/>
          <a:ln w="9525">
            <a:noFill/>
            <a:miter lim="800000"/>
          </a:ln>
          <a:effectLst/>
        </p:spPr>
        <p:txBody>
          <a:bodyPr wrap="none">
            <a:spAutoFit/>
          </a:bodyPr>
          <a:lstStyle/>
          <a:p>
            <a:r>
              <a:rPr kumimoji="1" lang="zh-CN" altLang="en-US" sz="2000">
                <a:latin typeface="Times New Roman" panose="02020603050405020304" pitchFamily="18" charset="0"/>
                <a:ea typeface="黑体" panose="02010609060101010101" pitchFamily="49" charset="-122"/>
              </a:rPr>
              <a:t>平均队列长度</a:t>
            </a:r>
          </a:p>
        </p:txBody>
      </p:sp>
      <p:sp>
        <p:nvSpPr>
          <p:cNvPr id="561179" name="Line 27"/>
          <p:cNvSpPr>
            <a:spLocks noChangeShapeType="1"/>
          </p:cNvSpPr>
          <p:nvPr/>
        </p:nvSpPr>
        <p:spPr bwMode="auto">
          <a:xfrm flipH="1">
            <a:off x="2767013" y="2987675"/>
            <a:ext cx="768350" cy="615950"/>
          </a:xfrm>
          <a:prstGeom prst="line">
            <a:avLst/>
          </a:prstGeom>
          <a:noFill/>
          <a:ln w="9525">
            <a:solidFill>
              <a:srgbClr val="333399"/>
            </a:solidFill>
            <a:round/>
            <a:tailEnd type="triangle" w="med" len="lg"/>
          </a:ln>
          <a:effectLst/>
        </p:spPr>
        <p:txBody>
          <a:bodyPr/>
          <a:lstStyle/>
          <a:p>
            <a:endParaRPr lang="zh-CN" altLang="en-US"/>
          </a:p>
        </p:txBody>
      </p:sp>
      <p:sp>
        <p:nvSpPr>
          <p:cNvPr id="561180" name="Line 28"/>
          <p:cNvSpPr>
            <a:spLocks noChangeShapeType="1"/>
          </p:cNvSpPr>
          <p:nvPr/>
        </p:nvSpPr>
        <p:spPr bwMode="auto">
          <a:xfrm flipH="1" flipV="1">
            <a:off x="5727700" y="4117975"/>
            <a:ext cx="657225" cy="512763"/>
          </a:xfrm>
          <a:prstGeom prst="line">
            <a:avLst/>
          </a:prstGeom>
          <a:noFill/>
          <a:ln w="9525">
            <a:solidFill>
              <a:schemeClr val="tx1"/>
            </a:solidFill>
            <a:round/>
            <a:tailEnd type="triangle" w="sm" len="med"/>
          </a:ln>
          <a:effectLst/>
        </p:spPr>
        <p:txBody>
          <a:bodyPr/>
          <a:lstStyle/>
          <a:p>
            <a:endParaRPr lang="zh-CN" altLang="en-US"/>
          </a:p>
        </p:txBody>
      </p:sp>
      <p:sp>
        <p:nvSpPr>
          <p:cNvPr id="14" name="标题 13"/>
          <p:cNvSpPr>
            <a:spLocks noGrp="1"/>
          </p:cNvSpPr>
          <p:nvPr>
            <p:ph type="title"/>
          </p:nvPr>
        </p:nvSpPr>
        <p:spPr/>
        <p:txBody>
          <a:bodyPr/>
          <a:lstStyle/>
          <a:p>
            <a:r>
              <a:rPr lang="zh-CN" altLang="en-US" dirty="0"/>
              <a:t>瞬时队列长度和平均队列长度的区别 </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分组丢弃概率</a:t>
            </a:r>
            <a:r>
              <a:rPr lang="en-US" altLang="zh-CN" dirty="0"/>
              <a:t>p</a:t>
            </a:r>
            <a:endParaRPr lang="zh-CN" altLang="en-US" dirty="0"/>
          </a:p>
        </p:txBody>
      </p:sp>
      <p:sp>
        <p:nvSpPr>
          <p:cNvPr id="3" name="内容占位符 2"/>
          <p:cNvSpPr>
            <a:spLocks noGrp="1"/>
          </p:cNvSpPr>
          <p:nvPr>
            <p:ph idx="1"/>
          </p:nvPr>
        </p:nvSpPr>
        <p:spPr>
          <a:xfrm>
            <a:off x="285720" y="2357430"/>
            <a:ext cx="8483600" cy="928694"/>
          </a:xfrm>
        </p:spPr>
        <p:txBody>
          <a:bodyPr/>
          <a:lstStyle/>
          <a:p>
            <a:r>
              <a:rPr lang="zh-CN" altLang="en-US" dirty="0"/>
              <a:t>式中，</a:t>
            </a:r>
            <a:r>
              <a:rPr lang="en-US" altLang="zh-CN" dirty="0"/>
              <a:t>count</a:t>
            </a:r>
            <a:r>
              <a:rPr lang="zh-CN" altLang="en-US" dirty="0"/>
              <a:t>是一个变量，它代表新到达的分组有多少个已经进入了队列</a:t>
            </a:r>
            <a:r>
              <a:rPr lang="en-US" altLang="zh-CN" dirty="0"/>
              <a:t>(</a:t>
            </a:r>
            <a:r>
              <a:rPr lang="zh-CN" altLang="en-US" dirty="0"/>
              <a:t>没有被丢弃</a:t>
            </a:r>
            <a:r>
              <a:rPr lang="en-US" altLang="zh-CN" dirty="0"/>
              <a:t>)</a:t>
            </a:r>
            <a:r>
              <a:rPr lang="zh-CN" altLang="en-US" dirty="0"/>
              <a:t>；</a:t>
            </a:r>
            <a:r>
              <a:rPr lang="en-US" altLang="zh-CN" dirty="0" err="1"/>
              <a:t>p</a:t>
            </a:r>
            <a:r>
              <a:rPr lang="en-US" altLang="zh-CN" baseline="-25000" dirty="0" err="1"/>
              <a:t>temp</a:t>
            </a:r>
            <a:r>
              <a:rPr lang="zh-CN" altLang="en-US" dirty="0"/>
              <a:t>是过渡的分组丢弃概率。</a:t>
            </a:r>
          </a:p>
        </p:txBody>
      </p:sp>
      <p:graphicFrame>
        <p:nvGraphicFramePr>
          <p:cNvPr id="4" name="对象 3"/>
          <p:cNvGraphicFramePr>
            <a:graphicFrameLocks noChangeAspect="1"/>
          </p:cNvGraphicFramePr>
          <p:nvPr>
            <p:extLst>
              <p:ext uri="{D42A27DB-BD31-4B8C-83A1-F6EECF244321}">
                <p14:modId xmlns:p14="http://schemas.microsoft.com/office/powerpoint/2010/main" val="102324589"/>
              </p:ext>
            </p:extLst>
          </p:nvPr>
        </p:nvGraphicFramePr>
        <p:xfrm>
          <a:off x="742963" y="1285860"/>
          <a:ext cx="6421325" cy="500063"/>
        </p:xfrm>
        <a:graphic>
          <a:graphicData uri="http://schemas.openxmlformats.org/presentationml/2006/ole">
            <mc:AlternateContent xmlns:mc="http://schemas.openxmlformats.org/markup-compatibility/2006">
              <mc:Choice xmlns:v="urn:schemas-microsoft-com:vml" Requires="v">
                <p:oleObj spid="_x0000_s1085504" name="Equation" r:id="rId4" imgW="59131200" imgH="5791200" progId="Equation.DSMT4">
                  <p:embed/>
                </p:oleObj>
              </mc:Choice>
              <mc:Fallback>
                <p:oleObj name="Equation" r:id="rId4" imgW="59131200" imgH="5791200" progId="Equation.DSMT4">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63" y="1285860"/>
                        <a:ext cx="64213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568348" y="3714750"/>
          <a:ext cx="7289800" cy="500063"/>
        </p:xfrm>
        <a:graphic>
          <a:graphicData uri="http://schemas.openxmlformats.org/presentationml/2006/ole">
            <mc:AlternateContent xmlns:mc="http://schemas.openxmlformats.org/markup-compatibility/2006">
              <mc:Choice xmlns:v="urn:schemas-microsoft-com:vml" Requires="v">
                <p:oleObj spid="_x0000_s1085505" name="Equation" r:id="rId6" imgW="84429600" imgH="5791200" progId="Equation.DSMT4">
                  <p:embed/>
                </p:oleObj>
              </mc:Choice>
              <mc:Fallback>
                <p:oleObj name="Equation" r:id="rId6" imgW="84429600" imgH="5791200" progId="Equation.DSMT4">
                  <p:embed/>
                  <p:pic>
                    <p:nvPicPr>
                      <p:cNvPr id="0"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348" y="3714750"/>
                        <a:ext cx="72898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428596" y="4676943"/>
            <a:ext cx="8385204" cy="1200329"/>
          </a:xfrm>
          <a:prstGeom prst="rect">
            <a:avLst/>
          </a:prstGeom>
        </p:spPr>
        <p:txBody>
          <a:bodyPr wrap="square">
            <a:spAutoFit/>
          </a:bodyPr>
          <a:lstStyle/>
          <a:p>
            <a:pPr marL="342900" indent="-342900">
              <a:spcBef>
                <a:spcPct val="20000"/>
              </a:spcBef>
              <a:buClr>
                <a:schemeClr val="hlink"/>
              </a:buClr>
              <a:buFont typeface="Arial" panose="020B0604020202020204" pitchFamily="34" charset="0"/>
              <a:buChar char="•"/>
            </a:pPr>
            <a:r>
              <a:rPr lang="zh-CN" altLang="en-US" sz="2400" dirty="0">
                <a:latin typeface="+mn-lt"/>
                <a:ea typeface="+mn-ea"/>
              </a:rPr>
              <a:t>可以看出，使分组丢弃概率</a:t>
            </a:r>
            <a:r>
              <a:rPr lang="en-US" altLang="zh-CN" sz="2400" dirty="0">
                <a:latin typeface="+mn-lt"/>
                <a:ea typeface="+mn-ea"/>
              </a:rPr>
              <a:t>p</a:t>
            </a:r>
            <a:r>
              <a:rPr lang="zh-CN" altLang="en-US" sz="2400" dirty="0">
                <a:latin typeface="+mn-lt"/>
                <a:ea typeface="+mn-ea"/>
              </a:rPr>
              <a:t>不仅与平均队列长度有关，而且还随着队列中不被丢弃的分组数目的增多而逐渐增大，就可以避免分组的丢弃过于集中。</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随机早期检测 </a:t>
            </a:r>
            <a:r>
              <a:rPr lang="en-US" altLang="zh-CN" dirty="0"/>
              <a:t>RED</a:t>
            </a:r>
            <a:endParaRPr lang="zh-CN" altLang="en-US" dirty="0"/>
          </a:p>
        </p:txBody>
      </p:sp>
      <p:sp>
        <p:nvSpPr>
          <p:cNvPr id="3" name="内容占位符 2"/>
          <p:cNvSpPr>
            <a:spLocks noGrp="1"/>
          </p:cNvSpPr>
          <p:nvPr>
            <p:ph idx="1"/>
          </p:nvPr>
        </p:nvSpPr>
        <p:spPr/>
        <p:txBody>
          <a:bodyPr/>
          <a:lstStyle/>
          <a:p>
            <a:r>
              <a:rPr lang="zh-CN" altLang="zh-CN" dirty="0"/>
              <a:t>多年的实践证明，</a:t>
            </a:r>
            <a:r>
              <a:rPr lang="en-US" altLang="zh-CN" dirty="0">
                <a:solidFill>
                  <a:srgbClr val="FF0000"/>
                </a:solidFill>
              </a:rPr>
              <a:t>RED </a:t>
            </a:r>
            <a:r>
              <a:rPr lang="zh-CN" altLang="zh-CN" dirty="0">
                <a:solidFill>
                  <a:srgbClr val="FF0000"/>
                </a:solidFill>
              </a:rPr>
              <a:t>的使用效果并不太理想。</a:t>
            </a:r>
            <a:endParaRPr lang="en-US" altLang="zh-CN" dirty="0">
              <a:solidFill>
                <a:srgbClr val="FF0000"/>
              </a:solidFill>
            </a:endParaRPr>
          </a:p>
          <a:p>
            <a:endParaRPr lang="en-US" altLang="zh-CN" dirty="0"/>
          </a:p>
          <a:p>
            <a:r>
              <a:rPr lang="en-US" altLang="zh-CN" dirty="0"/>
              <a:t>2015</a:t>
            </a:r>
            <a:r>
              <a:rPr lang="zh-CN" altLang="zh-CN" dirty="0"/>
              <a:t>年公布的</a:t>
            </a:r>
            <a:r>
              <a:rPr lang="en-US" altLang="zh-CN" dirty="0"/>
              <a:t> RFC 7567</a:t>
            </a:r>
            <a:r>
              <a:rPr lang="zh-CN" altLang="zh-CN" dirty="0"/>
              <a:t>已经把</a:t>
            </a:r>
            <a:r>
              <a:rPr lang="en-US" altLang="zh-CN" dirty="0"/>
              <a:t> RFC 2309</a:t>
            </a:r>
            <a:r>
              <a:rPr lang="zh-CN" altLang="zh-CN" dirty="0"/>
              <a:t>列为陈旧的，并且不再推荐使用</a:t>
            </a:r>
            <a:r>
              <a:rPr lang="en-US" altLang="zh-CN" dirty="0"/>
              <a:t>RED</a:t>
            </a:r>
            <a:r>
              <a:rPr lang="zh-CN" altLang="zh-CN" dirty="0"/>
              <a:t>。</a:t>
            </a:r>
            <a:endParaRPr lang="en-US" altLang="zh-CN" dirty="0"/>
          </a:p>
          <a:p>
            <a:endParaRPr lang="en-US" altLang="zh-CN" dirty="0"/>
          </a:p>
          <a:p>
            <a:r>
              <a:rPr lang="zh-CN" altLang="zh-CN" dirty="0"/>
              <a:t>对路由器进行主动队列管理</a:t>
            </a:r>
            <a:r>
              <a:rPr lang="en-US" altLang="zh-CN" dirty="0"/>
              <a:t>AQM</a:t>
            </a:r>
            <a:r>
              <a:rPr lang="zh-CN" altLang="zh-CN" dirty="0"/>
              <a:t>仍是必要的。</a:t>
            </a:r>
            <a:endParaRPr lang="en-US" altLang="zh-CN" dirty="0"/>
          </a:p>
          <a:p>
            <a:endParaRPr lang="en-US" altLang="zh-CN" dirty="0">
              <a:solidFill>
                <a:srgbClr val="FF0000"/>
              </a:solidFill>
            </a:endParaRPr>
          </a:p>
          <a:p>
            <a:r>
              <a:rPr lang="en-US" altLang="zh-CN" dirty="0"/>
              <a:t>AQM</a:t>
            </a:r>
            <a:r>
              <a:rPr lang="zh-CN" altLang="zh-CN" dirty="0"/>
              <a:t>实际上就是对路由器中的分组排队进行</a:t>
            </a:r>
            <a:r>
              <a:rPr lang="zh-CN" altLang="zh-CN" dirty="0">
                <a:solidFill>
                  <a:srgbClr val="FF0000"/>
                </a:solidFill>
              </a:rPr>
              <a:t>智能管理，</a:t>
            </a:r>
            <a:r>
              <a:rPr lang="zh-CN" altLang="zh-CN" dirty="0"/>
              <a:t>而不是</a:t>
            </a:r>
            <a:r>
              <a:rPr lang="zh-CN" altLang="zh-CN" dirty="0">
                <a:solidFill>
                  <a:srgbClr val="FF0000"/>
                </a:solidFill>
              </a:rPr>
              <a:t>简单地把队列的尾部丢弃。</a:t>
            </a:r>
            <a:endParaRPr lang="en-US" altLang="zh-CN" dirty="0">
              <a:solidFill>
                <a:srgbClr val="FF0000"/>
              </a:solidFill>
            </a:endParaRPr>
          </a:p>
          <a:p>
            <a:endParaRPr lang="en-US" altLang="zh-CN" dirty="0"/>
          </a:p>
          <a:p>
            <a:r>
              <a:rPr lang="zh-CN" altLang="zh-CN" dirty="0"/>
              <a:t>现在已经有几种不同的算法来代替旧的</a:t>
            </a:r>
            <a:r>
              <a:rPr lang="en-US" altLang="zh-CN" dirty="0"/>
              <a:t>RED</a:t>
            </a:r>
            <a:r>
              <a:rPr lang="zh-CN" altLang="zh-CN" dirty="0"/>
              <a:t>，但都还在实验阶段。</a:t>
            </a:r>
            <a:endParaRPr lang="zh-CN" alt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None/>
            </a:pPr>
            <a:r>
              <a:rPr lang="en-US" altLang="zh-CN" sz="2000" dirty="0"/>
              <a:t>5.9  </a:t>
            </a:r>
            <a:r>
              <a:rPr lang="en-US" altLang="zh-CN" sz="2000" dirty="0">
                <a:solidFill>
                  <a:srgbClr val="FF0000"/>
                </a:solidFill>
              </a:rPr>
              <a:t>TCP</a:t>
            </a:r>
            <a:r>
              <a:rPr lang="zh-CN" altLang="en-US" sz="2000" dirty="0">
                <a:solidFill>
                  <a:srgbClr val="FF0000"/>
                </a:solidFill>
              </a:rPr>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a:lnSpc>
                <a:spcPct val="90000"/>
              </a:lnSpc>
              <a:buNone/>
            </a:pPr>
            <a:r>
              <a:rPr lang="en-US" altLang="zh-CN" dirty="0"/>
              <a:t>TCP</a:t>
            </a:r>
            <a:r>
              <a:rPr lang="zh-CN" altLang="en-US" dirty="0"/>
              <a:t>的运输连接管理</a:t>
            </a:r>
          </a:p>
        </p:txBody>
      </p:sp>
      <p:sp>
        <p:nvSpPr>
          <p:cNvPr id="556035" name="Rectangle 3"/>
          <p:cNvSpPr>
            <a:spLocks noGrp="1" noChangeArrowheads="1"/>
          </p:cNvSpPr>
          <p:nvPr>
            <p:ph type="body" idx="1"/>
          </p:nvPr>
        </p:nvSpPr>
        <p:spPr>
          <a:xfrm>
            <a:off x="323850" y="1052513"/>
            <a:ext cx="8424614" cy="5112791"/>
          </a:xfrm>
        </p:spPr>
        <p:txBody>
          <a:bodyPr/>
          <a:lstStyle/>
          <a:p>
            <a:pPr marL="342265" indent="-342265">
              <a:spcBef>
                <a:spcPts val="600"/>
              </a:spcBef>
            </a:pPr>
            <a:r>
              <a:rPr lang="en-US" altLang="zh-CN" dirty="0"/>
              <a:t>TCP</a:t>
            </a:r>
            <a:r>
              <a:rPr lang="zh-CN" altLang="en-US" dirty="0"/>
              <a:t>是面向连接的协议。运输连接是用来传送</a:t>
            </a:r>
            <a:r>
              <a:rPr lang="en-US" altLang="zh-CN" dirty="0"/>
              <a:t>TCP</a:t>
            </a:r>
            <a:r>
              <a:rPr lang="zh-CN" altLang="en-US" dirty="0"/>
              <a:t>报文的。</a:t>
            </a:r>
          </a:p>
          <a:p>
            <a:pPr marL="342265" indent="-342265">
              <a:spcBef>
                <a:spcPts val="600"/>
              </a:spcBef>
            </a:pPr>
            <a:endParaRPr lang="zh-CN" altLang="en-US" dirty="0"/>
          </a:p>
          <a:p>
            <a:pPr marL="342265" indent="-342265">
              <a:spcBef>
                <a:spcPts val="600"/>
              </a:spcBef>
            </a:pPr>
            <a:r>
              <a:rPr lang="zh-CN" altLang="en-US" dirty="0"/>
              <a:t>运输连接就有三个阶段，即：</a:t>
            </a:r>
            <a:r>
              <a:rPr lang="zh-CN" altLang="en-US" dirty="0">
                <a:solidFill>
                  <a:schemeClr val="hlink"/>
                </a:solidFill>
              </a:rPr>
              <a:t>连接建立</a:t>
            </a:r>
            <a:r>
              <a:rPr lang="zh-CN" altLang="en-US" dirty="0"/>
              <a:t>、</a:t>
            </a:r>
            <a:r>
              <a:rPr lang="zh-CN" altLang="en-US" dirty="0">
                <a:solidFill>
                  <a:schemeClr val="hlink"/>
                </a:solidFill>
              </a:rPr>
              <a:t>数据传送</a:t>
            </a:r>
            <a:r>
              <a:rPr lang="zh-CN" altLang="en-US" dirty="0"/>
              <a:t>和</a:t>
            </a:r>
            <a:r>
              <a:rPr lang="zh-CN" altLang="en-US" dirty="0">
                <a:solidFill>
                  <a:schemeClr val="hlink"/>
                </a:solidFill>
              </a:rPr>
              <a:t>连接释放</a:t>
            </a:r>
            <a:r>
              <a:rPr lang="zh-CN" altLang="en-US" dirty="0"/>
              <a:t>。</a:t>
            </a:r>
            <a:endParaRPr lang="en-US" altLang="zh-CN" dirty="0"/>
          </a:p>
          <a:p>
            <a:pPr marL="342265" indent="-342265">
              <a:spcBef>
                <a:spcPts val="600"/>
              </a:spcBef>
            </a:pPr>
            <a:endParaRPr lang="en-US" altLang="zh-CN" dirty="0">
              <a:solidFill>
                <a:srgbClr val="C00000"/>
              </a:solidFill>
            </a:endParaRPr>
          </a:p>
          <a:p>
            <a:pPr marL="342265" indent="-342265">
              <a:spcBef>
                <a:spcPts val="600"/>
              </a:spcBef>
            </a:pPr>
            <a:r>
              <a:rPr lang="zh-CN" altLang="en-US" dirty="0">
                <a:solidFill>
                  <a:srgbClr val="FF0000"/>
                </a:solidFill>
              </a:rPr>
              <a:t>运输连接的管理</a:t>
            </a:r>
            <a:r>
              <a:rPr lang="zh-CN" altLang="en-US" dirty="0"/>
              <a:t>就是使运输连接的建立和释放都能正常地进行。</a:t>
            </a:r>
            <a:endParaRPr lang="zh-CN" altLang="en-US" dirty="0">
              <a:ea typeface="黑体" panose="02010609060101010101" pitchFamily="49" charset="-122"/>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dirty="0"/>
              <a:t>TCP</a:t>
            </a:r>
            <a:r>
              <a:rPr lang="zh-CN" altLang="en-US" dirty="0"/>
              <a:t>的运输连接管理</a:t>
            </a:r>
          </a:p>
        </p:txBody>
      </p:sp>
      <p:sp>
        <p:nvSpPr>
          <p:cNvPr id="556035" name="Rectangle 3"/>
          <p:cNvSpPr>
            <a:spLocks noGrp="1" noChangeArrowheads="1"/>
          </p:cNvSpPr>
          <p:nvPr>
            <p:ph type="body" idx="1"/>
          </p:nvPr>
        </p:nvSpPr>
        <p:spPr>
          <a:xfrm>
            <a:off x="323850" y="1052513"/>
            <a:ext cx="8489950" cy="5112791"/>
          </a:xfrm>
        </p:spPr>
        <p:txBody>
          <a:bodyPr/>
          <a:lstStyle/>
          <a:p>
            <a:pPr>
              <a:spcBef>
                <a:spcPts val="600"/>
              </a:spcBef>
            </a:pPr>
            <a:r>
              <a:rPr lang="zh-CN" altLang="en-US" dirty="0"/>
              <a:t>连接建立过程中要解决以下三个问题：</a:t>
            </a:r>
          </a:p>
          <a:p>
            <a:pPr>
              <a:spcBef>
                <a:spcPts val="600"/>
              </a:spcBef>
              <a:buBlip>
                <a:blip r:embed="rId3"/>
              </a:buBlip>
            </a:pPr>
            <a:endParaRPr lang="en-US" altLang="zh-CN" dirty="0">
              <a:ea typeface="黑体" panose="02010609060101010101" pitchFamily="49" charset="-122"/>
            </a:endParaRPr>
          </a:p>
          <a:p>
            <a:pPr>
              <a:spcBef>
                <a:spcPts val="600"/>
              </a:spcBef>
              <a:buBlip>
                <a:blip r:embed="rId3"/>
              </a:buBlip>
            </a:pPr>
            <a:r>
              <a:rPr lang="zh-CN" altLang="en-US" dirty="0">
                <a:ea typeface="黑体" panose="02010609060101010101" pitchFamily="49" charset="-122"/>
              </a:rPr>
              <a:t>要使每一方能够确知对方的存在。</a:t>
            </a:r>
          </a:p>
          <a:p>
            <a:pPr>
              <a:spcBef>
                <a:spcPts val="600"/>
              </a:spcBef>
              <a:buBlip>
                <a:blip r:embed="rId3"/>
              </a:buBlip>
            </a:pPr>
            <a:endParaRPr lang="en-US" altLang="zh-CN" dirty="0">
              <a:ea typeface="黑体" panose="02010609060101010101" pitchFamily="49" charset="-122"/>
            </a:endParaRPr>
          </a:p>
          <a:p>
            <a:pPr>
              <a:spcBef>
                <a:spcPts val="600"/>
              </a:spcBef>
              <a:buBlip>
                <a:blip r:embed="rId3"/>
              </a:buBlip>
            </a:pPr>
            <a:r>
              <a:rPr lang="zh-CN" altLang="en-US" dirty="0">
                <a:ea typeface="黑体" panose="02010609060101010101" pitchFamily="49" charset="-122"/>
              </a:rPr>
              <a:t>要允许双方协商一些参数</a:t>
            </a:r>
            <a:r>
              <a:rPr lang="en-US" altLang="zh-CN" dirty="0">
                <a:latin typeface="+mn-ea"/>
              </a:rPr>
              <a:t>(</a:t>
            </a:r>
            <a:r>
              <a:rPr lang="zh-CN" altLang="en-US" dirty="0">
                <a:latin typeface="+mn-ea"/>
              </a:rPr>
              <a:t>初始系列号、</a:t>
            </a:r>
            <a:r>
              <a:rPr lang="zh-CN" altLang="en-US" dirty="0">
                <a:solidFill>
                  <a:srgbClr val="FF0000"/>
                </a:solidFill>
                <a:latin typeface="+mn-ea"/>
              </a:rPr>
              <a:t>最大窗口值</a:t>
            </a:r>
            <a:r>
              <a:rPr lang="zh-CN" altLang="en-US" dirty="0">
                <a:latin typeface="+mn-ea"/>
              </a:rPr>
              <a:t>、</a:t>
            </a:r>
            <a:r>
              <a:rPr lang="en-US" altLang="zh-CN" dirty="0">
                <a:latin typeface="+mn-ea"/>
              </a:rPr>
              <a:t>MSS</a:t>
            </a:r>
            <a:r>
              <a:rPr lang="zh-CN" altLang="en-US" dirty="0">
                <a:latin typeface="+mn-ea"/>
              </a:rPr>
              <a:t>大小的协商、是否使用窗口扩大选项和</a:t>
            </a:r>
            <a:r>
              <a:rPr lang="zh-CN" altLang="en-US" dirty="0">
                <a:solidFill>
                  <a:srgbClr val="FF0000"/>
                </a:solidFill>
                <a:latin typeface="+mn-ea"/>
              </a:rPr>
              <a:t>时间戳</a:t>
            </a:r>
            <a:r>
              <a:rPr lang="zh-CN" altLang="en-US" dirty="0">
                <a:latin typeface="+mn-ea"/>
              </a:rPr>
              <a:t>及</a:t>
            </a:r>
            <a:r>
              <a:rPr lang="zh-CN" altLang="en-US" dirty="0">
                <a:solidFill>
                  <a:srgbClr val="FF0000"/>
                </a:solidFill>
                <a:latin typeface="+mn-ea"/>
              </a:rPr>
              <a:t>服务质量</a:t>
            </a:r>
            <a:r>
              <a:rPr lang="zh-CN" altLang="en-US" dirty="0">
                <a:latin typeface="+mn-ea"/>
              </a:rPr>
              <a:t>等</a:t>
            </a:r>
            <a:r>
              <a:rPr lang="en-US" altLang="zh-CN" dirty="0">
                <a:latin typeface="+mn-ea"/>
              </a:rPr>
              <a:t>)</a:t>
            </a:r>
            <a:r>
              <a:rPr lang="zh-CN" altLang="en-US" dirty="0">
                <a:latin typeface="+mn-ea"/>
              </a:rPr>
              <a:t>。</a:t>
            </a:r>
          </a:p>
          <a:p>
            <a:pPr>
              <a:spcBef>
                <a:spcPts val="600"/>
              </a:spcBef>
              <a:buBlip>
                <a:blip r:embed="rId3"/>
              </a:buBlip>
            </a:pPr>
            <a:endParaRPr lang="en-US" altLang="zh-CN" dirty="0">
              <a:ea typeface="黑体" panose="02010609060101010101" pitchFamily="49" charset="-122"/>
            </a:endParaRPr>
          </a:p>
          <a:p>
            <a:pPr>
              <a:spcBef>
                <a:spcPts val="600"/>
              </a:spcBef>
              <a:buBlip>
                <a:blip r:embed="rId3"/>
              </a:buBlip>
            </a:pPr>
            <a:r>
              <a:rPr lang="zh-CN" altLang="en-US" dirty="0">
                <a:ea typeface="黑体" panose="02010609060101010101" pitchFamily="49" charset="-122"/>
              </a:rPr>
              <a:t>能够对运输实体资源 </a:t>
            </a:r>
            <a:r>
              <a:rPr lang="en-US" altLang="zh-CN" dirty="0">
                <a:latin typeface="+mn-ea"/>
              </a:rPr>
              <a:t>(</a:t>
            </a:r>
            <a:r>
              <a:rPr lang="zh-CN" altLang="en-US" dirty="0">
                <a:latin typeface="+mn-ea"/>
              </a:rPr>
              <a:t>如缓存大小，连接表中的项目等</a:t>
            </a:r>
            <a:r>
              <a:rPr lang="en-US" altLang="zh-CN" dirty="0">
                <a:latin typeface="+mn-ea"/>
              </a:rPr>
              <a:t>) </a:t>
            </a:r>
            <a:r>
              <a:rPr lang="zh-CN" altLang="en-US" dirty="0">
                <a:ea typeface="黑体" panose="02010609060101010101" pitchFamily="49" charset="-122"/>
              </a:rPr>
              <a:t>进行分配。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60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60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6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355600" y="203200"/>
            <a:ext cx="7277100" cy="627063"/>
          </a:xfrm>
        </p:spPr>
        <p:txBody>
          <a:bodyPr/>
          <a:lstStyle/>
          <a:p>
            <a:r>
              <a:rPr lang="zh-CN" altLang="en-US"/>
              <a:t>客户服务器方式 </a:t>
            </a:r>
          </a:p>
        </p:txBody>
      </p:sp>
      <p:sp>
        <p:nvSpPr>
          <p:cNvPr id="557059" name="Rectangle 3"/>
          <p:cNvSpPr>
            <a:spLocks noGrp="1" noChangeArrowheads="1"/>
          </p:cNvSpPr>
          <p:nvPr>
            <p:ph type="body" idx="1"/>
          </p:nvPr>
        </p:nvSpPr>
        <p:spPr/>
        <p:txBody>
          <a:bodyPr/>
          <a:lstStyle/>
          <a:p>
            <a:pPr>
              <a:spcBef>
                <a:spcPts val="600"/>
              </a:spcBef>
            </a:pPr>
            <a:r>
              <a:rPr lang="en-US" altLang="zh-CN" dirty="0"/>
              <a:t>TCP </a:t>
            </a:r>
            <a:r>
              <a:rPr lang="zh-CN" altLang="en-US" dirty="0"/>
              <a:t>连接的建立都是采用客户服务器方式。</a:t>
            </a:r>
          </a:p>
          <a:p>
            <a:pPr>
              <a:spcBef>
                <a:spcPts val="600"/>
              </a:spcBef>
            </a:pPr>
            <a:endParaRPr lang="zh-CN" altLang="en-US" dirty="0"/>
          </a:p>
          <a:p>
            <a:pPr>
              <a:spcBef>
                <a:spcPts val="600"/>
              </a:spcBef>
            </a:pPr>
            <a:r>
              <a:rPr lang="zh-CN" altLang="en-US" dirty="0"/>
              <a:t>主动发起连接建立的应用进程叫做</a:t>
            </a:r>
            <a:r>
              <a:rPr lang="zh-CN" altLang="en-US" dirty="0">
                <a:solidFill>
                  <a:schemeClr val="hlink"/>
                </a:solidFill>
              </a:rPr>
              <a:t>客户 </a:t>
            </a:r>
            <a:r>
              <a:rPr lang="en-US" altLang="zh-CN" dirty="0"/>
              <a:t>(client)</a:t>
            </a:r>
            <a:r>
              <a:rPr lang="zh-CN" altLang="en-US" dirty="0"/>
              <a:t>。</a:t>
            </a:r>
          </a:p>
          <a:p>
            <a:pPr>
              <a:spcBef>
                <a:spcPts val="600"/>
              </a:spcBef>
            </a:pPr>
            <a:endParaRPr lang="zh-CN" altLang="en-US" dirty="0"/>
          </a:p>
          <a:p>
            <a:pPr>
              <a:spcBef>
                <a:spcPts val="600"/>
              </a:spcBef>
            </a:pPr>
            <a:r>
              <a:rPr lang="zh-CN" altLang="en-US" dirty="0"/>
              <a:t>被动等待连接建立的应用进程叫做</a:t>
            </a:r>
            <a:r>
              <a:rPr lang="zh-CN" altLang="en-US" dirty="0">
                <a:solidFill>
                  <a:schemeClr val="hlink"/>
                </a:solidFill>
              </a:rPr>
              <a:t>服务器 </a:t>
            </a:r>
            <a:r>
              <a:rPr lang="en-US" altLang="zh-CN" dirty="0"/>
              <a:t>(server)</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7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solidFill>
                  <a:srgbClr val="C00000"/>
                </a:solidFill>
              </a:rPr>
              <a:t>TCP</a:t>
            </a:r>
            <a:r>
              <a:rPr lang="zh-CN" altLang="en-US" sz="2000" dirty="0">
                <a:solidFill>
                  <a:srgbClr val="C00000"/>
                </a:solidFill>
              </a:rPr>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p:cNvSpPr>
            <a:spLocks noGrp="1" noChangeArrowheads="1"/>
          </p:cNvSpPr>
          <p:nvPr>
            <p:ph type="title"/>
          </p:nvPr>
        </p:nvSpPr>
        <p:spPr/>
        <p:txBody>
          <a:bodyPr/>
          <a:lstStyle/>
          <a:p>
            <a:r>
              <a:rPr lang="zh-CN" altLang="en-US" dirty="0"/>
              <a:t>运输层的端口</a:t>
            </a:r>
          </a:p>
        </p:txBody>
      </p:sp>
      <p:sp>
        <p:nvSpPr>
          <p:cNvPr id="142341" name="Rectangle 5"/>
          <p:cNvSpPr>
            <a:spLocks noGrp="1" noChangeArrowheads="1"/>
          </p:cNvSpPr>
          <p:nvPr>
            <p:ph type="body" idx="1"/>
          </p:nvPr>
        </p:nvSpPr>
        <p:spPr>
          <a:xfrm>
            <a:off x="395288" y="1052513"/>
            <a:ext cx="8418512" cy="5124450"/>
          </a:xfrm>
        </p:spPr>
        <p:txBody>
          <a:bodyPr/>
          <a:lstStyle/>
          <a:p>
            <a:pPr>
              <a:spcBef>
                <a:spcPts val="600"/>
              </a:spcBef>
            </a:pPr>
            <a:r>
              <a:rPr lang="zh-CN" altLang="en-US" dirty="0"/>
              <a:t>在单个计算机中的进程是用</a:t>
            </a:r>
            <a:r>
              <a:rPr lang="zh-CN" altLang="en-US" dirty="0">
                <a:solidFill>
                  <a:schemeClr val="hlink"/>
                </a:solidFill>
              </a:rPr>
              <a:t>进程标识符</a:t>
            </a:r>
            <a:r>
              <a:rPr lang="en-US" altLang="zh-CN" dirty="0"/>
              <a:t>(</a:t>
            </a:r>
            <a:r>
              <a:rPr lang="zh-CN" altLang="en-US" dirty="0"/>
              <a:t>一个不大的整数</a:t>
            </a:r>
            <a:r>
              <a:rPr lang="en-US" altLang="zh-CN" dirty="0"/>
              <a:t>)</a:t>
            </a:r>
            <a:r>
              <a:rPr lang="zh-CN" altLang="en-US" dirty="0"/>
              <a:t>来标志的。</a:t>
            </a:r>
          </a:p>
          <a:p>
            <a:pPr>
              <a:spcBef>
                <a:spcPts val="600"/>
              </a:spcBef>
            </a:pPr>
            <a:endParaRPr lang="zh-CN" altLang="en-US" dirty="0"/>
          </a:p>
          <a:p>
            <a:pPr>
              <a:spcBef>
                <a:spcPts val="600"/>
              </a:spcBef>
            </a:pPr>
            <a:r>
              <a:rPr lang="zh-CN" altLang="en-US" dirty="0"/>
              <a:t>在互联网环境下，用计算机操作系统指派的这种进程标识符</a:t>
            </a:r>
            <a:r>
              <a:rPr lang="en-US" altLang="zh-CN" dirty="0"/>
              <a:t>PID</a:t>
            </a:r>
            <a:r>
              <a:rPr lang="zh-CN" altLang="en-US" dirty="0"/>
              <a:t>来标志</a:t>
            </a:r>
            <a:r>
              <a:rPr lang="zh-CN" altLang="en-US" dirty="0">
                <a:solidFill>
                  <a:srgbClr val="FF0000"/>
                </a:solidFill>
                <a:ea typeface="黑体" panose="02010609060101010101" pitchFamily="49" charset="-122"/>
              </a:rPr>
              <a:t>运行在应用层的</a:t>
            </a:r>
            <a:r>
              <a:rPr lang="zh-CN" altLang="en-US" dirty="0">
                <a:ea typeface="黑体" panose="02010609060101010101" pitchFamily="49" charset="-122"/>
              </a:rPr>
              <a:t>各种应用进程</a:t>
            </a:r>
            <a:r>
              <a:rPr lang="zh-CN" altLang="en-US" dirty="0"/>
              <a:t>则是不行的。</a:t>
            </a:r>
          </a:p>
          <a:p>
            <a:pPr>
              <a:spcBef>
                <a:spcPts val="600"/>
              </a:spcBef>
            </a:pPr>
            <a:endParaRPr lang="zh-CN" altLang="en-US" dirty="0"/>
          </a:p>
          <a:p>
            <a:pPr>
              <a:spcBef>
                <a:spcPts val="600"/>
              </a:spcBef>
              <a:buBlip>
                <a:blip r:embed="rId3"/>
              </a:buBlip>
            </a:pPr>
            <a:r>
              <a:rPr lang="zh-CN" altLang="en-US" dirty="0"/>
              <a:t>这是因为在互联网上使用的计算机的操作系统</a:t>
            </a:r>
            <a:r>
              <a:rPr lang="zh-CN" altLang="en-US" dirty="0">
                <a:solidFill>
                  <a:srgbClr val="FF0000"/>
                </a:solidFill>
              </a:rPr>
              <a:t>种类很多</a:t>
            </a:r>
            <a:r>
              <a:rPr lang="zh-CN" altLang="en-US" dirty="0"/>
              <a:t>，而不同的操作系统又使用不同格式的进程标识符。</a:t>
            </a:r>
          </a:p>
          <a:p>
            <a:pPr>
              <a:spcBef>
                <a:spcPts val="600"/>
              </a:spcBef>
            </a:pPr>
            <a:endParaRPr lang="zh-CN" altLang="en-US" dirty="0"/>
          </a:p>
          <a:p>
            <a:pPr>
              <a:spcBef>
                <a:spcPts val="600"/>
              </a:spcBef>
              <a:buBlip>
                <a:blip r:embed="rId3"/>
              </a:buBlip>
            </a:pPr>
            <a:r>
              <a:rPr lang="zh-CN" altLang="en-US" dirty="0"/>
              <a:t>为了使运行不同操作系统的计算机的应用进程能够互相通信，就</a:t>
            </a:r>
            <a:r>
              <a:rPr lang="zh-CN" altLang="en-US" dirty="0">
                <a:solidFill>
                  <a:schemeClr val="hlink"/>
                </a:solidFill>
              </a:rPr>
              <a:t>必须用统一的方法</a:t>
            </a:r>
            <a:r>
              <a:rPr lang="zh-CN" altLang="en-US" dirty="0"/>
              <a:t>对</a:t>
            </a:r>
            <a:r>
              <a:rPr lang="en-US" altLang="zh-CN" dirty="0"/>
              <a:t>TCP/IP</a:t>
            </a:r>
            <a:r>
              <a:rPr lang="zh-CN" altLang="en-US" dirty="0"/>
              <a:t>体系的应用进程进行标志。 </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5.9.1 TCP</a:t>
            </a:r>
            <a:r>
              <a:rPr lang="zh-CN" altLang="zh-CN" dirty="0"/>
              <a:t>的连接建立</a:t>
            </a:r>
            <a:endParaRPr lang="zh-CN" altLang="en-US" dirty="0"/>
          </a:p>
        </p:txBody>
      </p:sp>
      <p:sp>
        <p:nvSpPr>
          <p:cNvPr id="3" name="内容占位符 2"/>
          <p:cNvSpPr>
            <a:spLocks noGrp="1"/>
          </p:cNvSpPr>
          <p:nvPr>
            <p:ph idx="1"/>
          </p:nvPr>
        </p:nvSpPr>
        <p:spPr/>
        <p:txBody>
          <a:bodyPr/>
          <a:lstStyle/>
          <a:p>
            <a:pPr>
              <a:spcBef>
                <a:spcPts val="600"/>
              </a:spcBef>
            </a:pPr>
            <a:r>
              <a:rPr lang="en-US" altLang="zh-CN" dirty="0"/>
              <a:t>TCP </a:t>
            </a:r>
            <a:r>
              <a:rPr lang="zh-CN" altLang="zh-CN" dirty="0"/>
              <a:t>建立连接的过程叫做</a:t>
            </a:r>
            <a:r>
              <a:rPr lang="zh-CN" altLang="zh-CN" dirty="0">
                <a:solidFill>
                  <a:srgbClr val="FF0000"/>
                </a:solidFill>
              </a:rPr>
              <a:t>握手</a:t>
            </a:r>
            <a:r>
              <a:rPr lang="zh-CN" altLang="en-US" dirty="0">
                <a:solidFill>
                  <a:srgbClr val="FF0000"/>
                </a:solidFill>
              </a:rPr>
              <a:t>。</a:t>
            </a:r>
            <a:endParaRPr lang="en-US" altLang="zh-CN" dirty="0">
              <a:solidFill>
                <a:srgbClr val="FF0000"/>
              </a:solidFill>
            </a:endParaRPr>
          </a:p>
          <a:p>
            <a:pPr>
              <a:spcBef>
                <a:spcPts val="600"/>
              </a:spcBef>
            </a:pPr>
            <a:endParaRPr lang="en-US" altLang="zh-CN" dirty="0"/>
          </a:p>
          <a:p>
            <a:pPr>
              <a:spcBef>
                <a:spcPts val="600"/>
              </a:spcBef>
            </a:pPr>
            <a:r>
              <a:rPr lang="zh-CN" altLang="zh-CN" dirty="0"/>
              <a:t>握手需要在客户和服务器之间交换三个</a:t>
            </a:r>
            <a:r>
              <a:rPr lang="en-US" altLang="zh-CN" dirty="0"/>
              <a:t>TCP</a:t>
            </a:r>
            <a:r>
              <a:rPr lang="zh-CN" altLang="zh-CN" dirty="0"/>
              <a:t>报文段。</a:t>
            </a:r>
            <a:r>
              <a:rPr lang="zh-CN" altLang="en-US" dirty="0"/>
              <a:t>称之为</a:t>
            </a:r>
            <a:r>
              <a:rPr lang="zh-CN" altLang="zh-CN" dirty="0">
                <a:solidFill>
                  <a:srgbClr val="FF0000"/>
                </a:solidFill>
              </a:rPr>
              <a:t>三报文握手</a:t>
            </a:r>
            <a:r>
              <a:rPr lang="zh-CN" altLang="en-US" dirty="0">
                <a:solidFill>
                  <a:srgbClr val="FF0000"/>
                </a:solidFill>
              </a:rPr>
              <a:t>。</a:t>
            </a:r>
            <a:endParaRPr lang="en-US" altLang="zh-CN" dirty="0">
              <a:solidFill>
                <a:srgbClr val="FF0000"/>
              </a:solidFill>
            </a:endParaRPr>
          </a:p>
          <a:p>
            <a:pPr>
              <a:spcBef>
                <a:spcPts val="600"/>
              </a:spcBef>
            </a:pPr>
            <a:endParaRPr lang="en-US" altLang="zh-CN" dirty="0"/>
          </a:p>
          <a:p>
            <a:pPr>
              <a:spcBef>
                <a:spcPts val="600"/>
              </a:spcBef>
            </a:pPr>
            <a:r>
              <a:rPr lang="zh-CN" altLang="en-US" dirty="0"/>
              <a:t>采用</a:t>
            </a:r>
            <a:r>
              <a:rPr lang="zh-CN" altLang="zh-CN" dirty="0">
                <a:solidFill>
                  <a:srgbClr val="FF0000"/>
                </a:solidFill>
              </a:rPr>
              <a:t>三报文握手</a:t>
            </a:r>
            <a:r>
              <a:rPr lang="zh-CN" altLang="zh-CN" dirty="0"/>
              <a:t>主要是为了防止已失效的连接请求报文段突然又传送到了，因而产生错误。</a:t>
            </a:r>
          </a:p>
        </p:txBody>
      </p:sp>
    </p:spTree>
    <p:extLst>
      <p:ext uri="{BB962C8B-B14F-4D97-AF65-F5344CB8AC3E}">
        <p14:creationId xmlns:p14="http://schemas.microsoft.com/office/powerpoint/2010/main" val="221943837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58157" name="Group 77"/>
          <p:cNvGrpSpPr/>
          <p:nvPr/>
        </p:nvGrpSpPr>
        <p:grpSpPr bwMode="auto">
          <a:xfrm>
            <a:off x="2339975" y="2997200"/>
            <a:ext cx="4248150" cy="3441700"/>
            <a:chOff x="1474" y="1888"/>
            <a:chExt cx="2676" cy="2432"/>
          </a:xfrm>
        </p:grpSpPr>
        <p:sp>
          <p:nvSpPr>
            <p:cNvPr id="558155" name="Line 75"/>
            <p:cNvSpPr>
              <a:spLocks noChangeShapeType="1"/>
            </p:cNvSpPr>
            <p:nvPr/>
          </p:nvSpPr>
          <p:spPr bwMode="auto">
            <a:xfrm>
              <a:off x="1474" y="1888"/>
              <a:ext cx="0" cy="2432"/>
            </a:xfrm>
            <a:prstGeom prst="line">
              <a:avLst/>
            </a:prstGeom>
            <a:noFill/>
            <a:ln w="28575">
              <a:solidFill>
                <a:schemeClr val="folHlink"/>
              </a:solidFill>
              <a:round/>
              <a:tailEnd type="triangle" w="med" len="lg"/>
            </a:ln>
            <a:effectLst/>
          </p:spPr>
          <p:txBody>
            <a:bodyPr/>
            <a:lstStyle/>
            <a:p>
              <a:endParaRPr lang="zh-CN" altLang="en-US"/>
            </a:p>
          </p:txBody>
        </p:sp>
        <p:sp>
          <p:nvSpPr>
            <p:cNvPr id="558156" name="Line 76"/>
            <p:cNvSpPr>
              <a:spLocks noChangeShapeType="1"/>
            </p:cNvSpPr>
            <p:nvPr/>
          </p:nvSpPr>
          <p:spPr bwMode="auto">
            <a:xfrm>
              <a:off x="4150" y="1888"/>
              <a:ext cx="0" cy="2432"/>
            </a:xfrm>
            <a:prstGeom prst="line">
              <a:avLst/>
            </a:prstGeom>
            <a:noFill/>
            <a:ln w="28575">
              <a:solidFill>
                <a:schemeClr val="folHlink"/>
              </a:solidFill>
              <a:round/>
              <a:tailEnd type="triangle" w="med" len="lg"/>
            </a:ln>
            <a:effectLst/>
          </p:spPr>
          <p:txBody>
            <a:bodyPr/>
            <a:lstStyle/>
            <a:p>
              <a:endParaRPr lang="zh-CN" altLang="en-US"/>
            </a:p>
          </p:txBody>
        </p:sp>
      </p:grpSp>
      <p:sp>
        <p:nvSpPr>
          <p:cNvPr id="558084" name="Rectangle 4"/>
          <p:cNvSpPr>
            <a:spLocks noGrp="1" noChangeArrowheads="1"/>
          </p:cNvSpPr>
          <p:nvPr>
            <p:ph type="title"/>
          </p:nvPr>
        </p:nvSpPr>
        <p:spPr>
          <a:xfrm>
            <a:off x="1692275" y="981075"/>
            <a:ext cx="5400675" cy="490538"/>
          </a:xfrm>
        </p:spPr>
        <p:txBody>
          <a:bodyPr/>
          <a:lstStyle/>
          <a:p>
            <a:r>
              <a:rPr lang="zh-CN" altLang="en-US" sz="2400" dirty="0"/>
              <a:t>用三次握手建立 </a:t>
            </a:r>
            <a:r>
              <a:rPr lang="en-US" altLang="zh-CN" sz="2400" dirty="0"/>
              <a:t>TCP </a:t>
            </a:r>
            <a:r>
              <a:rPr lang="zh-CN" altLang="en-US" sz="2400" dirty="0"/>
              <a:t>连接 </a:t>
            </a:r>
          </a:p>
        </p:txBody>
      </p:sp>
      <p:grpSp>
        <p:nvGrpSpPr>
          <p:cNvPr id="558141" name="Group 61"/>
          <p:cNvGrpSpPr/>
          <p:nvPr/>
        </p:nvGrpSpPr>
        <p:grpSpPr bwMode="auto">
          <a:xfrm>
            <a:off x="2413000" y="2982913"/>
            <a:ext cx="4111625" cy="823912"/>
            <a:chOff x="1520" y="1879"/>
            <a:chExt cx="2590" cy="519"/>
          </a:xfrm>
        </p:grpSpPr>
        <p:sp>
          <p:nvSpPr>
            <p:cNvPr id="558105" name="Rectangle 25"/>
            <p:cNvSpPr>
              <a:spLocks noChangeArrowheads="1"/>
            </p:cNvSpPr>
            <p:nvPr/>
          </p:nvSpPr>
          <p:spPr bwMode="auto">
            <a:xfrm rot="665985">
              <a:off x="2097" y="1879"/>
              <a:ext cx="1342" cy="248"/>
            </a:xfrm>
            <a:prstGeom prst="rect">
              <a:avLst/>
            </a:prstGeom>
            <a:noFill/>
            <a:ln w="12700">
              <a:noFill/>
              <a:miter lim="800000"/>
            </a:ln>
            <a:effectLst/>
          </p:spPr>
          <p:txBody>
            <a:bodyPr lIns="90488" tIns="44450" rIns="90488" bIns="44450">
              <a:spAutoFit/>
            </a:bodyPr>
            <a:lstStyle/>
            <a:p>
              <a:pPr defTabSz="762000" eaLnBrk="0" hangingPunct="0"/>
              <a:r>
                <a:rPr kumimoji="1" lang="en-US" altLang="zh-CN" sz="2000" dirty="0">
                  <a:latin typeface="Times New Roman" panose="02020603050405020304" pitchFamily="18" charset="0"/>
                  <a:ea typeface="黑体" panose="02010609060101010101" pitchFamily="49" charset="-122"/>
                </a:rPr>
                <a:t>SYN = 1, seq = x</a:t>
              </a:r>
            </a:p>
          </p:txBody>
        </p:sp>
        <p:sp>
          <p:nvSpPr>
            <p:cNvPr id="558108" name="Line 28"/>
            <p:cNvSpPr>
              <a:spLocks noChangeShapeType="1"/>
            </p:cNvSpPr>
            <p:nvPr/>
          </p:nvSpPr>
          <p:spPr bwMode="auto">
            <a:xfrm>
              <a:off x="1520" y="1893"/>
              <a:ext cx="2590" cy="505"/>
            </a:xfrm>
            <a:prstGeom prst="line">
              <a:avLst/>
            </a:prstGeom>
            <a:noFill/>
            <a:ln w="57150">
              <a:solidFill>
                <a:schemeClr val="folHlink"/>
              </a:solidFill>
              <a:round/>
              <a:tailEnd type="triangle" w="med" len="lg"/>
            </a:ln>
            <a:effectLst/>
          </p:spPr>
          <p:txBody>
            <a:bodyPr wrap="none" anchor="ctr"/>
            <a:lstStyle/>
            <a:p>
              <a:endParaRPr lang="zh-CN" altLang="en-US"/>
            </a:p>
          </p:txBody>
        </p:sp>
      </p:grpSp>
      <p:sp>
        <p:nvSpPr>
          <p:cNvPr id="558111" name="Rectangle 31"/>
          <p:cNvSpPr>
            <a:spLocks noChangeArrowheads="1"/>
          </p:cNvSpPr>
          <p:nvPr/>
        </p:nvSpPr>
        <p:spPr bwMode="auto">
          <a:xfrm>
            <a:off x="1403350" y="2420938"/>
            <a:ext cx="966788" cy="549275"/>
          </a:xfrm>
          <a:prstGeom prst="rect">
            <a:avLst/>
          </a:prstGeom>
          <a:solidFill>
            <a:schemeClr val="accent2"/>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558112" name="Text Box 32"/>
          <p:cNvSpPr txBox="1">
            <a:spLocks noChangeArrowheads="1"/>
          </p:cNvSpPr>
          <p:nvPr/>
        </p:nvSpPr>
        <p:spPr bwMode="auto">
          <a:xfrm>
            <a:off x="1331913" y="2492375"/>
            <a:ext cx="1073150" cy="366713"/>
          </a:xfrm>
          <a:prstGeom prst="rect">
            <a:avLst/>
          </a:prstGeom>
          <a:noFill/>
          <a:ln w="12700">
            <a:noFill/>
            <a:miter lim="800000"/>
          </a:ln>
          <a:effectLst/>
        </p:spPr>
        <p:txBody>
          <a:bodyPr wrap="none">
            <a:spAutoFit/>
          </a:bodyPr>
          <a:lstStyle/>
          <a:p>
            <a:pPr eaLnBrk="0" hangingPunct="0"/>
            <a:r>
              <a:rPr kumimoji="1" lang="en-US" altLang="zh-CN" sz="1800" dirty="0">
                <a:latin typeface="Times New Roman" panose="02020603050405020304" pitchFamily="18" charset="0"/>
                <a:ea typeface="黑体" panose="02010609060101010101" pitchFamily="49" charset="-122"/>
              </a:rPr>
              <a:t>CLOSED</a:t>
            </a:r>
          </a:p>
        </p:txBody>
      </p:sp>
      <p:sp>
        <p:nvSpPr>
          <p:cNvPr id="558117" name="Rectangle 37"/>
          <p:cNvSpPr>
            <a:spLocks noChangeArrowheads="1"/>
          </p:cNvSpPr>
          <p:nvPr/>
        </p:nvSpPr>
        <p:spPr bwMode="auto">
          <a:xfrm>
            <a:off x="6516688" y="2420938"/>
            <a:ext cx="985837" cy="549275"/>
          </a:xfrm>
          <a:prstGeom prst="rect">
            <a:avLst/>
          </a:prstGeom>
          <a:solidFill>
            <a:schemeClr val="accent2"/>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558119" name="Text Box 39"/>
          <p:cNvSpPr txBox="1">
            <a:spLocks noChangeArrowheads="1"/>
          </p:cNvSpPr>
          <p:nvPr/>
        </p:nvSpPr>
        <p:spPr bwMode="auto">
          <a:xfrm>
            <a:off x="6516688" y="2565400"/>
            <a:ext cx="1073150" cy="366713"/>
          </a:xfrm>
          <a:prstGeom prst="rect">
            <a:avLst/>
          </a:prstGeom>
          <a:noFill/>
          <a:ln w="12700">
            <a:noFill/>
            <a:miter lim="800000"/>
          </a:ln>
          <a:effectLst/>
        </p:spPr>
        <p:txBody>
          <a:bodyPr wrap="none">
            <a:spAutoFit/>
          </a:bodyPr>
          <a:lstStyle/>
          <a:p>
            <a:pPr eaLnBrk="0" hangingPunct="0"/>
            <a:r>
              <a:rPr kumimoji="1" lang="en-US" altLang="zh-CN" sz="1800" dirty="0">
                <a:latin typeface="Times New Roman" panose="02020603050405020304" pitchFamily="18" charset="0"/>
                <a:ea typeface="黑体" panose="02010609060101010101" pitchFamily="49" charset="-122"/>
              </a:rPr>
              <a:t>CLOSED</a:t>
            </a:r>
          </a:p>
        </p:txBody>
      </p:sp>
      <p:grpSp>
        <p:nvGrpSpPr>
          <p:cNvPr id="558147" name="Group 67"/>
          <p:cNvGrpSpPr/>
          <p:nvPr/>
        </p:nvGrpSpPr>
        <p:grpSpPr bwMode="auto">
          <a:xfrm>
            <a:off x="370880" y="1844824"/>
            <a:ext cx="1320800" cy="947738"/>
            <a:chOff x="249" y="1296"/>
            <a:chExt cx="832" cy="597"/>
          </a:xfrm>
        </p:grpSpPr>
        <p:sp>
          <p:nvSpPr>
            <p:cNvPr id="558124" name="Rectangle 44"/>
            <p:cNvSpPr>
              <a:spLocks noChangeArrowheads="1"/>
            </p:cNvSpPr>
            <p:nvPr/>
          </p:nvSpPr>
          <p:spPr bwMode="auto">
            <a:xfrm>
              <a:off x="251" y="1638"/>
              <a:ext cx="690" cy="23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主动打开</a:t>
              </a:r>
            </a:p>
          </p:txBody>
        </p:sp>
        <p:sp>
          <p:nvSpPr>
            <p:cNvPr id="558126" name="Freeform 46"/>
            <p:cNvSpPr/>
            <p:nvPr/>
          </p:nvSpPr>
          <p:spPr bwMode="auto">
            <a:xfrm>
              <a:off x="249" y="1296"/>
              <a:ext cx="832" cy="597"/>
            </a:xfrm>
            <a:custGeom>
              <a:avLst/>
              <a:gdLst/>
              <a:ahLst/>
              <a:cxnLst>
                <a:cxn ang="0">
                  <a:pos x="758" y="4"/>
                </a:cxn>
                <a:cxn ang="0">
                  <a:pos x="0" y="0"/>
                </a:cxn>
                <a:cxn ang="0">
                  <a:pos x="0" y="491"/>
                </a:cxn>
                <a:cxn ang="0">
                  <a:pos x="592" y="491"/>
                </a:cxn>
              </a:cxnLst>
              <a:rect l="0" t="0" r="r" b="b"/>
              <a:pathLst>
                <a:path w="758" h="491">
                  <a:moveTo>
                    <a:pt x="758" y="4"/>
                  </a:moveTo>
                  <a:lnTo>
                    <a:pt x="0" y="0"/>
                  </a:lnTo>
                  <a:lnTo>
                    <a:pt x="0" y="491"/>
                  </a:lnTo>
                  <a:lnTo>
                    <a:pt x="592" y="491"/>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grpSp>
      <p:grpSp>
        <p:nvGrpSpPr>
          <p:cNvPr id="558146" name="Group 66"/>
          <p:cNvGrpSpPr/>
          <p:nvPr/>
        </p:nvGrpSpPr>
        <p:grpSpPr bwMode="auto">
          <a:xfrm>
            <a:off x="7223125" y="1916832"/>
            <a:ext cx="1385888" cy="939800"/>
            <a:chOff x="4550" y="1301"/>
            <a:chExt cx="873" cy="592"/>
          </a:xfrm>
        </p:grpSpPr>
        <p:sp>
          <p:nvSpPr>
            <p:cNvPr id="558125" name="Rectangle 45"/>
            <p:cNvSpPr>
              <a:spLocks noChangeArrowheads="1"/>
            </p:cNvSpPr>
            <p:nvPr/>
          </p:nvSpPr>
          <p:spPr bwMode="auto">
            <a:xfrm>
              <a:off x="4732" y="1617"/>
              <a:ext cx="691"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dirty="0">
                  <a:latin typeface="Times New Roman" panose="02020603050405020304" pitchFamily="18" charset="0"/>
                  <a:ea typeface="黑体" panose="02010609060101010101" pitchFamily="49" charset="-122"/>
                </a:rPr>
                <a:t>被动打开</a:t>
              </a:r>
            </a:p>
          </p:txBody>
        </p:sp>
        <p:sp>
          <p:nvSpPr>
            <p:cNvPr id="558130" name="Freeform 50"/>
            <p:cNvSpPr/>
            <p:nvPr/>
          </p:nvSpPr>
          <p:spPr bwMode="auto">
            <a:xfrm>
              <a:off x="4550" y="1301"/>
              <a:ext cx="870" cy="592"/>
            </a:xfrm>
            <a:custGeom>
              <a:avLst/>
              <a:gdLst/>
              <a:ahLst/>
              <a:cxnLst>
                <a:cxn ang="0">
                  <a:pos x="0" y="0"/>
                </a:cxn>
                <a:cxn ang="0">
                  <a:pos x="792" y="4"/>
                </a:cxn>
                <a:cxn ang="0">
                  <a:pos x="792" y="487"/>
                </a:cxn>
                <a:cxn ang="0">
                  <a:pos x="183" y="480"/>
                </a:cxn>
              </a:cxnLst>
              <a:rect l="0" t="0" r="r" b="b"/>
              <a:pathLst>
                <a:path w="792" h="487">
                  <a:moveTo>
                    <a:pt x="0" y="0"/>
                  </a:moveTo>
                  <a:lnTo>
                    <a:pt x="792" y="4"/>
                  </a:lnTo>
                  <a:lnTo>
                    <a:pt x="792" y="487"/>
                  </a:lnTo>
                  <a:lnTo>
                    <a:pt x="183" y="480"/>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grpSp>
      <p:pic>
        <p:nvPicPr>
          <p:cNvPr id="558133" name="Picture 53"/>
          <p:cNvPicPr>
            <a:picLocks noChangeArrowheads="1"/>
          </p:cNvPicPr>
          <p:nvPr/>
        </p:nvPicPr>
        <p:blipFill>
          <a:blip r:embed="rId3" cstate="print"/>
          <a:srcRect/>
          <a:stretch>
            <a:fillRect/>
          </a:stretch>
        </p:blipFill>
        <p:spPr bwMode="auto">
          <a:xfrm>
            <a:off x="1670050" y="1779588"/>
            <a:ext cx="501650" cy="517525"/>
          </a:xfrm>
          <a:prstGeom prst="rect">
            <a:avLst/>
          </a:prstGeom>
          <a:noFill/>
          <a:ln w="9525">
            <a:noFill/>
            <a:miter lim="800000"/>
            <a:headEnd/>
            <a:tailEnd/>
          </a:ln>
          <a:effectLst/>
        </p:spPr>
      </p:pic>
      <p:pic>
        <p:nvPicPr>
          <p:cNvPr id="558134" name="Picture 54"/>
          <p:cNvPicPr>
            <a:picLocks noChangeArrowheads="1"/>
          </p:cNvPicPr>
          <p:nvPr/>
        </p:nvPicPr>
        <p:blipFill>
          <a:blip r:embed="rId3" cstate="print"/>
          <a:srcRect/>
          <a:stretch>
            <a:fillRect/>
          </a:stretch>
        </p:blipFill>
        <p:spPr bwMode="auto">
          <a:xfrm>
            <a:off x="6769100" y="1779588"/>
            <a:ext cx="501650" cy="517525"/>
          </a:xfrm>
          <a:prstGeom prst="rect">
            <a:avLst/>
          </a:prstGeom>
          <a:noFill/>
          <a:ln w="9525">
            <a:noFill/>
            <a:miter lim="800000"/>
            <a:headEnd/>
            <a:tailEnd/>
          </a:ln>
          <a:effectLst/>
        </p:spPr>
      </p:pic>
      <p:sp>
        <p:nvSpPr>
          <p:cNvPr id="558135" name="Rectangle 55"/>
          <p:cNvSpPr>
            <a:spLocks noChangeArrowheads="1"/>
          </p:cNvSpPr>
          <p:nvPr/>
        </p:nvSpPr>
        <p:spPr bwMode="auto">
          <a:xfrm>
            <a:off x="2093913" y="1779588"/>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558136" name="Rectangle 56"/>
          <p:cNvSpPr>
            <a:spLocks noChangeArrowheads="1"/>
          </p:cNvSpPr>
          <p:nvPr/>
        </p:nvSpPr>
        <p:spPr bwMode="auto">
          <a:xfrm>
            <a:off x="6535738" y="1779588"/>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558137" name="Rectangle 57"/>
          <p:cNvSpPr>
            <a:spLocks noChangeArrowheads="1"/>
          </p:cNvSpPr>
          <p:nvPr/>
        </p:nvSpPr>
        <p:spPr bwMode="auto">
          <a:xfrm>
            <a:off x="1589088" y="1425575"/>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客户</a:t>
            </a:r>
          </a:p>
        </p:txBody>
      </p:sp>
      <p:sp>
        <p:nvSpPr>
          <p:cNvPr id="558138" name="Rectangle 58"/>
          <p:cNvSpPr>
            <a:spLocks noChangeArrowheads="1"/>
          </p:cNvSpPr>
          <p:nvPr/>
        </p:nvSpPr>
        <p:spPr bwMode="auto">
          <a:xfrm>
            <a:off x="6584950" y="1425575"/>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服务器</a:t>
            </a:r>
          </a:p>
        </p:txBody>
      </p:sp>
      <p:sp>
        <p:nvSpPr>
          <p:cNvPr id="558140" name="Text Box 60"/>
          <p:cNvSpPr txBox="1">
            <a:spLocks noChangeArrowheads="1"/>
          </p:cNvSpPr>
          <p:nvPr/>
        </p:nvSpPr>
        <p:spPr bwMode="auto">
          <a:xfrm>
            <a:off x="2987824" y="137538"/>
            <a:ext cx="3163623" cy="584775"/>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r>
              <a:rPr lang="en-US" altLang="zh-CN" sz="3200" dirty="0">
                <a:latin typeface="Arial" panose="020B0604020202020204" pitchFamily="34" charset="0"/>
                <a:ea typeface="黑体" panose="02010609060101010101" pitchFamily="49" charset="-122"/>
              </a:rPr>
              <a:t>TCP </a:t>
            </a:r>
            <a:r>
              <a:rPr lang="zh-CN" altLang="en-US" sz="3200" dirty="0">
                <a:latin typeface="Arial" panose="020B0604020202020204" pitchFamily="34" charset="0"/>
                <a:ea typeface="黑体" panose="02010609060101010101" pitchFamily="49" charset="-122"/>
              </a:rPr>
              <a:t>的连接建立</a:t>
            </a:r>
          </a:p>
        </p:txBody>
      </p:sp>
      <p:sp>
        <p:nvSpPr>
          <p:cNvPr id="558158" name="Text Box 78"/>
          <p:cNvSpPr txBox="1">
            <a:spLocks noChangeArrowheads="1"/>
          </p:cNvSpPr>
          <p:nvPr/>
        </p:nvSpPr>
        <p:spPr bwMode="auto">
          <a:xfrm>
            <a:off x="684213" y="4797425"/>
            <a:ext cx="8208962" cy="1382713"/>
          </a:xfrm>
          <a:prstGeom prst="rect">
            <a:avLst/>
          </a:prstGeom>
          <a:solidFill>
            <a:srgbClr val="FFFF99"/>
          </a:solidFill>
          <a:ln w="9525">
            <a:solidFill>
              <a:schemeClr val="folHlink"/>
            </a:solidFill>
            <a:miter lim="800000"/>
          </a:ln>
          <a:effectLst/>
        </p:spPr>
        <p:txBody>
          <a:bodyPr>
            <a:spAutoFit/>
          </a:bodyPr>
          <a:lstStyle/>
          <a:p>
            <a:r>
              <a:rPr lang="en-US" altLang="zh-CN" dirty="0">
                <a:latin typeface="Arial" panose="020B0604020202020204" pitchFamily="34" charset="0"/>
                <a:ea typeface="黑体" panose="02010609060101010101" pitchFamily="49" charset="-122"/>
              </a:rPr>
              <a:t>A</a:t>
            </a:r>
            <a:r>
              <a:rPr lang="zh-CN" altLang="en-US" dirty="0">
                <a:latin typeface="Arial" panose="020B0604020202020204" pitchFamily="34" charset="0"/>
                <a:ea typeface="黑体" panose="02010609060101010101" pitchFamily="49" charset="-122"/>
              </a:rPr>
              <a:t>的</a:t>
            </a:r>
            <a:r>
              <a:rPr lang="en-US" altLang="zh-CN" dirty="0">
                <a:latin typeface="Arial" panose="020B0604020202020204" pitchFamily="34" charset="0"/>
                <a:ea typeface="黑体" panose="02010609060101010101" pitchFamily="49" charset="-122"/>
              </a:rPr>
              <a:t>TCP</a:t>
            </a:r>
            <a:r>
              <a:rPr lang="zh-CN" altLang="en-US" dirty="0">
                <a:latin typeface="Arial" panose="020B0604020202020204" pitchFamily="34" charset="0"/>
                <a:ea typeface="黑体" panose="02010609060101010101" pitchFamily="49" charset="-122"/>
              </a:rPr>
              <a:t>向</a:t>
            </a:r>
            <a:r>
              <a:rPr lang="en-US" altLang="zh-CN" dirty="0">
                <a:latin typeface="Arial" panose="020B0604020202020204" pitchFamily="34" charset="0"/>
                <a:ea typeface="黑体" panose="02010609060101010101" pitchFamily="49" charset="-122"/>
              </a:rPr>
              <a:t>B</a:t>
            </a:r>
            <a:r>
              <a:rPr lang="zh-CN" altLang="en-US" dirty="0">
                <a:latin typeface="Arial" panose="020B0604020202020204" pitchFamily="34" charset="0"/>
                <a:ea typeface="黑体" panose="02010609060101010101" pitchFamily="49" charset="-122"/>
              </a:rPr>
              <a:t>发出连接请求报文段，其首部中的</a:t>
            </a:r>
          </a:p>
          <a:p>
            <a:r>
              <a:rPr lang="zh-CN" altLang="en-US" dirty="0">
                <a:latin typeface="Arial" panose="020B0604020202020204" pitchFamily="34" charset="0"/>
                <a:ea typeface="黑体" panose="02010609060101010101" pitchFamily="49" charset="-122"/>
              </a:rPr>
              <a:t>同步位 </a:t>
            </a:r>
            <a:r>
              <a:rPr lang="en-US" altLang="zh-CN" dirty="0">
                <a:latin typeface="Arial" panose="020B0604020202020204" pitchFamily="34" charset="0"/>
                <a:ea typeface="黑体" panose="02010609060101010101" pitchFamily="49" charset="-122"/>
              </a:rPr>
              <a:t>SYN = 1</a:t>
            </a:r>
            <a:r>
              <a:rPr lang="zh-CN" altLang="en-US" dirty="0">
                <a:latin typeface="Arial" panose="020B0604020202020204" pitchFamily="34" charset="0"/>
                <a:ea typeface="黑体" panose="02010609060101010101" pitchFamily="49" charset="-122"/>
              </a:rPr>
              <a:t>，并选择序号 </a:t>
            </a:r>
            <a:r>
              <a:rPr lang="en-US" altLang="zh-CN" dirty="0">
                <a:latin typeface="Arial" panose="020B0604020202020204" pitchFamily="34" charset="0"/>
                <a:ea typeface="黑体" panose="02010609060101010101" pitchFamily="49" charset="-122"/>
              </a:rPr>
              <a:t>seq = x</a:t>
            </a:r>
            <a:r>
              <a:rPr lang="zh-CN" altLang="en-US" dirty="0">
                <a:latin typeface="Arial" panose="020B0604020202020204" pitchFamily="34" charset="0"/>
                <a:ea typeface="黑体" panose="02010609060101010101" pitchFamily="49" charset="-122"/>
              </a:rPr>
              <a:t>，表明传送</a:t>
            </a:r>
          </a:p>
          <a:p>
            <a:r>
              <a:rPr lang="zh-CN" altLang="en-US" dirty="0">
                <a:latin typeface="Arial" panose="020B0604020202020204" pitchFamily="34" charset="0"/>
                <a:ea typeface="黑体" panose="02010609060101010101" pitchFamily="49" charset="-122"/>
              </a:rPr>
              <a:t>数据时的第一个数据字节的序号是 </a:t>
            </a:r>
            <a:r>
              <a:rPr lang="en-US" altLang="zh-CN" dirty="0">
                <a:latin typeface="Arial" panose="020B0604020202020204" pitchFamily="34" charset="0"/>
                <a:ea typeface="黑体" panose="02010609060101010101" pitchFamily="49" charset="-122"/>
              </a:rPr>
              <a:t>x+1</a:t>
            </a:r>
            <a:r>
              <a:rPr lang="zh-CN" altLang="en-US" dirty="0">
                <a:latin typeface="Arial" panose="020B0604020202020204" pitchFamily="34" charset="0"/>
                <a:ea typeface="黑体" panose="02010609060101010101" pitchFamily="49" charset="-122"/>
              </a:rPr>
              <a:t>。</a:t>
            </a:r>
          </a:p>
        </p:txBody>
      </p:sp>
      <p:sp>
        <p:nvSpPr>
          <p:cNvPr id="2" name="矩形 1"/>
          <p:cNvSpPr/>
          <p:nvPr/>
        </p:nvSpPr>
        <p:spPr>
          <a:xfrm>
            <a:off x="2488928" y="2234085"/>
            <a:ext cx="4192859" cy="646331"/>
          </a:xfrm>
          <a:prstGeom prst="rect">
            <a:avLst/>
          </a:prstGeom>
        </p:spPr>
        <p:txBody>
          <a:bodyPr wrap="square">
            <a:spAutoFit/>
          </a:bodyPr>
          <a:lstStyle/>
          <a:p>
            <a:pPr eaLnBrk="0" hangingPunct="0">
              <a:buClr>
                <a:schemeClr val="hlink"/>
              </a:buClr>
            </a:pPr>
            <a:r>
              <a:rPr lang="en-US" altLang="zh-CN" sz="1800" dirty="0">
                <a:ea typeface="宋体" panose="02010600030101010101" pitchFamily="2" charset="-122"/>
              </a:rPr>
              <a:t>A SYN segment cannot carry data, but it consumes one sequence number.</a:t>
            </a:r>
          </a:p>
        </p:txBody>
      </p:sp>
      <p:sp>
        <p:nvSpPr>
          <p:cNvPr id="3" name="矩形 2"/>
          <p:cNvSpPr/>
          <p:nvPr/>
        </p:nvSpPr>
        <p:spPr>
          <a:xfrm>
            <a:off x="2312987" y="3556684"/>
            <a:ext cx="4311649" cy="646331"/>
          </a:xfrm>
          <a:prstGeom prst="rect">
            <a:avLst/>
          </a:prstGeom>
        </p:spPr>
        <p:txBody>
          <a:bodyPr wrap="square">
            <a:spAutoFit/>
          </a:bodyPr>
          <a:lstStyle/>
          <a:p>
            <a:pPr>
              <a:spcBef>
                <a:spcPts val="600"/>
              </a:spcBef>
            </a:pPr>
            <a:r>
              <a:rPr lang="en-US" altLang="zh-CN" sz="1800" dirty="0"/>
              <a:t>When the data transfer starts, the sequence number is incremented by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8146"/>
                                        </p:tgtEl>
                                        <p:attrNameLst>
                                          <p:attrName>style.visibility</p:attrName>
                                        </p:attrNameLst>
                                      </p:cBhvr>
                                      <p:to>
                                        <p:strVal val="visible"/>
                                      </p:to>
                                    </p:set>
                                    <p:animEffect transition="in" filter="wipe(up)">
                                      <p:cBhvr>
                                        <p:cTn id="7" dur="1000"/>
                                        <p:tgtEl>
                                          <p:spTgt spid="558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58147"/>
                                        </p:tgtEl>
                                        <p:attrNameLst>
                                          <p:attrName>style.visibility</p:attrName>
                                        </p:attrNameLst>
                                      </p:cBhvr>
                                      <p:to>
                                        <p:strVal val="visible"/>
                                      </p:to>
                                    </p:set>
                                    <p:animEffect transition="in" filter="wipe(up)">
                                      <p:cBhvr>
                                        <p:cTn id="12" dur="1000"/>
                                        <p:tgtEl>
                                          <p:spTgt spid="558147"/>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558158"/>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nodeType="afterEffect">
                                  <p:stCondLst>
                                    <p:cond delay="2000"/>
                                  </p:stCondLst>
                                  <p:childTnLst>
                                    <p:set>
                                      <p:cBhvr>
                                        <p:cTn id="18" dur="1" fill="hold">
                                          <p:stCondLst>
                                            <p:cond delay="0"/>
                                          </p:stCondLst>
                                        </p:cTn>
                                        <p:tgtEl>
                                          <p:spTgt spid="558141"/>
                                        </p:tgtEl>
                                        <p:attrNameLst>
                                          <p:attrName>style.visibility</p:attrName>
                                        </p:attrNameLst>
                                      </p:cBhvr>
                                      <p:to>
                                        <p:strVal val="visible"/>
                                      </p:to>
                                    </p:set>
                                    <p:animEffect transition="in" filter="wipe(left)">
                                      <p:cBhvr>
                                        <p:cTn id="19" dur="1000"/>
                                        <p:tgtEl>
                                          <p:spTgt spid="55814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158" grpId="0" animBg="1"/>
      <p:bldP spid="2" grpId="0"/>
      <p:bldP spid="3" grpId="0"/>
    </p:bldLst>
  </p:timing>
</p:sld>
</file>

<file path=ppt/slides/slide2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84402" name="Group 18"/>
          <p:cNvGrpSpPr/>
          <p:nvPr/>
        </p:nvGrpSpPr>
        <p:grpSpPr bwMode="auto">
          <a:xfrm>
            <a:off x="2339975" y="2997200"/>
            <a:ext cx="4248150" cy="3441700"/>
            <a:chOff x="1474" y="1888"/>
            <a:chExt cx="2676" cy="2432"/>
          </a:xfrm>
        </p:grpSpPr>
        <p:sp>
          <p:nvSpPr>
            <p:cNvPr id="784403" name="Line 19"/>
            <p:cNvSpPr>
              <a:spLocks noChangeShapeType="1"/>
            </p:cNvSpPr>
            <p:nvPr/>
          </p:nvSpPr>
          <p:spPr bwMode="auto">
            <a:xfrm>
              <a:off x="1474" y="1888"/>
              <a:ext cx="0" cy="2432"/>
            </a:xfrm>
            <a:prstGeom prst="line">
              <a:avLst/>
            </a:prstGeom>
            <a:noFill/>
            <a:ln w="28575">
              <a:solidFill>
                <a:schemeClr val="folHlink"/>
              </a:solidFill>
              <a:round/>
              <a:tailEnd type="triangle" w="med" len="lg"/>
            </a:ln>
            <a:effectLst/>
          </p:spPr>
          <p:txBody>
            <a:bodyPr/>
            <a:lstStyle/>
            <a:p>
              <a:endParaRPr lang="zh-CN" altLang="en-US"/>
            </a:p>
          </p:txBody>
        </p:sp>
        <p:sp>
          <p:nvSpPr>
            <p:cNvPr id="784404" name="Line 20"/>
            <p:cNvSpPr>
              <a:spLocks noChangeShapeType="1"/>
            </p:cNvSpPr>
            <p:nvPr/>
          </p:nvSpPr>
          <p:spPr bwMode="auto">
            <a:xfrm>
              <a:off x="4150" y="1888"/>
              <a:ext cx="0" cy="2432"/>
            </a:xfrm>
            <a:prstGeom prst="line">
              <a:avLst/>
            </a:prstGeom>
            <a:noFill/>
            <a:ln w="28575">
              <a:solidFill>
                <a:schemeClr val="folHlink"/>
              </a:solidFill>
              <a:round/>
              <a:tailEnd type="triangle" w="med" len="lg"/>
            </a:ln>
            <a:effectLst/>
          </p:spPr>
          <p:txBody>
            <a:bodyPr/>
            <a:lstStyle/>
            <a:p>
              <a:endParaRPr lang="zh-CN" altLang="en-US"/>
            </a:p>
          </p:txBody>
        </p:sp>
      </p:grpSp>
      <p:sp>
        <p:nvSpPr>
          <p:cNvPr id="784405" name="Rectangle 21"/>
          <p:cNvSpPr>
            <a:spLocks noGrp="1" noChangeArrowheads="1"/>
          </p:cNvSpPr>
          <p:nvPr>
            <p:ph type="title"/>
          </p:nvPr>
        </p:nvSpPr>
        <p:spPr>
          <a:xfrm>
            <a:off x="1619672" y="1052736"/>
            <a:ext cx="5368925" cy="419100"/>
          </a:xfrm>
        </p:spPr>
        <p:txBody>
          <a:bodyPr/>
          <a:lstStyle/>
          <a:p>
            <a:r>
              <a:rPr lang="zh-CN" altLang="en-US" sz="2400" dirty="0"/>
              <a:t>用三次握手建立 </a:t>
            </a:r>
            <a:r>
              <a:rPr lang="en-US" altLang="zh-CN" sz="2400" dirty="0"/>
              <a:t>TCP </a:t>
            </a:r>
            <a:r>
              <a:rPr lang="zh-CN" altLang="en-US" sz="2400" dirty="0"/>
              <a:t>连接 </a:t>
            </a:r>
          </a:p>
        </p:txBody>
      </p:sp>
      <p:grpSp>
        <p:nvGrpSpPr>
          <p:cNvPr id="784406" name="Group 22"/>
          <p:cNvGrpSpPr/>
          <p:nvPr/>
        </p:nvGrpSpPr>
        <p:grpSpPr bwMode="auto">
          <a:xfrm>
            <a:off x="2413000" y="2982913"/>
            <a:ext cx="4111625" cy="823912"/>
            <a:chOff x="1520" y="1879"/>
            <a:chExt cx="2590" cy="519"/>
          </a:xfrm>
        </p:grpSpPr>
        <p:sp>
          <p:nvSpPr>
            <p:cNvPr id="784407" name="Rectangle 23"/>
            <p:cNvSpPr>
              <a:spLocks noChangeArrowheads="1"/>
            </p:cNvSpPr>
            <p:nvPr/>
          </p:nvSpPr>
          <p:spPr bwMode="auto">
            <a:xfrm rot="665985">
              <a:off x="2097" y="1879"/>
              <a:ext cx="1342" cy="248"/>
            </a:xfrm>
            <a:prstGeom prst="rect">
              <a:avLst/>
            </a:prstGeom>
            <a:noFill/>
            <a:ln w="12700">
              <a:noFill/>
              <a:miter lim="800000"/>
            </a:ln>
            <a:effectLst/>
          </p:spPr>
          <p:txBody>
            <a:bodyPr lIns="90488" tIns="44450" rIns="90488" bIns="44450">
              <a:spAutoFit/>
            </a:bodyPr>
            <a:lstStyle/>
            <a:p>
              <a:pPr defTabSz="762000" eaLnBrk="0" hangingPunct="0"/>
              <a:r>
                <a:rPr kumimoji="1" lang="en-US" altLang="zh-CN" sz="2000">
                  <a:latin typeface="Times New Roman" panose="02020603050405020304" pitchFamily="18" charset="0"/>
                  <a:ea typeface="黑体" panose="02010609060101010101" pitchFamily="49" charset="-122"/>
                </a:rPr>
                <a:t>SYN = 1, seq = x</a:t>
              </a:r>
            </a:p>
          </p:txBody>
        </p:sp>
        <p:sp>
          <p:nvSpPr>
            <p:cNvPr id="784408" name="Line 24"/>
            <p:cNvSpPr>
              <a:spLocks noChangeShapeType="1"/>
            </p:cNvSpPr>
            <p:nvPr/>
          </p:nvSpPr>
          <p:spPr bwMode="auto">
            <a:xfrm>
              <a:off x="1520" y="1893"/>
              <a:ext cx="2590" cy="505"/>
            </a:xfrm>
            <a:prstGeom prst="line">
              <a:avLst/>
            </a:prstGeom>
            <a:noFill/>
            <a:ln w="57150">
              <a:solidFill>
                <a:schemeClr val="folHlink"/>
              </a:solidFill>
              <a:round/>
              <a:tailEnd type="triangle" w="med" len="lg"/>
            </a:ln>
            <a:effectLst/>
          </p:spPr>
          <p:txBody>
            <a:bodyPr wrap="none" anchor="ctr"/>
            <a:lstStyle/>
            <a:p>
              <a:endParaRPr lang="zh-CN" altLang="en-US"/>
            </a:p>
          </p:txBody>
        </p:sp>
      </p:grpSp>
      <p:sp>
        <p:nvSpPr>
          <p:cNvPr id="784412" name="Rectangle 28"/>
          <p:cNvSpPr>
            <a:spLocks noChangeArrowheads="1"/>
          </p:cNvSpPr>
          <p:nvPr/>
        </p:nvSpPr>
        <p:spPr bwMode="auto">
          <a:xfrm>
            <a:off x="1403350" y="2420938"/>
            <a:ext cx="966788" cy="549275"/>
          </a:xfrm>
          <a:prstGeom prst="rect">
            <a:avLst/>
          </a:prstGeom>
          <a:solidFill>
            <a:schemeClr val="accent2"/>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84413" name="Text Box 29"/>
          <p:cNvSpPr txBox="1">
            <a:spLocks noChangeArrowheads="1"/>
          </p:cNvSpPr>
          <p:nvPr/>
        </p:nvSpPr>
        <p:spPr bwMode="auto">
          <a:xfrm>
            <a:off x="1387475" y="2455863"/>
            <a:ext cx="1073150" cy="366712"/>
          </a:xfrm>
          <a:prstGeom prst="rect">
            <a:avLst/>
          </a:prstGeom>
          <a:noFill/>
          <a:ln w="12700">
            <a:noFill/>
            <a:miter lim="800000"/>
          </a:ln>
          <a:effectLst/>
        </p:spPr>
        <p:txBody>
          <a:bodyPr wrap="none">
            <a:spAutoFit/>
          </a:bodyPr>
          <a:lstStyle/>
          <a:p>
            <a:pPr eaLnBrk="0" hangingPunct="0"/>
            <a:r>
              <a:rPr kumimoji="1" lang="en-US" altLang="zh-CN" sz="1800">
                <a:latin typeface="Times New Roman" panose="02020603050405020304" pitchFamily="18" charset="0"/>
                <a:ea typeface="黑体" panose="02010609060101010101" pitchFamily="49" charset="-122"/>
              </a:rPr>
              <a:t>CLOSED</a:t>
            </a:r>
          </a:p>
        </p:txBody>
      </p:sp>
      <p:sp>
        <p:nvSpPr>
          <p:cNvPr id="784414" name="Rectangle 30"/>
          <p:cNvSpPr>
            <a:spLocks noChangeArrowheads="1"/>
          </p:cNvSpPr>
          <p:nvPr/>
        </p:nvSpPr>
        <p:spPr bwMode="auto">
          <a:xfrm>
            <a:off x="6516688" y="2420938"/>
            <a:ext cx="985837" cy="549275"/>
          </a:xfrm>
          <a:prstGeom prst="rect">
            <a:avLst/>
          </a:prstGeom>
          <a:solidFill>
            <a:schemeClr val="accent2"/>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84415" name="Text Box 31"/>
          <p:cNvSpPr txBox="1">
            <a:spLocks noChangeArrowheads="1"/>
          </p:cNvSpPr>
          <p:nvPr/>
        </p:nvSpPr>
        <p:spPr bwMode="auto">
          <a:xfrm>
            <a:off x="6486525" y="2455863"/>
            <a:ext cx="1073150" cy="366712"/>
          </a:xfrm>
          <a:prstGeom prst="rect">
            <a:avLst/>
          </a:prstGeom>
          <a:noFill/>
          <a:ln w="12700">
            <a:noFill/>
            <a:miter lim="800000"/>
          </a:ln>
          <a:effectLst/>
        </p:spPr>
        <p:txBody>
          <a:bodyPr wrap="none">
            <a:spAutoFit/>
          </a:bodyPr>
          <a:lstStyle/>
          <a:p>
            <a:pPr eaLnBrk="0" hangingPunct="0"/>
            <a:r>
              <a:rPr kumimoji="1" lang="en-US" altLang="zh-CN" sz="1800">
                <a:latin typeface="Times New Roman" panose="02020603050405020304" pitchFamily="18" charset="0"/>
                <a:ea typeface="黑体" panose="02010609060101010101" pitchFamily="49" charset="-122"/>
              </a:rPr>
              <a:t>CLOSED</a:t>
            </a:r>
          </a:p>
        </p:txBody>
      </p:sp>
      <p:grpSp>
        <p:nvGrpSpPr>
          <p:cNvPr id="784419" name="Group 35"/>
          <p:cNvGrpSpPr/>
          <p:nvPr/>
        </p:nvGrpSpPr>
        <p:grpSpPr bwMode="auto">
          <a:xfrm>
            <a:off x="395288" y="1905198"/>
            <a:ext cx="1320800" cy="947738"/>
            <a:chOff x="249" y="1296"/>
            <a:chExt cx="832" cy="597"/>
          </a:xfrm>
        </p:grpSpPr>
        <p:sp>
          <p:nvSpPr>
            <p:cNvPr id="784420" name="Rectangle 36"/>
            <p:cNvSpPr>
              <a:spLocks noChangeArrowheads="1"/>
            </p:cNvSpPr>
            <p:nvPr/>
          </p:nvSpPr>
          <p:spPr bwMode="auto">
            <a:xfrm>
              <a:off x="251" y="1638"/>
              <a:ext cx="690" cy="23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主动打开</a:t>
              </a:r>
            </a:p>
          </p:txBody>
        </p:sp>
        <p:sp>
          <p:nvSpPr>
            <p:cNvPr id="784421" name="Freeform 37"/>
            <p:cNvSpPr/>
            <p:nvPr/>
          </p:nvSpPr>
          <p:spPr bwMode="auto">
            <a:xfrm>
              <a:off x="249" y="1296"/>
              <a:ext cx="832" cy="597"/>
            </a:xfrm>
            <a:custGeom>
              <a:avLst/>
              <a:gdLst/>
              <a:ahLst/>
              <a:cxnLst>
                <a:cxn ang="0">
                  <a:pos x="758" y="4"/>
                </a:cxn>
                <a:cxn ang="0">
                  <a:pos x="0" y="0"/>
                </a:cxn>
                <a:cxn ang="0">
                  <a:pos x="0" y="491"/>
                </a:cxn>
                <a:cxn ang="0">
                  <a:pos x="592" y="491"/>
                </a:cxn>
              </a:cxnLst>
              <a:rect l="0" t="0" r="r" b="b"/>
              <a:pathLst>
                <a:path w="758" h="491">
                  <a:moveTo>
                    <a:pt x="758" y="4"/>
                  </a:moveTo>
                  <a:lnTo>
                    <a:pt x="0" y="0"/>
                  </a:lnTo>
                  <a:lnTo>
                    <a:pt x="0" y="491"/>
                  </a:lnTo>
                  <a:lnTo>
                    <a:pt x="592" y="491"/>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grpSp>
      <p:grpSp>
        <p:nvGrpSpPr>
          <p:cNvPr id="784422" name="Group 38"/>
          <p:cNvGrpSpPr/>
          <p:nvPr/>
        </p:nvGrpSpPr>
        <p:grpSpPr bwMode="auto">
          <a:xfrm>
            <a:off x="7223125" y="1844824"/>
            <a:ext cx="1385888" cy="939800"/>
            <a:chOff x="4550" y="1301"/>
            <a:chExt cx="873" cy="592"/>
          </a:xfrm>
        </p:grpSpPr>
        <p:sp>
          <p:nvSpPr>
            <p:cNvPr id="784423" name="Rectangle 39"/>
            <p:cNvSpPr>
              <a:spLocks noChangeArrowheads="1"/>
            </p:cNvSpPr>
            <p:nvPr/>
          </p:nvSpPr>
          <p:spPr bwMode="auto">
            <a:xfrm>
              <a:off x="4732" y="1617"/>
              <a:ext cx="691"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被动打开</a:t>
              </a:r>
            </a:p>
          </p:txBody>
        </p:sp>
        <p:sp>
          <p:nvSpPr>
            <p:cNvPr id="784424" name="Freeform 40"/>
            <p:cNvSpPr/>
            <p:nvPr/>
          </p:nvSpPr>
          <p:spPr bwMode="auto">
            <a:xfrm>
              <a:off x="4550" y="1301"/>
              <a:ext cx="870" cy="592"/>
            </a:xfrm>
            <a:custGeom>
              <a:avLst/>
              <a:gdLst/>
              <a:ahLst/>
              <a:cxnLst>
                <a:cxn ang="0">
                  <a:pos x="0" y="0"/>
                </a:cxn>
                <a:cxn ang="0">
                  <a:pos x="792" y="4"/>
                </a:cxn>
                <a:cxn ang="0">
                  <a:pos x="792" y="487"/>
                </a:cxn>
                <a:cxn ang="0">
                  <a:pos x="183" y="480"/>
                </a:cxn>
              </a:cxnLst>
              <a:rect l="0" t="0" r="r" b="b"/>
              <a:pathLst>
                <a:path w="792" h="487">
                  <a:moveTo>
                    <a:pt x="0" y="0"/>
                  </a:moveTo>
                  <a:lnTo>
                    <a:pt x="792" y="4"/>
                  </a:lnTo>
                  <a:lnTo>
                    <a:pt x="792" y="487"/>
                  </a:lnTo>
                  <a:lnTo>
                    <a:pt x="183" y="480"/>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grpSp>
      <p:pic>
        <p:nvPicPr>
          <p:cNvPr id="784425" name="Picture 41"/>
          <p:cNvPicPr>
            <a:picLocks noChangeArrowheads="1"/>
          </p:cNvPicPr>
          <p:nvPr/>
        </p:nvPicPr>
        <p:blipFill>
          <a:blip r:embed="rId3" cstate="print"/>
          <a:srcRect/>
          <a:stretch>
            <a:fillRect/>
          </a:stretch>
        </p:blipFill>
        <p:spPr bwMode="auto">
          <a:xfrm>
            <a:off x="1670050" y="1779588"/>
            <a:ext cx="501650" cy="517525"/>
          </a:xfrm>
          <a:prstGeom prst="rect">
            <a:avLst/>
          </a:prstGeom>
          <a:noFill/>
          <a:ln w="9525">
            <a:noFill/>
            <a:miter lim="800000"/>
            <a:headEnd/>
            <a:tailEnd/>
          </a:ln>
          <a:effectLst/>
        </p:spPr>
      </p:pic>
      <p:pic>
        <p:nvPicPr>
          <p:cNvPr id="784426" name="Picture 42"/>
          <p:cNvPicPr>
            <a:picLocks noChangeArrowheads="1"/>
          </p:cNvPicPr>
          <p:nvPr/>
        </p:nvPicPr>
        <p:blipFill>
          <a:blip r:embed="rId3" cstate="print"/>
          <a:srcRect/>
          <a:stretch>
            <a:fillRect/>
          </a:stretch>
        </p:blipFill>
        <p:spPr bwMode="auto">
          <a:xfrm>
            <a:off x="6769100" y="1779588"/>
            <a:ext cx="501650" cy="517525"/>
          </a:xfrm>
          <a:prstGeom prst="rect">
            <a:avLst/>
          </a:prstGeom>
          <a:noFill/>
          <a:ln w="9525">
            <a:noFill/>
            <a:miter lim="800000"/>
            <a:headEnd/>
            <a:tailEnd/>
          </a:ln>
          <a:effectLst/>
        </p:spPr>
      </p:pic>
      <p:sp>
        <p:nvSpPr>
          <p:cNvPr id="784427" name="Rectangle 43"/>
          <p:cNvSpPr>
            <a:spLocks noChangeArrowheads="1"/>
          </p:cNvSpPr>
          <p:nvPr/>
        </p:nvSpPr>
        <p:spPr bwMode="auto">
          <a:xfrm>
            <a:off x="2093913" y="1779588"/>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784428" name="Rectangle 44"/>
          <p:cNvSpPr>
            <a:spLocks noChangeArrowheads="1"/>
          </p:cNvSpPr>
          <p:nvPr/>
        </p:nvSpPr>
        <p:spPr bwMode="auto">
          <a:xfrm>
            <a:off x="6535738" y="1779588"/>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784429" name="Rectangle 45"/>
          <p:cNvSpPr>
            <a:spLocks noChangeArrowheads="1"/>
          </p:cNvSpPr>
          <p:nvPr/>
        </p:nvSpPr>
        <p:spPr bwMode="auto">
          <a:xfrm>
            <a:off x="1589088" y="1425575"/>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客户</a:t>
            </a:r>
          </a:p>
        </p:txBody>
      </p:sp>
      <p:sp>
        <p:nvSpPr>
          <p:cNvPr id="784430" name="Rectangle 46"/>
          <p:cNvSpPr>
            <a:spLocks noChangeArrowheads="1"/>
          </p:cNvSpPr>
          <p:nvPr/>
        </p:nvSpPr>
        <p:spPr bwMode="auto">
          <a:xfrm>
            <a:off x="6584950" y="1425575"/>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服务器</a:t>
            </a:r>
          </a:p>
        </p:txBody>
      </p:sp>
      <p:sp>
        <p:nvSpPr>
          <p:cNvPr id="784431" name="Text Box 47"/>
          <p:cNvSpPr txBox="1">
            <a:spLocks noChangeArrowheads="1"/>
          </p:cNvSpPr>
          <p:nvPr/>
        </p:nvSpPr>
        <p:spPr bwMode="auto">
          <a:xfrm>
            <a:off x="2722322" y="249190"/>
            <a:ext cx="3163623" cy="584775"/>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r>
              <a:rPr lang="en-US" altLang="zh-CN" sz="3200" dirty="0">
                <a:latin typeface="Arial" panose="020B0604020202020204" pitchFamily="34" charset="0"/>
                <a:ea typeface="黑体" panose="02010609060101010101" pitchFamily="49" charset="-122"/>
              </a:rPr>
              <a:t>TCP </a:t>
            </a:r>
            <a:r>
              <a:rPr lang="zh-CN" altLang="en-US" sz="3200" dirty="0">
                <a:latin typeface="Arial" panose="020B0604020202020204" pitchFamily="34" charset="0"/>
                <a:ea typeface="黑体" panose="02010609060101010101" pitchFamily="49" charset="-122"/>
              </a:rPr>
              <a:t>的连接建立</a:t>
            </a:r>
          </a:p>
        </p:txBody>
      </p:sp>
      <p:grpSp>
        <p:nvGrpSpPr>
          <p:cNvPr id="784432" name="Group 48"/>
          <p:cNvGrpSpPr/>
          <p:nvPr/>
        </p:nvGrpSpPr>
        <p:grpSpPr bwMode="auto">
          <a:xfrm>
            <a:off x="2344738" y="3881438"/>
            <a:ext cx="4179887" cy="801687"/>
            <a:chOff x="1477" y="2445"/>
            <a:chExt cx="2633" cy="505"/>
          </a:xfrm>
        </p:grpSpPr>
        <p:sp>
          <p:nvSpPr>
            <p:cNvPr id="784433" name="Line 49"/>
            <p:cNvSpPr>
              <a:spLocks noChangeShapeType="1"/>
            </p:cNvSpPr>
            <p:nvPr/>
          </p:nvSpPr>
          <p:spPr bwMode="auto">
            <a:xfrm flipH="1">
              <a:off x="1520" y="2445"/>
              <a:ext cx="2590" cy="505"/>
            </a:xfrm>
            <a:prstGeom prst="line">
              <a:avLst/>
            </a:prstGeom>
            <a:noFill/>
            <a:ln w="57150">
              <a:solidFill>
                <a:schemeClr val="folHlink"/>
              </a:solidFill>
              <a:round/>
              <a:tailEnd type="triangle" w="med" len="lg"/>
            </a:ln>
            <a:effectLst/>
          </p:spPr>
          <p:txBody>
            <a:bodyPr wrap="none" anchor="ctr"/>
            <a:lstStyle/>
            <a:p>
              <a:endParaRPr lang="zh-CN" altLang="en-US"/>
            </a:p>
          </p:txBody>
        </p:sp>
        <p:sp>
          <p:nvSpPr>
            <p:cNvPr id="784434" name="Rectangle 50"/>
            <p:cNvSpPr>
              <a:spLocks noChangeArrowheads="1"/>
            </p:cNvSpPr>
            <p:nvPr/>
          </p:nvSpPr>
          <p:spPr bwMode="auto">
            <a:xfrm rot="20990024" flipH="1">
              <a:off x="1477" y="2475"/>
              <a:ext cx="2401"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SYN = 1, 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y, ack= x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grpSp>
      <p:sp>
        <p:nvSpPr>
          <p:cNvPr id="784435" name="Text Box 51"/>
          <p:cNvSpPr txBox="1">
            <a:spLocks noChangeArrowheads="1"/>
          </p:cNvSpPr>
          <p:nvPr/>
        </p:nvSpPr>
        <p:spPr bwMode="auto">
          <a:xfrm>
            <a:off x="611188" y="4868863"/>
            <a:ext cx="8281987" cy="1809750"/>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a:spAutoFit/>
          </a:bodyPr>
          <a:lstStyle/>
          <a:p>
            <a:pPr>
              <a:buFontTx/>
              <a:buChar char="•"/>
            </a:pPr>
            <a:r>
              <a:rPr lang="en-US" altLang="zh-CN" dirty="0">
                <a:latin typeface="Arial" panose="020B0604020202020204" pitchFamily="34" charset="0"/>
                <a:ea typeface="黑体" panose="02010609060101010101" pitchFamily="49" charset="-122"/>
              </a:rPr>
              <a:t>  B </a:t>
            </a:r>
            <a:r>
              <a:rPr lang="zh-CN" altLang="en-US" dirty="0">
                <a:latin typeface="Arial" panose="020B0604020202020204" pitchFamily="34" charset="0"/>
                <a:ea typeface="黑体" panose="02010609060101010101" pitchFamily="49" charset="-122"/>
              </a:rPr>
              <a:t>的</a:t>
            </a:r>
            <a:r>
              <a:rPr lang="en-US" altLang="zh-CN" dirty="0">
                <a:latin typeface="Arial" panose="020B0604020202020204" pitchFamily="34" charset="0"/>
                <a:ea typeface="黑体" panose="02010609060101010101" pitchFamily="49" charset="-122"/>
              </a:rPr>
              <a:t>TCP</a:t>
            </a:r>
            <a:r>
              <a:rPr lang="zh-CN" altLang="en-US" dirty="0">
                <a:latin typeface="Arial" panose="020B0604020202020204" pitchFamily="34" charset="0"/>
                <a:ea typeface="黑体" panose="02010609060101010101" pitchFamily="49" charset="-122"/>
              </a:rPr>
              <a:t>收到连接请求报文段后，如同意，则</a:t>
            </a:r>
          </a:p>
          <a:p>
            <a:r>
              <a:rPr lang="zh-CN" altLang="en-US" dirty="0">
                <a:latin typeface="Arial" panose="020B0604020202020204" pitchFamily="34" charset="0"/>
                <a:ea typeface="黑体" panose="02010609060101010101" pitchFamily="49" charset="-122"/>
              </a:rPr>
              <a:t>   发回确认。</a:t>
            </a:r>
          </a:p>
          <a:p>
            <a:pPr>
              <a:buFontTx/>
              <a:buChar char="•"/>
            </a:pPr>
            <a:r>
              <a:rPr lang="zh-CN" altLang="en-US" dirty="0">
                <a:latin typeface="Arial" panose="020B0604020202020204" pitchFamily="34" charset="0"/>
                <a:ea typeface="黑体" panose="02010609060101010101" pitchFamily="49" charset="-122"/>
              </a:rPr>
              <a:t>  </a:t>
            </a:r>
            <a:r>
              <a:rPr lang="en-US" altLang="zh-CN" dirty="0">
                <a:latin typeface="Arial" panose="020B0604020202020204" pitchFamily="34" charset="0"/>
                <a:ea typeface="黑体" panose="02010609060101010101" pitchFamily="49" charset="-122"/>
              </a:rPr>
              <a:t>B</a:t>
            </a:r>
            <a:r>
              <a:rPr lang="zh-CN" altLang="en-US" dirty="0">
                <a:latin typeface="Arial" panose="020B0604020202020204" pitchFamily="34" charset="0"/>
                <a:ea typeface="黑体" panose="02010609060101010101" pitchFamily="49" charset="-122"/>
              </a:rPr>
              <a:t>在确认报文段中应使 </a:t>
            </a:r>
            <a:r>
              <a:rPr lang="en-US" altLang="zh-CN" dirty="0">
                <a:latin typeface="Arial" panose="020B0604020202020204" pitchFamily="34" charset="0"/>
                <a:ea typeface="黑体" panose="02010609060101010101" pitchFamily="49" charset="-122"/>
              </a:rPr>
              <a:t>SYN = 1</a:t>
            </a:r>
            <a:r>
              <a:rPr lang="zh-CN" altLang="en-US" dirty="0">
                <a:latin typeface="Arial" panose="020B0604020202020204" pitchFamily="34" charset="0"/>
                <a:ea typeface="黑体" panose="02010609060101010101" pitchFamily="49" charset="-122"/>
              </a:rPr>
              <a:t>，使 </a:t>
            </a:r>
            <a:r>
              <a:rPr lang="en-US" altLang="zh-CN" dirty="0">
                <a:latin typeface="Arial" panose="020B0604020202020204" pitchFamily="34" charset="0"/>
                <a:ea typeface="黑体" panose="02010609060101010101" pitchFamily="49" charset="-122"/>
              </a:rPr>
              <a:t>ACK = 1</a:t>
            </a:r>
            <a:r>
              <a:rPr lang="zh-CN" altLang="en-US" dirty="0">
                <a:latin typeface="Arial" panose="020B0604020202020204" pitchFamily="34" charset="0"/>
                <a:ea typeface="黑体" panose="02010609060101010101" pitchFamily="49" charset="-122"/>
              </a:rPr>
              <a:t>，</a:t>
            </a:r>
          </a:p>
          <a:p>
            <a:r>
              <a:rPr lang="zh-CN" altLang="en-US" dirty="0">
                <a:latin typeface="Arial" panose="020B0604020202020204" pitchFamily="34" charset="0"/>
                <a:ea typeface="黑体" panose="02010609060101010101" pitchFamily="49" charset="-122"/>
              </a:rPr>
              <a:t>   其确认号</a:t>
            </a:r>
            <a:r>
              <a:rPr lang="en-US" altLang="zh-CN" dirty="0">
                <a:latin typeface="Arial" panose="020B0604020202020204" pitchFamily="34" charset="0"/>
                <a:ea typeface="黑体" panose="02010609060101010101" pitchFamily="49" charset="-122"/>
              </a:rPr>
              <a:t>ack = x </a:t>
            </a:r>
            <a:r>
              <a:rPr lang="en-US" altLang="zh-CN" dirty="0">
                <a:latin typeface="Arial" panose="020B0604020202020204" pitchFamily="34" charset="0"/>
                <a:ea typeface="黑体" panose="02010609060101010101" pitchFamily="49" charset="-122"/>
                <a:sym typeface="Symbol" panose="05050102010706020507" pitchFamily="18" charset="2"/>
              </a:rPr>
              <a:t></a:t>
            </a:r>
            <a:r>
              <a:rPr lang="en-US" altLang="zh-CN" dirty="0">
                <a:latin typeface="Arial" panose="020B0604020202020204" pitchFamily="34" charset="0"/>
                <a:ea typeface="黑体" panose="02010609060101010101" pitchFamily="49" charset="-122"/>
              </a:rPr>
              <a:t> 1</a:t>
            </a:r>
            <a:r>
              <a:rPr lang="zh-CN" altLang="en-US" dirty="0">
                <a:latin typeface="Arial" panose="020B0604020202020204" pitchFamily="34" charset="0"/>
                <a:ea typeface="黑体" panose="02010609060101010101" pitchFamily="49" charset="-122"/>
              </a:rPr>
              <a:t>，自己选择的序号 </a:t>
            </a:r>
            <a:r>
              <a:rPr lang="en-US" altLang="zh-CN" dirty="0">
                <a:latin typeface="Arial" panose="020B0604020202020204" pitchFamily="34" charset="0"/>
                <a:ea typeface="黑体" panose="02010609060101010101" pitchFamily="49" charset="-122"/>
              </a:rPr>
              <a:t>seq = y</a:t>
            </a:r>
            <a:r>
              <a:rPr lang="zh-CN" altLang="en-US" dirty="0">
                <a:latin typeface="Arial" panose="020B0604020202020204" pitchFamily="34" charset="0"/>
                <a:ea typeface="黑体" panose="02010609060101010101" pitchFamily="49" charset="-122"/>
              </a:rPr>
              <a:t>。</a:t>
            </a:r>
          </a:p>
        </p:txBody>
      </p:sp>
      <p:sp>
        <p:nvSpPr>
          <p:cNvPr id="2" name="矩形 1"/>
          <p:cNvSpPr/>
          <p:nvPr/>
        </p:nvSpPr>
        <p:spPr>
          <a:xfrm>
            <a:off x="6557429" y="3000372"/>
            <a:ext cx="2586571" cy="1323439"/>
          </a:xfrm>
          <a:prstGeom prst="rect">
            <a:avLst/>
          </a:prstGeom>
        </p:spPr>
        <p:txBody>
          <a:bodyPr wrap="square">
            <a:spAutoFit/>
          </a:bodyPr>
          <a:lstStyle/>
          <a:p>
            <a:r>
              <a:rPr lang="en-US" altLang="zh-CN" sz="1600" dirty="0"/>
              <a:t>It is a </a:t>
            </a:r>
            <a:r>
              <a:rPr lang="en-US" altLang="zh-CN" sz="1600" dirty="0">
                <a:solidFill>
                  <a:schemeClr val="hlink"/>
                </a:solidFill>
              </a:rPr>
              <a:t>SYN</a:t>
            </a:r>
            <a:r>
              <a:rPr lang="en-US" altLang="zh-CN" sz="1600" dirty="0"/>
              <a:t> segment for communication in the other direction and </a:t>
            </a:r>
            <a:r>
              <a:rPr lang="en-US" altLang="zh-CN" sz="1600" dirty="0">
                <a:solidFill>
                  <a:schemeClr val="hlink"/>
                </a:solidFill>
              </a:rPr>
              <a:t>serves as</a:t>
            </a:r>
            <a:r>
              <a:rPr lang="en-US" altLang="zh-CN" sz="1600" dirty="0"/>
              <a:t> the ACK for the first or previous SYN segment</a:t>
            </a:r>
            <a:endParaRPr lang="zh-CN" altLang="en-US" sz="1600" dirty="0"/>
          </a:p>
        </p:txBody>
      </p:sp>
      <p:sp>
        <p:nvSpPr>
          <p:cNvPr id="3" name="矩形 2"/>
          <p:cNvSpPr/>
          <p:nvPr/>
        </p:nvSpPr>
        <p:spPr>
          <a:xfrm>
            <a:off x="6538413" y="4283074"/>
            <a:ext cx="2354762" cy="584775"/>
          </a:xfrm>
          <a:prstGeom prst="rect">
            <a:avLst/>
          </a:prstGeom>
        </p:spPr>
        <p:txBody>
          <a:bodyPr wrap="square">
            <a:spAutoFit/>
          </a:bodyPr>
          <a:lstStyle/>
          <a:p>
            <a:r>
              <a:rPr lang="en-US" altLang="zh-CN" sz="1600" dirty="0"/>
              <a:t>It </a:t>
            </a:r>
            <a:r>
              <a:rPr lang="en-US" altLang="zh-CN" sz="1600" dirty="0">
                <a:ea typeface="宋体" panose="02010600030101010101" pitchFamily="2" charset="-122"/>
              </a:rPr>
              <a:t>does also </a:t>
            </a:r>
            <a:r>
              <a:rPr lang="en-US" altLang="zh-CN" sz="1600" dirty="0"/>
              <a:t>consume </a:t>
            </a:r>
            <a:r>
              <a:rPr lang="en-US" altLang="zh-CN" sz="1600" dirty="0">
                <a:solidFill>
                  <a:schemeClr val="hlink"/>
                </a:solidFill>
              </a:rPr>
              <a:t>one sequence number</a:t>
            </a:r>
            <a:r>
              <a:rPr lang="en-US" altLang="zh-CN" sz="16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84435"/>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2000"/>
                                  </p:stCondLst>
                                  <p:childTnLst>
                                    <p:set>
                                      <p:cBhvr>
                                        <p:cTn id="9" dur="1" fill="hold">
                                          <p:stCondLst>
                                            <p:cond delay="0"/>
                                          </p:stCondLst>
                                        </p:cTn>
                                        <p:tgtEl>
                                          <p:spTgt spid="784432"/>
                                        </p:tgtEl>
                                        <p:attrNameLst>
                                          <p:attrName>style.visibility</p:attrName>
                                        </p:attrNameLst>
                                      </p:cBhvr>
                                      <p:to>
                                        <p:strVal val="visible"/>
                                      </p:to>
                                    </p:set>
                                    <p:animEffect transition="in" filter="wipe(right)">
                                      <p:cBhvr>
                                        <p:cTn id="10" dur="1000"/>
                                        <p:tgtEl>
                                          <p:spTgt spid="78443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435" grpId="0" animBg="1"/>
      <p:bldP spid="2" grpId="0"/>
      <p:bldP spid="3" grpId="0"/>
    </p:bldLst>
  </p:timing>
</p:sld>
</file>

<file path=ppt/slides/slide2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86450" name="Group 18"/>
          <p:cNvGrpSpPr/>
          <p:nvPr/>
        </p:nvGrpSpPr>
        <p:grpSpPr bwMode="auto">
          <a:xfrm>
            <a:off x="2339975" y="2997200"/>
            <a:ext cx="4248150" cy="3441700"/>
            <a:chOff x="1474" y="1888"/>
            <a:chExt cx="2676" cy="2432"/>
          </a:xfrm>
        </p:grpSpPr>
        <p:sp>
          <p:nvSpPr>
            <p:cNvPr id="786451" name="Line 19"/>
            <p:cNvSpPr>
              <a:spLocks noChangeShapeType="1"/>
            </p:cNvSpPr>
            <p:nvPr/>
          </p:nvSpPr>
          <p:spPr bwMode="auto">
            <a:xfrm>
              <a:off x="1474" y="1888"/>
              <a:ext cx="0" cy="2432"/>
            </a:xfrm>
            <a:prstGeom prst="line">
              <a:avLst/>
            </a:prstGeom>
            <a:noFill/>
            <a:ln w="28575">
              <a:solidFill>
                <a:schemeClr val="folHlink"/>
              </a:solidFill>
              <a:round/>
              <a:tailEnd type="triangle" w="med" len="lg"/>
            </a:ln>
            <a:effectLst/>
          </p:spPr>
          <p:txBody>
            <a:bodyPr/>
            <a:lstStyle/>
            <a:p>
              <a:endParaRPr lang="zh-CN" altLang="en-US"/>
            </a:p>
          </p:txBody>
        </p:sp>
        <p:sp>
          <p:nvSpPr>
            <p:cNvPr id="786452" name="Line 20"/>
            <p:cNvSpPr>
              <a:spLocks noChangeShapeType="1"/>
            </p:cNvSpPr>
            <p:nvPr/>
          </p:nvSpPr>
          <p:spPr bwMode="auto">
            <a:xfrm>
              <a:off x="4150" y="1888"/>
              <a:ext cx="0" cy="2432"/>
            </a:xfrm>
            <a:prstGeom prst="line">
              <a:avLst/>
            </a:prstGeom>
            <a:noFill/>
            <a:ln w="28575">
              <a:solidFill>
                <a:schemeClr val="folHlink"/>
              </a:solidFill>
              <a:round/>
              <a:tailEnd type="triangle" w="med" len="lg"/>
            </a:ln>
            <a:effectLst/>
          </p:spPr>
          <p:txBody>
            <a:bodyPr/>
            <a:lstStyle/>
            <a:p>
              <a:endParaRPr lang="zh-CN" altLang="en-US"/>
            </a:p>
          </p:txBody>
        </p:sp>
      </p:grpSp>
      <p:grpSp>
        <p:nvGrpSpPr>
          <p:cNvPr id="786454" name="Group 22"/>
          <p:cNvGrpSpPr/>
          <p:nvPr/>
        </p:nvGrpSpPr>
        <p:grpSpPr bwMode="auto">
          <a:xfrm>
            <a:off x="2413000" y="2982913"/>
            <a:ext cx="4111625" cy="823912"/>
            <a:chOff x="1520" y="1879"/>
            <a:chExt cx="2590" cy="519"/>
          </a:xfrm>
        </p:grpSpPr>
        <p:sp>
          <p:nvSpPr>
            <p:cNvPr id="786455" name="Rectangle 23"/>
            <p:cNvSpPr>
              <a:spLocks noChangeArrowheads="1"/>
            </p:cNvSpPr>
            <p:nvPr/>
          </p:nvSpPr>
          <p:spPr bwMode="auto">
            <a:xfrm rot="665985">
              <a:off x="2097" y="1879"/>
              <a:ext cx="1342" cy="248"/>
            </a:xfrm>
            <a:prstGeom prst="rect">
              <a:avLst/>
            </a:prstGeom>
            <a:noFill/>
            <a:ln w="12700">
              <a:noFill/>
              <a:miter lim="800000"/>
            </a:ln>
            <a:effectLst/>
          </p:spPr>
          <p:txBody>
            <a:bodyPr lIns="90488" tIns="44450" rIns="90488" bIns="44450">
              <a:spAutoFit/>
            </a:bodyPr>
            <a:lstStyle/>
            <a:p>
              <a:pPr defTabSz="762000" eaLnBrk="0" hangingPunct="0"/>
              <a:r>
                <a:rPr kumimoji="1" lang="en-US" altLang="zh-CN" sz="2000">
                  <a:latin typeface="Times New Roman" panose="02020603050405020304" pitchFamily="18" charset="0"/>
                  <a:ea typeface="黑体" panose="02010609060101010101" pitchFamily="49" charset="-122"/>
                </a:rPr>
                <a:t>SYN = 1, seq = x</a:t>
              </a:r>
            </a:p>
          </p:txBody>
        </p:sp>
        <p:sp>
          <p:nvSpPr>
            <p:cNvPr id="786456" name="Line 24"/>
            <p:cNvSpPr>
              <a:spLocks noChangeShapeType="1"/>
            </p:cNvSpPr>
            <p:nvPr/>
          </p:nvSpPr>
          <p:spPr bwMode="auto">
            <a:xfrm>
              <a:off x="1520" y="1893"/>
              <a:ext cx="2590" cy="505"/>
            </a:xfrm>
            <a:prstGeom prst="line">
              <a:avLst/>
            </a:prstGeom>
            <a:noFill/>
            <a:ln w="57150">
              <a:solidFill>
                <a:schemeClr val="folHlink"/>
              </a:solidFill>
              <a:round/>
              <a:tailEnd type="triangle" w="med" len="lg"/>
            </a:ln>
            <a:effectLst/>
          </p:spPr>
          <p:txBody>
            <a:bodyPr wrap="none" anchor="ctr"/>
            <a:lstStyle/>
            <a:p>
              <a:endParaRPr lang="zh-CN" altLang="en-US"/>
            </a:p>
          </p:txBody>
        </p:sp>
      </p:grpSp>
      <p:grpSp>
        <p:nvGrpSpPr>
          <p:cNvPr id="786457" name="Group 25"/>
          <p:cNvGrpSpPr/>
          <p:nvPr/>
        </p:nvGrpSpPr>
        <p:grpSpPr bwMode="auto">
          <a:xfrm>
            <a:off x="2413000" y="4756150"/>
            <a:ext cx="4111625" cy="800100"/>
            <a:chOff x="1520" y="2996"/>
            <a:chExt cx="2590" cy="504"/>
          </a:xfrm>
        </p:grpSpPr>
        <p:sp>
          <p:nvSpPr>
            <p:cNvPr id="786458" name="Rectangle 26"/>
            <p:cNvSpPr>
              <a:spLocks noChangeArrowheads="1"/>
            </p:cNvSpPr>
            <p:nvPr/>
          </p:nvSpPr>
          <p:spPr bwMode="auto">
            <a:xfrm rot="649536">
              <a:off x="1973" y="3065"/>
              <a:ext cx="2077"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x + 1, ack = y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p>
          </p:txBody>
        </p:sp>
        <p:sp>
          <p:nvSpPr>
            <p:cNvPr id="786459" name="Line 27"/>
            <p:cNvSpPr>
              <a:spLocks noChangeShapeType="1"/>
            </p:cNvSpPr>
            <p:nvPr/>
          </p:nvSpPr>
          <p:spPr bwMode="auto">
            <a:xfrm>
              <a:off x="1520" y="2996"/>
              <a:ext cx="2590" cy="504"/>
            </a:xfrm>
            <a:prstGeom prst="line">
              <a:avLst/>
            </a:prstGeom>
            <a:noFill/>
            <a:ln w="57150">
              <a:solidFill>
                <a:schemeClr val="folHlink"/>
              </a:solidFill>
              <a:round/>
              <a:tailEnd type="triangle" w="med" len="lg"/>
            </a:ln>
            <a:effectLst/>
          </p:spPr>
          <p:txBody>
            <a:bodyPr wrap="none" anchor="ctr"/>
            <a:lstStyle/>
            <a:p>
              <a:endParaRPr lang="zh-CN" altLang="en-US"/>
            </a:p>
          </p:txBody>
        </p:sp>
      </p:grpSp>
      <p:sp>
        <p:nvSpPr>
          <p:cNvPr id="786460" name="Rectangle 28"/>
          <p:cNvSpPr>
            <a:spLocks noChangeArrowheads="1"/>
          </p:cNvSpPr>
          <p:nvPr/>
        </p:nvSpPr>
        <p:spPr bwMode="auto">
          <a:xfrm>
            <a:off x="1403350" y="2420938"/>
            <a:ext cx="966788" cy="549275"/>
          </a:xfrm>
          <a:prstGeom prst="rect">
            <a:avLst/>
          </a:prstGeom>
          <a:solidFill>
            <a:schemeClr val="accent2"/>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86461" name="Text Box 29"/>
          <p:cNvSpPr txBox="1">
            <a:spLocks noChangeArrowheads="1"/>
          </p:cNvSpPr>
          <p:nvPr/>
        </p:nvSpPr>
        <p:spPr bwMode="auto">
          <a:xfrm>
            <a:off x="1387475" y="2455863"/>
            <a:ext cx="1073150" cy="366712"/>
          </a:xfrm>
          <a:prstGeom prst="rect">
            <a:avLst/>
          </a:prstGeom>
          <a:noFill/>
          <a:ln w="12700">
            <a:noFill/>
            <a:miter lim="800000"/>
          </a:ln>
          <a:effectLst/>
        </p:spPr>
        <p:txBody>
          <a:bodyPr wrap="none">
            <a:spAutoFit/>
          </a:bodyPr>
          <a:lstStyle/>
          <a:p>
            <a:pPr eaLnBrk="0" hangingPunct="0"/>
            <a:r>
              <a:rPr kumimoji="1" lang="en-US" altLang="zh-CN" sz="1800">
                <a:latin typeface="Times New Roman" panose="02020603050405020304" pitchFamily="18" charset="0"/>
                <a:ea typeface="黑体" panose="02010609060101010101" pitchFamily="49" charset="-122"/>
              </a:rPr>
              <a:t>CLOSED</a:t>
            </a:r>
          </a:p>
        </p:txBody>
      </p:sp>
      <p:sp>
        <p:nvSpPr>
          <p:cNvPr id="786462" name="Rectangle 30"/>
          <p:cNvSpPr>
            <a:spLocks noChangeArrowheads="1"/>
          </p:cNvSpPr>
          <p:nvPr/>
        </p:nvSpPr>
        <p:spPr bwMode="auto">
          <a:xfrm>
            <a:off x="6516688" y="2420938"/>
            <a:ext cx="985837" cy="549275"/>
          </a:xfrm>
          <a:prstGeom prst="rect">
            <a:avLst/>
          </a:prstGeom>
          <a:solidFill>
            <a:schemeClr val="accent2"/>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86463" name="Text Box 31"/>
          <p:cNvSpPr txBox="1">
            <a:spLocks noChangeArrowheads="1"/>
          </p:cNvSpPr>
          <p:nvPr/>
        </p:nvSpPr>
        <p:spPr bwMode="auto">
          <a:xfrm>
            <a:off x="6486525" y="2455863"/>
            <a:ext cx="1073150" cy="366712"/>
          </a:xfrm>
          <a:prstGeom prst="rect">
            <a:avLst/>
          </a:prstGeom>
          <a:noFill/>
          <a:ln w="12700">
            <a:noFill/>
            <a:miter lim="800000"/>
          </a:ln>
          <a:effectLst/>
        </p:spPr>
        <p:txBody>
          <a:bodyPr wrap="none">
            <a:spAutoFit/>
          </a:bodyPr>
          <a:lstStyle/>
          <a:p>
            <a:pPr eaLnBrk="0" hangingPunct="0"/>
            <a:r>
              <a:rPr kumimoji="1" lang="en-US" altLang="zh-CN" sz="1800">
                <a:latin typeface="Times New Roman" panose="02020603050405020304" pitchFamily="18" charset="0"/>
                <a:ea typeface="黑体" panose="02010609060101010101" pitchFamily="49" charset="-122"/>
              </a:rPr>
              <a:t>CLOSED</a:t>
            </a:r>
          </a:p>
        </p:txBody>
      </p:sp>
      <p:grpSp>
        <p:nvGrpSpPr>
          <p:cNvPr id="786467" name="Group 35"/>
          <p:cNvGrpSpPr/>
          <p:nvPr/>
        </p:nvGrpSpPr>
        <p:grpSpPr bwMode="auto">
          <a:xfrm>
            <a:off x="395288" y="1916832"/>
            <a:ext cx="1320800" cy="947738"/>
            <a:chOff x="249" y="1296"/>
            <a:chExt cx="832" cy="597"/>
          </a:xfrm>
        </p:grpSpPr>
        <p:sp>
          <p:nvSpPr>
            <p:cNvPr id="786468" name="Rectangle 36"/>
            <p:cNvSpPr>
              <a:spLocks noChangeArrowheads="1"/>
            </p:cNvSpPr>
            <p:nvPr/>
          </p:nvSpPr>
          <p:spPr bwMode="auto">
            <a:xfrm>
              <a:off x="251" y="1638"/>
              <a:ext cx="690" cy="23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主动打开</a:t>
              </a:r>
            </a:p>
          </p:txBody>
        </p:sp>
        <p:sp>
          <p:nvSpPr>
            <p:cNvPr id="786469" name="Freeform 37"/>
            <p:cNvSpPr/>
            <p:nvPr/>
          </p:nvSpPr>
          <p:spPr bwMode="auto">
            <a:xfrm>
              <a:off x="249" y="1296"/>
              <a:ext cx="832" cy="597"/>
            </a:xfrm>
            <a:custGeom>
              <a:avLst/>
              <a:gdLst/>
              <a:ahLst/>
              <a:cxnLst>
                <a:cxn ang="0">
                  <a:pos x="758" y="4"/>
                </a:cxn>
                <a:cxn ang="0">
                  <a:pos x="0" y="0"/>
                </a:cxn>
                <a:cxn ang="0">
                  <a:pos x="0" y="491"/>
                </a:cxn>
                <a:cxn ang="0">
                  <a:pos x="592" y="491"/>
                </a:cxn>
              </a:cxnLst>
              <a:rect l="0" t="0" r="r" b="b"/>
              <a:pathLst>
                <a:path w="758" h="491">
                  <a:moveTo>
                    <a:pt x="758" y="4"/>
                  </a:moveTo>
                  <a:lnTo>
                    <a:pt x="0" y="0"/>
                  </a:lnTo>
                  <a:lnTo>
                    <a:pt x="0" y="491"/>
                  </a:lnTo>
                  <a:lnTo>
                    <a:pt x="592" y="491"/>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grpSp>
      <p:grpSp>
        <p:nvGrpSpPr>
          <p:cNvPr id="786470" name="Group 38"/>
          <p:cNvGrpSpPr/>
          <p:nvPr/>
        </p:nvGrpSpPr>
        <p:grpSpPr bwMode="auto">
          <a:xfrm>
            <a:off x="7223125" y="1916832"/>
            <a:ext cx="1385888" cy="939800"/>
            <a:chOff x="4550" y="1301"/>
            <a:chExt cx="873" cy="592"/>
          </a:xfrm>
        </p:grpSpPr>
        <p:sp>
          <p:nvSpPr>
            <p:cNvPr id="786471" name="Rectangle 39"/>
            <p:cNvSpPr>
              <a:spLocks noChangeArrowheads="1"/>
            </p:cNvSpPr>
            <p:nvPr/>
          </p:nvSpPr>
          <p:spPr bwMode="auto">
            <a:xfrm>
              <a:off x="4732" y="1617"/>
              <a:ext cx="691"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被动打开</a:t>
              </a:r>
            </a:p>
          </p:txBody>
        </p:sp>
        <p:sp>
          <p:nvSpPr>
            <p:cNvPr id="786472" name="Freeform 40"/>
            <p:cNvSpPr/>
            <p:nvPr/>
          </p:nvSpPr>
          <p:spPr bwMode="auto">
            <a:xfrm>
              <a:off x="4550" y="1301"/>
              <a:ext cx="870" cy="592"/>
            </a:xfrm>
            <a:custGeom>
              <a:avLst/>
              <a:gdLst/>
              <a:ahLst/>
              <a:cxnLst>
                <a:cxn ang="0">
                  <a:pos x="0" y="0"/>
                </a:cxn>
                <a:cxn ang="0">
                  <a:pos x="792" y="4"/>
                </a:cxn>
                <a:cxn ang="0">
                  <a:pos x="792" y="487"/>
                </a:cxn>
                <a:cxn ang="0">
                  <a:pos x="183" y="480"/>
                </a:cxn>
              </a:cxnLst>
              <a:rect l="0" t="0" r="r" b="b"/>
              <a:pathLst>
                <a:path w="792" h="487">
                  <a:moveTo>
                    <a:pt x="0" y="0"/>
                  </a:moveTo>
                  <a:lnTo>
                    <a:pt x="792" y="4"/>
                  </a:lnTo>
                  <a:lnTo>
                    <a:pt x="792" y="487"/>
                  </a:lnTo>
                  <a:lnTo>
                    <a:pt x="183" y="480"/>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grpSp>
      <p:pic>
        <p:nvPicPr>
          <p:cNvPr id="786473" name="Picture 41"/>
          <p:cNvPicPr>
            <a:picLocks noChangeArrowheads="1"/>
          </p:cNvPicPr>
          <p:nvPr/>
        </p:nvPicPr>
        <p:blipFill>
          <a:blip r:embed="rId3" cstate="print"/>
          <a:srcRect/>
          <a:stretch>
            <a:fillRect/>
          </a:stretch>
        </p:blipFill>
        <p:spPr bwMode="auto">
          <a:xfrm>
            <a:off x="1670050" y="1779588"/>
            <a:ext cx="501650" cy="517525"/>
          </a:xfrm>
          <a:prstGeom prst="rect">
            <a:avLst/>
          </a:prstGeom>
          <a:noFill/>
          <a:ln w="9525">
            <a:noFill/>
            <a:miter lim="800000"/>
            <a:headEnd/>
            <a:tailEnd/>
          </a:ln>
          <a:effectLst/>
        </p:spPr>
      </p:pic>
      <p:pic>
        <p:nvPicPr>
          <p:cNvPr id="786474" name="Picture 42"/>
          <p:cNvPicPr>
            <a:picLocks noChangeArrowheads="1"/>
          </p:cNvPicPr>
          <p:nvPr/>
        </p:nvPicPr>
        <p:blipFill>
          <a:blip r:embed="rId3" cstate="print"/>
          <a:srcRect/>
          <a:stretch>
            <a:fillRect/>
          </a:stretch>
        </p:blipFill>
        <p:spPr bwMode="auto">
          <a:xfrm>
            <a:off x="6769100" y="1779588"/>
            <a:ext cx="501650" cy="517525"/>
          </a:xfrm>
          <a:prstGeom prst="rect">
            <a:avLst/>
          </a:prstGeom>
          <a:noFill/>
          <a:ln w="9525">
            <a:noFill/>
            <a:miter lim="800000"/>
            <a:headEnd/>
            <a:tailEnd/>
          </a:ln>
          <a:effectLst/>
        </p:spPr>
      </p:pic>
      <p:sp>
        <p:nvSpPr>
          <p:cNvPr id="786475" name="Rectangle 43"/>
          <p:cNvSpPr>
            <a:spLocks noChangeArrowheads="1"/>
          </p:cNvSpPr>
          <p:nvPr/>
        </p:nvSpPr>
        <p:spPr bwMode="auto">
          <a:xfrm>
            <a:off x="2093913" y="1779588"/>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786476" name="Rectangle 44"/>
          <p:cNvSpPr>
            <a:spLocks noChangeArrowheads="1"/>
          </p:cNvSpPr>
          <p:nvPr/>
        </p:nvSpPr>
        <p:spPr bwMode="auto">
          <a:xfrm>
            <a:off x="6535738" y="1779588"/>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786477" name="Rectangle 45"/>
          <p:cNvSpPr>
            <a:spLocks noChangeArrowheads="1"/>
          </p:cNvSpPr>
          <p:nvPr/>
        </p:nvSpPr>
        <p:spPr bwMode="auto">
          <a:xfrm>
            <a:off x="1589088" y="1425575"/>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客户</a:t>
            </a:r>
          </a:p>
        </p:txBody>
      </p:sp>
      <p:sp>
        <p:nvSpPr>
          <p:cNvPr id="786478" name="Rectangle 46"/>
          <p:cNvSpPr>
            <a:spLocks noChangeArrowheads="1"/>
          </p:cNvSpPr>
          <p:nvPr/>
        </p:nvSpPr>
        <p:spPr bwMode="auto">
          <a:xfrm>
            <a:off x="6584950" y="1425575"/>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服务器</a:t>
            </a:r>
          </a:p>
        </p:txBody>
      </p:sp>
      <p:grpSp>
        <p:nvGrpSpPr>
          <p:cNvPr id="786480" name="Group 48"/>
          <p:cNvGrpSpPr/>
          <p:nvPr/>
        </p:nvGrpSpPr>
        <p:grpSpPr bwMode="auto">
          <a:xfrm>
            <a:off x="2344738" y="3881438"/>
            <a:ext cx="4179887" cy="801687"/>
            <a:chOff x="1477" y="2445"/>
            <a:chExt cx="2633" cy="505"/>
          </a:xfrm>
        </p:grpSpPr>
        <p:sp>
          <p:nvSpPr>
            <p:cNvPr id="786481" name="Line 49"/>
            <p:cNvSpPr>
              <a:spLocks noChangeShapeType="1"/>
            </p:cNvSpPr>
            <p:nvPr/>
          </p:nvSpPr>
          <p:spPr bwMode="auto">
            <a:xfrm flipH="1">
              <a:off x="1520" y="2445"/>
              <a:ext cx="2590" cy="505"/>
            </a:xfrm>
            <a:prstGeom prst="line">
              <a:avLst/>
            </a:prstGeom>
            <a:noFill/>
            <a:ln w="57150">
              <a:solidFill>
                <a:schemeClr val="folHlink"/>
              </a:solidFill>
              <a:round/>
              <a:tailEnd type="triangle" w="med" len="lg"/>
            </a:ln>
            <a:effectLst/>
          </p:spPr>
          <p:txBody>
            <a:bodyPr wrap="none" anchor="ctr"/>
            <a:lstStyle/>
            <a:p>
              <a:endParaRPr lang="zh-CN" altLang="en-US"/>
            </a:p>
          </p:txBody>
        </p:sp>
        <p:sp>
          <p:nvSpPr>
            <p:cNvPr id="786482" name="Rectangle 50"/>
            <p:cNvSpPr>
              <a:spLocks noChangeArrowheads="1"/>
            </p:cNvSpPr>
            <p:nvPr/>
          </p:nvSpPr>
          <p:spPr bwMode="auto">
            <a:xfrm rot="20990024" flipH="1">
              <a:off x="1477" y="2475"/>
              <a:ext cx="2401"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SYN = 1, 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y, ack= x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grpSp>
      <p:sp>
        <p:nvSpPr>
          <p:cNvPr id="786483" name="Text Box 51"/>
          <p:cNvSpPr txBox="1">
            <a:spLocks noChangeArrowheads="1"/>
          </p:cNvSpPr>
          <p:nvPr/>
        </p:nvSpPr>
        <p:spPr bwMode="auto">
          <a:xfrm>
            <a:off x="525463" y="44450"/>
            <a:ext cx="8294687" cy="1296988"/>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a:spAutoFit/>
          </a:bodyPr>
          <a:lstStyle/>
          <a:p>
            <a:pPr algn="just">
              <a:lnSpc>
                <a:spcPct val="90000"/>
              </a:lnSpc>
              <a:buFontTx/>
              <a:buChar char="•"/>
            </a:pPr>
            <a:r>
              <a:rPr lang="en-US" altLang="zh-CN" dirty="0">
                <a:latin typeface="Arial" panose="020B0604020202020204" pitchFamily="34" charset="0"/>
                <a:ea typeface="黑体" panose="02010609060101010101" pitchFamily="49" charset="-122"/>
              </a:rPr>
              <a:t>  A </a:t>
            </a:r>
            <a:r>
              <a:rPr lang="zh-CN" altLang="en-US" dirty="0">
                <a:latin typeface="Arial" panose="020B0604020202020204" pitchFamily="34" charset="0"/>
                <a:ea typeface="黑体" panose="02010609060101010101" pitchFamily="49" charset="-122"/>
              </a:rPr>
              <a:t>收到此报文段后向 </a:t>
            </a:r>
            <a:r>
              <a:rPr lang="en-US" altLang="zh-CN" dirty="0">
                <a:latin typeface="Arial" panose="020B0604020202020204" pitchFamily="34" charset="0"/>
                <a:ea typeface="黑体" panose="02010609060101010101" pitchFamily="49" charset="-122"/>
              </a:rPr>
              <a:t>B </a:t>
            </a:r>
            <a:r>
              <a:rPr lang="zh-CN" altLang="en-US" dirty="0">
                <a:latin typeface="Arial" panose="020B0604020202020204" pitchFamily="34" charset="0"/>
                <a:ea typeface="黑体" panose="02010609060101010101" pitchFamily="49" charset="-122"/>
              </a:rPr>
              <a:t>给出确认，其 </a:t>
            </a:r>
            <a:r>
              <a:rPr lang="en-US" altLang="zh-CN" dirty="0">
                <a:latin typeface="Arial" panose="020B0604020202020204" pitchFamily="34" charset="0"/>
                <a:ea typeface="黑体" panose="02010609060101010101" pitchFamily="49" charset="-122"/>
              </a:rPr>
              <a:t>ACK = 1</a:t>
            </a:r>
            <a:r>
              <a:rPr lang="zh-CN" altLang="en-US" dirty="0">
                <a:latin typeface="Arial" panose="020B0604020202020204" pitchFamily="34" charset="0"/>
                <a:ea typeface="黑体" panose="02010609060101010101" pitchFamily="49" charset="-122"/>
              </a:rPr>
              <a:t>，</a:t>
            </a:r>
          </a:p>
          <a:p>
            <a:pPr algn="just">
              <a:lnSpc>
                <a:spcPct val="90000"/>
              </a:lnSpc>
            </a:pPr>
            <a:r>
              <a:rPr lang="zh-CN" altLang="en-US" dirty="0">
                <a:latin typeface="Arial" panose="020B0604020202020204" pitchFamily="34" charset="0"/>
                <a:ea typeface="黑体" panose="02010609060101010101" pitchFamily="49" charset="-122"/>
              </a:rPr>
              <a:t>   确认号 </a:t>
            </a:r>
            <a:r>
              <a:rPr lang="en-US" altLang="zh-CN" dirty="0">
                <a:latin typeface="Arial" panose="020B0604020202020204" pitchFamily="34" charset="0"/>
                <a:ea typeface="黑体" panose="02010609060101010101" pitchFamily="49" charset="-122"/>
              </a:rPr>
              <a:t>ack = y </a:t>
            </a:r>
            <a:r>
              <a:rPr lang="en-US" altLang="zh-CN" dirty="0">
                <a:latin typeface="Arial" panose="020B0604020202020204" pitchFamily="34" charset="0"/>
                <a:ea typeface="黑体" panose="02010609060101010101" pitchFamily="49" charset="-122"/>
                <a:sym typeface="Symbol" panose="05050102010706020507" pitchFamily="18" charset="2"/>
              </a:rPr>
              <a:t></a:t>
            </a:r>
            <a:r>
              <a:rPr lang="en-US" altLang="zh-CN" dirty="0">
                <a:latin typeface="Arial" panose="020B0604020202020204" pitchFamily="34" charset="0"/>
                <a:ea typeface="黑体" panose="02010609060101010101" pitchFamily="49" charset="-122"/>
              </a:rPr>
              <a:t> 1</a:t>
            </a:r>
            <a:r>
              <a:rPr lang="zh-CN" altLang="en-US" dirty="0">
                <a:latin typeface="Arial" panose="020B0604020202020204" pitchFamily="34" charset="0"/>
                <a:ea typeface="黑体" panose="02010609060101010101" pitchFamily="49" charset="-122"/>
              </a:rPr>
              <a:t>。</a:t>
            </a:r>
          </a:p>
          <a:p>
            <a:pPr algn="just">
              <a:buFontTx/>
              <a:buChar char="•"/>
            </a:pPr>
            <a:r>
              <a:rPr lang="zh-CN" altLang="en-US" dirty="0">
                <a:latin typeface="Arial" panose="020B0604020202020204" pitchFamily="34" charset="0"/>
                <a:ea typeface="黑体" panose="02010609060101010101" pitchFamily="49" charset="-122"/>
              </a:rPr>
              <a:t>  </a:t>
            </a:r>
            <a:r>
              <a:rPr lang="en-US" altLang="zh-CN" dirty="0">
                <a:solidFill>
                  <a:srgbClr val="FF0000"/>
                </a:solidFill>
                <a:latin typeface="Arial" panose="020B0604020202020204" pitchFamily="34" charset="0"/>
                <a:ea typeface="黑体" panose="02010609060101010101" pitchFamily="49" charset="-122"/>
              </a:rPr>
              <a:t>A </a:t>
            </a:r>
            <a:r>
              <a:rPr lang="zh-CN" altLang="en-US" dirty="0">
                <a:solidFill>
                  <a:srgbClr val="FF0000"/>
                </a:solidFill>
                <a:latin typeface="Arial" panose="020B0604020202020204" pitchFamily="34" charset="0"/>
                <a:ea typeface="黑体" panose="02010609060101010101" pitchFamily="49" charset="-122"/>
              </a:rPr>
              <a:t>的</a:t>
            </a:r>
            <a:r>
              <a:rPr lang="en-US" altLang="zh-CN" dirty="0">
                <a:solidFill>
                  <a:srgbClr val="FF0000"/>
                </a:solidFill>
                <a:latin typeface="Arial" panose="020B0604020202020204" pitchFamily="34" charset="0"/>
                <a:ea typeface="黑体" panose="02010609060101010101" pitchFamily="49" charset="-122"/>
              </a:rPr>
              <a:t>TCP</a:t>
            </a:r>
            <a:r>
              <a:rPr lang="zh-CN" altLang="en-US" dirty="0">
                <a:solidFill>
                  <a:srgbClr val="FF0000"/>
                </a:solidFill>
                <a:latin typeface="Arial" panose="020B0604020202020204" pitchFamily="34" charset="0"/>
                <a:ea typeface="黑体" panose="02010609060101010101" pitchFamily="49" charset="-122"/>
              </a:rPr>
              <a:t>通知上层应用进程，连接已经建立</a:t>
            </a:r>
            <a:r>
              <a:rPr lang="zh-CN" altLang="en-US" dirty="0">
                <a:latin typeface="Arial" panose="020B0604020202020204" pitchFamily="34" charset="0"/>
                <a:ea typeface="黑体" panose="02010609060101010101" pitchFamily="49" charset="-122"/>
              </a:rPr>
              <a:t>。   </a:t>
            </a:r>
          </a:p>
        </p:txBody>
      </p:sp>
      <p:sp>
        <p:nvSpPr>
          <p:cNvPr id="2" name="矩形 1"/>
          <p:cNvSpPr/>
          <p:nvPr/>
        </p:nvSpPr>
        <p:spPr>
          <a:xfrm>
            <a:off x="2714612" y="5500702"/>
            <a:ext cx="3473082" cy="584775"/>
          </a:xfrm>
          <a:prstGeom prst="rect">
            <a:avLst/>
          </a:prstGeom>
        </p:spPr>
        <p:txBody>
          <a:bodyPr wrap="square">
            <a:spAutoFit/>
          </a:bodyPr>
          <a:lstStyle/>
          <a:p>
            <a:r>
              <a:rPr lang="en-US" altLang="zh-CN" sz="1600" dirty="0">
                <a:ea typeface="宋体" panose="02010600030101010101" pitchFamily="2" charset="-122"/>
              </a:rPr>
              <a:t>An ACK segment, if carrying no data, consumes no sequence number. </a:t>
            </a:r>
            <a:endParaRPr lang="zh-CN" altLang="en-US" sz="1600" dirty="0"/>
          </a:p>
        </p:txBody>
      </p:sp>
      <p:sp>
        <p:nvSpPr>
          <p:cNvPr id="3" name="矩形 2"/>
          <p:cNvSpPr/>
          <p:nvPr/>
        </p:nvSpPr>
        <p:spPr>
          <a:xfrm>
            <a:off x="6610499" y="4021405"/>
            <a:ext cx="2606375" cy="1323439"/>
          </a:xfrm>
          <a:prstGeom prst="rect">
            <a:avLst/>
          </a:prstGeom>
        </p:spPr>
        <p:txBody>
          <a:bodyPr wrap="square">
            <a:spAutoFit/>
          </a:bodyPr>
          <a:lstStyle/>
          <a:p>
            <a:r>
              <a:rPr lang="en-US" altLang="zh-CN" sz="1600" dirty="0"/>
              <a:t>Some implementations allow the third segment in the connection phase to carry the</a:t>
            </a:r>
            <a:r>
              <a:rPr lang="en-US" altLang="zh-CN" sz="1600" dirty="0">
                <a:solidFill>
                  <a:schemeClr val="hlink"/>
                </a:solidFill>
              </a:rPr>
              <a:t> first chunk of data</a:t>
            </a:r>
            <a:r>
              <a:rPr lang="en-US" altLang="zh-CN" sz="1600" dirty="0"/>
              <a:t> from the 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786457"/>
                                        </p:tgtEl>
                                        <p:attrNameLst>
                                          <p:attrName>style.visibility</p:attrName>
                                        </p:attrNameLst>
                                      </p:cBhvr>
                                      <p:to>
                                        <p:strVal val="visible"/>
                                      </p:to>
                                    </p:set>
                                    <p:animEffect transition="in" filter="wipe(left)">
                                      <p:cBhvr>
                                        <p:cTn id="7" dur="1000"/>
                                        <p:tgtEl>
                                          <p:spTgt spid="7864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7" name="Picture 5"/>
          <p:cNvPicPr>
            <a:picLocks noChangeAspect="1" noChangeArrowheads="1"/>
          </p:cNvPicPr>
          <p:nvPr/>
        </p:nvPicPr>
        <p:blipFill>
          <a:blip r:embed="rId3" cstate="print"/>
          <a:srcRect/>
          <a:stretch>
            <a:fillRect/>
          </a:stretch>
        </p:blipFill>
        <p:spPr bwMode="auto">
          <a:xfrm>
            <a:off x="838200" y="1447800"/>
            <a:ext cx="7705725" cy="464502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sz="2600" dirty="0">
                <a:ea typeface="宋体" panose="02010600030101010101" pitchFamily="2" charset="-122"/>
              </a:rPr>
              <a:t>Connection establishment using three-way handshaking</a:t>
            </a:r>
            <a:endParaRPr lang="zh-CN" altLang="en-US" dirty="0"/>
          </a:p>
        </p:txBody>
      </p:sp>
      <p:sp>
        <p:nvSpPr>
          <p:cNvPr id="4" name="矩形 3"/>
          <p:cNvSpPr/>
          <p:nvPr/>
        </p:nvSpPr>
        <p:spPr>
          <a:xfrm>
            <a:off x="5786446" y="4191664"/>
            <a:ext cx="314510" cy="523220"/>
          </a:xfrm>
          <a:prstGeom prst="rect">
            <a:avLst/>
          </a:prstGeom>
        </p:spPr>
        <p:txBody>
          <a:bodyPr wrap="none">
            <a:spAutoFit/>
          </a:bodyPr>
          <a:lstStyle/>
          <a:p>
            <a:pPr eaLnBrk="1" hangingPunct="1"/>
            <a:r>
              <a:rPr lang="en-US" altLang="zh-CN" dirty="0"/>
              <a:t>-</a:t>
            </a:r>
            <a:endParaRPr lang="zh-CN" altLang="en-US" dirty="0"/>
          </a:p>
        </p:txBody>
      </p:sp>
      <p:sp>
        <p:nvSpPr>
          <p:cNvPr id="5" name="矩形 4"/>
          <p:cNvSpPr/>
          <p:nvPr/>
        </p:nvSpPr>
        <p:spPr>
          <a:xfrm>
            <a:off x="1714480" y="5507196"/>
            <a:ext cx="5715040" cy="707886"/>
          </a:xfrm>
          <a:prstGeom prst="rect">
            <a:avLst/>
          </a:prstGeom>
        </p:spPr>
        <p:txBody>
          <a:bodyPr wrap="square">
            <a:spAutoFit/>
          </a:bodyPr>
          <a:lstStyle/>
          <a:p>
            <a:pPr algn="ctr"/>
            <a:r>
              <a:rPr lang="en-US" altLang="zh-CN" sz="2000" dirty="0">
                <a:ea typeface="宋体" panose="02010600030101010101" pitchFamily="2" charset="-122"/>
              </a:rPr>
              <a:t>An ACK segment, if carrying no data, consumes </a:t>
            </a:r>
            <a:r>
              <a:rPr lang="en-US" altLang="zh-CN" sz="2000" dirty="0">
                <a:solidFill>
                  <a:srgbClr val="FF0000"/>
                </a:solidFill>
                <a:ea typeface="宋体" panose="02010600030101010101" pitchFamily="2" charset="-122"/>
              </a:rPr>
              <a:t>no</a:t>
            </a:r>
            <a:r>
              <a:rPr lang="en-US" altLang="zh-CN" sz="2000" dirty="0">
                <a:ea typeface="宋体" panose="02010600030101010101" pitchFamily="2" charset="-122"/>
              </a:rPr>
              <a:t> sequence number. </a:t>
            </a:r>
            <a:endParaRPr lang="zh-CN" altLang="en-US" sz="2000"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88498" name="Group 18"/>
          <p:cNvGrpSpPr/>
          <p:nvPr/>
        </p:nvGrpSpPr>
        <p:grpSpPr bwMode="auto">
          <a:xfrm>
            <a:off x="2339975" y="2997200"/>
            <a:ext cx="4248150" cy="3441700"/>
            <a:chOff x="1474" y="1888"/>
            <a:chExt cx="2676" cy="2432"/>
          </a:xfrm>
        </p:grpSpPr>
        <p:sp>
          <p:nvSpPr>
            <p:cNvPr id="788499" name="Line 19"/>
            <p:cNvSpPr>
              <a:spLocks noChangeShapeType="1"/>
            </p:cNvSpPr>
            <p:nvPr/>
          </p:nvSpPr>
          <p:spPr bwMode="auto">
            <a:xfrm>
              <a:off x="1474" y="1888"/>
              <a:ext cx="0" cy="2432"/>
            </a:xfrm>
            <a:prstGeom prst="line">
              <a:avLst/>
            </a:prstGeom>
            <a:noFill/>
            <a:ln w="28575">
              <a:solidFill>
                <a:schemeClr val="folHlink"/>
              </a:solidFill>
              <a:round/>
              <a:tailEnd type="triangle" w="med" len="lg"/>
            </a:ln>
            <a:effectLst/>
          </p:spPr>
          <p:txBody>
            <a:bodyPr/>
            <a:lstStyle/>
            <a:p>
              <a:endParaRPr lang="zh-CN" altLang="en-US"/>
            </a:p>
          </p:txBody>
        </p:sp>
        <p:sp>
          <p:nvSpPr>
            <p:cNvPr id="788500" name="Line 20"/>
            <p:cNvSpPr>
              <a:spLocks noChangeShapeType="1"/>
            </p:cNvSpPr>
            <p:nvPr/>
          </p:nvSpPr>
          <p:spPr bwMode="auto">
            <a:xfrm>
              <a:off x="4150" y="1888"/>
              <a:ext cx="0" cy="2432"/>
            </a:xfrm>
            <a:prstGeom prst="line">
              <a:avLst/>
            </a:prstGeom>
            <a:noFill/>
            <a:ln w="28575">
              <a:solidFill>
                <a:schemeClr val="folHlink"/>
              </a:solidFill>
              <a:round/>
              <a:tailEnd type="triangle" w="med" len="lg"/>
            </a:ln>
            <a:effectLst/>
          </p:spPr>
          <p:txBody>
            <a:bodyPr/>
            <a:lstStyle/>
            <a:p>
              <a:endParaRPr lang="zh-CN" altLang="en-US"/>
            </a:p>
          </p:txBody>
        </p:sp>
      </p:grpSp>
      <p:grpSp>
        <p:nvGrpSpPr>
          <p:cNvPr id="788502" name="Group 22"/>
          <p:cNvGrpSpPr/>
          <p:nvPr/>
        </p:nvGrpSpPr>
        <p:grpSpPr bwMode="auto">
          <a:xfrm>
            <a:off x="2413000" y="2982913"/>
            <a:ext cx="4111625" cy="823912"/>
            <a:chOff x="1520" y="1879"/>
            <a:chExt cx="2590" cy="519"/>
          </a:xfrm>
        </p:grpSpPr>
        <p:sp>
          <p:nvSpPr>
            <p:cNvPr id="788503" name="Rectangle 23"/>
            <p:cNvSpPr>
              <a:spLocks noChangeArrowheads="1"/>
            </p:cNvSpPr>
            <p:nvPr/>
          </p:nvSpPr>
          <p:spPr bwMode="auto">
            <a:xfrm rot="665985">
              <a:off x="2097" y="1879"/>
              <a:ext cx="1342" cy="248"/>
            </a:xfrm>
            <a:prstGeom prst="rect">
              <a:avLst/>
            </a:prstGeom>
            <a:noFill/>
            <a:ln w="12700">
              <a:noFill/>
              <a:miter lim="800000"/>
            </a:ln>
            <a:effectLst/>
          </p:spPr>
          <p:txBody>
            <a:bodyPr lIns="90488" tIns="44450" rIns="90488" bIns="44450">
              <a:spAutoFit/>
            </a:bodyPr>
            <a:lstStyle/>
            <a:p>
              <a:pPr defTabSz="762000" eaLnBrk="0" hangingPunct="0"/>
              <a:r>
                <a:rPr kumimoji="1" lang="en-US" altLang="zh-CN" sz="2000">
                  <a:latin typeface="Times New Roman" panose="02020603050405020304" pitchFamily="18" charset="0"/>
                  <a:ea typeface="黑体" panose="02010609060101010101" pitchFamily="49" charset="-122"/>
                </a:rPr>
                <a:t>SYN = 1, seq = x</a:t>
              </a:r>
            </a:p>
          </p:txBody>
        </p:sp>
        <p:sp>
          <p:nvSpPr>
            <p:cNvPr id="788504" name="Line 24"/>
            <p:cNvSpPr>
              <a:spLocks noChangeShapeType="1"/>
            </p:cNvSpPr>
            <p:nvPr/>
          </p:nvSpPr>
          <p:spPr bwMode="auto">
            <a:xfrm>
              <a:off x="1520" y="1893"/>
              <a:ext cx="2590" cy="505"/>
            </a:xfrm>
            <a:prstGeom prst="line">
              <a:avLst/>
            </a:prstGeom>
            <a:noFill/>
            <a:ln w="57150">
              <a:solidFill>
                <a:schemeClr val="folHlink"/>
              </a:solidFill>
              <a:round/>
              <a:tailEnd type="triangle" w="med" len="lg"/>
            </a:ln>
            <a:effectLst/>
          </p:spPr>
          <p:txBody>
            <a:bodyPr wrap="none" anchor="ctr"/>
            <a:lstStyle/>
            <a:p>
              <a:endParaRPr lang="zh-CN" altLang="en-US"/>
            </a:p>
          </p:txBody>
        </p:sp>
      </p:grpSp>
      <p:grpSp>
        <p:nvGrpSpPr>
          <p:cNvPr id="788505" name="Group 25"/>
          <p:cNvGrpSpPr/>
          <p:nvPr/>
        </p:nvGrpSpPr>
        <p:grpSpPr bwMode="auto">
          <a:xfrm>
            <a:off x="2413000" y="4756150"/>
            <a:ext cx="4111625" cy="800100"/>
            <a:chOff x="1520" y="2996"/>
            <a:chExt cx="2590" cy="504"/>
          </a:xfrm>
        </p:grpSpPr>
        <p:sp>
          <p:nvSpPr>
            <p:cNvPr id="788506" name="Rectangle 26"/>
            <p:cNvSpPr>
              <a:spLocks noChangeArrowheads="1"/>
            </p:cNvSpPr>
            <p:nvPr/>
          </p:nvSpPr>
          <p:spPr bwMode="auto">
            <a:xfrm rot="649536">
              <a:off x="1973" y="3065"/>
              <a:ext cx="2077"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x + 1, ack = y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p>
          </p:txBody>
        </p:sp>
        <p:sp>
          <p:nvSpPr>
            <p:cNvPr id="788507" name="Line 27"/>
            <p:cNvSpPr>
              <a:spLocks noChangeShapeType="1"/>
            </p:cNvSpPr>
            <p:nvPr/>
          </p:nvSpPr>
          <p:spPr bwMode="auto">
            <a:xfrm>
              <a:off x="1520" y="2996"/>
              <a:ext cx="2590" cy="504"/>
            </a:xfrm>
            <a:prstGeom prst="line">
              <a:avLst/>
            </a:prstGeom>
            <a:noFill/>
            <a:ln w="57150">
              <a:solidFill>
                <a:schemeClr val="folHlink"/>
              </a:solidFill>
              <a:round/>
              <a:tailEnd type="triangle" w="med" len="lg"/>
            </a:ln>
            <a:effectLst/>
          </p:spPr>
          <p:txBody>
            <a:bodyPr wrap="none" anchor="ctr"/>
            <a:lstStyle/>
            <a:p>
              <a:endParaRPr lang="zh-CN" altLang="en-US"/>
            </a:p>
          </p:txBody>
        </p:sp>
      </p:grpSp>
      <p:sp>
        <p:nvSpPr>
          <p:cNvPr id="788508" name="Rectangle 28"/>
          <p:cNvSpPr>
            <a:spLocks noChangeArrowheads="1"/>
          </p:cNvSpPr>
          <p:nvPr/>
        </p:nvSpPr>
        <p:spPr bwMode="auto">
          <a:xfrm>
            <a:off x="1403350" y="2420938"/>
            <a:ext cx="966788" cy="549275"/>
          </a:xfrm>
          <a:prstGeom prst="rect">
            <a:avLst/>
          </a:prstGeom>
          <a:solidFill>
            <a:schemeClr val="accent2"/>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88509" name="Text Box 29"/>
          <p:cNvSpPr txBox="1">
            <a:spLocks noChangeArrowheads="1"/>
          </p:cNvSpPr>
          <p:nvPr/>
        </p:nvSpPr>
        <p:spPr bwMode="auto">
          <a:xfrm>
            <a:off x="1387475" y="2455863"/>
            <a:ext cx="1073150" cy="366712"/>
          </a:xfrm>
          <a:prstGeom prst="rect">
            <a:avLst/>
          </a:prstGeom>
          <a:noFill/>
          <a:ln w="12700">
            <a:noFill/>
            <a:miter lim="800000"/>
          </a:ln>
          <a:effectLst/>
        </p:spPr>
        <p:txBody>
          <a:bodyPr wrap="none">
            <a:spAutoFit/>
          </a:bodyPr>
          <a:lstStyle/>
          <a:p>
            <a:pPr eaLnBrk="0" hangingPunct="0"/>
            <a:r>
              <a:rPr kumimoji="1" lang="en-US" altLang="zh-CN" sz="1800">
                <a:latin typeface="Times New Roman" panose="02020603050405020304" pitchFamily="18" charset="0"/>
                <a:ea typeface="黑体" panose="02010609060101010101" pitchFamily="49" charset="-122"/>
              </a:rPr>
              <a:t>CLOSED</a:t>
            </a:r>
          </a:p>
        </p:txBody>
      </p:sp>
      <p:sp>
        <p:nvSpPr>
          <p:cNvPr id="788510" name="Rectangle 30"/>
          <p:cNvSpPr>
            <a:spLocks noChangeArrowheads="1"/>
          </p:cNvSpPr>
          <p:nvPr/>
        </p:nvSpPr>
        <p:spPr bwMode="auto">
          <a:xfrm>
            <a:off x="6516688" y="2420938"/>
            <a:ext cx="985837" cy="549275"/>
          </a:xfrm>
          <a:prstGeom prst="rect">
            <a:avLst/>
          </a:prstGeom>
          <a:solidFill>
            <a:schemeClr val="accent2"/>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88511" name="Text Box 31"/>
          <p:cNvSpPr txBox="1">
            <a:spLocks noChangeArrowheads="1"/>
          </p:cNvSpPr>
          <p:nvPr/>
        </p:nvSpPr>
        <p:spPr bwMode="auto">
          <a:xfrm>
            <a:off x="6486525" y="2455863"/>
            <a:ext cx="1073150" cy="366712"/>
          </a:xfrm>
          <a:prstGeom prst="rect">
            <a:avLst/>
          </a:prstGeom>
          <a:noFill/>
          <a:ln w="12700">
            <a:noFill/>
            <a:miter lim="800000"/>
          </a:ln>
          <a:effectLst/>
        </p:spPr>
        <p:txBody>
          <a:bodyPr wrap="none">
            <a:spAutoFit/>
          </a:bodyPr>
          <a:lstStyle/>
          <a:p>
            <a:pPr eaLnBrk="0" hangingPunct="0"/>
            <a:r>
              <a:rPr kumimoji="1" lang="en-US" altLang="zh-CN" sz="1800">
                <a:latin typeface="Times New Roman" panose="02020603050405020304" pitchFamily="18" charset="0"/>
                <a:ea typeface="黑体" panose="02010609060101010101" pitchFamily="49" charset="-122"/>
              </a:rPr>
              <a:t>CLOSED</a:t>
            </a:r>
          </a:p>
        </p:txBody>
      </p:sp>
      <p:grpSp>
        <p:nvGrpSpPr>
          <p:cNvPr id="788512" name="Group 32"/>
          <p:cNvGrpSpPr/>
          <p:nvPr/>
        </p:nvGrpSpPr>
        <p:grpSpPr bwMode="auto">
          <a:xfrm>
            <a:off x="3314700" y="5840413"/>
            <a:ext cx="2371725" cy="401637"/>
            <a:chOff x="2088" y="3679"/>
            <a:chExt cx="1494" cy="253"/>
          </a:xfrm>
        </p:grpSpPr>
        <p:sp>
          <p:nvSpPr>
            <p:cNvPr id="788513" name="AutoShape 33"/>
            <p:cNvSpPr>
              <a:spLocks noChangeArrowheads="1"/>
            </p:cNvSpPr>
            <p:nvPr/>
          </p:nvSpPr>
          <p:spPr bwMode="auto">
            <a:xfrm>
              <a:off x="2088" y="3735"/>
              <a:ext cx="1494" cy="166"/>
            </a:xfrm>
            <a:prstGeom prst="leftRightArrow">
              <a:avLst>
                <a:gd name="adj1" fmla="val 55880"/>
                <a:gd name="adj2" fmla="val 103167"/>
              </a:avLst>
            </a:prstGeom>
            <a:solidFill>
              <a:schemeClr val="hlink"/>
            </a:solidFill>
            <a:ln w="12700">
              <a:solidFill>
                <a:schemeClr val="hlink"/>
              </a:solidFill>
              <a:miter lim="800000"/>
            </a:ln>
            <a:effectLst/>
          </p:spPr>
          <p:txBody>
            <a:bodyPr wrap="none" anchor="ctr"/>
            <a:lstStyle/>
            <a:p>
              <a:endParaRPr lang="zh-CN" altLang="en-US"/>
            </a:p>
          </p:txBody>
        </p:sp>
        <p:sp>
          <p:nvSpPr>
            <p:cNvPr id="788514" name="Rectangle 34"/>
            <p:cNvSpPr>
              <a:spLocks noChangeArrowheads="1"/>
            </p:cNvSpPr>
            <p:nvPr/>
          </p:nvSpPr>
          <p:spPr bwMode="auto">
            <a:xfrm>
              <a:off x="2462" y="3679"/>
              <a:ext cx="714" cy="253"/>
            </a:xfrm>
            <a:prstGeom prst="rect">
              <a:avLst/>
            </a:prstGeom>
            <a:solidFill>
              <a:srgbClr val="CCECFF"/>
            </a:solidFill>
            <a:ln w="38100" cmpd="dbl">
              <a:solidFill>
                <a:schemeClr val="folHlink"/>
              </a:solid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数据传送</a:t>
              </a:r>
            </a:p>
          </p:txBody>
        </p:sp>
      </p:grpSp>
      <p:grpSp>
        <p:nvGrpSpPr>
          <p:cNvPr id="788515" name="Group 35"/>
          <p:cNvGrpSpPr/>
          <p:nvPr/>
        </p:nvGrpSpPr>
        <p:grpSpPr bwMode="auto">
          <a:xfrm>
            <a:off x="395288" y="1916832"/>
            <a:ext cx="1320800" cy="947738"/>
            <a:chOff x="249" y="1296"/>
            <a:chExt cx="832" cy="597"/>
          </a:xfrm>
        </p:grpSpPr>
        <p:sp>
          <p:nvSpPr>
            <p:cNvPr id="788516" name="Rectangle 36"/>
            <p:cNvSpPr>
              <a:spLocks noChangeArrowheads="1"/>
            </p:cNvSpPr>
            <p:nvPr/>
          </p:nvSpPr>
          <p:spPr bwMode="auto">
            <a:xfrm>
              <a:off x="251" y="1638"/>
              <a:ext cx="690" cy="23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主动打开</a:t>
              </a:r>
            </a:p>
          </p:txBody>
        </p:sp>
        <p:sp>
          <p:nvSpPr>
            <p:cNvPr id="788517" name="Freeform 37"/>
            <p:cNvSpPr/>
            <p:nvPr/>
          </p:nvSpPr>
          <p:spPr bwMode="auto">
            <a:xfrm>
              <a:off x="249" y="1296"/>
              <a:ext cx="832" cy="597"/>
            </a:xfrm>
            <a:custGeom>
              <a:avLst/>
              <a:gdLst/>
              <a:ahLst/>
              <a:cxnLst>
                <a:cxn ang="0">
                  <a:pos x="758" y="4"/>
                </a:cxn>
                <a:cxn ang="0">
                  <a:pos x="0" y="0"/>
                </a:cxn>
                <a:cxn ang="0">
                  <a:pos x="0" y="491"/>
                </a:cxn>
                <a:cxn ang="0">
                  <a:pos x="592" y="491"/>
                </a:cxn>
              </a:cxnLst>
              <a:rect l="0" t="0" r="r" b="b"/>
              <a:pathLst>
                <a:path w="758" h="491">
                  <a:moveTo>
                    <a:pt x="758" y="4"/>
                  </a:moveTo>
                  <a:lnTo>
                    <a:pt x="0" y="0"/>
                  </a:lnTo>
                  <a:lnTo>
                    <a:pt x="0" y="491"/>
                  </a:lnTo>
                  <a:lnTo>
                    <a:pt x="592" y="491"/>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grpSp>
      <p:grpSp>
        <p:nvGrpSpPr>
          <p:cNvPr id="788518" name="Group 38"/>
          <p:cNvGrpSpPr/>
          <p:nvPr/>
        </p:nvGrpSpPr>
        <p:grpSpPr bwMode="auto">
          <a:xfrm>
            <a:off x="7223125" y="1916832"/>
            <a:ext cx="1385888" cy="939800"/>
            <a:chOff x="4550" y="1301"/>
            <a:chExt cx="873" cy="592"/>
          </a:xfrm>
        </p:grpSpPr>
        <p:sp>
          <p:nvSpPr>
            <p:cNvPr id="788519" name="Rectangle 39"/>
            <p:cNvSpPr>
              <a:spLocks noChangeArrowheads="1"/>
            </p:cNvSpPr>
            <p:nvPr/>
          </p:nvSpPr>
          <p:spPr bwMode="auto">
            <a:xfrm>
              <a:off x="4732" y="1617"/>
              <a:ext cx="691"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被动打开</a:t>
              </a:r>
            </a:p>
          </p:txBody>
        </p:sp>
        <p:sp>
          <p:nvSpPr>
            <p:cNvPr id="788520" name="Freeform 40"/>
            <p:cNvSpPr/>
            <p:nvPr/>
          </p:nvSpPr>
          <p:spPr bwMode="auto">
            <a:xfrm>
              <a:off x="4550" y="1301"/>
              <a:ext cx="870" cy="592"/>
            </a:xfrm>
            <a:custGeom>
              <a:avLst/>
              <a:gdLst/>
              <a:ahLst/>
              <a:cxnLst>
                <a:cxn ang="0">
                  <a:pos x="0" y="0"/>
                </a:cxn>
                <a:cxn ang="0">
                  <a:pos x="792" y="4"/>
                </a:cxn>
                <a:cxn ang="0">
                  <a:pos x="792" y="487"/>
                </a:cxn>
                <a:cxn ang="0">
                  <a:pos x="183" y="480"/>
                </a:cxn>
              </a:cxnLst>
              <a:rect l="0" t="0" r="r" b="b"/>
              <a:pathLst>
                <a:path w="792" h="487">
                  <a:moveTo>
                    <a:pt x="0" y="0"/>
                  </a:moveTo>
                  <a:lnTo>
                    <a:pt x="792" y="4"/>
                  </a:lnTo>
                  <a:lnTo>
                    <a:pt x="792" y="487"/>
                  </a:lnTo>
                  <a:lnTo>
                    <a:pt x="183" y="480"/>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grpSp>
      <p:pic>
        <p:nvPicPr>
          <p:cNvPr id="788521" name="Picture 41"/>
          <p:cNvPicPr>
            <a:picLocks noChangeArrowheads="1"/>
          </p:cNvPicPr>
          <p:nvPr/>
        </p:nvPicPr>
        <p:blipFill>
          <a:blip r:embed="rId3" cstate="print"/>
          <a:srcRect/>
          <a:stretch>
            <a:fillRect/>
          </a:stretch>
        </p:blipFill>
        <p:spPr bwMode="auto">
          <a:xfrm>
            <a:off x="1670050" y="1779588"/>
            <a:ext cx="501650" cy="517525"/>
          </a:xfrm>
          <a:prstGeom prst="rect">
            <a:avLst/>
          </a:prstGeom>
          <a:noFill/>
          <a:ln w="9525">
            <a:noFill/>
            <a:miter lim="800000"/>
            <a:headEnd/>
            <a:tailEnd/>
          </a:ln>
          <a:effectLst/>
        </p:spPr>
      </p:pic>
      <p:pic>
        <p:nvPicPr>
          <p:cNvPr id="788522" name="Picture 42"/>
          <p:cNvPicPr>
            <a:picLocks noChangeArrowheads="1"/>
          </p:cNvPicPr>
          <p:nvPr/>
        </p:nvPicPr>
        <p:blipFill>
          <a:blip r:embed="rId3" cstate="print"/>
          <a:srcRect/>
          <a:stretch>
            <a:fillRect/>
          </a:stretch>
        </p:blipFill>
        <p:spPr bwMode="auto">
          <a:xfrm>
            <a:off x="6769100" y="1779588"/>
            <a:ext cx="501650" cy="517525"/>
          </a:xfrm>
          <a:prstGeom prst="rect">
            <a:avLst/>
          </a:prstGeom>
          <a:noFill/>
          <a:ln w="9525">
            <a:noFill/>
            <a:miter lim="800000"/>
            <a:headEnd/>
            <a:tailEnd/>
          </a:ln>
          <a:effectLst/>
        </p:spPr>
      </p:pic>
      <p:sp>
        <p:nvSpPr>
          <p:cNvPr id="788523" name="Rectangle 43"/>
          <p:cNvSpPr>
            <a:spLocks noChangeArrowheads="1"/>
          </p:cNvSpPr>
          <p:nvPr/>
        </p:nvSpPr>
        <p:spPr bwMode="auto">
          <a:xfrm>
            <a:off x="2093913" y="1779588"/>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788524" name="Rectangle 44"/>
          <p:cNvSpPr>
            <a:spLocks noChangeArrowheads="1"/>
          </p:cNvSpPr>
          <p:nvPr/>
        </p:nvSpPr>
        <p:spPr bwMode="auto">
          <a:xfrm>
            <a:off x="6535738" y="1779588"/>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788525" name="Rectangle 45"/>
          <p:cNvSpPr>
            <a:spLocks noChangeArrowheads="1"/>
          </p:cNvSpPr>
          <p:nvPr/>
        </p:nvSpPr>
        <p:spPr bwMode="auto">
          <a:xfrm>
            <a:off x="1589088" y="1425575"/>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客户</a:t>
            </a:r>
          </a:p>
        </p:txBody>
      </p:sp>
      <p:sp>
        <p:nvSpPr>
          <p:cNvPr id="788526" name="Rectangle 46"/>
          <p:cNvSpPr>
            <a:spLocks noChangeArrowheads="1"/>
          </p:cNvSpPr>
          <p:nvPr/>
        </p:nvSpPr>
        <p:spPr bwMode="auto">
          <a:xfrm>
            <a:off x="6584950" y="1425575"/>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服务器</a:t>
            </a:r>
          </a:p>
        </p:txBody>
      </p:sp>
      <p:grpSp>
        <p:nvGrpSpPr>
          <p:cNvPr id="788528" name="Group 48"/>
          <p:cNvGrpSpPr/>
          <p:nvPr/>
        </p:nvGrpSpPr>
        <p:grpSpPr bwMode="auto">
          <a:xfrm>
            <a:off x="2344738" y="3881438"/>
            <a:ext cx="4179887" cy="801687"/>
            <a:chOff x="1477" y="2445"/>
            <a:chExt cx="2633" cy="505"/>
          </a:xfrm>
        </p:grpSpPr>
        <p:sp>
          <p:nvSpPr>
            <p:cNvPr id="788529" name="Line 49"/>
            <p:cNvSpPr>
              <a:spLocks noChangeShapeType="1"/>
            </p:cNvSpPr>
            <p:nvPr/>
          </p:nvSpPr>
          <p:spPr bwMode="auto">
            <a:xfrm flipH="1">
              <a:off x="1520" y="2445"/>
              <a:ext cx="2590" cy="505"/>
            </a:xfrm>
            <a:prstGeom prst="line">
              <a:avLst/>
            </a:prstGeom>
            <a:noFill/>
            <a:ln w="57150">
              <a:solidFill>
                <a:schemeClr val="folHlink"/>
              </a:solidFill>
              <a:round/>
              <a:tailEnd type="triangle" w="med" len="lg"/>
            </a:ln>
            <a:effectLst/>
          </p:spPr>
          <p:txBody>
            <a:bodyPr wrap="none" anchor="ctr"/>
            <a:lstStyle/>
            <a:p>
              <a:endParaRPr lang="zh-CN" altLang="en-US"/>
            </a:p>
          </p:txBody>
        </p:sp>
        <p:sp>
          <p:nvSpPr>
            <p:cNvPr id="788530" name="Rectangle 50"/>
            <p:cNvSpPr>
              <a:spLocks noChangeArrowheads="1"/>
            </p:cNvSpPr>
            <p:nvPr/>
          </p:nvSpPr>
          <p:spPr bwMode="auto">
            <a:xfrm rot="20990024" flipH="1">
              <a:off x="1477" y="2475"/>
              <a:ext cx="2401"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SYN = 1, 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y, ack= x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grpSp>
      <p:sp>
        <p:nvSpPr>
          <p:cNvPr id="788532" name="Text Box 52"/>
          <p:cNvSpPr txBox="1">
            <a:spLocks noChangeArrowheads="1"/>
          </p:cNvSpPr>
          <p:nvPr/>
        </p:nvSpPr>
        <p:spPr bwMode="auto">
          <a:xfrm>
            <a:off x="525463" y="255588"/>
            <a:ext cx="8294687" cy="869950"/>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a:spAutoFit/>
          </a:bodyPr>
          <a:lstStyle/>
          <a:p>
            <a:pPr algn="just">
              <a:lnSpc>
                <a:spcPct val="90000"/>
              </a:lnSpc>
              <a:buFontTx/>
              <a:buChar char="•"/>
            </a:pPr>
            <a:r>
              <a:rPr lang="en-US" altLang="zh-CN" dirty="0">
                <a:latin typeface="Arial" panose="020B0604020202020204" pitchFamily="34" charset="0"/>
                <a:ea typeface="黑体" panose="02010609060101010101" pitchFamily="49" charset="-122"/>
              </a:rPr>
              <a:t>   B </a:t>
            </a:r>
            <a:r>
              <a:rPr lang="zh-CN" altLang="en-US" dirty="0">
                <a:latin typeface="Arial" panose="020B0604020202020204" pitchFamily="34" charset="0"/>
                <a:ea typeface="黑体" panose="02010609060101010101" pitchFamily="49" charset="-122"/>
              </a:rPr>
              <a:t>的 </a:t>
            </a:r>
            <a:r>
              <a:rPr lang="en-US" altLang="zh-CN" dirty="0">
                <a:latin typeface="Arial" panose="020B0604020202020204" pitchFamily="34" charset="0"/>
                <a:ea typeface="黑体" panose="02010609060101010101" pitchFamily="49" charset="-122"/>
              </a:rPr>
              <a:t>TCP </a:t>
            </a:r>
            <a:r>
              <a:rPr lang="zh-CN" altLang="en-US" dirty="0">
                <a:latin typeface="Arial" panose="020B0604020202020204" pitchFamily="34" charset="0"/>
                <a:ea typeface="黑体" panose="02010609060101010101" pitchFamily="49" charset="-122"/>
              </a:rPr>
              <a:t>收到主机 </a:t>
            </a:r>
            <a:r>
              <a:rPr lang="en-US" altLang="zh-CN" dirty="0">
                <a:latin typeface="Arial" panose="020B0604020202020204" pitchFamily="34" charset="0"/>
                <a:ea typeface="黑体" panose="02010609060101010101" pitchFamily="49" charset="-122"/>
              </a:rPr>
              <a:t>A </a:t>
            </a:r>
            <a:r>
              <a:rPr lang="zh-CN" altLang="en-US" dirty="0">
                <a:latin typeface="Arial" panose="020B0604020202020204" pitchFamily="34" charset="0"/>
                <a:ea typeface="黑体" panose="02010609060101010101" pitchFamily="49" charset="-122"/>
              </a:rPr>
              <a:t>的确认后，也通知其上层</a:t>
            </a:r>
          </a:p>
          <a:p>
            <a:pPr algn="just">
              <a:lnSpc>
                <a:spcPct val="90000"/>
              </a:lnSpc>
            </a:pPr>
            <a:r>
              <a:rPr lang="zh-CN" altLang="en-US" dirty="0">
                <a:latin typeface="Arial" panose="020B0604020202020204" pitchFamily="34" charset="0"/>
                <a:ea typeface="黑体" panose="02010609060101010101" pitchFamily="49" charset="-122"/>
              </a:rPr>
              <a:t>    应用进程：</a:t>
            </a:r>
            <a:r>
              <a:rPr lang="en-US" altLang="zh-CN" dirty="0">
                <a:latin typeface="Arial" panose="020B0604020202020204" pitchFamily="34" charset="0"/>
                <a:ea typeface="黑体" panose="02010609060101010101" pitchFamily="49" charset="-122"/>
              </a:rPr>
              <a:t>TCP </a:t>
            </a:r>
            <a:r>
              <a:rPr lang="zh-CN" altLang="en-US" dirty="0">
                <a:latin typeface="Arial" panose="020B0604020202020204" pitchFamily="34" charset="0"/>
                <a:ea typeface="黑体" panose="02010609060101010101" pitchFamily="49" charset="-122"/>
              </a:rPr>
              <a:t>连接已经建立。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788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90530" name="Group 2"/>
          <p:cNvGrpSpPr/>
          <p:nvPr/>
        </p:nvGrpSpPr>
        <p:grpSpPr bwMode="auto">
          <a:xfrm>
            <a:off x="1425575" y="3005138"/>
            <a:ext cx="6092825" cy="3765550"/>
            <a:chOff x="898" y="1893"/>
            <a:chExt cx="3838" cy="2372"/>
          </a:xfrm>
        </p:grpSpPr>
        <p:grpSp>
          <p:nvGrpSpPr>
            <p:cNvPr id="790531" name="Group 3"/>
            <p:cNvGrpSpPr/>
            <p:nvPr/>
          </p:nvGrpSpPr>
          <p:grpSpPr bwMode="auto">
            <a:xfrm>
              <a:off x="899" y="1916"/>
              <a:ext cx="622" cy="1048"/>
              <a:chOff x="899" y="1916"/>
              <a:chExt cx="622" cy="1048"/>
            </a:xfrm>
          </p:grpSpPr>
          <p:sp>
            <p:nvSpPr>
              <p:cNvPr id="790532" name="Rectangle 4"/>
              <p:cNvSpPr>
                <a:spLocks noChangeArrowheads="1"/>
              </p:cNvSpPr>
              <p:nvPr/>
            </p:nvSpPr>
            <p:spPr bwMode="auto">
              <a:xfrm>
                <a:off x="899" y="1916"/>
                <a:ext cx="622" cy="1048"/>
              </a:xfrm>
              <a:prstGeom prst="rect">
                <a:avLst/>
              </a:prstGeom>
              <a:solidFill>
                <a:srgbClr val="FFCCCC"/>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90533" name="Rectangle 5"/>
              <p:cNvSpPr>
                <a:spLocks noChangeArrowheads="1"/>
              </p:cNvSpPr>
              <p:nvPr/>
            </p:nvSpPr>
            <p:spPr bwMode="auto">
              <a:xfrm>
                <a:off x="972" y="2169"/>
                <a:ext cx="474" cy="403"/>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a:latin typeface="Times New Roman" panose="02020603050405020304" pitchFamily="18" charset="0"/>
                    <a:ea typeface="黑体" panose="02010609060101010101" pitchFamily="49" charset="-122"/>
                  </a:rPr>
                  <a:t>SYN-</a:t>
                </a:r>
              </a:p>
              <a:p>
                <a:pPr algn="ctr" defTabSz="762000" eaLnBrk="0" hangingPunct="0"/>
                <a:r>
                  <a:rPr kumimoji="1" lang="en-US" altLang="zh-CN" sz="1800">
                    <a:latin typeface="Times New Roman" panose="02020603050405020304" pitchFamily="18" charset="0"/>
                    <a:ea typeface="黑体" panose="02010609060101010101" pitchFamily="49" charset="-122"/>
                  </a:rPr>
                  <a:t>SENT</a:t>
                </a:r>
              </a:p>
            </p:txBody>
          </p:sp>
        </p:grpSp>
        <p:grpSp>
          <p:nvGrpSpPr>
            <p:cNvPr id="790534" name="Group 6"/>
            <p:cNvGrpSpPr/>
            <p:nvPr/>
          </p:nvGrpSpPr>
          <p:grpSpPr bwMode="auto">
            <a:xfrm>
              <a:off x="898" y="3013"/>
              <a:ext cx="626" cy="1252"/>
              <a:chOff x="898" y="3013"/>
              <a:chExt cx="626" cy="1252"/>
            </a:xfrm>
          </p:grpSpPr>
          <p:sp>
            <p:nvSpPr>
              <p:cNvPr id="790535" name="Rectangle 7"/>
              <p:cNvSpPr>
                <a:spLocks noChangeArrowheads="1"/>
              </p:cNvSpPr>
              <p:nvPr/>
            </p:nvSpPr>
            <p:spPr bwMode="auto">
              <a:xfrm>
                <a:off x="905" y="3013"/>
                <a:ext cx="609" cy="1252"/>
              </a:xfrm>
              <a:prstGeom prst="rect">
                <a:avLst/>
              </a:prstGeom>
              <a:solidFill>
                <a:srgbClr val="CCFF99"/>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90536" name="Rectangle 8"/>
              <p:cNvSpPr>
                <a:spLocks noChangeArrowheads="1"/>
              </p:cNvSpPr>
              <p:nvPr/>
            </p:nvSpPr>
            <p:spPr bwMode="auto">
              <a:xfrm>
                <a:off x="898" y="3383"/>
                <a:ext cx="626" cy="402"/>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grpSp>
        <p:grpSp>
          <p:nvGrpSpPr>
            <p:cNvPr id="790537" name="Group 9"/>
            <p:cNvGrpSpPr/>
            <p:nvPr/>
          </p:nvGrpSpPr>
          <p:grpSpPr bwMode="auto">
            <a:xfrm>
              <a:off x="4111" y="2445"/>
              <a:ext cx="621" cy="1064"/>
              <a:chOff x="4111" y="2445"/>
              <a:chExt cx="621" cy="1064"/>
            </a:xfrm>
          </p:grpSpPr>
          <p:sp>
            <p:nvSpPr>
              <p:cNvPr id="790538" name="Rectangle 10"/>
              <p:cNvSpPr>
                <a:spLocks noChangeArrowheads="1"/>
              </p:cNvSpPr>
              <p:nvPr/>
            </p:nvSpPr>
            <p:spPr bwMode="auto">
              <a:xfrm>
                <a:off x="4111" y="2445"/>
                <a:ext cx="621" cy="1064"/>
              </a:xfrm>
              <a:prstGeom prst="rect">
                <a:avLst/>
              </a:prstGeom>
              <a:solidFill>
                <a:srgbClr val="FFCCCC"/>
              </a:solidFill>
              <a:ln w="12700" algn="ctr">
                <a:noFill/>
                <a:miter lim="800000"/>
              </a:ln>
              <a:effectLst>
                <a:outerShdw dist="35921" dir="2700000" algn="ctr" rotWithShape="0">
                  <a:schemeClr val="bg2"/>
                </a:outerShdw>
              </a:effectLst>
            </p:spPr>
            <p:txBody>
              <a:bodyPr wrap="none" anchor="ctr"/>
              <a:lstStyle/>
              <a:p>
                <a:endParaRPr lang="zh-CN" altLang="en-US"/>
              </a:p>
            </p:txBody>
          </p:sp>
          <p:sp>
            <p:nvSpPr>
              <p:cNvPr id="790539" name="Rectangle 11"/>
              <p:cNvSpPr>
                <a:spLocks noChangeArrowheads="1"/>
              </p:cNvSpPr>
              <p:nvPr/>
            </p:nvSpPr>
            <p:spPr bwMode="auto">
              <a:xfrm>
                <a:off x="4164" y="2721"/>
                <a:ext cx="514" cy="403"/>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SYN-</a:t>
                </a:r>
              </a:p>
              <a:p>
                <a:pPr algn="ctr" defTabSz="762000" eaLnBrk="0" hangingPunct="0"/>
                <a:r>
                  <a:rPr kumimoji="1" lang="en-US" altLang="zh-CN" sz="1800" dirty="0">
                    <a:latin typeface="Times New Roman" panose="02020603050405020304" pitchFamily="18" charset="0"/>
                    <a:ea typeface="黑体" panose="02010609060101010101" pitchFamily="49" charset="-122"/>
                  </a:rPr>
                  <a:t>RCVD</a:t>
                </a:r>
              </a:p>
            </p:txBody>
          </p:sp>
        </p:grpSp>
        <p:grpSp>
          <p:nvGrpSpPr>
            <p:cNvPr id="790540" name="Group 12"/>
            <p:cNvGrpSpPr/>
            <p:nvPr/>
          </p:nvGrpSpPr>
          <p:grpSpPr bwMode="auto">
            <a:xfrm>
              <a:off x="4111" y="1893"/>
              <a:ext cx="621" cy="519"/>
              <a:chOff x="4111" y="1893"/>
              <a:chExt cx="621" cy="519"/>
            </a:xfrm>
          </p:grpSpPr>
          <p:sp>
            <p:nvSpPr>
              <p:cNvPr id="790541" name="Rectangle 13"/>
              <p:cNvSpPr>
                <a:spLocks noChangeArrowheads="1"/>
              </p:cNvSpPr>
              <p:nvPr/>
            </p:nvSpPr>
            <p:spPr bwMode="auto">
              <a:xfrm>
                <a:off x="4111" y="1893"/>
                <a:ext cx="621" cy="519"/>
              </a:xfrm>
              <a:prstGeom prst="rect">
                <a:avLst/>
              </a:prstGeom>
              <a:solidFill>
                <a:srgbClr val="FFFF99"/>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90542" name="Rectangle 14"/>
              <p:cNvSpPr>
                <a:spLocks noChangeArrowheads="1"/>
              </p:cNvSpPr>
              <p:nvPr/>
            </p:nvSpPr>
            <p:spPr bwMode="auto">
              <a:xfrm>
                <a:off x="4118" y="2004"/>
                <a:ext cx="610" cy="23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LISTEN</a:t>
                </a:r>
              </a:p>
            </p:txBody>
          </p:sp>
        </p:grpSp>
        <p:grpSp>
          <p:nvGrpSpPr>
            <p:cNvPr id="790543" name="Group 15"/>
            <p:cNvGrpSpPr/>
            <p:nvPr/>
          </p:nvGrpSpPr>
          <p:grpSpPr bwMode="auto">
            <a:xfrm>
              <a:off x="4110" y="3564"/>
              <a:ext cx="626" cy="701"/>
              <a:chOff x="4110" y="3564"/>
              <a:chExt cx="626" cy="701"/>
            </a:xfrm>
          </p:grpSpPr>
          <p:sp>
            <p:nvSpPr>
              <p:cNvPr id="790544" name="Rectangle 16"/>
              <p:cNvSpPr>
                <a:spLocks noChangeArrowheads="1"/>
              </p:cNvSpPr>
              <p:nvPr/>
            </p:nvSpPr>
            <p:spPr bwMode="auto">
              <a:xfrm>
                <a:off x="4111" y="3564"/>
                <a:ext cx="621" cy="701"/>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sp>
            <p:nvSpPr>
              <p:cNvPr id="790545" name="Rectangle 17"/>
              <p:cNvSpPr>
                <a:spLocks noChangeArrowheads="1"/>
              </p:cNvSpPr>
              <p:nvPr/>
            </p:nvSpPr>
            <p:spPr bwMode="auto">
              <a:xfrm>
                <a:off x="4110" y="3708"/>
                <a:ext cx="626" cy="402"/>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grpSp>
      </p:grpSp>
      <p:sp>
        <p:nvSpPr>
          <p:cNvPr id="790549" name="Rectangle 21"/>
          <p:cNvSpPr>
            <a:spLocks noGrp="1" noChangeArrowheads="1"/>
          </p:cNvSpPr>
          <p:nvPr>
            <p:ph type="title"/>
          </p:nvPr>
        </p:nvSpPr>
        <p:spPr>
          <a:xfrm>
            <a:off x="1043608" y="764704"/>
            <a:ext cx="7345362" cy="768350"/>
          </a:xfrm>
        </p:spPr>
        <p:txBody>
          <a:bodyPr/>
          <a:lstStyle/>
          <a:p>
            <a:r>
              <a:rPr lang="zh-CN" altLang="en-US" dirty="0"/>
              <a:t>用三次握手建立 </a:t>
            </a:r>
            <a:r>
              <a:rPr lang="en-US" altLang="zh-CN" dirty="0"/>
              <a:t>TCP </a:t>
            </a:r>
            <a:r>
              <a:rPr lang="zh-CN" altLang="en-US" dirty="0"/>
              <a:t>连接的各状态 </a:t>
            </a:r>
          </a:p>
        </p:txBody>
      </p:sp>
      <p:grpSp>
        <p:nvGrpSpPr>
          <p:cNvPr id="790550" name="Group 22"/>
          <p:cNvGrpSpPr/>
          <p:nvPr/>
        </p:nvGrpSpPr>
        <p:grpSpPr bwMode="auto">
          <a:xfrm>
            <a:off x="2413000" y="2982913"/>
            <a:ext cx="4111625" cy="823912"/>
            <a:chOff x="1520" y="1879"/>
            <a:chExt cx="2590" cy="519"/>
          </a:xfrm>
        </p:grpSpPr>
        <p:sp>
          <p:nvSpPr>
            <p:cNvPr id="790551" name="Rectangle 23"/>
            <p:cNvSpPr>
              <a:spLocks noChangeArrowheads="1"/>
            </p:cNvSpPr>
            <p:nvPr/>
          </p:nvSpPr>
          <p:spPr bwMode="auto">
            <a:xfrm rot="665985">
              <a:off x="2097" y="1879"/>
              <a:ext cx="1342" cy="248"/>
            </a:xfrm>
            <a:prstGeom prst="rect">
              <a:avLst/>
            </a:prstGeom>
            <a:noFill/>
            <a:ln w="12700">
              <a:noFill/>
              <a:miter lim="800000"/>
            </a:ln>
            <a:effectLst/>
          </p:spPr>
          <p:txBody>
            <a:bodyPr lIns="90488" tIns="44450" rIns="90488" bIns="44450">
              <a:spAutoFit/>
            </a:bodyPr>
            <a:lstStyle/>
            <a:p>
              <a:pPr defTabSz="762000" eaLnBrk="0" hangingPunct="0"/>
              <a:r>
                <a:rPr kumimoji="1" lang="en-US" altLang="zh-CN" sz="2000" dirty="0">
                  <a:latin typeface="Times New Roman" panose="02020603050405020304" pitchFamily="18" charset="0"/>
                  <a:ea typeface="黑体" panose="02010609060101010101" pitchFamily="49" charset="-122"/>
                </a:rPr>
                <a:t>SYN = 1, seq = x</a:t>
              </a:r>
            </a:p>
          </p:txBody>
        </p:sp>
        <p:sp>
          <p:nvSpPr>
            <p:cNvPr id="790552" name="Line 24"/>
            <p:cNvSpPr>
              <a:spLocks noChangeShapeType="1"/>
            </p:cNvSpPr>
            <p:nvPr/>
          </p:nvSpPr>
          <p:spPr bwMode="auto">
            <a:xfrm>
              <a:off x="1520" y="1893"/>
              <a:ext cx="2590" cy="505"/>
            </a:xfrm>
            <a:prstGeom prst="line">
              <a:avLst/>
            </a:prstGeom>
            <a:noFill/>
            <a:ln w="57150">
              <a:solidFill>
                <a:schemeClr val="folHlink"/>
              </a:solidFill>
              <a:round/>
              <a:tailEnd type="triangle" w="med" len="lg"/>
            </a:ln>
            <a:effectLst/>
          </p:spPr>
          <p:txBody>
            <a:bodyPr wrap="none" anchor="ctr"/>
            <a:lstStyle/>
            <a:p>
              <a:endParaRPr lang="zh-CN" altLang="en-US"/>
            </a:p>
          </p:txBody>
        </p:sp>
      </p:grpSp>
      <p:grpSp>
        <p:nvGrpSpPr>
          <p:cNvPr id="790553" name="Group 25"/>
          <p:cNvGrpSpPr/>
          <p:nvPr/>
        </p:nvGrpSpPr>
        <p:grpSpPr bwMode="auto">
          <a:xfrm>
            <a:off x="2413000" y="4756150"/>
            <a:ext cx="4111625" cy="800100"/>
            <a:chOff x="1520" y="2996"/>
            <a:chExt cx="2590" cy="504"/>
          </a:xfrm>
        </p:grpSpPr>
        <p:sp>
          <p:nvSpPr>
            <p:cNvPr id="790554" name="Rectangle 26"/>
            <p:cNvSpPr>
              <a:spLocks noChangeArrowheads="1"/>
            </p:cNvSpPr>
            <p:nvPr/>
          </p:nvSpPr>
          <p:spPr bwMode="auto">
            <a:xfrm rot="649536">
              <a:off x="1973" y="3065"/>
              <a:ext cx="2077"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ACK = 1, seq = x + 1, ack = y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p>
          </p:txBody>
        </p:sp>
        <p:sp>
          <p:nvSpPr>
            <p:cNvPr id="790555" name="Line 27"/>
            <p:cNvSpPr>
              <a:spLocks noChangeShapeType="1"/>
            </p:cNvSpPr>
            <p:nvPr/>
          </p:nvSpPr>
          <p:spPr bwMode="auto">
            <a:xfrm>
              <a:off x="1520" y="2996"/>
              <a:ext cx="2590" cy="504"/>
            </a:xfrm>
            <a:prstGeom prst="line">
              <a:avLst/>
            </a:prstGeom>
            <a:noFill/>
            <a:ln w="57150">
              <a:solidFill>
                <a:schemeClr val="folHlink"/>
              </a:solidFill>
              <a:round/>
              <a:tailEnd type="triangle" w="med" len="lg"/>
            </a:ln>
            <a:effectLst/>
          </p:spPr>
          <p:txBody>
            <a:bodyPr wrap="none" anchor="ctr"/>
            <a:lstStyle/>
            <a:p>
              <a:endParaRPr lang="zh-CN" altLang="en-US"/>
            </a:p>
          </p:txBody>
        </p:sp>
      </p:grpSp>
      <p:sp>
        <p:nvSpPr>
          <p:cNvPr id="790556" name="Rectangle 28"/>
          <p:cNvSpPr>
            <a:spLocks noChangeArrowheads="1"/>
          </p:cNvSpPr>
          <p:nvPr/>
        </p:nvSpPr>
        <p:spPr bwMode="auto">
          <a:xfrm>
            <a:off x="1428728" y="2420938"/>
            <a:ext cx="966788" cy="549275"/>
          </a:xfrm>
          <a:prstGeom prst="rect">
            <a:avLst/>
          </a:prstGeom>
          <a:solidFill>
            <a:schemeClr val="accent2"/>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90557" name="Text Box 29"/>
          <p:cNvSpPr txBox="1">
            <a:spLocks noChangeArrowheads="1"/>
          </p:cNvSpPr>
          <p:nvPr/>
        </p:nvSpPr>
        <p:spPr bwMode="auto">
          <a:xfrm>
            <a:off x="1403350" y="2420938"/>
            <a:ext cx="1073150" cy="366712"/>
          </a:xfrm>
          <a:prstGeom prst="rect">
            <a:avLst/>
          </a:prstGeom>
          <a:noFill/>
          <a:ln w="12700">
            <a:noFill/>
            <a:miter lim="800000"/>
          </a:ln>
          <a:effectLst/>
        </p:spPr>
        <p:txBody>
          <a:bodyPr wrap="none">
            <a:spAutoFit/>
          </a:bodyPr>
          <a:lstStyle/>
          <a:p>
            <a:pPr eaLnBrk="0" hangingPunct="0"/>
            <a:r>
              <a:rPr kumimoji="1" lang="en-US" altLang="zh-CN" sz="1800" dirty="0">
                <a:latin typeface="Times New Roman" panose="02020603050405020304" pitchFamily="18" charset="0"/>
                <a:ea typeface="黑体" panose="02010609060101010101" pitchFamily="49" charset="-122"/>
              </a:rPr>
              <a:t>CLOSED</a:t>
            </a:r>
          </a:p>
        </p:txBody>
      </p:sp>
      <p:sp>
        <p:nvSpPr>
          <p:cNvPr id="790558" name="Rectangle 30"/>
          <p:cNvSpPr>
            <a:spLocks noChangeArrowheads="1"/>
          </p:cNvSpPr>
          <p:nvPr/>
        </p:nvSpPr>
        <p:spPr bwMode="auto">
          <a:xfrm>
            <a:off x="6516688" y="2420938"/>
            <a:ext cx="985837" cy="549275"/>
          </a:xfrm>
          <a:prstGeom prst="rect">
            <a:avLst/>
          </a:prstGeom>
          <a:solidFill>
            <a:schemeClr val="accent2"/>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90559" name="Text Box 31"/>
          <p:cNvSpPr txBox="1">
            <a:spLocks noChangeArrowheads="1"/>
          </p:cNvSpPr>
          <p:nvPr/>
        </p:nvSpPr>
        <p:spPr bwMode="auto">
          <a:xfrm>
            <a:off x="6516688" y="2420938"/>
            <a:ext cx="1073150" cy="366712"/>
          </a:xfrm>
          <a:prstGeom prst="rect">
            <a:avLst/>
          </a:prstGeom>
          <a:noFill/>
          <a:ln w="12700">
            <a:noFill/>
            <a:miter lim="800000"/>
          </a:ln>
          <a:effectLst/>
        </p:spPr>
        <p:txBody>
          <a:bodyPr wrap="none">
            <a:spAutoFit/>
          </a:bodyPr>
          <a:lstStyle/>
          <a:p>
            <a:pPr eaLnBrk="0" hangingPunct="0"/>
            <a:r>
              <a:rPr kumimoji="1" lang="en-US" altLang="zh-CN" sz="1800">
                <a:latin typeface="Times New Roman" panose="02020603050405020304" pitchFamily="18" charset="0"/>
                <a:ea typeface="黑体" panose="02010609060101010101" pitchFamily="49" charset="-122"/>
              </a:rPr>
              <a:t>CLOSED</a:t>
            </a:r>
          </a:p>
        </p:txBody>
      </p:sp>
      <p:grpSp>
        <p:nvGrpSpPr>
          <p:cNvPr id="790560" name="Group 32"/>
          <p:cNvGrpSpPr/>
          <p:nvPr/>
        </p:nvGrpSpPr>
        <p:grpSpPr bwMode="auto">
          <a:xfrm>
            <a:off x="3314700" y="5840413"/>
            <a:ext cx="2371725" cy="401637"/>
            <a:chOff x="2088" y="3679"/>
            <a:chExt cx="1494" cy="253"/>
          </a:xfrm>
        </p:grpSpPr>
        <p:sp>
          <p:nvSpPr>
            <p:cNvPr id="790561" name="AutoShape 33"/>
            <p:cNvSpPr>
              <a:spLocks noChangeArrowheads="1"/>
            </p:cNvSpPr>
            <p:nvPr/>
          </p:nvSpPr>
          <p:spPr bwMode="auto">
            <a:xfrm>
              <a:off x="2088" y="3735"/>
              <a:ext cx="1494" cy="166"/>
            </a:xfrm>
            <a:prstGeom prst="leftRightArrow">
              <a:avLst>
                <a:gd name="adj1" fmla="val 55880"/>
                <a:gd name="adj2" fmla="val 103167"/>
              </a:avLst>
            </a:prstGeom>
            <a:solidFill>
              <a:schemeClr val="hlink"/>
            </a:solidFill>
            <a:ln w="12700">
              <a:solidFill>
                <a:schemeClr val="hlink"/>
              </a:solidFill>
              <a:miter lim="800000"/>
            </a:ln>
            <a:effectLst/>
          </p:spPr>
          <p:txBody>
            <a:bodyPr wrap="none" anchor="ctr"/>
            <a:lstStyle/>
            <a:p>
              <a:endParaRPr lang="zh-CN" altLang="en-US"/>
            </a:p>
          </p:txBody>
        </p:sp>
        <p:sp>
          <p:nvSpPr>
            <p:cNvPr id="790562" name="Rectangle 34"/>
            <p:cNvSpPr>
              <a:spLocks noChangeArrowheads="1"/>
            </p:cNvSpPr>
            <p:nvPr/>
          </p:nvSpPr>
          <p:spPr bwMode="auto">
            <a:xfrm>
              <a:off x="2462" y="3679"/>
              <a:ext cx="714" cy="253"/>
            </a:xfrm>
            <a:prstGeom prst="rect">
              <a:avLst/>
            </a:prstGeom>
            <a:solidFill>
              <a:srgbClr val="CCECFF"/>
            </a:solidFill>
            <a:ln w="38100" cmpd="dbl">
              <a:solidFill>
                <a:schemeClr val="folHlink"/>
              </a:solid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数据传送</a:t>
              </a:r>
            </a:p>
          </p:txBody>
        </p:sp>
      </p:grpSp>
      <p:grpSp>
        <p:nvGrpSpPr>
          <p:cNvPr id="790563" name="Group 35"/>
          <p:cNvGrpSpPr/>
          <p:nvPr/>
        </p:nvGrpSpPr>
        <p:grpSpPr bwMode="auto">
          <a:xfrm>
            <a:off x="395288" y="1916832"/>
            <a:ext cx="1320800" cy="947738"/>
            <a:chOff x="249" y="1296"/>
            <a:chExt cx="832" cy="597"/>
          </a:xfrm>
        </p:grpSpPr>
        <p:sp>
          <p:nvSpPr>
            <p:cNvPr id="790564" name="Rectangle 36"/>
            <p:cNvSpPr>
              <a:spLocks noChangeArrowheads="1"/>
            </p:cNvSpPr>
            <p:nvPr/>
          </p:nvSpPr>
          <p:spPr bwMode="auto">
            <a:xfrm>
              <a:off x="251" y="1638"/>
              <a:ext cx="690" cy="23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主动打开</a:t>
              </a:r>
            </a:p>
          </p:txBody>
        </p:sp>
        <p:sp>
          <p:nvSpPr>
            <p:cNvPr id="790565" name="Freeform 37"/>
            <p:cNvSpPr/>
            <p:nvPr/>
          </p:nvSpPr>
          <p:spPr bwMode="auto">
            <a:xfrm>
              <a:off x="249" y="1296"/>
              <a:ext cx="832" cy="597"/>
            </a:xfrm>
            <a:custGeom>
              <a:avLst/>
              <a:gdLst/>
              <a:ahLst/>
              <a:cxnLst>
                <a:cxn ang="0">
                  <a:pos x="758" y="4"/>
                </a:cxn>
                <a:cxn ang="0">
                  <a:pos x="0" y="0"/>
                </a:cxn>
                <a:cxn ang="0">
                  <a:pos x="0" y="491"/>
                </a:cxn>
                <a:cxn ang="0">
                  <a:pos x="592" y="491"/>
                </a:cxn>
              </a:cxnLst>
              <a:rect l="0" t="0" r="r" b="b"/>
              <a:pathLst>
                <a:path w="758" h="491">
                  <a:moveTo>
                    <a:pt x="758" y="4"/>
                  </a:moveTo>
                  <a:lnTo>
                    <a:pt x="0" y="0"/>
                  </a:lnTo>
                  <a:lnTo>
                    <a:pt x="0" y="491"/>
                  </a:lnTo>
                  <a:lnTo>
                    <a:pt x="592" y="491"/>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grpSp>
      <p:grpSp>
        <p:nvGrpSpPr>
          <p:cNvPr id="790566" name="Group 38"/>
          <p:cNvGrpSpPr/>
          <p:nvPr/>
        </p:nvGrpSpPr>
        <p:grpSpPr bwMode="auto">
          <a:xfrm>
            <a:off x="7223125" y="1916832"/>
            <a:ext cx="1385888" cy="939800"/>
            <a:chOff x="4550" y="1301"/>
            <a:chExt cx="873" cy="592"/>
          </a:xfrm>
        </p:grpSpPr>
        <p:sp>
          <p:nvSpPr>
            <p:cNvPr id="790567" name="Rectangle 39"/>
            <p:cNvSpPr>
              <a:spLocks noChangeArrowheads="1"/>
            </p:cNvSpPr>
            <p:nvPr/>
          </p:nvSpPr>
          <p:spPr bwMode="auto">
            <a:xfrm>
              <a:off x="4732" y="1617"/>
              <a:ext cx="691"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被动打开</a:t>
              </a:r>
            </a:p>
          </p:txBody>
        </p:sp>
        <p:sp>
          <p:nvSpPr>
            <p:cNvPr id="790568" name="Freeform 40"/>
            <p:cNvSpPr/>
            <p:nvPr/>
          </p:nvSpPr>
          <p:spPr bwMode="auto">
            <a:xfrm>
              <a:off x="4550" y="1301"/>
              <a:ext cx="870" cy="592"/>
            </a:xfrm>
            <a:custGeom>
              <a:avLst/>
              <a:gdLst/>
              <a:ahLst/>
              <a:cxnLst>
                <a:cxn ang="0">
                  <a:pos x="0" y="0"/>
                </a:cxn>
                <a:cxn ang="0">
                  <a:pos x="792" y="4"/>
                </a:cxn>
                <a:cxn ang="0">
                  <a:pos x="792" y="487"/>
                </a:cxn>
                <a:cxn ang="0">
                  <a:pos x="183" y="480"/>
                </a:cxn>
              </a:cxnLst>
              <a:rect l="0" t="0" r="r" b="b"/>
              <a:pathLst>
                <a:path w="792" h="487">
                  <a:moveTo>
                    <a:pt x="0" y="0"/>
                  </a:moveTo>
                  <a:lnTo>
                    <a:pt x="792" y="4"/>
                  </a:lnTo>
                  <a:lnTo>
                    <a:pt x="792" y="487"/>
                  </a:lnTo>
                  <a:lnTo>
                    <a:pt x="183" y="480"/>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grpSp>
      <p:pic>
        <p:nvPicPr>
          <p:cNvPr id="790569" name="Picture 41"/>
          <p:cNvPicPr>
            <a:picLocks noChangeArrowheads="1"/>
          </p:cNvPicPr>
          <p:nvPr/>
        </p:nvPicPr>
        <p:blipFill>
          <a:blip r:embed="rId3" cstate="print"/>
          <a:srcRect/>
          <a:stretch>
            <a:fillRect/>
          </a:stretch>
        </p:blipFill>
        <p:spPr bwMode="auto">
          <a:xfrm>
            <a:off x="1670050" y="1779588"/>
            <a:ext cx="501650" cy="517525"/>
          </a:xfrm>
          <a:prstGeom prst="rect">
            <a:avLst/>
          </a:prstGeom>
          <a:noFill/>
          <a:ln w="9525">
            <a:noFill/>
            <a:miter lim="800000"/>
            <a:headEnd/>
            <a:tailEnd/>
          </a:ln>
          <a:effectLst/>
        </p:spPr>
      </p:pic>
      <p:pic>
        <p:nvPicPr>
          <p:cNvPr id="790570" name="Picture 42"/>
          <p:cNvPicPr>
            <a:picLocks noChangeArrowheads="1"/>
          </p:cNvPicPr>
          <p:nvPr/>
        </p:nvPicPr>
        <p:blipFill>
          <a:blip r:embed="rId3" cstate="print"/>
          <a:srcRect/>
          <a:stretch>
            <a:fillRect/>
          </a:stretch>
        </p:blipFill>
        <p:spPr bwMode="auto">
          <a:xfrm>
            <a:off x="6769100" y="1779588"/>
            <a:ext cx="501650" cy="517525"/>
          </a:xfrm>
          <a:prstGeom prst="rect">
            <a:avLst/>
          </a:prstGeom>
          <a:noFill/>
          <a:ln w="9525">
            <a:noFill/>
            <a:miter lim="800000"/>
            <a:headEnd/>
            <a:tailEnd/>
          </a:ln>
          <a:effectLst/>
        </p:spPr>
      </p:pic>
      <p:sp>
        <p:nvSpPr>
          <p:cNvPr id="790571" name="Rectangle 43"/>
          <p:cNvSpPr>
            <a:spLocks noChangeArrowheads="1"/>
          </p:cNvSpPr>
          <p:nvPr/>
        </p:nvSpPr>
        <p:spPr bwMode="auto">
          <a:xfrm>
            <a:off x="2093913" y="1779588"/>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790572" name="Rectangle 44"/>
          <p:cNvSpPr>
            <a:spLocks noChangeArrowheads="1"/>
          </p:cNvSpPr>
          <p:nvPr/>
        </p:nvSpPr>
        <p:spPr bwMode="auto">
          <a:xfrm>
            <a:off x="6535738" y="1779588"/>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790573" name="Rectangle 45"/>
          <p:cNvSpPr>
            <a:spLocks noChangeArrowheads="1"/>
          </p:cNvSpPr>
          <p:nvPr/>
        </p:nvSpPr>
        <p:spPr bwMode="auto">
          <a:xfrm>
            <a:off x="1585913" y="1399442"/>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dirty="0">
                <a:latin typeface="Times New Roman" panose="02020603050405020304" pitchFamily="18" charset="0"/>
                <a:ea typeface="黑体" panose="02010609060101010101" pitchFamily="49" charset="-122"/>
              </a:rPr>
              <a:t>客户</a:t>
            </a:r>
          </a:p>
        </p:txBody>
      </p:sp>
      <p:sp>
        <p:nvSpPr>
          <p:cNvPr id="790574" name="Rectangle 46"/>
          <p:cNvSpPr>
            <a:spLocks noChangeArrowheads="1"/>
          </p:cNvSpPr>
          <p:nvPr/>
        </p:nvSpPr>
        <p:spPr bwMode="auto">
          <a:xfrm>
            <a:off x="6584950" y="1425575"/>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dirty="0">
                <a:latin typeface="Times New Roman" panose="02020603050405020304" pitchFamily="18" charset="0"/>
                <a:ea typeface="黑体" panose="02010609060101010101" pitchFamily="49" charset="-122"/>
              </a:rPr>
              <a:t>服务器</a:t>
            </a:r>
          </a:p>
        </p:txBody>
      </p:sp>
      <p:sp>
        <p:nvSpPr>
          <p:cNvPr id="790575" name="Text Box 47"/>
          <p:cNvSpPr txBox="1">
            <a:spLocks noChangeArrowheads="1"/>
          </p:cNvSpPr>
          <p:nvPr/>
        </p:nvSpPr>
        <p:spPr bwMode="auto">
          <a:xfrm>
            <a:off x="1709554" y="219258"/>
            <a:ext cx="5679760" cy="523220"/>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b="1" kern="0" dirty="0">
                <a:solidFill>
                  <a:srgbClr val="000099"/>
                </a:solidFill>
                <a:latin typeface="Arial" pitchFamily="34" charset="0"/>
                <a:ea typeface="黑体" pitchFamily="2" charset="-122"/>
              </a:rPr>
              <a:t>TCP </a:t>
            </a:r>
            <a:r>
              <a:rPr lang="zh-CN" altLang="en-US" b="1" kern="0" dirty="0">
                <a:solidFill>
                  <a:srgbClr val="000099"/>
                </a:solidFill>
                <a:latin typeface="Arial" pitchFamily="34" charset="0"/>
                <a:ea typeface="黑体" pitchFamily="2" charset="-122"/>
              </a:rPr>
              <a:t>的连接建立：</a:t>
            </a:r>
            <a:r>
              <a:rPr lang="zh-CN" altLang="en-US" kern="0" dirty="0">
                <a:solidFill>
                  <a:srgbClr val="000099"/>
                </a:solidFill>
                <a:latin typeface="Arial" pitchFamily="34" charset="0"/>
                <a:ea typeface="黑体" pitchFamily="2" charset="-122"/>
              </a:rPr>
              <a:t>采用</a:t>
            </a:r>
            <a:r>
              <a:rPr lang="zh-CN" altLang="zh-CN" kern="0" dirty="0">
                <a:solidFill>
                  <a:srgbClr val="FF0000"/>
                </a:solidFill>
                <a:latin typeface="Arial" pitchFamily="34" charset="0"/>
                <a:ea typeface="黑体" pitchFamily="2" charset="-122"/>
              </a:rPr>
              <a:t>三报文握手</a:t>
            </a:r>
            <a:endParaRPr lang="zh-CN" altLang="en-US" kern="0" dirty="0">
              <a:solidFill>
                <a:srgbClr val="FF0000"/>
              </a:solidFill>
              <a:latin typeface="Arial" pitchFamily="34" charset="0"/>
              <a:ea typeface="黑体" pitchFamily="2" charset="-122"/>
            </a:endParaRPr>
          </a:p>
        </p:txBody>
      </p:sp>
      <p:grpSp>
        <p:nvGrpSpPr>
          <p:cNvPr id="790576" name="Group 48"/>
          <p:cNvGrpSpPr/>
          <p:nvPr/>
        </p:nvGrpSpPr>
        <p:grpSpPr bwMode="auto">
          <a:xfrm>
            <a:off x="2344738" y="3881438"/>
            <a:ext cx="4179887" cy="801687"/>
            <a:chOff x="1477" y="2445"/>
            <a:chExt cx="2633" cy="505"/>
          </a:xfrm>
        </p:grpSpPr>
        <p:sp>
          <p:nvSpPr>
            <p:cNvPr id="790577" name="Line 49"/>
            <p:cNvSpPr>
              <a:spLocks noChangeShapeType="1"/>
            </p:cNvSpPr>
            <p:nvPr/>
          </p:nvSpPr>
          <p:spPr bwMode="auto">
            <a:xfrm flipH="1">
              <a:off x="1520" y="2445"/>
              <a:ext cx="2590" cy="505"/>
            </a:xfrm>
            <a:prstGeom prst="line">
              <a:avLst/>
            </a:prstGeom>
            <a:noFill/>
            <a:ln w="57150">
              <a:solidFill>
                <a:schemeClr val="folHlink"/>
              </a:solidFill>
              <a:round/>
              <a:tailEnd type="triangle" w="med" len="lg"/>
            </a:ln>
            <a:effectLst/>
          </p:spPr>
          <p:txBody>
            <a:bodyPr wrap="none" anchor="ctr"/>
            <a:lstStyle/>
            <a:p>
              <a:endParaRPr lang="zh-CN" altLang="en-US"/>
            </a:p>
          </p:txBody>
        </p:sp>
        <p:sp>
          <p:nvSpPr>
            <p:cNvPr id="790578" name="Rectangle 50"/>
            <p:cNvSpPr>
              <a:spLocks noChangeArrowheads="1"/>
            </p:cNvSpPr>
            <p:nvPr/>
          </p:nvSpPr>
          <p:spPr bwMode="auto">
            <a:xfrm rot="20990024" flipH="1">
              <a:off x="1477" y="2475"/>
              <a:ext cx="2401"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SYN = 1, ACK = 1, seq = y, ack= x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gr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solidFill>
                  <a:srgbClr val="C00000"/>
                </a:solidFill>
              </a:rPr>
              <a:t>TCP</a:t>
            </a:r>
            <a:r>
              <a:rPr lang="zh-CN" altLang="en-US" sz="2000" dirty="0">
                <a:solidFill>
                  <a:srgbClr val="C00000"/>
                </a:solidFill>
              </a:rPr>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a:t>
            </a:r>
            <a:r>
              <a:rPr lang="zh-CN" altLang="zh-CN" dirty="0"/>
              <a:t>的连接释放</a:t>
            </a:r>
            <a:endParaRPr lang="zh-CN" altLang="en-US" dirty="0"/>
          </a:p>
        </p:txBody>
      </p:sp>
      <p:sp>
        <p:nvSpPr>
          <p:cNvPr id="3" name="内容占位符 2"/>
          <p:cNvSpPr>
            <a:spLocks noGrp="1"/>
          </p:cNvSpPr>
          <p:nvPr>
            <p:ph idx="1"/>
          </p:nvPr>
        </p:nvSpPr>
        <p:spPr/>
        <p:txBody>
          <a:bodyPr/>
          <a:lstStyle/>
          <a:p>
            <a:pPr>
              <a:spcBef>
                <a:spcPts val="600"/>
              </a:spcBef>
            </a:pPr>
            <a:r>
              <a:rPr lang="en-US" altLang="zh-CN" dirty="0"/>
              <a:t>TCP </a:t>
            </a:r>
            <a:r>
              <a:rPr lang="zh-CN" altLang="zh-CN" dirty="0"/>
              <a:t>连接释放过程比较复杂</a:t>
            </a:r>
            <a:r>
              <a:rPr lang="zh-CN" altLang="en-US" dirty="0"/>
              <a:t>。</a:t>
            </a:r>
            <a:endParaRPr lang="en-US" altLang="zh-CN" dirty="0"/>
          </a:p>
          <a:p>
            <a:pPr>
              <a:spcBef>
                <a:spcPts val="600"/>
              </a:spcBef>
            </a:pPr>
            <a:endParaRPr lang="en-US" altLang="zh-CN" dirty="0"/>
          </a:p>
          <a:p>
            <a:pPr>
              <a:spcBef>
                <a:spcPts val="600"/>
              </a:spcBef>
            </a:pPr>
            <a:r>
              <a:rPr lang="zh-CN" altLang="zh-CN" dirty="0"/>
              <a:t>数据传输结束后，通信的双方都可释放连接。</a:t>
            </a:r>
            <a:endParaRPr lang="en-US" altLang="zh-CN" dirty="0"/>
          </a:p>
          <a:p>
            <a:pPr>
              <a:spcBef>
                <a:spcPts val="600"/>
              </a:spcBef>
            </a:pPr>
            <a:endParaRPr lang="en-US" altLang="zh-CN" dirty="0"/>
          </a:p>
          <a:p>
            <a:pPr>
              <a:spcBef>
                <a:spcPts val="600"/>
              </a:spcBef>
            </a:pPr>
            <a:r>
              <a:rPr lang="en-US" altLang="zh-CN" dirty="0"/>
              <a:t>TCP </a:t>
            </a:r>
            <a:r>
              <a:rPr lang="zh-CN" altLang="zh-CN" dirty="0"/>
              <a:t>连接释放过程是</a:t>
            </a:r>
            <a:r>
              <a:rPr lang="zh-CN" altLang="zh-CN" dirty="0">
                <a:solidFill>
                  <a:srgbClr val="FF0000"/>
                </a:solidFill>
              </a:rPr>
              <a:t>四报文握手。</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22011167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83414" name="Group 54"/>
          <p:cNvGrpSpPr/>
          <p:nvPr/>
        </p:nvGrpSpPr>
        <p:grpSpPr bwMode="auto">
          <a:xfrm>
            <a:off x="2509838" y="2349500"/>
            <a:ext cx="4248150" cy="4062413"/>
            <a:chOff x="1474" y="1888"/>
            <a:chExt cx="2676" cy="2432"/>
          </a:xfrm>
        </p:grpSpPr>
        <p:sp>
          <p:nvSpPr>
            <p:cNvPr id="783415" name="Line 55"/>
            <p:cNvSpPr>
              <a:spLocks noChangeShapeType="1"/>
            </p:cNvSpPr>
            <p:nvPr/>
          </p:nvSpPr>
          <p:spPr bwMode="auto">
            <a:xfrm>
              <a:off x="1474" y="1888"/>
              <a:ext cx="0" cy="2432"/>
            </a:xfrm>
            <a:prstGeom prst="line">
              <a:avLst/>
            </a:prstGeom>
            <a:noFill/>
            <a:ln w="28575">
              <a:solidFill>
                <a:schemeClr val="folHlink"/>
              </a:solidFill>
              <a:round/>
              <a:tailEnd type="triangle" w="med" len="lg"/>
            </a:ln>
            <a:effectLst/>
          </p:spPr>
          <p:txBody>
            <a:bodyPr/>
            <a:lstStyle/>
            <a:p>
              <a:endParaRPr lang="zh-CN" altLang="en-US"/>
            </a:p>
          </p:txBody>
        </p:sp>
        <p:sp>
          <p:nvSpPr>
            <p:cNvPr id="783416" name="Line 56"/>
            <p:cNvSpPr>
              <a:spLocks noChangeShapeType="1"/>
            </p:cNvSpPr>
            <p:nvPr/>
          </p:nvSpPr>
          <p:spPr bwMode="auto">
            <a:xfrm>
              <a:off x="4150" y="1888"/>
              <a:ext cx="0" cy="2432"/>
            </a:xfrm>
            <a:prstGeom prst="line">
              <a:avLst/>
            </a:prstGeom>
            <a:noFill/>
            <a:ln w="28575">
              <a:solidFill>
                <a:schemeClr val="folHlink"/>
              </a:solidFill>
              <a:round/>
              <a:tailEnd type="triangle" w="med" len="lg"/>
            </a:ln>
            <a:effectLst/>
          </p:spPr>
          <p:txBody>
            <a:bodyPr/>
            <a:lstStyle/>
            <a:p>
              <a:endParaRPr lang="zh-CN" altLang="en-US"/>
            </a:p>
          </p:txBody>
        </p:sp>
      </p:grpSp>
      <p:sp>
        <p:nvSpPr>
          <p:cNvPr id="783365" name="AutoShape 5"/>
          <p:cNvSpPr>
            <a:spLocks noChangeArrowheads="1"/>
          </p:cNvSpPr>
          <p:nvPr/>
        </p:nvSpPr>
        <p:spPr bwMode="auto">
          <a:xfrm>
            <a:off x="3495675" y="1863725"/>
            <a:ext cx="2384425" cy="252413"/>
          </a:xfrm>
          <a:prstGeom prst="leftRightArrow">
            <a:avLst>
              <a:gd name="adj1" fmla="val 55880"/>
              <a:gd name="adj2" fmla="val 108285"/>
            </a:avLst>
          </a:prstGeom>
          <a:solidFill>
            <a:schemeClr val="hlink"/>
          </a:solidFill>
          <a:ln w="12700" algn="ctr">
            <a:solidFill>
              <a:schemeClr val="hlink"/>
            </a:solidFill>
            <a:miter lim="800000"/>
          </a:ln>
          <a:effectLst/>
        </p:spPr>
        <p:txBody>
          <a:bodyPr wrap="none" anchor="ctr"/>
          <a:lstStyle/>
          <a:p>
            <a:endParaRPr lang="zh-CN" altLang="en-US"/>
          </a:p>
        </p:txBody>
      </p:sp>
      <p:grpSp>
        <p:nvGrpSpPr>
          <p:cNvPr id="783418" name="Group 58"/>
          <p:cNvGrpSpPr/>
          <p:nvPr/>
        </p:nvGrpSpPr>
        <p:grpSpPr bwMode="auto">
          <a:xfrm>
            <a:off x="2562225" y="2355850"/>
            <a:ext cx="4133850" cy="768350"/>
            <a:chOff x="1614" y="1484"/>
            <a:chExt cx="2604" cy="484"/>
          </a:xfrm>
        </p:grpSpPr>
        <p:sp>
          <p:nvSpPr>
            <p:cNvPr id="783366" name="Rectangle 6"/>
            <p:cNvSpPr>
              <a:spLocks noChangeArrowheads="1"/>
            </p:cNvSpPr>
            <p:nvPr/>
          </p:nvSpPr>
          <p:spPr bwMode="auto">
            <a:xfrm rot="597975">
              <a:off x="2497" y="1518"/>
              <a:ext cx="1165" cy="24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a:latin typeface="Times New Roman" panose="02020603050405020304" pitchFamily="18" charset="0"/>
                  <a:ea typeface="黑体" panose="02010609060101010101" pitchFamily="49" charset="-122"/>
                </a:rPr>
                <a:t>FIN = 1, seq = u</a:t>
              </a:r>
            </a:p>
          </p:txBody>
        </p:sp>
        <p:sp>
          <p:nvSpPr>
            <p:cNvPr id="783369" name="Line 9"/>
            <p:cNvSpPr>
              <a:spLocks noChangeShapeType="1"/>
            </p:cNvSpPr>
            <p:nvPr/>
          </p:nvSpPr>
          <p:spPr bwMode="auto">
            <a:xfrm>
              <a:off x="1614" y="1484"/>
              <a:ext cx="2604" cy="484"/>
            </a:xfrm>
            <a:prstGeom prst="line">
              <a:avLst/>
            </a:prstGeom>
            <a:noFill/>
            <a:ln w="38100">
              <a:solidFill>
                <a:schemeClr val="folHlink"/>
              </a:solidFill>
              <a:round/>
              <a:tailEnd type="triangle" w="med" len="lg"/>
            </a:ln>
            <a:effectLst/>
          </p:spPr>
          <p:txBody>
            <a:bodyPr wrap="none" anchor="ctr"/>
            <a:lstStyle/>
            <a:p>
              <a:endParaRPr lang="zh-CN" altLang="en-US"/>
            </a:p>
          </p:txBody>
        </p:sp>
      </p:grpSp>
      <p:sp>
        <p:nvSpPr>
          <p:cNvPr id="783375" name="Rectangle 15"/>
          <p:cNvSpPr>
            <a:spLocks noChangeArrowheads="1"/>
          </p:cNvSpPr>
          <p:nvPr/>
        </p:nvSpPr>
        <p:spPr bwMode="auto">
          <a:xfrm>
            <a:off x="1606550" y="1611313"/>
            <a:ext cx="954088" cy="67310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sp>
        <p:nvSpPr>
          <p:cNvPr id="783377" name="Rectangle 17"/>
          <p:cNvSpPr>
            <a:spLocks noChangeArrowheads="1"/>
          </p:cNvSpPr>
          <p:nvPr/>
        </p:nvSpPr>
        <p:spPr bwMode="auto">
          <a:xfrm>
            <a:off x="6692900" y="1611313"/>
            <a:ext cx="955675" cy="147955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grpSp>
        <p:nvGrpSpPr>
          <p:cNvPr id="783378" name="Group 18"/>
          <p:cNvGrpSpPr/>
          <p:nvPr/>
        </p:nvGrpSpPr>
        <p:grpSpPr bwMode="auto">
          <a:xfrm>
            <a:off x="1508125" y="1528763"/>
            <a:ext cx="6278563" cy="82550"/>
            <a:chOff x="1020" y="481"/>
            <a:chExt cx="4037" cy="46"/>
          </a:xfrm>
        </p:grpSpPr>
        <p:sp>
          <p:nvSpPr>
            <p:cNvPr id="783379" name="Line 19"/>
            <p:cNvSpPr>
              <a:spLocks noChangeShapeType="1"/>
            </p:cNvSpPr>
            <p:nvPr/>
          </p:nvSpPr>
          <p:spPr bwMode="auto">
            <a:xfrm>
              <a:off x="1020" y="527"/>
              <a:ext cx="4037" cy="0"/>
            </a:xfrm>
            <a:prstGeom prst="line">
              <a:avLst/>
            </a:prstGeom>
            <a:noFill/>
            <a:ln w="12700">
              <a:solidFill>
                <a:schemeClr val="folHlink"/>
              </a:solidFill>
              <a:prstDash val="dash"/>
              <a:round/>
            </a:ln>
            <a:effectLst/>
          </p:spPr>
          <p:txBody>
            <a:bodyPr/>
            <a:lstStyle/>
            <a:p>
              <a:endParaRPr lang="zh-CN" altLang="en-US"/>
            </a:p>
          </p:txBody>
        </p:sp>
        <p:sp>
          <p:nvSpPr>
            <p:cNvPr id="783380" name="Line 20"/>
            <p:cNvSpPr>
              <a:spLocks noChangeShapeType="1"/>
            </p:cNvSpPr>
            <p:nvPr/>
          </p:nvSpPr>
          <p:spPr bwMode="auto">
            <a:xfrm>
              <a:off x="1020" y="481"/>
              <a:ext cx="4037" cy="0"/>
            </a:xfrm>
            <a:prstGeom prst="line">
              <a:avLst/>
            </a:prstGeom>
            <a:noFill/>
            <a:ln w="12700">
              <a:solidFill>
                <a:schemeClr val="folHlink"/>
              </a:solidFill>
              <a:prstDash val="dash"/>
              <a:round/>
            </a:ln>
            <a:effectLst/>
          </p:spPr>
          <p:txBody>
            <a:bodyPr/>
            <a:lstStyle/>
            <a:p>
              <a:endParaRPr lang="zh-CN" altLang="en-US"/>
            </a:p>
          </p:txBody>
        </p:sp>
      </p:grpSp>
      <p:sp>
        <p:nvSpPr>
          <p:cNvPr id="783391" name="Text Box 31"/>
          <p:cNvSpPr txBox="1">
            <a:spLocks noChangeArrowheads="1"/>
          </p:cNvSpPr>
          <p:nvPr/>
        </p:nvSpPr>
        <p:spPr bwMode="auto">
          <a:xfrm>
            <a:off x="1547813" y="6297613"/>
            <a:ext cx="971550" cy="336550"/>
          </a:xfrm>
          <a:prstGeom prst="rect">
            <a:avLst/>
          </a:prstGeom>
          <a:noFill/>
          <a:ln w="12700" algn="ctr">
            <a:noFill/>
            <a:miter lim="800000"/>
          </a:ln>
          <a:effectLst/>
        </p:spPr>
        <p:txBody>
          <a:bodyPr wrap="none" anchor="ctr"/>
          <a:lstStyle/>
          <a:p>
            <a:pPr eaLnBrk="0" hangingPunct="0"/>
            <a:r>
              <a:rPr kumimoji="1" lang="en-US" altLang="zh-CN" sz="1800">
                <a:latin typeface="Times New Roman" panose="02020603050405020304" pitchFamily="18" charset="0"/>
                <a:ea typeface="黑体" panose="02010609060101010101" pitchFamily="49" charset="-122"/>
              </a:rPr>
              <a:t>CLOSED</a:t>
            </a:r>
          </a:p>
        </p:txBody>
      </p:sp>
      <p:grpSp>
        <p:nvGrpSpPr>
          <p:cNvPr id="783417" name="Group 57"/>
          <p:cNvGrpSpPr/>
          <p:nvPr/>
        </p:nvGrpSpPr>
        <p:grpSpPr bwMode="auto">
          <a:xfrm>
            <a:off x="498475" y="1124744"/>
            <a:ext cx="1403350" cy="1082675"/>
            <a:chOff x="314" y="792"/>
            <a:chExt cx="884" cy="682"/>
          </a:xfrm>
        </p:grpSpPr>
        <p:sp>
          <p:nvSpPr>
            <p:cNvPr id="783396" name="Freeform 36"/>
            <p:cNvSpPr/>
            <p:nvPr/>
          </p:nvSpPr>
          <p:spPr bwMode="auto">
            <a:xfrm>
              <a:off x="349" y="792"/>
              <a:ext cx="849" cy="682"/>
            </a:xfrm>
            <a:custGeom>
              <a:avLst/>
              <a:gdLst/>
              <a:ahLst/>
              <a:cxnLst>
                <a:cxn ang="0">
                  <a:pos x="769" y="0"/>
                </a:cxn>
                <a:cxn ang="0">
                  <a:pos x="0" y="9"/>
                </a:cxn>
                <a:cxn ang="0">
                  <a:pos x="0" y="584"/>
                </a:cxn>
                <a:cxn ang="0">
                  <a:pos x="603" y="584"/>
                </a:cxn>
              </a:cxnLst>
              <a:rect l="0" t="0" r="r" b="b"/>
              <a:pathLst>
                <a:path w="769" h="584">
                  <a:moveTo>
                    <a:pt x="769" y="0"/>
                  </a:moveTo>
                  <a:lnTo>
                    <a:pt x="0" y="9"/>
                  </a:lnTo>
                  <a:lnTo>
                    <a:pt x="0" y="584"/>
                  </a:lnTo>
                  <a:lnTo>
                    <a:pt x="603" y="584"/>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83397" name="Rectangle 37"/>
            <p:cNvSpPr>
              <a:spLocks noChangeArrowheads="1"/>
            </p:cNvSpPr>
            <p:nvPr/>
          </p:nvSpPr>
          <p:spPr bwMode="auto">
            <a:xfrm>
              <a:off x="314" y="1227"/>
              <a:ext cx="690"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主动关闭</a:t>
              </a:r>
            </a:p>
          </p:txBody>
        </p:sp>
      </p:grpSp>
      <p:sp>
        <p:nvSpPr>
          <p:cNvPr id="783400" name="Rectangle 40"/>
          <p:cNvSpPr>
            <a:spLocks noChangeArrowheads="1"/>
          </p:cNvSpPr>
          <p:nvPr/>
        </p:nvSpPr>
        <p:spPr bwMode="auto">
          <a:xfrm>
            <a:off x="4130675" y="1778000"/>
            <a:ext cx="1133475" cy="401638"/>
          </a:xfrm>
          <a:prstGeom prst="rect">
            <a:avLst/>
          </a:prstGeom>
          <a:solidFill>
            <a:srgbClr val="CCECFF"/>
          </a:solidFill>
          <a:ln w="38100" cmpd="dbl" algn="ctr">
            <a:solidFill>
              <a:schemeClr val="folHlink"/>
            </a:solidFill>
            <a:miter lim="800000"/>
          </a:ln>
          <a:effectLst/>
        </p:spPr>
        <p:txBody>
          <a:bodyPr wrap="none" lIns="90488" tIns="44450" rIns="90488" bIns="44450">
            <a:spAutoFit/>
          </a:bodyPr>
          <a:lstStyle/>
          <a:p>
            <a:pPr defTabSz="762000" eaLnBrk="0" hangingPunct="0"/>
            <a:r>
              <a:rPr kumimoji="1" lang="zh-CN" altLang="en-US" sz="1800" dirty="0">
                <a:latin typeface="Times New Roman" panose="02020603050405020304" pitchFamily="18" charset="0"/>
                <a:ea typeface="黑体" panose="02010609060101010101" pitchFamily="49" charset="-122"/>
              </a:rPr>
              <a:t>数据传送</a:t>
            </a:r>
          </a:p>
        </p:txBody>
      </p:sp>
      <p:sp>
        <p:nvSpPr>
          <p:cNvPr id="783403" name="Rectangle 43"/>
          <p:cNvSpPr>
            <a:spLocks noChangeArrowheads="1"/>
          </p:cNvSpPr>
          <p:nvPr/>
        </p:nvSpPr>
        <p:spPr bwMode="auto">
          <a:xfrm>
            <a:off x="1587500" y="1622425"/>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ESTAB-</a:t>
            </a:r>
          </a:p>
          <a:p>
            <a:pPr defTabSz="762000" eaLnBrk="0" hangingPunct="0"/>
            <a:r>
              <a:rPr kumimoji="1" lang="en-US" altLang="zh-CN" sz="1800" dirty="0">
                <a:latin typeface="Times New Roman" panose="02020603050405020304" pitchFamily="18" charset="0"/>
                <a:ea typeface="黑体" panose="02010609060101010101" pitchFamily="49" charset="-122"/>
              </a:rPr>
              <a:t>LISHED</a:t>
            </a:r>
          </a:p>
        </p:txBody>
      </p:sp>
      <p:sp>
        <p:nvSpPr>
          <p:cNvPr id="783404" name="Rectangle 44"/>
          <p:cNvSpPr>
            <a:spLocks noChangeArrowheads="1"/>
          </p:cNvSpPr>
          <p:nvPr/>
        </p:nvSpPr>
        <p:spPr bwMode="auto">
          <a:xfrm>
            <a:off x="6673850" y="2058988"/>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dirty="0">
                <a:latin typeface="Times New Roman" panose="02020603050405020304" pitchFamily="18" charset="0"/>
                <a:ea typeface="黑体" panose="02010609060101010101" pitchFamily="49" charset="-122"/>
              </a:rPr>
              <a:t>ESTAB-</a:t>
            </a:r>
          </a:p>
          <a:p>
            <a:pPr defTabSz="762000" eaLnBrk="0" hangingPunct="0"/>
            <a:r>
              <a:rPr kumimoji="1" lang="en-US" altLang="zh-CN" sz="1800" dirty="0">
                <a:latin typeface="Times New Roman" panose="02020603050405020304" pitchFamily="18" charset="0"/>
                <a:ea typeface="黑体" panose="02010609060101010101" pitchFamily="49" charset="-122"/>
              </a:rPr>
              <a:t>LISHED</a:t>
            </a:r>
          </a:p>
        </p:txBody>
      </p:sp>
      <p:pic>
        <p:nvPicPr>
          <p:cNvPr id="783405" name="Picture 45"/>
          <p:cNvPicPr>
            <a:picLocks noChangeArrowheads="1"/>
          </p:cNvPicPr>
          <p:nvPr/>
        </p:nvPicPr>
        <p:blipFill>
          <a:blip r:embed="rId2" cstate="print"/>
          <a:srcRect/>
          <a:stretch>
            <a:fillRect/>
          </a:stretch>
        </p:blipFill>
        <p:spPr bwMode="auto">
          <a:xfrm>
            <a:off x="1831975" y="969963"/>
            <a:ext cx="504825" cy="496887"/>
          </a:xfrm>
          <a:prstGeom prst="rect">
            <a:avLst/>
          </a:prstGeom>
          <a:noFill/>
          <a:ln w="9525">
            <a:noFill/>
            <a:miter lim="800000"/>
            <a:headEnd/>
            <a:tailEnd/>
          </a:ln>
          <a:effectLst/>
        </p:spPr>
      </p:pic>
      <p:pic>
        <p:nvPicPr>
          <p:cNvPr id="783406" name="Picture 46"/>
          <p:cNvPicPr>
            <a:picLocks noChangeArrowheads="1"/>
          </p:cNvPicPr>
          <p:nvPr/>
        </p:nvPicPr>
        <p:blipFill>
          <a:blip r:embed="rId2" cstate="print"/>
          <a:srcRect/>
          <a:stretch>
            <a:fillRect/>
          </a:stretch>
        </p:blipFill>
        <p:spPr bwMode="auto">
          <a:xfrm>
            <a:off x="6918325" y="969963"/>
            <a:ext cx="504825" cy="496887"/>
          </a:xfrm>
          <a:prstGeom prst="rect">
            <a:avLst/>
          </a:prstGeom>
          <a:noFill/>
          <a:ln w="9525">
            <a:noFill/>
            <a:miter lim="800000"/>
            <a:headEnd/>
            <a:tailEnd/>
          </a:ln>
          <a:effectLst/>
        </p:spPr>
      </p:pic>
      <p:sp>
        <p:nvSpPr>
          <p:cNvPr id="783407" name="Rectangle 47"/>
          <p:cNvSpPr>
            <a:spLocks noChangeArrowheads="1"/>
          </p:cNvSpPr>
          <p:nvPr/>
        </p:nvSpPr>
        <p:spPr bwMode="auto">
          <a:xfrm>
            <a:off x="2222500" y="938213"/>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783408" name="Rectangle 48"/>
          <p:cNvSpPr>
            <a:spLocks noChangeArrowheads="1"/>
          </p:cNvSpPr>
          <p:nvPr/>
        </p:nvSpPr>
        <p:spPr bwMode="auto">
          <a:xfrm>
            <a:off x="6723063" y="938213"/>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783409" name="Rectangle 49"/>
          <p:cNvSpPr>
            <a:spLocks noChangeArrowheads="1"/>
          </p:cNvSpPr>
          <p:nvPr/>
        </p:nvSpPr>
        <p:spPr bwMode="auto">
          <a:xfrm>
            <a:off x="1766888" y="647700"/>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客户</a:t>
            </a:r>
          </a:p>
        </p:txBody>
      </p:sp>
      <p:sp>
        <p:nvSpPr>
          <p:cNvPr id="783410" name="Rectangle 50"/>
          <p:cNvSpPr>
            <a:spLocks noChangeArrowheads="1"/>
          </p:cNvSpPr>
          <p:nvPr/>
        </p:nvSpPr>
        <p:spPr bwMode="auto">
          <a:xfrm>
            <a:off x="6734175" y="647700"/>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服务器</a:t>
            </a:r>
          </a:p>
        </p:txBody>
      </p:sp>
      <p:sp>
        <p:nvSpPr>
          <p:cNvPr id="783413" name="Text Box 53"/>
          <p:cNvSpPr txBox="1">
            <a:spLocks noChangeArrowheads="1"/>
          </p:cNvSpPr>
          <p:nvPr/>
        </p:nvSpPr>
        <p:spPr bwMode="auto">
          <a:xfrm>
            <a:off x="6645275" y="5803900"/>
            <a:ext cx="971550" cy="336550"/>
          </a:xfrm>
          <a:prstGeom prst="rect">
            <a:avLst/>
          </a:prstGeom>
          <a:noFill/>
          <a:ln w="12700" algn="ctr">
            <a:noFill/>
            <a:miter lim="800000"/>
          </a:ln>
          <a:effectLst/>
        </p:spPr>
        <p:txBody>
          <a:bodyPr wrap="none" anchor="ctr"/>
          <a:lstStyle/>
          <a:p>
            <a:pPr eaLnBrk="0" hangingPunct="0"/>
            <a:r>
              <a:rPr kumimoji="1" lang="en-US" altLang="zh-CN" sz="1800">
                <a:latin typeface="Times New Roman" panose="02020603050405020304" pitchFamily="18" charset="0"/>
                <a:ea typeface="黑体" panose="02010609060101010101" pitchFamily="49" charset="-122"/>
              </a:rPr>
              <a:t>CLOSED</a:t>
            </a:r>
          </a:p>
        </p:txBody>
      </p:sp>
      <p:sp>
        <p:nvSpPr>
          <p:cNvPr id="783421" name="Text Box 61"/>
          <p:cNvSpPr txBox="1">
            <a:spLocks noChangeArrowheads="1"/>
          </p:cNvSpPr>
          <p:nvPr/>
        </p:nvSpPr>
        <p:spPr bwMode="auto">
          <a:xfrm>
            <a:off x="2083594" y="169476"/>
            <a:ext cx="5682966" cy="523220"/>
          </a:xfrm>
          <a:prstGeom prst="rect">
            <a:avLst/>
          </a:prstGeom>
          <a:noFill/>
          <a:ln w="9525">
            <a:noFill/>
            <a:miter lim="800000"/>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1" kern="0" dirty="0">
                <a:solidFill>
                  <a:srgbClr val="333399"/>
                </a:solidFill>
                <a:latin typeface="Arial" pitchFamily="34" charset="0"/>
                <a:ea typeface="黑体" pitchFamily="2" charset="-122"/>
              </a:rPr>
              <a:t>TCP </a:t>
            </a:r>
            <a:r>
              <a:rPr lang="zh-CN" altLang="en-US" b="1" kern="0" dirty="0">
                <a:solidFill>
                  <a:srgbClr val="333399"/>
                </a:solidFill>
                <a:latin typeface="Arial" pitchFamily="34" charset="0"/>
                <a:ea typeface="黑体" pitchFamily="2" charset="-122"/>
              </a:rPr>
              <a:t>的连接释放：采用</a:t>
            </a:r>
            <a:r>
              <a:rPr lang="zh-CN" altLang="zh-CN" kern="0" dirty="0">
                <a:solidFill>
                  <a:srgbClr val="FF0000"/>
                </a:solidFill>
                <a:latin typeface="Arial" pitchFamily="34" charset="0"/>
                <a:ea typeface="黑体" pitchFamily="2" charset="-122"/>
              </a:rPr>
              <a:t>四报文握手</a:t>
            </a:r>
            <a:endParaRPr lang="zh-CN" altLang="en-US" kern="0" dirty="0">
              <a:solidFill>
                <a:srgbClr val="FF0000"/>
              </a:solidFill>
              <a:latin typeface="Arial" pitchFamily="34" charset="0"/>
              <a:ea typeface="黑体" pitchFamily="2" charset="-122"/>
            </a:endParaRPr>
          </a:p>
        </p:txBody>
      </p:sp>
      <p:sp>
        <p:nvSpPr>
          <p:cNvPr id="783422" name="Text Box 62"/>
          <p:cNvSpPr txBox="1">
            <a:spLocks noChangeArrowheads="1"/>
          </p:cNvSpPr>
          <p:nvPr/>
        </p:nvSpPr>
        <p:spPr bwMode="auto">
          <a:xfrm>
            <a:off x="468313" y="3933825"/>
            <a:ext cx="8351837" cy="2236788"/>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a:spAutoFit/>
          </a:bodyPr>
          <a:lstStyle/>
          <a:p>
            <a:pPr marL="342265" indent="-342265">
              <a:buFontTx/>
              <a:buChar char="•"/>
            </a:pPr>
            <a:r>
              <a:rPr lang="zh-CN" altLang="en-US" dirty="0">
                <a:latin typeface="Arial" panose="020B0604020202020204" pitchFamily="34" charset="0"/>
                <a:ea typeface="黑体" panose="02010609060101010101" pitchFamily="49" charset="-122"/>
              </a:rPr>
              <a:t>数据传输结束后，通信的双方都可释放连接。</a:t>
            </a:r>
            <a:endParaRPr lang="en-US" altLang="zh-CN" dirty="0">
              <a:latin typeface="Arial" panose="020B0604020202020204" pitchFamily="34" charset="0"/>
              <a:ea typeface="黑体" panose="02010609060101010101" pitchFamily="49" charset="-122"/>
            </a:endParaRPr>
          </a:p>
          <a:p>
            <a:pPr marL="342265" indent="-342265">
              <a:buFontTx/>
              <a:buChar char="•"/>
            </a:pPr>
            <a:r>
              <a:rPr lang="zh-CN" altLang="en-US" dirty="0">
                <a:latin typeface="Arial" panose="020B0604020202020204" pitchFamily="34" charset="0"/>
                <a:ea typeface="黑体" panose="02010609060101010101" pitchFamily="49" charset="-122"/>
              </a:rPr>
              <a:t>现在 </a:t>
            </a:r>
            <a:r>
              <a:rPr lang="en-US" altLang="zh-CN" dirty="0">
                <a:latin typeface="Arial" panose="020B0604020202020204" pitchFamily="34" charset="0"/>
                <a:ea typeface="黑体" panose="02010609060101010101" pitchFamily="49" charset="-122"/>
              </a:rPr>
              <a:t>A</a:t>
            </a:r>
            <a:r>
              <a:rPr lang="zh-CN" altLang="en-US" dirty="0">
                <a:latin typeface="Arial" panose="020B0604020202020204" pitchFamily="34" charset="0"/>
                <a:ea typeface="黑体" panose="02010609060101010101" pitchFamily="49" charset="-122"/>
              </a:rPr>
              <a:t>的应用进程先向其</a:t>
            </a:r>
            <a:r>
              <a:rPr lang="en-US" altLang="zh-CN" dirty="0">
                <a:latin typeface="Arial" panose="020B0604020202020204" pitchFamily="34" charset="0"/>
                <a:ea typeface="黑体" panose="02010609060101010101" pitchFamily="49" charset="-122"/>
              </a:rPr>
              <a:t>TCP</a:t>
            </a:r>
            <a:r>
              <a:rPr lang="zh-CN" altLang="en-US" dirty="0">
                <a:solidFill>
                  <a:srgbClr val="FF0000"/>
                </a:solidFill>
                <a:latin typeface="Arial" panose="020B0604020202020204" pitchFamily="34" charset="0"/>
                <a:ea typeface="黑体" panose="02010609060101010101" pitchFamily="49" charset="-122"/>
              </a:rPr>
              <a:t>发出</a:t>
            </a:r>
            <a:r>
              <a:rPr lang="zh-CN" altLang="en-US" dirty="0">
                <a:latin typeface="Arial" panose="020B0604020202020204" pitchFamily="34" charset="0"/>
                <a:ea typeface="黑体" panose="02010609060101010101" pitchFamily="49" charset="-122"/>
              </a:rPr>
              <a:t>连接释放报文段，并停止再发送数据，主动关闭</a:t>
            </a:r>
            <a:r>
              <a:rPr lang="en-US" altLang="zh-CN" dirty="0">
                <a:latin typeface="Arial" panose="020B0604020202020204" pitchFamily="34" charset="0"/>
                <a:ea typeface="黑体" panose="02010609060101010101" pitchFamily="49" charset="-122"/>
              </a:rPr>
              <a:t>TCP</a:t>
            </a:r>
            <a:r>
              <a:rPr lang="zh-CN" altLang="en-US" dirty="0">
                <a:latin typeface="Arial" panose="020B0604020202020204" pitchFamily="34" charset="0"/>
                <a:ea typeface="黑体" panose="02010609060101010101" pitchFamily="49" charset="-122"/>
              </a:rPr>
              <a:t>连接。</a:t>
            </a:r>
          </a:p>
          <a:p>
            <a:pPr marL="342265" indent="-342265">
              <a:buFontTx/>
              <a:buChar char="•"/>
            </a:pPr>
            <a:r>
              <a:rPr lang="en-US" altLang="zh-CN" dirty="0">
                <a:latin typeface="Arial" panose="020B0604020202020204" pitchFamily="34" charset="0"/>
                <a:ea typeface="黑体" panose="02010609060101010101" pitchFamily="49" charset="-122"/>
              </a:rPr>
              <a:t>A</a:t>
            </a:r>
            <a:r>
              <a:rPr lang="zh-CN" altLang="en-US" dirty="0">
                <a:latin typeface="Arial" panose="020B0604020202020204" pitchFamily="34" charset="0"/>
                <a:ea typeface="黑体" panose="02010609060101010101" pitchFamily="49" charset="-122"/>
              </a:rPr>
              <a:t>把连接释放报文段首部的 </a:t>
            </a:r>
            <a:r>
              <a:rPr lang="en-US" altLang="zh-CN" dirty="0">
                <a:latin typeface="Arial" panose="020B0604020202020204" pitchFamily="34" charset="0"/>
                <a:ea typeface="黑体" panose="02010609060101010101" pitchFamily="49" charset="-122"/>
              </a:rPr>
              <a:t>FIN = 1</a:t>
            </a:r>
            <a:r>
              <a:rPr lang="zh-CN" altLang="en-US" dirty="0">
                <a:latin typeface="Arial" panose="020B0604020202020204" pitchFamily="34" charset="0"/>
                <a:ea typeface="黑体" panose="02010609060101010101" pitchFamily="49" charset="-122"/>
              </a:rPr>
              <a:t>，其序号</a:t>
            </a:r>
            <a:r>
              <a:rPr lang="en-US" altLang="zh-CN" dirty="0">
                <a:latin typeface="Arial" panose="020B0604020202020204" pitchFamily="34" charset="0"/>
                <a:ea typeface="黑体" panose="02010609060101010101" pitchFamily="49" charset="-122"/>
              </a:rPr>
              <a:t>seq = u</a:t>
            </a:r>
            <a:r>
              <a:rPr lang="zh-CN" altLang="en-US" dirty="0">
                <a:latin typeface="Arial" panose="020B0604020202020204" pitchFamily="34" charset="0"/>
                <a:ea typeface="黑体" panose="02010609060101010101" pitchFamily="49" charset="-122"/>
              </a:rPr>
              <a:t>，等待 </a:t>
            </a:r>
            <a:r>
              <a:rPr lang="en-US" altLang="zh-CN" dirty="0">
                <a:latin typeface="Arial" panose="020B0604020202020204" pitchFamily="34" charset="0"/>
                <a:ea typeface="黑体" panose="02010609060101010101" pitchFamily="49" charset="-122"/>
              </a:rPr>
              <a:t>B </a:t>
            </a:r>
            <a:r>
              <a:rPr lang="zh-CN" altLang="en-US" dirty="0">
                <a:latin typeface="Arial" panose="020B0604020202020204" pitchFamily="34" charset="0"/>
                <a:ea typeface="黑体" panose="02010609060101010101" pitchFamily="49" charset="-122"/>
              </a:rPr>
              <a:t>的确认。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783417"/>
                                        </p:tgtEl>
                                        <p:attrNameLst>
                                          <p:attrName>style.visibility</p:attrName>
                                        </p:attrNameLst>
                                      </p:cBhvr>
                                      <p:to>
                                        <p:strVal val="visible"/>
                                      </p:to>
                                    </p:set>
                                    <p:animEffect transition="in" filter="wipe(up)">
                                      <p:cBhvr>
                                        <p:cTn id="7" dur="1000"/>
                                        <p:tgtEl>
                                          <p:spTgt spid="783417"/>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783418"/>
                                        </p:tgtEl>
                                        <p:attrNameLst>
                                          <p:attrName>style.visibility</p:attrName>
                                        </p:attrNameLst>
                                      </p:cBhvr>
                                      <p:to>
                                        <p:strVal val="visible"/>
                                      </p:to>
                                    </p:set>
                                    <p:animEffect transition="in" filter="wipe(left)">
                                      <p:cBhvr>
                                        <p:cTn id="11" dur="1000"/>
                                        <p:tgtEl>
                                          <p:spTgt spid="78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lstStyle/>
          <a:p>
            <a:r>
              <a:rPr lang="zh-CN" altLang="en-US" dirty="0"/>
              <a:t>需要解决的问题</a:t>
            </a:r>
          </a:p>
        </p:txBody>
      </p:sp>
      <p:sp>
        <p:nvSpPr>
          <p:cNvPr id="670725" name="Rectangle 5"/>
          <p:cNvSpPr>
            <a:spLocks noGrp="1" noChangeArrowheads="1"/>
          </p:cNvSpPr>
          <p:nvPr>
            <p:ph type="body" idx="1"/>
          </p:nvPr>
        </p:nvSpPr>
        <p:spPr>
          <a:xfrm>
            <a:off x="330200" y="1052736"/>
            <a:ext cx="8483600" cy="5112568"/>
          </a:xfrm>
        </p:spPr>
        <p:txBody>
          <a:bodyPr/>
          <a:lstStyle/>
          <a:p>
            <a:pPr>
              <a:spcBef>
                <a:spcPts val="600"/>
              </a:spcBef>
            </a:pPr>
            <a:r>
              <a:rPr lang="zh-CN" altLang="en-US" dirty="0"/>
              <a:t>由于进程的创建和撤销都是动态的，通信的一方几乎无法识别对方机器上的进程。</a:t>
            </a:r>
          </a:p>
          <a:p>
            <a:pPr>
              <a:spcBef>
                <a:spcPts val="600"/>
              </a:spcBef>
            </a:pPr>
            <a:endParaRPr lang="zh-CN" altLang="en-US" dirty="0"/>
          </a:p>
          <a:p>
            <a:pPr>
              <a:spcBef>
                <a:spcPts val="600"/>
              </a:spcBef>
            </a:pPr>
            <a:r>
              <a:rPr lang="zh-CN" altLang="en-US" dirty="0"/>
              <a:t>另外，我们往往需要利用目的主机提供的功能</a:t>
            </a:r>
            <a:r>
              <a:rPr lang="zh-CN" altLang="en-US" dirty="0">
                <a:solidFill>
                  <a:srgbClr val="FF0000"/>
                </a:solidFill>
              </a:rPr>
              <a:t>来识别</a:t>
            </a:r>
            <a:r>
              <a:rPr lang="zh-CN" altLang="en-US" dirty="0"/>
              <a:t>终点，而不需要知道实现这个功能的进程。</a:t>
            </a:r>
          </a:p>
          <a:p>
            <a:pPr>
              <a:spcBef>
                <a:spcPts val="600"/>
              </a:spcBef>
            </a:pPr>
            <a:endParaRPr lang="zh-CN" altLang="en-US" dirty="0"/>
          </a:p>
          <a:p>
            <a:pPr>
              <a:spcBef>
                <a:spcPts val="600"/>
              </a:spcBef>
            </a:pPr>
            <a:r>
              <a:rPr lang="zh-CN" altLang="en-US" dirty="0"/>
              <a:t>例如，要和互联网上的某个邮件服务器联系，并不一定知道这个服务器功能是由目的主机上的</a:t>
            </a:r>
            <a:r>
              <a:rPr lang="zh-CN" altLang="en-US" dirty="0">
                <a:solidFill>
                  <a:srgbClr val="FF0000"/>
                </a:solidFill>
              </a:rPr>
              <a:t>哪个</a:t>
            </a:r>
            <a:r>
              <a:rPr lang="zh-CN" altLang="en-US" dirty="0"/>
              <a:t>进程实现的。</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93602" name="Group 2"/>
          <p:cNvGrpSpPr/>
          <p:nvPr/>
        </p:nvGrpSpPr>
        <p:grpSpPr bwMode="auto">
          <a:xfrm>
            <a:off x="2509838" y="2349500"/>
            <a:ext cx="4248150" cy="4062413"/>
            <a:chOff x="1474" y="1888"/>
            <a:chExt cx="2676" cy="2432"/>
          </a:xfrm>
        </p:grpSpPr>
        <p:sp>
          <p:nvSpPr>
            <p:cNvPr id="793603" name="Line 3"/>
            <p:cNvSpPr>
              <a:spLocks noChangeShapeType="1"/>
            </p:cNvSpPr>
            <p:nvPr/>
          </p:nvSpPr>
          <p:spPr bwMode="auto">
            <a:xfrm>
              <a:off x="1474" y="1888"/>
              <a:ext cx="0" cy="2432"/>
            </a:xfrm>
            <a:prstGeom prst="line">
              <a:avLst/>
            </a:prstGeom>
            <a:noFill/>
            <a:ln w="28575">
              <a:solidFill>
                <a:schemeClr val="folHlink"/>
              </a:solidFill>
              <a:round/>
              <a:tailEnd type="triangle" w="med" len="lg"/>
            </a:ln>
            <a:effectLst/>
          </p:spPr>
          <p:txBody>
            <a:bodyPr/>
            <a:lstStyle/>
            <a:p>
              <a:endParaRPr lang="zh-CN" altLang="en-US"/>
            </a:p>
          </p:txBody>
        </p:sp>
        <p:sp>
          <p:nvSpPr>
            <p:cNvPr id="793604" name="Line 4"/>
            <p:cNvSpPr>
              <a:spLocks noChangeShapeType="1"/>
            </p:cNvSpPr>
            <p:nvPr/>
          </p:nvSpPr>
          <p:spPr bwMode="auto">
            <a:xfrm>
              <a:off x="4150" y="1888"/>
              <a:ext cx="0" cy="2432"/>
            </a:xfrm>
            <a:prstGeom prst="line">
              <a:avLst/>
            </a:prstGeom>
            <a:noFill/>
            <a:ln w="28575">
              <a:solidFill>
                <a:schemeClr val="folHlink"/>
              </a:solidFill>
              <a:round/>
              <a:tailEnd type="triangle" w="med" len="lg"/>
            </a:ln>
            <a:effectLst/>
          </p:spPr>
          <p:txBody>
            <a:bodyPr/>
            <a:lstStyle/>
            <a:p>
              <a:endParaRPr lang="zh-CN" altLang="en-US"/>
            </a:p>
          </p:txBody>
        </p:sp>
      </p:grpSp>
      <p:sp>
        <p:nvSpPr>
          <p:cNvPr id="793606" name="AutoShape 6"/>
          <p:cNvSpPr>
            <a:spLocks noChangeArrowheads="1"/>
          </p:cNvSpPr>
          <p:nvPr/>
        </p:nvSpPr>
        <p:spPr bwMode="auto">
          <a:xfrm>
            <a:off x="3495675" y="1863725"/>
            <a:ext cx="2384425" cy="252413"/>
          </a:xfrm>
          <a:prstGeom prst="leftRightArrow">
            <a:avLst>
              <a:gd name="adj1" fmla="val 55880"/>
              <a:gd name="adj2" fmla="val 108285"/>
            </a:avLst>
          </a:prstGeom>
          <a:solidFill>
            <a:schemeClr val="hlink"/>
          </a:solidFill>
          <a:ln w="12700" algn="ctr">
            <a:solidFill>
              <a:schemeClr val="hlink"/>
            </a:solidFill>
            <a:miter lim="800000"/>
          </a:ln>
          <a:effectLst/>
        </p:spPr>
        <p:txBody>
          <a:bodyPr wrap="none" anchor="ctr"/>
          <a:lstStyle/>
          <a:p>
            <a:endParaRPr lang="zh-CN" altLang="en-US"/>
          </a:p>
        </p:txBody>
      </p:sp>
      <p:grpSp>
        <p:nvGrpSpPr>
          <p:cNvPr id="793608" name="Group 8"/>
          <p:cNvGrpSpPr/>
          <p:nvPr/>
        </p:nvGrpSpPr>
        <p:grpSpPr bwMode="auto">
          <a:xfrm>
            <a:off x="2562225" y="2355850"/>
            <a:ext cx="4133850" cy="768350"/>
            <a:chOff x="1614" y="1484"/>
            <a:chExt cx="2604" cy="484"/>
          </a:xfrm>
        </p:grpSpPr>
        <p:sp>
          <p:nvSpPr>
            <p:cNvPr id="793609" name="Rectangle 9"/>
            <p:cNvSpPr>
              <a:spLocks noChangeArrowheads="1"/>
            </p:cNvSpPr>
            <p:nvPr/>
          </p:nvSpPr>
          <p:spPr bwMode="auto">
            <a:xfrm rot="597975">
              <a:off x="2497" y="1518"/>
              <a:ext cx="1165" cy="24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a:latin typeface="Times New Roman" panose="02020603050405020304" pitchFamily="18" charset="0"/>
                  <a:ea typeface="黑体" panose="02010609060101010101" pitchFamily="49" charset="-122"/>
                </a:rPr>
                <a:t>FIN = 1, seq = u</a:t>
              </a:r>
            </a:p>
          </p:txBody>
        </p:sp>
        <p:sp>
          <p:nvSpPr>
            <p:cNvPr id="793610" name="Line 10"/>
            <p:cNvSpPr>
              <a:spLocks noChangeShapeType="1"/>
            </p:cNvSpPr>
            <p:nvPr/>
          </p:nvSpPr>
          <p:spPr bwMode="auto">
            <a:xfrm>
              <a:off x="1614" y="1484"/>
              <a:ext cx="2604" cy="484"/>
            </a:xfrm>
            <a:prstGeom prst="line">
              <a:avLst/>
            </a:prstGeom>
            <a:noFill/>
            <a:ln w="38100">
              <a:solidFill>
                <a:schemeClr val="folHlink"/>
              </a:solidFill>
              <a:round/>
              <a:tailEnd type="triangle" w="med" len="lg"/>
            </a:ln>
            <a:effectLst/>
          </p:spPr>
          <p:txBody>
            <a:bodyPr wrap="none" anchor="ctr"/>
            <a:lstStyle/>
            <a:p>
              <a:endParaRPr lang="zh-CN" altLang="en-US"/>
            </a:p>
          </p:txBody>
        </p:sp>
      </p:grpSp>
      <p:grpSp>
        <p:nvGrpSpPr>
          <p:cNvPr id="793611" name="Group 11"/>
          <p:cNvGrpSpPr/>
          <p:nvPr/>
        </p:nvGrpSpPr>
        <p:grpSpPr bwMode="auto">
          <a:xfrm>
            <a:off x="2576513" y="3167063"/>
            <a:ext cx="4133850" cy="769937"/>
            <a:chOff x="1623" y="1995"/>
            <a:chExt cx="2604" cy="485"/>
          </a:xfrm>
        </p:grpSpPr>
        <p:sp>
          <p:nvSpPr>
            <p:cNvPr id="793612" name="Rectangle 12"/>
            <p:cNvSpPr>
              <a:spLocks noChangeArrowheads="1"/>
            </p:cNvSpPr>
            <p:nvPr/>
          </p:nvSpPr>
          <p:spPr bwMode="auto">
            <a:xfrm rot="20990024" flipH="1">
              <a:off x="1936" y="2021"/>
              <a:ext cx="1816"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v, ack= u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sp>
          <p:nvSpPr>
            <p:cNvPr id="793613" name="Line 13"/>
            <p:cNvSpPr>
              <a:spLocks noChangeShapeType="1"/>
            </p:cNvSpPr>
            <p:nvPr/>
          </p:nvSpPr>
          <p:spPr bwMode="auto">
            <a:xfrm flipH="1">
              <a:off x="1623" y="1995"/>
              <a:ext cx="2604" cy="485"/>
            </a:xfrm>
            <a:prstGeom prst="line">
              <a:avLst/>
            </a:prstGeom>
            <a:noFill/>
            <a:ln w="38100">
              <a:solidFill>
                <a:schemeClr val="folHlink"/>
              </a:solidFill>
              <a:round/>
              <a:tailEnd type="triangle" w="med" len="lg"/>
            </a:ln>
            <a:effectLst/>
          </p:spPr>
          <p:txBody>
            <a:bodyPr wrap="none" anchor="ctr"/>
            <a:lstStyle/>
            <a:p>
              <a:endParaRPr lang="zh-CN" altLang="en-US"/>
            </a:p>
          </p:txBody>
        </p:sp>
      </p:grpSp>
      <p:sp>
        <p:nvSpPr>
          <p:cNvPr id="793618" name="Rectangle 18"/>
          <p:cNvSpPr>
            <a:spLocks noChangeArrowheads="1"/>
          </p:cNvSpPr>
          <p:nvPr/>
        </p:nvSpPr>
        <p:spPr bwMode="auto">
          <a:xfrm>
            <a:off x="1606550" y="1611313"/>
            <a:ext cx="954088" cy="67310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sp>
        <p:nvSpPr>
          <p:cNvPr id="793620" name="Rectangle 20"/>
          <p:cNvSpPr>
            <a:spLocks noChangeArrowheads="1"/>
          </p:cNvSpPr>
          <p:nvPr/>
        </p:nvSpPr>
        <p:spPr bwMode="auto">
          <a:xfrm>
            <a:off x="6692900" y="1611313"/>
            <a:ext cx="955675" cy="147955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grpSp>
        <p:nvGrpSpPr>
          <p:cNvPr id="793621" name="Group 21"/>
          <p:cNvGrpSpPr/>
          <p:nvPr/>
        </p:nvGrpSpPr>
        <p:grpSpPr bwMode="auto">
          <a:xfrm>
            <a:off x="1508125" y="1528763"/>
            <a:ext cx="6278563" cy="82550"/>
            <a:chOff x="1020" y="481"/>
            <a:chExt cx="4037" cy="46"/>
          </a:xfrm>
        </p:grpSpPr>
        <p:sp>
          <p:nvSpPr>
            <p:cNvPr id="793622" name="Line 22"/>
            <p:cNvSpPr>
              <a:spLocks noChangeShapeType="1"/>
            </p:cNvSpPr>
            <p:nvPr/>
          </p:nvSpPr>
          <p:spPr bwMode="auto">
            <a:xfrm>
              <a:off x="1020" y="527"/>
              <a:ext cx="4037" cy="0"/>
            </a:xfrm>
            <a:prstGeom prst="line">
              <a:avLst/>
            </a:prstGeom>
            <a:noFill/>
            <a:ln w="12700">
              <a:solidFill>
                <a:schemeClr val="folHlink"/>
              </a:solidFill>
              <a:prstDash val="dash"/>
              <a:round/>
            </a:ln>
            <a:effectLst/>
          </p:spPr>
          <p:txBody>
            <a:bodyPr/>
            <a:lstStyle/>
            <a:p>
              <a:endParaRPr lang="zh-CN" altLang="en-US"/>
            </a:p>
          </p:txBody>
        </p:sp>
        <p:sp>
          <p:nvSpPr>
            <p:cNvPr id="793623" name="Line 23"/>
            <p:cNvSpPr>
              <a:spLocks noChangeShapeType="1"/>
            </p:cNvSpPr>
            <p:nvPr/>
          </p:nvSpPr>
          <p:spPr bwMode="auto">
            <a:xfrm>
              <a:off x="1020" y="481"/>
              <a:ext cx="4037" cy="0"/>
            </a:xfrm>
            <a:prstGeom prst="line">
              <a:avLst/>
            </a:prstGeom>
            <a:noFill/>
            <a:ln w="12700">
              <a:solidFill>
                <a:schemeClr val="folHlink"/>
              </a:solidFill>
              <a:prstDash val="dash"/>
              <a:round/>
            </a:ln>
            <a:effectLst/>
          </p:spPr>
          <p:txBody>
            <a:bodyPr/>
            <a:lstStyle/>
            <a:p>
              <a:endParaRPr lang="zh-CN" altLang="en-US"/>
            </a:p>
          </p:txBody>
        </p:sp>
      </p:grpSp>
      <p:grpSp>
        <p:nvGrpSpPr>
          <p:cNvPr id="793638" name="Group 38"/>
          <p:cNvGrpSpPr/>
          <p:nvPr/>
        </p:nvGrpSpPr>
        <p:grpSpPr bwMode="auto">
          <a:xfrm>
            <a:off x="498475" y="1052736"/>
            <a:ext cx="1403350" cy="1082675"/>
            <a:chOff x="314" y="792"/>
            <a:chExt cx="884" cy="682"/>
          </a:xfrm>
        </p:grpSpPr>
        <p:sp>
          <p:nvSpPr>
            <p:cNvPr id="793639" name="Freeform 39"/>
            <p:cNvSpPr/>
            <p:nvPr/>
          </p:nvSpPr>
          <p:spPr bwMode="auto">
            <a:xfrm>
              <a:off x="349" y="792"/>
              <a:ext cx="849" cy="682"/>
            </a:xfrm>
            <a:custGeom>
              <a:avLst/>
              <a:gdLst/>
              <a:ahLst/>
              <a:cxnLst>
                <a:cxn ang="0">
                  <a:pos x="769" y="0"/>
                </a:cxn>
                <a:cxn ang="0">
                  <a:pos x="0" y="9"/>
                </a:cxn>
                <a:cxn ang="0">
                  <a:pos x="0" y="584"/>
                </a:cxn>
                <a:cxn ang="0">
                  <a:pos x="603" y="584"/>
                </a:cxn>
              </a:cxnLst>
              <a:rect l="0" t="0" r="r" b="b"/>
              <a:pathLst>
                <a:path w="769" h="584">
                  <a:moveTo>
                    <a:pt x="769" y="0"/>
                  </a:moveTo>
                  <a:lnTo>
                    <a:pt x="0" y="9"/>
                  </a:lnTo>
                  <a:lnTo>
                    <a:pt x="0" y="584"/>
                  </a:lnTo>
                  <a:lnTo>
                    <a:pt x="603" y="584"/>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3640" name="Rectangle 40"/>
            <p:cNvSpPr>
              <a:spLocks noChangeArrowheads="1"/>
            </p:cNvSpPr>
            <p:nvPr/>
          </p:nvSpPr>
          <p:spPr bwMode="auto">
            <a:xfrm>
              <a:off x="314" y="1227"/>
              <a:ext cx="690"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主动关闭</a:t>
              </a:r>
            </a:p>
          </p:txBody>
        </p:sp>
      </p:grpSp>
      <p:sp>
        <p:nvSpPr>
          <p:cNvPr id="793643" name="Rectangle 43"/>
          <p:cNvSpPr>
            <a:spLocks noChangeArrowheads="1"/>
          </p:cNvSpPr>
          <p:nvPr/>
        </p:nvSpPr>
        <p:spPr bwMode="auto">
          <a:xfrm>
            <a:off x="4130675" y="1778000"/>
            <a:ext cx="1133475" cy="401638"/>
          </a:xfrm>
          <a:prstGeom prst="rect">
            <a:avLst/>
          </a:prstGeom>
          <a:solidFill>
            <a:srgbClr val="CCECFF"/>
          </a:solidFill>
          <a:ln w="38100" cmpd="dbl" algn="ctr">
            <a:solidFill>
              <a:schemeClr val="folHlink"/>
            </a:solid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数据传送</a:t>
            </a:r>
          </a:p>
        </p:txBody>
      </p:sp>
      <p:sp>
        <p:nvSpPr>
          <p:cNvPr id="793645" name="Freeform 45"/>
          <p:cNvSpPr/>
          <p:nvPr/>
        </p:nvSpPr>
        <p:spPr bwMode="auto">
          <a:xfrm>
            <a:off x="7394503" y="1376363"/>
            <a:ext cx="631897" cy="1790700"/>
          </a:xfrm>
          <a:custGeom>
            <a:avLst/>
            <a:gdLst/>
            <a:ahLst/>
            <a:cxnLst>
              <a:cxn ang="0">
                <a:pos x="100" y="965"/>
              </a:cxn>
              <a:cxn ang="0">
                <a:pos x="336" y="894"/>
              </a:cxn>
              <a:cxn ang="0">
                <a:pos x="426" y="708"/>
              </a:cxn>
              <a:cxn ang="0">
                <a:pos x="451" y="417"/>
              </a:cxn>
              <a:cxn ang="0">
                <a:pos x="426" y="207"/>
              </a:cxn>
              <a:cxn ang="0">
                <a:pos x="336" y="72"/>
              </a:cxn>
              <a:cxn ang="0">
                <a:pos x="0" y="0"/>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3646" name="Rectangle 46"/>
          <p:cNvSpPr>
            <a:spLocks noChangeArrowheads="1"/>
          </p:cNvSpPr>
          <p:nvPr/>
        </p:nvSpPr>
        <p:spPr bwMode="auto">
          <a:xfrm>
            <a:off x="8012113" y="1778000"/>
            <a:ext cx="638175" cy="912813"/>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通知</a:t>
            </a:r>
          </a:p>
          <a:p>
            <a:pPr defTabSz="762000" eaLnBrk="0" hangingPunct="0"/>
            <a:r>
              <a:rPr kumimoji="1" lang="zh-CN" altLang="en-US" sz="1800">
                <a:latin typeface="Times New Roman" panose="02020603050405020304" pitchFamily="18" charset="0"/>
                <a:ea typeface="黑体" panose="02010609060101010101" pitchFamily="49" charset="-122"/>
              </a:rPr>
              <a:t>应用</a:t>
            </a:r>
          </a:p>
          <a:p>
            <a:pPr defTabSz="762000" eaLnBrk="0" hangingPunct="0"/>
            <a:r>
              <a:rPr kumimoji="1" lang="zh-CN" altLang="en-US" sz="1800">
                <a:latin typeface="Times New Roman" panose="02020603050405020304" pitchFamily="18" charset="0"/>
                <a:ea typeface="黑体" panose="02010609060101010101" pitchFamily="49" charset="-122"/>
              </a:rPr>
              <a:t>进程</a:t>
            </a:r>
          </a:p>
        </p:txBody>
      </p:sp>
      <p:sp>
        <p:nvSpPr>
          <p:cNvPr id="793647" name="Rectangle 47"/>
          <p:cNvSpPr>
            <a:spLocks noChangeArrowheads="1"/>
          </p:cNvSpPr>
          <p:nvPr/>
        </p:nvSpPr>
        <p:spPr bwMode="auto">
          <a:xfrm>
            <a:off x="1587500" y="1622425"/>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sp>
        <p:nvSpPr>
          <p:cNvPr id="793648" name="Rectangle 48"/>
          <p:cNvSpPr>
            <a:spLocks noChangeArrowheads="1"/>
          </p:cNvSpPr>
          <p:nvPr/>
        </p:nvSpPr>
        <p:spPr bwMode="auto">
          <a:xfrm>
            <a:off x="6673850" y="2058988"/>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pic>
        <p:nvPicPr>
          <p:cNvPr id="793649" name="Picture 49"/>
          <p:cNvPicPr>
            <a:picLocks noChangeArrowheads="1"/>
          </p:cNvPicPr>
          <p:nvPr/>
        </p:nvPicPr>
        <p:blipFill>
          <a:blip r:embed="rId2" cstate="print"/>
          <a:srcRect/>
          <a:stretch>
            <a:fillRect/>
          </a:stretch>
        </p:blipFill>
        <p:spPr bwMode="auto">
          <a:xfrm>
            <a:off x="1831975" y="969963"/>
            <a:ext cx="504825" cy="496887"/>
          </a:xfrm>
          <a:prstGeom prst="rect">
            <a:avLst/>
          </a:prstGeom>
          <a:noFill/>
          <a:ln w="9525">
            <a:noFill/>
            <a:miter lim="800000"/>
            <a:headEnd/>
            <a:tailEnd/>
          </a:ln>
          <a:effectLst/>
        </p:spPr>
      </p:pic>
      <p:pic>
        <p:nvPicPr>
          <p:cNvPr id="793650" name="Picture 50"/>
          <p:cNvPicPr>
            <a:picLocks noChangeArrowheads="1"/>
          </p:cNvPicPr>
          <p:nvPr/>
        </p:nvPicPr>
        <p:blipFill>
          <a:blip r:embed="rId2" cstate="print"/>
          <a:srcRect/>
          <a:stretch>
            <a:fillRect/>
          </a:stretch>
        </p:blipFill>
        <p:spPr bwMode="auto">
          <a:xfrm>
            <a:off x="6918325" y="969963"/>
            <a:ext cx="504825" cy="496887"/>
          </a:xfrm>
          <a:prstGeom prst="rect">
            <a:avLst/>
          </a:prstGeom>
          <a:noFill/>
          <a:ln w="9525">
            <a:noFill/>
            <a:miter lim="800000"/>
            <a:headEnd/>
            <a:tailEnd/>
          </a:ln>
          <a:effectLst/>
        </p:spPr>
      </p:pic>
      <p:sp>
        <p:nvSpPr>
          <p:cNvPr id="793651" name="Rectangle 51"/>
          <p:cNvSpPr>
            <a:spLocks noChangeArrowheads="1"/>
          </p:cNvSpPr>
          <p:nvPr/>
        </p:nvSpPr>
        <p:spPr bwMode="auto">
          <a:xfrm>
            <a:off x="2222500" y="938213"/>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793652" name="Rectangle 52"/>
          <p:cNvSpPr>
            <a:spLocks noChangeArrowheads="1"/>
          </p:cNvSpPr>
          <p:nvPr/>
        </p:nvSpPr>
        <p:spPr bwMode="auto">
          <a:xfrm>
            <a:off x="6723063" y="938213"/>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793653" name="Rectangle 53"/>
          <p:cNvSpPr>
            <a:spLocks noChangeArrowheads="1"/>
          </p:cNvSpPr>
          <p:nvPr/>
        </p:nvSpPr>
        <p:spPr bwMode="auto">
          <a:xfrm>
            <a:off x="1766888" y="647700"/>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客户</a:t>
            </a:r>
          </a:p>
        </p:txBody>
      </p:sp>
      <p:sp>
        <p:nvSpPr>
          <p:cNvPr id="793654" name="Rectangle 54"/>
          <p:cNvSpPr>
            <a:spLocks noChangeArrowheads="1"/>
          </p:cNvSpPr>
          <p:nvPr/>
        </p:nvSpPr>
        <p:spPr bwMode="auto">
          <a:xfrm>
            <a:off x="6734175" y="647700"/>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服务器</a:t>
            </a:r>
          </a:p>
        </p:txBody>
      </p:sp>
      <p:sp>
        <p:nvSpPr>
          <p:cNvPr id="793657" name="Text Box 57"/>
          <p:cNvSpPr txBox="1">
            <a:spLocks noChangeArrowheads="1"/>
          </p:cNvSpPr>
          <p:nvPr/>
        </p:nvSpPr>
        <p:spPr bwMode="auto">
          <a:xfrm>
            <a:off x="2339752" y="115888"/>
            <a:ext cx="5682966" cy="523220"/>
          </a:xfrm>
          <a:prstGeom prst="rect">
            <a:avLst/>
          </a:prstGeom>
          <a:noFill/>
          <a:ln w="9525">
            <a:noFill/>
            <a:miter lim="800000"/>
          </a:ln>
          <a:effectLst/>
        </p:spPr>
        <p:txBody>
          <a:bodyPr wrap="none">
            <a:spAutoFit/>
          </a:bodyPr>
          <a:lstStyle/>
          <a:p>
            <a:r>
              <a:rPr lang="en-US" altLang="zh-CN" b="1" kern="0" dirty="0">
                <a:solidFill>
                  <a:srgbClr val="333399"/>
                </a:solidFill>
                <a:latin typeface="Arial" pitchFamily="34" charset="0"/>
                <a:ea typeface="黑体" pitchFamily="2" charset="-122"/>
              </a:rPr>
              <a:t>TCP </a:t>
            </a:r>
            <a:r>
              <a:rPr lang="zh-CN" altLang="en-US" b="1" kern="0" dirty="0">
                <a:solidFill>
                  <a:srgbClr val="333399"/>
                </a:solidFill>
                <a:latin typeface="Arial" pitchFamily="34" charset="0"/>
                <a:ea typeface="黑体" pitchFamily="2" charset="-122"/>
              </a:rPr>
              <a:t>的连接释放：采用</a:t>
            </a:r>
            <a:r>
              <a:rPr lang="zh-CN" altLang="zh-CN" kern="0" dirty="0">
                <a:solidFill>
                  <a:srgbClr val="FF0000"/>
                </a:solidFill>
                <a:latin typeface="Arial" pitchFamily="34" charset="0"/>
                <a:ea typeface="黑体" pitchFamily="2" charset="-122"/>
              </a:rPr>
              <a:t>四报文握手</a:t>
            </a:r>
            <a:endParaRPr lang="zh-CN" altLang="en-US" kern="0" dirty="0">
              <a:solidFill>
                <a:srgbClr val="FF0000"/>
              </a:solidFill>
              <a:latin typeface="Arial" pitchFamily="34" charset="0"/>
              <a:ea typeface="黑体" pitchFamily="2" charset="-122"/>
            </a:endParaRPr>
          </a:p>
        </p:txBody>
      </p:sp>
      <p:sp>
        <p:nvSpPr>
          <p:cNvPr id="793658" name="Text Box 58"/>
          <p:cNvSpPr txBox="1">
            <a:spLocks noChangeArrowheads="1"/>
          </p:cNvSpPr>
          <p:nvPr/>
        </p:nvSpPr>
        <p:spPr bwMode="auto">
          <a:xfrm>
            <a:off x="771525" y="4216400"/>
            <a:ext cx="7915275" cy="2236788"/>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pPr>
              <a:buFontTx/>
              <a:buChar char="•"/>
            </a:pPr>
            <a:r>
              <a:rPr lang="en-US" altLang="zh-CN" dirty="0">
                <a:latin typeface="Arial" panose="020B0604020202020204" pitchFamily="34" charset="0"/>
                <a:ea typeface="黑体" panose="02010609060101010101" pitchFamily="49" charset="-122"/>
              </a:rPr>
              <a:t>  B </a:t>
            </a:r>
            <a:r>
              <a:rPr lang="zh-CN" altLang="en-US" dirty="0">
                <a:latin typeface="Arial" panose="020B0604020202020204" pitchFamily="34" charset="0"/>
                <a:ea typeface="黑体" panose="02010609060101010101" pitchFamily="49" charset="-122"/>
              </a:rPr>
              <a:t>发出确认，确认号 </a:t>
            </a:r>
            <a:r>
              <a:rPr lang="en-US" altLang="zh-CN" dirty="0">
                <a:latin typeface="Arial" panose="020B0604020202020204" pitchFamily="34" charset="0"/>
                <a:ea typeface="黑体" panose="02010609060101010101" pitchFamily="49" charset="-122"/>
              </a:rPr>
              <a:t>ack = u </a:t>
            </a:r>
            <a:r>
              <a:rPr lang="en-US" altLang="zh-CN" dirty="0">
                <a:latin typeface="Arial" panose="020B0604020202020204" pitchFamily="34" charset="0"/>
                <a:ea typeface="黑体" panose="02010609060101010101" pitchFamily="49" charset="-122"/>
                <a:sym typeface="Symbol" panose="05050102010706020507" pitchFamily="18" charset="2"/>
              </a:rPr>
              <a:t></a:t>
            </a:r>
            <a:r>
              <a:rPr lang="en-US" altLang="zh-CN" dirty="0">
                <a:latin typeface="Arial" panose="020B0604020202020204" pitchFamily="34" charset="0"/>
                <a:ea typeface="黑体" panose="02010609060101010101" pitchFamily="49" charset="-122"/>
              </a:rPr>
              <a:t> 1</a:t>
            </a:r>
            <a:r>
              <a:rPr lang="zh-CN" altLang="en-US" dirty="0">
                <a:latin typeface="Arial" panose="020B0604020202020204" pitchFamily="34" charset="0"/>
                <a:ea typeface="黑体" panose="02010609060101010101" pitchFamily="49" charset="-122"/>
              </a:rPr>
              <a:t>，</a:t>
            </a:r>
          </a:p>
          <a:p>
            <a:r>
              <a:rPr lang="zh-CN" altLang="en-US" dirty="0">
                <a:latin typeface="Arial" panose="020B0604020202020204" pitchFamily="34" charset="0"/>
                <a:ea typeface="黑体" panose="02010609060101010101" pitchFamily="49" charset="-122"/>
              </a:rPr>
              <a:t>   而这个报文段自己的序号 </a:t>
            </a:r>
            <a:r>
              <a:rPr lang="en-US" altLang="zh-CN" dirty="0">
                <a:latin typeface="Arial" panose="020B0604020202020204" pitchFamily="34" charset="0"/>
                <a:ea typeface="黑体" panose="02010609060101010101" pitchFamily="49" charset="-122"/>
              </a:rPr>
              <a:t>seq = v</a:t>
            </a:r>
            <a:r>
              <a:rPr lang="zh-CN" altLang="en-US" dirty="0">
                <a:latin typeface="Arial" panose="020B0604020202020204" pitchFamily="34" charset="0"/>
                <a:ea typeface="黑体" panose="02010609060101010101" pitchFamily="49" charset="-122"/>
              </a:rPr>
              <a:t>。</a:t>
            </a:r>
          </a:p>
          <a:p>
            <a:pPr>
              <a:buFontTx/>
              <a:buChar char="•"/>
            </a:pPr>
            <a:r>
              <a:rPr lang="zh-CN" altLang="en-US" dirty="0">
                <a:latin typeface="Arial" panose="020B0604020202020204" pitchFamily="34" charset="0"/>
                <a:ea typeface="黑体" panose="02010609060101010101" pitchFamily="49" charset="-122"/>
              </a:rPr>
              <a:t>  </a:t>
            </a:r>
            <a:r>
              <a:rPr lang="en-US" altLang="zh-CN" dirty="0">
                <a:latin typeface="Arial" panose="020B0604020202020204" pitchFamily="34" charset="0"/>
                <a:ea typeface="黑体" panose="02010609060101010101" pitchFamily="49" charset="-122"/>
              </a:rPr>
              <a:t>TCP </a:t>
            </a:r>
            <a:r>
              <a:rPr lang="zh-CN" altLang="en-US" dirty="0">
                <a:latin typeface="Arial" panose="020B0604020202020204" pitchFamily="34" charset="0"/>
                <a:ea typeface="黑体" panose="02010609060101010101" pitchFamily="49" charset="-122"/>
              </a:rPr>
              <a:t>服务器进程通知高层应用进程。</a:t>
            </a:r>
          </a:p>
          <a:p>
            <a:pPr>
              <a:buFontTx/>
              <a:buChar char="•"/>
            </a:pPr>
            <a:r>
              <a:rPr lang="zh-CN" altLang="en-US" dirty="0">
                <a:latin typeface="Arial" panose="020B0604020202020204" pitchFamily="34" charset="0"/>
                <a:ea typeface="黑体" panose="02010609060101010101" pitchFamily="49" charset="-122"/>
              </a:rPr>
              <a:t>  从 </a:t>
            </a:r>
            <a:r>
              <a:rPr lang="en-US" altLang="zh-CN" dirty="0">
                <a:latin typeface="Arial" panose="020B0604020202020204" pitchFamily="34" charset="0"/>
                <a:ea typeface="黑体" panose="02010609060101010101" pitchFamily="49" charset="-122"/>
              </a:rPr>
              <a:t>A </a:t>
            </a:r>
            <a:r>
              <a:rPr lang="zh-CN" altLang="en-US" dirty="0">
                <a:latin typeface="Arial" panose="020B0604020202020204" pitchFamily="34" charset="0"/>
                <a:ea typeface="黑体" panose="02010609060101010101" pitchFamily="49" charset="-122"/>
              </a:rPr>
              <a:t>到 </a:t>
            </a:r>
            <a:r>
              <a:rPr lang="en-US" altLang="zh-CN" dirty="0">
                <a:latin typeface="Arial" panose="020B0604020202020204" pitchFamily="34" charset="0"/>
                <a:ea typeface="黑体" panose="02010609060101010101" pitchFamily="49" charset="-122"/>
              </a:rPr>
              <a:t>B </a:t>
            </a:r>
            <a:r>
              <a:rPr lang="zh-CN" altLang="en-US" dirty="0">
                <a:latin typeface="Arial" panose="020B0604020202020204" pitchFamily="34" charset="0"/>
                <a:ea typeface="黑体" panose="02010609060101010101" pitchFamily="49" charset="-122"/>
              </a:rPr>
              <a:t>这个方向的连接就释放了，</a:t>
            </a:r>
            <a:r>
              <a:rPr lang="en-US" altLang="zh-CN" dirty="0">
                <a:latin typeface="Arial" panose="020B0604020202020204" pitchFamily="34" charset="0"/>
                <a:ea typeface="黑体" panose="02010609060101010101" pitchFamily="49" charset="-122"/>
              </a:rPr>
              <a:t>TCP </a:t>
            </a:r>
            <a:r>
              <a:rPr lang="zh-CN" altLang="en-US" dirty="0">
                <a:latin typeface="Arial" panose="020B0604020202020204" pitchFamily="34" charset="0"/>
                <a:ea typeface="黑体" panose="02010609060101010101" pitchFamily="49" charset="-122"/>
              </a:rPr>
              <a:t>连接</a:t>
            </a:r>
          </a:p>
          <a:p>
            <a:r>
              <a:rPr lang="zh-CN" altLang="en-US" dirty="0">
                <a:latin typeface="Arial" panose="020B0604020202020204" pitchFamily="34" charset="0"/>
                <a:ea typeface="黑体" panose="02010609060101010101" pitchFamily="49" charset="-122"/>
              </a:rPr>
              <a:t>   处于</a:t>
            </a:r>
            <a:r>
              <a:rPr lang="zh-CN" altLang="en-US" dirty="0">
                <a:solidFill>
                  <a:srgbClr val="FF0000"/>
                </a:solidFill>
                <a:latin typeface="Arial" panose="020B0604020202020204" pitchFamily="34" charset="0"/>
                <a:ea typeface="黑体" panose="02010609060101010101" pitchFamily="49" charset="-122"/>
              </a:rPr>
              <a:t>半关闭</a:t>
            </a:r>
            <a:r>
              <a:rPr lang="zh-CN" altLang="en-US" dirty="0">
                <a:latin typeface="Arial" panose="020B0604020202020204" pitchFamily="34" charset="0"/>
                <a:ea typeface="黑体" panose="02010609060101010101" pitchFamily="49" charset="-122"/>
              </a:rPr>
              <a:t>状态。</a:t>
            </a:r>
            <a:r>
              <a:rPr lang="en-US" altLang="zh-CN" dirty="0">
                <a:latin typeface="Arial" panose="020B0604020202020204" pitchFamily="34" charset="0"/>
                <a:ea typeface="黑体" panose="02010609060101010101" pitchFamily="49" charset="-122"/>
              </a:rPr>
              <a:t>B </a:t>
            </a:r>
            <a:r>
              <a:rPr lang="zh-CN" altLang="en-US" dirty="0">
                <a:latin typeface="Arial" panose="020B0604020202020204" pitchFamily="34" charset="0"/>
                <a:ea typeface="黑体" panose="02010609060101010101" pitchFamily="49" charset="-122"/>
              </a:rPr>
              <a:t>若发送数据，</a:t>
            </a:r>
            <a:r>
              <a:rPr lang="en-US" altLang="zh-CN" dirty="0">
                <a:latin typeface="Arial" panose="020B0604020202020204" pitchFamily="34" charset="0"/>
                <a:ea typeface="黑体" panose="02010609060101010101" pitchFamily="49" charset="-122"/>
              </a:rPr>
              <a:t>A </a:t>
            </a:r>
            <a:r>
              <a:rPr lang="zh-CN" altLang="en-US" dirty="0">
                <a:latin typeface="Arial" panose="020B0604020202020204" pitchFamily="34" charset="0"/>
                <a:ea typeface="黑体" panose="02010609060101010101" pitchFamily="49" charset="-122"/>
              </a:rPr>
              <a:t>仍要接收。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93611"/>
                                        </p:tgtEl>
                                        <p:attrNameLst>
                                          <p:attrName>style.visibility</p:attrName>
                                        </p:attrNameLst>
                                      </p:cBhvr>
                                      <p:to>
                                        <p:strVal val="visible"/>
                                      </p:to>
                                    </p:set>
                                    <p:animEffect transition="in" filter="wipe(right)">
                                      <p:cBhvr>
                                        <p:cTn id="7" dur="1000"/>
                                        <p:tgtEl>
                                          <p:spTgt spid="793611"/>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793645"/>
                                        </p:tgtEl>
                                        <p:attrNameLst>
                                          <p:attrName>style.visibility</p:attrName>
                                        </p:attrNameLst>
                                      </p:cBhvr>
                                      <p:to>
                                        <p:strVal val="visible"/>
                                      </p:to>
                                    </p:set>
                                    <p:animEffect transition="in" filter="wipe(down)">
                                      <p:cBhvr>
                                        <p:cTn id="11" dur="1000"/>
                                        <p:tgtEl>
                                          <p:spTgt spid="793645"/>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793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45" grpId="0" animBg="1"/>
      <p:bldP spid="793646" grpId="0"/>
    </p:bldLst>
  </p:timing>
</p:sld>
</file>

<file path=ppt/slides/slide2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94626" name="Group 2"/>
          <p:cNvGrpSpPr/>
          <p:nvPr/>
        </p:nvGrpSpPr>
        <p:grpSpPr bwMode="auto">
          <a:xfrm>
            <a:off x="2509838" y="2349500"/>
            <a:ext cx="4248150" cy="4062413"/>
            <a:chOff x="1474" y="1888"/>
            <a:chExt cx="2676" cy="2432"/>
          </a:xfrm>
        </p:grpSpPr>
        <p:sp>
          <p:nvSpPr>
            <p:cNvPr id="794627" name="Line 3"/>
            <p:cNvSpPr>
              <a:spLocks noChangeShapeType="1"/>
            </p:cNvSpPr>
            <p:nvPr/>
          </p:nvSpPr>
          <p:spPr bwMode="auto">
            <a:xfrm>
              <a:off x="1474" y="1888"/>
              <a:ext cx="0" cy="2432"/>
            </a:xfrm>
            <a:prstGeom prst="line">
              <a:avLst/>
            </a:prstGeom>
            <a:noFill/>
            <a:ln w="28575">
              <a:solidFill>
                <a:schemeClr val="folHlink"/>
              </a:solidFill>
              <a:round/>
              <a:tailEnd type="triangle" w="med" len="lg"/>
            </a:ln>
            <a:effectLst/>
          </p:spPr>
          <p:txBody>
            <a:bodyPr/>
            <a:lstStyle/>
            <a:p>
              <a:endParaRPr lang="zh-CN" altLang="en-US"/>
            </a:p>
          </p:txBody>
        </p:sp>
        <p:sp>
          <p:nvSpPr>
            <p:cNvPr id="794628" name="Line 4"/>
            <p:cNvSpPr>
              <a:spLocks noChangeShapeType="1"/>
            </p:cNvSpPr>
            <p:nvPr/>
          </p:nvSpPr>
          <p:spPr bwMode="auto">
            <a:xfrm>
              <a:off x="4150" y="1888"/>
              <a:ext cx="0" cy="2432"/>
            </a:xfrm>
            <a:prstGeom prst="line">
              <a:avLst/>
            </a:prstGeom>
            <a:noFill/>
            <a:ln w="28575">
              <a:solidFill>
                <a:schemeClr val="folHlink"/>
              </a:solidFill>
              <a:round/>
              <a:tailEnd type="triangle" w="med" len="lg"/>
            </a:ln>
            <a:effectLst/>
          </p:spPr>
          <p:txBody>
            <a:bodyPr/>
            <a:lstStyle/>
            <a:p>
              <a:endParaRPr lang="zh-CN" altLang="en-US"/>
            </a:p>
          </p:txBody>
        </p:sp>
      </p:grpSp>
      <p:sp>
        <p:nvSpPr>
          <p:cNvPr id="794629" name="AutoShape 5"/>
          <p:cNvSpPr>
            <a:spLocks noChangeArrowheads="1"/>
          </p:cNvSpPr>
          <p:nvPr/>
        </p:nvSpPr>
        <p:spPr bwMode="auto">
          <a:xfrm rot="-651552">
            <a:off x="3786188" y="3895725"/>
            <a:ext cx="676275" cy="236538"/>
          </a:xfrm>
          <a:prstGeom prst="leftArrow">
            <a:avLst>
              <a:gd name="adj1" fmla="val 53620"/>
              <a:gd name="adj2" fmla="val 119816"/>
            </a:avLst>
          </a:prstGeom>
          <a:solidFill>
            <a:schemeClr val="hlink"/>
          </a:solidFill>
          <a:ln w="12700" algn="ctr">
            <a:solidFill>
              <a:schemeClr val="hlink"/>
            </a:solidFill>
            <a:miter lim="800000"/>
          </a:ln>
          <a:effectLst/>
        </p:spPr>
        <p:txBody>
          <a:bodyPr wrap="none" anchor="ctr"/>
          <a:lstStyle/>
          <a:p>
            <a:endParaRPr lang="zh-CN" altLang="en-US"/>
          </a:p>
        </p:txBody>
      </p:sp>
      <p:sp>
        <p:nvSpPr>
          <p:cNvPr id="794630" name="AutoShape 6"/>
          <p:cNvSpPr>
            <a:spLocks noChangeArrowheads="1"/>
          </p:cNvSpPr>
          <p:nvPr/>
        </p:nvSpPr>
        <p:spPr bwMode="auto">
          <a:xfrm>
            <a:off x="3495675" y="1863725"/>
            <a:ext cx="2384425" cy="252413"/>
          </a:xfrm>
          <a:prstGeom prst="leftRightArrow">
            <a:avLst>
              <a:gd name="adj1" fmla="val 55880"/>
              <a:gd name="adj2" fmla="val 108285"/>
            </a:avLst>
          </a:prstGeom>
          <a:solidFill>
            <a:schemeClr val="hlink"/>
          </a:solidFill>
          <a:ln w="12700" algn="ctr">
            <a:solidFill>
              <a:schemeClr val="hlink"/>
            </a:solidFill>
            <a:miter lim="800000"/>
          </a:ln>
          <a:effectLst/>
        </p:spPr>
        <p:txBody>
          <a:bodyPr wrap="none" anchor="ctr"/>
          <a:lstStyle/>
          <a:p>
            <a:endParaRPr lang="zh-CN" altLang="en-US"/>
          </a:p>
        </p:txBody>
      </p:sp>
      <p:grpSp>
        <p:nvGrpSpPr>
          <p:cNvPr id="794632" name="Group 8"/>
          <p:cNvGrpSpPr/>
          <p:nvPr/>
        </p:nvGrpSpPr>
        <p:grpSpPr bwMode="auto">
          <a:xfrm>
            <a:off x="2562225" y="2355850"/>
            <a:ext cx="4133850" cy="768350"/>
            <a:chOff x="1614" y="1484"/>
            <a:chExt cx="2604" cy="484"/>
          </a:xfrm>
        </p:grpSpPr>
        <p:sp>
          <p:nvSpPr>
            <p:cNvPr id="794633" name="Rectangle 9"/>
            <p:cNvSpPr>
              <a:spLocks noChangeArrowheads="1"/>
            </p:cNvSpPr>
            <p:nvPr/>
          </p:nvSpPr>
          <p:spPr bwMode="auto">
            <a:xfrm rot="597975">
              <a:off x="2497" y="1518"/>
              <a:ext cx="1165" cy="24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a:latin typeface="Times New Roman" panose="02020603050405020304" pitchFamily="18" charset="0"/>
                  <a:ea typeface="黑体" panose="02010609060101010101" pitchFamily="49" charset="-122"/>
                </a:rPr>
                <a:t>FIN = 1, seq = u</a:t>
              </a:r>
            </a:p>
          </p:txBody>
        </p:sp>
        <p:sp>
          <p:nvSpPr>
            <p:cNvPr id="794634" name="Line 10"/>
            <p:cNvSpPr>
              <a:spLocks noChangeShapeType="1"/>
            </p:cNvSpPr>
            <p:nvPr/>
          </p:nvSpPr>
          <p:spPr bwMode="auto">
            <a:xfrm>
              <a:off x="1614" y="1484"/>
              <a:ext cx="2604" cy="484"/>
            </a:xfrm>
            <a:prstGeom prst="line">
              <a:avLst/>
            </a:prstGeom>
            <a:noFill/>
            <a:ln w="38100">
              <a:solidFill>
                <a:schemeClr val="folHlink"/>
              </a:solidFill>
              <a:round/>
              <a:tailEnd type="triangle" w="med" len="lg"/>
            </a:ln>
            <a:effectLst/>
          </p:spPr>
          <p:txBody>
            <a:bodyPr wrap="none" anchor="ctr"/>
            <a:lstStyle/>
            <a:p>
              <a:endParaRPr lang="zh-CN" altLang="en-US"/>
            </a:p>
          </p:txBody>
        </p:sp>
      </p:grpSp>
      <p:grpSp>
        <p:nvGrpSpPr>
          <p:cNvPr id="794635" name="Group 11"/>
          <p:cNvGrpSpPr/>
          <p:nvPr/>
        </p:nvGrpSpPr>
        <p:grpSpPr bwMode="auto">
          <a:xfrm>
            <a:off x="2576513" y="3167063"/>
            <a:ext cx="4133850" cy="769937"/>
            <a:chOff x="1623" y="1995"/>
            <a:chExt cx="2604" cy="485"/>
          </a:xfrm>
        </p:grpSpPr>
        <p:sp>
          <p:nvSpPr>
            <p:cNvPr id="794636" name="Rectangle 12"/>
            <p:cNvSpPr>
              <a:spLocks noChangeArrowheads="1"/>
            </p:cNvSpPr>
            <p:nvPr/>
          </p:nvSpPr>
          <p:spPr bwMode="auto">
            <a:xfrm rot="20990024" flipH="1">
              <a:off x="1936" y="2021"/>
              <a:ext cx="1816"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v, ack= u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sp>
          <p:nvSpPr>
            <p:cNvPr id="794637" name="Line 13"/>
            <p:cNvSpPr>
              <a:spLocks noChangeShapeType="1"/>
            </p:cNvSpPr>
            <p:nvPr/>
          </p:nvSpPr>
          <p:spPr bwMode="auto">
            <a:xfrm flipH="1">
              <a:off x="1623" y="1995"/>
              <a:ext cx="2604" cy="485"/>
            </a:xfrm>
            <a:prstGeom prst="line">
              <a:avLst/>
            </a:prstGeom>
            <a:noFill/>
            <a:ln w="38100">
              <a:solidFill>
                <a:schemeClr val="folHlink"/>
              </a:solidFill>
              <a:round/>
              <a:tailEnd type="triangle" w="med" len="lg"/>
            </a:ln>
            <a:effectLst/>
          </p:spPr>
          <p:txBody>
            <a:bodyPr wrap="none" anchor="ctr"/>
            <a:lstStyle/>
            <a:p>
              <a:endParaRPr lang="zh-CN" altLang="en-US"/>
            </a:p>
          </p:txBody>
        </p:sp>
      </p:grpSp>
      <p:grpSp>
        <p:nvGrpSpPr>
          <p:cNvPr id="794683" name="Group 59"/>
          <p:cNvGrpSpPr/>
          <p:nvPr/>
        </p:nvGrpSpPr>
        <p:grpSpPr bwMode="auto">
          <a:xfrm>
            <a:off x="2541588" y="4089400"/>
            <a:ext cx="4133850" cy="784225"/>
            <a:chOff x="1601" y="2576"/>
            <a:chExt cx="2604" cy="494"/>
          </a:xfrm>
        </p:grpSpPr>
        <p:sp>
          <p:nvSpPr>
            <p:cNvPr id="794639" name="Line 15"/>
            <p:cNvSpPr>
              <a:spLocks noChangeShapeType="1"/>
            </p:cNvSpPr>
            <p:nvPr/>
          </p:nvSpPr>
          <p:spPr bwMode="auto">
            <a:xfrm flipH="1">
              <a:off x="1601" y="2585"/>
              <a:ext cx="2604" cy="485"/>
            </a:xfrm>
            <a:prstGeom prst="line">
              <a:avLst/>
            </a:prstGeom>
            <a:noFill/>
            <a:ln w="38100">
              <a:solidFill>
                <a:schemeClr val="folHlink"/>
              </a:solidFill>
              <a:round/>
              <a:tailEnd type="triangle" w="med" len="lg"/>
            </a:ln>
            <a:effectLst/>
          </p:spPr>
          <p:txBody>
            <a:bodyPr wrap="none" anchor="ctr"/>
            <a:lstStyle/>
            <a:p>
              <a:endParaRPr lang="zh-CN" altLang="en-US"/>
            </a:p>
          </p:txBody>
        </p:sp>
        <p:sp>
          <p:nvSpPr>
            <p:cNvPr id="794640" name="Rectangle 16"/>
            <p:cNvSpPr>
              <a:spLocks noChangeArrowheads="1"/>
            </p:cNvSpPr>
            <p:nvPr/>
          </p:nvSpPr>
          <p:spPr bwMode="auto">
            <a:xfrm rot="20943314" flipH="1">
              <a:off x="1808" y="2576"/>
              <a:ext cx="2377"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FIN = 1, 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w, ack= u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grpSp>
      <p:sp>
        <p:nvSpPr>
          <p:cNvPr id="794642" name="Rectangle 18"/>
          <p:cNvSpPr>
            <a:spLocks noChangeArrowheads="1"/>
          </p:cNvSpPr>
          <p:nvPr/>
        </p:nvSpPr>
        <p:spPr bwMode="auto">
          <a:xfrm>
            <a:off x="1606550" y="1611313"/>
            <a:ext cx="954088" cy="67310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sp>
        <p:nvSpPr>
          <p:cNvPr id="794644" name="Rectangle 20"/>
          <p:cNvSpPr>
            <a:spLocks noChangeArrowheads="1"/>
          </p:cNvSpPr>
          <p:nvPr/>
        </p:nvSpPr>
        <p:spPr bwMode="auto">
          <a:xfrm>
            <a:off x="6692900" y="1611313"/>
            <a:ext cx="955675" cy="147955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grpSp>
        <p:nvGrpSpPr>
          <p:cNvPr id="794645" name="Group 21"/>
          <p:cNvGrpSpPr/>
          <p:nvPr/>
        </p:nvGrpSpPr>
        <p:grpSpPr bwMode="auto">
          <a:xfrm>
            <a:off x="1508125" y="1528763"/>
            <a:ext cx="6278563" cy="82550"/>
            <a:chOff x="1020" y="481"/>
            <a:chExt cx="4037" cy="46"/>
          </a:xfrm>
        </p:grpSpPr>
        <p:sp>
          <p:nvSpPr>
            <p:cNvPr id="794646" name="Line 22"/>
            <p:cNvSpPr>
              <a:spLocks noChangeShapeType="1"/>
            </p:cNvSpPr>
            <p:nvPr/>
          </p:nvSpPr>
          <p:spPr bwMode="auto">
            <a:xfrm>
              <a:off x="1020" y="527"/>
              <a:ext cx="4037" cy="0"/>
            </a:xfrm>
            <a:prstGeom prst="line">
              <a:avLst/>
            </a:prstGeom>
            <a:noFill/>
            <a:ln w="12700">
              <a:solidFill>
                <a:schemeClr val="folHlink"/>
              </a:solidFill>
              <a:prstDash val="dash"/>
              <a:round/>
            </a:ln>
            <a:effectLst/>
          </p:spPr>
          <p:txBody>
            <a:bodyPr/>
            <a:lstStyle/>
            <a:p>
              <a:endParaRPr lang="zh-CN" altLang="en-US"/>
            </a:p>
          </p:txBody>
        </p:sp>
        <p:sp>
          <p:nvSpPr>
            <p:cNvPr id="794647" name="Line 23"/>
            <p:cNvSpPr>
              <a:spLocks noChangeShapeType="1"/>
            </p:cNvSpPr>
            <p:nvPr/>
          </p:nvSpPr>
          <p:spPr bwMode="auto">
            <a:xfrm>
              <a:off x="1020" y="481"/>
              <a:ext cx="4037" cy="0"/>
            </a:xfrm>
            <a:prstGeom prst="line">
              <a:avLst/>
            </a:prstGeom>
            <a:noFill/>
            <a:ln w="12700">
              <a:solidFill>
                <a:schemeClr val="folHlink"/>
              </a:solidFill>
              <a:prstDash val="dash"/>
              <a:round/>
            </a:ln>
            <a:effectLst/>
          </p:spPr>
          <p:txBody>
            <a:bodyPr/>
            <a:lstStyle/>
            <a:p>
              <a:endParaRPr lang="zh-CN" altLang="en-US"/>
            </a:p>
          </p:txBody>
        </p:sp>
      </p:grpSp>
      <p:grpSp>
        <p:nvGrpSpPr>
          <p:cNvPr id="794662" name="Group 38"/>
          <p:cNvGrpSpPr/>
          <p:nvPr/>
        </p:nvGrpSpPr>
        <p:grpSpPr bwMode="auto">
          <a:xfrm>
            <a:off x="498475" y="1257300"/>
            <a:ext cx="1403350" cy="1082675"/>
            <a:chOff x="314" y="792"/>
            <a:chExt cx="884" cy="682"/>
          </a:xfrm>
        </p:grpSpPr>
        <p:sp>
          <p:nvSpPr>
            <p:cNvPr id="794663" name="Freeform 39"/>
            <p:cNvSpPr/>
            <p:nvPr/>
          </p:nvSpPr>
          <p:spPr bwMode="auto">
            <a:xfrm>
              <a:off x="349" y="792"/>
              <a:ext cx="849" cy="682"/>
            </a:xfrm>
            <a:custGeom>
              <a:avLst/>
              <a:gdLst/>
              <a:ahLst/>
              <a:cxnLst>
                <a:cxn ang="0">
                  <a:pos x="769" y="0"/>
                </a:cxn>
                <a:cxn ang="0">
                  <a:pos x="0" y="9"/>
                </a:cxn>
                <a:cxn ang="0">
                  <a:pos x="0" y="584"/>
                </a:cxn>
                <a:cxn ang="0">
                  <a:pos x="603" y="584"/>
                </a:cxn>
              </a:cxnLst>
              <a:rect l="0" t="0" r="r" b="b"/>
              <a:pathLst>
                <a:path w="769" h="584">
                  <a:moveTo>
                    <a:pt x="769" y="0"/>
                  </a:moveTo>
                  <a:lnTo>
                    <a:pt x="0" y="9"/>
                  </a:lnTo>
                  <a:lnTo>
                    <a:pt x="0" y="584"/>
                  </a:lnTo>
                  <a:lnTo>
                    <a:pt x="603" y="584"/>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4664" name="Rectangle 40"/>
            <p:cNvSpPr>
              <a:spLocks noChangeArrowheads="1"/>
            </p:cNvSpPr>
            <p:nvPr/>
          </p:nvSpPr>
          <p:spPr bwMode="auto">
            <a:xfrm>
              <a:off x="314" y="1227"/>
              <a:ext cx="690"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主动关闭</a:t>
              </a:r>
            </a:p>
          </p:txBody>
        </p:sp>
      </p:grpSp>
      <p:grpSp>
        <p:nvGrpSpPr>
          <p:cNvPr id="794682" name="Group 58"/>
          <p:cNvGrpSpPr/>
          <p:nvPr/>
        </p:nvGrpSpPr>
        <p:grpSpPr bwMode="auto">
          <a:xfrm>
            <a:off x="7412038" y="1190625"/>
            <a:ext cx="1408112" cy="2905125"/>
            <a:chOff x="4669" y="750"/>
            <a:chExt cx="887" cy="1830"/>
          </a:xfrm>
        </p:grpSpPr>
        <p:sp>
          <p:nvSpPr>
            <p:cNvPr id="794665" name="Freeform 41"/>
            <p:cNvSpPr/>
            <p:nvPr/>
          </p:nvSpPr>
          <p:spPr bwMode="auto">
            <a:xfrm>
              <a:off x="4669" y="750"/>
              <a:ext cx="887" cy="1830"/>
            </a:xfrm>
            <a:custGeom>
              <a:avLst/>
              <a:gdLst/>
              <a:ahLst/>
              <a:cxnLst>
                <a:cxn ang="0">
                  <a:pos x="0" y="0"/>
                </a:cxn>
                <a:cxn ang="0">
                  <a:pos x="868" y="7"/>
                </a:cxn>
                <a:cxn ang="0">
                  <a:pos x="868" y="1493"/>
                </a:cxn>
                <a:cxn ang="0">
                  <a:pos x="124" y="1493"/>
                </a:cxn>
              </a:cxnLst>
              <a:rect l="0" t="0" r="r" b="b"/>
              <a:pathLst>
                <a:path w="868" h="1493">
                  <a:moveTo>
                    <a:pt x="0" y="0"/>
                  </a:moveTo>
                  <a:lnTo>
                    <a:pt x="868" y="7"/>
                  </a:lnTo>
                  <a:lnTo>
                    <a:pt x="868" y="1493"/>
                  </a:lnTo>
                  <a:lnTo>
                    <a:pt x="124" y="1493"/>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4666" name="Rectangle 42"/>
            <p:cNvSpPr>
              <a:spLocks noChangeArrowheads="1"/>
            </p:cNvSpPr>
            <p:nvPr/>
          </p:nvSpPr>
          <p:spPr bwMode="auto">
            <a:xfrm>
              <a:off x="4855" y="2306"/>
              <a:ext cx="690"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被动关闭</a:t>
              </a:r>
            </a:p>
          </p:txBody>
        </p:sp>
      </p:grpSp>
      <p:sp>
        <p:nvSpPr>
          <p:cNvPr id="794667" name="Rectangle 43"/>
          <p:cNvSpPr>
            <a:spLocks noChangeArrowheads="1"/>
          </p:cNvSpPr>
          <p:nvPr/>
        </p:nvSpPr>
        <p:spPr bwMode="auto">
          <a:xfrm>
            <a:off x="4130675" y="1778000"/>
            <a:ext cx="1133475" cy="401638"/>
          </a:xfrm>
          <a:prstGeom prst="rect">
            <a:avLst/>
          </a:prstGeom>
          <a:solidFill>
            <a:srgbClr val="CCECFF"/>
          </a:solidFill>
          <a:ln w="38100" cmpd="dbl" algn="ctr">
            <a:solidFill>
              <a:schemeClr val="folHlink"/>
            </a:solid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数据传送</a:t>
            </a:r>
          </a:p>
        </p:txBody>
      </p:sp>
      <p:grpSp>
        <p:nvGrpSpPr>
          <p:cNvPr id="794668" name="Group 44"/>
          <p:cNvGrpSpPr/>
          <p:nvPr/>
        </p:nvGrpSpPr>
        <p:grpSpPr bwMode="auto">
          <a:xfrm>
            <a:off x="7453313" y="1376363"/>
            <a:ext cx="1196975" cy="1789112"/>
            <a:chOff x="4695" y="867"/>
            <a:chExt cx="754" cy="1127"/>
          </a:xfrm>
        </p:grpSpPr>
        <p:sp>
          <p:nvSpPr>
            <p:cNvPr id="794669" name="Freeform 45"/>
            <p:cNvSpPr/>
            <p:nvPr/>
          </p:nvSpPr>
          <p:spPr bwMode="auto">
            <a:xfrm>
              <a:off x="4695" y="867"/>
              <a:ext cx="361" cy="1127"/>
            </a:xfrm>
            <a:custGeom>
              <a:avLst/>
              <a:gdLst/>
              <a:ahLst/>
              <a:cxnLst>
                <a:cxn ang="0">
                  <a:pos x="100" y="965"/>
                </a:cxn>
                <a:cxn ang="0">
                  <a:pos x="336" y="894"/>
                </a:cxn>
                <a:cxn ang="0">
                  <a:pos x="426" y="708"/>
                </a:cxn>
                <a:cxn ang="0">
                  <a:pos x="451" y="417"/>
                </a:cxn>
                <a:cxn ang="0">
                  <a:pos x="426" y="207"/>
                </a:cxn>
                <a:cxn ang="0">
                  <a:pos x="336" y="72"/>
                </a:cxn>
                <a:cxn ang="0">
                  <a:pos x="0" y="0"/>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4670" name="Rectangle 46"/>
            <p:cNvSpPr>
              <a:spLocks noChangeArrowheads="1"/>
            </p:cNvSpPr>
            <p:nvPr/>
          </p:nvSpPr>
          <p:spPr bwMode="auto">
            <a:xfrm>
              <a:off x="5047" y="1120"/>
              <a:ext cx="402" cy="5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通知</a:t>
              </a:r>
            </a:p>
            <a:p>
              <a:pPr defTabSz="762000" eaLnBrk="0" hangingPunct="0"/>
              <a:r>
                <a:rPr kumimoji="1" lang="zh-CN" altLang="en-US" sz="1800">
                  <a:latin typeface="Times New Roman" panose="02020603050405020304" pitchFamily="18" charset="0"/>
                  <a:ea typeface="黑体" panose="02010609060101010101" pitchFamily="49" charset="-122"/>
                </a:rPr>
                <a:t>应用</a:t>
              </a:r>
            </a:p>
            <a:p>
              <a:pPr defTabSz="762000" eaLnBrk="0" hangingPunct="0"/>
              <a:r>
                <a:rPr kumimoji="1" lang="zh-CN" altLang="en-US" sz="1800">
                  <a:latin typeface="Times New Roman" panose="02020603050405020304" pitchFamily="18" charset="0"/>
                  <a:ea typeface="黑体" panose="02010609060101010101" pitchFamily="49" charset="-122"/>
                </a:rPr>
                <a:t>进程</a:t>
              </a:r>
            </a:p>
          </p:txBody>
        </p:sp>
      </p:grpSp>
      <p:sp>
        <p:nvSpPr>
          <p:cNvPr id="794671" name="Rectangle 47"/>
          <p:cNvSpPr>
            <a:spLocks noChangeArrowheads="1"/>
          </p:cNvSpPr>
          <p:nvPr/>
        </p:nvSpPr>
        <p:spPr bwMode="auto">
          <a:xfrm>
            <a:off x="1587500" y="1622425"/>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sp>
        <p:nvSpPr>
          <p:cNvPr id="794672" name="Rectangle 48"/>
          <p:cNvSpPr>
            <a:spLocks noChangeArrowheads="1"/>
          </p:cNvSpPr>
          <p:nvPr/>
        </p:nvSpPr>
        <p:spPr bwMode="auto">
          <a:xfrm>
            <a:off x="6673850" y="2058988"/>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pic>
        <p:nvPicPr>
          <p:cNvPr id="794673" name="Picture 49"/>
          <p:cNvPicPr>
            <a:picLocks noChangeArrowheads="1"/>
          </p:cNvPicPr>
          <p:nvPr/>
        </p:nvPicPr>
        <p:blipFill>
          <a:blip r:embed="rId2" cstate="print"/>
          <a:srcRect/>
          <a:stretch>
            <a:fillRect/>
          </a:stretch>
        </p:blipFill>
        <p:spPr bwMode="auto">
          <a:xfrm>
            <a:off x="1831975" y="969963"/>
            <a:ext cx="504825" cy="496887"/>
          </a:xfrm>
          <a:prstGeom prst="rect">
            <a:avLst/>
          </a:prstGeom>
          <a:noFill/>
          <a:ln w="9525">
            <a:noFill/>
            <a:miter lim="800000"/>
            <a:headEnd/>
            <a:tailEnd/>
          </a:ln>
          <a:effectLst/>
        </p:spPr>
      </p:pic>
      <p:pic>
        <p:nvPicPr>
          <p:cNvPr id="794674" name="Picture 50"/>
          <p:cNvPicPr>
            <a:picLocks noChangeArrowheads="1"/>
          </p:cNvPicPr>
          <p:nvPr/>
        </p:nvPicPr>
        <p:blipFill>
          <a:blip r:embed="rId2" cstate="print"/>
          <a:srcRect/>
          <a:stretch>
            <a:fillRect/>
          </a:stretch>
        </p:blipFill>
        <p:spPr bwMode="auto">
          <a:xfrm>
            <a:off x="6918325" y="969963"/>
            <a:ext cx="504825" cy="496887"/>
          </a:xfrm>
          <a:prstGeom prst="rect">
            <a:avLst/>
          </a:prstGeom>
          <a:noFill/>
          <a:ln w="9525">
            <a:noFill/>
            <a:miter lim="800000"/>
            <a:headEnd/>
            <a:tailEnd/>
          </a:ln>
          <a:effectLst/>
        </p:spPr>
      </p:pic>
      <p:sp>
        <p:nvSpPr>
          <p:cNvPr id="794675" name="Rectangle 51"/>
          <p:cNvSpPr>
            <a:spLocks noChangeArrowheads="1"/>
          </p:cNvSpPr>
          <p:nvPr/>
        </p:nvSpPr>
        <p:spPr bwMode="auto">
          <a:xfrm>
            <a:off x="2222500" y="938213"/>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794676" name="Rectangle 52"/>
          <p:cNvSpPr>
            <a:spLocks noChangeArrowheads="1"/>
          </p:cNvSpPr>
          <p:nvPr/>
        </p:nvSpPr>
        <p:spPr bwMode="auto">
          <a:xfrm>
            <a:off x="6723063" y="938213"/>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794677" name="Rectangle 53"/>
          <p:cNvSpPr>
            <a:spLocks noChangeArrowheads="1"/>
          </p:cNvSpPr>
          <p:nvPr/>
        </p:nvSpPr>
        <p:spPr bwMode="auto">
          <a:xfrm>
            <a:off x="1766888" y="647700"/>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客户</a:t>
            </a:r>
          </a:p>
        </p:txBody>
      </p:sp>
      <p:sp>
        <p:nvSpPr>
          <p:cNvPr id="794678" name="Rectangle 54"/>
          <p:cNvSpPr>
            <a:spLocks noChangeArrowheads="1"/>
          </p:cNvSpPr>
          <p:nvPr/>
        </p:nvSpPr>
        <p:spPr bwMode="auto">
          <a:xfrm>
            <a:off x="6734175" y="647700"/>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服务器</a:t>
            </a:r>
          </a:p>
        </p:txBody>
      </p:sp>
      <p:sp>
        <p:nvSpPr>
          <p:cNvPr id="794679" name="Rectangle 55"/>
          <p:cNvSpPr>
            <a:spLocks noChangeArrowheads="1"/>
          </p:cNvSpPr>
          <p:nvPr/>
        </p:nvSpPr>
        <p:spPr bwMode="auto">
          <a:xfrm rot="-628888">
            <a:off x="4340225" y="3627438"/>
            <a:ext cx="1133475" cy="401637"/>
          </a:xfrm>
          <a:prstGeom prst="rect">
            <a:avLst/>
          </a:prstGeom>
          <a:solidFill>
            <a:srgbClr val="CCECFF"/>
          </a:solidFill>
          <a:ln w="38100" cmpd="dbl" algn="ctr">
            <a:solidFill>
              <a:schemeClr val="folHlink"/>
            </a:solid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数据传送</a:t>
            </a:r>
          </a:p>
        </p:txBody>
      </p:sp>
      <p:sp>
        <p:nvSpPr>
          <p:cNvPr id="794681" name="Text Box 57"/>
          <p:cNvSpPr txBox="1">
            <a:spLocks noChangeArrowheads="1"/>
          </p:cNvSpPr>
          <p:nvPr/>
        </p:nvSpPr>
        <p:spPr bwMode="auto">
          <a:xfrm>
            <a:off x="2051720" y="188640"/>
            <a:ext cx="6336704" cy="523220"/>
          </a:xfrm>
          <a:prstGeom prst="rect">
            <a:avLst/>
          </a:prstGeom>
          <a:noFill/>
          <a:ln w="9525">
            <a:noFill/>
            <a:miter lim="800000"/>
          </a:ln>
          <a:effectLst/>
        </p:spPr>
        <p:txBody>
          <a:bodyPr wrap="square">
            <a:spAutoFit/>
          </a:bodyPr>
          <a:lstStyle/>
          <a:p>
            <a:r>
              <a:rPr lang="en-US" altLang="zh-CN" b="1" kern="0" dirty="0">
                <a:solidFill>
                  <a:srgbClr val="333399"/>
                </a:solidFill>
                <a:latin typeface="Arial" pitchFamily="34" charset="0"/>
                <a:ea typeface="黑体" pitchFamily="2" charset="-122"/>
              </a:rPr>
              <a:t>TCP </a:t>
            </a:r>
            <a:r>
              <a:rPr lang="zh-CN" altLang="en-US" b="1" kern="0" dirty="0">
                <a:solidFill>
                  <a:srgbClr val="333399"/>
                </a:solidFill>
                <a:latin typeface="Arial" pitchFamily="34" charset="0"/>
                <a:ea typeface="黑体" pitchFamily="2" charset="-122"/>
              </a:rPr>
              <a:t>的连接释放：采用</a:t>
            </a:r>
            <a:r>
              <a:rPr lang="zh-CN" altLang="zh-CN" kern="0" dirty="0">
                <a:solidFill>
                  <a:srgbClr val="FF0000"/>
                </a:solidFill>
                <a:latin typeface="Arial" pitchFamily="34" charset="0"/>
                <a:ea typeface="黑体" pitchFamily="2" charset="-122"/>
              </a:rPr>
              <a:t>四报文握手</a:t>
            </a:r>
            <a:endParaRPr lang="zh-CN" altLang="en-US" kern="0" dirty="0">
              <a:solidFill>
                <a:srgbClr val="FF0000"/>
              </a:solidFill>
              <a:latin typeface="Arial" pitchFamily="34" charset="0"/>
              <a:ea typeface="黑体" pitchFamily="2" charset="-122"/>
            </a:endParaRPr>
          </a:p>
        </p:txBody>
      </p:sp>
      <p:sp>
        <p:nvSpPr>
          <p:cNvPr id="794684" name="Text Box 60"/>
          <p:cNvSpPr txBox="1">
            <a:spLocks noChangeArrowheads="1"/>
          </p:cNvSpPr>
          <p:nvPr/>
        </p:nvSpPr>
        <p:spPr bwMode="auto">
          <a:xfrm>
            <a:off x="1495425" y="5373688"/>
            <a:ext cx="6118225" cy="955675"/>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pPr>
              <a:buFontTx/>
              <a:buChar char="•"/>
            </a:pP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若 </a:t>
            </a:r>
            <a:r>
              <a:rPr lang="en-US" altLang="zh-CN" dirty="0">
                <a:latin typeface="Arial" panose="020B0604020202020204" pitchFamily="34" charset="0"/>
                <a:ea typeface="黑体" panose="02010609060101010101" pitchFamily="49" charset="-122"/>
              </a:rPr>
              <a:t>B </a:t>
            </a:r>
            <a:r>
              <a:rPr lang="zh-CN" altLang="en-US" dirty="0">
                <a:latin typeface="Arial" panose="020B0604020202020204" pitchFamily="34" charset="0"/>
                <a:ea typeface="黑体" panose="02010609060101010101" pitchFamily="49" charset="-122"/>
              </a:rPr>
              <a:t>已经没有要向 </a:t>
            </a:r>
            <a:r>
              <a:rPr lang="en-US" altLang="zh-CN" dirty="0">
                <a:latin typeface="Arial" panose="020B0604020202020204" pitchFamily="34" charset="0"/>
                <a:ea typeface="黑体" panose="02010609060101010101" pitchFamily="49" charset="-122"/>
              </a:rPr>
              <a:t>A </a:t>
            </a:r>
            <a:r>
              <a:rPr lang="zh-CN" altLang="en-US" dirty="0">
                <a:latin typeface="Arial" panose="020B0604020202020204" pitchFamily="34" charset="0"/>
                <a:ea typeface="黑体" panose="02010609060101010101" pitchFamily="49" charset="-122"/>
              </a:rPr>
              <a:t>发送的数据，</a:t>
            </a:r>
          </a:p>
          <a:p>
            <a:r>
              <a:rPr lang="zh-CN" altLang="en-US" dirty="0">
                <a:latin typeface="Arial" panose="020B0604020202020204" pitchFamily="34" charset="0"/>
                <a:ea typeface="黑体" panose="02010609060101010101" pitchFamily="49" charset="-122"/>
              </a:rPr>
              <a:t>   其应用进程就通知 </a:t>
            </a:r>
            <a:r>
              <a:rPr lang="en-US" altLang="zh-CN" dirty="0">
                <a:latin typeface="Arial" panose="020B0604020202020204" pitchFamily="34" charset="0"/>
                <a:ea typeface="黑体" panose="02010609060101010101" pitchFamily="49" charset="-122"/>
              </a:rPr>
              <a:t>TCP </a:t>
            </a:r>
            <a:r>
              <a:rPr lang="zh-CN" altLang="en-US" dirty="0">
                <a:latin typeface="Arial" panose="020B0604020202020204" pitchFamily="34" charset="0"/>
                <a:ea typeface="黑体" panose="02010609060101010101" pitchFamily="49" charset="-122"/>
              </a:rPr>
              <a:t>释放连接。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94684"/>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1000"/>
                                  </p:stCondLst>
                                  <p:childTnLst>
                                    <p:set>
                                      <p:cBhvr>
                                        <p:cTn id="9" dur="1" fill="hold">
                                          <p:stCondLst>
                                            <p:cond delay="0"/>
                                          </p:stCondLst>
                                        </p:cTn>
                                        <p:tgtEl>
                                          <p:spTgt spid="794682"/>
                                        </p:tgtEl>
                                        <p:attrNameLst>
                                          <p:attrName>style.visibility</p:attrName>
                                        </p:attrNameLst>
                                      </p:cBhvr>
                                      <p:to>
                                        <p:strVal val="visible"/>
                                      </p:to>
                                    </p:set>
                                    <p:animEffect transition="in" filter="wipe(up)">
                                      <p:cBhvr>
                                        <p:cTn id="10" dur="1000"/>
                                        <p:tgtEl>
                                          <p:spTgt spid="794682"/>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794683"/>
                                        </p:tgtEl>
                                        <p:attrNameLst>
                                          <p:attrName>style.visibility</p:attrName>
                                        </p:attrNameLst>
                                      </p:cBhvr>
                                      <p:to>
                                        <p:strVal val="visible"/>
                                      </p:to>
                                    </p:set>
                                    <p:animEffect transition="in" filter="wipe(right)">
                                      <p:cBhvr>
                                        <p:cTn id="14" dur="1000"/>
                                        <p:tgtEl>
                                          <p:spTgt spid="79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84" grpId="0" animBg="1"/>
    </p:bldLst>
  </p:timing>
</p:sld>
</file>

<file path=ppt/slides/slide2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98722" name="Group 2"/>
          <p:cNvGrpSpPr/>
          <p:nvPr/>
        </p:nvGrpSpPr>
        <p:grpSpPr bwMode="auto">
          <a:xfrm>
            <a:off x="2509838" y="2349500"/>
            <a:ext cx="4248150" cy="4062413"/>
            <a:chOff x="1474" y="1888"/>
            <a:chExt cx="2676" cy="2432"/>
          </a:xfrm>
        </p:grpSpPr>
        <p:sp>
          <p:nvSpPr>
            <p:cNvPr id="798723" name="Line 3"/>
            <p:cNvSpPr>
              <a:spLocks noChangeShapeType="1"/>
            </p:cNvSpPr>
            <p:nvPr/>
          </p:nvSpPr>
          <p:spPr bwMode="auto">
            <a:xfrm>
              <a:off x="1474" y="1888"/>
              <a:ext cx="0" cy="2432"/>
            </a:xfrm>
            <a:prstGeom prst="line">
              <a:avLst/>
            </a:prstGeom>
            <a:noFill/>
            <a:ln w="28575">
              <a:solidFill>
                <a:schemeClr val="folHlink"/>
              </a:solidFill>
              <a:round/>
              <a:tailEnd type="triangle" w="med" len="lg"/>
            </a:ln>
            <a:effectLst/>
          </p:spPr>
          <p:txBody>
            <a:bodyPr/>
            <a:lstStyle/>
            <a:p>
              <a:endParaRPr lang="zh-CN" altLang="en-US"/>
            </a:p>
          </p:txBody>
        </p:sp>
        <p:sp>
          <p:nvSpPr>
            <p:cNvPr id="798724" name="Line 4"/>
            <p:cNvSpPr>
              <a:spLocks noChangeShapeType="1"/>
            </p:cNvSpPr>
            <p:nvPr/>
          </p:nvSpPr>
          <p:spPr bwMode="auto">
            <a:xfrm>
              <a:off x="4150" y="1888"/>
              <a:ext cx="0" cy="2432"/>
            </a:xfrm>
            <a:prstGeom prst="line">
              <a:avLst/>
            </a:prstGeom>
            <a:noFill/>
            <a:ln w="28575">
              <a:solidFill>
                <a:schemeClr val="folHlink"/>
              </a:solidFill>
              <a:round/>
              <a:tailEnd type="triangle" w="med" len="lg"/>
            </a:ln>
            <a:effectLst/>
          </p:spPr>
          <p:txBody>
            <a:bodyPr/>
            <a:lstStyle/>
            <a:p>
              <a:endParaRPr lang="zh-CN" altLang="en-US"/>
            </a:p>
          </p:txBody>
        </p:sp>
      </p:grpSp>
      <p:sp>
        <p:nvSpPr>
          <p:cNvPr id="798725" name="AutoShape 5"/>
          <p:cNvSpPr>
            <a:spLocks noChangeArrowheads="1"/>
          </p:cNvSpPr>
          <p:nvPr/>
        </p:nvSpPr>
        <p:spPr bwMode="auto">
          <a:xfrm rot="-651552">
            <a:off x="3786188" y="3895725"/>
            <a:ext cx="676275" cy="236538"/>
          </a:xfrm>
          <a:prstGeom prst="leftArrow">
            <a:avLst>
              <a:gd name="adj1" fmla="val 53620"/>
              <a:gd name="adj2" fmla="val 119816"/>
            </a:avLst>
          </a:prstGeom>
          <a:solidFill>
            <a:schemeClr val="hlink"/>
          </a:solidFill>
          <a:ln w="12700" algn="ctr">
            <a:solidFill>
              <a:schemeClr val="hlink"/>
            </a:solidFill>
            <a:miter lim="800000"/>
          </a:ln>
          <a:effectLst/>
        </p:spPr>
        <p:txBody>
          <a:bodyPr wrap="none" anchor="ctr"/>
          <a:lstStyle/>
          <a:p>
            <a:endParaRPr lang="zh-CN" altLang="en-US"/>
          </a:p>
        </p:txBody>
      </p:sp>
      <p:sp>
        <p:nvSpPr>
          <p:cNvPr id="798726" name="AutoShape 6"/>
          <p:cNvSpPr>
            <a:spLocks noChangeArrowheads="1"/>
          </p:cNvSpPr>
          <p:nvPr/>
        </p:nvSpPr>
        <p:spPr bwMode="auto">
          <a:xfrm>
            <a:off x="3495675" y="1863725"/>
            <a:ext cx="2384425" cy="252413"/>
          </a:xfrm>
          <a:prstGeom prst="leftRightArrow">
            <a:avLst>
              <a:gd name="adj1" fmla="val 55880"/>
              <a:gd name="adj2" fmla="val 108285"/>
            </a:avLst>
          </a:prstGeom>
          <a:solidFill>
            <a:schemeClr val="hlink"/>
          </a:solidFill>
          <a:ln w="12700" algn="ctr">
            <a:solidFill>
              <a:schemeClr val="hlink"/>
            </a:solidFill>
            <a:miter lim="800000"/>
          </a:ln>
          <a:effectLst/>
        </p:spPr>
        <p:txBody>
          <a:bodyPr wrap="none" anchor="ctr"/>
          <a:lstStyle/>
          <a:p>
            <a:endParaRPr lang="zh-CN" altLang="en-US"/>
          </a:p>
        </p:txBody>
      </p:sp>
      <p:grpSp>
        <p:nvGrpSpPr>
          <p:cNvPr id="798727" name="Group 7"/>
          <p:cNvGrpSpPr/>
          <p:nvPr/>
        </p:nvGrpSpPr>
        <p:grpSpPr bwMode="auto">
          <a:xfrm>
            <a:off x="2562225" y="2355850"/>
            <a:ext cx="4133850" cy="768350"/>
            <a:chOff x="1614" y="1484"/>
            <a:chExt cx="2604" cy="484"/>
          </a:xfrm>
        </p:grpSpPr>
        <p:sp>
          <p:nvSpPr>
            <p:cNvPr id="798728" name="Rectangle 8"/>
            <p:cNvSpPr>
              <a:spLocks noChangeArrowheads="1"/>
            </p:cNvSpPr>
            <p:nvPr/>
          </p:nvSpPr>
          <p:spPr bwMode="auto">
            <a:xfrm rot="597975">
              <a:off x="2497" y="1518"/>
              <a:ext cx="1165" cy="24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a:latin typeface="Times New Roman" panose="02020603050405020304" pitchFamily="18" charset="0"/>
                  <a:ea typeface="黑体" panose="02010609060101010101" pitchFamily="49" charset="-122"/>
                </a:rPr>
                <a:t>FIN = 1, seq = u</a:t>
              </a:r>
            </a:p>
          </p:txBody>
        </p:sp>
        <p:sp>
          <p:nvSpPr>
            <p:cNvPr id="798729" name="Line 9"/>
            <p:cNvSpPr>
              <a:spLocks noChangeShapeType="1"/>
            </p:cNvSpPr>
            <p:nvPr/>
          </p:nvSpPr>
          <p:spPr bwMode="auto">
            <a:xfrm>
              <a:off x="1614" y="1484"/>
              <a:ext cx="2604" cy="484"/>
            </a:xfrm>
            <a:prstGeom prst="line">
              <a:avLst/>
            </a:prstGeom>
            <a:noFill/>
            <a:ln w="38100">
              <a:solidFill>
                <a:schemeClr val="folHlink"/>
              </a:solidFill>
              <a:round/>
              <a:tailEnd type="triangle" w="med" len="lg"/>
            </a:ln>
            <a:effectLst/>
          </p:spPr>
          <p:txBody>
            <a:bodyPr wrap="none" anchor="ctr"/>
            <a:lstStyle/>
            <a:p>
              <a:endParaRPr lang="zh-CN" altLang="en-US"/>
            </a:p>
          </p:txBody>
        </p:sp>
      </p:grpSp>
      <p:grpSp>
        <p:nvGrpSpPr>
          <p:cNvPr id="798730" name="Group 10"/>
          <p:cNvGrpSpPr/>
          <p:nvPr/>
        </p:nvGrpSpPr>
        <p:grpSpPr bwMode="auto">
          <a:xfrm>
            <a:off x="2576513" y="3167063"/>
            <a:ext cx="4133850" cy="769937"/>
            <a:chOff x="1623" y="1995"/>
            <a:chExt cx="2604" cy="485"/>
          </a:xfrm>
        </p:grpSpPr>
        <p:sp>
          <p:nvSpPr>
            <p:cNvPr id="798731" name="Rectangle 11"/>
            <p:cNvSpPr>
              <a:spLocks noChangeArrowheads="1"/>
            </p:cNvSpPr>
            <p:nvPr/>
          </p:nvSpPr>
          <p:spPr bwMode="auto">
            <a:xfrm rot="20990024" flipH="1">
              <a:off x="1936" y="2021"/>
              <a:ext cx="1816"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v, ack= u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sp>
          <p:nvSpPr>
            <p:cNvPr id="798732" name="Line 12"/>
            <p:cNvSpPr>
              <a:spLocks noChangeShapeType="1"/>
            </p:cNvSpPr>
            <p:nvPr/>
          </p:nvSpPr>
          <p:spPr bwMode="auto">
            <a:xfrm flipH="1">
              <a:off x="1623" y="1995"/>
              <a:ext cx="2604" cy="485"/>
            </a:xfrm>
            <a:prstGeom prst="line">
              <a:avLst/>
            </a:prstGeom>
            <a:noFill/>
            <a:ln w="38100">
              <a:solidFill>
                <a:schemeClr val="folHlink"/>
              </a:solidFill>
              <a:round/>
              <a:tailEnd type="triangle" w="med" len="lg"/>
            </a:ln>
            <a:effectLst/>
          </p:spPr>
          <p:txBody>
            <a:bodyPr wrap="none" anchor="ctr"/>
            <a:lstStyle/>
            <a:p>
              <a:endParaRPr lang="zh-CN" altLang="en-US"/>
            </a:p>
          </p:txBody>
        </p:sp>
      </p:grpSp>
      <p:grpSp>
        <p:nvGrpSpPr>
          <p:cNvPr id="798733" name="Group 13"/>
          <p:cNvGrpSpPr/>
          <p:nvPr/>
        </p:nvGrpSpPr>
        <p:grpSpPr bwMode="auto">
          <a:xfrm>
            <a:off x="2541588" y="4089400"/>
            <a:ext cx="4133850" cy="784225"/>
            <a:chOff x="1601" y="2576"/>
            <a:chExt cx="2604" cy="494"/>
          </a:xfrm>
        </p:grpSpPr>
        <p:sp>
          <p:nvSpPr>
            <p:cNvPr id="798734" name="Line 14"/>
            <p:cNvSpPr>
              <a:spLocks noChangeShapeType="1"/>
            </p:cNvSpPr>
            <p:nvPr/>
          </p:nvSpPr>
          <p:spPr bwMode="auto">
            <a:xfrm flipH="1">
              <a:off x="1601" y="2585"/>
              <a:ext cx="2604" cy="485"/>
            </a:xfrm>
            <a:prstGeom prst="line">
              <a:avLst/>
            </a:prstGeom>
            <a:noFill/>
            <a:ln w="38100">
              <a:solidFill>
                <a:schemeClr val="folHlink"/>
              </a:solidFill>
              <a:round/>
              <a:tailEnd type="triangle" w="med" len="lg"/>
            </a:ln>
            <a:effectLst/>
          </p:spPr>
          <p:txBody>
            <a:bodyPr wrap="none" anchor="ctr"/>
            <a:lstStyle/>
            <a:p>
              <a:endParaRPr lang="zh-CN" altLang="en-US"/>
            </a:p>
          </p:txBody>
        </p:sp>
        <p:sp>
          <p:nvSpPr>
            <p:cNvPr id="798735" name="Rectangle 15"/>
            <p:cNvSpPr>
              <a:spLocks noChangeArrowheads="1"/>
            </p:cNvSpPr>
            <p:nvPr/>
          </p:nvSpPr>
          <p:spPr bwMode="auto">
            <a:xfrm rot="20943314" flipH="1">
              <a:off x="1808" y="2576"/>
              <a:ext cx="2377"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FIN = 1, 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w, ack= u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grpSp>
      <p:sp>
        <p:nvSpPr>
          <p:cNvPr id="798736" name="Rectangle 16"/>
          <p:cNvSpPr>
            <a:spLocks noChangeArrowheads="1"/>
          </p:cNvSpPr>
          <p:nvPr/>
        </p:nvSpPr>
        <p:spPr bwMode="auto">
          <a:xfrm>
            <a:off x="1606550" y="1611313"/>
            <a:ext cx="954088" cy="67310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sp>
        <p:nvSpPr>
          <p:cNvPr id="798737" name="Rectangle 17"/>
          <p:cNvSpPr>
            <a:spLocks noChangeArrowheads="1"/>
          </p:cNvSpPr>
          <p:nvPr/>
        </p:nvSpPr>
        <p:spPr bwMode="auto">
          <a:xfrm>
            <a:off x="6692900" y="1611313"/>
            <a:ext cx="955675" cy="147955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grpSp>
        <p:nvGrpSpPr>
          <p:cNvPr id="798738" name="Group 18"/>
          <p:cNvGrpSpPr/>
          <p:nvPr/>
        </p:nvGrpSpPr>
        <p:grpSpPr bwMode="auto">
          <a:xfrm>
            <a:off x="1508125" y="1528763"/>
            <a:ext cx="6278563" cy="82550"/>
            <a:chOff x="1020" y="481"/>
            <a:chExt cx="4037" cy="46"/>
          </a:xfrm>
        </p:grpSpPr>
        <p:sp>
          <p:nvSpPr>
            <p:cNvPr id="798739" name="Line 19"/>
            <p:cNvSpPr>
              <a:spLocks noChangeShapeType="1"/>
            </p:cNvSpPr>
            <p:nvPr/>
          </p:nvSpPr>
          <p:spPr bwMode="auto">
            <a:xfrm>
              <a:off x="1020" y="527"/>
              <a:ext cx="4037" cy="0"/>
            </a:xfrm>
            <a:prstGeom prst="line">
              <a:avLst/>
            </a:prstGeom>
            <a:noFill/>
            <a:ln w="12700">
              <a:solidFill>
                <a:schemeClr val="folHlink"/>
              </a:solidFill>
              <a:prstDash val="dash"/>
              <a:round/>
            </a:ln>
            <a:effectLst/>
          </p:spPr>
          <p:txBody>
            <a:bodyPr/>
            <a:lstStyle/>
            <a:p>
              <a:endParaRPr lang="zh-CN" altLang="en-US"/>
            </a:p>
          </p:txBody>
        </p:sp>
        <p:sp>
          <p:nvSpPr>
            <p:cNvPr id="798740" name="Line 20"/>
            <p:cNvSpPr>
              <a:spLocks noChangeShapeType="1"/>
            </p:cNvSpPr>
            <p:nvPr/>
          </p:nvSpPr>
          <p:spPr bwMode="auto">
            <a:xfrm>
              <a:off x="1020" y="481"/>
              <a:ext cx="4037" cy="0"/>
            </a:xfrm>
            <a:prstGeom prst="line">
              <a:avLst/>
            </a:prstGeom>
            <a:noFill/>
            <a:ln w="12700">
              <a:solidFill>
                <a:schemeClr val="folHlink"/>
              </a:solidFill>
              <a:prstDash val="dash"/>
              <a:round/>
            </a:ln>
            <a:effectLst/>
          </p:spPr>
          <p:txBody>
            <a:bodyPr/>
            <a:lstStyle/>
            <a:p>
              <a:endParaRPr lang="zh-CN" altLang="en-US"/>
            </a:p>
          </p:txBody>
        </p:sp>
      </p:grpSp>
      <p:grpSp>
        <p:nvGrpSpPr>
          <p:cNvPr id="798741" name="Group 21"/>
          <p:cNvGrpSpPr/>
          <p:nvPr/>
        </p:nvGrpSpPr>
        <p:grpSpPr bwMode="auto">
          <a:xfrm>
            <a:off x="498475" y="1257300"/>
            <a:ext cx="1403350" cy="1082675"/>
            <a:chOff x="314" y="792"/>
            <a:chExt cx="884" cy="682"/>
          </a:xfrm>
        </p:grpSpPr>
        <p:sp>
          <p:nvSpPr>
            <p:cNvPr id="798742" name="Freeform 22"/>
            <p:cNvSpPr/>
            <p:nvPr/>
          </p:nvSpPr>
          <p:spPr bwMode="auto">
            <a:xfrm>
              <a:off x="349" y="792"/>
              <a:ext cx="849" cy="682"/>
            </a:xfrm>
            <a:custGeom>
              <a:avLst/>
              <a:gdLst/>
              <a:ahLst/>
              <a:cxnLst>
                <a:cxn ang="0">
                  <a:pos x="769" y="0"/>
                </a:cxn>
                <a:cxn ang="0">
                  <a:pos x="0" y="9"/>
                </a:cxn>
                <a:cxn ang="0">
                  <a:pos x="0" y="584"/>
                </a:cxn>
                <a:cxn ang="0">
                  <a:pos x="603" y="584"/>
                </a:cxn>
              </a:cxnLst>
              <a:rect l="0" t="0" r="r" b="b"/>
              <a:pathLst>
                <a:path w="769" h="584">
                  <a:moveTo>
                    <a:pt x="769" y="0"/>
                  </a:moveTo>
                  <a:lnTo>
                    <a:pt x="0" y="9"/>
                  </a:lnTo>
                  <a:lnTo>
                    <a:pt x="0" y="584"/>
                  </a:lnTo>
                  <a:lnTo>
                    <a:pt x="603" y="584"/>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8743" name="Rectangle 23"/>
            <p:cNvSpPr>
              <a:spLocks noChangeArrowheads="1"/>
            </p:cNvSpPr>
            <p:nvPr/>
          </p:nvSpPr>
          <p:spPr bwMode="auto">
            <a:xfrm>
              <a:off x="314" y="1227"/>
              <a:ext cx="690"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主动关闭</a:t>
              </a:r>
            </a:p>
          </p:txBody>
        </p:sp>
      </p:grpSp>
      <p:grpSp>
        <p:nvGrpSpPr>
          <p:cNvPr id="798744" name="Group 24"/>
          <p:cNvGrpSpPr/>
          <p:nvPr/>
        </p:nvGrpSpPr>
        <p:grpSpPr bwMode="auto">
          <a:xfrm>
            <a:off x="7412038" y="1190625"/>
            <a:ext cx="1408112" cy="2905125"/>
            <a:chOff x="4669" y="750"/>
            <a:chExt cx="887" cy="1830"/>
          </a:xfrm>
        </p:grpSpPr>
        <p:sp>
          <p:nvSpPr>
            <p:cNvPr id="798745" name="Freeform 25"/>
            <p:cNvSpPr/>
            <p:nvPr/>
          </p:nvSpPr>
          <p:spPr bwMode="auto">
            <a:xfrm>
              <a:off x="4669" y="750"/>
              <a:ext cx="887" cy="1830"/>
            </a:xfrm>
            <a:custGeom>
              <a:avLst/>
              <a:gdLst/>
              <a:ahLst/>
              <a:cxnLst>
                <a:cxn ang="0">
                  <a:pos x="0" y="0"/>
                </a:cxn>
                <a:cxn ang="0">
                  <a:pos x="868" y="7"/>
                </a:cxn>
                <a:cxn ang="0">
                  <a:pos x="868" y="1493"/>
                </a:cxn>
                <a:cxn ang="0">
                  <a:pos x="124" y="1493"/>
                </a:cxn>
              </a:cxnLst>
              <a:rect l="0" t="0" r="r" b="b"/>
              <a:pathLst>
                <a:path w="868" h="1493">
                  <a:moveTo>
                    <a:pt x="0" y="0"/>
                  </a:moveTo>
                  <a:lnTo>
                    <a:pt x="868" y="7"/>
                  </a:lnTo>
                  <a:lnTo>
                    <a:pt x="868" y="1493"/>
                  </a:lnTo>
                  <a:lnTo>
                    <a:pt x="124" y="1493"/>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8746" name="Rectangle 26"/>
            <p:cNvSpPr>
              <a:spLocks noChangeArrowheads="1"/>
            </p:cNvSpPr>
            <p:nvPr/>
          </p:nvSpPr>
          <p:spPr bwMode="auto">
            <a:xfrm>
              <a:off x="4855" y="2306"/>
              <a:ext cx="690"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被动关闭</a:t>
              </a:r>
            </a:p>
          </p:txBody>
        </p:sp>
      </p:grpSp>
      <p:sp>
        <p:nvSpPr>
          <p:cNvPr id="798747" name="Rectangle 27"/>
          <p:cNvSpPr>
            <a:spLocks noChangeArrowheads="1"/>
          </p:cNvSpPr>
          <p:nvPr/>
        </p:nvSpPr>
        <p:spPr bwMode="auto">
          <a:xfrm>
            <a:off x="4130675" y="1778000"/>
            <a:ext cx="1133475" cy="401638"/>
          </a:xfrm>
          <a:prstGeom prst="rect">
            <a:avLst/>
          </a:prstGeom>
          <a:solidFill>
            <a:srgbClr val="CCECFF"/>
          </a:solidFill>
          <a:ln w="38100" cmpd="dbl" algn="ctr">
            <a:solidFill>
              <a:schemeClr val="folHlink"/>
            </a:solid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数据传送</a:t>
            </a:r>
          </a:p>
        </p:txBody>
      </p:sp>
      <p:grpSp>
        <p:nvGrpSpPr>
          <p:cNvPr id="798748" name="Group 28"/>
          <p:cNvGrpSpPr/>
          <p:nvPr/>
        </p:nvGrpSpPr>
        <p:grpSpPr bwMode="auto">
          <a:xfrm>
            <a:off x="7453313" y="1376363"/>
            <a:ext cx="1196975" cy="1789112"/>
            <a:chOff x="4695" y="867"/>
            <a:chExt cx="754" cy="1127"/>
          </a:xfrm>
        </p:grpSpPr>
        <p:sp>
          <p:nvSpPr>
            <p:cNvPr id="798749" name="Freeform 29"/>
            <p:cNvSpPr/>
            <p:nvPr/>
          </p:nvSpPr>
          <p:spPr bwMode="auto">
            <a:xfrm>
              <a:off x="4695" y="867"/>
              <a:ext cx="361" cy="1127"/>
            </a:xfrm>
            <a:custGeom>
              <a:avLst/>
              <a:gdLst/>
              <a:ahLst/>
              <a:cxnLst>
                <a:cxn ang="0">
                  <a:pos x="100" y="965"/>
                </a:cxn>
                <a:cxn ang="0">
                  <a:pos x="336" y="894"/>
                </a:cxn>
                <a:cxn ang="0">
                  <a:pos x="426" y="708"/>
                </a:cxn>
                <a:cxn ang="0">
                  <a:pos x="451" y="417"/>
                </a:cxn>
                <a:cxn ang="0">
                  <a:pos x="426" y="207"/>
                </a:cxn>
                <a:cxn ang="0">
                  <a:pos x="336" y="72"/>
                </a:cxn>
                <a:cxn ang="0">
                  <a:pos x="0" y="0"/>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8750" name="Rectangle 30"/>
            <p:cNvSpPr>
              <a:spLocks noChangeArrowheads="1"/>
            </p:cNvSpPr>
            <p:nvPr/>
          </p:nvSpPr>
          <p:spPr bwMode="auto">
            <a:xfrm>
              <a:off x="5047" y="1120"/>
              <a:ext cx="402" cy="5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通知</a:t>
              </a:r>
            </a:p>
            <a:p>
              <a:pPr defTabSz="762000" eaLnBrk="0" hangingPunct="0"/>
              <a:r>
                <a:rPr kumimoji="1" lang="zh-CN" altLang="en-US" sz="1800">
                  <a:latin typeface="Times New Roman" panose="02020603050405020304" pitchFamily="18" charset="0"/>
                  <a:ea typeface="黑体" panose="02010609060101010101" pitchFamily="49" charset="-122"/>
                </a:rPr>
                <a:t>应用</a:t>
              </a:r>
            </a:p>
            <a:p>
              <a:pPr defTabSz="762000" eaLnBrk="0" hangingPunct="0"/>
              <a:r>
                <a:rPr kumimoji="1" lang="zh-CN" altLang="en-US" sz="1800">
                  <a:latin typeface="Times New Roman" panose="02020603050405020304" pitchFamily="18" charset="0"/>
                  <a:ea typeface="黑体" panose="02010609060101010101" pitchFamily="49" charset="-122"/>
                </a:rPr>
                <a:t>进程</a:t>
              </a:r>
            </a:p>
          </p:txBody>
        </p:sp>
      </p:grpSp>
      <p:sp>
        <p:nvSpPr>
          <p:cNvPr id="798751" name="Rectangle 31"/>
          <p:cNvSpPr>
            <a:spLocks noChangeArrowheads="1"/>
          </p:cNvSpPr>
          <p:nvPr/>
        </p:nvSpPr>
        <p:spPr bwMode="auto">
          <a:xfrm>
            <a:off x="1587500" y="1622425"/>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sp>
        <p:nvSpPr>
          <p:cNvPr id="798752" name="Rectangle 32"/>
          <p:cNvSpPr>
            <a:spLocks noChangeArrowheads="1"/>
          </p:cNvSpPr>
          <p:nvPr/>
        </p:nvSpPr>
        <p:spPr bwMode="auto">
          <a:xfrm>
            <a:off x="6673850" y="2058988"/>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pic>
        <p:nvPicPr>
          <p:cNvPr id="798753" name="Picture 33"/>
          <p:cNvPicPr>
            <a:picLocks noChangeArrowheads="1"/>
          </p:cNvPicPr>
          <p:nvPr/>
        </p:nvPicPr>
        <p:blipFill>
          <a:blip r:embed="rId2" cstate="print"/>
          <a:srcRect/>
          <a:stretch>
            <a:fillRect/>
          </a:stretch>
        </p:blipFill>
        <p:spPr bwMode="auto">
          <a:xfrm>
            <a:off x="1831975" y="969963"/>
            <a:ext cx="504825" cy="496887"/>
          </a:xfrm>
          <a:prstGeom prst="rect">
            <a:avLst/>
          </a:prstGeom>
          <a:noFill/>
          <a:ln w="9525">
            <a:noFill/>
            <a:miter lim="800000"/>
            <a:headEnd/>
            <a:tailEnd/>
          </a:ln>
          <a:effectLst/>
        </p:spPr>
      </p:pic>
      <p:pic>
        <p:nvPicPr>
          <p:cNvPr id="798754" name="Picture 34"/>
          <p:cNvPicPr>
            <a:picLocks noChangeArrowheads="1"/>
          </p:cNvPicPr>
          <p:nvPr/>
        </p:nvPicPr>
        <p:blipFill>
          <a:blip r:embed="rId2" cstate="print"/>
          <a:srcRect/>
          <a:stretch>
            <a:fillRect/>
          </a:stretch>
        </p:blipFill>
        <p:spPr bwMode="auto">
          <a:xfrm>
            <a:off x="6918325" y="969963"/>
            <a:ext cx="504825" cy="496887"/>
          </a:xfrm>
          <a:prstGeom prst="rect">
            <a:avLst/>
          </a:prstGeom>
          <a:noFill/>
          <a:ln w="9525">
            <a:noFill/>
            <a:miter lim="800000"/>
            <a:headEnd/>
            <a:tailEnd/>
          </a:ln>
          <a:effectLst/>
        </p:spPr>
      </p:pic>
      <p:sp>
        <p:nvSpPr>
          <p:cNvPr id="798755" name="Rectangle 35"/>
          <p:cNvSpPr>
            <a:spLocks noChangeArrowheads="1"/>
          </p:cNvSpPr>
          <p:nvPr/>
        </p:nvSpPr>
        <p:spPr bwMode="auto">
          <a:xfrm>
            <a:off x="2222500" y="938213"/>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798756" name="Rectangle 36"/>
          <p:cNvSpPr>
            <a:spLocks noChangeArrowheads="1"/>
          </p:cNvSpPr>
          <p:nvPr/>
        </p:nvSpPr>
        <p:spPr bwMode="auto">
          <a:xfrm>
            <a:off x="6723063" y="938213"/>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798757" name="Rectangle 37"/>
          <p:cNvSpPr>
            <a:spLocks noChangeArrowheads="1"/>
          </p:cNvSpPr>
          <p:nvPr/>
        </p:nvSpPr>
        <p:spPr bwMode="auto">
          <a:xfrm>
            <a:off x="1766888" y="647700"/>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客户</a:t>
            </a:r>
          </a:p>
        </p:txBody>
      </p:sp>
      <p:sp>
        <p:nvSpPr>
          <p:cNvPr id="798758" name="Rectangle 38"/>
          <p:cNvSpPr>
            <a:spLocks noChangeArrowheads="1"/>
          </p:cNvSpPr>
          <p:nvPr/>
        </p:nvSpPr>
        <p:spPr bwMode="auto">
          <a:xfrm>
            <a:off x="6734175" y="647700"/>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服务器</a:t>
            </a:r>
          </a:p>
        </p:txBody>
      </p:sp>
      <p:sp>
        <p:nvSpPr>
          <p:cNvPr id="798759" name="Rectangle 39"/>
          <p:cNvSpPr>
            <a:spLocks noChangeArrowheads="1"/>
          </p:cNvSpPr>
          <p:nvPr/>
        </p:nvSpPr>
        <p:spPr bwMode="auto">
          <a:xfrm rot="-628888">
            <a:off x="4340225" y="3627438"/>
            <a:ext cx="1133475" cy="401637"/>
          </a:xfrm>
          <a:prstGeom prst="rect">
            <a:avLst/>
          </a:prstGeom>
          <a:solidFill>
            <a:srgbClr val="CCECFF"/>
          </a:solidFill>
          <a:ln w="38100" cmpd="dbl" algn="ctr">
            <a:solidFill>
              <a:schemeClr val="folHlink"/>
            </a:solid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数据传送</a:t>
            </a:r>
          </a:p>
        </p:txBody>
      </p:sp>
      <p:sp>
        <p:nvSpPr>
          <p:cNvPr id="798760" name="Text Box 40"/>
          <p:cNvSpPr txBox="1">
            <a:spLocks noChangeArrowheads="1"/>
          </p:cNvSpPr>
          <p:nvPr/>
        </p:nvSpPr>
        <p:spPr bwMode="auto">
          <a:xfrm>
            <a:off x="1975992" y="169476"/>
            <a:ext cx="6412432" cy="523220"/>
          </a:xfrm>
          <a:prstGeom prst="rect">
            <a:avLst/>
          </a:prstGeom>
          <a:noFill/>
          <a:ln w="9525">
            <a:noFill/>
            <a:miter lim="800000"/>
          </a:ln>
          <a:effectLst/>
        </p:spPr>
        <p:txBody>
          <a:bodyPr wrap="square">
            <a:spAutoFit/>
          </a:bodyPr>
          <a:lstStyle/>
          <a:p>
            <a:r>
              <a:rPr lang="en-US" altLang="zh-CN" b="1" kern="0" dirty="0">
                <a:solidFill>
                  <a:srgbClr val="333399"/>
                </a:solidFill>
                <a:latin typeface="Arial" pitchFamily="34" charset="0"/>
                <a:ea typeface="黑体" pitchFamily="2" charset="-122"/>
              </a:rPr>
              <a:t>TCP </a:t>
            </a:r>
            <a:r>
              <a:rPr lang="zh-CN" altLang="en-US" b="1" kern="0" dirty="0">
                <a:solidFill>
                  <a:srgbClr val="333399"/>
                </a:solidFill>
                <a:latin typeface="Arial" pitchFamily="34" charset="0"/>
                <a:ea typeface="黑体" pitchFamily="2" charset="-122"/>
              </a:rPr>
              <a:t>的连接释放：采用</a:t>
            </a:r>
            <a:r>
              <a:rPr lang="zh-CN" altLang="zh-CN" kern="0" dirty="0">
                <a:solidFill>
                  <a:srgbClr val="FF0000"/>
                </a:solidFill>
                <a:latin typeface="Arial" pitchFamily="34" charset="0"/>
                <a:ea typeface="黑体" pitchFamily="2" charset="-122"/>
              </a:rPr>
              <a:t>四报文握手</a:t>
            </a:r>
            <a:endParaRPr lang="zh-CN" altLang="en-US" kern="0" dirty="0">
              <a:solidFill>
                <a:srgbClr val="FF0000"/>
              </a:solidFill>
              <a:latin typeface="Arial" pitchFamily="34" charset="0"/>
              <a:ea typeface="黑体" pitchFamily="2" charset="-122"/>
            </a:endParaRPr>
          </a:p>
        </p:txBody>
      </p:sp>
      <p:sp>
        <p:nvSpPr>
          <p:cNvPr id="798762" name="Text Box 42"/>
          <p:cNvSpPr txBox="1">
            <a:spLocks noChangeArrowheads="1"/>
          </p:cNvSpPr>
          <p:nvPr/>
        </p:nvSpPr>
        <p:spPr bwMode="auto">
          <a:xfrm>
            <a:off x="684213" y="6021388"/>
            <a:ext cx="7348537" cy="528637"/>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pPr>
              <a:buFontTx/>
              <a:buChar char="•"/>
            </a:pPr>
            <a:r>
              <a:rPr lang="en-US" altLang="zh-CN" dirty="0">
                <a:latin typeface="Arial" panose="020B0604020202020204" pitchFamily="34" charset="0"/>
                <a:ea typeface="黑体" panose="02010609060101010101" pitchFamily="49" charset="-122"/>
              </a:rPr>
              <a:t>  A </a:t>
            </a:r>
            <a:r>
              <a:rPr lang="zh-CN" altLang="en-US" dirty="0">
                <a:latin typeface="Arial" panose="020B0604020202020204" pitchFamily="34" charset="0"/>
                <a:ea typeface="黑体" panose="02010609060101010101" pitchFamily="49" charset="-122"/>
              </a:rPr>
              <a:t>收到连接释放报文段后，必须发出确认。 </a:t>
            </a:r>
          </a:p>
        </p:txBody>
      </p:sp>
      <p:grpSp>
        <p:nvGrpSpPr>
          <p:cNvPr id="798765" name="Group 45"/>
          <p:cNvGrpSpPr/>
          <p:nvPr/>
        </p:nvGrpSpPr>
        <p:grpSpPr bwMode="auto">
          <a:xfrm>
            <a:off x="2562225" y="4891088"/>
            <a:ext cx="4133850" cy="769937"/>
            <a:chOff x="1614" y="3081"/>
            <a:chExt cx="2604" cy="485"/>
          </a:xfrm>
        </p:grpSpPr>
        <p:sp>
          <p:nvSpPr>
            <p:cNvPr id="798763" name="Rectangle 43"/>
            <p:cNvSpPr>
              <a:spLocks noChangeArrowheads="1"/>
            </p:cNvSpPr>
            <p:nvPr/>
          </p:nvSpPr>
          <p:spPr bwMode="auto">
            <a:xfrm rot="610931">
              <a:off x="2023" y="3122"/>
              <a:ext cx="2109"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u + 1, ack = w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p>
          </p:txBody>
        </p:sp>
        <p:sp>
          <p:nvSpPr>
            <p:cNvPr id="798764" name="Line 44"/>
            <p:cNvSpPr>
              <a:spLocks noChangeShapeType="1"/>
            </p:cNvSpPr>
            <p:nvPr/>
          </p:nvSpPr>
          <p:spPr bwMode="auto">
            <a:xfrm>
              <a:off x="1614" y="3081"/>
              <a:ext cx="2604" cy="485"/>
            </a:xfrm>
            <a:prstGeom prst="line">
              <a:avLst/>
            </a:prstGeom>
            <a:noFill/>
            <a:ln w="38100">
              <a:solidFill>
                <a:schemeClr val="folHlink"/>
              </a:solidFill>
              <a:round/>
              <a:tailEnd type="triangle" w="med" len="lg"/>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798765"/>
                                        </p:tgtEl>
                                        <p:attrNameLst>
                                          <p:attrName>style.visibility</p:attrName>
                                        </p:attrNameLst>
                                      </p:cBhvr>
                                      <p:to>
                                        <p:strVal val="visible"/>
                                      </p:to>
                                    </p:set>
                                    <p:animEffect transition="in" filter="wipe(left)">
                                      <p:cBhvr>
                                        <p:cTn id="7" dur="500"/>
                                        <p:tgtEl>
                                          <p:spTgt spid="798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99746" name="Group 2"/>
          <p:cNvGrpSpPr/>
          <p:nvPr/>
        </p:nvGrpSpPr>
        <p:grpSpPr bwMode="auto">
          <a:xfrm>
            <a:off x="2509838" y="2251075"/>
            <a:ext cx="4248150" cy="4062413"/>
            <a:chOff x="1474" y="1888"/>
            <a:chExt cx="2676" cy="2432"/>
          </a:xfrm>
        </p:grpSpPr>
        <p:sp>
          <p:nvSpPr>
            <p:cNvPr id="799747" name="Line 3"/>
            <p:cNvSpPr>
              <a:spLocks noChangeShapeType="1"/>
            </p:cNvSpPr>
            <p:nvPr/>
          </p:nvSpPr>
          <p:spPr bwMode="auto">
            <a:xfrm>
              <a:off x="1474" y="1888"/>
              <a:ext cx="0" cy="2432"/>
            </a:xfrm>
            <a:prstGeom prst="line">
              <a:avLst/>
            </a:prstGeom>
            <a:noFill/>
            <a:ln w="28575">
              <a:solidFill>
                <a:schemeClr val="folHlink"/>
              </a:solidFill>
              <a:round/>
              <a:tailEnd type="triangle" w="med" len="lg"/>
            </a:ln>
            <a:effectLst/>
          </p:spPr>
          <p:txBody>
            <a:bodyPr/>
            <a:lstStyle/>
            <a:p>
              <a:endParaRPr lang="zh-CN" altLang="en-US"/>
            </a:p>
          </p:txBody>
        </p:sp>
        <p:sp>
          <p:nvSpPr>
            <p:cNvPr id="799748" name="Line 4"/>
            <p:cNvSpPr>
              <a:spLocks noChangeShapeType="1"/>
            </p:cNvSpPr>
            <p:nvPr/>
          </p:nvSpPr>
          <p:spPr bwMode="auto">
            <a:xfrm>
              <a:off x="4150" y="1888"/>
              <a:ext cx="0" cy="2432"/>
            </a:xfrm>
            <a:prstGeom prst="line">
              <a:avLst/>
            </a:prstGeom>
            <a:noFill/>
            <a:ln w="28575">
              <a:solidFill>
                <a:schemeClr val="folHlink"/>
              </a:solidFill>
              <a:round/>
              <a:tailEnd type="triangle" w="med" len="lg"/>
            </a:ln>
            <a:effectLst/>
          </p:spPr>
          <p:txBody>
            <a:bodyPr/>
            <a:lstStyle/>
            <a:p>
              <a:endParaRPr lang="zh-CN" altLang="en-US"/>
            </a:p>
          </p:txBody>
        </p:sp>
      </p:grpSp>
      <p:sp>
        <p:nvSpPr>
          <p:cNvPr id="799749" name="AutoShape 5"/>
          <p:cNvSpPr>
            <a:spLocks noChangeArrowheads="1"/>
          </p:cNvSpPr>
          <p:nvPr/>
        </p:nvSpPr>
        <p:spPr bwMode="auto">
          <a:xfrm rot="-651552">
            <a:off x="3786188" y="3797300"/>
            <a:ext cx="676275" cy="236538"/>
          </a:xfrm>
          <a:prstGeom prst="leftArrow">
            <a:avLst>
              <a:gd name="adj1" fmla="val 53620"/>
              <a:gd name="adj2" fmla="val 119816"/>
            </a:avLst>
          </a:prstGeom>
          <a:solidFill>
            <a:schemeClr val="hlink"/>
          </a:solidFill>
          <a:ln w="12700" algn="ctr">
            <a:solidFill>
              <a:schemeClr val="hlink"/>
            </a:solidFill>
            <a:miter lim="800000"/>
          </a:ln>
          <a:effectLst/>
        </p:spPr>
        <p:txBody>
          <a:bodyPr wrap="none" anchor="ctr"/>
          <a:lstStyle/>
          <a:p>
            <a:endParaRPr lang="zh-CN" altLang="en-US"/>
          </a:p>
        </p:txBody>
      </p:sp>
      <p:sp>
        <p:nvSpPr>
          <p:cNvPr id="799750" name="AutoShape 6"/>
          <p:cNvSpPr>
            <a:spLocks noChangeArrowheads="1"/>
          </p:cNvSpPr>
          <p:nvPr/>
        </p:nvSpPr>
        <p:spPr bwMode="auto">
          <a:xfrm>
            <a:off x="3495675" y="1765300"/>
            <a:ext cx="2384425" cy="252413"/>
          </a:xfrm>
          <a:prstGeom prst="leftRightArrow">
            <a:avLst>
              <a:gd name="adj1" fmla="val 55880"/>
              <a:gd name="adj2" fmla="val 108285"/>
            </a:avLst>
          </a:prstGeom>
          <a:solidFill>
            <a:schemeClr val="hlink"/>
          </a:solidFill>
          <a:ln w="12700" algn="ctr">
            <a:solidFill>
              <a:schemeClr val="hlink"/>
            </a:solidFill>
            <a:miter lim="800000"/>
          </a:ln>
          <a:effectLst/>
        </p:spPr>
        <p:txBody>
          <a:bodyPr wrap="none" anchor="ctr"/>
          <a:lstStyle/>
          <a:p>
            <a:endParaRPr lang="zh-CN" altLang="en-US"/>
          </a:p>
        </p:txBody>
      </p:sp>
      <p:grpSp>
        <p:nvGrpSpPr>
          <p:cNvPr id="799751" name="Group 7"/>
          <p:cNvGrpSpPr/>
          <p:nvPr/>
        </p:nvGrpSpPr>
        <p:grpSpPr bwMode="auto">
          <a:xfrm>
            <a:off x="2562225" y="2257425"/>
            <a:ext cx="4133850" cy="768350"/>
            <a:chOff x="1614" y="1484"/>
            <a:chExt cx="2604" cy="484"/>
          </a:xfrm>
        </p:grpSpPr>
        <p:sp>
          <p:nvSpPr>
            <p:cNvPr id="799752" name="Rectangle 8"/>
            <p:cNvSpPr>
              <a:spLocks noChangeArrowheads="1"/>
            </p:cNvSpPr>
            <p:nvPr/>
          </p:nvSpPr>
          <p:spPr bwMode="auto">
            <a:xfrm rot="597975">
              <a:off x="2497" y="1518"/>
              <a:ext cx="1165" cy="24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a:latin typeface="Times New Roman" panose="02020603050405020304" pitchFamily="18" charset="0"/>
                  <a:ea typeface="黑体" panose="02010609060101010101" pitchFamily="49" charset="-122"/>
                </a:rPr>
                <a:t>FIN = 1, seq = u</a:t>
              </a:r>
            </a:p>
          </p:txBody>
        </p:sp>
        <p:sp>
          <p:nvSpPr>
            <p:cNvPr id="799753" name="Line 9"/>
            <p:cNvSpPr>
              <a:spLocks noChangeShapeType="1"/>
            </p:cNvSpPr>
            <p:nvPr/>
          </p:nvSpPr>
          <p:spPr bwMode="auto">
            <a:xfrm>
              <a:off x="1614" y="1484"/>
              <a:ext cx="2604" cy="484"/>
            </a:xfrm>
            <a:prstGeom prst="line">
              <a:avLst/>
            </a:prstGeom>
            <a:noFill/>
            <a:ln w="38100">
              <a:solidFill>
                <a:schemeClr val="folHlink"/>
              </a:solidFill>
              <a:round/>
              <a:tailEnd type="triangle" w="med" len="lg"/>
            </a:ln>
            <a:effectLst/>
          </p:spPr>
          <p:txBody>
            <a:bodyPr wrap="none" anchor="ctr"/>
            <a:lstStyle/>
            <a:p>
              <a:endParaRPr lang="zh-CN" altLang="en-US"/>
            </a:p>
          </p:txBody>
        </p:sp>
      </p:grpSp>
      <p:grpSp>
        <p:nvGrpSpPr>
          <p:cNvPr id="799754" name="Group 10"/>
          <p:cNvGrpSpPr/>
          <p:nvPr/>
        </p:nvGrpSpPr>
        <p:grpSpPr bwMode="auto">
          <a:xfrm>
            <a:off x="2576513" y="3068638"/>
            <a:ext cx="4133850" cy="769937"/>
            <a:chOff x="1623" y="1995"/>
            <a:chExt cx="2604" cy="485"/>
          </a:xfrm>
        </p:grpSpPr>
        <p:sp>
          <p:nvSpPr>
            <p:cNvPr id="799755" name="Rectangle 11"/>
            <p:cNvSpPr>
              <a:spLocks noChangeArrowheads="1"/>
            </p:cNvSpPr>
            <p:nvPr/>
          </p:nvSpPr>
          <p:spPr bwMode="auto">
            <a:xfrm rot="20990024" flipH="1">
              <a:off x="1936" y="2021"/>
              <a:ext cx="1816"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v, ack= u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sp>
          <p:nvSpPr>
            <p:cNvPr id="799756" name="Line 12"/>
            <p:cNvSpPr>
              <a:spLocks noChangeShapeType="1"/>
            </p:cNvSpPr>
            <p:nvPr/>
          </p:nvSpPr>
          <p:spPr bwMode="auto">
            <a:xfrm flipH="1">
              <a:off x="1623" y="1995"/>
              <a:ext cx="2604" cy="485"/>
            </a:xfrm>
            <a:prstGeom prst="line">
              <a:avLst/>
            </a:prstGeom>
            <a:noFill/>
            <a:ln w="38100">
              <a:solidFill>
                <a:schemeClr val="folHlink"/>
              </a:solidFill>
              <a:round/>
              <a:tailEnd type="triangle" w="med" len="lg"/>
            </a:ln>
            <a:effectLst/>
          </p:spPr>
          <p:txBody>
            <a:bodyPr wrap="none" anchor="ctr"/>
            <a:lstStyle/>
            <a:p>
              <a:endParaRPr lang="zh-CN" altLang="en-US"/>
            </a:p>
          </p:txBody>
        </p:sp>
      </p:grpSp>
      <p:grpSp>
        <p:nvGrpSpPr>
          <p:cNvPr id="799757" name="Group 13"/>
          <p:cNvGrpSpPr/>
          <p:nvPr/>
        </p:nvGrpSpPr>
        <p:grpSpPr bwMode="auto">
          <a:xfrm>
            <a:off x="2541588" y="3990975"/>
            <a:ext cx="4133850" cy="784225"/>
            <a:chOff x="1601" y="2576"/>
            <a:chExt cx="2604" cy="494"/>
          </a:xfrm>
        </p:grpSpPr>
        <p:sp>
          <p:nvSpPr>
            <p:cNvPr id="799758" name="Line 14"/>
            <p:cNvSpPr>
              <a:spLocks noChangeShapeType="1"/>
            </p:cNvSpPr>
            <p:nvPr/>
          </p:nvSpPr>
          <p:spPr bwMode="auto">
            <a:xfrm flipH="1">
              <a:off x="1601" y="2585"/>
              <a:ext cx="2604" cy="485"/>
            </a:xfrm>
            <a:prstGeom prst="line">
              <a:avLst/>
            </a:prstGeom>
            <a:noFill/>
            <a:ln w="38100">
              <a:solidFill>
                <a:schemeClr val="folHlink"/>
              </a:solidFill>
              <a:round/>
              <a:tailEnd type="triangle" w="med" len="lg"/>
            </a:ln>
            <a:effectLst/>
          </p:spPr>
          <p:txBody>
            <a:bodyPr wrap="none" anchor="ctr"/>
            <a:lstStyle/>
            <a:p>
              <a:endParaRPr lang="zh-CN" altLang="en-US"/>
            </a:p>
          </p:txBody>
        </p:sp>
        <p:sp>
          <p:nvSpPr>
            <p:cNvPr id="799759" name="Rectangle 15"/>
            <p:cNvSpPr>
              <a:spLocks noChangeArrowheads="1"/>
            </p:cNvSpPr>
            <p:nvPr/>
          </p:nvSpPr>
          <p:spPr bwMode="auto">
            <a:xfrm rot="20943314" flipH="1">
              <a:off x="1808" y="2576"/>
              <a:ext cx="2377"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FIN = 1, 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w, ack= u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grpSp>
      <p:sp>
        <p:nvSpPr>
          <p:cNvPr id="799760" name="Rectangle 16"/>
          <p:cNvSpPr>
            <a:spLocks noChangeArrowheads="1"/>
          </p:cNvSpPr>
          <p:nvPr/>
        </p:nvSpPr>
        <p:spPr bwMode="auto">
          <a:xfrm>
            <a:off x="1606550" y="1512888"/>
            <a:ext cx="954088" cy="67310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sp>
        <p:nvSpPr>
          <p:cNvPr id="799761" name="Rectangle 17"/>
          <p:cNvSpPr>
            <a:spLocks noChangeArrowheads="1"/>
          </p:cNvSpPr>
          <p:nvPr/>
        </p:nvSpPr>
        <p:spPr bwMode="auto">
          <a:xfrm>
            <a:off x="6692900" y="1512888"/>
            <a:ext cx="955675" cy="147955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grpSp>
        <p:nvGrpSpPr>
          <p:cNvPr id="799762" name="Group 18"/>
          <p:cNvGrpSpPr/>
          <p:nvPr/>
        </p:nvGrpSpPr>
        <p:grpSpPr bwMode="auto">
          <a:xfrm>
            <a:off x="1508125" y="1430338"/>
            <a:ext cx="6278563" cy="82550"/>
            <a:chOff x="1020" y="481"/>
            <a:chExt cx="4037" cy="46"/>
          </a:xfrm>
        </p:grpSpPr>
        <p:sp>
          <p:nvSpPr>
            <p:cNvPr id="799763" name="Line 19"/>
            <p:cNvSpPr>
              <a:spLocks noChangeShapeType="1"/>
            </p:cNvSpPr>
            <p:nvPr/>
          </p:nvSpPr>
          <p:spPr bwMode="auto">
            <a:xfrm>
              <a:off x="1020" y="527"/>
              <a:ext cx="4037" cy="0"/>
            </a:xfrm>
            <a:prstGeom prst="line">
              <a:avLst/>
            </a:prstGeom>
            <a:noFill/>
            <a:ln w="12700">
              <a:solidFill>
                <a:schemeClr val="folHlink"/>
              </a:solidFill>
              <a:prstDash val="dash"/>
              <a:round/>
            </a:ln>
            <a:effectLst/>
          </p:spPr>
          <p:txBody>
            <a:bodyPr/>
            <a:lstStyle/>
            <a:p>
              <a:endParaRPr lang="zh-CN" altLang="en-US"/>
            </a:p>
          </p:txBody>
        </p:sp>
        <p:sp>
          <p:nvSpPr>
            <p:cNvPr id="799764" name="Line 20"/>
            <p:cNvSpPr>
              <a:spLocks noChangeShapeType="1"/>
            </p:cNvSpPr>
            <p:nvPr/>
          </p:nvSpPr>
          <p:spPr bwMode="auto">
            <a:xfrm>
              <a:off x="1020" y="481"/>
              <a:ext cx="4037" cy="0"/>
            </a:xfrm>
            <a:prstGeom prst="line">
              <a:avLst/>
            </a:prstGeom>
            <a:noFill/>
            <a:ln w="12700">
              <a:solidFill>
                <a:schemeClr val="folHlink"/>
              </a:solidFill>
              <a:prstDash val="dash"/>
              <a:round/>
            </a:ln>
            <a:effectLst/>
          </p:spPr>
          <p:txBody>
            <a:bodyPr/>
            <a:lstStyle/>
            <a:p>
              <a:endParaRPr lang="zh-CN" altLang="en-US"/>
            </a:p>
          </p:txBody>
        </p:sp>
      </p:grpSp>
      <p:grpSp>
        <p:nvGrpSpPr>
          <p:cNvPr id="799765" name="Group 21"/>
          <p:cNvGrpSpPr/>
          <p:nvPr/>
        </p:nvGrpSpPr>
        <p:grpSpPr bwMode="auto">
          <a:xfrm>
            <a:off x="498475" y="980728"/>
            <a:ext cx="1403350" cy="1082675"/>
            <a:chOff x="314" y="792"/>
            <a:chExt cx="884" cy="682"/>
          </a:xfrm>
        </p:grpSpPr>
        <p:sp>
          <p:nvSpPr>
            <p:cNvPr id="799766" name="Freeform 22"/>
            <p:cNvSpPr/>
            <p:nvPr/>
          </p:nvSpPr>
          <p:spPr bwMode="auto">
            <a:xfrm>
              <a:off x="349" y="792"/>
              <a:ext cx="849" cy="682"/>
            </a:xfrm>
            <a:custGeom>
              <a:avLst/>
              <a:gdLst/>
              <a:ahLst/>
              <a:cxnLst>
                <a:cxn ang="0">
                  <a:pos x="769" y="0"/>
                </a:cxn>
                <a:cxn ang="0">
                  <a:pos x="0" y="9"/>
                </a:cxn>
                <a:cxn ang="0">
                  <a:pos x="0" y="584"/>
                </a:cxn>
                <a:cxn ang="0">
                  <a:pos x="603" y="584"/>
                </a:cxn>
              </a:cxnLst>
              <a:rect l="0" t="0" r="r" b="b"/>
              <a:pathLst>
                <a:path w="769" h="584">
                  <a:moveTo>
                    <a:pt x="769" y="0"/>
                  </a:moveTo>
                  <a:lnTo>
                    <a:pt x="0" y="9"/>
                  </a:lnTo>
                  <a:lnTo>
                    <a:pt x="0" y="584"/>
                  </a:lnTo>
                  <a:lnTo>
                    <a:pt x="603" y="584"/>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9767" name="Rectangle 23"/>
            <p:cNvSpPr>
              <a:spLocks noChangeArrowheads="1"/>
            </p:cNvSpPr>
            <p:nvPr/>
          </p:nvSpPr>
          <p:spPr bwMode="auto">
            <a:xfrm>
              <a:off x="314" y="1227"/>
              <a:ext cx="690"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主动关闭</a:t>
              </a:r>
            </a:p>
          </p:txBody>
        </p:sp>
      </p:grpSp>
      <p:grpSp>
        <p:nvGrpSpPr>
          <p:cNvPr id="799768" name="Group 24"/>
          <p:cNvGrpSpPr/>
          <p:nvPr/>
        </p:nvGrpSpPr>
        <p:grpSpPr bwMode="auto">
          <a:xfrm>
            <a:off x="7412038" y="1092200"/>
            <a:ext cx="1408112" cy="2905125"/>
            <a:chOff x="4669" y="750"/>
            <a:chExt cx="887" cy="1830"/>
          </a:xfrm>
        </p:grpSpPr>
        <p:sp>
          <p:nvSpPr>
            <p:cNvPr id="799769" name="Freeform 25"/>
            <p:cNvSpPr/>
            <p:nvPr/>
          </p:nvSpPr>
          <p:spPr bwMode="auto">
            <a:xfrm>
              <a:off x="4669" y="750"/>
              <a:ext cx="887" cy="1830"/>
            </a:xfrm>
            <a:custGeom>
              <a:avLst/>
              <a:gdLst/>
              <a:ahLst/>
              <a:cxnLst>
                <a:cxn ang="0">
                  <a:pos x="0" y="0"/>
                </a:cxn>
                <a:cxn ang="0">
                  <a:pos x="868" y="7"/>
                </a:cxn>
                <a:cxn ang="0">
                  <a:pos x="868" y="1493"/>
                </a:cxn>
                <a:cxn ang="0">
                  <a:pos x="124" y="1493"/>
                </a:cxn>
              </a:cxnLst>
              <a:rect l="0" t="0" r="r" b="b"/>
              <a:pathLst>
                <a:path w="868" h="1493">
                  <a:moveTo>
                    <a:pt x="0" y="0"/>
                  </a:moveTo>
                  <a:lnTo>
                    <a:pt x="868" y="7"/>
                  </a:lnTo>
                  <a:lnTo>
                    <a:pt x="868" y="1493"/>
                  </a:lnTo>
                  <a:lnTo>
                    <a:pt x="124" y="1493"/>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9770" name="Rectangle 26"/>
            <p:cNvSpPr>
              <a:spLocks noChangeArrowheads="1"/>
            </p:cNvSpPr>
            <p:nvPr/>
          </p:nvSpPr>
          <p:spPr bwMode="auto">
            <a:xfrm>
              <a:off x="4855" y="2306"/>
              <a:ext cx="690"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被动关闭</a:t>
              </a:r>
            </a:p>
          </p:txBody>
        </p:sp>
      </p:grpSp>
      <p:sp>
        <p:nvSpPr>
          <p:cNvPr id="799771" name="Rectangle 27"/>
          <p:cNvSpPr>
            <a:spLocks noChangeArrowheads="1"/>
          </p:cNvSpPr>
          <p:nvPr/>
        </p:nvSpPr>
        <p:spPr bwMode="auto">
          <a:xfrm>
            <a:off x="4130675" y="1679575"/>
            <a:ext cx="1133475" cy="401638"/>
          </a:xfrm>
          <a:prstGeom prst="rect">
            <a:avLst/>
          </a:prstGeom>
          <a:solidFill>
            <a:srgbClr val="CCECFF"/>
          </a:solidFill>
          <a:ln w="38100" cmpd="dbl" algn="ctr">
            <a:solidFill>
              <a:schemeClr val="folHlink"/>
            </a:solid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数据传送</a:t>
            </a:r>
          </a:p>
        </p:txBody>
      </p:sp>
      <p:grpSp>
        <p:nvGrpSpPr>
          <p:cNvPr id="799772" name="Group 28"/>
          <p:cNvGrpSpPr/>
          <p:nvPr/>
        </p:nvGrpSpPr>
        <p:grpSpPr bwMode="auto">
          <a:xfrm>
            <a:off x="7453313" y="1277938"/>
            <a:ext cx="1196975" cy="1789112"/>
            <a:chOff x="4695" y="867"/>
            <a:chExt cx="754" cy="1127"/>
          </a:xfrm>
        </p:grpSpPr>
        <p:sp>
          <p:nvSpPr>
            <p:cNvPr id="799773" name="Freeform 29"/>
            <p:cNvSpPr/>
            <p:nvPr/>
          </p:nvSpPr>
          <p:spPr bwMode="auto">
            <a:xfrm>
              <a:off x="4695" y="867"/>
              <a:ext cx="361" cy="1127"/>
            </a:xfrm>
            <a:custGeom>
              <a:avLst/>
              <a:gdLst/>
              <a:ahLst/>
              <a:cxnLst>
                <a:cxn ang="0">
                  <a:pos x="100" y="965"/>
                </a:cxn>
                <a:cxn ang="0">
                  <a:pos x="336" y="894"/>
                </a:cxn>
                <a:cxn ang="0">
                  <a:pos x="426" y="708"/>
                </a:cxn>
                <a:cxn ang="0">
                  <a:pos x="451" y="417"/>
                </a:cxn>
                <a:cxn ang="0">
                  <a:pos x="426" y="207"/>
                </a:cxn>
                <a:cxn ang="0">
                  <a:pos x="336" y="72"/>
                </a:cxn>
                <a:cxn ang="0">
                  <a:pos x="0" y="0"/>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9774" name="Rectangle 30"/>
            <p:cNvSpPr>
              <a:spLocks noChangeArrowheads="1"/>
            </p:cNvSpPr>
            <p:nvPr/>
          </p:nvSpPr>
          <p:spPr bwMode="auto">
            <a:xfrm>
              <a:off x="5047" y="1120"/>
              <a:ext cx="402" cy="5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通知</a:t>
              </a:r>
            </a:p>
            <a:p>
              <a:pPr defTabSz="762000" eaLnBrk="0" hangingPunct="0"/>
              <a:r>
                <a:rPr kumimoji="1" lang="zh-CN" altLang="en-US" sz="1800">
                  <a:latin typeface="Times New Roman" panose="02020603050405020304" pitchFamily="18" charset="0"/>
                  <a:ea typeface="黑体" panose="02010609060101010101" pitchFamily="49" charset="-122"/>
                </a:rPr>
                <a:t>应用</a:t>
              </a:r>
            </a:p>
            <a:p>
              <a:pPr defTabSz="762000" eaLnBrk="0" hangingPunct="0"/>
              <a:r>
                <a:rPr kumimoji="1" lang="zh-CN" altLang="en-US" sz="1800">
                  <a:latin typeface="Times New Roman" panose="02020603050405020304" pitchFamily="18" charset="0"/>
                  <a:ea typeface="黑体" panose="02010609060101010101" pitchFamily="49" charset="-122"/>
                </a:rPr>
                <a:t>进程</a:t>
              </a:r>
            </a:p>
          </p:txBody>
        </p:sp>
      </p:grpSp>
      <p:sp>
        <p:nvSpPr>
          <p:cNvPr id="799775" name="Rectangle 31"/>
          <p:cNvSpPr>
            <a:spLocks noChangeArrowheads="1"/>
          </p:cNvSpPr>
          <p:nvPr/>
        </p:nvSpPr>
        <p:spPr bwMode="auto">
          <a:xfrm>
            <a:off x="1587500" y="1524000"/>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sp>
        <p:nvSpPr>
          <p:cNvPr id="799776" name="Rectangle 32"/>
          <p:cNvSpPr>
            <a:spLocks noChangeArrowheads="1"/>
          </p:cNvSpPr>
          <p:nvPr/>
        </p:nvSpPr>
        <p:spPr bwMode="auto">
          <a:xfrm>
            <a:off x="6673850" y="1960563"/>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pic>
        <p:nvPicPr>
          <p:cNvPr id="799777" name="Picture 33"/>
          <p:cNvPicPr>
            <a:picLocks noChangeArrowheads="1"/>
          </p:cNvPicPr>
          <p:nvPr/>
        </p:nvPicPr>
        <p:blipFill>
          <a:blip r:embed="rId2" cstate="print"/>
          <a:srcRect/>
          <a:stretch>
            <a:fillRect/>
          </a:stretch>
        </p:blipFill>
        <p:spPr bwMode="auto">
          <a:xfrm>
            <a:off x="1831975" y="871538"/>
            <a:ext cx="504825" cy="496887"/>
          </a:xfrm>
          <a:prstGeom prst="rect">
            <a:avLst/>
          </a:prstGeom>
          <a:noFill/>
          <a:ln w="9525">
            <a:noFill/>
            <a:miter lim="800000"/>
            <a:headEnd/>
            <a:tailEnd/>
          </a:ln>
          <a:effectLst/>
        </p:spPr>
      </p:pic>
      <p:pic>
        <p:nvPicPr>
          <p:cNvPr id="799778" name="Picture 34"/>
          <p:cNvPicPr>
            <a:picLocks noChangeArrowheads="1"/>
          </p:cNvPicPr>
          <p:nvPr/>
        </p:nvPicPr>
        <p:blipFill>
          <a:blip r:embed="rId2" cstate="print"/>
          <a:srcRect/>
          <a:stretch>
            <a:fillRect/>
          </a:stretch>
        </p:blipFill>
        <p:spPr bwMode="auto">
          <a:xfrm>
            <a:off x="6918325" y="871538"/>
            <a:ext cx="504825" cy="496887"/>
          </a:xfrm>
          <a:prstGeom prst="rect">
            <a:avLst/>
          </a:prstGeom>
          <a:noFill/>
          <a:ln w="9525">
            <a:noFill/>
            <a:miter lim="800000"/>
            <a:headEnd/>
            <a:tailEnd/>
          </a:ln>
          <a:effectLst/>
        </p:spPr>
      </p:pic>
      <p:sp>
        <p:nvSpPr>
          <p:cNvPr id="799779" name="Rectangle 35"/>
          <p:cNvSpPr>
            <a:spLocks noChangeArrowheads="1"/>
          </p:cNvSpPr>
          <p:nvPr/>
        </p:nvSpPr>
        <p:spPr bwMode="auto">
          <a:xfrm>
            <a:off x="2222500" y="839788"/>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799780" name="Rectangle 36"/>
          <p:cNvSpPr>
            <a:spLocks noChangeArrowheads="1"/>
          </p:cNvSpPr>
          <p:nvPr/>
        </p:nvSpPr>
        <p:spPr bwMode="auto">
          <a:xfrm>
            <a:off x="6723063" y="839788"/>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799781" name="Rectangle 37"/>
          <p:cNvSpPr>
            <a:spLocks noChangeArrowheads="1"/>
          </p:cNvSpPr>
          <p:nvPr/>
        </p:nvSpPr>
        <p:spPr bwMode="auto">
          <a:xfrm>
            <a:off x="1766888" y="549275"/>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客户</a:t>
            </a:r>
          </a:p>
        </p:txBody>
      </p:sp>
      <p:sp>
        <p:nvSpPr>
          <p:cNvPr id="799782" name="Rectangle 38"/>
          <p:cNvSpPr>
            <a:spLocks noChangeArrowheads="1"/>
          </p:cNvSpPr>
          <p:nvPr/>
        </p:nvSpPr>
        <p:spPr bwMode="auto">
          <a:xfrm>
            <a:off x="6734175" y="549275"/>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服务器</a:t>
            </a:r>
          </a:p>
        </p:txBody>
      </p:sp>
      <p:sp>
        <p:nvSpPr>
          <p:cNvPr id="799783" name="Rectangle 39"/>
          <p:cNvSpPr>
            <a:spLocks noChangeArrowheads="1"/>
          </p:cNvSpPr>
          <p:nvPr/>
        </p:nvSpPr>
        <p:spPr bwMode="auto">
          <a:xfrm rot="-628888">
            <a:off x="4340225" y="3529013"/>
            <a:ext cx="1133475" cy="401637"/>
          </a:xfrm>
          <a:prstGeom prst="rect">
            <a:avLst/>
          </a:prstGeom>
          <a:solidFill>
            <a:srgbClr val="CCECFF"/>
          </a:solidFill>
          <a:ln w="38100" cmpd="dbl" algn="ctr">
            <a:solidFill>
              <a:schemeClr val="folHlink"/>
            </a:solid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数据传送</a:t>
            </a:r>
          </a:p>
        </p:txBody>
      </p:sp>
      <p:sp>
        <p:nvSpPr>
          <p:cNvPr id="799784" name="Text Box 40"/>
          <p:cNvSpPr txBox="1">
            <a:spLocks noChangeArrowheads="1"/>
          </p:cNvSpPr>
          <p:nvPr/>
        </p:nvSpPr>
        <p:spPr bwMode="auto">
          <a:xfrm>
            <a:off x="2267744" y="169476"/>
            <a:ext cx="5949951" cy="523220"/>
          </a:xfrm>
          <a:prstGeom prst="rect">
            <a:avLst/>
          </a:prstGeom>
          <a:noFill/>
          <a:ln w="9525">
            <a:noFill/>
            <a:miter lim="800000"/>
          </a:ln>
          <a:effectLst/>
        </p:spPr>
        <p:txBody>
          <a:bodyPr wrap="square">
            <a:spAutoFit/>
          </a:bodyPr>
          <a:lstStyle/>
          <a:p>
            <a:r>
              <a:rPr lang="en-US" altLang="zh-CN" b="1" kern="0" dirty="0">
                <a:solidFill>
                  <a:srgbClr val="333399"/>
                </a:solidFill>
                <a:latin typeface="Arial" pitchFamily="34" charset="0"/>
                <a:ea typeface="黑体" pitchFamily="2" charset="-122"/>
              </a:rPr>
              <a:t>TCP </a:t>
            </a:r>
            <a:r>
              <a:rPr lang="zh-CN" altLang="en-US" b="1" kern="0" dirty="0">
                <a:solidFill>
                  <a:srgbClr val="333399"/>
                </a:solidFill>
                <a:latin typeface="Arial" pitchFamily="34" charset="0"/>
                <a:ea typeface="黑体" pitchFamily="2" charset="-122"/>
              </a:rPr>
              <a:t>的连接释放：采用</a:t>
            </a:r>
            <a:r>
              <a:rPr lang="zh-CN" altLang="zh-CN" kern="0" dirty="0">
                <a:solidFill>
                  <a:srgbClr val="FF0000"/>
                </a:solidFill>
                <a:latin typeface="Arial" pitchFamily="34" charset="0"/>
                <a:ea typeface="黑体" pitchFamily="2" charset="-122"/>
              </a:rPr>
              <a:t>四报文握手</a:t>
            </a:r>
            <a:endParaRPr lang="zh-CN" altLang="en-US" kern="0" dirty="0">
              <a:solidFill>
                <a:srgbClr val="FF0000"/>
              </a:solidFill>
              <a:latin typeface="Arial" pitchFamily="34" charset="0"/>
              <a:ea typeface="黑体" pitchFamily="2" charset="-122"/>
            </a:endParaRPr>
          </a:p>
        </p:txBody>
      </p:sp>
      <p:sp>
        <p:nvSpPr>
          <p:cNvPr id="799785" name="Text Box 41"/>
          <p:cNvSpPr txBox="1">
            <a:spLocks noChangeArrowheads="1"/>
          </p:cNvSpPr>
          <p:nvPr/>
        </p:nvSpPr>
        <p:spPr bwMode="auto">
          <a:xfrm>
            <a:off x="747713" y="5688013"/>
            <a:ext cx="8105775" cy="955675"/>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pPr>
              <a:buFontTx/>
              <a:buChar char="•"/>
            </a:pP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在确认报文段中 </a:t>
            </a:r>
            <a:r>
              <a:rPr lang="en-US" altLang="zh-CN" dirty="0">
                <a:latin typeface="Arial" panose="020B0604020202020204" pitchFamily="34" charset="0"/>
                <a:ea typeface="黑体" panose="02010609060101010101" pitchFamily="49" charset="-122"/>
              </a:rPr>
              <a:t>ACK = 1</a:t>
            </a:r>
            <a:r>
              <a:rPr lang="zh-CN" altLang="en-US" dirty="0">
                <a:latin typeface="Arial" panose="020B0604020202020204" pitchFamily="34" charset="0"/>
                <a:ea typeface="黑体" panose="02010609060101010101" pitchFamily="49" charset="-122"/>
              </a:rPr>
              <a:t>，确认号 </a:t>
            </a:r>
            <a:r>
              <a:rPr lang="en-US" altLang="zh-CN" dirty="0">
                <a:latin typeface="Arial" panose="020B0604020202020204" pitchFamily="34" charset="0"/>
                <a:ea typeface="黑体" panose="02010609060101010101" pitchFamily="49" charset="-122"/>
              </a:rPr>
              <a:t>ack </a:t>
            </a:r>
            <a:r>
              <a:rPr lang="en-US" altLang="zh-CN" dirty="0">
                <a:latin typeface="Arial" panose="020B0604020202020204" pitchFamily="34" charset="0"/>
                <a:ea typeface="黑体" panose="02010609060101010101" pitchFamily="49" charset="-122"/>
                <a:sym typeface="Symbol" panose="05050102010706020507" pitchFamily="18" charset="2"/>
              </a:rPr>
              <a:t></a:t>
            </a:r>
            <a:r>
              <a:rPr lang="en-US" altLang="zh-CN" dirty="0">
                <a:latin typeface="Arial" panose="020B0604020202020204" pitchFamily="34" charset="0"/>
                <a:ea typeface="黑体" panose="02010609060101010101" pitchFamily="49" charset="-122"/>
              </a:rPr>
              <a:t> w </a:t>
            </a:r>
            <a:r>
              <a:rPr lang="en-US" altLang="zh-CN" dirty="0">
                <a:latin typeface="Arial" panose="020B0604020202020204" pitchFamily="34" charset="0"/>
                <a:ea typeface="黑体" panose="02010609060101010101" pitchFamily="49" charset="-122"/>
                <a:sym typeface="Symbol" panose="05050102010706020507" pitchFamily="18" charset="2"/>
              </a:rPr>
              <a:t></a:t>
            </a:r>
            <a:r>
              <a:rPr lang="en-US" altLang="zh-CN" dirty="0">
                <a:latin typeface="Arial" panose="020B0604020202020204" pitchFamily="34" charset="0"/>
                <a:ea typeface="黑体" panose="02010609060101010101" pitchFamily="49" charset="-122"/>
              </a:rPr>
              <a:t> 1</a:t>
            </a:r>
            <a:r>
              <a:rPr lang="zh-CN" altLang="en-US" dirty="0">
                <a:latin typeface="Arial" panose="020B0604020202020204" pitchFamily="34" charset="0"/>
                <a:ea typeface="黑体" panose="02010609060101010101" pitchFamily="49" charset="-122"/>
              </a:rPr>
              <a:t>，</a:t>
            </a:r>
          </a:p>
          <a:p>
            <a:r>
              <a:rPr lang="zh-CN" altLang="en-US" dirty="0">
                <a:latin typeface="Arial" panose="020B0604020202020204" pitchFamily="34" charset="0"/>
                <a:ea typeface="黑体" panose="02010609060101010101" pitchFamily="49" charset="-122"/>
              </a:rPr>
              <a:t>   自己的序号 </a:t>
            </a:r>
            <a:r>
              <a:rPr lang="en-US" altLang="zh-CN" dirty="0" err="1">
                <a:latin typeface="Arial" panose="020B0604020202020204" pitchFamily="34" charset="0"/>
                <a:ea typeface="黑体" panose="02010609060101010101" pitchFamily="49" charset="-122"/>
              </a:rPr>
              <a:t>seq</a:t>
            </a:r>
            <a:r>
              <a:rPr lang="en-US" altLang="zh-CN" dirty="0">
                <a:latin typeface="Arial" panose="020B0604020202020204" pitchFamily="34" charset="0"/>
                <a:ea typeface="黑体" panose="02010609060101010101" pitchFamily="49" charset="-122"/>
              </a:rPr>
              <a:t> = u + 1</a:t>
            </a:r>
            <a:r>
              <a:rPr lang="zh-CN" altLang="en-US" dirty="0">
                <a:latin typeface="Arial" panose="020B0604020202020204" pitchFamily="34" charset="0"/>
                <a:ea typeface="黑体" panose="02010609060101010101" pitchFamily="49" charset="-122"/>
              </a:rPr>
              <a:t>。 </a:t>
            </a:r>
          </a:p>
        </p:txBody>
      </p:sp>
      <p:sp>
        <p:nvSpPr>
          <p:cNvPr id="799786" name="Rectangle 42"/>
          <p:cNvSpPr>
            <a:spLocks noChangeArrowheads="1"/>
          </p:cNvSpPr>
          <p:nvPr/>
        </p:nvSpPr>
        <p:spPr bwMode="auto">
          <a:xfrm rot="610931">
            <a:off x="3211513" y="4857750"/>
            <a:ext cx="3348037" cy="363538"/>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ACK = 1, </a:t>
            </a:r>
            <a:r>
              <a:rPr kumimoji="1" lang="en-US" altLang="zh-CN" sz="1800" dirty="0" err="1">
                <a:latin typeface="Times New Roman" panose="02020603050405020304" pitchFamily="18" charset="0"/>
                <a:ea typeface="黑体" panose="02010609060101010101" pitchFamily="49" charset="-122"/>
              </a:rPr>
              <a:t>seq</a:t>
            </a:r>
            <a:r>
              <a:rPr kumimoji="1" lang="en-US" altLang="zh-CN" sz="1800" dirty="0">
                <a:latin typeface="Times New Roman" panose="02020603050405020304" pitchFamily="18" charset="0"/>
                <a:ea typeface="黑体" panose="02010609060101010101" pitchFamily="49" charset="-122"/>
              </a:rPr>
              <a:t> = u + 1, ack = w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p>
        </p:txBody>
      </p:sp>
      <p:sp>
        <p:nvSpPr>
          <p:cNvPr id="799787" name="Line 43"/>
          <p:cNvSpPr>
            <a:spLocks noChangeShapeType="1"/>
          </p:cNvSpPr>
          <p:nvPr/>
        </p:nvSpPr>
        <p:spPr bwMode="auto">
          <a:xfrm>
            <a:off x="2562225" y="4792663"/>
            <a:ext cx="4133850" cy="769937"/>
          </a:xfrm>
          <a:prstGeom prst="line">
            <a:avLst/>
          </a:prstGeom>
          <a:noFill/>
          <a:ln w="38100">
            <a:solidFill>
              <a:schemeClr val="folHlink"/>
            </a:solidFill>
            <a:round/>
            <a:tailEnd type="triangle" w="med" len="lg"/>
          </a:ln>
          <a:effectLst/>
        </p:spPr>
        <p:txBody>
          <a:bodyPr wrap="none" anchor="ctr"/>
          <a:lstStyle/>
          <a:p>
            <a:endParaRPr lang="zh-CN" altLang="en-US"/>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95707" name="Group 59"/>
          <p:cNvGrpSpPr/>
          <p:nvPr/>
        </p:nvGrpSpPr>
        <p:grpSpPr bwMode="auto">
          <a:xfrm>
            <a:off x="1547813" y="6140450"/>
            <a:ext cx="1012825" cy="528638"/>
            <a:chOff x="975" y="3914"/>
            <a:chExt cx="638" cy="333"/>
          </a:xfrm>
        </p:grpSpPr>
        <p:sp>
          <p:nvSpPr>
            <p:cNvPr id="795681" name="Rectangle 33"/>
            <p:cNvSpPr>
              <a:spLocks noChangeArrowheads="1"/>
            </p:cNvSpPr>
            <p:nvPr/>
          </p:nvSpPr>
          <p:spPr bwMode="auto">
            <a:xfrm>
              <a:off x="1012" y="3914"/>
              <a:ext cx="601" cy="333"/>
            </a:xfrm>
            <a:prstGeom prst="rect">
              <a:avLst/>
            </a:prstGeom>
            <a:solidFill>
              <a:srgbClr val="663300"/>
            </a:solidFill>
            <a:ln w="12700" algn="ctr">
              <a:noFill/>
              <a:miter lim="800000"/>
            </a:ln>
            <a:effectLst>
              <a:outerShdw dist="35921" dir="2700000" algn="ctr" rotWithShape="0">
                <a:schemeClr val="bg2"/>
              </a:outerShdw>
            </a:effectLst>
          </p:spPr>
          <p:txBody>
            <a:bodyPr wrap="none" anchor="ctr"/>
            <a:lstStyle/>
            <a:p>
              <a:endParaRPr lang="zh-CN" altLang="en-US"/>
            </a:p>
          </p:txBody>
        </p:sp>
        <p:sp>
          <p:nvSpPr>
            <p:cNvPr id="795682" name="Text Box 34"/>
            <p:cNvSpPr txBox="1">
              <a:spLocks noChangeArrowheads="1"/>
            </p:cNvSpPr>
            <p:nvPr/>
          </p:nvSpPr>
          <p:spPr bwMode="auto">
            <a:xfrm>
              <a:off x="975" y="3967"/>
              <a:ext cx="612" cy="212"/>
            </a:xfrm>
            <a:prstGeom prst="rect">
              <a:avLst/>
            </a:prstGeom>
            <a:noFill/>
            <a:ln w="12700" algn="ctr">
              <a:noFill/>
              <a:miter lim="800000"/>
            </a:ln>
            <a:effectLst/>
          </p:spPr>
          <p:txBody>
            <a:bodyPr wrap="none" anchor="ctr"/>
            <a:lstStyle/>
            <a:p>
              <a:pPr eaLnBrk="0" hangingPunct="0"/>
              <a:r>
                <a:rPr kumimoji="1" lang="en-US" altLang="zh-CN" sz="1800" b="1" kern="0" dirty="0">
                  <a:solidFill>
                    <a:srgbClr val="FFFF99"/>
                  </a:solidFill>
                  <a:latin typeface="+mn-lt"/>
                  <a:ea typeface="黑体" pitchFamily="2" charset="-122"/>
                </a:rPr>
                <a:t>CLOSED</a:t>
              </a:r>
            </a:p>
          </p:txBody>
        </p:sp>
      </p:grpSp>
      <p:sp>
        <p:nvSpPr>
          <p:cNvPr id="795653" name="AutoShape 5"/>
          <p:cNvSpPr>
            <a:spLocks noChangeArrowheads="1"/>
          </p:cNvSpPr>
          <p:nvPr/>
        </p:nvSpPr>
        <p:spPr bwMode="auto">
          <a:xfrm rot="-651552">
            <a:off x="3786188" y="3822700"/>
            <a:ext cx="676275" cy="236538"/>
          </a:xfrm>
          <a:prstGeom prst="leftArrow">
            <a:avLst>
              <a:gd name="adj1" fmla="val 53620"/>
              <a:gd name="adj2" fmla="val 119816"/>
            </a:avLst>
          </a:prstGeom>
          <a:solidFill>
            <a:schemeClr val="hlink"/>
          </a:solidFill>
          <a:ln w="12700" algn="ctr">
            <a:solidFill>
              <a:schemeClr val="hlink"/>
            </a:solidFill>
            <a:miter lim="800000"/>
          </a:ln>
          <a:effectLst/>
        </p:spPr>
        <p:txBody>
          <a:bodyPr wrap="none" anchor="ctr"/>
          <a:lstStyle/>
          <a:p>
            <a:endParaRPr lang="zh-CN" altLang="en-US"/>
          </a:p>
        </p:txBody>
      </p:sp>
      <p:sp>
        <p:nvSpPr>
          <p:cNvPr id="795654" name="AutoShape 6"/>
          <p:cNvSpPr>
            <a:spLocks noChangeArrowheads="1"/>
          </p:cNvSpPr>
          <p:nvPr/>
        </p:nvSpPr>
        <p:spPr bwMode="auto">
          <a:xfrm>
            <a:off x="3495675" y="1790700"/>
            <a:ext cx="2384425" cy="252413"/>
          </a:xfrm>
          <a:prstGeom prst="leftRightArrow">
            <a:avLst>
              <a:gd name="adj1" fmla="val 55880"/>
              <a:gd name="adj2" fmla="val 108285"/>
            </a:avLst>
          </a:prstGeom>
          <a:solidFill>
            <a:schemeClr val="hlink"/>
          </a:solidFill>
          <a:ln w="12700" algn="ctr">
            <a:solidFill>
              <a:schemeClr val="hlink"/>
            </a:solidFill>
            <a:miter lim="800000"/>
          </a:ln>
          <a:effectLst/>
        </p:spPr>
        <p:txBody>
          <a:bodyPr wrap="none" anchor="ctr"/>
          <a:lstStyle/>
          <a:p>
            <a:endParaRPr lang="zh-CN" altLang="en-US"/>
          </a:p>
        </p:txBody>
      </p:sp>
      <p:sp>
        <p:nvSpPr>
          <p:cNvPr id="795655" name="Rectangle 7"/>
          <p:cNvSpPr>
            <a:spLocks noChangeArrowheads="1"/>
          </p:cNvSpPr>
          <p:nvPr/>
        </p:nvSpPr>
        <p:spPr bwMode="auto">
          <a:xfrm rot="610931">
            <a:off x="3211513" y="4883150"/>
            <a:ext cx="3348037" cy="363538"/>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ACK = 1, seq = u + 1, ack = w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p>
        </p:txBody>
      </p:sp>
      <p:grpSp>
        <p:nvGrpSpPr>
          <p:cNvPr id="795656" name="Group 8"/>
          <p:cNvGrpSpPr/>
          <p:nvPr/>
        </p:nvGrpSpPr>
        <p:grpSpPr bwMode="auto">
          <a:xfrm>
            <a:off x="2562225" y="2282825"/>
            <a:ext cx="4133850" cy="768350"/>
            <a:chOff x="1614" y="1484"/>
            <a:chExt cx="2604" cy="484"/>
          </a:xfrm>
        </p:grpSpPr>
        <p:sp>
          <p:nvSpPr>
            <p:cNvPr id="795657" name="Rectangle 9"/>
            <p:cNvSpPr>
              <a:spLocks noChangeArrowheads="1"/>
            </p:cNvSpPr>
            <p:nvPr/>
          </p:nvSpPr>
          <p:spPr bwMode="auto">
            <a:xfrm rot="597975">
              <a:off x="2497" y="1518"/>
              <a:ext cx="1165" cy="24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Times New Roman" panose="02020603050405020304" pitchFamily="18" charset="0"/>
                  <a:ea typeface="黑体" panose="02010609060101010101" pitchFamily="49" charset="-122"/>
                </a:rPr>
                <a:t>FIN = 1, seq = u</a:t>
              </a:r>
            </a:p>
          </p:txBody>
        </p:sp>
        <p:sp>
          <p:nvSpPr>
            <p:cNvPr id="795658" name="Line 10"/>
            <p:cNvSpPr>
              <a:spLocks noChangeShapeType="1"/>
            </p:cNvSpPr>
            <p:nvPr/>
          </p:nvSpPr>
          <p:spPr bwMode="auto">
            <a:xfrm>
              <a:off x="1614" y="1484"/>
              <a:ext cx="2604" cy="484"/>
            </a:xfrm>
            <a:prstGeom prst="line">
              <a:avLst/>
            </a:prstGeom>
            <a:noFill/>
            <a:ln w="38100">
              <a:solidFill>
                <a:schemeClr val="folHlink"/>
              </a:solidFill>
              <a:round/>
              <a:tailEnd type="triangle" w="med" len="lg"/>
            </a:ln>
            <a:effectLst/>
          </p:spPr>
          <p:txBody>
            <a:bodyPr wrap="none" anchor="ctr"/>
            <a:lstStyle/>
            <a:p>
              <a:endParaRPr lang="zh-CN" altLang="en-US"/>
            </a:p>
          </p:txBody>
        </p:sp>
      </p:grpSp>
      <p:grpSp>
        <p:nvGrpSpPr>
          <p:cNvPr id="795659" name="Group 11"/>
          <p:cNvGrpSpPr/>
          <p:nvPr/>
        </p:nvGrpSpPr>
        <p:grpSpPr bwMode="auto">
          <a:xfrm>
            <a:off x="2576513" y="3094038"/>
            <a:ext cx="4133850" cy="769937"/>
            <a:chOff x="1623" y="1995"/>
            <a:chExt cx="2604" cy="485"/>
          </a:xfrm>
        </p:grpSpPr>
        <p:sp>
          <p:nvSpPr>
            <p:cNvPr id="795660" name="Rectangle 12"/>
            <p:cNvSpPr>
              <a:spLocks noChangeArrowheads="1"/>
            </p:cNvSpPr>
            <p:nvPr/>
          </p:nvSpPr>
          <p:spPr bwMode="auto">
            <a:xfrm rot="20990024" flipH="1">
              <a:off x="1936" y="2021"/>
              <a:ext cx="1816" cy="229"/>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ACK = 1, seq = v, ack= u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sp>
          <p:nvSpPr>
            <p:cNvPr id="795661" name="Line 13"/>
            <p:cNvSpPr>
              <a:spLocks noChangeShapeType="1"/>
            </p:cNvSpPr>
            <p:nvPr/>
          </p:nvSpPr>
          <p:spPr bwMode="auto">
            <a:xfrm flipH="1">
              <a:off x="1623" y="1995"/>
              <a:ext cx="2604" cy="485"/>
            </a:xfrm>
            <a:prstGeom prst="line">
              <a:avLst/>
            </a:prstGeom>
            <a:noFill/>
            <a:ln w="38100">
              <a:solidFill>
                <a:schemeClr val="folHlink"/>
              </a:solidFill>
              <a:round/>
              <a:tailEnd type="triangle" w="med" len="lg"/>
            </a:ln>
            <a:effectLst/>
          </p:spPr>
          <p:txBody>
            <a:bodyPr wrap="none" anchor="ctr"/>
            <a:lstStyle/>
            <a:p>
              <a:endParaRPr lang="zh-CN" altLang="en-US"/>
            </a:p>
          </p:txBody>
        </p:sp>
      </p:grpSp>
      <p:sp>
        <p:nvSpPr>
          <p:cNvPr id="795662" name="Line 14"/>
          <p:cNvSpPr>
            <a:spLocks noChangeShapeType="1"/>
          </p:cNvSpPr>
          <p:nvPr/>
        </p:nvSpPr>
        <p:spPr bwMode="auto">
          <a:xfrm>
            <a:off x="2562225" y="4818063"/>
            <a:ext cx="4133850" cy="769937"/>
          </a:xfrm>
          <a:prstGeom prst="line">
            <a:avLst/>
          </a:prstGeom>
          <a:noFill/>
          <a:ln w="38100">
            <a:solidFill>
              <a:schemeClr val="folHlink"/>
            </a:solidFill>
            <a:round/>
            <a:tailEnd type="triangle" w="med" len="lg"/>
          </a:ln>
          <a:effectLst/>
        </p:spPr>
        <p:txBody>
          <a:bodyPr wrap="none" anchor="ctr"/>
          <a:lstStyle/>
          <a:p>
            <a:endParaRPr lang="zh-CN" altLang="en-US"/>
          </a:p>
        </p:txBody>
      </p:sp>
      <p:sp>
        <p:nvSpPr>
          <p:cNvPr id="795663" name="Line 15"/>
          <p:cNvSpPr>
            <a:spLocks noChangeShapeType="1"/>
          </p:cNvSpPr>
          <p:nvPr/>
        </p:nvSpPr>
        <p:spPr bwMode="auto">
          <a:xfrm flipH="1">
            <a:off x="2541588" y="4030663"/>
            <a:ext cx="4133850" cy="769937"/>
          </a:xfrm>
          <a:prstGeom prst="line">
            <a:avLst/>
          </a:prstGeom>
          <a:noFill/>
          <a:ln w="38100">
            <a:solidFill>
              <a:schemeClr val="folHlink"/>
            </a:solidFill>
            <a:round/>
            <a:tailEnd type="triangle" w="med" len="lg"/>
          </a:ln>
          <a:effectLst/>
        </p:spPr>
        <p:txBody>
          <a:bodyPr wrap="none" anchor="ctr"/>
          <a:lstStyle/>
          <a:p>
            <a:endParaRPr lang="zh-CN" altLang="en-US"/>
          </a:p>
        </p:txBody>
      </p:sp>
      <p:sp>
        <p:nvSpPr>
          <p:cNvPr id="795664" name="Rectangle 16"/>
          <p:cNvSpPr>
            <a:spLocks noChangeArrowheads="1"/>
          </p:cNvSpPr>
          <p:nvPr/>
        </p:nvSpPr>
        <p:spPr bwMode="auto">
          <a:xfrm rot="20943314" flipH="1">
            <a:off x="2870200" y="4016375"/>
            <a:ext cx="3773488" cy="363538"/>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FIN = 1, ACK = 1, seq = w, ack= u </a:t>
            </a:r>
            <a:r>
              <a:rPr kumimoji="1" lang="en-US" altLang="zh-CN" sz="1800" b="1"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49" charset="-122"/>
            </a:endParaRPr>
          </a:p>
        </p:txBody>
      </p:sp>
      <p:sp>
        <p:nvSpPr>
          <p:cNvPr id="795666" name="Rectangle 18"/>
          <p:cNvSpPr>
            <a:spLocks noChangeArrowheads="1"/>
          </p:cNvSpPr>
          <p:nvPr/>
        </p:nvSpPr>
        <p:spPr bwMode="auto">
          <a:xfrm>
            <a:off x="1606550" y="1538288"/>
            <a:ext cx="954088" cy="67310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sp>
        <p:nvSpPr>
          <p:cNvPr id="795667" name="Rectangle 19"/>
          <p:cNvSpPr>
            <a:spLocks noChangeArrowheads="1"/>
          </p:cNvSpPr>
          <p:nvPr/>
        </p:nvSpPr>
        <p:spPr bwMode="auto">
          <a:xfrm>
            <a:off x="1606550" y="2295525"/>
            <a:ext cx="954088" cy="1554163"/>
          </a:xfrm>
          <a:prstGeom prst="rect">
            <a:avLst/>
          </a:prstGeom>
          <a:solidFill>
            <a:srgbClr val="FFCCFF"/>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95668" name="Rectangle 20"/>
          <p:cNvSpPr>
            <a:spLocks noChangeArrowheads="1"/>
          </p:cNvSpPr>
          <p:nvPr/>
        </p:nvSpPr>
        <p:spPr bwMode="auto">
          <a:xfrm>
            <a:off x="6692900" y="1538288"/>
            <a:ext cx="955675" cy="1479550"/>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endParaRPr lang="zh-CN" altLang="en-US"/>
          </a:p>
        </p:txBody>
      </p:sp>
      <p:grpSp>
        <p:nvGrpSpPr>
          <p:cNvPr id="795669" name="Group 21"/>
          <p:cNvGrpSpPr/>
          <p:nvPr/>
        </p:nvGrpSpPr>
        <p:grpSpPr bwMode="auto">
          <a:xfrm>
            <a:off x="1508125" y="1455738"/>
            <a:ext cx="6278563" cy="82550"/>
            <a:chOff x="1020" y="481"/>
            <a:chExt cx="4037" cy="46"/>
          </a:xfrm>
        </p:grpSpPr>
        <p:sp>
          <p:nvSpPr>
            <p:cNvPr id="795670" name="Line 22"/>
            <p:cNvSpPr>
              <a:spLocks noChangeShapeType="1"/>
            </p:cNvSpPr>
            <p:nvPr/>
          </p:nvSpPr>
          <p:spPr bwMode="auto">
            <a:xfrm>
              <a:off x="1020" y="527"/>
              <a:ext cx="4037" cy="0"/>
            </a:xfrm>
            <a:prstGeom prst="line">
              <a:avLst/>
            </a:prstGeom>
            <a:noFill/>
            <a:ln w="12700">
              <a:solidFill>
                <a:schemeClr val="folHlink"/>
              </a:solidFill>
              <a:prstDash val="dash"/>
              <a:round/>
            </a:ln>
            <a:effectLst/>
          </p:spPr>
          <p:txBody>
            <a:bodyPr/>
            <a:lstStyle/>
            <a:p>
              <a:endParaRPr lang="zh-CN" altLang="en-US"/>
            </a:p>
          </p:txBody>
        </p:sp>
        <p:sp>
          <p:nvSpPr>
            <p:cNvPr id="795671" name="Line 23"/>
            <p:cNvSpPr>
              <a:spLocks noChangeShapeType="1"/>
            </p:cNvSpPr>
            <p:nvPr/>
          </p:nvSpPr>
          <p:spPr bwMode="auto">
            <a:xfrm>
              <a:off x="1020" y="481"/>
              <a:ext cx="4037" cy="0"/>
            </a:xfrm>
            <a:prstGeom prst="line">
              <a:avLst/>
            </a:prstGeom>
            <a:noFill/>
            <a:ln w="12700">
              <a:solidFill>
                <a:schemeClr val="folHlink"/>
              </a:solidFill>
              <a:prstDash val="dash"/>
              <a:round/>
            </a:ln>
            <a:effectLst/>
          </p:spPr>
          <p:txBody>
            <a:bodyPr/>
            <a:lstStyle/>
            <a:p>
              <a:endParaRPr lang="zh-CN" altLang="en-US"/>
            </a:p>
          </p:txBody>
        </p:sp>
      </p:grpSp>
      <p:sp>
        <p:nvSpPr>
          <p:cNvPr id="795672" name="Rectangle 24"/>
          <p:cNvSpPr>
            <a:spLocks noChangeArrowheads="1"/>
          </p:cNvSpPr>
          <p:nvPr/>
        </p:nvSpPr>
        <p:spPr bwMode="auto">
          <a:xfrm>
            <a:off x="1598613" y="2630488"/>
            <a:ext cx="968375" cy="638175"/>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FIN-</a:t>
            </a:r>
          </a:p>
          <a:p>
            <a:pPr algn="ctr" defTabSz="762000" eaLnBrk="0" hangingPunct="0"/>
            <a:r>
              <a:rPr kumimoji="1" lang="en-US" altLang="zh-CN" sz="1800" dirty="0">
                <a:latin typeface="Times New Roman" panose="02020603050405020304" pitchFamily="18" charset="0"/>
                <a:ea typeface="黑体" panose="02010609060101010101" pitchFamily="49" charset="-122"/>
              </a:rPr>
              <a:t>WAIT-1</a:t>
            </a:r>
          </a:p>
        </p:txBody>
      </p:sp>
      <p:sp>
        <p:nvSpPr>
          <p:cNvPr id="795673" name="Rectangle 25"/>
          <p:cNvSpPr>
            <a:spLocks noChangeArrowheads="1"/>
          </p:cNvSpPr>
          <p:nvPr/>
        </p:nvSpPr>
        <p:spPr bwMode="auto">
          <a:xfrm>
            <a:off x="6692900" y="3105150"/>
            <a:ext cx="955675" cy="877888"/>
          </a:xfrm>
          <a:prstGeom prst="rect">
            <a:avLst/>
          </a:prstGeom>
          <a:solidFill>
            <a:srgbClr val="FF66FF"/>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95674" name="Rectangle 26"/>
          <p:cNvSpPr>
            <a:spLocks noChangeArrowheads="1"/>
          </p:cNvSpPr>
          <p:nvPr/>
        </p:nvSpPr>
        <p:spPr bwMode="auto">
          <a:xfrm>
            <a:off x="6659563" y="3217863"/>
            <a:ext cx="981075" cy="638175"/>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a:latin typeface="Times New Roman" panose="02020603050405020304" pitchFamily="18" charset="0"/>
                <a:ea typeface="黑体" panose="02010609060101010101" pitchFamily="49" charset="-122"/>
              </a:rPr>
              <a:t>CLOSE-</a:t>
            </a:r>
          </a:p>
          <a:p>
            <a:pPr algn="ctr" defTabSz="762000" eaLnBrk="0" hangingPunct="0"/>
            <a:r>
              <a:rPr kumimoji="1" lang="en-US" altLang="zh-CN" sz="1800">
                <a:latin typeface="Times New Roman" panose="02020603050405020304" pitchFamily="18" charset="0"/>
                <a:ea typeface="黑体" panose="02010609060101010101" pitchFamily="49" charset="-122"/>
              </a:rPr>
              <a:t>WAIT</a:t>
            </a:r>
          </a:p>
        </p:txBody>
      </p:sp>
      <p:sp>
        <p:nvSpPr>
          <p:cNvPr id="795675" name="Rectangle 27"/>
          <p:cNvSpPr>
            <a:spLocks noChangeArrowheads="1"/>
          </p:cNvSpPr>
          <p:nvPr/>
        </p:nvSpPr>
        <p:spPr bwMode="auto">
          <a:xfrm>
            <a:off x="1606550" y="3922713"/>
            <a:ext cx="954088" cy="871537"/>
          </a:xfrm>
          <a:prstGeom prst="rect">
            <a:avLst/>
          </a:prstGeom>
          <a:solidFill>
            <a:srgbClr val="CCCC00"/>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95676" name="Rectangle 28"/>
          <p:cNvSpPr>
            <a:spLocks noChangeArrowheads="1"/>
          </p:cNvSpPr>
          <p:nvPr/>
        </p:nvSpPr>
        <p:spPr bwMode="auto">
          <a:xfrm>
            <a:off x="1598613" y="3976688"/>
            <a:ext cx="968375" cy="638175"/>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FIN-</a:t>
            </a:r>
          </a:p>
          <a:p>
            <a:pPr algn="ctr" defTabSz="762000" eaLnBrk="0" hangingPunct="0"/>
            <a:r>
              <a:rPr kumimoji="1" lang="en-US" altLang="zh-CN" sz="1800" dirty="0">
                <a:latin typeface="Times New Roman" panose="02020603050405020304" pitchFamily="18" charset="0"/>
                <a:ea typeface="黑体" panose="02010609060101010101" pitchFamily="49" charset="-122"/>
              </a:rPr>
              <a:t>WAIT-2</a:t>
            </a:r>
          </a:p>
        </p:txBody>
      </p:sp>
      <p:sp>
        <p:nvSpPr>
          <p:cNvPr id="795677" name="Rectangle 29"/>
          <p:cNvSpPr>
            <a:spLocks noChangeArrowheads="1"/>
          </p:cNvSpPr>
          <p:nvPr/>
        </p:nvSpPr>
        <p:spPr bwMode="auto">
          <a:xfrm>
            <a:off x="6692900" y="4062413"/>
            <a:ext cx="955675" cy="1482725"/>
          </a:xfrm>
          <a:prstGeom prst="rect">
            <a:avLst/>
          </a:prstGeom>
          <a:solidFill>
            <a:srgbClr val="00FFFF"/>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95678" name="Rectangle 30"/>
          <p:cNvSpPr>
            <a:spLocks noChangeArrowheads="1"/>
          </p:cNvSpPr>
          <p:nvPr/>
        </p:nvSpPr>
        <p:spPr bwMode="auto">
          <a:xfrm>
            <a:off x="6734175" y="4483100"/>
            <a:ext cx="828675" cy="638175"/>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LAST-</a:t>
            </a:r>
          </a:p>
          <a:p>
            <a:pPr algn="ctr" defTabSz="762000" eaLnBrk="0" hangingPunct="0"/>
            <a:r>
              <a:rPr kumimoji="1" lang="en-US" altLang="zh-CN" sz="1800" dirty="0">
                <a:latin typeface="Times New Roman" panose="02020603050405020304" pitchFamily="18" charset="0"/>
                <a:ea typeface="黑体" panose="02010609060101010101" pitchFamily="49" charset="-122"/>
              </a:rPr>
              <a:t>ACK</a:t>
            </a:r>
          </a:p>
        </p:txBody>
      </p:sp>
      <p:grpSp>
        <p:nvGrpSpPr>
          <p:cNvPr id="795706" name="Group 58"/>
          <p:cNvGrpSpPr/>
          <p:nvPr/>
        </p:nvGrpSpPr>
        <p:grpSpPr bwMode="auto">
          <a:xfrm>
            <a:off x="395288" y="4818063"/>
            <a:ext cx="2165350" cy="1268412"/>
            <a:chOff x="249" y="3081"/>
            <a:chExt cx="1364" cy="799"/>
          </a:xfrm>
        </p:grpSpPr>
        <p:sp>
          <p:nvSpPr>
            <p:cNvPr id="795665" name="Rectangle 17"/>
            <p:cNvSpPr>
              <a:spLocks noChangeArrowheads="1"/>
            </p:cNvSpPr>
            <p:nvPr/>
          </p:nvSpPr>
          <p:spPr bwMode="auto">
            <a:xfrm>
              <a:off x="249" y="3081"/>
              <a:ext cx="806"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等待 </a:t>
              </a:r>
              <a:r>
                <a:rPr kumimoji="1" lang="en-US" altLang="zh-CN" sz="1800">
                  <a:latin typeface="Times New Roman" panose="02020603050405020304" pitchFamily="18" charset="0"/>
                  <a:ea typeface="黑体" panose="02010609060101010101" pitchFamily="49" charset="-122"/>
                </a:rPr>
                <a:t>2MSL</a:t>
              </a:r>
            </a:p>
          </p:txBody>
        </p:sp>
        <p:sp>
          <p:nvSpPr>
            <p:cNvPr id="795679" name="Rectangle 31"/>
            <p:cNvSpPr>
              <a:spLocks noChangeArrowheads="1"/>
            </p:cNvSpPr>
            <p:nvPr/>
          </p:nvSpPr>
          <p:spPr bwMode="auto">
            <a:xfrm>
              <a:off x="1012" y="3097"/>
              <a:ext cx="601" cy="779"/>
            </a:xfrm>
            <a:prstGeom prst="rect">
              <a:avLst/>
            </a:prstGeom>
            <a:solidFill>
              <a:srgbClr val="FFFF99"/>
            </a:solidFill>
            <a:ln w="12700">
              <a:noFill/>
              <a:miter lim="800000"/>
            </a:ln>
            <a:effectLst>
              <a:outerShdw dist="35921" dir="2700000" algn="ctr" rotWithShape="0">
                <a:schemeClr val="bg2"/>
              </a:outerShdw>
            </a:effectLst>
          </p:spPr>
          <p:txBody>
            <a:bodyPr wrap="none" anchor="ctr"/>
            <a:lstStyle/>
            <a:p>
              <a:endParaRPr lang="zh-CN" altLang="en-US"/>
            </a:p>
          </p:txBody>
        </p:sp>
        <p:sp>
          <p:nvSpPr>
            <p:cNvPr id="795680" name="Rectangle 32"/>
            <p:cNvSpPr>
              <a:spLocks noChangeArrowheads="1"/>
            </p:cNvSpPr>
            <p:nvPr/>
          </p:nvSpPr>
          <p:spPr bwMode="auto">
            <a:xfrm>
              <a:off x="1055" y="3292"/>
              <a:ext cx="514" cy="402"/>
            </a:xfrm>
            <a:prstGeom prst="rect">
              <a:avLst/>
            </a:prstGeom>
            <a:noFill/>
            <a:ln w="12700">
              <a:noFill/>
              <a:miter lim="800000"/>
            </a:ln>
            <a:effectLst/>
          </p:spPr>
          <p:txBody>
            <a:bodyPr wrap="none" lIns="90488" tIns="44450" rIns="90488" bIns="44450">
              <a:spAutoFit/>
            </a:bodyPr>
            <a:lstStyle/>
            <a:p>
              <a:pPr algn="ctr" defTabSz="762000" eaLnBrk="0" hangingPunct="0"/>
              <a:r>
                <a:rPr kumimoji="1" lang="en-US" altLang="zh-CN" sz="1800" dirty="0">
                  <a:latin typeface="Times New Roman" panose="02020603050405020304" pitchFamily="18" charset="0"/>
                  <a:ea typeface="黑体" panose="02010609060101010101" pitchFamily="49" charset="-122"/>
                </a:rPr>
                <a:t>TIME-</a:t>
              </a:r>
            </a:p>
            <a:p>
              <a:pPr algn="ctr" defTabSz="762000" eaLnBrk="0" hangingPunct="0"/>
              <a:r>
                <a:rPr kumimoji="1" lang="en-US" altLang="zh-CN" sz="1800" dirty="0">
                  <a:latin typeface="Times New Roman" panose="02020603050405020304" pitchFamily="18" charset="0"/>
                  <a:ea typeface="黑体" panose="02010609060101010101" pitchFamily="49" charset="-122"/>
                </a:rPr>
                <a:t>WAIT</a:t>
              </a:r>
            </a:p>
          </p:txBody>
        </p:sp>
        <p:sp>
          <p:nvSpPr>
            <p:cNvPr id="795683" name="Freeform 35"/>
            <p:cNvSpPr/>
            <p:nvPr/>
          </p:nvSpPr>
          <p:spPr bwMode="auto">
            <a:xfrm>
              <a:off x="255" y="3081"/>
              <a:ext cx="749" cy="799"/>
            </a:xfrm>
            <a:custGeom>
              <a:avLst/>
              <a:gdLst/>
              <a:ahLst/>
              <a:cxnLst>
                <a:cxn ang="0">
                  <a:pos x="635" y="0"/>
                </a:cxn>
                <a:cxn ang="0">
                  <a:pos x="0" y="0"/>
                </a:cxn>
                <a:cxn ang="0">
                  <a:pos x="0" y="499"/>
                </a:cxn>
                <a:cxn ang="0">
                  <a:pos x="635" y="499"/>
                </a:cxn>
              </a:cxnLst>
              <a:rect l="0" t="0" r="r" b="b"/>
              <a:pathLst>
                <a:path w="635" h="499">
                  <a:moveTo>
                    <a:pt x="635" y="0"/>
                  </a:moveTo>
                  <a:lnTo>
                    <a:pt x="0" y="0"/>
                  </a:lnTo>
                  <a:lnTo>
                    <a:pt x="0" y="499"/>
                  </a:lnTo>
                  <a:lnTo>
                    <a:pt x="635" y="499"/>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5684" name="Text Box 36"/>
            <p:cNvSpPr txBox="1">
              <a:spLocks noChangeArrowheads="1"/>
            </p:cNvSpPr>
            <p:nvPr/>
          </p:nvSpPr>
          <p:spPr bwMode="auto">
            <a:xfrm>
              <a:off x="476" y="3208"/>
              <a:ext cx="373" cy="404"/>
            </a:xfrm>
            <a:prstGeom prst="rect">
              <a:avLst/>
            </a:prstGeom>
            <a:noFill/>
            <a:ln w="9525">
              <a:noFill/>
              <a:miter lim="800000"/>
            </a:ln>
            <a:effectLst/>
          </p:spPr>
          <p:txBody>
            <a:bodyPr wrap="none">
              <a:spAutoFit/>
            </a:bodyPr>
            <a:lstStyle/>
            <a:p>
              <a:r>
                <a:rPr lang="en-US" altLang="zh-CN" sz="3600">
                  <a:latin typeface="Times New Roman" panose="02020603050405020304" pitchFamily="18" charset="0"/>
                  <a:ea typeface="黑体" panose="02010609060101010101" pitchFamily="49" charset="-122"/>
                  <a:sym typeface="Wingdings" panose="05000000000000000000" pitchFamily="2" charset="2"/>
                </a:rPr>
                <a:t></a:t>
              </a:r>
            </a:p>
          </p:txBody>
        </p:sp>
      </p:grpSp>
      <p:sp>
        <p:nvSpPr>
          <p:cNvPr id="795685" name="Rectangle 37"/>
          <p:cNvSpPr>
            <a:spLocks noChangeArrowheads="1"/>
          </p:cNvSpPr>
          <p:nvPr/>
        </p:nvSpPr>
        <p:spPr bwMode="auto">
          <a:xfrm>
            <a:off x="6692900" y="5635625"/>
            <a:ext cx="955675" cy="528638"/>
          </a:xfrm>
          <a:prstGeom prst="rect">
            <a:avLst/>
          </a:prstGeom>
          <a:solidFill>
            <a:srgbClr val="663300"/>
          </a:solidFill>
          <a:ln w="12700" algn="ctr">
            <a:noFill/>
            <a:miter lim="800000"/>
          </a:ln>
          <a:effectLst>
            <a:outerShdw dist="35921" dir="2700000" algn="ctr" rotWithShape="0">
              <a:schemeClr val="bg2"/>
            </a:outerShdw>
          </a:effectLst>
        </p:spPr>
        <p:txBody>
          <a:bodyPr wrap="none" anchor="ctr"/>
          <a:lstStyle/>
          <a:p>
            <a:endParaRPr lang="zh-CN" altLang="en-US"/>
          </a:p>
        </p:txBody>
      </p:sp>
      <p:grpSp>
        <p:nvGrpSpPr>
          <p:cNvPr id="795686" name="Group 38"/>
          <p:cNvGrpSpPr/>
          <p:nvPr/>
        </p:nvGrpSpPr>
        <p:grpSpPr bwMode="auto">
          <a:xfrm>
            <a:off x="498475" y="1184275"/>
            <a:ext cx="1403350" cy="1082675"/>
            <a:chOff x="314" y="792"/>
            <a:chExt cx="884" cy="682"/>
          </a:xfrm>
        </p:grpSpPr>
        <p:sp>
          <p:nvSpPr>
            <p:cNvPr id="795687" name="Freeform 39"/>
            <p:cNvSpPr/>
            <p:nvPr/>
          </p:nvSpPr>
          <p:spPr bwMode="auto">
            <a:xfrm>
              <a:off x="349" y="792"/>
              <a:ext cx="849" cy="682"/>
            </a:xfrm>
            <a:custGeom>
              <a:avLst/>
              <a:gdLst/>
              <a:ahLst/>
              <a:cxnLst>
                <a:cxn ang="0">
                  <a:pos x="769" y="0"/>
                </a:cxn>
                <a:cxn ang="0">
                  <a:pos x="0" y="9"/>
                </a:cxn>
                <a:cxn ang="0">
                  <a:pos x="0" y="584"/>
                </a:cxn>
                <a:cxn ang="0">
                  <a:pos x="603" y="584"/>
                </a:cxn>
              </a:cxnLst>
              <a:rect l="0" t="0" r="r" b="b"/>
              <a:pathLst>
                <a:path w="769" h="584">
                  <a:moveTo>
                    <a:pt x="769" y="0"/>
                  </a:moveTo>
                  <a:lnTo>
                    <a:pt x="0" y="9"/>
                  </a:lnTo>
                  <a:lnTo>
                    <a:pt x="0" y="584"/>
                  </a:lnTo>
                  <a:lnTo>
                    <a:pt x="603" y="584"/>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5688" name="Rectangle 40"/>
            <p:cNvSpPr>
              <a:spLocks noChangeArrowheads="1"/>
            </p:cNvSpPr>
            <p:nvPr/>
          </p:nvSpPr>
          <p:spPr bwMode="auto">
            <a:xfrm>
              <a:off x="314" y="1227"/>
              <a:ext cx="690" cy="22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主动关闭</a:t>
              </a:r>
            </a:p>
          </p:txBody>
        </p:sp>
      </p:grpSp>
      <p:sp>
        <p:nvSpPr>
          <p:cNvPr id="795689" name="Freeform 41"/>
          <p:cNvSpPr/>
          <p:nvPr/>
        </p:nvSpPr>
        <p:spPr bwMode="auto">
          <a:xfrm>
            <a:off x="7412038" y="1117600"/>
            <a:ext cx="1408112" cy="2905125"/>
          </a:xfrm>
          <a:custGeom>
            <a:avLst/>
            <a:gdLst/>
            <a:ahLst/>
            <a:cxnLst>
              <a:cxn ang="0">
                <a:pos x="0" y="0"/>
              </a:cxn>
              <a:cxn ang="0">
                <a:pos x="868" y="7"/>
              </a:cxn>
              <a:cxn ang="0">
                <a:pos x="868" y="1493"/>
              </a:cxn>
              <a:cxn ang="0">
                <a:pos x="124" y="1493"/>
              </a:cxn>
            </a:cxnLst>
            <a:rect l="0" t="0" r="r" b="b"/>
            <a:pathLst>
              <a:path w="868" h="1493">
                <a:moveTo>
                  <a:pt x="0" y="0"/>
                </a:moveTo>
                <a:lnTo>
                  <a:pt x="868" y="7"/>
                </a:lnTo>
                <a:lnTo>
                  <a:pt x="868" y="1493"/>
                </a:lnTo>
                <a:lnTo>
                  <a:pt x="124" y="1493"/>
                </a:ln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5690" name="Rectangle 42"/>
          <p:cNvSpPr>
            <a:spLocks noChangeArrowheads="1"/>
          </p:cNvSpPr>
          <p:nvPr/>
        </p:nvSpPr>
        <p:spPr bwMode="auto">
          <a:xfrm>
            <a:off x="7707313" y="3587750"/>
            <a:ext cx="10953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被动关闭</a:t>
            </a:r>
          </a:p>
        </p:txBody>
      </p:sp>
      <p:sp>
        <p:nvSpPr>
          <p:cNvPr id="795691" name="Rectangle 43"/>
          <p:cNvSpPr>
            <a:spLocks noChangeArrowheads="1"/>
          </p:cNvSpPr>
          <p:nvPr/>
        </p:nvSpPr>
        <p:spPr bwMode="auto">
          <a:xfrm>
            <a:off x="4130675" y="1704975"/>
            <a:ext cx="1133475" cy="401638"/>
          </a:xfrm>
          <a:prstGeom prst="rect">
            <a:avLst/>
          </a:prstGeom>
          <a:solidFill>
            <a:srgbClr val="CCECFF"/>
          </a:solidFill>
          <a:ln w="38100" cmpd="dbl" algn="ctr">
            <a:solidFill>
              <a:schemeClr val="folHlink"/>
            </a:solid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数据传送</a:t>
            </a:r>
          </a:p>
        </p:txBody>
      </p:sp>
      <p:grpSp>
        <p:nvGrpSpPr>
          <p:cNvPr id="795692" name="Group 44"/>
          <p:cNvGrpSpPr/>
          <p:nvPr/>
        </p:nvGrpSpPr>
        <p:grpSpPr bwMode="auto">
          <a:xfrm>
            <a:off x="7453313" y="1303338"/>
            <a:ext cx="1196975" cy="1789112"/>
            <a:chOff x="4695" y="867"/>
            <a:chExt cx="754" cy="1127"/>
          </a:xfrm>
        </p:grpSpPr>
        <p:sp>
          <p:nvSpPr>
            <p:cNvPr id="795693" name="Freeform 45"/>
            <p:cNvSpPr/>
            <p:nvPr/>
          </p:nvSpPr>
          <p:spPr bwMode="auto">
            <a:xfrm>
              <a:off x="4695" y="867"/>
              <a:ext cx="361" cy="1127"/>
            </a:xfrm>
            <a:custGeom>
              <a:avLst/>
              <a:gdLst/>
              <a:ahLst/>
              <a:cxnLst>
                <a:cxn ang="0">
                  <a:pos x="100" y="965"/>
                </a:cxn>
                <a:cxn ang="0">
                  <a:pos x="336" y="894"/>
                </a:cxn>
                <a:cxn ang="0">
                  <a:pos x="426" y="708"/>
                </a:cxn>
                <a:cxn ang="0">
                  <a:pos x="451" y="417"/>
                </a:cxn>
                <a:cxn ang="0">
                  <a:pos x="426" y="207"/>
                </a:cxn>
                <a:cxn ang="0">
                  <a:pos x="336" y="72"/>
                </a:cxn>
                <a:cxn ang="0">
                  <a:pos x="0" y="0"/>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chemeClr val="folHlink"/>
              </a:solidFill>
              <a:prstDash val="solid"/>
              <a:round/>
              <a:headEnd type="none" w="med" len="med"/>
              <a:tailEnd type="triangle" w="med" len="lg"/>
            </a:ln>
            <a:effectLst/>
          </p:spPr>
          <p:txBody>
            <a:bodyPr/>
            <a:lstStyle/>
            <a:p>
              <a:endParaRPr lang="zh-CN" altLang="en-US"/>
            </a:p>
          </p:txBody>
        </p:sp>
        <p:sp>
          <p:nvSpPr>
            <p:cNvPr id="795694" name="Rectangle 46"/>
            <p:cNvSpPr>
              <a:spLocks noChangeArrowheads="1"/>
            </p:cNvSpPr>
            <p:nvPr/>
          </p:nvSpPr>
          <p:spPr bwMode="auto">
            <a:xfrm>
              <a:off x="5047" y="1120"/>
              <a:ext cx="402" cy="5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通知</a:t>
              </a:r>
            </a:p>
            <a:p>
              <a:pPr defTabSz="762000" eaLnBrk="0" hangingPunct="0"/>
              <a:r>
                <a:rPr kumimoji="1" lang="zh-CN" altLang="en-US" sz="1800">
                  <a:latin typeface="Times New Roman" panose="02020603050405020304" pitchFamily="18" charset="0"/>
                  <a:ea typeface="黑体" panose="02010609060101010101" pitchFamily="49" charset="-122"/>
                </a:rPr>
                <a:t>应用</a:t>
              </a:r>
            </a:p>
            <a:p>
              <a:pPr defTabSz="762000" eaLnBrk="0" hangingPunct="0"/>
              <a:r>
                <a:rPr kumimoji="1" lang="zh-CN" altLang="en-US" sz="1800">
                  <a:latin typeface="Times New Roman" panose="02020603050405020304" pitchFamily="18" charset="0"/>
                  <a:ea typeface="黑体" panose="02010609060101010101" pitchFamily="49" charset="-122"/>
                </a:rPr>
                <a:t>进程</a:t>
              </a:r>
            </a:p>
          </p:txBody>
        </p:sp>
      </p:grpSp>
      <p:sp>
        <p:nvSpPr>
          <p:cNvPr id="795695" name="Rectangle 47"/>
          <p:cNvSpPr>
            <a:spLocks noChangeArrowheads="1"/>
          </p:cNvSpPr>
          <p:nvPr/>
        </p:nvSpPr>
        <p:spPr bwMode="auto">
          <a:xfrm>
            <a:off x="1587500" y="1549400"/>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sp>
        <p:nvSpPr>
          <p:cNvPr id="795696" name="Rectangle 48"/>
          <p:cNvSpPr>
            <a:spLocks noChangeArrowheads="1"/>
          </p:cNvSpPr>
          <p:nvPr/>
        </p:nvSpPr>
        <p:spPr bwMode="auto">
          <a:xfrm>
            <a:off x="6673850" y="1985963"/>
            <a:ext cx="9937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ESTAB-</a:t>
            </a:r>
          </a:p>
          <a:p>
            <a:pPr defTabSz="762000" eaLnBrk="0" hangingPunct="0"/>
            <a:r>
              <a:rPr kumimoji="1" lang="en-US" altLang="zh-CN" sz="1800">
                <a:latin typeface="Times New Roman" panose="02020603050405020304" pitchFamily="18" charset="0"/>
                <a:ea typeface="黑体" panose="02010609060101010101" pitchFamily="49" charset="-122"/>
              </a:rPr>
              <a:t>LISHED</a:t>
            </a:r>
          </a:p>
        </p:txBody>
      </p:sp>
      <p:pic>
        <p:nvPicPr>
          <p:cNvPr id="795697" name="Picture 49"/>
          <p:cNvPicPr>
            <a:picLocks noChangeArrowheads="1"/>
          </p:cNvPicPr>
          <p:nvPr/>
        </p:nvPicPr>
        <p:blipFill>
          <a:blip r:embed="rId3" cstate="print"/>
          <a:srcRect/>
          <a:stretch>
            <a:fillRect/>
          </a:stretch>
        </p:blipFill>
        <p:spPr bwMode="auto">
          <a:xfrm>
            <a:off x="1831975" y="896938"/>
            <a:ext cx="504825" cy="496887"/>
          </a:xfrm>
          <a:prstGeom prst="rect">
            <a:avLst/>
          </a:prstGeom>
          <a:noFill/>
          <a:ln w="9525">
            <a:noFill/>
            <a:miter lim="800000"/>
            <a:headEnd/>
            <a:tailEnd/>
          </a:ln>
          <a:effectLst/>
        </p:spPr>
      </p:pic>
      <p:pic>
        <p:nvPicPr>
          <p:cNvPr id="795698" name="Picture 50"/>
          <p:cNvPicPr>
            <a:picLocks noChangeArrowheads="1"/>
          </p:cNvPicPr>
          <p:nvPr/>
        </p:nvPicPr>
        <p:blipFill>
          <a:blip r:embed="rId3" cstate="print"/>
          <a:srcRect/>
          <a:stretch>
            <a:fillRect/>
          </a:stretch>
        </p:blipFill>
        <p:spPr bwMode="auto">
          <a:xfrm>
            <a:off x="6918325" y="896938"/>
            <a:ext cx="504825" cy="496887"/>
          </a:xfrm>
          <a:prstGeom prst="rect">
            <a:avLst/>
          </a:prstGeom>
          <a:noFill/>
          <a:ln w="9525">
            <a:noFill/>
            <a:miter lim="800000"/>
            <a:headEnd/>
            <a:tailEnd/>
          </a:ln>
          <a:effectLst/>
        </p:spPr>
      </p:pic>
      <p:sp>
        <p:nvSpPr>
          <p:cNvPr id="795699" name="Rectangle 51"/>
          <p:cNvSpPr>
            <a:spLocks noChangeArrowheads="1"/>
          </p:cNvSpPr>
          <p:nvPr/>
        </p:nvSpPr>
        <p:spPr bwMode="auto">
          <a:xfrm>
            <a:off x="2222500" y="865188"/>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A</a:t>
            </a:r>
          </a:p>
        </p:txBody>
      </p:sp>
      <p:sp>
        <p:nvSpPr>
          <p:cNvPr id="795700" name="Rectangle 52"/>
          <p:cNvSpPr>
            <a:spLocks noChangeArrowheads="1"/>
          </p:cNvSpPr>
          <p:nvPr/>
        </p:nvSpPr>
        <p:spPr bwMode="auto">
          <a:xfrm>
            <a:off x="6723063" y="865188"/>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Times New Roman" panose="02020603050405020304" pitchFamily="18" charset="0"/>
                <a:ea typeface="黑体" panose="02010609060101010101" pitchFamily="49" charset="-122"/>
              </a:rPr>
              <a:t>B</a:t>
            </a:r>
          </a:p>
        </p:txBody>
      </p:sp>
      <p:sp>
        <p:nvSpPr>
          <p:cNvPr id="795701" name="Rectangle 53"/>
          <p:cNvSpPr>
            <a:spLocks noChangeArrowheads="1"/>
          </p:cNvSpPr>
          <p:nvPr/>
        </p:nvSpPr>
        <p:spPr bwMode="auto">
          <a:xfrm>
            <a:off x="1766888" y="574675"/>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客户</a:t>
            </a:r>
          </a:p>
        </p:txBody>
      </p:sp>
      <p:sp>
        <p:nvSpPr>
          <p:cNvPr id="795702" name="Rectangle 54"/>
          <p:cNvSpPr>
            <a:spLocks noChangeArrowheads="1"/>
          </p:cNvSpPr>
          <p:nvPr/>
        </p:nvSpPr>
        <p:spPr bwMode="auto">
          <a:xfrm>
            <a:off x="6734175" y="574675"/>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服务器</a:t>
            </a:r>
          </a:p>
        </p:txBody>
      </p:sp>
      <p:sp>
        <p:nvSpPr>
          <p:cNvPr id="795703" name="Rectangle 55"/>
          <p:cNvSpPr>
            <a:spLocks noChangeArrowheads="1"/>
          </p:cNvSpPr>
          <p:nvPr/>
        </p:nvSpPr>
        <p:spPr bwMode="auto">
          <a:xfrm rot="-628888">
            <a:off x="4340225" y="3554413"/>
            <a:ext cx="1133475" cy="401637"/>
          </a:xfrm>
          <a:prstGeom prst="rect">
            <a:avLst/>
          </a:prstGeom>
          <a:solidFill>
            <a:srgbClr val="CCECFF"/>
          </a:solidFill>
          <a:ln w="38100" cmpd="dbl" algn="ctr">
            <a:solidFill>
              <a:schemeClr val="folHlink"/>
            </a:solidFill>
            <a:miter lim="800000"/>
          </a:ln>
          <a:effectLst/>
        </p:spPr>
        <p:txBody>
          <a:bodyPr wrap="none" lIns="90488" tIns="44450" rIns="90488" bIns="44450">
            <a:spAutoFit/>
          </a:bodyPr>
          <a:lstStyle/>
          <a:p>
            <a:pPr defTabSz="762000" eaLnBrk="0" hangingPunct="0"/>
            <a:r>
              <a:rPr kumimoji="1" lang="zh-CN" altLang="en-US" sz="1800">
                <a:latin typeface="Times New Roman" panose="02020603050405020304" pitchFamily="18" charset="0"/>
                <a:ea typeface="黑体" panose="02010609060101010101" pitchFamily="49" charset="-122"/>
              </a:rPr>
              <a:t>数据传送</a:t>
            </a:r>
          </a:p>
        </p:txBody>
      </p:sp>
      <p:sp>
        <p:nvSpPr>
          <p:cNvPr id="795704" name="Text Box 56"/>
          <p:cNvSpPr txBox="1">
            <a:spLocks noChangeArrowheads="1"/>
          </p:cNvSpPr>
          <p:nvPr/>
        </p:nvSpPr>
        <p:spPr bwMode="auto">
          <a:xfrm>
            <a:off x="6645275" y="5730875"/>
            <a:ext cx="971550" cy="336550"/>
          </a:xfrm>
          <a:prstGeom prst="rect">
            <a:avLst/>
          </a:prstGeom>
          <a:noFill/>
          <a:ln w="12700" algn="ctr">
            <a:noFill/>
            <a:miter lim="800000"/>
          </a:ln>
          <a:effectLst/>
        </p:spPr>
        <p:txBody>
          <a:bodyPr wrap="none" anchor="ctr"/>
          <a:lstStyle/>
          <a:p>
            <a:pPr eaLnBrk="0" hangingPunct="0"/>
            <a:r>
              <a:rPr kumimoji="1" lang="en-US" altLang="zh-CN" sz="1800" b="1" kern="0" dirty="0">
                <a:solidFill>
                  <a:srgbClr val="FFFF99"/>
                </a:solidFill>
                <a:latin typeface="+mn-lt"/>
                <a:ea typeface="黑体" pitchFamily="2" charset="-122"/>
              </a:rPr>
              <a:t>CLOSED</a:t>
            </a:r>
          </a:p>
        </p:txBody>
      </p:sp>
      <p:sp>
        <p:nvSpPr>
          <p:cNvPr id="795705" name="Text Box 57"/>
          <p:cNvSpPr txBox="1">
            <a:spLocks noChangeArrowheads="1"/>
          </p:cNvSpPr>
          <p:nvPr/>
        </p:nvSpPr>
        <p:spPr bwMode="auto">
          <a:xfrm>
            <a:off x="2700338" y="115888"/>
            <a:ext cx="3957637" cy="519112"/>
          </a:xfrm>
          <a:prstGeom prst="rect">
            <a:avLst/>
          </a:prstGeom>
          <a:noFill/>
          <a:ln w="9525">
            <a:noFill/>
            <a:miter lim="800000"/>
          </a:ln>
          <a:effectLst/>
        </p:spPr>
        <p:txBody>
          <a:bodyPr wrap="none">
            <a:spAutoFit/>
          </a:bodyPr>
          <a:lstStyle/>
          <a:p>
            <a:r>
              <a:rPr lang="en-US" altLang="zh-CN" dirty="0">
                <a:latin typeface="Arial" panose="020B0604020202020204" pitchFamily="34" charset="0"/>
                <a:ea typeface="黑体" panose="02010609060101010101" pitchFamily="49" charset="-122"/>
              </a:rPr>
              <a:t>          TCP</a:t>
            </a:r>
            <a:r>
              <a:rPr lang="en-US" altLang="zh-CN" b="1"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的连接释放 </a:t>
            </a:r>
          </a:p>
        </p:txBody>
      </p:sp>
      <p:sp>
        <p:nvSpPr>
          <p:cNvPr id="795708" name="Text Box 60"/>
          <p:cNvSpPr txBox="1">
            <a:spLocks noChangeArrowheads="1"/>
          </p:cNvSpPr>
          <p:nvPr/>
        </p:nvSpPr>
        <p:spPr bwMode="auto">
          <a:xfrm>
            <a:off x="684213" y="92075"/>
            <a:ext cx="7918450" cy="528638"/>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pPr algn="ctr"/>
            <a:r>
              <a:rPr lang="en-US" altLang="zh-CN" dirty="0">
                <a:latin typeface="Arial" panose="020B0604020202020204" pitchFamily="34" charset="0"/>
                <a:ea typeface="黑体" panose="02010609060101010101" pitchFamily="49" charset="-122"/>
              </a:rPr>
              <a:t>TCP</a:t>
            </a:r>
            <a:r>
              <a:rPr lang="zh-CN" altLang="en-US" dirty="0">
                <a:latin typeface="Arial" panose="020B0604020202020204" pitchFamily="34" charset="0"/>
                <a:ea typeface="黑体" panose="02010609060101010101" pitchFamily="49" charset="-122"/>
              </a:rPr>
              <a:t>连接必须经过时间</a:t>
            </a:r>
            <a:r>
              <a:rPr lang="en-US" altLang="zh-CN" dirty="0">
                <a:latin typeface="Arial" panose="020B0604020202020204" pitchFamily="34" charset="0"/>
                <a:ea typeface="黑体" panose="02010609060101010101" pitchFamily="49" charset="-122"/>
              </a:rPr>
              <a:t>2MSL</a:t>
            </a:r>
            <a:r>
              <a:rPr lang="zh-CN" altLang="en-US" dirty="0">
                <a:latin typeface="Arial" panose="020B0604020202020204" pitchFamily="34" charset="0"/>
                <a:ea typeface="黑体" panose="02010609060101010101" pitchFamily="49" charset="-122"/>
              </a:rPr>
              <a:t>后才真正释放掉。 </a:t>
            </a:r>
          </a:p>
        </p:txBody>
      </p:sp>
      <p:sp>
        <p:nvSpPr>
          <p:cNvPr id="58" name="矩形 57"/>
          <p:cNvSpPr/>
          <p:nvPr/>
        </p:nvSpPr>
        <p:spPr>
          <a:xfrm rot="600000">
            <a:off x="2527484" y="5309471"/>
            <a:ext cx="4063548" cy="323165"/>
          </a:xfrm>
          <a:prstGeom prst="rect">
            <a:avLst/>
          </a:prstGeom>
        </p:spPr>
        <p:txBody>
          <a:bodyPr wrap="none">
            <a:spAutoFit/>
          </a:bodyPr>
          <a:lstStyle/>
          <a:p>
            <a:r>
              <a:rPr lang="en-US" altLang="zh-CN" sz="1500" dirty="0">
                <a:solidFill>
                  <a:srgbClr val="00B050"/>
                </a:solidFill>
              </a:rPr>
              <a:t>may be lost, ”FIN+ACK” needed to retransmit</a:t>
            </a:r>
            <a:endParaRPr lang="zh-CN" altLang="en-US" sz="1500" dirty="0">
              <a:solidFill>
                <a:srgbClr val="00B050"/>
              </a:solidFill>
            </a:endParaRPr>
          </a:p>
        </p:txBody>
      </p:sp>
      <p:sp>
        <p:nvSpPr>
          <p:cNvPr id="59" name="矩形 58"/>
          <p:cNvSpPr/>
          <p:nvPr/>
        </p:nvSpPr>
        <p:spPr>
          <a:xfrm rot="-660000">
            <a:off x="4667008" y="4332580"/>
            <a:ext cx="1269899" cy="369332"/>
          </a:xfrm>
          <a:prstGeom prst="rect">
            <a:avLst/>
          </a:prstGeom>
        </p:spPr>
        <p:txBody>
          <a:bodyPr wrap="none">
            <a:spAutoFit/>
          </a:bodyPr>
          <a:lstStyle/>
          <a:p>
            <a:r>
              <a:rPr lang="en-US" altLang="zh-CN" sz="1800" dirty="0"/>
              <a:t>FIN + ACK</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795706"/>
                                        </p:tgtEl>
                                        <p:attrNameLst>
                                          <p:attrName>style.visibility</p:attrName>
                                        </p:attrNameLst>
                                      </p:cBhvr>
                                      <p:to>
                                        <p:strVal val="visible"/>
                                      </p:to>
                                    </p:set>
                                    <p:animEffect transition="in" filter="wipe(up)">
                                      <p:cBhvr>
                                        <p:cTn id="7" dur="1000"/>
                                        <p:tgtEl>
                                          <p:spTgt spid="795706"/>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795707"/>
                                        </p:tgtEl>
                                        <p:attrNameLst>
                                          <p:attrName>style.visibility</p:attrName>
                                        </p:attrNameLst>
                                      </p:cBhvr>
                                      <p:to>
                                        <p:strVal val="visible"/>
                                      </p:to>
                                    </p:set>
                                    <p:animEffect transition="in" filter="wipe(up)">
                                      <p:cBhvr>
                                        <p:cTn id="11" dur="500"/>
                                        <p:tgtEl>
                                          <p:spTgt spid="79570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59">
                                            <p:txEl>
                                              <p:pRg st="0" end="0"/>
                                            </p:txEl>
                                          </p:spTgt>
                                        </p:tgtEl>
                                        <p:attrNameLst>
                                          <p:attrName>style.visibility</p:attrName>
                                        </p:attrNameLst>
                                      </p:cBhvr>
                                      <p:to>
                                        <p:strVal val="visible"/>
                                      </p:to>
                                    </p:set>
                                    <p:animEffect transition="in" filter="wipe(right)">
                                      <p:cBhvr>
                                        <p:cTn id="16" dur="500"/>
                                        <p:tgtEl>
                                          <p:spTgt spid="5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wipe(left)">
                                      <p:cBhvr>
                                        <p:cTn id="2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355600" y="203200"/>
            <a:ext cx="8458200" cy="627063"/>
          </a:xfrm>
        </p:spPr>
        <p:txBody>
          <a:bodyPr/>
          <a:lstStyle/>
          <a:p>
            <a:r>
              <a:rPr lang="en-US" altLang="zh-CN" dirty="0"/>
              <a:t>A</a:t>
            </a:r>
            <a:r>
              <a:rPr lang="zh-CN" altLang="en-US" dirty="0"/>
              <a:t>必须等待</a:t>
            </a:r>
            <a:r>
              <a:rPr lang="en-US" altLang="zh-CN" dirty="0"/>
              <a:t>2MSL</a:t>
            </a:r>
            <a:r>
              <a:rPr lang="zh-CN" altLang="en-US" dirty="0"/>
              <a:t>的时间</a:t>
            </a:r>
          </a:p>
        </p:txBody>
      </p:sp>
      <p:sp>
        <p:nvSpPr>
          <p:cNvPr id="800772" name="Rectangle 4"/>
          <p:cNvSpPr>
            <a:spLocks noGrp="1" noChangeArrowheads="1"/>
          </p:cNvSpPr>
          <p:nvPr>
            <p:ph type="body" idx="1"/>
          </p:nvPr>
        </p:nvSpPr>
        <p:spPr/>
        <p:txBody>
          <a:bodyPr/>
          <a:lstStyle/>
          <a:p>
            <a:pPr>
              <a:spcBef>
                <a:spcPts val="600"/>
              </a:spcBef>
            </a:pPr>
            <a:r>
              <a:rPr lang="zh-CN" altLang="en-US" dirty="0"/>
              <a:t>第一，为了保证 </a:t>
            </a:r>
            <a:r>
              <a:rPr lang="en-US" altLang="zh-CN" dirty="0"/>
              <a:t>A </a:t>
            </a:r>
            <a:r>
              <a:rPr lang="zh-CN" altLang="en-US" dirty="0"/>
              <a:t>发送的最后一个 </a:t>
            </a:r>
            <a:r>
              <a:rPr lang="en-US" altLang="zh-CN" dirty="0"/>
              <a:t>ACK </a:t>
            </a:r>
            <a:r>
              <a:rPr lang="zh-CN" altLang="en-US" dirty="0"/>
              <a:t>报文段能够到达 </a:t>
            </a:r>
            <a:r>
              <a:rPr lang="en-US" altLang="zh-CN" dirty="0"/>
              <a:t>B</a:t>
            </a:r>
            <a:r>
              <a:rPr lang="zh-CN" altLang="en-US" dirty="0"/>
              <a:t>。</a:t>
            </a:r>
          </a:p>
          <a:p>
            <a:pPr>
              <a:spcBef>
                <a:spcPts val="600"/>
              </a:spcBef>
            </a:pPr>
            <a:endParaRPr lang="zh-CN" altLang="en-US" dirty="0"/>
          </a:p>
          <a:p>
            <a:pPr>
              <a:spcBef>
                <a:spcPts val="600"/>
              </a:spcBef>
            </a:pPr>
            <a:r>
              <a:rPr lang="zh-CN" altLang="en-US" dirty="0"/>
              <a:t>第二，防止 “已失效的连接请求报文段”出现在本连接中。</a:t>
            </a:r>
            <a:endParaRPr lang="en-US" altLang="zh-CN" dirty="0"/>
          </a:p>
          <a:p>
            <a:pPr>
              <a:spcBef>
                <a:spcPts val="600"/>
              </a:spcBef>
            </a:pPr>
            <a:endParaRPr lang="en-US" altLang="zh-CN" dirty="0"/>
          </a:p>
          <a:p>
            <a:pPr>
              <a:spcBef>
                <a:spcPts val="600"/>
              </a:spcBef>
              <a:buBlip>
                <a:blip r:embed="rId2"/>
              </a:buBlip>
            </a:pPr>
            <a:r>
              <a:rPr lang="en-US" altLang="zh-CN" dirty="0"/>
              <a:t>A </a:t>
            </a:r>
            <a:r>
              <a:rPr lang="zh-CN" altLang="en-US" dirty="0"/>
              <a:t>在发送完最后一个 </a:t>
            </a:r>
            <a:r>
              <a:rPr lang="en-US" altLang="zh-CN" dirty="0"/>
              <a:t>ACK </a:t>
            </a:r>
            <a:r>
              <a:rPr lang="zh-CN" altLang="en-US" dirty="0"/>
              <a:t>报文段后，再经过时间 </a:t>
            </a:r>
            <a:r>
              <a:rPr lang="en-US" altLang="zh-CN" dirty="0"/>
              <a:t>2MSL (Maximum Segment Lifetime)</a:t>
            </a:r>
            <a:r>
              <a:rPr lang="zh-CN" altLang="en-US" dirty="0"/>
              <a:t>，就可以使本连接</a:t>
            </a:r>
            <a:r>
              <a:rPr lang="zh-CN" altLang="en-US" dirty="0">
                <a:solidFill>
                  <a:srgbClr val="FF0000"/>
                </a:solidFill>
              </a:rPr>
              <a:t>持续的时间内</a:t>
            </a:r>
            <a:r>
              <a:rPr lang="zh-CN" altLang="en-US" dirty="0"/>
              <a:t>所产生的所有报文段，都从网络中消失。</a:t>
            </a:r>
            <a:endParaRPr lang="en-US" altLang="zh-CN" dirty="0"/>
          </a:p>
          <a:p>
            <a:pPr>
              <a:spcBef>
                <a:spcPts val="600"/>
              </a:spcBef>
            </a:pPr>
            <a:endParaRPr lang="en-US" altLang="zh-CN" dirty="0"/>
          </a:p>
          <a:p>
            <a:pPr>
              <a:spcBef>
                <a:spcPts val="600"/>
              </a:spcBef>
              <a:buBlip>
                <a:blip r:embed="rId2"/>
              </a:buBlip>
            </a:pPr>
            <a:r>
              <a:rPr lang="zh-CN" altLang="en-US" dirty="0"/>
              <a:t>这样就可以使下一个新的连接中不会出现这种</a:t>
            </a:r>
            <a:r>
              <a:rPr lang="zh-CN" altLang="en-US" dirty="0">
                <a:solidFill>
                  <a:srgbClr val="FF0000"/>
                </a:solidFill>
              </a:rPr>
              <a:t>旧的连接请求</a:t>
            </a:r>
            <a:r>
              <a:rPr lang="zh-CN" altLang="en-US" dirty="0"/>
              <a:t>报文段。</a:t>
            </a:r>
          </a:p>
          <a:p>
            <a:endParaRPr lang="en-US" altLang="zh-CN"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356489" y="188640"/>
            <a:ext cx="8458200" cy="705520"/>
          </a:xfrm>
        </p:spPr>
        <p:txBody>
          <a:bodyPr/>
          <a:lstStyle/>
          <a:p>
            <a:r>
              <a:rPr lang="en-US" altLang="zh-CN" dirty="0"/>
              <a:t>TCP</a:t>
            </a:r>
            <a:r>
              <a:rPr lang="zh-CN" altLang="en-US" dirty="0"/>
              <a:t>还设有一个保活计时器</a:t>
            </a:r>
          </a:p>
        </p:txBody>
      </p:sp>
      <p:sp>
        <p:nvSpPr>
          <p:cNvPr id="914436" name="Rectangle 4"/>
          <p:cNvSpPr>
            <a:spLocks noGrp="1" noChangeArrowheads="1"/>
          </p:cNvSpPr>
          <p:nvPr>
            <p:ph type="body" idx="1"/>
          </p:nvPr>
        </p:nvSpPr>
        <p:spPr/>
        <p:txBody>
          <a:bodyPr/>
          <a:lstStyle/>
          <a:p>
            <a:pPr>
              <a:spcBef>
                <a:spcPts val="600"/>
              </a:spcBef>
            </a:pPr>
            <a:r>
              <a:rPr lang="zh-CN" altLang="en-US" dirty="0"/>
              <a:t>设想有这样的情况：客户已主动与服务器建立了</a:t>
            </a:r>
            <a:r>
              <a:rPr lang="en-US" altLang="zh-CN" dirty="0"/>
              <a:t>TCP</a:t>
            </a:r>
            <a:r>
              <a:rPr lang="zh-CN" altLang="en-US" dirty="0"/>
              <a:t>连接。但后来客户端的主机出故障。</a:t>
            </a:r>
            <a:endParaRPr lang="en-US" altLang="zh-CN" dirty="0"/>
          </a:p>
          <a:p>
            <a:pPr>
              <a:spcBef>
                <a:spcPts val="600"/>
              </a:spcBef>
            </a:pPr>
            <a:endParaRPr lang="en-US" altLang="zh-CN" dirty="0"/>
          </a:p>
          <a:p>
            <a:pPr>
              <a:spcBef>
                <a:spcPts val="600"/>
              </a:spcBef>
            </a:pPr>
            <a:r>
              <a:rPr lang="zh-CN" altLang="en-US" dirty="0"/>
              <a:t>显然，服务器以后就不能再收到客户发来的数据。</a:t>
            </a:r>
          </a:p>
          <a:p>
            <a:pPr>
              <a:spcBef>
                <a:spcPts val="600"/>
              </a:spcBef>
            </a:pPr>
            <a:endParaRPr lang="zh-CN" altLang="en-US" dirty="0"/>
          </a:p>
          <a:p>
            <a:pPr>
              <a:spcBef>
                <a:spcPts val="600"/>
              </a:spcBef>
            </a:pPr>
            <a:r>
              <a:rPr lang="zh-CN" altLang="en-US" dirty="0"/>
              <a:t>因此，应当有措施使服务器不再白白等待下去。这就是使用</a:t>
            </a:r>
            <a:r>
              <a:rPr lang="zh-CN" altLang="en-US" dirty="0">
                <a:solidFill>
                  <a:srgbClr val="FF0000"/>
                </a:solidFill>
              </a:rPr>
              <a:t>保活计时器 </a:t>
            </a:r>
            <a:r>
              <a:rPr lang="en-US" altLang="zh-CN" dirty="0"/>
              <a:t>(Keepalive timer)</a:t>
            </a:r>
            <a:r>
              <a:rPr lang="zh-CN" altLang="en-US" dirty="0"/>
              <a:t>。</a:t>
            </a:r>
          </a:p>
          <a:p>
            <a:pPr>
              <a:spcBef>
                <a:spcPts val="600"/>
              </a:spcBef>
            </a:pPr>
            <a:endParaRPr lang="zh-CN" altLang="en-US" dirty="0"/>
          </a:p>
          <a:p>
            <a:pPr>
              <a:spcBef>
                <a:spcPts val="600"/>
              </a:spcBef>
            </a:pPr>
            <a:r>
              <a:rPr lang="zh-CN" altLang="en-US" dirty="0"/>
              <a:t>服务器每收到一次客户的数据，就重新设置保活计时器，时间的设置通常是两小时。</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a:xfrm>
            <a:off x="355600" y="203200"/>
            <a:ext cx="8393113" cy="627063"/>
          </a:xfrm>
        </p:spPr>
        <p:txBody>
          <a:bodyPr/>
          <a:lstStyle/>
          <a:p>
            <a:r>
              <a:rPr lang="en-US" altLang="zh-CN"/>
              <a:t>TCP</a:t>
            </a:r>
            <a:r>
              <a:rPr lang="zh-CN" altLang="en-US"/>
              <a:t>还设有一个保活计时器</a:t>
            </a:r>
          </a:p>
        </p:txBody>
      </p:sp>
      <p:sp>
        <p:nvSpPr>
          <p:cNvPr id="915460" name="Rectangle 4"/>
          <p:cNvSpPr>
            <a:spLocks noGrp="1" noChangeArrowheads="1"/>
          </p:cNvSpPr>
          <p:nvPr>
            <p:ph type="body" idx="1"/>
          </p:nvPr>
        </p:nvSpPr>
        <p:spPr/>
        <p:txBody>
          <a:bodyPr/>
          <a:lstStyle/>
          <a:p>
            <a:r>
              <a:rPr lang="zh-CN" altLang="en-US" dirty="0"/>
              <a:t>若两小时没有收到客户的数据，服务器就发送一个</a:t>
            </a:r>
            <a:r>
              <a:rPr lang="zh-CN" altLang="en-US" dirty="0">
                <a:solidFill>
                  <a:srgbClr val="FF0000"/>
                </a:solidFill>
              </a:rPr>
              <a:t>探测报文段</a:t>
            </a:r>
            <a:r>
              <a:rPr lang="zh-CN" altLang="en-US" dirty="0"/>
              <a:t>，以后则每隔</a:t>
            </a:r>
            <a:r>
              <a:rPr lang="en-US" altLang="zh-CN" dirty="0"/>
              <a:t>75</a:t>
            </a:r>
            <a:r>
              <a:rPr lang="zh-CN" altLang="en-US" dirty="0"/>
              <a:t>分钟发送一次。</a:t>
            </a:r>
          </a:p>
          <a:p>
            <a:endParaRPr lang="zh-CN" altLang="en-US" dirty="0"/>
          </a:p>
          <a:p>
            <a:r>
              <a:rPr lang="zh-CN" altLang="en-US" dirty="0"/>
              <a:t>若一连发送</a:t>
            </a:r>
            <a:r>
              <a:rPr lang="en-US" altLang="zh-CN" dirty="0"/>
              <a:t>10</a:t>
            </a:r>
            <a:r>
              <a:rPr lang="zh-CN" altLang="en-US" dirty="0"/>
              <a:t>个探测报文段后仍无客户的响应，服务器就认为客户端</a:t>
            </a:r>
            <a:r>
              <a:rPr lang="zh-CN" altLang="en-US" dirty="0">
                <a:solidFill>
                  <a:srgbClr val="FF0000"/>
                </a:solidFill>
              </a:rPr>
              <a:t>出了故障</a:t>
            </a:r>
            <a:r>
              <a:rPr lang="zh-CN" altLang="en-US" dirty="0"/>
              <a:t>，接着就关闭这个连接。</a:t>
            </a:r>
          </a:p>
          <a:p>
            <a:endParaRPr lang="en-US" altLang="zh-CN" dirty="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solidFill>
                  <a:srgbClr val="FF0000"/>
                </a:solidFill>
              </a:rPr>
              <a:t>TCP</a:t>
            </a:r>
            <a:r>
              <a:rPr lang="zh-CN" altLang="en-US" sz="2000" dirty="0">
                <a:solidFill>
                  <a:srgbClr val="FF0000"/>
                </a:solidFill>
              </a:rPr>
              <a:t>的有限状态机 </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3" name="Rectangle 3"/>
          <p:cNvSpPr>
            <a:spLocks noGrp="1" noChangeArrowheads="1"/>
          </p:cNvSpPr>
          <p:nvPr>
            <p:ph type="body" idx="1"/>
          </p:nvPr>
        </p:nvSpPr>
        <p:spPr>
          <a:xfrm>
            <a:off x="321432" y="1004112"/>
            <a:ext cx="8492368" cy="2710640"/>
          </a:xfrm>
        </p:spPr>
        <p:txBody>
          <a:bodyPr/>
          <a:lstStyle/>
          <a:p>
            <a:pPr>
              <a:lnSpc>
                <a:spcPct val="90000"/>
              </a:lnSpc>
            </a:pPr>
            <a:r>
              <a:rPr lang="zh-CN" altLang="en-US" dirty="0"/>
              <a:t>为了管理互联网，在网络管理中心</a:t>
            </a:r>
            <a:r>
              <a:rPr lang="zh-CN" altLang="en-US" dirty="0">
                <a:solidFill>
                  <a:srgbClr val="FF0000"/>
                </a:solidFill>
              </a:rPr>
              <a:t>设有</a:t>
            </a:r>
            <a:r>
              <a:rPr lang="zh-CN" altLang="en-US" dirty="0"/>
              <a:t>管理信息库 </a:t>
            </a:r>
            <a:r>
              <a:rPr lang="en-US" altLang="zh-CN" dirty="0"/>
              <a:t>MIB (Management Information Base)</a:t>
            </a:r>
            <a:r>
              <a:rPr lang="zh-CN" altLang="en-US" dirty="0"/>
              <a:t>。</a:t>
            </a:r>
            <a:endParaRPr lang="en-US" altLang="zh-CN" dirty="0"/>
          </a:p>
          <a:p>
            <a:pPr>
              <a:lnSpc>
                <a:spcPct val="90000"/>
              </a:lnSpc>
            </a:pPr>
            <a:endParaRPr lang="en-US" altLang="zh-CN" dirty="0"/>
          </a:p>
          <a:p>
            <a:pPr>
              <a:lnSpc>
                <a:spcPct val="90000"/>
              </a:lnSpc>
            </a:pPr>
            <a:r>
              <a:rPr lang="zh-CN" altLang="en-US" dirty="0"/>
              <a:t>管理信息库存放着各主机的</a:t>
            </a:r>
            <a:r>
              <a:rPr lang="en-US" altLang="zh-CN" dirty="0"/>
              <a:t>TCP</a:t>
            </a:r>
            <a:r>
              <a:rPr lang="zh-CN" altLang="en-US" dirty="0"/>
              <a:t>连接表。</a:t>
            </a:r>
          </a:p>
          <a:p>
            <a:pPr>
              <a:lnSpc>
                <a:spcPct val="90000"/>
              </a:lnSpc>
            </a:pPr>
            <a:endParaRPr lang="en-US" altLang="zh-CN" dirty="0"/>
          </a:p>
          <a:p>
            <a:pPr>
              <a:lnSpc>
                <a:spcPct val="90000"/>
              </a:lnSpc>
            </a:pPr>
            <a:r>
              <a:rPr lang="en-US" altLang="zh-CN" dirty="0"/>
              <a:t>TCP</a:t>
            </a:r>
            <a:r>
              <a:rPr lang="zh-CN" altLang="en-US" dirty="0"/>
              <a:t>连接表对每个连接都登记了其连接信息。除本地和远地的</a:t>
            </a:r>
            <a:r>
              <a:rPr lang="en-US" altLang="zh-CN" dirty="0"/>
              <a:t>IP</a:t>
            </a:r>
            <a:r>
              <a:rPr lang="zh-CN" altLang="en-US" dirty="0"/>
              <a:t>地址和端口号外，还要记录每一个连接所处的状态。  </a:t>
            </a:r>
          </a:p>
        </p:txBody>
      </p:sp>
      <p:grpSp>
        <p:nvGrpSpPr>
          <p:cNvPr id="916484" name="Group 4"/>
          <p:cNvGrpSpPr/>
          <p:nvPr/>
        </p:nvGrpSpPr>
        <p:grpSpPr bwMode="auto">
          <a:xfrm>
            <a:off x="829052" y="3789040"/>
            <a:ext cx="7477125" cy="2400300"/>
            <a:chOff x="56" y="2478"/>
            <a:chExt cx="5594" cy="1512"/>
          </a:xfrm>
        </p:grpSpPr>
        <p:sp>
          <p:nvSpPr>
            <p:cNvPr id="916485" name="Text Box 5"/>
            <p:cNvSpPr txBox="1">
              <a:spLocks noChangeArrowheads="1"/>
            </p:cNvSpPr>
            <p:nvPr/>
          </p:nvSpPr>
          <p:spPr bwMode="auto">
            <a:xfrm>
              <a:off x="693" y="2512"/>
              <a:ext cx="4924" cy="250"/>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连接状态  本地 </a:t>
              </a:r>
              <a:r>
                <a:rPr lang="en-US" altLang="zh-CN" sz="2000" dirty="0">
                  <a:latin typeface="Arial" panose="020B0604020202020204" pitchFamily="34" charset="0"/>
                  <a:ea typeface="黑体" panose="02010609060101010101" pitchFamily="49" charset="-122"/>
                </a:rPr>
                <a:t>IP </a:t>
              </a:r>
              <a:r>
                <a:rPr lang="zh-CN" altLang="en-US" sz="2000" dirty="0">
                  <a:latin typeface="Arial" panose="020B0604020202020204" pitchFamily="34" charset="0"/>
                  <a:ea typeface="黑体" panose="02010609060101010101" pitchFamily="49" charset="-122"/>
                </a:rPr>
                <a:t>地址  本地端口  远地 </a:t>
              </a:r>
              <a:r>
                <a:rPr lang="en-US" altLang="zh-CN" sz="2000" dirty="0">
                  <a:latin typeface="Arial" panose="020B0604020202020204" pitchFamily="34" charset="0"/>
                  <a:ea typeface="黑体" panose="02010609060101010101" pitchFamily="49" charset="-122"/>
                </a:rPr>
                <a:t>IP </a:t>
              </a:r>
              <a:r>
                <a:rPr lang="zh-CN" altLang="en-US" sz="2000" dirty="0">
                  <a:latin typeface="Arial" panose="020B0604020202020204" pitchFamily="34" charset="0"/>
                  <a:ea typeface="黑体" panose="02010609060101010101" pitchFamily="49" charset="-122"/>
                </a:rPr>
                <a:t>地址  远地端口</a:t>
              </a:r>
            </a:p>
          </p:txBody>
        </p:sp>
        <p:sp>
          <p:nvSpPr>
            <p:cNvPr id="916486" name="Text Box 6"/>
            <p:cNvSpPr txBox="1">
              <a:spLocks noChangeArrowheads="1"/>
            </p:cNvSpPr>
            <p:nvPr/>
          </p:nvSpPr>
          <p:spPr bwMode="auto">
            <a:xfrm>
              <a:off x="68" y="2780"/>
              <a:ext cx="728" cy="1210"/>
            </a:xfrm>
            <a:prstGeom prst="rect">
              <a:avLst/>
            </a:prstGeom>
            <a:noFill/>
            <a:ln w="9525">
              <a:noFill/>
              <a:miter lim="800000"/>
            </a:ln>
            <a:effectLst/>
          </p:spPr>
          <p:txBody>
            <a:bodyPr wrap="none">
              <a:spAutoFit/>
            </a:bodyPr>
            <a:lstStyle/>
            <a:p>
              <a:r>
                <a:rPr lang="zh-CN" altLang="en-US" sz="2000">
                  <a:latin typeface="Arial" panose="020B0604020202020204" pitchFamily="34" charset="0"/>
                  <a:ea typeface="黑体" panose="02010609060101010101" pitchFamily="49" charset="-122"/>
                </a:rPr>
                <a:t>连接 </a:t>
              </a:r>
              <a:r>
                <a:rPr lang="en-US" altLang="zh-CN" sz="2000">
                  <a:latin typeface="Arial" panose="020B0604020202020204" pitchFamily="34" charset="0"/>
                  <a:ea typeface="黑体" panose="02010609060101010101" pitchFamily="49" charset="-122"/>
                </a:rPr>
                <a:t>1</a:t>
              </a:r>
            </a:p>
            <a:p>
              <a:r>
                <a:rPr lang="zh-CN" altLang="en-US" sz="2000">
                  <a:latin typeface="Arial" panose="020B0604020202020204" pitchFamily="34" charset="0"/>
                  <a:ea typeface="黑体" panose="02010609060101010101" pitchFamily="49" charset="-122"/>
                </a:rPr>
                <a:t>连接 </a:t>
              </a:r>
              <a:r>
                <a:rPr lang="en-US" altLang="zh-CN" sz="2000">
                  <a:latin typeface="Arial" panose="020B0604020202020204" pitchFamily="34" charset="0"/>
                  <a:ea typeface="黑体" panose="02010609060101010101" pitchFamily="49" charset="-122"/>
                </a:rPr>
                <a:t>2</a:t>
              </a:r>
            </a:p>
            <a:p>
              <a:endParaRPr lang="en-US" altLang="zh-CN" sz="2000">
                <a:latin typeface="Arial" panose="020B0604020202020204" pitchFamily="34" charset="0"/>
                <a:ea typeface="黑体" panose="02010609060101010101" pitchFamily="49" charset="-122"/>
              </a:endParaRPr>
            </a:p>
            <a:p>
              <a:endParaRPr lang="en-US" altLang="zh-CN" sz="2000">
                <a:latin typeface="Arial" panose="020B0604020202020204" pitchFamily="34" charset="0"/>
                <a:ea typeface="黑体" panose="02010609060101010101" pitchFamily="49" charset="-122"/>
              </a:endParaRPr>
            </a:p>
            <a:p>
              <a:endParaRPr lang="en-US" altLang="zh-CN" sz="2000">
                <a:latin typeface="Arial" panose="020B0604020202020204" pitchFamily="34" charset="0"/>
                <a:ea typeface="黑体" panose="02010609060101010101" pitchFamily="49" charset="-122"/>
              </a:endParaRPr>
            </a:p>
            <a:p>
              <a:r>
                <a:rPr lang="zh-CN" altLang="en-US" sz="2000">
                  <a:latin typeface="Arial" panose="020B0604020202020204" pitchFamily="34" charset="0"/>
                  <a:ea typeface="黑体" panose="02010609060101010101" pitchFamily="49" charset="-122"/>
                </a:rPr>
                <a:t>连接 </a:t>
              </a:r>
              <a:r>
                <a:rPr lang="en-US" altLang="zh-CN" sz="2000" i="1">
                  <a:latin typeface="Arial" panose="020B0604020202020204" pitchFamily="34" charset="0"/>
                  <a:ea typeface="黑体" panose="02010609060101010101" pitchFamily="49" charset="-122"/>
                </a:rPr>
                <a:t>n</a:t>
              </a:r>
              <a:r>
                <a:rPr lang="en-US" altLang="zh-CN" sz="2000">
                  <a:latin typeface="Arial" panose="020B0604020202020204" pitchFamily="34" charset="0"/>
                  <a:ea typeface="黑体" panose="02010609060101010101" pitchFamily="49" charset="-122"/>
                </a:rPr>
                <a:t> </a:t>
              </a:r>
            </a:p>
          </p:txBody>
        </p:sp>
        <p:sp>
          <p:nvSpPr>
            <p:cNvPr id="916487" name="Line 7"/>
            <p:cNvSpPr>
              <a:spLocks noChangeShapeType="1"/>
            </p:cNvSpPr>
            <p:nvPr/>
          </p:nvSpPr>
          <p:spPr bwMode="auto">
            <a:xfrm>
              <a:off x="68" y="2795"/>
              <a:ext cx="5576" cy="4"/>
            </a:xfrm>
            <a:prstGeom prst="line">
              <a:avLst/>
            </a:prstGeom>
            <a:noFill/>
            <a:ln w="19050">
              <a:solidFill>
                <a:srgbClr val="333399"/>
              </a:solidFill>
              <a:round/>
            </a:ln>
            <a:effectLst/>
          </p:spPr>
          <p:txBody>
            <a:bodyPr/>
            <a:lstStyle/>
            <a:p>
              <a:endParaRPr lang="zh-CN" altLang="en-US"/>
            </a:p>
          </p:txBody>
        </p:sp>
        <p:sp>
          <p:nvSpPr>
            <p:cNvPr id="916488" name="Line 8"/>
            <p:cNvSpPr>
              <a:spLocks noChangeShapeType="1"/>
            </p:cNvSpPr>
            <p:nvPr/>
          </p:nvSpPr>
          <p:spPr bwMode="auto">
            <a:xfrm>
              <a:off x="66" y="3014"/>
              <a:ext cx="5584" cy="12"/>
            </a:xfrm>
            <a:prstGeom prst="line">
              <a:avLst/>
            </a:prstGeom>
            <a:noFill/>
            <a:ln w="19050">
              <a:solidFill>
                <a:srgbClr val="333399"/>
              </a:solidFill>
              <a:round/>
            </a:ln>
            <a:effectLst/>
          </p:spPr>
          <p:txBody>
            <a:bodyPr/>
            <a:lstStyle/>
            <a:p>
              <a:endParaRPr lang="zh-CN" altLang="en-US"/>
            </a:p>
          </p:txBody>
        </p:sp>
        <p:sp>
          <p:nvSpPr>
            <p:cNvPr id="916489" name="Line 9"/>
            <p:cNvSpPr>
              <a:spLocks noChangeShapeType="1"/>
            </p:cNvSpPr>
            <p:nvPr/>
          </p:nvSpPr>
          <p:spPr bwMode="auto">
            <a:xfrm>
              <a:off x="56" y="3245"/>
              <a:ext cx="5591" cy="4"/>
            </a:xfrm>
            <a:prstGeom prst="line">
              <a:avLst/>
            </a:prstGeom>
            <a:noFill/>
            <a:ln w="19050">
              <a:solidFill>
                <a:srgbClr val="333399"/>
              </a:solidFill>
              <a:round/>
            </a:ln>
            <a:effectLst/>
          </p:spPr>
          <p:txBody>
            <a:bodyPr/>
            <a:lstStyle/>
            <a:p>
              <a:endParaRPr lang="zh-CN" altLang="en-US"/>
            </a:p>
          </p:txBody>
        </p:sp>
        <p:sp>
          <p:nvSpPr>
            <p:cNvPr id="916490" name="Line 10"/>
            <p:cNvSpPr>
              <a:spLocks noChangeShapeType="1"/>
            </p:cNvSpPr>
            <p:nvPr/>
          </p:nvSpPr>
          <p:spPr bwMode="auto">
            <a:xfrm>
              <a:off x="66" y="3974"/>
              <a:ext cx="5581" cy="0"/>
            </a:xfrm>
            <a:prstGeom prst="line">
              <a:avLst/>
            </a:prstGeom>
            <a:noFill/>
            <a:ln w="38100">
              <a:solidFill>
                <a:srgbClr val="333399"/>
              </a:solidFill>
              <a:round/>
            </a:ln>
            <a:effectLst/>
          </p:spPr>
          <p:txBody>
            <a:bodyPr/>
            <a:lstStyle/>
            <a:p>
              <a:endParaRPr lang="zh-CN" altLang="en-US"/>
            </a:p>
          </p:txBody>
        </p:sp>
        <p:sp>
          <p:nvSpPr>
            <p:cNvPr id="916491" name="Line 11"/>
            <p:cNvSpPr>
              <a:spLocks noChangeShapeType="1"/>
            </p:cNvSpPr>
            <p:nvPr/>
          </p:nvSpPr>
          <p:spPr bwMode="auto">
            <a:xfrm>
              <a:off x="68" y="2478"/>
              <a:ext cx="5580" cy="0"/>
            </a:xfrm>
            <a:prstGeom prst="line">
              <a:avLst/>
            </a:prstGeom>
            <a:noFill/>
            <a:ln w="38100">
              <a:solidFill>
                <a:srgbClr val="333399"/>
              </a:solidFill>
              <a:round/>
            </a:ln>
            <a:effectLst/>
          </p:spPr>
          <p:txBody>
            <a:bodyPr/>
            <a:lstStyle/>
            <a:p>
              <a:endParaRPr lang="zh-CN" altLang="en-US"/>
            </a:p>
          </p:txBody>
        </p:sp>
        <p:sp>
          <p:nvSpPr>
            <p:cNvPr id="916492" name="Line 12"/>
            <p:cNvSpPr>
              <a:spLocks noChangeShapeType="1"/>
            </p:cNvSpPr>
            <p:nvPr/>
          </p:nvSpPr>
          <p:spPr bwMode="auto">
            <a:xfrm>
              <a:off x="58" y="3702"/>
              <a:ext cx="5589" cy="0"/>
            </a:xfrm>
            <a:prstGeom prst="line">
              <a:avLst/>
            </a:prstGeom>
            <a:noFill/>
            <a:ln w="19050">
              <a:solidFill>
                <a:srgbClr val="333399"/>
              </a:solidFill>
              <a:round/>
            </a:ln>
            <a:effectLst/>
          </p:spPr>
          <p:txBody>
            <a:bodyPr/>
            <a:lstStyle/>
            <a:p>
              <a:endParaRPr lang="zh-CN" altLang="en-US"/>
            </a:p>
          </p:txBody>
        </p:sp>
        <p:sp>
          <p:nvSpPr>
            <p:cNvPr id="916493" name="Line 13"/>
            <p:cNvSpPr>
              <a:spLocks noChangeShapeType="1"/>
            </p:cNvSpPr>
            <p:nvPr/>
          </p:nvSpPr>
          <p:spPr bwMode="auto">
            <a:xfrm rot="-5400000">
              <a:off x="-45" y="3226"/>
              <a:ext cx="1496" cy="0"/>
            </a:xfrm>
            <a:prstGeom prst="line">
              <a:avLst/>
            </a:prstGeom>
            <a:noFill/>
            <a:ln w="19050">
              <a:solidFill>
                <a:srgbClr val="333399"/>
              </a:solidFill>
              <a:round/>
            </a:ln>
            <a:effectLst/>
          </p:spPr>
          <p:txBody>
            <a:bodyPr/>
            <a:lstStyle/>
            <a:p>
              <a:endParaRPr lang="zh-CN" altLang="en-US"/>
            </a:p>
          </p:txBody>
        </p:sp>
        <p:sp>
          <p:nvSpPr>
            <p:cNvPr id="916494" name="Line 14"/>
            <p:cNvSpPr>
              <a:spLocks noChangeShapeType="1"/>
            </p:cNvSpPr>
            <p:nvPr/>
          </p:nvSpPr>
          <p:spPr bwMode="auto">
            <a:xfrm rot="-5400000">
              <a:off x="817" y="3226"/>
              <a:ext cx="1496" cy="0"/>
            </a:xfrm>
            <a:prstGeom prst="line">
              <a:avLst/>
            </a:prstGeom>
            <a:noFill/>
            <a:ln w="19050">
              <a:solidFill>
                <a:srgbClr val="333399"/>
              </a:solidFill>
              <a:round/>
            </a:ln>
            <a:effectLst/>
          </p:spPr>
          <p:txBody>
            <a:bodyPr/>
            <a:lstStyle/>
            <a:p>
              <a:endParaRPr lang="zh-CN" altLang="en-US"/>
            </a:p>
          </p:txBody>
        </p:sp>
        <p:sp>
          <p:nvSpPr>
            <p:cNvPr id="916495" name="Line 15"/>
            <p:cNvSpPr>
              <a:spLocks noChangeShapeType="1"/>
            </p:cNvSpPr>
            <p:nvPr/>
          </p:nvSpPr>
          <p:spPr bwMode="auto">
            <a:xfrm rot="-5400000">
              <a:off x="1996" y="3226"/>
              <a:ext cx="1496" cy="0"/>
            </a:xfrm>
            <a:prstGeom prst="line">
              <a:avLst/>
            </a:prstGeom>
            <a:noFill/>
            <a:ln w="19050">
              <a:solidFill>
                <a:srgbClr val="333399"/>
              </a:solidFill>
              <a:round/>
            </a:ln>
            <a:effectLst/>
          </p:spPr>
          <p:txBody>
            <a:bodyPr/>
            <a:lstStyle/>
            <a:p>
              <a:endParaRPr lang="zh-CN" altLang="en-US"/>
            </a:p>
          </p:txBody>
        </p:sp>
        <p:sp>
          <p:nvSpPr>
            <p:cNvPr id="916496" name="Line 16"/>
            <p:cNvSpPr>
              <a:spLocks noChangeShapeType="1"/>
            </p:cNvSpPr>
            <p:nvPr/>
          </p:nvSpPr>
          <p:spPr bwMode="auto">
            <a:xfrm rot="-5400000">
              <a:off x="2858" y="3226"/>
              <a:ext cx="1496" cy="0"/>
            </a:xfrm>
            <a:prstGeom prst="line">
              <a:avLst/>
            </a:prstGeom>
            <a:noFill/>
            <a:ln w="19050">
              <a:solidFill>
                <a:srgbClr val="333399"/>
              </a:solidFill>
              <a:round/>
            </a:ln>
            <a:effectLst/>
          </p:spPr>
          <p:txBody>
            <a:bodyPr/>
            <a:lstStyle/>
            <a:p>
              <a:endParaRPr lang="zh-CN" altLang="en-US"/>
            </a:p>
          </p:txBody>
        </p:sp>
        <p:sp>
          <p:nvSpPr>
            <p:cNvPr id="916497" name="Line 17"/>
            <p:cNvSpPr>
              <a:spLocks noChangeShapeType="1"/>
            </p:cNvSpPr>
            <p:nvPr/>
          </p:nvSpPr>
          <p:spPr bwMode="auto">
            <a:xfrm rot="-5400000">
              <a:off x="4037" y="3226"/>
              <a:ext cx="1496" cy="0"/>
            </a:xfrm>
            <a:prstGeom prst="line">
              <a:avLst/>
            </a:prstGeom>
            <a:noFill/>
            <a:ln w="19050">
              <a:solidFill>
                <a:srgbClr val="333399"/>
              </a:solidFill>
              <a:round/>
            </a:ln>
            <a:effectLst/>
          </p:spPr>
          <p:txBody>
            <a:bodyPr/>
            <a:lstStyle/>
            <a:p>
              <a:endParaRPr lang="zh-CN" altLang="en-US"/>
            </a:p>
          </p:txBody>
        </p:sp>
        <p:sp>
          <p:nvSpPr>
            <p:cNvPr id="916498" name="Line 18"/>
            <p:cNvSpPr>
              <a:spLocks noChangeShapeType="1"/>
            </p:cNvSpPr>
            <p:nvPr/>
          </p:nvSpPr>
          <p:spPr bwMode="auto">
            <a:xfrm rot="-5400000">
              <a:off x="4899" y="3226"/>
              <a:ext cx="1496" cy="0"/>
            </a:xfrm>
            <a:prstGeom prst="line">
              <a:avLst/>
            </a:prstGeom>
            <a:noFill/>
            <a:ln w="38100">
              <a:solidFill>
                <a:srgbClr val="333399"/>
              </a:solidFill>
              <a:round/>
            </a:ln>
            <a:effectLst/>
          </p:spPr>
          <p:txBody>
            <a:bodyPr/>
            <a:lstStyle/>
            <a:p>
              <a:endParaRPr lang="zh-CN" altLang="en-US"/>
            </a:p>
          </p:txBody>
        </p:sp>
        <p:sp>
          <p:nvSpPr>
            <p:cNvPr id="916499" name="Line 19"/>
            <p:cNvSpPr>
              <a:spLocks noChangeShapeType="1"/>
            </p:cNvSpPr>
            <p:nvPr/>
          </p:nvSpPr>
          <p:spPr bwMode="auto">
            <a:xfrm rot="-5400000">
              <a:off x="-680" y="3226"/>
              <a:ext cx="1496" cy="0"/>
            </a:xfrm>
            <a:prstGeom prst="line">
              <a:avLst/>
            </a:prstGeom>
            <a:noFill/>
            <a:ln w="38100">
              <a:solidFill>
                <a:srgbClr val="333399"/>
              </a:solidFill>
              <a:round/>
            </a:ln>
            <a:effectLst/>
          </p:spPr>
          <p:txBody>
            <a:bodyPr/>
            <a:lstStyle/>
            <a:p>
              <a:endParaRPr lang="zh-CN" altLang="en-US"/>
            </a:p>
          </p:txBody>
        </p:sp>
      </p:grpSp>
      <p:sp>
        <p:nvSpPr>
          <p:cNvPr id="916501" name="Rectangle 21"/>
          <p:cNvSpPr>
            <a:spLocks noGrp="1" noChangeArrowheads="1"/>
          </p:cNvSpPr>
          <p:nvPr>
            <p:ph type="title"/>
          </p:nvPr>
        </p:nvSpPr>
        <p:spPr/>
        <p:txBody>
          <a:bodyPr/>
          <a:lstStyle/>
          <a:p>
            <a:r>
              <a:rPr lang="en-US" altLang="zh-CN" dirty="0"/>
              <a:t>TCP</a:t>
            </a:r>
            <a:r>
              <a:rPr lang="zh-CN" altLang="en-US" dirty="0"/>
              <a:t>的有限状态机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6483">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16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7" name="Rectangle 3"/>
          <p:cNvSpPr>
            <a:spLocks noGrp="1" noChangeArrowheads="1"/>
          </p:cNvSpPr>
          <p:nvPr>
            <p:ph type="body" idx="1"/>
          </p:nvPr>
        </p:nvSpPr>
        <p:spPr>
          <a:xfrm>
            <a:off x="330200" y="1052736"/>
            <a:ext cx="8483600" cy="5124227"/>
          </a:xfrm>
        </p:spPr>
        <p:txBody>
          <a:bodyPr/>
          <a:lstStyle/>
          <a:p>
            <a:pPr>
              <a:spcBef>
                <a:spcPts val="600"/>
              </a:spcBef>
            </a:pPr>
            <a:r>
              <a:rPr lang="zh-CN" altLang="en-US" dirty="0"/>
              <a:t>解决这个问题的方法就是在运输层使用</a:t>
            </a:r>
            <a:r>
              <a:rPr lang="zh-CN" altLang="en-US" dirty="0">
                <a:solidFill>
                  <a:schemeClr val="hlink"/>
                </a:solidFill>
              </a:rPr>
              <a:t>协议端口号</a:t>
            </a:r>
            <a:r>
              <a:rPr lang="zh-CN" altLang="en-US" dirty="0"/>
              <a:t>，或通常简称为</a:t>
            </a:r>
            <a:r>
              <a:rPr lang="zh-CN" altLang="en-US" dirty="0">
                <a:solidFill>
                  <a:schemeClr val="hlink"/>
                </a:solidFill>
              </a:rPr>
              <a:t>端口</a:t>
            </a:r>
            <a:r>
              <a:rPr lang="en-US" altLang="zh-CN" dirty="0"/>
              <a:t>(port)</a:t>
            </a:r>
            <a:r>
              <a:rPr lang="zh-CN" altLang="en-US" dirty="0"/>
              <a:t>。</a:t>
            </a:r>
          </a:p>
          <a:p>
            <a:pPr>
              <a:spcBef>
                <a:spcPts val="600"/>
              </a:spcBef>
            </a:pPr>
            <a:endParaRPr lang="zh-CN" altLang="en-US" dirty="0"/>
          </a:p>
          <a:p>
            <a:pPr>
              <a:spcBef>
                <a:spcPts val="600"/>
              </a:spcBef>
            </a:pPr>
            <a:r>
              <a:rPr lang="zh-CN" altLang="en-US" dirty="0"/>
              <a:t>这就是说，虽然通信的终点是应用进程，但我们可以把端口想象是通信的终点。</a:t>
            </a:r>
          </a:p>
          <a:p>
            <a:pPr>
              <a:spcBef>
                <a:spcPts val="600"/>
              </a:spcBef>
            </a:pPr>
            <a:endParaRPr lang="zh-CN" altLang="en-US" dirty="0"/>
          </a:p>
          <a:p>
            <a:pPr>
              <a:spcBef>
                <a:spcPts val="600"/>
              </a:spcBef>
            </a:pPr>
            <a:r>
              <a:rPr lang="zh-CN" altLang="en-US" dirty="0"/>
              <a:t>我们只要把要传送的报文</a:t>
            </a:r>
            <a:r>
              <a:rPr lang="zh-CN" altLang="en-US" dirty="0">
                <a:solidFill>
                  <a:srgbClr val="FF0000"/>
                </a:solidFill>
                <a:ea typeface="黑体" panose="02010609060101010101" pitchFamily="49" charset="-122"/>
              </a:rPr>
              <a:t>交到</a:t>
            </a:r>
            <a:r>
              <a:rPr lang="zh-CN" altLang="en-US" dirty="0"/>
              <a:t>目的主机的某一个合适的目的端口，剩下的工作</a:t>
            </a:r>
            <a:r>
              <a:rPr lang="en-US" altLang="zh-CN" dirty="0">
                <a:latin typeface="+mn-ea"/>
              </a:rPr>
              <a:t>(</a:t>
            </a:r>
            <a:r>
              <a:rPr lang="zh-CN" altLang="en-US" dirty="0">
                <a:solidFill>
                  <a:srgbClr val="FF0000"/>
                </a:solidFill>
                <a:latin typeface="+mn-ea"/>
              </a:rPr>
              <a:t>即最后交付目的进程</a:t>
            </a:r>
            <a:r>
              <a:rPr lang="en-US" altLang="zh-CN" dirty="0"/>
              <a:t>)</a:t>
            </a:r>
            <a:r>
              <a:rPr lang="zh-CN" altLang="en-US" dirty="0"/>
              <a:t>就由</a:t>
            </a:r>
            <a:r>
              <a:rPr lang="en-US" altLang="zh-CN" dirty="0"/>
              <a:t>TCP</a:t>
            </a:r>
            <a:r>
              <a:rPr lang="zh-CN" altLang="en-US" dirty="0"/>
              <a:t>来完成。</a:t>
            </a:r>
          </a:p>
        </p:txBody>
      </p:sp>
      <p:sp>
        <p:nvSpPr>
          <p:cNvPr id="671748" name="Rectangle 4"/>
          <p:cNvSpPr>
            <a:spLocks noGrp="1" noChangeArrowheads="1"/>
          </p:cNvSpPr>
          <p:nvPr>
            <p:ph type="title"/>
          </p:nvPr>
        </p:nvSpPr>
        <p:spPr/>
        <p:txBody>
          <a:bodyPr/>
          <a:lstStyle/>
          <a:p>
            <a:r>
              <a:rPr lang="zh-CN" altLang="en-US" dirty="0"/>
              <a:t>协议端口号</a:t>
            </a:r>
            <a:r>
              <a:rPr lang="en-US" altLang="zh-CN" sz="2400" dirty="0"/>
              <a:t>(Protocol Port Number)</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45" name="Rectangle 21"/>
          <p:cNvSpPr>
            <a:spLocks noGrp="1" noChangeArrowheads="1"/>
          </p:cNvSpPr>
          <p:nvPr>
            <p:ph type="title"/>
          </p:nvPr>
        </p:nvSpPr>
        <p:spPr/>
        <p:txBody>
          <a:bodyPr/>
          <a:lstStyle/>
          <a:p>
            <a:r>
              <a:rPr lang="en-US" altLang="zh-CN" dirty="0"/>
              <a:t>TCP </a:t>
            </a:r>
            <a:r>
              <a:rPr lang="zh-CN" altLang="en-US" dirty="0"/>
              <a:t>的有限状态机</a:t>
            </a:r>
          </a:p>
        </p:txBody>
      </p:sp>
      <p:sp>
        <p:nvSpPr>
          <p:cNvPr id="564246" name="Rectangle 22"/>
          <p:cNvSpPr>
            <a:spLocks noGrp="1" noChangeArrowheads="1"/>
          </p:cNvSpPr>
          <p:nvPr>
            <p:ph type="body" idx="1"/>
          </p:nvPr>
        </p:nvSpPr>
        <p:spPr/>
        <p:txBody>
          <a:bodyPr/>
          <a:lstStyle/>
          <a:p>
            <a:r>
              <a:rPr lang="en-US" altLang="zh-CN" dirty="0"/>
              <a:t>TCP</a:t>
            </a:r>
            <a:r>
              <a:rPr lang="zh-CN" altLang="en-US" dirty="0"/>
              <a:t>有限状态机的图中每一个方框都是</a:t>
            </a:r>
            <a:r>
              <a:rPr lang="en-US" altLang="zh-CN" dirty="0"/>
              <a:t>TCP</a:t>
            </a:r>
            <a:r>
              <a:rPr lang="zh-CN" altLang="en-US" dirty="0"/>
              <a:t>可能具有的状态。</a:t>
            </a:r>
          </a:p>
          <a:p>
            <a:endParaRPr lang="en-US" altLang="zh-CN" dirty="0"/>
          </a:p>
          <a:p>
            <a:r>
              <a:rPr lang="zh-CN" altLang="en-US" dirty="0"/>
              <a:t>每个方框中的大写英文字符串是</a:t>
            </a:r>
            <a:r>
              <a:rPr lang="en-US" altLang="zh-CN" dirty="0"/>
              <a:t>TCP</a:t>
            </a:r>
            <a:r>
              <a:rPr lang="zh-CN" altLang="en-US" dirty="0"/>
              <a:t>标准所使用的</a:t>
            </a:r>
            <a:r>
              <a:rPr lang="en-US" altLang="zh-CN" dirty="0"/>
              <a:t>TCP</a:t>
            </a:r>
            <a:r>
              <a:rPr lang="zh-CN" altLang="en-US" dirty="0"/>
              <a:t>连接状态名。状态之间的箭头表示可能发生的状态变迁</a:t>
            </a:r>
            <a:r>
              <a:rPr lang="en-US" altLang="zh-CN" sz="1800" dirty="0"/>
              <a:t>(</a:t>
            </a:r>
            <a:r>
              <a:rPr lang="en-US" sz="1800" kern="1200" dirty="0">
                <a:latin typeface="Arial" panose="020B0604020202020204" pitchFamily="34" charset="0"/>
                <a:ea typeface="宋体" panose="02010600030101010101" pitchFamily="2" charset="-122"/>
              </a:rPr>
              <a:t>transition</a:t>
            </a:r>
            <a:r>
              <a:rPr lang="en-US" altLang="zh-CN" sz="1800" dirty="0"/>
              <a:t>) </a:t>
            </a:r>
            <a:r>
              <a:rPr lang="zh-CN" altLang="en-US" sz="1800" dirty="0"/>
              <a:t>。</a:t>
            </a:r>
            <a:endParaRPr lang="zh-CN" altLang="en-US" dirty="0"/>
          </a:p>
          <a:p>
            <a:endParaRPr lang="en-US" altLang="zh-CN" dirty="0"/>
          </a:p>
          <a:p>
            <a:r>
              <a:rPr lang="zh-CN" altLang="en-US" dirty="0"/>
              <a:t>箭头旁边的字，表明引起这种变迁的</a:t>
            </a:r>
            <a:r>
              <a:rPr lang="zh-CN" altLang="en-US" dirty="0">
                <a:solidFill>
                  <a:srgbClr val="FF0000"/>
                </a:solidFill>
              </a:rPr>
              <a:t>原因</a:t>
            </a:r>
            <a:r>
              <a:rPr lang="zh-CN" altLang="en-US" dirty="0"/>
              <a:t>，或表明发生状态变迁后又出现什么动作。</a:t>
            </a:r>
          </a:p>
          <a:p>
            <a:endParaRPr lang="en-US" altLang="zh-CN" dirty="0"/>
          </a:p>
          <a:p>
            <a:r>
              <a:rPr lang="zh-CN" altLang="en-US" dirty="0"/>
              <a:t>图中有三种不同的箭头。</a:t>
            </a:r>
          </a:p>
          <a:p>
            <a:pPr marL="342000" indent="-342000">
              <a:spcBef>
                <a:spcPts val="600"/>
              </a:spcBef>
              <a:buFont typeface="+mj-lt"/>
              <a:buAutoNum type="alphaLcParenR"/>
            </a:pPr>
            <a:r>
              <a:rPr lang="zh-CN" altLang="en-US" dirty="0">
                <a:solidFill>
                  <a:schemeClr val="hlink"/>
                </a:solidFill>
                <a:ea typeface="黑体" panose="02010609060101010101" pitchFamily="49" charset="-122"/>
              </a:rPr>
              <a:t>粗实线箭头</a:t>
            </a:r>
            <a:r>
              <a:rPr lang="zh-CN" altLang="en-US" dirty="0">
                <a:solidFill>
                  <a:schemeClr val="folHlink"/>
                </a:solidFill>
                <a:ea typeface="黑体" panose="02010609060101010101" pitchFamily="49" charset="-122"/>
              </a:rPr>
              <a:t>表示对客户进程的正常变迁。</a:t>
            </a:r>
          </a:p>
          <a:p>
            <a:pPr marL="342000" indent="-342000">
              <a:spcBef>
                <a:spcPts val="600"/>
              </a:spcBef>
              <a:buFont typeface="+mj-lt"/>
              <a:buAutoNum type="alphaLcParenR"/>
            </a:pPr>
            <a:r>
              <a:rPr lang="zh-CN" altLang="en-US" dirty="0">
                <a:solidFill>
                  <a:schemeClr val="hlink"/>
                </a:solidFill>
                <a:ea typeface="黑体" panose="02010609060101010101" pitchFamily="49" charset="-122"/>
              </a:rPr>
              <a:t>粗虚线箭头</a:t>
            </a:r>
            <a:r>
              <a:rPr lang="zh-CN" altLang="en-US" dirty="0">
                <a:solidFill>
                  <a:schemeClr val="folHlink"/>
                </a:solidFill>
                <a:ea typeface="黑体" panose="02010609060101010101" pitchFamily="49" charset="-122"/>
              </a:rPr>
              <a:t>表示对服务器进程的正常变迁。</a:t>
            </a:r>
          </a:p>
          <a:p>
            <a:pPr marL="342000" indent="-342000">
              <a:spcBef>
                <a:spcPts val="600"/>
              </a:spcBef>
              <a:buFont typeface="+mj-lt"/>
              <a:buAutoNum type="alphaLcParenR"/>
            </a:pPr>
            <a:r>
              <a:rPr lang="zh-CN" altLang="en-US" dirty="0">
                <a:solidFill>
                  <a:schemeClr val="hlink"/>
                </a:solidFill>
                <a:ea typeface="黑体" panose="02010609060101010101" pitchFamily="49" charset="-122"/>
              </a:rPr>
              <a:t>另一种细线箭头</a:t>
            </a:r>
            <a:r>
              <a:rPr lang="zh-CN" altLang="en-US" dirty="0">
                <a:solidFill>
                  <a:schemeClr val="folHlink"/>
                </a:solidFill>
                <a:ea typeface="黑体" panose="02010609060101010101" pitchFamily="49" charset="-122"/>
              </a:rPr>
              <a:t>表示异常变迁。</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5252" name="Rectangle 4"/>
          <p:cNvSpPr>
            <a:spLocks noGrp="1" noChangeArrowheads="1"/>
          </p:cNvSpPr>
          <p:nvPr>
            <p:ph type="title" idx="4294967295"/>
          </p:nvPr>
        </p:nvSpPr>
        <p:spPr>
          <a:xfrm>
            <a:off x="7696040" y="1524275"/>
            <a:ext cx="1115157" cy="3234104"/>
          </a:xfrm>
        </p:spPr>
        <p:txBody>
          <a:bodyPr/>
          <a:lstStyle/>
          <a:p>
            <a:pPr algn="ctr"/>
            <a:r>
              <a:rPr lang="en-US" altLang="zh-CN" sz="2954" dirty="0"/>
              <a:t>TCP</a:t>
            </a:r>
            <a:br>
              <a:rPr lang="en-US" altLang="zh-CN" sz="2954" dirty="0"/>
            </a:br>
            <a:r>
              <a:rPr lang="zh-CN" altLang="en-US" sz="2954" dirty="0"/>
              <a:t>的</a:t>
            </a:r>
            <a:br>
              <a:rPr lang="zh-CN" altLang="en-US" sz="2954" dirty="0"/>
            </a:br>
            <a:r>
              <a:rPr lang="zh-CN" altLang="en-US" sz="2954" dirty="0"/>
              <a:t>有</a:t>
            </a:r>
            <a:br>
              <a:rPr lang="zh-CN" altLang="en-US" sz="2954" dirty="0"/>
            </a:br>
            <a:r>
              <a:rPr lang="zh-CN" altLang="en-US" sz="2954" dirty="0"/>
              <a:t>限</a:t>
            </a:r>
            <a:br>
              <a:rPr lang="zh-CN" altLang="en-US" sz="2954" dirty="0"/>
            </a:br>
            <a:r>
              <a:rPr lang="zh-CN" altLang="en-US" sz="2954" dirty="0"/>
              <a:t>状</a:t>
            </a:r>
            <a:br>
              <a:rPr lang="zh-CN" altLang="en-US" sz="2954" dirty="0"/>
            </a:br>
            <a:r>
              <a:rPr lang="zh-CN" altLang="en-US" sz="2954" dirty="0"/>
              <a:t>态</a:t>
            </a:r>
            <a:br>
              <a:rPr lang="zh-CN" altLang="en-US" sz="2954" dirty="0"/>
            </a:br>
            <a:r>
              <a:rPr lang="zh-CN" altLang="en-US" sz="2954" dirty="0"/>
              <a:t>机 </a:t>
            </a:r>
          </a:p>
        </p:txBody>
      </p:sp>
      <p:sp>
        <p:nvSpPr>
          <p:cNvPr id="565253" name="Rectangle 5"/>
          <p:cNvSpPr>
            <a:spLocks noChangeArrowheads="1"/>
          </p:cNvSpPr>
          <p:nvPr/>
        </p:nvSpPr>
        <p:spPr bwMode="auto">
          <a:xfrm>
            <a:off x="858676" y="4487009"/>
            <a:ext cx="4192588" cy="2089638"/>
          </a:xfrm>
          <a:prstGeom prst="rect">
            <a:avLst/>
          </a:prstGeom>
          <a:solidFill>
            <a:srgbClr val="66FFFF"/>
          </a:solidFill>
          <a:ln w="9525">
            <a:solidFill>
              <a:schemeClr val="tx1"/>
            </a:solidFill>
            <a:prstDash val="dash"/>
            <a:miter lim="800000"/>
            <a:headEnd/>
            <a:tailEnd/>
          </a:ln>
          <a:effectLst/>
        </p:spPr>
        <p:txBody>
          <a:bodyPr wrap="none" anchor="ctr"/>
          <a:lstStyle/>
          <a:p>
            <a:endParaRPr lang="zh-CN" altLang="en-US" sz="2585" b="1">
              <a:latin typeface="+mn-lt"/>
              <a:ea typeface="黑体" pitchFamily="2" charset="-122"/>
            </a:endParaRPr>
          </a:p>
        </p:txBody>
      </p:sp>
      <p:sp>
        <p:nvSpPr>
          <p:cNvPr id="565254" name="Rectangle 6"/>
          <p:cNvSpPr>
            <a:spLocks noChangeArrowheads="1"/>
          </p:cNvSpPr>
          <p:nvPr/>
        </p:nvSpPr>
        <p:spPr bwMode="auto">
          <a:xfrm>
            <a:off x="5286215" y="3616569"/>
            <a:ext cx="1454150" cy="1858108"/>
          </a:xfrm>
          <a:prstGeom prst="rect">
            <a:avLst/>
          </a:prstGeom>
          <a:solidFill>
            <a:srgbClr val="66FFFF"/>
          </a:solidFill>
          <a:ln w="9525">
            <a:solidFill>
              <a:schemeClr val="tx1"/>
            </a:solidFill>
            <a:prstDash val="dash"/>
            <a:miter lim="800000"/>
            <a:headEnd/>
            <a:tailEnd/>
          </a:ln>
          <a:effectLst/>
        </p:spPr>
        <p:txBody>
          <a:bodyPr wrap="none" anchor="ctr"/>
          <a:lstStyle/>
          <a:p>
            <a:endParaRPr lang="zh-CN" altLang="en-US" sz="2585" b="1">
              <a:latin typeface="+mn-lt"/>
              <a:ea typeface="黑体" pitchFamily="2" charset="-122"/>
            </a:endParaRPr>
          </a:p>
        </p:txBody>
      </p:sp>
      <p:sp>
        <p:nvSpPr>
          <p:cNvPr id="565255" name="Line 7"/>
          <p:cNvSpPr>
            <a:spLocks noChangeShapeType="1"/>
          </p:cNvSpPr>
          <p:nvPr/>
        </p:nvSpPr>
        <p:spPr bwMode="auto">
          <a:xfrm rot="5400000" flipV="1">
            <a:off x="4895689" y="3301878"/>
            <a:ext cx="0" cy="1095375"/>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56" name="Rectangle 8"/>
          <p:cNvSpPr>
            <a:spLocks noChangeArrowheads="1"/>
          </p:cNvSpPr>
          <p:nvPr/>
        </p:nvSpPr>
        <p:spPr bwMode="auto">
          <a:xfrm>
            <a:off x="3332001" y="482112"/>
            <a:ext cx="781050" cy="23299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92" b="1">
                <a:latin typeface="+mn-lt"/>
                <a:ea typeface="黑体" pitchFamily="2" charset="-122"/>
              </a:rPr>
              <a:t>CLOSED</a:t>
            </a:r>
          </a:p>
        </p:txBody>
      </p:sp>
      <p:sp>
        <p:nvSpPr>
          <p:cNvPr id="565257" name="Rectangle 9"/>
          <p:cNvSpPr>
            <a:spLocks noChangeArrowheads="1"/>
          </p:cNvSpPr>
          <p:nvPr/>
        </p:nvSpPr>
        <p:spPr bwMode="auto">
          <a:xfrm>
            <a:off x="3019265" y="3733801"/>
            <a:ext cx="1328737" cy="2315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92" b="1">
                <a:latin typeface="+mn-lt"/>
                <a:ea typeface="黑体" pitchFamily="2" charset="-122"/>
              </a:rPr>
              <a:t>ESTABLISHED</a:t>
            </a:r>
          </a:p>
        </p:txBody>
      </p:sp>
      <p:sp>
        <p:nvSpPr>
          <p:cNvPr id="565258" name="Rectangle 10"/>
          <p:cNvSpPr>
            <a:spLocks noChangeArrowheads="1"/>
          </p:cNvSpPr>
          <p:nvPr/>
        </p:nvSpPr>
        <p:spPr bwMode="auto">
          <a:xfrm>
            <a:off x="3332001" y="1411166"/>
            <a:ext cx="781050" cy="23299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92" b="1">
                <a:latin typeface="+mn-lt"/>
                <a:ea typeface="黑体" pitchFamily="2" charset="-122"/>
              </a:rPr>
              <a:t>LISTEN</a:t>
            </a:r>
          </a:p>
        </p:txBody>
      </p:sp>
      <p:sp>
        <p:nvSpPr>
          <p:cNvPr id="565259" name="Rectangle 11"/>
          <p:cNvSpPr>
            <a:spLocks noChangeArrowheads="1"/>
          </p:cNvSpPr>
          <p:nvPr/>
        </p:nvSpPr>
        <p:spPr bwMode="auto">
          <a:xfrm>
            <a:off x="5403689" y="3733801"/>
            <a:ext cx="1250950" cy="2315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92" b="1">
                <a:latin typeface="+mn-lt"/>
                <a:ea typeface="黑体" pitchFamily="2" charset="-122"/>
              </a:rPr>
              <a:t>CLOSE_WAIT</a:t>
            </a:r>
          </a:p>
        </p:txBody>
      </p:sp>
      <p:sp>
        <p:nvSpPr>
          <p:cNvPr id="565260" name="Rectangle 12"/>
          <p:cNvSpPr>
            <a:spLocks noChangeArrowheads="1"/>
          </p:cNvSpPr>
          <p:nvPr/>
        </p:nvSpPr>
        <p:spPr bwMode="auto">
          <a:xfrm>
            <a:off x="907890" y="4778621"/>
            <a:ext cx="1093787" cy="2315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92" b="1">
                <a:latin typeface="+mn-lt"/>
                <a:ea typeface="黑体" pitchFamily="2" charset="-122"/>
              </a:rPr>
              <a:t>FIN_WAIT_1</a:t>
            </a:r>
          </a:p>
        </p:txBody>
      </p:sp>
      <p:sp>
        <p:nvSpPr>
          <p:cNvPr id="565261" name="Rectangle 13"/>
          <p:cNvSpPr>
            <a:spLocks noChangeArrowheads="1"/>
          </p:cNvSpPr>
          <p:nvPr/>
        </p:nvSpPr>
        <p:spPr bwMode="auto">
          <a:xfrm>
            <a:off x="907890" y="2398836"/>
            <a:ext cx="1093787" cy="2315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92" b="1">
                <a:latin typeface="+mn-lt"/>
                <a:ea typeface="黑体" pitchFamily="2" charset="-122"/>
              </a:rPr>
              <a:t>SYN_RCVD</a:t>
            </a:r>
          </a:p>
        </p:txBody>
      </p:sp>
      <p:sp>
        <p:nvSpPr>
          <p:cNvPr id="565262" name="Rectangle 14"/>
          <p:cNvSpPr>
            <a:spLocks noChangeArrowheads="1"/>
          </p:cNvSpPr>
          <p:nvPr/>
        </p:nvSpPr>
        <p:spPr bwMode="auto">
          <a:xfrm>
            <a:off x="907890" y="6113586"/>
            <a:ext cx="1093787" cy="2315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92" b="1">
                <a:latin typeface="+mn-lt"/>
                <a:ea typeface="黑体" pitchFamily="2" charset="-122"/>
              </a:rPr>
              <a:t>FIN_WAIT_2</a:t>
            </a:r>
          </a:p>
        </p:txBody>
      </p:sp>
      <p:sp>
        <p:nvSpPr>
          <p:cNvPr id="565263" name="Rectangle 15"/>
          <p:cNvSpPr>
            <a:spLocks noChangeArrowheads="1"/>
          </p:cNvSpPr>
          <p:nvPr/>
        </p:nvSpPr>
        <p:spPr bwMode="auto">
          <a:xfrm>
            <a:off x="3292315" y="4778621"/>
            <a:ext cx="860425" cy="2315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92" b="1">
                <a:latin typeface="+mn-lt"/>
                <a:ea typeface="黑体" pitchFamily="2" charset="-122"/>
              </a:rPr>
              <a:t>CLOSING</a:t>
            </a:r>
          </a:p>
        </p:txBody>
      </p:sp>
      <p:sp>
        <p:nvSpPr>
          <p:cNvPr id="565264" name="Rectangle 16"/>
          <p:cNvSpPr>
            <a:spLocks noChangeArrowheads="1"/>
          </p:cNvSpPr>
          <p:nvPr/>
        </p:nvSpPr>
        <p:spPr bwMode="auto">
          <a:xfrm>
            <a:off x="3174840" y="6113586"/>
            <a:ext cx="1095375" cy="2315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92" b="1">
                <a:latin typeface="+mn-lt"/>
                <a:ea typeface="黑体" pitchFamily="2" charset="-122"/>
              </a:rPr>
              <a:t>TIME_WAIT</a:t>
            </a:r>
          </a:p>
        </p:txBody>
      </p:sp>
      <p:sp>
        <p:nvSpPr>
          <p:cNvPr id="565265" name="Rectangle 17"/>
          <p:cNvSpPr>
            <a:spLocks noChangeArrowheads="1"/>
          </p:cNvSpPr>
          <p:nvPr/>
        </p:nvSpPr>
        <p:spPr bwMode="auto">
          <a:xfrm>
            <a:off x="5521165" y="2398836"/>
            <a:ext cx="1016000" cy="2315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92" b="1">
                <a:latin typeface="+mn-lt"/>
                <a:ea typeface="黑体" pitchFamily="2" charset="-122"/>
              </a:rPr>
              <a:t>SYN_SENT</a:t>
            </a:r>
          </a:p>
        </p:txBody>
      </p:sp>
      <p:sp>
        <p:nvSpPr>
          <p:cNvPr id="565266" name="Rectangle 18"/>
          <p:cNvSpPr>
            <a:spLocks noChangeArrowheads="1"/>
          </p:cNvSpPr>
          <p:nvPr/>
        </p:nvSpPr>
        <p:spPr bwMode="auto">
          <a:xfrm>
            <a:off x="5481476" y="5125917"/>
            <a:ext cx="1095375" cy="23299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92" b="1">
                <a:latin typeface="+mn-lt"/>
                <a:ea typeface="黑体" pitchFamily="2" charset="-122"/>
              </a:rPr>
              <a:t>LAST_ACK</a:t>
            </a:r>
          </a:p>
        </p:txBody>
      </p:sp>
      <p:sp>
        <p:nvSpPr>
          <p:cNvPr id="565267" name="Line 19"/>
          <p:cNvSpPr>
            <a:spLocks noChangeShapeType="1"/>
          </p:cNvSpPr>
          <p:nvPr/>
        </p:nvSpPr>
        <p:spPr bwMode="auto">
          <a:xfrm>
            <a:off x="3957477" y="715108"/>
            <a:ext cx="2071688" cy="1683727"/>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68" name="Line 20"/>
          <p:cNvSpPr>
            <a:spLocks noChangeShapeType="1"/>
          </p:cNvSpPr>
          <p:nvPr/>
        </p:nvSpPr>
        <p:spPr bwMode="auto">
          <a:xfrm flipH="1">
            <a:off x="4035264" y="2630367"/>
            <a:ext cx="1603375" cy="1103434"/>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69" name="Line 21"/>
          <p:cNvSpPr>
            <a:spLocks noChangeShapeType="1"/>
          </p:cNvSpPr>
          <p:nvPr/>
        </p:nvSpPr>
        <p:spPr bwMode="auto">
          <a:xfrm flipH="1">
            <a:off x="1768314" y="3965332"/>
            <a:ext cx="1563687" cy="813289"/>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70" name="Line 22"/>
          <p:cNvSpPr>
            <a:spLocks noChangeShapeType="1"/>
          </p:cNvSpPr>
          <p:nvPr/>
        </p:nvSpPr>
        <p:spPr bwMode="auto">
          <a:xfrm flipH="1">
            <a:off x="1434939" y="5010152"/>
            <a:ext cx="0" cy="1103434"/>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71" name="Line 23"/>
          <p:cNvSpPr>
            <a:spLocks noChangeShapeType="1"/>
          </p:cNvSpPr>
          <p:nvPr/>
        </p:nvSpPr>
        <p:spPr bwMode="auto">
          <a:xfrm>
            <a:off x="2000090" y="6229350"/>
            <a:ext cx="1179512"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72" name="Line 24"/>
          <p:cNvSpPr>
            <a:spLocks noChangeShapeType="1"/>
          </p:cNvSpPr>
          <p:nvPr/>
        </p:nvSpPr>
        <p:spPr bwMode="auto">
          <a:xfrm>
            <a:off x="3560602" y="723900"/>
            <a:ext cx="6350" cy="679938"/>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73" name="Line 25"/>
          <p:cNvSpPr>
            <a:spLocks noChangeShapeType="1"/>
          </p:cNvSpPr>
          <p:nvPr/>
        </p:nvSpPr>
        <p:spPr bwMode="auto">
          <a:xfrm flipH="1">
            <a:off x="1258726" y="1469783"/>
            <a:ext cx="2073275" cy="929054"/>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74" name="Line 26"/>
          <p:cNvSpPr>
            <a:spLocks noChangeShapeType="1"/>
          </p:cNvSpPr>
          <p:nvPr/>
        </p:nvSpPr>
        <p:spPr bwMode="auto">
          <a:xfrm>
            <a:off x="1688939" y="2630367"/>
            <a:ext cx="1720850" cy="1103434"/>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75" name="Line 27"/>
          <p:cNvSpPr>
            <a:spLocks noChangeShapeType="1"/>
          </p:cNvSpPr>
          <p:nvPr/>
        </p:nvSpPr>
        <p:spPr bwMode="auto">
          <a:xfrm>
            <a:off x="6146639" y="3965331"/>
            <a:ext cx="0" cy="1160585"/>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76" name="Freeform 28"/>
          <p:cNvSpPr>
            <a:spLocks/>
          </p:cNvSpPr>
          <p:nvPr/>
        </p:nvSpPr>
        <p:spPr bwMode="auto">
          <a:xfrm>
            <a:off x="6584789" y="5235819"/>
            <a:ext cx="1111250" cy="5862"/>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57150" cmpd="sng">
            <a:solidFill>
              <a:srgbClr val="C00000"/>
            </a:solidFill>
            <a:prstDash val="sysDot"/>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77" name="Line 29"/>
          <p:cNvSpPr>
            <a:spLocks noChangeShapeType="1"/>
          </p:cNvSpPr>
          <p:nvPr/>
        </p:nvSpPr>
        <p:spPr bwMode="auto">
          <a:xfrm>
            <a:off x="1434939" y="2630367"/>
            <a:ext cx="0" cy="2148254"/>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78" name="Line 30"/>
          <p:cNvSpPr>
            <a:spLocks noChangeShapeType="1"/>
          </p:cNvSpPr>
          <p:nvPr/>
        </p:nvSpPr>
        <p:spPr bwMode="auto">
          <a:xfrm>
            <a:off x="3722526" y="5010152"/>
            <a:ext cx="0" cy="1103434"/>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79" name="Line 31"/>
          <p:cNvSpPr>
            <a:spLocks noChangeShapeType="1"/>
          </p:cNvSpPr>
          <p:nvPr/>
        </p:nvSpPr>
        <p:spPr bwMode="auto">
          <a:xfrm rot="-5400000">
            <a:off x="2643882" y="4250716"/>
            <a:ext cx="1465" cy="128587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81" name="Line 33"/>
          <p:cNvSpPr>
            <a:spLocks noChangeShapeType="1"/>
          </p:cNvSpPr>
          <p:nvPr/>
        </p:nvSpPr>
        <p:spPr bwMode="auto">
          <a:xfrm rot="5400000" flipH="1">
            <a:off x="3757451" y="752354"/>
            <a:ext cx="0" cy="352742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82" name="Line 34"/>
          <p:cNvSpPr>
            <a:spLocks noChangeShapeType="1"/>
          </p:cNvSpPr>
          <p:nvPr/>
        </p:nvSpPr>
        <p:spPr bwMode="auto">
          <a:xfrm rot="-5400000">
            <a:off x="2016330" y="1078768"/>
            <a:ext cx="808892" cy="1822450"/>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83" name="Line 35"/>
          <p:cNvSpPr>
            <a:spLocks noChangeShapeType="1"/>
          </p:cNvSpPr>
          <p:nvPr/>
        </p:nvSpPr>
        <p:spPr bwMode="auto">
          <a:xfrm>
            <a:off x="1768314" y="5010152"/>
            <a:ext cx="1563687" cy="1103434"/>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84" name="Freeform 36"/>
          <p:cNvSpPr>
            <a:spLocks/>
          </p:cNvSpPr>
          <p:nvPr/>
        </p:nvSpPr>
        <p:spPr bwMode="auto">
          <a:xfrm>
            <a:off x="4113051" y="1526931"/>
            <a:ext cx="1538288" cy="861646"/>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285" name="Text Box 37"/>
          <p:cNvSpPr txBox="1">
            <a:spLocks noChangeArrowheads="1"/>
          </p:cNvSpPr>
          <p:nvPr/>
        </p:nvSpPr>
        <p:spPr bwMode="auto">
          <a:xfrm>
            <a:off x="5618002" y="2621575"/>
            <a:ext cx="851515"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主动打开</a:t>
            </a:r>
          </a:p>
        </p:txBody>
      </p:sp>
      <p:sp>
        <p:nvSpPr>
          <p:cNvPr id="565286" name="Text Box 38"/>
          <p:cNvSpPr txBox="1">
            <a:spLocks noChangeArrowheads="1"/>
          </p:cNvSpPr>
          <p:nvPr/>
        </p:nvSpPr>
        <p:spPr bwMode="auto">
          <a:xfrm>
            <a:off x="3293902" y="1644162"/>
            <a:ext cx="851515"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被动打开</a:t>
            </a:r>
          </a:p>
        </p:txBody>
      </p:sp>
      <p:sp>
        <p:nvSpPr>
          <p:cNvPr id="565287" name="Text Box 39"/>
          <p:cNvSpPr txBox="1">
            <a:spLocks noChangeArrowheads="1"/>
          </p:cNvSpPr>
          <p:nvPr/>
        </p:nvSpPr>
        <p:spPr bwMode="auto">
          <a:xfrm>
            <a:off x="5521164" y="3364523"/>
            <a:ext cx="851515"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被动关闭</a:t>
            </a:r>
          </a:p>
        </p:txBody>
      </p:sp>
      <p:sp>
        <p:nvSpPr>
          <p:cNvPr id="565288" name="Text Box 40"/>
          <p:cNvSpPr txBox="1">
            <a:spLocks noChangeArrowheads="1"/>
          </p:cNvSpPr>
          <p:nvPr/>
        </p:nvSpPr>
        <p:spPr bwMode="auto">
          <a:xfrm>
            <a:off x="3195477" y="4196862"/>
            <a:ext cx="851515"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主动关闭</a:t>
            </a:r>
          </a:p>
        </p:txBody>
      </p:sp>
      <p:sp>
        <p:nvSpPr>
          <p:cNvPr id="565289" name="Text Box 41"/>
          <p:cNvSpPr txBox="1">
            <a:spLocks noChangeArrowheads="1"/>
          </p:cNvSpPr>
          <p:nvPr/>
        </p:nvSpPr>
        <p:spPr bwMode="auto">
          <a:xfrm>
            <a:off x="3478052" y="238857"/>
            <a:ext cx="518091"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起点</a:t>
            </a:r>
          </a:p>
        </p:txBody>
      </p:sp>
      <p:sp>
        <p:nvSpPr>
          <p:cNvPr id="565290" name="Text Box 42"/>
          <p:cNvSpPr txBox="1">
            <a:spLocks noChangeArrowheads="1"/>
          </p:cNvSpPr>
          <p:nvPr/>
        </p:nvSpPr>
        <p:spPr bwMode="auto">
          <a:xfrm>
            <a:off x="2625564" y="810359"/>
            <a:ext cx="851515"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被动打开</a:t>
            </a:r>
          </a:p>
        </p:txBody>
      </p:sp>
      <p:sp>
        <p:nvSpPr>
          <p:cNvPr id="565291" name="Text Box 43"/>
          <p:cNvSpPr txBox="1">
            <a:spLocks noChangeArrowheads="1"/>
          </p:cNvSpPr>
          <p:nvPr/>
        </p:nvSpPr>
        <p:spPr bwMode="auto">
          <a:xfrm>
            <a:off x="4655977" y="926123"/>
            <a:ext cx="1005403"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主动打开</a:t>
            </a:r>
          </a:p>
          <a:p>
            <a:r>
              <a:rPr kumimoji="1" lang="zh-CN" altLang="en-US" sz="1292" b="1">
                <a:latin typeface="+mn-lt"/>
                <a:ea typeface="黑体" pitchFamily="2" charset="-122"/>
              </a:rPr>
              <a:t>  发送 </a:t>
            </a:r>
            <a:r>
              <a:rPr kumimoji="1" lang="en-US" altLang="zh-CN" sz="1292" b="1">
                <a:latin typeface="+mn-lt"/>
                <a:ea typeface="黑体" pitchFamily="2" charset="-122"/>
              </a:rPr>
              <a:t>SYN</a:t>
            </a:r>
          </a:p>
        </p:txBody>
      </p:sp>
      <p:sp>
        <p:nvSpPr>
          <p:cNvPr id="565292" name="Text Box 44"/>
          <p:cNvSpPr txBox="1">
            <a:spLocks noChangeArrowheads="1"/>
          </p:cNvSpPr>
          <p:nvPr/>
        </p:nvSpPr>
        <p:spPr bwMode="auto">
          <a:xfrm>
            <a:off x="3332002" y="2514600"/>
            <a:ext cx="851515"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同时打开</a:t>
            </a:r>
          </a:p>
        </p:txBody>
      </p:sp>
      <p:sp>
        <p:nvSpPr>
          <p:cNvPr id="565293" name="Text Box 45"/>
          <p:cNvSpPr txBox="1">
            <a:spLocks noChangeArrowheads="1"/>
          </p:cNvSpPr>
          <p:nvPr/>
        </p:nvSpPr>
        <p:spPr bwMode="auto">
          <a:xfrm>
            <a:off x="2617626" y="2294792"/>
            <a:ext cx="2355132"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dirty="0">
                <a:latin typeface="+mn-lt"/>
                <a:ea typeface="黑体" pitchFamily="2" charset="-122"/>
              </a:rPr>
              <a:t>收到 </a:t>
            </a:r>
            <a:r>
              <a:rPr kumimoji="1" lang="en-US" altLang="zh-CN" sz="1292" b="1" dirty="0">
                <a:latin typeface="+mn-lt"/>
                <a:ea typeface="黑体" pitchFamily="2" charset="-122"/>
              </a:rPr>
              <a:t>SYN</a:t>
            </a:r>
            <a:r>
              <a:rPr kumimoji="1" lang="zh-CN" altLang="en-US" sz="1292" b="1" dirty="0">
                <a:latin typeface="+mn-lt"/>
                <a:ea typeface="黑体" pitchFamily="2" charset="-122"/>
              </a:rPr>
              <a:t>，发送 </a:t>
            </a:r>
            <a:r>
              <a:rPr kumimoji="1" lang="en-US" altLang="zh-CN" sz="1292" b="1" dirty="0">
                <a:latin typeface="+mn-lt"/>
                <a:ea typeface="黑体" pitchFamily="2" charset="-122"/>
              </a:rPr>
              <a:t>SYN</a:t>
            </a:r>
            <a:r>
              <a:rPr kumimoji="1" lang="zh-CN" altLang="en-US" sz="1292" b="1" dirty="0">
                <a:latin typeface="+mn-lt"/>
                <a:ea typeface="黑体" pitchFamily="2" charset="-122"/>
              </a:rPr>
              <a:t>，</a:t>
            </a:r>
            <a:r>
              <a:rPr kumimoji="1" lang="en-US" altLang="zh-CN" sz="1292" b="1" dirty="0">
                <a:latin typeface="+mn-lt"/>
                <a:ea typeface="黑体" pitchFamily="2" charset="-122"/>
              </a:rPr>
              <a:t> ACK</a:t>
            </a:r>
          </a:p>
        </p:txBody>
      </p:sp>
      <p:sp>
        <p:nvSpPr>
          <p:cNvPr id="565294" name="Text Box 46"/>
          <p:cNvSpPr txBox="1">
            <a:spLocks noChangeArrowheads="1"/>
          </p:cNvSpPr>
          <p:nvPr/>
        </p:nvSpPr>
        <p:spPr bwMode="auto">
          <a:xfrm>
            <a:off x="2131851" y="2728546"/>
            <a:ext cx="906017"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收到 </a:t>
            </a:r>
            <a:r>
              <a:rPr kumimoji="1" lang="en-US" altLang="zh-CN" sz="1292" b="1">
                <a:latin typeface="+mn-lt"/>
                <a:ea typeface="黑体" pitchFamily="2" charset="-122"/>
              </a:rPr>
              <a:t>ACK</a:t>
            </a:r>
          </a:p>
        </p:txBody>
      </p:sp>
      <p:sp>
        <p:nvSpPr>
          <p:cNvPr id="565295" name="Text Box 47"/>
          <p:cNvSpPr txBox="1">
            <a:spLocks noChangeArrowheads="1"/>
          </p:cNvSpPr>
          <p:nvPr/>
        </p:nvSpPr>
        <p:spPr bwMode="auto">
          <a:xfrm>
            <a:off x="3216114" y="3296062"/>
            <a:ext cx="851515"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dirty="0">
                <a:solidFill>
                  <a:srgbClr val="FF0000"/>
                </a:solidFill>
                <a:latin typeface="+mn-lt"/>
                <a:ea typeface="黑体" pitchFamily="2" charset="-122"/>
              </a:rPr>
              <a:t>数据传送</a:t>
            </a:r>
          </a:p>
          <a:p>
            <a:r>
              <a:rPr kumimoji="1" lang="zh-CN" altLang="en-US" sz="1292" b="1" dirty="0">
                <a:solidFill>
                  <a:srgbClr val="FF0000"/>
                </a:solidFill>
                <a:latin typeface="+mn-lt"/>
                <a:ea typeface="黑体" pitchFamily="2" charset="-122"/>
              </a:rPr>
              <a:t>    阶段</a:t>
            </a:r>
          </a:p>
        </p:txBody>
      </p:sp>
      <p:sp>
        <p:nvSpPr>
          <p:cNvPr id="565296" name="Text Box 48"/>
          <p:cNvSpPr txBox="1">
            <a:spLocks noChangeArrowheads="1"/>
          </p:cNvSpPr>
          <p:nvPr/>
        </p:nvSpPr>
        <p:spPr bwMode="auto">
          <a:xfrm>
            <a:off x="5263990" y="4246686"/>
            <a:ext cx="870751"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92" b="1">
                <a:latin typeface="+mn-lt"/>
                <a:ea typeface="黑体" pitchFamily="2" charset="-122"/>
              </a:rPr>
              <a:t>   </a:t>
            </a:r>
            <a:r>
              <a:rPr kumimoji="1" lang="zh-CN" altLang="en-US" sz="1292" b="1">
                <a:latin typeface="+mn-lt"/>
                <a:ea typeface="黑体" pitchFamily="2" charset="-122"/>
              </a:rPr>
              <a:t>关闭</a:t>
            </a:r>
          </a:p>
          <a:p>
            <a:r>
              <a:rPr kumimoji="1" lang="zh-CN" altLang="en-US" sz="1292" b="1">
                <a:latin typeface="+mn-lt"/>
                <a:ea typeface="黑体" pitchFamily="2" charset="-122"/>
              </a:rPr>
              <a:t>发送 </a:t>
            </a:r>
            <a:r>
              <a:rPr kumimoji="1" lang="en-US" altLang="zh-CN" sz="1292" b="1">
                <a:latin typeface="+mn-lt"/>
                <a:ea typeface="黑体" pitchFamily="2" charset="-122"/>
              </a:rPr>
              <a:t>FIN</a:t>
            </a:r>
          </a:p>
        </p:txBody>
      </p:sp>
      <p:sp>
        <p:nvSpPr>
          <p:cNvPr id="565297" name="Text Box 49"/>
          <p:cNvSpPr txBox="1">
            <a:spLocks noChangeArrowheads="1"/>
          </p:cNvSpPr>
          <p:nvPr/>
        </p:nvSpPr>
        <p:spPr bwMode="auto">
          <a:xfrm>
            <a:off x="1812765" y="3894993"/>
            <a:ext cx="870751"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92" b="1">
                <a:latin typeface="+mn-lt"/>
                <a:ea typeface="黑体" pitchFamily="2" charset="-122"/>
              </a:rPr>
              <a:t>   </a:t>
            </a:r>
            <a:r>
              <a:rPr kumimoji="1" lang="zh-CN" altLang="en-US" sz="1292" b="1">
                <a:latin typeface="+mn-lt"/>
                <a:ea typeface="黑体" pitchFamily="2" charset="-122"/>
              </a:rPr>
              <a:t>关闭</a:t>
            </a:r>
          </a:p>
          <a:p>
            <a:r>
              <a:rPr kumimoji="1" lang="zh-CN" altLang="en-US" sz="1292" b="1">
                <a:latin typeface="+mn-lt"/>
                <a:ea typeface="黑体" pitchFamily="2" charset="-122"/>
              </a:rPr>
              <a:t>发送 </a:t>
            </a:r>
            <a:r>
              <a:rPr kumimoji="1" lang="en-US" altLang="zh-CN" sz="1292" b="1">
                <a:latin typeface="+mn-lt"/>
                <a:ea typeface="黑体" pitchFamily="2" charset="-122"/>
              </a:rPr>
              <a:t>FIN</a:t>
            </a:r>
          </a:p>
        </p:txBody>
      </p:sp>
      <p:sp>
        <p:nvSpPr>
          <p:cNvPr id="565298" name="Text Box 50"/>
          <p:cNvSpPr txBox="1">
            <a:spLocks noChangeArrowheads="1"/>
          </p:cNvSpPr>
          <p:nvPr/>
        </p:nvSpPr>
        <p:spPr bwMode="auto">
          <a:xfrm>
            <a:off x="1390489" y="3429001"/>
            <a:ext cx="870751"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92" b="1">
                <a:latin typeface="+mn-lt"/>
                <a:ea typeface="黑体" pitchFamily="2" charset="-122"/>
              </a:rPr>
              <a:t>   </a:t>
            </a:r>
            <a:r>
              <a:rPr kumimoji="1" lang="zh-CN" altLang="en-US" sz="1292" b="1">
                <a:latin typeface="+mn-lt"/>
                <a:ea typeface="黑体" pitchFamily="2" charset="-122"/>
              </a:rPr>
              <a:t>关闭</a:t>
            </a:r>
          </a:p>
          <a:p>
            <a:r>
              <a:rPr kumimoji="1" lang="zh-CN" altLang="en-US" sz="1292" b="1">
                <a:latin typeface="+mn-lt"/>
                <a:ea typeface="黑体" pitchFamily="2" charset="-122"/>
              </a:rPr>
              <a:t>发送 </a:t>
            </a:r>
            <a:r>
              <a:rPr kumimoji="1" lang="en-US" altLang="zh-CN" sz="1292" b="1">
                <a:latin typeface="+mn-lt"/>
                <a:ea typeface="黑体" pitchFamily="2" charset="-122"/>
              </a:rPr>
              <a:t>FIN</a:t>
            </a:r>
          </a:p>
        </p:txBody>
      </p:sp>
      <p:sp>
        <p:nvSpPr>
          <p:cNvPr id="565299" name="Text Box 51"/>
          <p:cNvSpPr txBox="1">
            <a:spLocks noChangeArrowheads="1"/>
          </p:cNvSpPr>
          <p:nvPr/>
        </p:nvSpPr>
        <p:spPr bwMode="auto">
          <a:xfrm>
            <a:off x="2392201" y="1913792"/>
            <a:ext cx="891591"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收到 </a:t>
            </a:r>
            <a:r>
              <a:rPr kumimoji="1" lang="en-US" altLang="zh-CN" sz="1292" b="1">
                <a:latin typeface="+mn-lt"/>
                <a:ea typeface="黑体" pitchFamily="2" charset="-122"/>
              </a:rPr>
              <a:t>RST</a:t>
            </a:r>
          </a:p>
        </p:txBody>
      </p:sp>
      <p:sp>
        <p:nvSpPr>
          <p:cNvPr id="565300" name="Text Box 52"/>
          <p:cNvSpPr txBox="1">
            <a:spLocks noChangeArrowheads="1"/>
          </p:cNvSpPr>
          <p:nvPr/>
        </p:nvSpPr>
        <p:spPr bwMode="auto">
          <a:xfrm>
            <a:off x="1174590" y="1411167"/>
            <a:ext cx="1348446"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92" b="1">
                <a:latin typeface="+mn-lt"/>
                <a:ea typeface="黑体" pitchFamily="2" charset="-122"/>
              </a:rPr>
              <a:t>         </a:t>
            </a:r>
            <a:r>
              <a:rPr kumimoji="1" lang="zh-CN" altLang="en-US" sz="1292" b="1">
                <a:latin typeface="+mn-lt"/>
                <a:ea typeface="黑体" pitchFamily="2" charset="-122"/>
              </a:rPr>
              <a:t>收到 </a:t>
            </a:r>
            <a:r>
              <a:rPr kumimoji="1" lang="en-US" altLang="zh-CN" sz="1292" b="1">
                <a:latin typeface="+mn-lt"/>
                <a:ea typeface="黑体" pitchFamily="2" charset="-122"/>
              </a:rPr>
              <a:t>SYN</a:t>
            </a:r>
          </a:p>
          <a:p>
            <a:r>
              <a:rPr kumimoji="1" lang="zh-CN" altLang="en-US" sz="1292" b="1">
                <a:latin typeface="+mn-lt"/>
                <a:ea typeface="黑体" pitchFamily="2" charset="-122"/>
              </a:rPr>
              <a:t>发送 </a:t>
            </a:r>
            <a:r>
              <a:rPr kumimoji="1" lang="en-US" altLang="zh-CN" sz="1292" b="1">
                <a:latin typeface="+mn-lt"/>
                <a:ea typeface="黑体" pitchFamily="2" charset="-122"/>
              </a:rPr>
              <a:t>SYN, ACK</a:t>
            </a:r>
          </a:p>
        </p:txBody>
      </p:sp>
      <p:sp>
        <p:nvSpPr>
          <p:cNvPr id="565301" name="Text Box 53"/>
          <p:cNvSpPr txBox="1">
            <a:spLocks noChangeArrowheads="1"/>
          </p:cNvSpPr>
          <p:nvPr/>
        </p:nvSpPr>
        <p:spPr bwMode="auto">
          <a:xfrm>
            <a:off x="6667340" y="2032490"/>
            <a:ext cx="684803"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92" b="1">
                <a:latin typeface="+mn-lt"/>
                <a:ea typeface="黑体" pitchFamily="2" charset="-122"/>
              </a:rPr>
              <a:t>  </a:t>
            </a:r>
            <a:r>
              <a:rPr kumimoji="1" lang="zh-CN" altLang="en-US" sz="1292" b="1">
                <a:latin typeface="+mn-lt"/>
                <a:ea typeface="黑体" pitchFamily="2" charset="-122"/>
              </a:rPr>
              <a:t>关闭</a:t>
            </a:r>
          </a:p>
          <a:p>
            <a:r>
              <a:rPr kumimoji="1" lang="zh-CN" altLang="en-US" sz="1292" b="1">
                <a:latin typeface="+mn-lt"/>
                <a:ea typeface="黑体" pitchFamily="2" charset="-122"/>
              </a:rPr>
              <a:t>或超时</a:t>
            </a:r>
          </a:p>
        </p:txBody>
      </p:sp>
      <p:sp>
        <p:nvSpPr>
          <p:cNvPr id="565302" name="Text Box 54"/>
          <p:cNvSpPr txBox="1">
            <a:spLocks noChangeArrowheads="1"/>
          </p:cNvSpPr>
          <p:nvPr/>
        </p:nvSpPr>
        <p:spPr bwMode="auto">
          <a:xfrm>
            <a:off x="6691152" y="4891454"/>
            <a:ext cx="906017"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收到 </a:t>
            </a:r>
            <a:r>
              <a:rPr kumimoji="1" lang="en-US" altLang="zh-CN" sz="1292" b="1">
                <a:latin typeface="+mn-lt"/>
                <a:ea typeface="黑体" pitchFamily="2" charset="-122"/>
              </a:rPr>
              <a:t>ACK</a:t>
            </a:r>
          </a:p>
        </p:txBody>
      </p:sp>
      <p:sp>
        <p:nvSpPr>
          <p:cNvPr id="565303" name="Text Box 55"/>
          <p:cNvSpPr txBox="1">
            <a:spLocks noChangeArrowheads="1"/>
          </p:cNvSpPr>
          <p:nvPr/>
        </p:nvSpPr>
        <p:spPr bwMode="auto">
          <a:xfrm>
            <a:off x="4933790" y="2891205"/>
            <a:ext cx="1588897"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92" b="1">
                <a:latin typeface="+mn-lt"/>
                <a:ea typeface="黑体" pitchFamily="2" charset="-122"/>
              </a:rPr>
              <a:t>     </a:t>
            </a:r>
            <a:r>
              <a:rPr kumimoji="1" lang="zh-CN" altLang="en-US" sz="1292" b="1">
                <a:latin typeface="+mn-lt"/>
                <a:ea typeface="黑体" pitchFamily="2" charset="-122"/>
              </a:rPr>
              <a:t>收到 </a:t>
            </a:r>
            <a:r>
              <a:rPr kumimoji="1" lang="en-US" altLang="zh-CN" sz="1292" b="1">
                <a:latin typeface="+mn-lt"/>
                <a:ea typeface="黑体" pitchFamily="2" charset="-122"/>
              </a:rPr>
              <a:t>SYN, ACK</a:t>
            </a:r>
          </a:p>
          <a:p>
            <a:r>
              <a:rPr kumimoji="1" lang="zh-CN" altLang="en-US" sz="1292" b="1">
                <a:latin typeface="+mn-lt"/>
                <a:ea typeface="黑体" pitchFamily="2" charset="-122"/>
              </a:rPr>
              <a:t>发送 </a:t>
            </a:r>
            <a:r>
              <a:rPr kumimoji="1" lang="en-US" altLang="zh-CN" sz="1292" b="1">
                <a:latin typeface="+mn-lt"/>
                <a:ea typeface="黑体" pitchFamily="2" charset="-122"/>
              </a:rPr>
              <a:t>ACK</a:t>
            </a:r>
          </a:p>
        </p:txBody>
      </p:sp>
      <p:sp>
        <p:nvSpPr>
          <p:cNvPr id="565304" name="Text Box 56"/>
          <p:cNvSpPr txBox="1">
            <a:spLocks noChangeArrowheads="1"/>
          </p:cNvSpPr>
          <p:nvPr/>
        </p:nvSpPr>
        <p:spPr bwMode="auto">
          <a:xfrm>
            <a:off x="3692366" y="5386754"/>
            <a:ext cx="906017"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收到 </a:t>
            </a:r>
            <a:r>
              <a:rPr kumimoji="1" lang="en-US" altLang="zh-CN" sz="1292" b="1">
                <a:latin typeface="+mn-lt"/>
                <a:ea typeface="黑体" pitchFamily="2" charset="-122"/>
              </a:rPr>
              <a:t>ACK</a:t>
            </a:r>
          </a:p>
        </p:txBody>
      </p:sp>
      <p:sp>
        <p:nvSpPr>
          <p:cNvPr id="565305" name="Text Box 57"/>
          <p:cNvSpPr txBox="1">
            <a:spLocks noChangeArrowheads="1"/>
          </p:cNvSpPr>
          <p:nvPr/>
        </p:nvSpPr>
        <p:spPr bwMode="auto">
          <a:xfrm>
            <a:off x="1407951" y="5455628"/>
            <a:ext cx="906017"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收到 </a:t>
            </a:r>
            <a:r>
              <a:rPr kumimoji="1" lang="en-US" altLang="zh-CN" sz="1292" b="1">
                <a:latin typeface="+mn-lt"/>
                <a:ea typeface="黑体" pitchFamily="2" charset="-122"/>
              </a:rPr>
              <a:t>ACK</a:t>
            </a:r>
          </a:p>
        </p:txBody>
      </p:sp>
      <p:sp>
        <p:nvSpPr>
          <p:cNvPr id="565306" name="Text Box 58"/>
          <p:cNvSpPr txBox="1">
            <a:spLocks noChangeArrowheads="1"/>
          </p:cNvSpPr>
          <p:nvPr/>
        </p:nvSpPr>
        <p:spPr bwMode="auto">
          <a:xfrm>
            <a:off x="2011202" y="5756032"/>
            <a:ext cx="906017"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收到 </a:t>
            </a:r>
            <a:r>
              <a:rPr kumimoji="1" lang="en-US" altLang="zh-CN" sz="1292" b="1">
                <a:latin typeface="+mn-lt"/>
                <a:ea typeface="黑体" pitchFamily="2" charset="-122"/>
              </a:rPr>
              <a:t>FIN</a:t>
            </a:r>
          </a:p>
          <a:p>
            <a:r>
              <a:rPr kumimoji="1" lang="zh-CN" altLang="en-US" sz="1292" b="1">
                <a:latin typeface="+mn-lt"/>
                <a:ea typeface="黑体" pitchFamily="2" charset="-122"/>
              </a:rPr>
              <a:t>发送 </a:t>
            </a:r>
            <a:r>
              <a:rPr kumimoji="1" lang="en-US" altLang="zh-CN" sz="1292" b="1">
                <a:latin typeface="+mn-lt"/>
                <a:ea typeface="黑体" pitchFamily="2" charset="-122"/>
              </a:rPr>
              <a:t>ACK</a:t>
            </a:r>
          </a:p>
        </p:txBody>
      </p:sp>
      <p:sp>
        <p:nvSpPr>
          <p:cNvPr id="565307" name="Text Box 59"/>
          <p:cNvSpPr txBox="1">
            <a:spLocks noChangeArrowheads="1"/>
          </p:cNvSpPr>
          <p:nvPr/>
        </p:nvSpPr>
        <p:spPr bwMode="auto">
          <a:xfrm>
            <a:off x="2184240" y="5165481"/>
            <a:ext cx="1309974"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收到 </a:t>
            </a:r>
            <a:r>
              <a:rPr kumimoji="1" lang="en-US" altLang="zh-CN" sz="1292" b="1">
                <a:latin typeface="+mn-lt"/>
                <a:ea typeface="黑体" pitchFamily="2" charset="-122"/>
              </a:rPr>
              <a:t>FIN, ACK</a:t>
            </a:r>
          </a:p>
          <a:p>
            <a:r>
              <a:rPr kumimoji="1" lang="en-US" altLang="zh-CN" sz="1292" b="1">
                <a:latin typeface="+mn-lt"/>
                <a:ea typeface="黑体" pitchFamily="2" charset="-122"/>
              </a:rPr>
              <a:t>     </a:t>
            </a:r>
            <a:r>
              <a:rPr kumimoji="1" lang="zh-CN" altLang="en-US" sz="1292" b="1">
                <a:latin typeface="+mn-lt"/>
                <a:ea typeface="黑体" pitchFamily="2" charset="-122"/>
              </a:rPr>
              <a:t>发送 </a:t>
            </a:r>
            <a:r>
              <a:rPr kumimoji="1" lang="en-US" altLang="zh-CN" sz="1292" b="1">
                <a:latin typeface="+mn-lt"/>
                <a:ea typeface="黑体" pitchFamily="2" charset="-122"/>
              </a:rPr>
              <a:t>ACK</a:t>
            </a:r>
          </a:p>
        </p:txBody>
      </p:sp>
      <p:sp>
        <p:nvSpPr>
          <p:cNvPr id="565308" name="Text Box 60"/>
          <p:cNvSpPr txBox="1">
            <a:spLocks noChangeArrowheads="1"/>
          </p:cNvSpPr>
          <p:nvPr/>
        </p:nvSpPr>
        <p:spPr bwMode="auto">
          <a:xfrm>
            <a:off x="2235040" y="4492870"/>
            <a:ext cx="906017"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收到 </a:t>
            </a:r>
            <a:r>
              <a:rPr kumimoji="1" lang="en-US" altLang="zh-CN" sz="1292" b="1">
                <a:latin typeface="+mn-lt"/>
                <a:ea typeface="黑体" pitchFamily="2" charset="-122"/>
              </a:rPr>
              <a:t>FIN</a:t>
            </a:r>
          </a:p>
          <a:p>
            <a:r>
              <a:rPr kumimoji="1" lang="zh-CN" altLang="en-US" sz="1292" b="1">
                <a:latin typeface="+mn-lt"/>
                <a:ea typeface="黑体" pitchFamily="2" charset="-122"/>
              </a:rPr>
              <a:t>发送 </a:t>
            </a:r>
            <a:r>
              <a:rPr kumimoji="1" lang="en-US" altLang="zh-CN" sz="1292" b="1">
                <a:latin typeface="+mn-lt"/>
                <a:ea typeface="黑体" pitchFamily="2" charset="-122"/>
              </a:rPr>
              <a:t>ACK</a:t>
            </a:r>
          </a:p>
        </p:txBody>
      </p:sp>
      <p:sp>
        <p:nvSpPr>
          <p:cNvPr id="565309" name="Text Box 61"/>
          <p:cNvSpPr txBox="1">
            <a:spLocks noChangeArrowheads="1"/>
          </p:cNvSpPr>
          <p:nvPr/>
        </p:nvSpPr>
        <p:spPr bwMode="auto">
          <a:xfrm>
            <a:off x="3262151" y="4538298"/>
            <a:ext cx="851515"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同时关闭</a:t>
            </a:r>
          </a:p>
        </p:txBody>
      </p:sp>
      <p:sp>
        <p:nvSpPr>
          <p:cNvPr id="565310" name="Text Box 62"/>
          <p:cNvSpPr txBox="1">
            <a:spLocks noChangeArrowheads="1"/>
          </p:cNvSpPr>
          <p:nvPr/>
        </p:nvSpPr>
        <p:spPr bwMode="auto">
          <a:xfrm>
            <a:off x="4348001" y="3363058"/>
            <a:ext cx="906017" cy="4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收到 </a:t>
            </a:r>
            <a:r>
              <a:rPr kumimoji="1" lang="en-US" altLang="zh-CN" sz="1292" b="1">
                <a:latin typeface="+mn-lt"/>
                <a:ea typeface="黑体" pitchFamily="2" charset="-122"/>
              </a:rPr>
              <a:t>FIN</a:t>
            </a:r>
          </a:p>
          <a:p>
            <a:r>
              <a:rPr kumimoji="1" lang="zh-CN" altLang="en-US" sz="1292" b="1">
                <a:latin typeface="+mn-lt"/>
                <a:ea typeface="黑体" pitchFamily="2" charset="-122"/>
              </a:rPr>
              <a:t>发送 </a:t>
            </a:r>
            <a:r>
              <a:rPr kumimoji="1" lang="en-US" altLang="zh-CN" sz="1292" b="1">
                <a:latin typeface="+mn-lt"/>
                <a:ea typeface="黑体" pitchFamily="2" charset="-122"/>
              </a:rPr>
              <a:t>ACK</a:t>
            </a:r>
          </a:p>
        </p:txBody>
      </p:sp>
      <p:sp>
        <p:nvSpPr>
          <p:cNvPr id="565311" name="Text Box 63"/>
          <p:cNvSpPr txBox="1">
            <a:spLocks noChangeArrowheads="1"/>
          </p:cNvSpPr>
          <p:nvPr/>
        </p:nvSpPr>
        <p:spPr bwMode="auto">
          <a:xfrm>
            <a:off x="3957477" y="1932844"/>
            <a:ext cx="909223"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发送 </a:t>
            </a:r>
            <a:r>
              <a:rPr kumimoji="1" lang="en-US" altLang="zh-CN" sz="1292" b="1">
                <a:latin typeface="+mn-lt"/>
                <a:ea typeface="黑体" pitchFamily="2" charset="-122"/>
              </a:rPr>
              <a:t>SYN</a:t>
            </a:r>
          </a:p>
        </p:txBody>
      </p:sp>
      <p:sp>
        <p:nvSpPr>
          <p:cNvPr id="565312" name="Text Box 64"/>
          <p:cNvSpPr txBox="1">
            <a:spLocks noChangeArrowheads="1"/>
          </p:cNvSpPr>
          <p:nvPr/>
        </p:nvSpPr>
        <p:spPr bwMode="auto">
          <a:xfrm>
            <a:off x="2625564" y="6311413"/>
            <a:ext cx="2185214"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定时经过两倍报文段寿命后</a:t>
            </a:r>
          </a:p>
        </p:txBody>
      </p:sp>
      <p:sp>
        <p:nvSpPr>
          <p:cNvPr id="565313" name="Line 65"/>
          <p:cNvSpPr>
            <a:spLocks noChangeShapeType="1"/>
          </p:cNvSpPr>
          <p:nvPr/>
        </p:nvSpPr>
        <p:spPr bwMode="auto">
          <a:xfrm flipV="1">
            <a:off x="3800314" y="715109"/>
            <a:ext cx="0" cy="700454"/>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565314" name="Text Box 66"/>
          <p:cNvSpPr txBox="1">
            <a:spLocks noChangeArrowheads="1"/>
          </p:cNvSpPr>
          <p:nvPr/>
        </p:nvSpPr>
        <p:spPr bwMode="auto">
          <a:xfrm>
            <a:off x="3787615" y="1044821"/>
            <a:ext cx="518091" cy="29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92" b="1">
                <a:latin typeface="+mn-lt"/>
                <a:ea typeface="黑体" pitchFamily="2" charset="-122"/>
              </a:rPr>
              <a:t>关闭</a:t>
            </a:r>
          </a:p>
        </p:txBody>
      </p:sp>
      <p:sp>
        <p:nvSpPr>
          <p:cNvPr id="565315" name="Freeform 67"/>
          <p:cNvSpPr>
            <a:spLocks/>
          </p:cNvSpPr>
          <p:nvPr/>
        </p:nvSpPr>
        <p:spPr bwMode="auto">
          <a:xfrm>
            <a:off x="4113052" y="599343"/>
            <a:ext cx="3578225" cy="5625611"/>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rgbClr val="0000FF"/>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
        <p:nvSpPr>
          <p:cNvPr id="66" name="Line 31"/>
          <p:cNvSpPr>
            <a:spLocks noChangeShapeType="1"/>
          </p:cNvSpPr>
          <p:nvPr/>
        </p:nvSpPr>
        <p:spPr bwMode="auto">
          <a:xfrm rot="-5400000">
            <a:off x="7128673" y="1951995"/>
            <a:ext cx="0" cy="1125209"/>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latin typeface="+mn-lt"/>
              <a:ea typeface="黑体" pitchFamily="2" charset="-122"/>
            </a:endParaRPr>
          </a:p>
        </p:txBody>
      </p:sp>
    </p:spTree>
    <p:extLst>
      <p:ext uri="{BB962C8B-B14F-4D97-AF65-F5344CB8AC3E}">
        <p14:creationId xmlns:p14="http://schemas.microsoft.com/office/powerpoint/2010/main" val="324930842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a:xfrm>
            <a:off x="900113" y="188913"/>
            <a:ext cx="7597775" cy="431800"/>
          </a:xfrm>
        </p:spPr>
        <p:txBody>
          <a:bodyPr/>
          <a:lstStyle/>
          <a:p>
            <a:r>
              <a:rPr lang="en-US" altLang="zh-CN" sz="2000"/>
              <a:t>TCP Connection Management Modeling</a:t>
            </a:r>
          </a:p>
        </p:txBody>
      </p:sp>
      <p:pic>
        <p:nvPicPr>
          <p:cNvPr id="918532" name="Picture 4" descr="6-33"/>
          <p:cNvPicPr>
            <a:picLocks noChangeAspect="1" noChangeArrowheads="1"/>
          </p:cNvPicPr>
          <p:nvPr/>
        </p:nvPicPr>
        <p:blipFill>
          <a:blip r:embed="rId3" cstate="print"/>
          <a:srcRect/>
          <a:stretch>
            <a:fillRect/>
          </a:stretch>
        </p:blipFill>
        <p:spPr bwMode="auto">
          <a:xfrm>
            <a:off x="1187450" y="692150"/>
            <a:ext cx="5976938" cy="5913438"/>
          </a:xfrm>
          <a:prstGeom prst="rect">
            <a:avLst/>
          </a:prstGeom>
          <a:noFill/>
        </p:spPr>
      </p:pic>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991580" y="2420888"/>
            <a:ext cx="7541840" cy="791468"/>
          </a:xfrm>
        </p:spPr>
        <p:txBody>
          <a:bodyPr/>
          <a:lstStyle/>
          <a:p>
            <a:r>
              <a:rPr lang="zh-CN" altLang="en-US" sz="3600" dirty="0"/>
              <a:t>第</a:t>
            </a:r>
            <a:r>
              <a:rPr lang="en-US" altLang="zh-CN" sz="3600" dirty="0"/>
              <a:t>5</a:t>
            </a:r>
            <a:r>
              <a:rPr lang="zh-CN" altLang="en-US" sz="3600" dirty="0"/>
              <a:t>章 运输层</a:t>
            </a:r>
          </a:p>
        </p:txBody>
      </p:sp>
      <p:sp>
        <p:nvSpPr>
          <p:cNvPr id="120835" name="Rectangle 3"/>
          <p:cNvSpPr>
            <a:spLocks noGrp="1" noChangeArrowheads="1"/>
          </p:cNvSpPr>
          <p:nvPr>
            <p:ph type="subTitle" idx="1"/>
          </p:nvPr>
        </p:nvSpPr>
        <p:spPr>
          <a:xfrm>
            <a:off x="571472" y="3352800"/>
            <a:ext cx="8143932" cy="2576530"/>
          </a:xfrm>
        </p:spPr>
        <p:txBody>
          <a:bodyPr/>
          <a:lstStyle/>
          <a:p>
            <a:pPr marL="342265" indent="-342265" algn="l">
              <a:spcBef>
                <a:spcPts val="600"/>
              </a:spcBef>
              <a:buFontTx/>
              <a:buChar char="•"/>
            </a:pPr>
            <a:r>
              <a:rPr lang="en-US" altLang="zh-CN" dirty="0"/>
              <a:t>We would like to be able to give you a one-sentence definition of the Internet, a definition that you can take home and share with your family and friends. </a:t>
            </a:r>
          </a:p>
          <a:p>
            <a:pPr marL="342265" indent="-342265" algn="l">
              <a:spcBef>
                <a:spcPts val="600"/>
              </a:spcBef>
              <a:buFontTx/>
              <a:buChar char="•"/>
            </a:pPr>
            <a:r>
              <a:rPr lang="en-US" altLang="zh-CN" dirty="0"/>
              <a:t>Alas, the Internet is very complex and ever changing, both in terms of its hardware and software, as well as in the services it provides. </a:t>
            </a:r>
          </a:p>
          <a:p>
            <a:endParaRPr lang="zh-CN" altLang="zh-CN" dirty="0"/>
          </a:p>
        </p:txBody>
      </p:sp>
    </p:spTree>
    <p:extLst>
      <p:ext uri="{BB962C8B-B14F-4D97-AF65-F5344CB8AC3E}">
        <p14:creationId xmlns:p14="http://schemas.microsoft.com/office/powerpoint/2010/main" val="211689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3318" name="Picture 6"/>
          <p:cNvPicPr>
            <a:picLocks noChangeAspect="1" noChangeArrowheads="1"/>
          </p:cNvPicPr>
          <p:nvPr/>
        </p:nvPicPr>
        <p:blipFill>
          <a:blip r:embed="rId2" cstate="print"/>
          <a:srcRect/>
          <a:stretch>
            <a:fillRect/>
          </a:stretch>
        </p:blipFill>
        <p:spPr bwMode="auto">
          <a:xfrm>
            <a:off x="533400" y="1676400"/>
            <a:ext cx="8053388" cy="1855788"/>
          </a:xfrm>
          <a:prstGeom prst="rect">
            <a:avLst/>
          </a:prstGeom>
          <a:noFill/>
          <a:ln w="9525">
            <a:noFill/>
            <a:miter lim="800000"/>
            <a:headEnd/>
            <a:tailEnd/>
          </a:ln>
          <a:effectLst/>
        </p:spPr>
      </p:pic>
      <p:sp>
        <p:nvSpPr>
          <p:cNvPr id="653319" name="Text Box 7"/>
          <p:cNvSpPr txBox="1">
            <a:spLocks noChangeArrowheads="1"/>
          </p:cNvSpPr>
          <p:nvPr/>
        </p:nvSpPr>
        <p:spPr bwMode="auto">
          <a:xfrm>
            <a:off x="533400" y="4495800"/>
            <a:ext cx="8229600" cy="1200329"/>
          </a:xfrm>
          <a:prstGeom prst="rect">
            <a:avLst/>
          </a:prstGeom>
          <a:noFill/>
          <a:ln w="9525">
            <a:noFill/>
            <a:miter lim="800000"/>
          </a:ln>
          <a:effectLst/>
        </p:spPr>
        <p:txBody>
          <a:bodyPr>
            <a:spAutoFit/>
          </a:bodyPr>
          <a:lstStyle/>
          <a:p>
            <a:pPr marL="342265" indent="-342265">
              <a:spcBef>
                <a:spcPts val="600"/>
              </a:spcBef>
              <a:buClr>
                <a:schemeClr val="hlink"/>
              </a:buClr>
              <a:buFontTx/>
              <a:buChar char="•"/>
            </a:pPr>
            <a:r>
              <a:rPr lang="en-US" altLang="zh-CN" sz="2400" b="0" dirty="0">
                <a:latin typeface="Tahoma" panose="020B0604030504040204" pitchFamily="34" charset="0"/>
                <a:ea typeface="宋体" panose="02010600030101010101" pitchFamily="2" charset="-122"/>
              </a:rPr>
              <a:t>Note that in most data link protocols, the destination address, </a:t>
            </a:r>
            <a:r>
              <a:rPr lang="en-US" altLang="zh-CN" sz="2400" b="0" u="dottedHeavy" dirty="0">
                <a:solidFill>
                  <a:schemeClr val="hlink"/>
                </a:solidFill>
                <a:uFill>
                  <a:solidFill>
                    <a:srgbClr val="FF0000"/>
                  </a:solidFill>
                </a:uFill>
                <a:latin typeface="Tahoma" panose="020B0604030504040204" pitchFamily="34" charset="0"/>
                <a:ea typeface="宋体" panose="02010600030101010101" pitchFamily="2" charset="-122"/>
              </a:rPr>
              <a:t>87 </a:t>
            </a:r>
            <a:r>
              <a:rPr lang="en-US" altLang="zh-CN" sz="2400" b="0" u="dottedHeavy" dirty="0">
                <a:uFill>
                  <a:solidFill>
                    <a:srgbClr val="FF0000"/>
                  </a:solidFill>
                </a:uFill>
                <a:latin typeface="Tahoma" panose="020B0604030504040204" pitchFamily="34" charset="0"/>
                <a:ea typeface="宋体" panose="02010600030101010101" pitchFamily="2" charset="-122"/>
              </a:rPr>
              <a:t>in this case</a:t>
            </a:r>
            <a:r>
              <a:rPr lang="en-US" altLang="zh-CN" sz="2400" b="0" dirty="0">
                <a:latin typeface="Tahoma" panose="020B0604030504040204" pitchFamily="34" charset="0"/>
                <a:ea typeface="宋体" panose="02010600030101010101" pitchFamily="2" charset="-122"/>
              </a:rPr>
              <a:t>, comes before the source address (10 in this case).</a:t>
            </a:r>
            <a:endParaRPr lang="en-US" altLang="zh-CN" sz="2400" b="0" i="1" dirty="0">
              <a:latin typeface="Tahoma" panose="020B0604030504040204" pitchFamily="34" charset="0"/>
              <a:ea typeface="宋体" panose="02010600030101010101" pitchFamily="2" charset="-122"/>
            </a:endParaRPr>
          </a:p>
        </p:txBody>
      </p:sp>
      <p:sp>
        <p:nvSpPr>
          <p:cNvPr id="653320" name="Rectangle 8"/>
          <p:cNvSpPr>
            <a:spLocks noGrp="1" noChangeArrowheads="1"/>
          </p:cNvSpPr>
          <p:nvPr>
            <p:ph type="title"/>
          </p:nvPr>
        </p:nvSpPr>
        <p:spPr>
          <a:xfrm>
            <a:off x="304800" y="228600"/>
            <a:ext cx="8534400" cy="609600"/>
          </a:xfrm>
        </p:spPr>
        <p:txBody>
          <a:bodyPr/>
          <a:lstStyle/>
          <a:p>
            <a:r>
              <a:rPr lang="en-US" altLang="zh-CN" dirty="0"/>
              <a:t>Physical addresses</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1" name="Rectangle 3"/>
          <p:cNvSpPr>
            <a:spLocks noGrp="1" noChangeArrowheads="1"/>
          </p:cNvSpPr>
          <p:nvPr>
            <p:ph type="body" idx="1"/>
          </p:nvPr>
        </p:nvSpPr>
        <p:spPr>
          <a:xfrm>
            <a:off x="330200" y="1028700"/>
            <a:ext cx="8418513" cy="5148263"/>
          </a:xfrm>
        </p:spPr>
        <p:txBody>
          <a:bodyPr/>
          <a:lstStyle/>
          <a:p>
            <a:pPr>
              <a:spcBef>
                <a:spcPts val="600"/>
              </a:spcBef>
            </a:pPr>
            <a:r>
              <a:rPr lang="zh-CN" altLang="en-US" dirty="0"/>
              <a:t>在协议栈</a:t>
            </a:r>
            <a:r>
              <a:rPr lang="zh-CN" altLang="en-US" dirty="0">
                <a:solidFill>
                  <a:srgbClr val="FF0000"/>
                </a:solidFill>
              </a:rPr>
              <a:t>层间的</a:t>
            </a:r>
            <a:r>
              <a:rPr lang="zh-CN" altLang="en-US" dirty="0"/>
              <a:t>抽象的协议端口是</a:t>
            </a:r>
            <a:r>
              <a:rPr lang="zh-CN" altLang="en-US" dirty="0">
                <a:solidFill>
                  <a:srgbClr val="FF0000"/>
                </a:solidFill>
              </a:rPr>
              <a:t>软件端口</a:t>
            </a:r>
            <a:r>
              <a:rPr lang="zh-CN" altLang="en-US" dirty="0"/>
              <a:t>。</a:t>
            </a:r>
          </a:p>
          <a:p>
            <a:pPr>
              <a:spcBef>
                <a:spcPts val="600"/>
              </a:spcBef>
            </a:pPr>
            <a:endParaRPr lang="zh-CN" altLang="en-US" dirty="0"/>
          </a:p>
          <a:p>
            <a:pPr>
              <a:spcBef>
                <a:spcPts val="600"/>
              </a:spcBef>
            </a:pPr>
            <a:r>
              <a:rPr lang="zh-CN" altLang="en-US" dirty="0"/>
              <a:t>路由器或交换机上的端口是</a:t>
            </a:r>
            <a:r>
              <a:rPr lang="zh-CN" altLang="en-US" dirty="0">
                <a:solidFill>
                  <a:srgbClr val="FF0000"/>
                </a:solidFill>
              </a:rPr>
              <a:t>硬件端口</a:t>
            </a:r>
            <a:r>
              <a:rPr lang="zh-CN" altLang="en-US" dirty="0"/>
              <a:t>。</a:t>
            </a:r>
          </a:p>
          <a:p>
            <a:pPr>
              <a:spcBef>
                <a:spcPts val="600"/>
              </a:spcBef>
            </a:pPr>
            <a:endParaRPr lang="zh-CN" altLang="en-US" dirty="0"/>
          </a:p>
          <a:p>
            <a:pPr>
              <a:spcBef>
                <a:spcPts val="600"/>
              </a:spcBef>
            </a:pPr>
            <a:r>
              <a:rPr lang="zh-CN" altLang="en-US" dirty="0"/>
              <a:t>硬件端口是不同硬件设备进行交互的接口，而</a:t>
            </a:r>
            <a:r>
              <a:rPr lang="zh-CN" altLang="en-US" dirty="0">
                <a:solidFill>
                  <a:srgbClr val="FF0000"/>
                </a:solidFill>
              </a:rPr>
              <a:t>软件端口</a:t>
            </a:r>
            <a:r>
              <a:rPr lang="zh-CN" altLang="en-US" dirty="0"/>
              <a:t>是应用层的各种协议进程与运输实体进行层间交互的</a:t>
            </a:r>
            <a:r>
              <a:rPr lang="zh-CN" altLang="en-US" dirty="0">
                <a:solidFill>
                  <a:srgbClr val="FF0000"/>
                </a:solidFill>
              </a:rPr>
              <a:t>一种地址</a:t>
            </a:r>
            <a:r>
              <a:rPr lang="zh-CN" altLang="en-US" dirty="0"/>
              <a:t>。 </a:t>
            </a:r>
          </a:p>
        </p:txBody>
      </p:sp>
      <p:sp>
        <p:nvSpPr>
          <p:cNvPr id="672772" name="Rectangle 4"/>
          <p:cNvSpPr>
            <a:spLocks noGrp="1" noChangeArrowheads="1"/>
          </p:cNvSpPr>
          <p:nvPr>
            <p:ph type="title"/>
          </p:nvPr>
        </p:nvSpPr>
        <p:spPr/>
        <p:txBody>
          <a:bodyPr/>
          <a:lstStyle/>
          <a:p>
            <a:r>
              <a:rPr lang="zh-CN" altLang="en-US"/>
              <a:t>软件端口与硬件端口</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zh-CN" altLang="en-US" dirty="0"/>
              <a:t>端口是用报文队列来实现 </a:t>
            </a:r>
          </a:p>
        </p:txBody>
      </p:sp>
      <p:sp>
        <p:nvSpPr>
          <p:cNvPr id="832515" name="Rectangle 3"/>
          <p:cNvSpPr>
            <a:spLocks noChangeArrowheads="1"/>
          </p:cNvSpPr>
          <p:nvPr/>
        </p:nvSpPr>
        <p:spPr bwMode="auto">
          <a:xfrm>
            <a:off x="1096963" y="3509045"/>
            <a:ext cx="2797175" cy="1250950"/>
          </a:xfrm>
          <a:prstGeom prst="rect">
            <a:avLst/>
          </a:prstGeom>
          <a:solidFill>
            <a:srgbClr val="CCECFF"/>
          </a:solidFill>
          <a:ln w="9525">
            <a:solidFill>
              <a:schemeClr val="tx1"/>
            </a:solidFill>
            <a:miter lim="800000"/>
          </a:ln>
          <a:effectLst/>
        </p:spPr>
        <p:txBody>
          <a:bodyPr wrap="none" anchor="ctr"/>
          <a:lstStyle/>
          <a:p>
            <a:endParaRPr lang="zh-CN" altLang="en-US"/>
          </a:p>
        </p:txBody>
      </p:sp>
      <p:sp>
        <p:nvSpPr>
          <p:cNvPr id="832516" name="Text Box 4"/>
          <p:cNvSpPr txBox="1">
            <a:spLocks noChangeArrowheads="1"/>
          </p:cNvSpPr>
          <p:nvPr/>
        </p:nvSpPr>
        <p:spPr bwMode="auto">
          <a:xfrm>
            <a:off x="1208088" y="4328195"/>
            <a:ext cx="2427287" cy="396875"/>
          </a:xfrm>
          <a:prstGeom prst="rect">
            <a:avLst/>
          </a:prstGeom>
          <a:solidFill>
            <a:srgbClr val="CCECFF"/>
          </a:solid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UDP      </a:t>
            </a:r>
            <a:r>
              <a:rPr kumimoji="1" lang="zh-CN" altLang="en-US" sz="2000" dirty="0">
                <a:latin typeface="Arial" panose="020B0604020202020204" pitchFamily="34" charset="0"/>
                <a:ea typeface="黑体" panose="02010609060101010101" pitchFamily="49" charset="-122"/>
              </a:rPr>
              <a:t>端口</a:t>
            </a:r>
            <a:r>
              <a:rPr kumimoji="1" lang="en-US" altLang="zh-CN" sz="2000" dirty="0">
                <a:latin typeface="Arial" panose="020B0604020202020204" pitchFamily="34" charset="0"/>
                <a:ea typeface="黑体" panose="02010609060101010101" pitchFamily="49" charset="-122"/>
              </a:rPr>
              <a:t>51000</a:t>
            </a:r>
          </a:p>
        </p:txBody>
      </p:sp>
      <p:sp>
        <p:nvSpPr>
          <p:cNvPr id="832517" name="Rectangle 5"/>
          <p:cNvSpPr>
            <a:spLocks noChangeArrowheads="1"/>
          </p:cNvSpPr>
          <p:nvPr/>
        </p:nvSpPr>
        <p:spPr bwMode="auto">
          <a:xfrm>
            <a:off x="5786438" y="3509045"/>
            <a:ext cx="2797175" cy="1250950"/>
          </a:xfrm>
          <a:prstGeom prst="rect">
            <a:avLst/>
          </a:prstGeom>
          <a:solidFill>
            <a:srgbClr val="CCECFF"/>
          </a:solidFill>
          <a:ln w="9525">
            <a:solidFill>
              <a:schemeClr val="tx1"/>
            </a:solidFill>
            <a:miter lim="800000"/>
          </a:ln>
          <a:effectLst/>
        </p:spPr>
        <p:txBody>
          <a:bodyPr wrap="none" anchor="ctr"/>
          <a:lstStyle/>
          <a:p>
            <a:endParaRPr lang="zh-CN" altLang="en-US"/>
          </a:p>
        </p:txBody>
      </p:sp>
      <p:sp>
        <p:nvSpPr>
          <p:cNvPr id="832518" name="Text Box 6"/>
          <p:cNvSpPr txBox="1">
            <a:spLocks noChangeArrowheads="1"/>
          </p:cNvSpPr>
          <p:nvPr/>
        </p:nvSpPr>
        <p:spPr bwMode="auto">
          <a:xfrm>
            <a:off x="6142015" y="4341519"/>
            <a:ext cx="2086020" cy="400110"/>
          </a:xfrm>
          <a:prstGeom prst="rect">
            <a:avLst/>
          </a:prstGeom>
          <a:solidFill>
            <a:srgbClr val="CCECFF"/>
          </a:solid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UDP       </a:t>
            </a:r>
            <a:r>
              <a:rPr kumimoji="1" lang="zh-CN" altLang="en-US" sz="2000" dirty="0">
                <a:latin typeface="Arial" panose="020B0604020202020204" pitchFamily="34" charset="0"/>
                <a:ea typeface="黑体" panose="02010609060101010101" pitchFamily="49" charset="-122"/>
              </a:rPr>
              <a:t>端口</a:t>
            </a:r>
            <a:r>
              <a:rPr kumimoji="1" lang="en-US" altLang="zh-CN" sz="2000" dirty="0">
                <a:latin typeface="Arial" panose="020B0604020202020204" pitchFamily="34" charset="0"/>
                <a:ea typeface="黑体" panose="02010609060101010101" pitchFamily="49" charset="-122"/>
              </a:rPr>
              <a:t>69</a:t>
            </a:r>
          </a:p>
        </p:txBody>
      </p:sp>
      <p:sp>
        <p:nvSpPr>
          <p:cNvPr id="832519" name="Text Box 7"/>
          <p:cNvSpPr txBox="1">
            <a:spLocks noChangeArrowheads="1"/>
          </p:cNvSpPr>
          <p:nvPr/>
        </p:nvSpPr>
        <p:spPr bwMode="auto">
          <a:xfrm>
            <a:off x="2155825" y="1808832"/>
            <a:ext cx="822325" cy="1189038"/>
          </a:xfrm>
          <a:prstGeom prst="rect">
            <a:avLst/>
          </a:prstGeom>
          <a:noFill/>
          <a:ln w="9525">
            <a:noFill/>
            <a:miter lim="800000"/>
          </a:ln>
          <a:effectLst/>
        </p:spPr>
        <p:txBody>
          <a:bodyPr wrap="none">
            <a:spAutoFit/>
          </a:bodyPr>
          <a:lstStyle/>
          <a:p>
            <a:r>
              <a:rPr kumimoji="1" lang="en-US" altLang="zh-CN" sz="7200" dirty="0">
                <a:latin typeface="Arial" panose="020B0604020202020204" pitchFamily="34" charset="0"/>
                <a:ea typeface="黑体" panose="02010609060101010101" pitchFamily="49" charset="-122"/>
                <a:sym typeface="Wingdings" panose="05000000000000000000" pitchFamily="2" charset="2"/>
              </a:rPr>
              <a:t></a:t>
            </a:r>
            <a:endParaRPr kumimoji="1" lang="en-US" altLang="zh-CN" sz="7200" dirty="0">
              <a:latin typeface="Arial" panose="020B0604020202020204" pitchFamily="34" charset="0"/>
              <a:ea typeface="黑体" panose="02010609060101010101" pitchFamily="49" charset="-122"/>
            </a:endParaRPr>
          </a:p>
        </p:txBody>
      </p:sp>
      <p:sp>
        <p:nvSpPr>
          <p:cNvPr id="832520" name="Text Box 8"/>
          <p:cNvSpPr txBox="1">
            <a:spLocks noChangeArrowheads="1"/>
          </p:cNvSpPr>
          <p:nvPr/>
        </p:nvSpPr>
        <p:spPr bwMode="auto">
          <a:xfrm>
            <a:off x="6845300" y="1808832"/>
            <a:ext cx="822325" cy="1189038"/>
          </a:xfrm>
          <a:prstGeom prst="rect">
            <a:avLst/>
          </a:prstGeom>
          <a:noFill/>
          <a:ln w="9525">
            <a:noFill/>
            <a:miter lim="800000"/>
          </a:ln>
          <a:effectLst/>
        </p:spPr>
        <p:txBody>
          <a:bodyPr wrap="none">
            <a:spAutoFit/>
          </a:bodyPr>
          <a:lstStyle/>
          <a:p>
            <a:r>
              <a:rPr kumimoji="1" lang="en-US" altLang="zh-CN" sz="7200" dirty="0">
                <a:latin typeface="Arial" panose="020B0604020202020204" pitchFamily="34" charset="0"/>
                <a:ea typeface="黑体" panose="02010609060101010101" pitchFamily="49" charset="-122"/>
                <a:sym typeface="Wingdings" panose="05000000000000000000" pitchFamily="2" charset="2"/>
              </a:rPr>
              <a:t></a:t>
            </a:r>
            <a:endParaRPr kumimoji="1" lang="en-US" altLang="zh-CN" sz="7200" dirty="0">
              <a:latin typeface="Arial" panose="020B0604020202020204" pitchFamily="34" charset="0"/>
              <a:ea typeface="黑体" panose="02010609060101010101" pitchFamily="49" charset="-122"/>
            </a:endParaRPr>
          </a:p>
        </p:txBody>
      </p:sp>
      <p:sp>
        <p:nvSpPr>
          <p:cNvPr id="832521" name="Text Box 9"/>
          <p:cNvSpPr txBox="1">
            <a:spLocks noChangeArrowheads="1"/>
          </p:cNvSpPr>
          <p:nvPr/>
        </p:nvSpPr>
        <p:spPr bwMode="auto">
          <a:xfrm>
            <a:off x="928662" y="2997869"/>
            <a:ext cx="946150"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出队列</a:t>
            </a:r>
          </a:p>
        </p:txBody>
      </p:sp>
      <p:sp>
        <p:nvSpPr>
          <p:cNvPr id="832522" name="Text Box 10"/>
          <p:cNvSpPr txBox="1">
            <a:spLocks noChangeArrowheads="1"/>
          </p:cNvSpPr>
          <p:nvPr/>
        </p:nvSpPr>
        <p:spPr bwMode="auto">
          <a:xfrm>
            <a:off x="7726363" y="3032795"/>
            <a:ext cx="946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入队列</a:t>
            </a:r>
          </a:p>
        </p:txBody>
      </p:sp>
      <p:sp>
        <p:nvSpPr>
          <p:cNvPr id="832523" name="Text Box 11"/>
          <p:cNvSpPr txBox="1">
            <a:spLocks noChangeArrowheads="1"/>
          </p:cNvSpPr>
          <p:nvPr/>
        </p:nvSpPr>
        <p:spPr bwMode="auto">
          <a:xfrm>
            <a:off x="5643570" y="2926431"/>
            <a:ext cx="946150"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出队列</a:t>
            </a:r>
          </a:p>
        </p:txBody>
      </p:sp>
      <p:sp>
        <p:nvSpPr>
          <p:cNvPr id="832524" name="Text Box 12"/>
          <p:cNvSpPr txBox="1">
            <a:spLocks noChangeArrowheads="1"/>
          </p:cNvSpPr>
          <p:nvPr/>
        </p:nvSpPr>
        <p:spPr bwMode="auto">
          <a:xfrm>
            <a:off x="3051175" y="3032795"/>
            <a:ext cx="946150"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入队列</a:t>
            </a:r>
          </a:p>
        </p:txBody>
      </p:sp>
      <p:grpSp>
        <p:nvGrpSpPr>
          <p:cNvPr id="832525" name="Group 13"/>
          <p:cNvGrpSpPr/>
          <p:nvPr/>
        </p:nvGrpSpPr>
        <p:grpSpPr bwMode="auto">
          <a:xfrm>
            <a:off x="1919288" y="3194720"/>
            <a:ext cx="411162" cy="714375"/>
            <a:chOff x="1008" y="1488"/>
            <a:chExt cx="240" cy="384"/>
          </a:xfrm>
        </p:grpSpPr>
        <p:sp>
          <p:nvSpPr>
            <p:cNvPr id="832526" name="Freeform 14"/>
            <p:cNvSpPr/>
            <p:nvPr/>
          </p:nvSpPr>
          <p:spPr bwMode="auto">
            <a:xfrm>
              <a:off x="1008" y="1488"/>
              <a:ext cx="240" cy="384"/>
            </a:xfrm>
            <a:custGeom>
              <a:avLst/>
              <a:gdLst/>
              <a:ahLst/>
              <a:cxnLst>
                <a:cxn ang="0">
                  <a:pos x="0" y="0"/>
                </a:cxn>
                <a:cxn ang="0">
                  <a:pos x="0" y="384"/>
                </a:cxn>
                <a:cxn ang="0">
                  <a:pos x="240" y="384"/>
                </a:cxn>
                <a:cxn ang="0">
                  <a:pos x="240" y="0"/>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ln>
            <a:effectLst/>
          </p:spPr>
          <p:txBody>
            <a:bodyPr/>
            <a:lstStyle/>
            <a:p>
              <a:endParaRPr lang="zh-CN" altLang="en-US"/>
            </a:p>
          </p:txBody>
        </p:sp>
        <p:sp>
          <p:nvSpPr>
            <p:cNvPr id="832527" name="Line 15"/>
            <p:cNvSpPr>
              <a:spLocks noChangeShapeType="1"/>
            </p:cNvSpPr>
            <p:nvPr/>
          </p:nvSpPr>
          <p:spPr bwMode="auto">
            <a:xfrm>
              <a:off x="1008" y="1776"/>
              <a:ext cx="240" cy="0"/>
            </a:xfrm>
            <a:prstGeom prst="line">
              <a:avLst/>
            </a:prstGeom>
            <a:noFill/>
            <a:ln w="9525">
              <a:solidFill>
                <a:schemeClr val="tx1"/>
              </a:solidFill>
              <a:round/>
            </a:ln>
            <a:effectLst/>
          </p:spPr>
          <p:txBody>
            <a:bodyPr/>
            <a:lstStyle/>
            <a:p>
              <a:endParaRPr lang="zh-CN" altLang="en-US"/>
            </a:p>
          </p:txBody>
        </p:sp>
        <p:sp>
          <p:nvSpPr>
            <p:cNvPr id="832528" name="Line 16"/>
            <p:cNvSpPr>
              <a:spLocks noChangeShapeType="1"/>
            </p:cNvSpPr>
            <p:nvPr/>
          </p:nvSpPr>
          <p:spPr bwMode="auto">
            <a:xfrm>
              <a:off x="1008" y="1824"/>
              <a:ext cx="240" cy="0"/>
            </a:xfrm>
            <a:prstGeom prst="line">
              <a:avLst/>
            </a:prstGeom>
            <a:noFill/>
            <a:ln w="9525">
              <a:solidFill>
                <a:schemeClr val="tx1"/>
              </a:solidFill>
              <a:round/>
            </a:ln>
            <a:effectLst/>
          </p:spPr>
          <p:txBody>
            <a:bodyPr/>
            <a:lstStyle/>
            <a:p>
              <a:endParaRPr lang="zh-CN" altLang="en-US"/>
            </a:p>
          </p:txBody>
        </p:sp>
        <p:sp>
          <p:nvSpPr>
            <p:cNvPr id="832529" name="Line 17"/>
            <p:cNvSpPr>
              <a:spLocks noChangeShapeType="1"/>
            </p:cNvSpPr>
            <p:nvPr/>
          </p:nvSpPr>
          <p:spPr bwMode="auto">
            <a:xfrm>
              <a:off x="1008" y="1728"/>
              <a:ext cx="240" cy="0"/>
            </a:xfrm>
            <a:prstGeom prst="line">
              <a:avLst/>
            </a:prstGeom>
            <a:noFill/>
            <a:ln w="9525">
              <a:solidFill>
                <a:schemeClr val="tx1"/>
              </a:solidFill>
              <a:round/>
            </a:ln>
            <a:effectLst/>
          </p:spPr>
          <p:txBody>
            <a:bodyPr/>
            <a:lstStyle/>
            <a:p>
              <a:endParaRPr lang="zh-CN" altLang="en-US"/>
            </a:p>
          </p:txBody>
        </p:sp>
        <p:sp>
          <p:nvSpPr>
            <p:cNvPr id="832530" name="Line 18"/>
            <p:cNvSpPr>
              <a:spLocks noChangeShapeType="1"/>
            </p:cNvSpPr>
            <p:nvPr/>
          </p:nvSpPr>
          <p:spPr bwMode="auto">
            <a:xfrm>
              <a:off x="1008" y="1632"/>
              <a:ext cx="240" cy="0"/>
            </a:xfrm>
            <a:prstGeom prst="line">
              <a:avLst/>
            </a:prstGeom>
            <a:noFill/>
            <a:ln w="9525">
              <a:solidFill>
                <a:schemeClr val="tx1"/>
              </a:solidFill>
              <a:round/>
            </a:ln>
            <a:effectLst/>
          </p:spPr>
          <p:txBody>
            <a:bodyPr/>
            <a:lstStyle/>
            <a:p>
              <a:endParaRPr lang="zh-CN" altLang="en-US"/>
            </a:p>
          </p:txBody>
        </p:sp>
        <p:sp>
          <p:nvSpPr>
            <p:cNvPr id="832531" name="Line 19"/>
            <p:cNvSpPr>
              <a:spLocks noChangeShapeType="1"/>
            </p:cNvSpPr>
            <p:nvPr/>
          </p:nvSpPr>
          <p:spPr bwMode="auto">
            <a:xfrm>
              <a:off x="1008" y="1680"/>
              <a:ext cx="240" cy="0"/>
            </a:xfrm>
            <a:prstGeom prst="line">
              <a:avLst/>
            </a:prstGeom>
            <a:noFill/>
            <a:ln w="9525">
              <a:solidFill>
                <a:schemeClr val="tx1"/>
              </a:solidFill>
              <a:round/>
            </a:ln>
            <a:effectLst/>
          </p:spPr>
          <p:txBody>
            <a:bodyPr/>
            <a:lstStyle/>
            <a:p>
              <a:endParaRPr lang="zh-CN" altLang="en-US"/>
            </a:p>
          </p:txBody>
        </p:sp>
        <p:sp>
          <p:nvSpPr>
            <p:cNvPr id="832532" name="Line 20"/>
            <p:cNvSpPr>
              <a:spLocks noChangeShapeType="1"/>
            </p:cNvSpPr>
            <p:nvPr/>
          </p:nvSpPr>
          <p:spPr bwMode="auto">
            <a:xfrm>
              <a:off x="1008" y="1584"/>
              <a:ext cx="240" cy="0"/>
            </a:xfrm>
            <a:prstGeom prst="line">
              <a:avLst/>
            </a:prstGeom>
            <a:noFill/>
            <a:ln w="9525">
              <a:solidFill>
                <a:schemeClr val="tx1"/>
              </a:solidFill>
              <a:round/>
            </a:ln>
            <a:effectLst/>
          </p:spPr>
          <p:txBody>
            <a:bodyPr/>
            <a:lstStyle/>
            <a:p>
              <a:endParaRPr lang="zh-CN" altLang="en-US"/>
            </a:p>
          </p:txBody>
        </p:sp>
      </p:grpSp>
      <p:grpSp>
        <p:nvGrpSpPr>
          <p:cNvPr id="832533" name="Group 21"/>
          <p:cNvGrpSpPr/>
          <p:nvPr/>
        </p:nvGrpSpPr>
        <p:grpSpPr bwMode="auto">
          <a:xfrm flipV="1">
            <a:off x="2659063" y="3194720"/>
            <a:ext cx="412750" cy="714375"/>
            <a:chOff x="1008" y="1488"/>
            <a:chExt cx="240" cy="384"/>
          </a:xfrm>
        </p:grpSpPr>
        <p:sp>
          <p:nvSpPr>
            <p:cNvPr id="832534" name="Freeform 22"/>
            <p:cNvSpPr/>
            <p:nvPr/>
          </p:nvSpPr>
          <p:spPr bwMode="auto">
            <a:xfrm>
              <a:off x="1008" y="1488"/>
              <a:ext cx="240" cy="384"/>
            </a:xfrm>
            <a:custGeom>
              <a:avLst/>
              <a:gdLst/>
              <a:ahLst/>
              <a:cxnLst>
                <a:cxn ang="0">
                  <a:pos x="0" y="0"/>
                </a:cxn>
                <a:cxn ang="0">
                  <a:pos x="0" y="384"/>
                </a:cxn>
                <a:cxn ang="0">
                  <a:pos x="240" y="384"/>
                </a:cxn>
                <a:cxn ang="0">
                  <a:pos x="240" y="0"/>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ln>
            <a:effectLst/>
          </p:spPr>
          <p:txBody>
            <a:bodyPr/>
            <a:lstStyle/>
            <a:p>
              <a:endParaRPr lang="zh-CN" altLang="en-US"/>
            </a:p>
          </p:txBody>
        </p:sp>
        <p:sp>
          <p:nvSpPr>
            <p:cNvPr id="832535" name="Line 23"/>
            <p:cNvSpPr>
              <a:spLocks noChangeShapeType="1"/>
            </p:cNvSpPr>
            <p:nvPr/>
          </p:nvSpPr>
          <p:spPr bwMode="auto">
            <a:xfrm>
              <a:off x="1008" y="1776"/>
              <a:ext cx="240" cy="0"/>
            </a:xfrm>
            <a:prstGeom prst="line">
              <a:avLst/>
            </a:prstGeom>
            <a:noFill/>
            <a:ln w="9525">
              <a:solidFill>
                <a:schemeClr val="tx1"/>
              </a:solidFill>
              <a:round/>
            </a:ln>
            <a:effectLst/>
          </p:spPr>
          <p:txBody>
            <a:bodyPr/>
            <a:lstStyle/>
            <a:p>
              <a:endParaRPr lang="zh-CN" altLang="en-US"/>
            </a:p>
          </p:txBody>
        </p:sp>
        <p:sp>
          <p:nvSpPr>
            <p:cNvPr id="832536" name="Line 24"/>
            <p:cNvSpPr>
              <a:spLocks noChangeShapeType="1"/>
            </p:cNvSpPr>
            <p:nvPr/>
          </p:nvSpPr>
          <p:spPr bwMode="auto">
            <a:xfrm>
              <a:off x="1008" y="1824"/>
              <a:ext cx="240" cy="0"/>
            </a:xfrm>
            <a:prstGeom prst="line">
              <a:avLst/>
            </a:prstGeom>
            <a:noFill/>
            <a:ln w="9525">
              <a:solidFill>
                <a:schemeClr val="tx1"/>
              </a:solidFill>
              <a:round/>
            </a:ln>
            <a:effectLst/>
          </p:spPr>
          <p:txBody>
            <a:bodyPr/>
            <a:lstStyle/>
            <a:p>
              <a:endParaRPr lang="zh-CN" altLang="en-US"/>
            </a:p>
          </p:txBody>
        </p:sp>
        <p:sp>
          <p:nvSpPr>
            <p:cNvPr id="832537" name="Line 25"/>
            <p:cNvSpPr>
              <a:spLocks noChangeShapeType="1"/>
            </p:cNvSpPr>
            <p:nvPr/>
          </p:nvSpPr>
          <p:spPr bwMode="auto">
            <a:xfrm>
              <a:off x="1008" y="1728"/>
              <a:ext cx="240" cy="0"/>
            </a:xfrm>
            <a:prstGeom prst="line">
              <a:avLst/>
            </a:prstGeom>
            <a:noFill/>
            <a:ln w="9525">
              <a:solidFill>
                <a:schemeClr val="tx1"/>
              </a:solidFill>
              <a:round/>
            </a:ln>
            <a:effectLst/>
          </p:spPr>
          <p:txBody>
            <a:bodyPr/>
            <a:lstStyle/>
            <a:p>
              <a:endParaRPr lang="zh-CN" altLang="en-US"/>
            </a:p>
          </p:txBody>
        </p:sp>
        <p:sp>
          <p:nvSpPr>
            <p:cNvPr id="832538" name="Line 26"/>
            <p:cNvSpPr>
              <a:spLocks noChangeShapeType="1"/>
            </p:cNvSpPr>
            <p:nvPr/>
          </p:nvSpPr>
          <p:spPr bwMode="auto">
            <a:xfrm>
              <a:off x="1008" y="1632"/>
              <a:ext cx="240" cy="0"/>
            </a:xfrm>
            <a:prstGeom prst="line">
              <a:avLst/>
            </a:prstGeom>
            <a:noFill/>
            <a:ln w="9525">
              <a:solidFill>
                <a:schemeClr val="tx1"/>
              </a:solidFill>
              <a:round/>
            </a:ln>
            <a:effectLst/>
          </p:spPr>
          <p:txBody>
            <a:bodyPr/>
            <a:lstStyle/>
            <a:p>
              <a:endParaRPr lang="zh-CN" altLang="en-US"/>
            </a:p>
          </p:txBody>
        </p:sp>
        <p:sp>
          <p:nvSpPr>
            <p:cNvPr id="832539" name="Line 27"/>
            <p:cNvSpPr>
              <a:spLocks noChangeShapeType="1"/>
            </p:cNvSpPr>
            <p:nvPr/>
          </p:nvSpPr>
          <p:spPr bwMode="auto">
            <a:xfrm>
              <a:off x="1008" y="1680"/>
              <a:ext cx="240" cy="0"/>
            </a:xfrm>
            <a:prstGeom prst="line">
              <a:avLst/>
            </a:prstGeom>
            <a:noFill/>
            <a:ln w="9525">
              <a:solidFill>
                <a:schemeClr val="tx1"/>
              </a:solidFill>
              <a:round/>
            </a:ln>
            <a:effectLst/>
          </p:spPr>
          <p:txBody>
            <a:bodyPr/>
            <a:lstStyle/>
            <a:p>
              <a:endParaRPr lang="zh-CN" altLang="en-US"/>
            </a:p>
          </p:txBody>
        </p:sp>
        <p:sp>
          <p:nvSpPr>
            <p:cNvPr id="832540" name="Line 28"/>
            <p:cNvSpPr>
              <a:spLocks noChangeShapeType="1"/>
            </p:cNvSpPr>
            <p:nvPr/>
          </p:nvSpPr>
          <p:spPr bwMode="auto">
            <a:xfrm>
              <a:off x="1008" y="1584"/>
              <a:ext cx="240" cy="0"/>
            </a:xfrm>
            <a:prstGeom prst="line">
              <a:avLst/>
            </a:prstGeom>
            <a:noFill/>
            <a:ln w="9525">
              <a:solidFill>
                <a:schemeClr val="tx1"/>
              </a:solidFill>
              <a:round/>
            </a:ln>
            <a:effectLst/>
          </p:spPr>
          <p:txBody>
            <a:bodyPr/>
            <a:lstStyle/>
            <a:p>
              <a:endParaRPr lang="zh-CN" altLang="en-US"/>
            </a:p>
          </p:txBody>
        </p:sp>
      </p:grpSp>
      <p:grpSp>
        <p:nvGrpSpPr>
          <p:cNvPr id="832541" name="Group 29"/>
          <p:cNvGrpSpPr/>
          <p:nvPr/>
        </p:nvGrpSpPr>
        <p:grpSpPr bwMode="auto">
          <a:xfrm flipV="1">
            <a:off x="7348538" y="3194720"/>
            <a:ext cx="412750" cy="714375"/>
            <a:chOff x="1008" y="1488"/>
            <a:chExt cx="240" cy="384"/>
          </a:xfrm>
        </p:grpSpPr>
        <p:sp>
          <p:nvSpPr>
            <p:cNvPr id="832542" name="Freeform 30"/>
            <p:cNvSpPr/>
            <p:nvPr/>
          </p:nvSpPr>
          <p:spPr bwMode="auto">
            <a:xfrm>
              <a:off x="1008" y="1488"/>
              <a:ext cx="240" cy="384"/>
            </a:xfrm>
            <a:custGeom>
              <a:avLst/>
              <a:gdLst/>
              <a:ahLst/>
              <a:cxnLst>
                <a:cxn ang="0">
                  <a:pos x="0" y="0"/>
                </a:cxn>
                <a:cxn ang="0">
                  <a:pos x="0" y="384"/>
                </a:cxn>
                <a:cxn ang="0">
                  <a:pos x="240" y="384"/>
                </a:cxn>
                <a:cxn ang="0">
                  <a:pos x="240" y="0"/>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ln>
            <a:effectLst/>
          </p:spPr>
          <p:txBody>
            <a:bodyPr/>
            <a:lstStyle/>
            <a:p>
              <a:endParaRPr lang="zh-CN" altLang="en-US"/>
            </a:p>
          </p:txBody>
        </p:sp>
        <p:sp>
          <p:nvSpPr>
            <p:cNvPr id="832543" name="Line 31"/>
            <p:cNvSpPr>
              <a:spLocks noChangeShapeType="1"/>
            </p:cNvSpPr>
            <p:nvPr/>
          </p:nvSpPr>
          <p:spPr bwMode="auto">
            <a:xfrm>
              <a:off x="1008" y="1776"/>
              <a:ext cx="240" cy="0"/>
            </a:xfrm>
            <a:prstGeom prst="line">
              <a:avLst/>
            </a:prstGeom>
            <a:noFill/>
            <a:ln w="9525">
              <a:solidFill>
                <a:schemeClr val="tx1"/>
              </a:solidFill>
              <a:round/>
            </a:ln>
            <a:effectLst/>
          </p:spPr>
          <p:txBody>
            <a:bodyPr/>
            <a:lstStyle/>
            <a:p>
              <a:endParaRPr lang="zh-CN" altLang="en-US"/>
            </a:p>
          </p:txBody>
        </p:sp>
        <p:sp>
          <p:nvSpPr>
            <p:cNvPr id="832544" name="Line 32"/>
            <p:cNvSpPr>
              <a:spLocks noChangeShapeType="1"/>
            </p:cNvSpPr>
            <p:nvPr/>
          </p:nvSpPr>
          <p:spPr bwMode="auto">
            <a:xfrm>
              <a:off x="1008" y="1824"/>
              <a:ext cx="240" cy="0"/>
            </a:xfrm>
            <a:prstGeom prst="line">
              <a:avLst/>
            </a:prstGeom>
            <a:noFill/>
            <a:ln w="9525">
              <a:solidFill>
                <a:schemeClr val="tx1"/>
              </a:solidFill>
              <a:round/>
            </a:ln>
            <a:effectLst/>
          </p:spPr>
          <p:txBody>
            <a:bodyPr/>
            <a:lstStyle/>
            <a:p>
              <a:endParaRPr lang="zh-CN" altLang="en-US"/>
            </a:p>
          </p:txBody>
        </p:sp>
        <p:sp>
          <p:nvSpPr>
            <p:cNvPr id="832545" name="Line 33"/>
            <p:cNvSpPr>
              <a:spLocks noChangeShapeType="1"/>
            </p:cNvSpPr>
            <p:nvPr/>
          </p:nvSpPr>
          <p:spPr bwMode="auto">
            <a:xfrm>
              <a:off x="1008" y="1728"/>
              <a:ext cx="240" cy="0"/>
            </a:xfrm>
            <a:prstGeom prst="line">
              <a:avLst/>
            </a:prstGeom>
            <a:noFill/>
            <a:ln w="9525">
              <a:solidFill>
                <a:schemeClr val="tx1"/>
              </a:solidFill>
              <a:round/>
            </a:ln>
            <a:effectLst/>
          </p:spPr>
          <p:txBody>
            <a:bodyPr/>
            <a:lstStyle/>
            <a:p>
              <a:endParaRPr lang="zh-CN" altLang="en-US"/>
            </a:p>
          </p:txBody>
        </p:sp>
        <p:sp>
          <p:nvSpPr>
            <p:cNvPr id="832546" name="Line 34"/>
            <p:cNvSpPr>
              <a:spLocks noChangeShapeType="1"/>
            </p:cNvSpPr>
            <p:nvPr/>
          </p:nvSpPr>
          <p:spPr bwMode="auto">
            <a:xfrm>
              <a:off x="1008" y="1632"/>
              <a:ext cx="240" cy="0"/>
            </a:xfrm>
            <a:prstGeom prst="line">
              <a:avLst/>
            </a:prstGeom>
            <a:noFill/>
            <a:ln w="9525">
              <a:solidFill>
                <a:schemeClr val="tx1"/>
              </a:solidFill>
              <a:round/>
            </a:ln>
            <a:effectLst/>
          </p:spPr>
          <p:txBody>
            <a:bodyPr/>
            <a:lstStyle/>
            <a:p>
              <a:endParaRPr lang="zh-CN" altLang="en-US"/>
            </a:p>
          </p:txBody>
        </p:sp>
        <p:sp>
          <p:nvSpPr>
            <p:cNvPr id="832547" name="Line 35"/>
            <p:cNvSpPr>
              <a:spLocks noChangeShapeType="1"/>
            </p:cNvSpPr>
            <p:nvPr/>
          </p:nvSpPr>
          <p:spPr bwMode="auto">
            <a:xfrm>
              <a:off x="1008" y="1680"/>
              <a:ext cx="240" cy="0"/>
            </a:xfrm>
            <a:prstGeom prst="line">
              <a:avLst/>
            </a:prstGeom>
            <a:noFill/>
            <a:ln w="9525">
              <a:solidFill>
                <a:schemeClr val="tx1"/>
              </a:solidFill>
              <a:round/>
            </a:ln>
            <a:effectLst/>
          </p:spPr>
          <p:txBody>
            <a:bodyPr/>
            <a:lstStyle/>
            <a:p>
              <a:endParaRPr lang="zh-CN" altLang="en-US"/>
            </a:p>
          </p:txBody>
        </p:sp>
        <p:sp>
          <p:nvSpPr>
            <p:cNvPr id="832548" name="Line 36"/>
            <p:cNvSpPr>
              <a:spLocks noChangeShapeType="1"/>
            </p:cNvSpPr>
            <p:nvPr/>
          </p:nvSpPr>
          <p:spPr bwMode="auto">
            <a:xfrm>
              <a:off x="1008" y="1584"/>
              <a:ext cx="240" cy="0"/>
            </a:xfrm>
            <a:prstGeom prst="line">
              <a:avLst/>
            </a:prstGeom>
            <a:noFill/>
            <a:ln w="9525">
              <a:solidFill>
                <a:schemeClr val="tx1"/>
              </a:solidFill>
              <a:round/>
            </a:ln>
            <a:effectLst/>
          </p:spPr>
          <p:txBody>
            <a:bodyPr/>
            <a:lstStyle/>
            <a:p>
              <a:endParaRPr lang="zh-CN" altLang="en-US"/>
            </a:p>
          </p:txBody>
        </p:sp>
      </p:grpSp>
      <p:grpSp>
        <p:nvGrpSpPr>
          <p:cNvPr id="832549" name="Group 37"/>
          <p:cNvGrpSpPr/>
          <p:nvPr/>
        </p:nvGrpSpPr>
        <p:grpSpPr bwMode="auto">
          <a:xfrm>
            <a:off x="6608763" y="3194720"/>
            <a:ext cx="411162" cy="714375"/>
            <a:chOff x="1008" y="1488"/>
            <a:chExt cx="240" cy="384"/>
          </a:xfrm>
        </p:grpSpPr>
        <p:sp>
          <p:nvSpPr>
            <p:cNvPr id="832550" name="Freeform 38"/>
            <p:cNvSpPr/>
            <p:nvPr/>
          </p:nvSpPr>
          <p:spPr bwMode="auto">
            <a:xfrm>
              <a:off x="1008" y="1488"/>
              <a:ext cx="240" cy="384"/>
            </a:xfrm>
            <a:custGeom>
              <a:avLst/>
              <a:gdLst/>
              <a:ahLst/>
              <a:cxnLst>
                <a:cxn ang="0">
                  <a:pos x="0" y="0"/>
                </a:cxn>
                <a:cxn ang="0">
                  <a:pos x="0" y="384"/>
                </a:cxn>
                <a:cxn ang="0">
                  <a:pos x="240" y="384"/>
                </a:cxn>
                <a:cxn ang="0">
                  <a:pos x="240" y="0"/>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ln>
            <a:effectLst/>
          </p:spPr>
          <p:txBody>
            <a:bodyPr/>
            <a:lstStyle/>
            <a:p>
              <a:endParaRPr lang="zh-CN" altLang="en-US"/>
            </a:p>
          </p:txBody>
        </p:sp>
        <p:sp>
          <p:nvSpPr>
            <p:cNvPr id="832551" name="Line 39"/>
            <p:cNvSpPr>
              <a:spLocks noChangeShapeType="1"/>
            </p:cNvSpPr>
            <p:nvPr/>
          </p:nvSpPr>
          <p:spPr bwMode="auto">
            <a:xfrm>
              <a:off x="1008" y="1776"/>
              <a:ext cx="240" cy="0"/>
            </a:xfrm>
            <a:prstGeom prst="line">
              <a:avLst/>
            </a:prstGeom>
            <a:noFill/>
            <a:ln w="9525">
              <a:solidFill>
                <a:schemeClr val="tx1"/>
              </a:solidFill>
              <a:round/>
            </a:ln>
            <a:effectLst/>
          </p:spPr>
          <p:txBody>
            <a:bodyPr/>
            <a:lstStyle/>
            <a:p>
              <a:endParaRPr lang="zh-CN" altLang="en-US"/>
            </a:p>
          </p:txBody>
        </p:sp>
        <p:sp>
          <p:nvSpPr>
            <p:cNvPr id="832552" name="Line 40"/>
            <p:cNvSpPr>
              <a:spLocks noChangeShapeType="1"/>
            </p:cNvSpPr>
            <p:nvPr/>
          </p:nvSpPr>
          <p:spPr bwMode="auto">
            <a:xfrm>
              <a:off x="1008" y="1824"/>
              <a:ext cx="240" cy="0"/>
            </a:xfrm>
            <a:prstGeom prst="line">
              <a:avLst/>
            </a:prstGeom>
            <a:noFill/>
            <a:ln w="9525">
              <a:solidFill>
                <a:schemeClr val="tx1"/>
              </a:solidFill>
              <a:round/>
            </a:ln>
            <a:effectLst/>
          </p:spPr>
          <p:txBody>
            <a:bodyPr/>
            <a:lstStyle/>
            <a:p>
              <a:endParaRPr lang="zh-CN" altLang="en-US"/>
            </a:p>
          </p:txBody>
        </p:sp>
        <p:sp>
          <p:nvSpPr>
            <p:cNvPr id="832553" name="Line 41"/>
            <p:cNvSpPr>
              <a:spLocks noChangeShapeType="1"/>
            </p:cNvSpPr>
            <p:nvPr/>
          </p:nvSpPr>
          <p:spPr bwMode="auto">
            <a:xfrm>
              <a:off x="1008" y="1728"/>
              <a:ext cx="240" cy="0"/>
            </a:xfrm>
            <a:prstGeom prst="line">
              <a:avLst/>
            </a:prstGeom>
            <a:noFill/>
            <a:ln w="9525">
              <a:solidFill>
                <a:schemeClr val="tx1"/>
              </a:solidFill>
              <a:round/>
            </a:ln>
            <a:effectLst/>
          </p:spPr>
          <p:txBody>
            <a:bodyPr/>
            <a:lstStyle/>
            <a:p>
              <a:endParaRPr lang="zh-CN" altLang="en-US"/>
            </a:p>
          </p:txBody>
        </p:sp>
        <p:sp>
          <p:nvSpPr>
            <p:cNvPr id="832554" name="Line 42"/>
            <p:cNvSpPr>
              <a:spLocks noChangeShapeType="1"/>
            </p:cNvSpPr>
            <p:nvPr/>
          </p:nvSpPr>
          <p:spPr bwMode="auto">
            <a:xfrm>
              <a:off x="1008" y="1632"/>
              <a:ext cx="240" cy="0"/>
            </a:xfrm>
            <a:prstGeom prst="line">
              <a:avLst/>
            </a:prstGeom>
            <a:noFill/>
            <a:ln w="9525">
              <a:solidFill>
                <a:schemeClr val="tx1"/>
              </a:solidFill>
              <a:round/>
            </a:ln>
            <a:effectLst/>
          </p:spPr>
          <p:txBody>
            <a:bodyPr/>
            <a:lstStyle/>
            <a:p>
              <a:endParaRPr lang="zh-CN" altLang="en-US"/>
            </a:p>
          </p:txBody>
        </p:sp>
        <p:sp>
          <p:nvSpPr>
            <p:cNvPr id="832555" name="Line 43"/>
            <p:cNvSpPr>
              <a:spLocks noChangeShapeType="1"/>
            </p:cNvSpPr>
            <p:nvPr/>
          </p:nvSpPr>
          <p:spPr bwMode="auto">
            <a:xfrm>
              <a:off x="1008" y="1680"/>
              <a:ext cx="240" cy="0"/>
            </a:xfrm>
            <a:prstGeom prst="line">
              <a:avLst/>
            </a:prstGeom>
            <a:noFill/>
            <a:ln w="9525">
              <a:solidFill>
                <a:schemeClr val="tx1"/>
              </a:solidFill>
              <a:round/>
            </a:ln>
            <a:effectLst/>
          </p:spPr>
          <p:txBody>
            <a:bodyPr/>
            <a:lstStyle/>
            <a:p>
              <a:endParaRPr lang="zh-CN" altLang="en-US"/>
            </a:p>
          </p:txBody>
        </p:sp>
        <p:sp>
          <p:nvSpPr>
            <p:cNvPr id="832556" name="Line 44"/>
            <p:cNvSpPr>
              <a:spLocks noChangeShapeType="1"/>
            </p:cNvSpPr>
            <p:nvPr/>
          </p:nvSpPr>
          <p:spPr bwMode="auto">
            <a:xfrm>
              <a:off x="1008" y="1584"/>
              <a:ext cx="240" cy="0"/>
            </a:xfrm>
            <a:prstGeom prst="line">
              <a:avLst/>
            </a:prstGeom>
            <a:noFill/>
            <a:ln w="9525">
              <a:solidFill>
                <a:schemeClr val="tx1"/>
              </a:solidFill>
              <a:round/>
            </a:ln>
            <a:effectLst/>
          </p:spPr>
          <p:txBody>
            <a:bodyPr/>
            <a:lstStyle/>
            <a:p>
              <a:endParaRPr lang="zh-CN" altLang="en-US"/>
            </a:p>
          </p:txBody>
        </p:sp>
      </p:grpSp>
      <p:sp>
        <p:nvSpPr>
          <p:cNvPr id="832557" name="Line 45"/>
          <p:cNvSpPr>
            <a:spLocks noChangeShapeType="1"/>
          </p:cNvSpPr>
          <p:nvPr/>
        </p:nvSpPr>
        <p:spPr bwMode="auto">
          <a:xfrm>
            <a:off x="2105025" y="3975770"/>
            <a:ext cx="0" cy="447675"/>
          </a:xfrm>
          <a:prstGeom prst="line">
            <a:avLst/>
          </a:prstGeom>
          <a:noFill/>
          <a:ln w="76200">
            <a:solidFill>
              <a:srgbClr val="FF0000"/>
            </a:solidFill>
            <a:round/>
            <a:tailEnd type="triangle" w="sm" len="med"/>
          </a:ln>
          <a:effectLst/>
        </p:spPr>
        <p:txBody>
          <a:bodyPr/>
          <a:lstStyle/>
          <a:p>
            <a:endParaRPr lang="zh-CN" altLang="en-US"/>
          </a:p>
        </p:txBody>
      </p:sp>
      <p:sp>
        <p:nvSpPr>
          <p:cNvPr id="832558" name="Line 46"/>
          <p:cNvSpPr>
            <a:spLocks noChangeShapeType="1"/>
          </p:cNvSpPr>
          <p:nvPr/>
        </p:nvSpPr>
        <p:spPr bwMode="auto">
          <a:xfrm>
            <a:off x="6804025" y="3975770"/>
            <a:ext cx="0" cy="447675"/>
          </a:xfrm>
          <a:prstGeom prst="line">
            <a:avLst/>
          </a:prstGeom>
          <a:noFill/>
          <a:ln w="76200">
            <a:solidFill>
              <a:srgbClr val="FF0000"/>
            </a:solidFill>
            <a:round/>
            <a:tailEnd type="triangle" w="sm" len="med"/>
          </a:ln>
          <a:effectLst/>
        </p:spPr>
        <p:txBody>
          <a:bodyPr/>
          <a:lstStyle/>
          <a:p>
            <a:endParaRPr lang="zh-CN" altLang="en-US"/>
          </a:p>
        </p:txBody>
      </p:sp>
      <p:sp>
        <p:nvSpPr>
          <p:cNvPr id="832559" name="Line 47"/>
          <p:cNvSpPr>
            <a:spLocks noChangeShapeType="1"/>
          </p:cNvSpPr>
          <p:nvPr/>
        </p:nvSpPr>
        <p:spPr bwMode="auto">
          <a:xfrm flipV="1">
            <a:off x="2844800" y="3920207"/>
            <a:ext cx="0" cy="447675"/>
          </a:xfrm>
          <a:prstGeom prst="line">
            <a:avLst/>
          </a:prstGeom>
          <a:noFill/>
          <a:ln w="76200">
            <a:solidFill>
              <a:srgbClr val="FF0000"/>
            </a:solidFill>
            <a:round/>
            <a:tailEnd type="triangle" w="sm" len="med"/>
          </a:ln>
          <a:effectLst/>
        </p:spPr>
        <p:txBody>
          <a:bodyPr/>
          <a:lstStyle/>
          <a:p>
            <a:endParaRPr lang="zh-CN" altLang="en-US"/>
          </a:p>
        </p:txBody>
      </p:sp>
      <p:sp>
        <p:nvSpPr>
          <p:cNvPr id="832560" name="Line 48"/>
          <p:cNvSpPr>
            <a:spLocks noChangeShapeType="1"/>
          </p:cNvSpPr>
          <p:nvPr/>
        </p:nvSpPr>
        <p:spPr bwMode="auto">
          <a:xfrm flipV="1">
            <a:off x="7545388" y="3920207"/>
            <a:ext cx="0" cy="447675"/>
          </a:xfrm>
          <a:prstGeom prst="line">
            <a:avLst/>
          </a:prstGeom>
          <a:noFill/>
          <a:ln w="76200">
            <a:solidFill>
              <a:srgbClr val="FF0000"/>
            </a:solidFill>
            <a:round/>
            <a:tailEnd type="triangle" w="sm" len="med"/>
          </a:ln>
          <a:effectLst/>
        </p:spPr>
        <p:txBody>
          <a:bodyPr/>
          <a:lstStyle/>
          <a:p>
            <a:endParaRPr lang="zh-CN" altLang="en-US"/>
          </a:p>
        </p:txBody>
      </p:sp>
      <p:sp>
        <p:nvSpPr>
          <p:cNvPr id="832561" name="Line 49"/>
          <p:cNvSpPr>
            <a:spLocks noChangeShapeType="1"/>
          </p:cNvSpPr>
          <p:nvPr/>
        </p:nvSpPr>
        <p:spPr bwMode="auto">
          <a:xfrm rot="2131398">
            <a:off x="6937375" y="2781970"/>
            <a:ext cx="1588" cy="446087"/>
          </a:xfrm>
          <a:prstGeom prst="line">
            <a:avLst/>
          </a:prstGeom>
          <a:noFill/>
          <a:ln w="76200">
            <a:solidFill>
              <a:srgbClr val="FF0000"/>
            </a:solidFill>
            <a:round/>
            <a:tailEnd type="triangle" w="sm" len="med"/>
          </a:ln>
          <a:effectLst/>
        </p:spPr>
        <p:txBody>
          <a:bodyPr/>
          <a:lstStyle/>
          <a:p>
            <a:endParaRPr lang="zh-CN" altLang="en-US"/>
          </a:p>
        </p:txBody>
      </p:sp>
      <p:sp>
        <p:nvSpPr>
          <p:cNvPr id="832562" name="Line 50"/>
          <p:cNvSpPr>
            <a:spLocks noChangeShapeType="1"/>
          </p:cNvSpPr>
          <p:nvPr/>
        </p:nvSpPr>
        <p:spPr bwMode="auto">
          <a:xfrm rot="19405191" flipV="1">
            <a:off x="2760663" y="2737520"/>
            <a:ext cx="1587" cy="446087"/>
          </a:xfrm>
          <a:prstGeom prst="line">
            <a:avLst/>
          </a:prstGeom>
          <a:noFill/>
          <a:ln w="76200">
            <a:solidFill>
              <a:srgbClr val="FF0000"/>
            </a:solidFill>
            <a:round/>
            <a:tailEnd type="triangle" w="sm" len="med"/>
          </a:ln>
          <a:effectLst/>
        </p:spPr>
        <p:txBody>
          <a:bodyPr/>
          <a:lstStyle/>
          <a:p>
            <a:endParaRPr lang="zh-CN" altLang="en-US"/>
          </a:p>
        </p:txBody>
      </p:sp>
      <p:sp>
        <p:nvSpPr>
          <p:cNvPr id="832563" name="Line 51"/>
          <p:cNvSpPr>
            <a:spLocks noChangeShapeType="1"/>
          </p:cNvSpPr>
          <p:nvPr/>
        </p:nvSpPr>
        <p:spPr bwMode="auto">
          <a:xfrm rot="2131398">
            <a:off x="2246313" y="2770857"/>
            <a:ext cx="1587" cy="446088"/>
          </a:xfrm>
          <a:prstGeom prst="line">
            <a:avLst/>
          </a:prstGeom>
          <a:noFill/>
          <a:ln w="76200">
            <a:solidFill>
              <a:srgbClr val="FF0000"/>
            </a:solidFill>
            <a:round/>
            <a:tailEnd type="triangle" w="sm" len="med"/>
          </a:ln>
          <a:effectLst/>
        </p:spPr>
        <p:txBody>
          <a:bodyPr/>
          <a:lstStyle/>
          <a:p>
            <a:endParaRPr lang="zh-CN" altLang="en-US"/>
          </a:p>
        </p:txBody>
      </p:sp>
      <p:sp>
        <p:nvSpPr>
          <p:cNvPr id="832564" name="Line 52"/>
          <p:cNvSpPr>
            <a:spLocks noChangeShapeType="1"/>
          </p:cNvSpPr>
          <p:nvPr/>
        </p:nvSpPr>
        <p:spPr bwMode="auto">
          <a:xfrm rot="19405191" flipV="1">
            <a:off x="7431088" y="2748632"/>
            <a:ext cx="1587" cy="446088"/>
          </a:xfrm>
          <a:prstGeom prst="line">
            <a:avLst/>
          </a:prstGeom>
          <a:noFill/>
          <a:ln w="76200">
            <a:solidFill>
              <a:srgbClr val="FF0000"/>
            </a:solidFill>
            <a:round/>
            <a:tailEnd type="triangle" w="sm" len="med"/>
          </a:ln>
          <a:effectLst/>
        </p:spPr>
        <p:txBody>
          <a:bodyPr/>
          <a:lstStyle/>
          <a:p>
            <a:endParaRPr lang="zh-CN" altLang="en-US"/>
          </a:p>
        </p:txBody>
      </p:sp>
      <p:sp>
        <p:nvSpPr>
          <p:cNvPr id="832565" name="Text Box 53"/>
          <p:cNvSpPr txBox="1">
            <a:spLocks noChangeArrowheads="1"/>
          </p:cNvSpPr>
          <p:nvPr/>
        </p:nvSpPr>
        <p:spPr bwMode="auto">
          <a:xfrm>
            <a:off x="6502400" y="1664370"/>
            <a:ext cx="1652588"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TFTP</a:t>
            </a:r>
            <a:r>
              <a:rPr kumimoji="1" lang="zh-CN" altLang="en-US" sz="2000" dirty="0">
                <a:latin typeface="Arial" panose="020B0604020202020204" pitchFamily="34" charset="0"/>
                <a:ea typeface="黑体" panose="02010609060101010101" pitchFamily="49" charset="-122"/>
              </a:rPr>
              <a:t>服务器</a:t>
            </a:r>
          </a:p>
        </p:txBody>
      </p:sp>
      <p:sp>
        <p:nvSpPr>
          <p:cNvPr id="832566" name="Text Box 54"/>
          <p:cNvSpPr txBox="1">
            <a:spLocks noChangeArrowheads="1"/>
          </p:cNvSpPr>
          <p:nvPr/>
        </p:nvSpPr>
        <p:spPr bwMode="auto">
          <a:xfrm>
            <a:off x="1919288" y="1664370"/>
            <a:ext cx="1398587"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TFTP </a:t>
            </a:r>
            <a:r>
              <a:rPr kumimoji="1" lang="zh-CN" altLang="en-US" sz="2000" dirty="0">
                <a:latin typeface="Arial" panose="020B0604020202020204" pitchFamily="34" charset="0"/>
                <a:ea typeface="黑体" panose="02010609060101010101" pitchFamily="49" charset="-122"/>
              </a:rPr>
              <a:t>客户</a:t>
            </a:r>
          </a:p>
        </p:txBody>
      </p:sp>
      <p:sp>
        <p:nvSpPr>
          <p:cNvPr id="832567" name="AutoShape 55"/>
          <p:cNvSpPr>
            <a:spLocks noChangeArrowheads="1"/>
          </p:cNvSpPr>
          <p:nvPr/>
        </p:nvSpPr>
        <p:spPr bwMode="auto">
          <a:xfrm>
            <a:off x="2330450" y="5071145"/>
            <a:ext cx="5018088" cy="357187"/>
          </a:xfrm>
          <a:prstGeom prst="leftRightArrow">
            <a:avLst>
              <a:gd name="adj1" fmla="val 62500"/>
              <a:gd name="adj2" fmla="val 96911"/>
            </a:avLst>
          </a:prstGeom>
          <a:solidFill>
            <a:schemeClr val="accent1"/>
          </a:solidFill>
          <a:ln w="9525">
            <a:solidFill>
              <a:schemeClr val="tx1"/>
            </a:solidFill>
            <a:miter lim="800000"/>
          </a:ln>
          <a:effectLst/>
        </p:spPr>
        <p:txBody>
          <a:bodyPr wrap="none" anchor="ctr"/>
          <a:lstStyle/>
          <a:p>
            <a:endParaRPr lang="zh-CN" altLang="en-US"/>
          </a:p>
        </p:txBody>
      </p:sp>
      <p:sp>
        <p:nvSpPr>
          <p:cNvPr id="832568" name="Rectangle 56"/>
          <p:cNvSpPr>
            <a:spLocks noChangeArrowheads="1"/>
          </p:cNvSpPr>
          <p:nvPr/>
        </p:nvSpPr>
        <p:spPr bwMode="auto">
          <a:xfrm>
            <a:off x="3811588" y="4980657"/>
            <a:ext cx="2070100" cy="536575"/>
          </a:xfrm>
          <a:prstGeom prst="rect">
            <a:avLst/>
          </a:prstGeom>
          <a:solidFill>
            <a:srgbClr val="FFCCFF"/>
          </a:solidFill>
          <a:ln w="9525">
            <a:solidFill>
              <a:schemeClr val="tx1"/>
            </a:solidFill>
            <a:miter lim="800000"/>
          </a:ln>
          <a:effectLst/>
        </p:spPr>
        <p:txBody>
          <a:bodyPr wrap="none" anchor="ctr"/>
          <a:lstStyle/>
          <a:p>
            <a:pPr algn="ctr"/>
            <a:r>
              <a:rPr kumimoji="1" lang="en-US" altLang="zh-CN" sz="2000" dirty="0">
                <a:latin typeface="Arial" panose="020B0604020202020204" pitchFamily="34" charset="0"/>
                <a:ea typeface="黑体" panose="02010609060101010101" pitchFamily="49" charset="-122"/>
              </a:rPr>
              <a:t>UDP </a:t>
            </a:r>
            <a:r>
              <a:rPr kumimoji="1" lang="zh-CN" altLang="en-US" sz="2000">
                <a:latin typeface="Arial" panose="020B0604020202020204" pitchFamily="34" charset="0"/>
                <a:ea typeface="黑体" panose="02010609060101010101" pitchFamily="49" charset="-122"/>
              </a:rPr>
              <a:t>用户数据报</a:t>
            </a:r>
          </a:p>
        </p:txBody>
      </p:sp>
      <p:sp>
        <p:nvSpPr>
          <p:cNvPr id="832569" name="Text Box 57"/>
          <p:cNvSpPr txBox="1">
            <a:spLocks noChangeArrowheads="1"/>
          </p:cNvSpPr>
          <p:nvPr/>
        </p:nvSpPr>
        <p:spPr bwMode="auto">
          <a:xfrm>
            <a:off x="520700" y="1792957"/>
            <a:ext cx="438150" cy="1004888"/>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应</a:t>
            </a:r>
          </a:p>
          <a:p>
            <a:r>
              <a:rPr kumimoji="1" lang="zh-CN" altLang="en-US" sz="2000">
                <a:latin typeface="Arial" panose="020B0604020202020204" pitchFamily="34" charset="0"/>
                <a:ea typeface="黑体" panose="02010609060101010101" pitchFamily="49" charset="-122"/>
              </a:rPr>
              <a:t>用</a:t>
            </a:r>
          </a:p>
          <a:p>
            <a:r>
              <a:rPr kumimoji="1" lang="zh-CN" altLang="en-US" sz="2000">
                <a:latin typeface="Arial" panose="020B0604020202020204" pitchFamily="34" charset="0"/>
                <a:ea typeface="黑体" panose="02010609060101010101" pitchFamily="49" charset="-122"/>
              </a:rPr>
              <a:t>层</a:t>
            </a:r>
          </a:p>
        </p:txBody>
      </p:sp>
      <p:sp>
        <p:nvSpPr>
          <p:cNvPr id="832570" name="Text Box 58"/>
          <p:cNvSpPr txBox="1">
            <a:spLocks noChangeArrowheads="1"/>
          </p:cNvSpPr>
          <p:nvPr/>
        </p:nvSpPr>
        <p:spPr bwMode="auto">
          <a:xfrm>
            <a:off x="520700" y="3505870"/>
            <a:ext cx="438150" cy="10064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运</a:t>
            </a:r>
          </a:p>
          <a:p>
            <a:r>
              <a:rPr kumimoji="1" lang="zh-CN" altLang="en-US" sz="2000">
                <a:latin typeface="Arial" panose="020B0604020202020204" pitchFamily="34" charset="0"/>
                <a:ea typeface="黑体" panose="02010609060101010101" pitchFamily="49" charset="-122"/>
              </a:rPr>
              <a:t>输</a:t>
            </a:r>
          </a:p>
          <a:p>
            <a:r>
              <a:rPr kumimoji="1" lang="zh-CN" altLang="en-US" sz="2000">
                <a:latin typeface="Arial" panose="020B0604020202020204" pitchFamily="34" charset="0"/>
                <a:ea typeface="黑体" panose="02010609060101010101" pitchFamily="49" charset="-122"/>
              </a:rPr>
              <a:t>层</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Grp="1" noChangeArrowheads="1"/>
          </p:cNvSpPr>
          <p:nvPr>
            <p:ph type="title"/>
          </p:nvPr>
        </p:nvSpPr>
        <p:spPr/>
        <p:txBody>
          <a:bodyPr/>
          <a:lstStyle/>
          <a:p>
            <a:r>
              <a:rPr lang="zh-CN" altLang="en-US" dirty="0"/>
              <a:t>运输层的端口</a:t>
            </a:r>
          </a:p>
        </p:txBody>
      </p:sp>
      <p:sp>
        <p:nvSpPr>
          <p:cNvPr id="141317" name="Rectangle 5"/>
          <p:cNvSpPr>
            <a:spLocks noGrp="1" noChangeArrowheads="1"/>
          </p:cNvSpPr>
          <p:nvPr>
            <p:ph type="body" idx="1"/>
          </p:nvPr>
        </p:nvSpPr>
        <p:spPr>
          <a:xfrm>
            <a:off x="330200" y="1028700"/>
            <a:ext cx="8483600" cy="5136603"/>
          </a:xfrm>
        </p:spPr>
        <p:txBody>
          <a:bodyPr/>
          <a:lstStyle/>
          <a:p>
            <a:pPr algn="just">
              <a:spcBef>
                <a:spcPts val="600"/>
              </a:spcBef>
            </a:pPr>
            <a:r>
              <a:rPr lang="zh-CN" altLang="en-US" dirty="0"/>
              <a:t>端口</a:t>
            </a:r>
            <a:r>
              <a:rPr lang="en-US" altLang="zh-CN" dirty="0"/>
              <a:t>[port]</a:t>
            </a:r>
            <a:r>
              <a:rPr lang="zh-CN" altLang="en-US" dirty="0"/>
              <a:t>用一个</a:t>
            </a:r>
            <a:r>
              <a:rPr lang="en-US" altLang="zh-CN" dirty="0"/>
              <a:t>16</a:t>
            </a:r>
            <a:r>
              <a:rPr lang="zh-CN" altLang="en-US" dirty="0"/>
              <a:t>位</a:t>
            </a:r>
            <a:r>
              <a:rPr lang="zh-CN" altLang="en-US" dirty="0">
                <a:solidFill>
                  <a:srgbClr val="FF0000"/>
                </a:solidFill>
              </a:rPr>
              <a:t>端口号</a:t>
            </a:r>
            <a:r>
              <a:rPr lang="en-US" altLang="zh-CN" dirty="0"/>
              <a:t>[port number]</a:t>
            </a:r>
            <a:r>
              <a:rPr lang="zh-CN" altLang="en-US" dirty="0"/>
              <a:t>进行标志。</a:t>
            </a:r>
          </a:p>
          <a:p>
            <a:pPr algn="just">
              <a:spcBef>
                <a:spcPts val="600"/>
              </a:spcBef>
            </a:pPr>
            <a:endParaRPr lang="zh-CN" altLang="en-US" dirty="0"/>
          </a:p>
          <a:p>
            <a:pPr algn="just">
              <a:spcBef>
                <a:spcPts val="600"/>
              </a:spcBef>
            </a:pPr>
            <a:r>
              <a:rPr lang="zh-CN" altLang="en-US" dirty="0">
                <a:solidFill>
                  <a:srgbClr val="FF0000"/>
                </a:solidFill>
              </a:rPr>
              <a:t>端口</a:t>
            </a:r>
            <a:r>
              <a:rPr lang="zh-CN" altLang="en-US" dirty="0"/>
              <a:t>的基本概念就是：应用层的源进程将报文发给运输层的</a:t>
            </a:r>
            <a:r>
              <a:rPr lang="zh-CN" altLang="en-US" dirty="0">
                <a:solidFill>
                  <a:srgbClr val="FF0000"/>
                </a:solidFill>
              </a:rPr>
              <a:t>某个端口</a:t>
            </a:r>
            <a:r>
              <a:rPr lang="zh-CN" altLang="en-US" dirty="0"/>
              <a:t>，而应用层的目的进程从</a:t>
            </a:r>
            <a:r>
              <a:rPr lang="zh-CN" altLang="en-US" dirty="0">
                <a:solidFill>
                  <a:srgbClr val="FF0000"/>
                </a:solidFill>
              </a:rPr>
              <a:t>端口</a:t>
            </a:r>
            <a:r>
              <a:rPr lang="zh-CN" altLang="en-US" dirty="0"/>
              <a:t>接受报文。</a:t>
            </a:r>
          </a:p>
          <a:p>
            <a:pPr algn="just">
              <a:spcBef>
                <a:spcPts val="600"/>
              </a:spcBef>
            </a:pPr>
            <a:endParaRPr lang="zh-CN" altLang="en-US" dirty="0"/>
          </a:p>
          <a:p>
            <a:pPr algn="just">
              <a:spcBef>
                <a:spcPts val="600"/>
              </a:spcBef>
            </a:pPr>
            <a:r>
              <a:rPr lang="zh-CN" altLang="en-US" dirty="0"/>
              <a:t>端口号只具有</a:t>
            </a:r>
            <a:r>
              <a:rPr lang="zh-CN" altLang="en-US" dirty="0">
                <a:solidFill>
                  <a:srgbClr val="FF0000"/>
                </a:solidFill>
              </a:rPr>
              <a:t>本地</a:t>
            </a:r>
            <a:r>
              <a:rPr lang="zh-CN" altLang="en-US" dirty="0"/>
              <a:t>意义，即端口号只是为了标志本计算机应用层中的各进程。</a:t>
            </a:r>
            <a:endParaRPr lang="en-US" altLang="zh-CN" dirty="0"/>
          </a:p>
          <a:p>
            <a:pPr algn="just">
              <a:spcBef>
                <a:spcPts val="600"/>
              </a:spcBef>
            </a:pPr>
            <a:endParaRPr lang="en-US" altLang="zh-CN" dirty="0"/>
          </a:p>
          <a:p>
            <a:pPr algn="just">
              <a:spcBef>
                <a:spcPts val="600"/>
              </a:spcBef>
            </a:pPr>
            <a:r>
              <a:rPr lang="zh-CN" altLang="en-US" dirty="0"/>
              <a:t>在互联网中不同计算机的相同端口号是没有联系的。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zh-CN" altLang="en-US"/>
              <a:t>三类端口 </a:t>
            </a:r>
          </a:p>
        </p:txBody>
      </p:sp>
      <p:sp>
        <p:nvSpPr>
          <p:cNvPr id="820227" name="Rectangle 3"/>
          <p:cNvSpPr>
            <a:spLocks noGrp="1" noChangeArrowheads="1"/>
          </p:cNvSpPr>
          <p:nvPr>
            <p:ph type="body" sz="half" idx="1"/>
          </p:nvPr>
        </p:nvSpPr>
        <p:spPr>
          <a:xfrm>
            <a:off x="355600" y="1052736"/>
            <a:ext cx="8497192" cy="3888432"/>
          </a:xfrm>
        </p:spPr>
        <p:txBody>
          <a:bodyPr/>
          <a:lstStyle/>
          <a:p>
            <a:pPr>
              <a:spcBef>
                <a:spcPts val="600"/>
              </a:spcBef>
            </a:pPr>
            <a:r>
              <a:rPr lang="zh-CN" altLang="en-US" dirty="0">
                <a:solidFill>
                  <a:schemeClr val="hlink"/>
                </a:solidFill>
              </a:rPr>
              <a:t>熟知端口</a:t>
            </a:r>
            <a:r>
              <a:rPr lang="zh-CN" altLang="en-US" dirty="0"/>
              <a:t>，数值一般为 </a:t>
            </a:r>
            <a:r>
              <a:rPr lang="en-US" altLang="zh-CN" dirty="0"/>
              <a:t>0 ~ 1023 [0x03FF]</a:t>
            </a:r>
            <a:r>
              <a:rPr lang="zh-CN" altLang="en-US" dirty="0"/>
              <a:t>。</a:t>
            </a:r>
            <a:endParaRPr lang="en-US" altLang="zh-CN" dirty="0"/>
          </a:p>
          <a:p>
            <a:pPr>
              <a:spcBef>
                <a:spcPts val="600"/>
              </a:spcBef>
            </a:pPr>
            <a:endParaRPr lang="en-US" altLang="zh-CN" dirty="0"/>
          </a:p>
          <a:p>
            <a:pPr>
              <a:spcBef>
                <a:spcPts val="600"/>
              </a:spcBef>
            </a:pPr>
            <a:r>
              <a:rPr lang="zh-CN" altLang="en-US" dirty="0"/>
              <a:t>当一种新的应用程序作为某种服务出现时，必须为它指派一个熟知端口。</a:t>
            </a:r>
            <a:endParaRPr lang="en-US" altLang="zh-CN" dirty="0"/>
          </a:p>
          <a:p>
            <a:pPr>
              <a:spcBef>
                <a:spcPts val="600"/>
              </a:spcBef>
            </a:pPr>
            <a:endParaRPr lang="en-US" altLang="zh-CN" dirty="0"/>
          </a:p>
          <a:p>
            <a:pPr>
              <a:spcBef>
                <a:spcPts val="600"/>
              </a:spcBef>
            </a:pPr>
            <a:r>
              <a:rPr lang="zh-CN" altLang="en-US" dirty="0"/>
              <a:t>在应用层中的各种不同的服务器进程</a:t>
            </a:r>
            <a:r>
              <a:rPr lang="zh-CN" altLang="en-US" dirty="0">
                <a:solidFill>
                  <a:srgbClr val="FF0000"/>
                </a:solidFill>
                <a:ea typeface="黑体" panose="02010609060101010101" pitchFamily="49" charset="-122"/>
              </a:rPr>
              <a:t>不断地检测</a:t>
            </a:r>
            <a:r>
              <a:rPr lang="zh-CN" altLang="en-US" dirty="0"/>
              <a:t>分配给它们的</a:t>
            </a:r>
            <a:r>
              <a:rPr lang="zh-CN" altLang="en-US" dirty="0">
                <a:solidFill>
                  <a:srgbClr val="FF0000"/>
                </a:solidFill>
              </a:rPr>
              <a:t>熟知端口</a:t>
            </a:r>
            <a:r>
              <a:rPr lang="zh-CN" altLang="en-US" dirty="0"/>
              <a:t>，以便发现是否有某个客户进程和它通信。</a:t>
            </a:r>
          </a:p>
          <a:p>
            <a:pPr>
              <a:spcBef>
                <a:spcPts val="600"/>
              </a:spcBef>
            </a:pPr>
            <a:endParaRPr lang="zh-CN" altLang="en-US" dirty="0"/>
          </a:p>
          <a:p>
            <a:pPr>
              <a:spcBef>
                <a:spcPts val="600"/>
              </a:spcBef>
            </a:pPr>
            <a:r>
              <a:rPr lang="zh-CN" altLang="en-US" dirty="0"/>
              <a:t>下面给出一些常用的孰知端口号：</a:t>
            </a:r>
          </a:p>
        </p:txBody>
      </p:sp>
      <p:graphicFrame>
        <p:nvGraphicFramePr>
          <p:cNvPr id="820304" name="Group 80"/>
          <p:cNvGraphicFramePr>
            <a:graphicFrameLocks noGrp="1"/>
          </p:cNvGraphicFramePr>
          <p:nvPr>
            <p:ph sz="half" idx="2"/>
          </p:nvPr>
        </p:nvGraphicFramePr>
        <p:xfrm>
          <a:off x="251520" y="5156100"/>
          <a:ext cx="8785225" cy="865188"/>
        </p:xfrm>
        <a:graphic>
          <a:graphicData uri="http://schemas.openxmlformats.org/drawingml/2006/table">
            <a:tbl>
              <a:tblPr/>
              <a:tblGrid>
                <a:gridCol w="1108075">
                  <a:extLst>
                    <a:ext uri="{9D8B030D-6E8A-4147-A177-3AD203B41FA5}">
                      <a16:colId xmlns:a16="http://schemas.microsoft.com/office/drawing/2014/main" val="20000"/>
                    </a:ext>
                  </a:extLst>
                </a:gridCol>
                <a:gridCol w="692150">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gridCol w="842963">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768350">
                  <a:extLst>
                    <a:ext uri="{9D8B030D-6E8A-4147-A177-3AD203B41FA5}">
                      <a16:colId xmlns:a16="http://schemas.microsoft.com/office/drawing/2014/main" val="20005"/>
                    </a:ext>
                  </a:extLst>
                </a:gridCol>
                <a:gridCol w="839787">
                  <a:extLst>
                    <a:ext uri="{9D8B030D-6E8A-4147-A177-3AD203B41FA5}">
                      <a16:colId xmlns:a16="http://schemas.microsoft.com/office/drawing/2014/main" val="20006"/>
                    </a:ext>
                  </a:extLst>
                </a:gridCol>
                <a:gridCol w="1119188">
                  <a:extLst>
                    <a:ext uri="{9D8B030D-6E8A-4147-A177-3AD203B41FA5}">
                      <a16:colId xmlns:a16="http://schemas.microsoft.com/office/drawing/2014/main" val="20007"/>
                    </a:ext>
                  </a:extLst>
                </a:gridCol>
                <a:gridCol w="1550987">
                  <a:extLst>
                    <a:ext uri="{9D8B030D-6E8A-4147-A177-3AD203B41FA5}">
                      <a16:colId xmlns:a16="http://schemas.microsoft.com/office/drawing/2014/main" val="20008"/>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应用程序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FTP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TELNET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SMTP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DNS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TFTP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HTTP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SNMP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SNMP (trap)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熟知端口</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53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161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162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23850" y="188913"/>
            <a:ext cx="8420100" cy="627062"/>
          </a:xfrm>
        </p:spPr>
        <p:txBody>
          <a:bodyPr/>
          <a:lstStyle/>
          <a:p>
            <a:r>
              <a:rPr lang="zh-CN" altLang="en-US"/>
              <a:t>三类端口 </a:t>
            </a:r>
          </a:p>
        </p:txBody>
      </p:sp>
      <p:sp>
        <p:nvSpPr>
          <p:cNvPr id="143372" name="Rectangle 12"/>
          <p:cNvSpPr>
            <a:spLocks noGrp="1" noChangeArrowheads="1"/>
          </p:cNvSpPr>
          <p:nvPr>
            <p:ph type="body" idx="1"/>
          </p:nvPr>
        </p:nvSpPr>
        <p:spPr>
          <a:xfrm>
            <a:off x="323850" y="1052513"/>
            <a:ext cx="8496622" cy="5113337"/>
          </a:xfrm>
        </p:spPr>
        <p:txBody>
          <a:bodyPr/>
          <a:lstStyle/>
          <a:p>
            <a:r>
              <a:rPr lang="zh-CN" altLang="en-US" dirty="0">
                <a:solidFill>
                  <a:schemeClr val="hlink"/>
                </a:solidFill>
              </a:rPr>
              <a:t>登记端口号</a:t>
            </a:r>
            <a:r>
              <a:rPr lang="zh-CN" altLang="en-US" dirty="0"/>
              <a:t>，数值为</a:t>
            </a:r>
            <a:r>
              <a:rPr lang="en-US" altLang="zh-CN" dirty="0"/>
              <a:t>1024 ~ 49151[</a:t>
            </a:r>
            <a:r>
              <a:rPr lang="en-US" altLang="zh-CN" dirty="0">
                <a:solidFill>
                  <a:srgbClr val="FF0000"/>
                </a:solidFill>
              </a:rPr>
              <a:t>1</a:t>
            </a:r>
            <a:r>
              <a:rPr lang="en-US" altLang="zh-CN" dirty="0"/>
              <a:t>0</a:t>
            </a:r>
            <a:r>
              <a:rPr lang="en-US" altLang="zh-CN" dirty="0">
                <a:solidFill>
                  <a:srgbClr val="FF0000"/>
                </a:solidFill>
              </a:rPr>
              <a:t>111111</a:t>
            </a:r>
            <a:r>
              <a:rPr lang="en-US" altLang="zh-CN" dirty="0">
                <a:uFill>
                  <a:solidFill>
                    <a:srgbClr val="FF0000"/>
                  </a:solidFill>
                </a:uFill>
              </a:rPr>
              <a:t>11111111</a:t>
            </a:r>
            <a:r>
              <a:rPr lang="en-US" altLang="zh-CN" dirty="0"/>
              <a:t>]</a:t>
            </a:r>
            <a:r>
              <a:rPr lang="zh-CN" altLang="en-US" dirty="0"/>
              <a:t>，为没有熟知端口号的应用程序使用的。</a:t>
            </a:r>
            <a:endParaRPr lang="en-US" altLang="zh-CN" dirty="0"/>
          </a:p>
          <a:p>
            <a:endParaRPr lang="en-US" altLang="zh-CN" dirty="0"/>
          </a:p>
          <a:p>
            <a:pPr>
              <a:buFont typeface="Wingdings" panose="05000000000000000000" pitchFamily="2" charset="2"/>
              <a:buChar char="þ"/>
            </a:pPr>
            <a:r>
              <a:rPr lang="zh-CN" altLang="en-US" dirty="0"/>
              <a:t>使用这个范围的端口号必须在</a:t>
            </a:r>
            <a:r>
              <a:rPr lang="en-US" altLang="zh-CN" dirty="0"/>
              <a:t>IANA (Internet Assigned Numbers Authority) </a:t>
            </a:r>
            <a:r>
              <a:rPr lang="zh-CN" altLang="en-US" dirty="0"/>
              <a:t>登记，以防止重复。</a:t>
            </a:r>
          </a:p>
          <a:p>
            <a:endParaRPr lang="zh-CN" altLang="en-US" dirty="0">
              <a:solidFill>
                <a:schemeClr val="hlink"/>
              </a:solidFill>
            </a:endParaRPr>
          </a:p>
          <a:p>
            <a:r>
              <a:rPr lang="zh-CN" altLang="en-US" dirty="0">
                <a:solidFill>
                  <a:schemeClr val="hlink"/>
                </a:solidFill>
              </a:rPr>
              <a:t>客户端口号</a:t>
            </a:r>
            <a:r>
              <a:rPr lang="zh-CN" altLang="en-US" dirty="0"/>
              <a:t>或</a:t>
            </a:r>
            <a:r>
              <a:rPr lang="zh-CN" altLang="en-US" dirty="0">
                <a:solidFill>
                  <a:schemeClr val="hlink"/>
                </a:solidFill>
              </a:rPr>
              <a:t>短暂端口号</a:t>
            </a:r>
            <a:r>
              <a:rPr lang="zh-CN" altLang="en-US" dirty="0"/>
              <a:t>，数值为</a:t>
            </a:r>
            <a:r>
              <a:rPr lang="en-US" altLang="zh-CN" dirty="0"/>
              <a:t>49152 ~ 65535</a:t>
            </a:r>
            <a:r>
              <a:rPr lang="zh-CN" altLang="en-US" dirty="0"/>
              <a:t>，留给客户进程选择暂时使用。</a:t>
            </a:r>
          </a:p>
          <a:p>
            <a:pPr>
              <a:buFont typeface="Wingdings" panose="05000000000000000000" pitchFamily="2" charset="2"/>
              <a:buChar char="þ"/>
            </a:pPr>
            <a:r>
              <a:rPr lang="zh-CN" altLang="en-US" dirty="0"/>
              <a:t>当服务器进程收到客户进程的报文时，就知道了客户进程所使用的动态端口号。</a:t>
            </a:r>
          </a:p>
          <a:p>
            <a:pPr>
              <a:buFont typeface="Wingdings" panose="05000000000000000000" pitchFamily="2" charset="2"/>
              <a:buChar char="þ"/>
            </a:pPr>
            <a:endParaRPr lang="zh-CN" altLang="en-US" dirty="0"/>
          </a:p>
          <a:p>
            <a:pPr>
              <a:buFont typeface="Wingdings" panose="05000000000000000000" pitchFamily="2" charset="2"/>
              <a:buChar char="þ"/>
            </a:pPr>
            <a:r>
              <a:rPr lang="zh-CN" altLang="en-US" dirty="0"/>
              <a:t>通信结束后，这个端口号可供其他客户进程以后使用。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395288" y="1028700"/>
            <a:ext cx="3889375"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solidFill>
                  <a:srgbClr val="FF0000"/>
                </a:solidFill>
              </a:rPr>
              <a:t>用户数据报协议 </a:t>
            </a:r>
            <a:r>
              <a:rPr lang="en-US" altLang="zh-CN" sz="2000" dirty="0">
                <a:solidFill>
                  <a:srgbClr val="FF0000"/>
                </a:solidFill>
              </a:rPr>
              <a:t>UDP </a:t>
            </a:r>
          </a:p>
          <a:p>
            <a:pPr>
              <a:lnSpc>
                <a:spcPct val="90000"/>
              </a:lnSpc>
            </a:pPr>
            <a:r>
              <a:rPr lang="en-US" altLang="zh-CN" sz="2000" dirty="0"/>
              <a:t>UDP </a:t>
            </a:r>
            <a:r>
              <a:rPr lang="zh-CN" altLang="en-US" sz="2000" dirty="0"/>
              <a:t>概述</a:t>
            </a:r>
            <a:endParaRPr lang="en-US" altLang="zh-CN" sz="2000" dirty="0"/>
          </a:p>
          <a:p>
            <a:pPr>
              <a:lnSpc>
                <a:spcPct val="90000"/>
              </a:lnSpc>
            </a:pPr>
            <a:r>
              <a:rPr lang="en-US" altLang="zh-CN" sz="2000" dirty="0"/>
              <a:t>UDP </a:t>
            </a:r>
            <a:r>
              <a:rPr lang="zh-CN" altLang="en-US" sz="2000" dirty="0"/>
              <a:t>的首部格式</a:t>
            </a:r>
          </a:p>
          <a:p>
            <a:pPr>
              <a:lnSpc>
                <a:spcPct val="90000"/>
              </a:lnSpc>
              <a:buFontTx/>
              <a:buNone/>
            </a:pPr>
            <a:r>
              <a:rPr lang="en-US" altLang="zh-CN" sz="2000" dirty="0"/>
              <a:t>5.3 </a:t>
            </a:r>
            <a:r>
              <a:rPr lang="zh-CN" altLang="en-US" sz="2000" dirty="0"/>
              <a:t>传输控制协议 </a:t>
            </a:r>
            <a:r>
              <a:rPr lang="en-US" altLang="zh-CN" sz="2000" dirty="0"/>
              <a:t>TCP </a:t>
            </a:r>
            <a:r>
              <a:rPr lang="zh-CN" altLang="en-US" sz="2000" dirty="0"/>
              <a:t>概述</a:t>
            </a:r>
          </a:p>
          <a:p>
            <a:pPr>
              <a:lnSpc>
                <a:spcPct val="90000"/>
              </a:lnSpc>
            </a:pPr>
            <a:r>
              <a:rPr lang="en-US" altLang="zh-CN" sz="2000" dirty="0"/>
              <a:t>TCP </a:t>
            </a:r>
            <a:r>
              <a:rPr lang="zh-CN" altLang="en-US" sz="2000" dirty="0"/>
              <a:t>最主要的特点</a:t>
            </a:r>
          </a:p>
          <a:p>
            <a:pPr>
              <a:lnSpc>
                <a:spcPct val="90000"/>
              </a:lnSpc>
            </a:pPr>
            <a:r>
              <a:rPr lang="en-US" altLang="zh-CN" sz="2000" dirty="0"/>
              <a:t>TCP </a:t>
            </a:r>
            <a:r>
              <a:rPr lang="zh-CN" altLang="en-US" sz="2000" dirty="0"/>
              <a:t>的连接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 </a:t>
            </a:r>
            <a:r>
              <a:rPr lang="en-US" altLang="zh-CN" sz="2000" dirty="0"/>
              <a:t>ARQ </a:t>
            </a:r>
            <a:r>
              <a:rPr lang="zh-CN" altLang="en-US" sz="2000" dirty="0"/>
              <a:t>协议</a:t>
            </a:r>
          </a:p>
          <a:p>
            <a:pPr>
              <a:lnSpc>
                <a:spcPct val="90000"/>
              </a:lnSpc>
              <a:buFontTx/>
              <a:buNone/>
            </a:pPr>
            <a:r>
              <a:rPr lang="en-US" altLang="zh-CN" sz="2000" dirty="0"/>
              <a:t>5.5 TCP </a:t>
            </a:r>
            <a:r>
              <a:rPr lang="zh-CN" altLang="en-US" sz="2000" dirty="0"/>
              <a:t>报文段的首部格式</a:t>
            </a:r>
          </a:p>
          <a:p>
            <a:pPr>
              <a:lnSpc>
                <a:spcPct val="90000"/>
              </a:lnSpc>
              <a:buFontTx/>
              <a:buNone/>
            </a:pPr>
            <a:r>
              <a:rPr lang="en-US" altLang="zh-CN" sz="2000" dirty="0"/>
              <a:t>5.6 TCP </a:t>
            </a:r>
            <a:r>
              <a:rPr lang="zh-CN" altLang="en-US" sz="2000" dirty="0"/>
              <a:t>可靠传输的实现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21" name="Rectangle 5"/>
          <p:cNvSpPr>
            <a:spLocks noGrp="1" noChangeArrowheads="1"/>
          </p:cNvSpPr>
          <p:nvPr>
            <p:ph type="title"/>
          </p:nvPr>
        </p:nvSpPr>
        <p:spPr/>
        <p:txBody>
          <a:bodyPr/>
          <a:lstStyle/>
          <a:p>
            <a:r>
              <a:rPr lang="en-US" altLang="zh-CN" dirty="0"/>
              <a:t>UDP</a:t>
            </a:r>
            <a:r>
              <a:rPr lang="zh-CN" altLang="en-US" dirty="0"/>
              <a:t>概述</a:t>
            </a:r>
          </a:p>
        </p:txBody>
      </p:sp>
      <p:sp>
        <p:nvSpPr>
          <p:cNvPr id="444422" name="Rectangle 6"/>
          <p:cNvSpPr>
            <a:spLocks noGrp="1" noChangeArrowheads="1"/>
          </p:cNvSpPr>
          <p:nvPr>
            <p:ph type="body" idx="1"/>
          </p:nvPr>
        </p:nvSpPr>
        <p:spPr>
          <a:xfrm>
            <a:off x="330200" y="1052513"/>
            <a:ext cx="8483600" cy="5124450"/>
          </a:xfrm>
        </p:spPr>
        <p:txBody>
          <a:bodyPr/>
          <a:lstStyle/>
          <a:p>
            <a:pPr>
              <a:spcBef>
                <a:spcPts val="600"/>
              </a:spcBef>
            </a:pPr>
            <a:r>
              <a:rPr lang="en-US" altLang="zh-CN" dirty="0"/>
              <a:t>UDP</a:t>
            </a:r>
            <a:r>
              <a:rPr lang="zh-CN" altLang="en-US" dirty="0"/>
              <a:t>只在</a:t>
            </a:r>
            <a:r>
              <a:rPr lang="en-US" altLang="zh-CN" dirty="0"/>
              <a:t>IP</a:t>
            </a:r>
            <a:r>
              <a:rPr lang="zh-CN" altLang="en-US" dirty="0"/>
              <a:t>的数据报服务之上增加了很少一点的功能，即</a:t>
            </a:r>
            <a:r>
              <a:rPr lang="zh-CN" altLang="en-US" dirty="0">
                <a:solidFill>
                  <a:srgbClr val="FF0000"/>
                </a:solidFill>
                <a:ea typeface="黑体" panose="02010609060101010101" pitchFamily="49" charset="-122"/>
              </a:rPr>
              <a:t>端口</a:t>
            </a:r>
            <a:r>
              <a:rPr lang="zh-CN" altLang="en-US" dirty="0"/>
              <a:t>的功能和</a:t>
            </a:r>
            <a:r>
              <a:rPr lang="zh-CN" altLang="en-US" dirty="0">
                <a:solidFill>
                  <a:srgbClr val="FF0000"/>
                </a:solidFill>
                <a:ea typeface="黑体" panose="02010609060101010101" pitchFamily="49" charset="-122"/>
              </a:rPr>
              <a:t>差错检测</a:t>
            </a:r>
            <a:r>
              <a:rPr lang="zh-CN" altLang="en-US" dirty="0">
                <a:solidFill>
                  <a:srgbClr val="FF0000"/>
                </a:solidFill>
              </a:rPr>
              <a:t>的</a:t>
            </a:r>
            <a:r>
              <a:rPr lang="zh-CN" altLang="en-US" dirty="0"/>
              <a:t>功能。</a:t>
            </a:r>
            <a:endParaRPr lang="en-US" altLang="zh-CN" dirty="0"/>
          </a:p>
          <a:p>
            <a:pPr>
              <a:spcBef>
                <a:spcPts val="600"/>
              </a:spcBef>
            </a:pPr>
            <a:endParaRPr lang="en-US" altLang="zh-CN" dirty="0"/>
          </a:p>
          <a:p>
            <a:pPr>
              <a:spcBef>
                <a:spcPts val="600"/>
              </a:spcBef>
              <a:buBlip>
                <a:blip r:embed="rId3"/>
              </a:buBlip>
            </a:pPr>
            <a:r>
              <a:rPr lang="pt-BR" altLang="zh-CN" dirty="0"/>
              <a:t>a no-frills, bare-bones transport protocol</a:t>
            </a:r>
            <a:endParaRPr lang="zh-CN" altLang="en-US" dirty="0"/>
          </a:p>
          <a:p>
            <a:pPr>
              <a:spcBef>
                <a:spcPts val="600"/>
              </a:spcBef>
            </a:pPr>
            <a:endParaRPr lang="zh-CN" altLang="en-US" dirty="0"/>
          </a:p>
          <a:p>
            <a:pPr>
              <a:spcBef>
                <a:spcPts val="600"/>
              </a:spcBef>
            </a:pPr>
            <a:r>
              <a:rPr lang="zh-CN" altLang="en-US" dirty="0"/>
              <a:t>虽然</a:t>
            </a:r>
            <a:r>
              <a:rPr lang="en-US" altLang="zh-CN" dirty="0"/>
              <a:t>UDP</a:t>
            </a:r>
            <a:r>
              <a:rPr lang="zh-CN" altLang="en-US" dirty="0"/>
              <a:t>用户数据报只能提供不可靠的交付，但 </a:t>
            </a:r>
            <a:r>
              <a:rPr lang="en-US" altLang="zh-CN" dirty="0"/>
              <a:t>UDP</a:t>
            </a:r>
            <a:r>
              <a:rPr lang="zh-CN" altLang="en-US" dirty="0"/>
              <a:t>在某些方面有其特殊的优点。</a:t>
            </a:r>
          </a:p>
          <a:p>
            <a:pPr>
              <a:spcBef>
                <a:spcPts val="600"/>
              </a:spcBef>
            </a:pPr>
            <a:endParaRPr lang="zh-CN" altLang="en-US" dirty="0"/>
          </a:p>
          <a:p>
            <a:pPr>
              <a:spcBef>
                <a:spcPts val="600"/>
              </a:spcBef>
            </a:pP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5" name="Rectangle 5"/>
          <p:cNvSpPr>
            <a:spLocks noGrp="1" noChangeArrowheads="1"/>
          </p:cNvSpPr>
          <p:nvPr>
            <p:ph type="title"/>
          </p:nvPr>
        </p:nvSpPr>
        <p:spPr/>
        <p:txBody>
          <a:bodyPr/>
          <a:lstStyle/>
          <a:p>
            <a:r>
              <a:rPr lang="en-US" altLang="zh-CN" dirty="0"/>
              <a:t>UDP</a:t>
            </a:r>
            <a:r>
              <a:rPr lang="zh-CN" altLang="en-US"/>
              <a:t>的主要特点</a:t>
            </a:r>
          </a:p>
        </p:txBody>
      </p:sp>
      <p:sp>
        <p:nvSpPr>
          <p:cNvPr id="680966" name="Rectangle 6"/>
          <p:cNvSpPr>
            <a:spLocks noGrp="1" noChangeArrowheads="1"/>
          </p:cNvSpPr>
          <p:nvPr>
            <p:ph type="body" idx="1"/>
          </p:nvPr>
        </p:nvSpPr>
        <p:spPr>
          <a:xfrm>
            <a:off x="330200" y="1028700"/>
            <a:ext cx="8483600" cy="5136603"/>
          </a:xfrm>
        </p:spPr>
        <p:txBody>
          <a:bodyPr/>
          <a:lstStyle/>
          <a:p>
            <a:pPr>
              <a:spcBef>
                <a:spcPts val="600"/>
              </a:spcBef>
              <a:buFontTx/>
              <a:buNone/>
            </a:pPr>
            <a:r>
              <a:rPr lang="en-US" altLang="zh-CN" dirty="0"/>
              <a:t>(1) UDP</a:t>
            </a:r>
            <a:r>
              <a:rPr lang="zh-CN" altLang="en-US" dirty="0"/>
              <a:t>是无连接的，即发送数据之前不需要建立连接。</a:t>
            </a:r>
          </a:p>
          <a:p>
            <a:pPr>
              <a:spcBef>
                <a:spcPts val="600"/>
              </a:spcBef>
              <a:buFontTx/>
              <a:buNone/>
            </a:pPr>
            <a:endParaRPr lang="zh-CN" altLang="en-US" dirty="0"/>
          </a:p>
          <a:p>
            <a:pPr>
              <a:spcBef>
                <a:spcPts val="600"/>
              </a:spcBef>
              <a:buFontTx/>
              <a:buNone/>
            </a:pPr>
            <a:r>
              <a:rPr lang="en-US" altLang="zh-CN" dirty="0"/>
              <a:t>(2) UDP</a:t>
            </a:r>
            <a:r>
              <a:rPr lang="zh-CN" altLang="en-US" dirty="0"/>
              <a:t>使用尽最大努力交付，即不保证可靠交付，因此主机不需要维持复杂的</a:t>
            </a:r>
            <a:r>
              <a:rPr lang="zh-CN" altLang="en-US" dirty="0">
                <a:solidFill>
                  <a:srgbClr val="FF0000"/>
                </a:solidFill>
              </a:rPr>
              <a:t>连接状态表</a:t>
            </a:r>
            <a:r>
              <a:rPr lang="zh-CN" altLang="en-US" dirty="0"/>
              <a:t>。</a:t>
            </a:r>
          </a:p>
          <a:p>
            <a:pPr>
              <a:spcBef>
                <a:spcPts val="600"/>
              </a:spcBef>
              <a:buFontTx/>
              <a:buNone/>
            </a:pPr>
            <a:endParaRPr lang="zh-CN" altLang="en-US" dirty="0"/>
          </a:p>
          <a:p>
            <a:pPr>
              <a:spcBef>
                <a:spcPts val="600"/>
              </a:spcBef>
              <a:buFontTx/>
              <a:buNone/>
            </a:pPr>
            <a:r>
              <a:rPr lang="en-US" altLang="zh-CN" dirty="0"/>
              <a:t>(3) UDP</a:t>
            </a:r>
            <a:r>
              <a:rPr lang="zh-CN" altLang="en-US" dirty="0"/>
              <a:t>是面向报文的。</a:t>
            </a:r>
            <a:endParaRPr lang="en-US" altLang="zh-CN" dirty="0"/>
          </a:p>
          <a:p>
            <a:pPr eaLnBrk="1" hangingPunct="1">
              <a:spcBef>
                <a:spcPts val="600"/>
              </a:spcBef>
            </a:pPr>
            <a:r>
              <a:rPr lang="zh-CN" altLang="en-US" dirty="0"/>
              <a:t>发送方 </a:t>
            </a:r>
            <a:r>
              <a:rPr lang="en-US" altLang="zh-CN" dirty="0"/>
              <a:t>UDP </a:t>
            </a:r>
            <a:r>
              <a:rPr lang="zh-CN" altLang="en-US" dirty="0"/>
              <a:t>对应用程序交下来的报文，在添加首部后就向下交付 </a:t>
            </a:r>
            <a:r>
              <a:rPr lang="en-US" altLang="zh-CN" dirty="0"/>
              <a:t>IP </a:t>
            </a:r>
            <a:r>
              <a:rPr lang="zh-CN" altLang="en-US" dirty="0"/>
              <a:t>层。</a:t>
            </a:r>
            <a:endParaRPr lang="en-US" altLang="zh-CN" dirty="0"/>
          </a:p>
          <a:p>
            <a:pPr eaLnBrk="1" hangingPunct="1">
              <a:spcBef>
                <a:spcPts val="600"/>
              </a:spcBef>
            </a:pPr>
            <a:endParaRPr lang="en-US" altLang="zh-CN" dirty="0"/>
          </a:p>
          <a:p>
            <a:pPr eaLnBrk="1" hangingPunct="1">
              <a:spcBef>
                <a:spcPts val="600"/>
              </a:spcBef>
            </a:pPr>
            <a:r>
              <a:rPr lang="en-US" altLang="zh-CN" dirty="0"/>
              <a:t>UDP </a:t>
            </a:r>
            <a:r>
              <a:rPr lang="zh-CN" altLang="en-US" dirty="0"/>
              <a:t>对应用层交下来的报文，既不合并，也不拆分，而是保留这些报文的边界。</a:t>
            </a:r>
            <a:endParaRPr lang="en-US" altLang="zh-CN" dirty="0"/>
          </a:p>
          <a:p>
            <a:pPr eaLnBrk="1" hangingPunct="1">
              <a:spcBef>
                <a:spcPts val="600"/>
              </a:spcBef>
            </a:pPr>
            <a:endParaRPr lang="en-US" altLang="zh-CN" sz="2200" dirty="0"/>
          </a:p>
          <a:p>
            <a:pPr>
              <a:buFontTx/>
              <a:buNone/>
            </a:pPr>
            <a:endParaRPr lang="en-US" altLang="zh-CN" dirty="0"/>
          </a:p>
          <a:p>
            <a:pPr>
              <a:buFontTx/>
              <a:buNone/>
            </a:pPr>
            <a:endParaRPr lang="en-US" altLang="zh-CN" dirty="0"/>
          </a:p>
          <a:p>
            <a:pPr>
              <a:buFontTx/>
              <a:buNone/>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355600" y="203200"/>
            <a:ext cx="8464550" cy="627063"/>
          </a:xfrm>
        </p:spPr>
        <p:txBody>
          <a:bodyPr/>
          <a:lstStyle/>
          <a:p>
            <a:r>
              <a:rPr lang="en-US" altLang="zh-CN" dirty="0"/>
              <a:t>UDP</a:t>
            </a:r>
            <a:r>
              <a:rPr lang="zh-CN" altLang="en-US"/>
              <a:t>的主要特点 </a:t>
            </a:r>
          </a:p>
        </p:txBody>
      </p:sp>
      <p:sp>
        <p:nvSpPr>
          <p:cNvPr id="823300" name="Rectangle 4"/>
          <p:cNvSpPr>
            <a:spLocks noGrp="1" noChangeArrowheads="1"/>
          </p:cNvSpPr>
          <p:nvPr>
            <p:ph type="body" idx="1"/>
          </p:nvPr>
        </p:nvSpPr>
        <p:spPr>
          <a:xfrm>
            <a:off x="330200" y="1028700"/>
            <a:ext cx="8483600" cy="5136603"/>
          </a:xfrm>
        </p:spPr>
        <p:txBody>
          <a:bodyPr/>
          <a:lstStyle/>
          <a:p>
            <a:r>
              <a:rPr lang="zh-CN" altLang="en-US" dirty="0"/>
              <a:t>应用层交给</a:t>
            </a:r>
            <a:r>
              <a:rPr lang="en-US" altLang="zh-CN" dirty="0"/>
              <a:t>UDP</a:t>
            </a:r>
            <a:r>
              <a:rPr lang="zh-CN" altLang="en-US" dirty="0"/>
              <a:t>多长的报文，</a:t>
            </a:r>
            <a:r>
              <a:rPr lang="en-US" altLang="zh-CN" dirty="0"/>
              <a:t>UDP</a:t>
            </a:r>
            <a:r>
              <a:rPr lang="zh-CN" altLang="en-US" dirty="0"/>
              <a:t>就照样发送，即</a:t>
            </a:r>
            <a:r>
              <a:rPr lang="zh-CN" altLang="en-US" dirty="0">
                <a:solidFill>
                  <a:srgbClr val="FF0000"/>
                </a:solidFill>
              </a:rPr>
              <a:t>一次发送一个报文</a:t>
            </a:r>
            <a:r>
              <a:rPr lang="zh-CN" altLang="en-US" dirty="0"/>
              <a:t>。</a:t>
            </a:r>
          </a:p>
          <a:p>
            <a:pPr eaLnBrk="1" hangingPunct="1"/>
            <a:endParaRPr lang="en-US" altLang="zh-CN" dirty="0"/>
          </a:p>
          <a:p>
            <a:pPr eaLnBrk="1" hangingPunct="1"/>
            <a:r>
              <a:rPr lang="zh-CN" altLang="en-US" dirty="0"/>
              <a:t>接收方</a:t>
            </a:r>
            <a:r>
              <a:rPr lang="en-US" altLang="zh-CN" dirty="0"/>
              <a:t>UDP</a:t>
            </a:r>
            <a:r>
              <a:rPr lang="zh-CN" altLang="en-US" dirty="0"/>
              <a:t>对</a:t>
            </a:r>
            <a:r>
              <a:rPr lang="en-US" altLang="zh-CN" dirty="0"/>
              <a:t>IP</a:t>
            </a:r>
            <a:r>
              <a:rPr lang="zh-CN" altLang="en-US" dirty="0"/>
              <a:t>层交上来的</a:t>
            </a:r>
            <a:r>
              <a:rPr lang="en-US" altLang="zh-CN" dirty="0"/>
              <a:t>UDP</a:t>
            </a:r>
            <a:r>
              <a:rPr lang="zh-CN" altLang="en-US" dirty="0"/>
              <a:t>用户数据报，在去除首部后就原封不动地交付上层的应用进程，</a:t>
            </a:r>
            <a:r>
              <a:rPr lang="zh-CN" altLang="en-US" dirty="0">
                <a:solidFill>
                  <a:srgbClr val="FF0000"/>
                </a:solidFill>
              </a:rPr>
              <a:t>一次交付一个完整的报文</a:t>
            </a:r>
            <a:r>
              <a:rPr lang="zh-CN" altLang="en-US" dirty="0"/>
              <a:t>。</a:t>
            </a:r>
            <a:endParaRPr lang="en-US" altLang="zh-CN" dirty="0"/>
          </a:p>
          <a:p>
            <a:endParaRPr lang="zh-CN" altLang="en-US" dirty="0"/>
          </a:p>
          <a:p>
            <a:pPr eaLnBrk="1" hangingPunct="1"/>
            <a:r>
              <a:rPr lang="zh-CN" altLang="en-US" dirty="0"/>
              <a:t>应用程序</a:t>
            </a:r>
            <a:r>
              <a:rPr lang="zh-CN" altLang="en-US" dirty="0">
                <a:solidFill>
                  <a:srgbClr val="FF0000"/>
                </a:solidFill>
              </a:rPr>
              <a:t>必须选择</a:t>
            </a:r>
            <a:r>
              <a:rPr lang="zh-CN" altLang="en-US" dirty="0"/>
              <a:t>合适大小的报文。</a:t>
            </a:r>
          </a:p>
          <a:p>
            <a:endParaRPr lang="en-US" altLang="zh-CN" dirty="0"/>
          </a:p>
          <a:p>
            <a:pPr>
              <a:buFontTx/>
              <a:buNone/>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ltLang="zh-CN" dirty="0"/>
              <a:t>UDP </a:t>
            </a:r>
            <a:r>
              <a:rPr lang="zh-CN" altLang="en-US" dirty="0"/>
              <a:t>是面向报文的</a:t>
            </a:r>
            <a:r>
              <a:rPr lang="zh-CN" altLang="en-US" sz="2400" dirty="0"/>
              <a:t> </a:t>
            </a:r>
          </a:p>
        </p:txBody>
      </p:sp>
      <p:sp>
        <p:nvSpPr>
          <p:cNvPr id="685060" name="AutoShape 4"/>
          <p:cNvSpPr>
            <a:spLocks noChangeArrowheads="1"/>
          </p:cNvSpPr>
          <p:nvPr/>
        </p:nvSpPr>
        <p:spPr bwMode="auto">
          <a:xfrm flipH="1">
            <a:off x="0" y="5141913"/>
            <a:ext cx="863600" cy="363537"/>
          </a:xfrm>
          <a:prstGeom prst="rightArrow">
            <a:avLst>
              <a:gd name="adj1" fmla="val 50000"/>
              <a:gd name="adj2" fmla="val 118788"/>
            </a:avLst>
          </a:prstGeom>
          <a:solidFill>
            <a:schemeClr val="hlink"/>
          </a:solidFill>
          <a:ln w="12700">
            <a:solidFill>
              <a:schemeClr val="tx1"/>
            </a:solidFill>
            <a:miter lim="800000"/>
          </a:ln>
          <a:effectLst/>
        </p:spPr>
        <p:txBody>
          <a:bodyPr wrap="none" anchor="ctr"/>
          <a:lstStyle/>
          <a:p>
            <a:endParaRPr lang="zh-CN" altLang="en-US"/>
          </a:p>
        </p:txBody>
      </p:sp>
      <p:sp>
        <p:nvSpPr>
          <p:cNvPr id="685061" name="Rectangle 5"/>
          <p:cNvSpPr>
            <a:spLocks noChangeArrowheads="1"/>
          </p:cNvSpPr>
          <p:nvPr/>
        </p:nvSpPr>
        <p:spPr bwMode="auto">
          <a:xfrm>
            <a:off x="1938338" y="4254500"/>
            <a:ext cx="5915025" cy="690563"/>
          </a:xfrm>
          <a:prstGeom prst="rect">
            <a:avLst/>
          </a:prstGeom>
          <a:gradFill rotWithShape="1">
            <a:gsLst>
              <a:gs pos="0">
                <a:srgbClr val="66FF99"/>
              </a:gs>
              <a:gs pos="100000">
                <a:srgbClr val="66FF99">
                  <a:gamma/>
                  <a:shade val="69804"/>
                  <a:invGamma/>
                </a:srgbClr>
              </a:gs>
            </a:gsLst>
            <a:lin ang="5400000" scaled="1"/>
          </a:gradFill>
          <a:ln w="12700">
            <a:noFill/>
            <a:miter lim="800000"/>
          </a:ln>
          <a:effectLst/>
        </p:spPr>
        <p:txBody>
          <a:bodyPr wrap="none" anchor="ctr"/>
          <a:lstStyle/>
          <a:p>
            <a:endParaRPr lang="zh-CN" altLang="en-US"/>
          </a:p>
        </p:txBody>
      </p:sp>
      <p:sp>
        <p:nvSpPr>
          <p:cNvPr id="685062" name="Rectangle 6"/>
          <p:cNvSpPr>
            <a:spLocks noChangeArrowheads="1"/>
          </p:cNvSpPr>
          <p:nvPr/>
        </p:nvSpPr>
        <p:spPr bwMode="auto">
          <a:xfrm>
            <a:off x="3367088" y="2844800"/>
            <a:ext cx="4486275" cy="682625"/>
          </a:xfrm>
          <a:prstGeom prst="rect">
            <a:avLst/>
          </a:prstGeom>
          <a:gradFill rotWithShape="1">
            <a:gsLst>
              <a:gs pos="0">
                <a:srgbClr val="FFFFCC">
                  <a:gamma/>
                  <a:shade val="69804"/>
                  <a:invGamma/>
                </a:srgbClr>
              </a:gs>
              <a:gs pos="100000">
                <a:srgbClr val="FFFFCC"/>
              </a:gs>
            </a:gsLst>
            <a:lin ang="5400000" scaled="1"/>
          </a:gradFill>
          <a:ln w="12700">
            <a:noFill/>
            <a:miter lim="800000"/>
          </a:ln>
          <a:effectLst/>
        </p:spPr>
        <p:txBody>
          <a:bodyPr wrap="none" anchor="ctr"/>
          <a:lstStyle/>
          <a:p>
            <a:endParaRPr lang="zh-CN" altLang="en-US"/>
          </a:p>
        </p:txBody>
      </p:sp>
      <p:sp>
        <p:nvSpPr>
          <p:cNvPr id="685063" name="Rectangle 7"/>
          <p:cNvSpPr>
            <a:spLocks noChangeArrowheads="1"/>
          </p:cNvSpPr>
          <p:nvPr/>
        </p:nvSpPr>
        <p:spPr bwMode="auto">
          <a:xfrm>
            <a:off x="1938338" y="3529013"/>
            <a:ext cx="5915025" cy="722312"/>
          </a:xfrm>
          <a:prstGeom prst="rect">
            <a:avLst/>
          </a:prstGeom>
          <a:solidFill>
            <a:schemeClr val="bg1"/>
          </a:solidFill>
          <a:ln w="2857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685064" name="Rectangle 8"/>
          <p:cNvSpPr>
            <a:spLocks noChangeArrowheads="1"/>
          </p:cNvSpPr>
          <p:nvPr/>
        </p:nvSpPr>
        <p:spPr bwMode="auto">
          <a:xfrm>
            <a:off x="815975" y="4984750"/>
            <a:ext cx="7037388" cy="749300"/>
          </a:xfrm>
          <a:prstGeom prst="rect">
            <a:avLst/>
          </a:prstGeom>
          <a:solidFill>
            <a:schemeClr val="bg1"/>
          </a:solidFill>
          <a:ln w="28575">
            <a:solidFill>
              <a:schemeClr val="tx1"/>
            </a:solidFill>
            <a:miter lim="800000"/>
          </a:ln>
          <a:effectLst/>
        </p:spPr>
        <p:txBody>
          <a:bodyPr wrap="none" anchor="ctr"/>
          <a:lstStyle/>
          <a:p>
            <a:endParaRPr lang="zh-CN" altLang="en-US"/>
          </a:p>
        </p:txBody>
      </p:sp>
      <p:sp>
        <p:nvSpPr>
          <p:cNvPr id="685078" name="Rectangle 22"/>
          <p:cNvSpPr>
            <a:spLocks noChangeArrowheads="1"/>
          </p:cNvSpPr>
          <p:nvPr/>
        </p:nvSpPr>
        <p:spPr bwMode="auto">
          <a:xfrm>
            <a:off x="1979613" y="5013325"/>
            <a:ext cx="5849937" cy="690563"/>
          </a:xfrm>
          <a:prstGeom prst="rect">
            <a:avLst/>
          </a:prstGeom>
          <a:solidFill>
            <a:srgbClr val="66FF99"/>
          </a:solidFill>
          <a:ln w="9525">
            <a:noFill/>
            <a:miter lim="800000"/>
          </a:ln>
          <a:effectLst/>
        </p:spPr>
        <p:txBody>
          <a:bodyPr wrap="none" anchor="ctr"/>
          <a:lstStyle/>
          <a:p>
            <a:endParaRPr lang="zh-CN" altLang="en-US"/>
          </a:p>
        </p:txBody>
      </p:sp>
      <p:sp>
        <p:nvSpPr>
          <p:cNvPr id="685065" name="Rectangle 9"/>
          <p:cNvSpPr>
            <a:spLocks noChangeArrowheads="1"/>
          </p:cNvSpPr>
          <p:nvPr/>
        </p:nvSpPr>
        <p:spPr bwMode="auto">
          <a:xfrm>
            <a:off x="3325813" y="5149850"/>
            <a:ext cx="2990850"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dirty="0">
                <a:latin typeface="Arial" panose="020B0604020202020204" pitchFamily="34" charset="0"/>
                <a:ea typeface="黑体" panose="02010609060101010101" pitchFamily="49" charset="-122"/>
              </a:rPr>
              <a:t>IP </a:t>
            </a:r>
            <a:r>
              <a:rPr kumimoji="1" lang="zh-CN" altLang="en-US" sz="2400" dirty="0">
                <a:latin typeface="Arial" panose="020B0604020202020204" pitchFamily="34" charset="0"/>
                <a:ea typeface="黑体" panose="02010609060101010101" pitchFamily="49" charset="-122"/>
              </a:rPr>
              <a:t>数据报的数据部分</a:t>
            </a:r>
          </a:p>
        </p:txBody>
      </p:sp>
      <p:sp>
        <p:nvSpPr>
          <p:cNvPr id="685066" name="Rectangle 10"/>
          <p:cNvSpPr>
            <a:spLocks noChangeArrowheads="1"/>
          </p:cNvSpPr>
          <p:nvPr/>
        </p:nvSpPr>
        <p:spPr bwMode="auto">
          <a:xfrm>
            <a:off x="777875" y="5119688"/>
            <a:ext cx="1163638"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dirty="0">
                <a:latin typeface="Arial" panose="020B0604020202020204" pitchFamily="34" charset="0"/>
                <a:ea typeface="黑体" panose="02010609060101010101" pitchFamily="49" charset="-122"/>
              </a:rPr>
              <a:t>IP </a:t>
            </a:r>
            <a:r>
              <a:rPr kumimoji="1" lang="zh-CN" altLang="en-US" sz="2400">
                <a:latin typeface="Arial" panose="020B0604020202020204" pitchFamily="34" charset="0"/>
                <a:ea typeface="黑体" panose="02010609060101010101" pitchFamily="49" charset="-122"/>
              </a:rPr>
              <a:t>首部</a:t>
            </a:r>
          </a:p>
        </p:txBody>
      </p:sp>
      <p:sp>
        <p:nvSpPr>
          <p:cNvPr id="685067" name="Rectangle 11"/>
          <p:cNvSpPr>
            <a:spLocks noChangeArrowheads="1"/>
          </p:cNvSpPr>
          <p:nvPr/>
        </p:nvSpPr>
        <p:spPr bwMode="auto">
          <a:xfrm>
            <a:off x="8058150" y="5116513"/>
            <a:ext cx="857250"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dirty="0">
                <a:latin typeface="Arial" panose="020B0604020202020204" pitchFamily="34" charset="0"/>
                <a:ea typeface="黑体" panose="02010609060101010101" pitchFamily="49" charset="-122"/>
              </a:rPr>
              <a:t>IP </a:t>
            </a:r>
            <a:r>
              <a:rPr kumimoji="1" lang="zh-CN" altLang="en-US" sz="2400">
                <a:latin typeface="Arial" panose="020B0604020202020204" pitchFamily="34" charset="0"/>
                <a:ea typeface="黑体" panose="02010609060101010101" pitchFamily="49" charset="-122"/>
              </a:rPr>
              <a:t>层</a:t>
            </a:r>
          </a:p>
        </p:txBody>
      </p:sp>
      <p:sp>
        <p:nvSpPr>
          <p:cNvPr id="685068" name="Line 12"/>
          <p:cNvSpPr>
            <a:spLocks noChangeShapeType="1"/>
          </p:cNvSpPr>
          <p:nvPr/>
        </p:nvSpPr>
        <p:spPr bwMode="auto">
          <a:xfrm>
            <a:off x="3402013" y="3529013"/>
            <a:ext cx="0" cy="722312"/>
          </a:xfrm>
          <a:prstGeom prst="line">
            <a:avLst/>
          </a:prstGeom>
          <a:noFill/>
          <a:ln w="12700">
            <a:solidFill>
              <a:schemeClr val="tx1"/>
            </a:solidFill>
            <a:round/>
          </a:ln>
          <a:effectLst/>
        </p:spPr>
        <p:txBody>
          <a:bodyPr wrap="none" anchor="ctr"/>
          <a:lstStyle/>
          <a:p>
            <a:endParaRPr lang="zh-CN" altLang="en-US"/>
          </a:p>
        </p:txBody>
      </p:sp>
      <p:sp>
        <p:nvSpPr>
          <p:cNvPr id="685069" name="AutoShape 13"/>
          <p:cNvSpPr>
            <a:spLocks noChangeArrowheads="1"/>
          </p:cNvSpPr>
          <p:nvPr/>
        </p:nvSpPr>
        <p:spPr bwMode="auto">
          <a:xfrm rot="16200000" flipH="1">
            <a:off x="4468812" y="4570413"/>
            <a:ext cx="963613" cy="325438"/>
          </a:xfrm>
          <a:prstGeom prst="rightArrow">
            <a:avLst>
              <a:gd name="adj1" fmla="val 50000"/>
              <a:gd name="adj2" fmla="val 148062"/>
            </a:avLst>
          </a:prstGeom>
          <a:solidFill>
            <a:srgbClr val="33CC33"/>
          </a:solidFill>
          <a:ln w="12700">
            <a:solidFill>
              <a:schemeClr val="tx1"/>
            </a:solidFill>
            <a:miter lim="800000"/>
          </a:ln>
          <a:effectLst/>
        </p:spPr>
        <p:txBody>
          <a:bodyPr wrap="none" anchor="ctr"/>
          <a:lstStyle/>
          <a:p>
            <a:endParaRPr lang="zh-CN" altLang="en-US"/>
          </a:p>
        </p:txBody>
      </p:sp>
      <p:sp>
        <p:nvSpPr>
          <p:cNvPr id="685070" name="Rectangle 14"/>
          <p:cNvSpPr>
            <a:spLocks noChangeArrowheads="1"/>
          </p:cNvSpPr>
          <p:nvPr/>
        </p:nvSpPr>
        <p:spPr bwMode="auto">
          <a:xfrm>
            <a:off x="1938338" y="3636963"/>
            <a:ext cx="1517650"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dirty="0">
                <a:latin typeface="Arial" panose="020B0604020202020204" pitchFamily="34" charset="0"/>
                <a:ea typeface="黑体" panose="02010609060101010101" pitchFamily="49" charset="-122"/>
              </a:rPr>
              <a:t>UDP </a:t>
            </a:r>
            <a:r>
              <a:rPr kumimoji="1" lang="zh-CN" altLang="en-US" sz="2400">
                <a:latin typeface="Arial" panose="020B0604020202020204" pitchFamily="34" charset="0"/>
                <a:ea typeface="黑体" panose="02010609060101010101" pitchFamily="49" charset="-122"/>
              </a:rPr>
              <a:t>首部</a:t>
            </a:r>
          </a:p>
        </p:txBody>
      </p:sp>
      <p:sp>
        <p:nvSpPr>
          <p:cNvPr id="685071" name="Rectangle 15"/>
          <p:cNvSpPr>
            <a:spLocks noChangeArrowheads="1"/>
          </p:cNvSpPr>
          <p:nvPr/>
        </p:nvSpPr>
        <p:spPr bwMode="auto">
          <a:xfrm>
            <a:off x="3767138" y="3641725"/>
            <a:ext cx="3957637"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dirty="0">
                <a:latin typeface="Arial" panose="020B0604020202020204" pitchFamily="34" charset="0"/>
                <a:ea typeface="黑体" panose="02010609060101010101" pitchFamily="49" charset="-122"/>
              </a:rPr>
              <a:t>UDP </a:t>
            </a:r>
            <a:r>
              <a:rPr kumimoji="1" lang="zh-CN" altLang="en-US" sz="2400" dirty="0">
                <a:latin typeface="Arial" panose="020B0604020202020204" pitchFamily="34" charset="0"/>
                <a:ea typeface="黑体" panose="02010609060101010101" pitchFamily="49" charset="-122"/>
              </a:rPr>
              <a:t>用户数据报的数据部分</a:t>
            </a:r>
          </a:p>
        </p:txBody>
      </p:sp>
      <p:sp>
        <p:nvSpPr>
          <p:cNvPr id="685072" name="Rectangle 16"/>
          <p:cNvSpPr>
            <a:spLocks noChangeArrowheads="1"/>
          </p:cNvSpPr>
          <p:nvPr/>
        </p:nvSpPr>
        <p:spPr bwMode="auto">
          <a:xfrm>
            <a:off x="7956550" y="3649663"/>
            <a:ext cx="1095375" cy="45402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zh-CN" altLang="en-US" sz="2400">
                <a:latin typeface="Arial" panose="020B0604020202020204" pitchFamily="34" charset="0"/>
                <a:ea typeface="黑体" panose="02010609060101010101" pitchFamily="49" charset="-122"/>
              </a:rPr>
              <a:t>运输层</a:t>
            </a:r>
          </a:p>
        </p:txBody>
      </p:sp>
      <p:sp>
        <p:nvSpPr>
          <p:cNvPr id="685073" name="Line 17"/>
          <p:cNvSpPr>
            <a:spLocks noChangeShapeType="1"/>
          </p:cNvSpPr>
          <p:nvPr/>
        </p:nvSpPr>
        <p:spPr bwMode="auto">
          <a:xfrm>
            <a:off x="1938338" y="4984750"/>
            <a:ext cx="0" cy="749300"/>
          </a:xfrm>
          <a:prstGeom prst="line">
            <a:avLst/>
          </a:prstGeom>
          <a:noFill/>
          <a:ln w="12700">
            <a:solidFill>
              <a:schemeClr val="tx1"/>
            </a:solidFill>
            <a:round/>
          </a:ln>
          <a:effectLst/>
        </p:spPr>
        <p:txBody>
          <a:bodyPr wrap="none" anchor="ctr"/>
          <a:lstStyle/>
          <a:p>
            <a:endParaRPr lang="zh-CN" altLang="en-US"/>
          </a:p>
        </p:txBody>
      </p:sp>
      <p:sp>
        <p:nvSpPr>
          <p:cNvPr id="685074" name="AutoShape 18"/>
          <p:cNvSpPr>
            <a:spLocks noChangeArrowheads="1"/>
          </p:cNvSpPr>
          <p:nvPr/>
        </p:nvSpPr>
        <p:spPr bwMode="auto">
          <a:xfrm rot="16200000" flipH="1">
            <a:off x="5134769" y="3124994"/>
            <a:ext cx="963613" cy="327025"/>
          </a:xfrm>
          <a:prstGeom prst="rightArrow">
            <a:avLst>
              <a:gd name="adj1" fmla="val 50000"/>
              <a:gd name="adj2" fmla="val 147344"/>
            </a:avLst>
          </a:prstGeom>
          <a:solidFill>
            <a:schemeClr val="bg1"/>
          </a:solidFill>
          <a:ln w="12700">
            <a:solidFill>
              <a:schemeClr val="tx1"/>
            </a:solidFill>
            <a:miter lim="800000"/>
          </a:ln>
          <a:effectLst/>
        </p:spPr>
        <p:txBody>
          <a:bodyPr wrap="none" anchor="ctr"/>
          <a:lstStyle/>
          <a:p>
            <a:endParaRPr lang="zh-CN" altLang="en-US"/>
          </a:p>
        </p:txBody>
      </p:sp>
      <p:sp>
        <p:nvSpPr>
          <p:cNvPr id="685075" name="Rectangle 19"/>
          <p:cNvSpPr>
            <a:spLocks noChangeArrowheads="1"/>
          </p:cNvSpPr>
          <p:nvPr/>
        </p:nvSpPr>
        <p:spPr bwMode="auto">
          <a:xfrm>
            <a:off x="3402013" y="2205038"/>
            <a:ext cx="4425950" cy="601662"/>
          </a:xfrm>
          <a:prstGeom prst="rect">
            <a:avLst/>
          </a:prstGeom>
          <a:solidFill>
            <a:srgbClr val="FFFFCC"/>
          </a:solidFill>
          <a:ln w="28575">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sz="2400" dirty="0">
                <a:latin typeface="Arial" panose="020B0604020202020204" pitchFamily="34" charset="0"/>
                <a:ea typeface="黑体" panose="02010609060101010101" pitchFamily="49" charset="-122"/>
              </a:rPr>
              <a:t>应用层报文</a:t>
            </a:r>
          </a:p>
        </p:txBody>
      </p:sp>
      <p:sp>
        <p:nvSpPr>
          <p:cNvPr id="685076" name="Rectangle 20"/>
          <p:cNvSpPr>
            <a:spLocks noChangeArrowheads="1"/>
          </p:cNvSpPr>
          <p:nvPr/>
        </p:nvSpPr>
        <p:spPr bwMode="auto">
          <a:xfrm>
            <a:off x="7956550" y="2205038"/>
            <a:ext cx="1095375" cy="45402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400">
                <a:latin typeface="Arial" panose="020B0604020202020204" pitchFamily="34" charset="0"/>
                <a:ea typeface="黑体" panose="02010609060101010101" pitchFamily="49" charset="-122"/>
              </a:rPr>
              <a:t>应用层</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4342" name="Picture 6"/>
          <p:cNvPicPr>
            <a:picLocks noChangeAspect="1" noChangeArrowheads="1"/>
          </p:cNvPicPr>
          <p:nvPr/>
        </p:nvPicPr>
        <p:blipFill>
          <a:blip r:embed="rId3" cstate="print"/>
          <a:srcRect/>
          <a:stretch>
            <a:fillRect/>
          </a:stretch>
        </p:blipFill>
        <p:spPr bwMode="auto">
          <a:xfrm>
            <a:off x="838200" y="1020763"/>
            <a:ext cx="6934200" cy="5075237"/>
          </a:xfrm>
          <a:prstGeom prst="rect">
            <a:avLst/>
          </a:prstGeom>
          <a:noFill/>
          <a:ln w="9525">
            <a:noFill/>
            <a:miter lim="800000"/>
            <a:headEnd/>
            <a:tailEnd/>
          </a:ln>
          <a:effectLst/>
        </p:spPr>
      </p:pic>
      <p:sp>
        <p:nvSpPr>
          <p:cNvPr id="4" name="标题 3"/>
          <p:cNvSpPr>
            <a:spLocks noGrp="1"/>
          </p:cNvSpPr>
          <p:nvPr>
            <p:ph type="title"/>
          </p:nvPr>
        </p:nvSpPr>
        <p:spPr/>
        <p:txBody>
          <a:bodyPr/>
          <a:lstStyle/>
          <a:p>
            <a:r>
              <a:rPr lang="en-US" altLang="zh-CN" dirty="0"/>
              <a:t>IP addresses</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355600" y="203200"/>
            <a:ext cx="8464550" cy="627063"/>
          </a:xfrm>
        </p:spPr>
        <p:txBody>
          <a:bodyPr/>
          <a:lstStyle/>
          <a:p>
            <a:r>
              <a:rPr lang="en-US" altLang="zh-CN" dirty="0"/>
              <a:t>UDP</a:t>
            </a:r>
            <a:r>
              <a:rPr lang="zh-CN" altLang="en-US"/>
              <a:t>的主要特点 </a:t>
            </a:r>
          </a:p>
        </p:txBody>
      </p:sp>
      <p:sp>
        <p:nvSpPr>
          <p:cNvPr id="823300" name="Rectangle 4"/>
          <p:cNvSpPr>
            <a:spLocks noGrp="1" noChangeArrowheads="1"/>
          </p:cNvSpPr>
          <p:nvPr>
            <p:ph type="body" idx="1"/>
          </p:nvPr>
        </p:nvSpPr>
        <p:spPr>
          <a:xfrm>
            <a:off x="330200" y="1028700"/>
            <a:ext cx="8483600" cy="5136603"/>
          </a:xfrm>
        </p:spPr>
        <p:txBody>
          <a:bodyPr/>
          <a:lstStyle/>
          <a:p>
            <a:pPr marL="342265" indent="-342265">
              <a:spcBef>
                <a:spcPts val="600"/>
              </a:spcBef>
              <a:buNone/>
            </a:pPr>
            <a:r>
              <a:rPr lang="en-US" altLang="zh-CN" dirty="0"/>
              <a:t>(4) UDP</a:t>
            </a:r>
            <a:r>
              <a:rPr lang="zh-CN" altLang="en-US" dirty="0"/>
              <a:t>没有拥塞控制，因此网络出现的拥塞不会</a:t>
            </a:r>
            <a:r>
              <a:rPr lang="zh-CN" altLang="en-US" dirty="0">
                <a:solidFill>
                  <a:srgbClr val="FF0000"/>
                </a:solidFill>
              </a:rPr>
              <a:t>使</a:t>
            </a:r>
            <a:r>
              <a:rPr lang="zh-CN" altLang="en-US" dirty="0"/>
              <a:t>源主机的发送速率降低。</a:t>
            </a:r>
          </a:p>
          <a:p>
            <a:endParaRPr lang="en-US" altLang="zh-CN" dirty="0"/>
          </a:p>
          <a:p>
            <a:r>
              <a:rPr lang="zh-CN" altLang="en-US" dirty="0"/>
              <a:t>很多的实时应用</a:t>
            </a:r>
            <a:r>
              <a:rPr lang="en-US" altLang="zh-CN" dirty="0"/>
              <a:t>(</a:t>
            </a:r>
            <a:r>
              <a:rPr lang="zh-CN" altLang="en-US" dirty="0"/>
              <a:t>如</a:t>
            </a:r>
            <a:r>
              <a:rPr lang="en-US" altLang="zh-CN" dirty="0"/>
              <a:t>IP</a:t>
            </a:r>
            <a:r>
              <a:rPr lang="zh-CN" altLang="en-US" dirty="0"/>
              <a:t>电话、实时视频会议等</a:t>
            </a:r>
            <a:r>
              <a:rPr lang="en-US" altLang="zh-CN" dirty="0"/>
              <a:t>)</a:t>
            </a:r>
            <a:r>
              <a:rPr lang="zh-CN" altLang="en-US" dirty="0"/>
              <a:t>要求源主机以恒定的速率发送数据，并且允许在网络发生拥塞时丢失一些数据，但却不允许数据有太大的时延。</a:t>
            </a:r>
            <a:endParaRPr lang="en-US" altLang="zh-CN" dirty="0"/>
          </a:p>
          <a:p>
            <a:endParaRPr lang="en-US" altLang="zh-CN" dirty="0"/>
          </a:p>
          <a:p>
            <a:pPr>
              <a:buFontTx/>
              <a:buNone/>
            </a:pPr>
            <a:r>
              <a:rPr lang="en-US" altLang="zh-CN" dirty="0"/>
              <a:t>(5) UDP</a:t>
            </a:r>
            <a:r>
              <a:rPr lang="zh-CN" altLang="en-US" dirty="0"/>
              <a:t>支持一对一、一对多、多对一和多对多的交互通信。</a:t>
            </a:r>
          </a:p>
          <a:p>
            <a:pPr>
              <a:buFontTx/>
              <a:buNone/>
            </a:pPr>
            <a:endParaRPr lang="zh-CN" altLang="en-US" dirty="0"/>
          </a:p>
          <a:p>
            <a:pPr>
              <a:buFontTx/>
              <a:buNone/>
            </a:pPr>
            <a:r>
              <a:rPr lang="en-US" altLang="zh-CN" dirty="0"/>
              <a:t>(6) UDP</a:t>
            </a:r>
            <a:r>
              <a:rPr lang="zh-CN" altLang="en-US" dirty="0"/>
              <a:t>的首部开销小，只有</a:t>
            </a:r>
            <a:r>
              <a:rPr lang="en-US" altLang="zh-CN" dirty="0"/>
              <a:t>8</a:t>
            </a:r>
            <a:r>
              <a:rPr lang="zh-CN" altLang="en-US" dirty="0"/>
              <a:t>个字节。</a:t>
            </a:r>
          </a:p>
          <a:p>
            <a:endParaRPr lang="zh-CN" altLang="en-US" dirty="0"/>
          </a:p>
          <a:p>
            <a:pPr>
              <a:buFontTx/>
              <a:buNone/>
            </a:pP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应用层协议对</a:t>
            </a:r>
            <a:r>
              <a:rPr lang="en-US" altLang="zh-CN" dirty="0"/>
              <a:t>UDP</a:t>
            </a:r>
            <a:r>
              <a:rPr lang="zh-CN" altLang="en-US" dirty="0"/>
              <a:t>不可靠的传输</a:t>
            </a:r>
            <a:r>
              <a:rPr lang="zh-CN" altLang="en-US" dirty="0">
                <a:solidFill>
                  <a:srgbClr val="FF0000"/>
                </a:solidFill>
              </a:rPr>
              <a:t>进行</a:t>
            </a:r>
            <a:r>
              <a:rPr lang="zh-CN" altLang="en-US" dirty="0"/>
              <a:t>适当的改进</a:t>
            </a:r>
          </a:p>
        </p:txBody>
      </p:sp>
      <p:pic>
        <p:nvPicPr>
          <p:cNvPr id="3" name="Picture 3" descr="632 Mixed Quality Redunda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00808"/>
            <a:ext cx="7677259"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应用层协议对</a:t>
            </a:r>
            <a:r>
              <a:rPr lang="en-US" altLang="zh-CN" dirty="0"/>
              <a:t>UDP</a:t>
            </a:r>
            <a:r>
              <a:rPr lang="zh-CN" altLang="en-US" dirty="0"/>
              <a:t>不可靠的传输</a:t>
            </a:r>
            <a:r>
              <a:rPr lang="zh-CN" altLang="en-US" dirty="0">
                <a:solidFill>
                  <a:srgbClr val="C00000"/>
                </a:solidFill>
              </a:rPr>
              <a:t>进行</a:t>
            </a:r>
            <a:r>
              <a:rPr lang="zh-CN" altLang="en-US" dirty="0"/>
              <a:t>适当的改进</a:t>
            </a:r>
          </a:p>
        </p:txBody>
      </p:sp>
      <p:pic>
        <p:nvPicPr>
          <p:cNvPr id="3" name="Picture 4" descr="633 interleav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04" y="1700808"/>
            <a:ext cx="7988192"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solidFill>
                  <a:srgbClr val="FF0000"/>
                </a:solidFill>
              </a:rPr>
              <a:t>UDP</a:t>
            </a:r>
            <a:r>
              <a:rPr lang="zh-CN" altLang="en-US" sz="2000" dirty="0">
                <a:solidFill>
                  <a:srgbClr val="FF0000"/>
                </a:solidFill>
              </a:rPr>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FontTx/>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ChangeArrowheads="1"/>
          </p:cNvSpPr>
          <p:nvPr/>
        </p:nvSpPr>
        <p:spPr bwMode="auto">
          <a:xfrm>
            <a:off x="2268538" y="5072063"/>
            <a:ext cx="1079500" cy="457200"/>
          </a:xfrm>
          <a:prstGeom prst="rect">
            <a:avLst/>
          </a:prstGeom>
          <a:solidFill>
            <a:srgbClr val="CCCCFF"/>
          </a:solidFill>
          <a:ln w="19050">
            <a:solidFill>
              <a:schemeClr val="tx1"/>
            </a:solidFill>
            <a:miter lim="800000"/>
          </a:ln>
          <a:effectLst/>
        </p:spPr>
        <p:txBody>
          <a:bodyPr wrap="none" anchor="ctr"/>
          <a:lstStyle/>
          <a:p>
            <a:endParaRPr lang="zh-CN" altLang="en-US"/>
          </a:p>
        </p:txBody>
      </p:sp>
      <p:sp>
        <p:nvSpPr>
          <p:cNvPr id="500739" name="Freeform 3"/>
          <p:cNvSpPr/>
          <p:nvPr/>
        </p:nvSpPr>
        <p:spPr bwMode="auto">
          <a:xfrm>
            <a:off x="2849563" y="3705225"/>
            <a:ext cx="4633912" cy="438150"/>
          </a:xfrm>
          <a:custGeom>
            <a:avLst/>
            <a:gdLst/>
            <a:ahLst/>
            <a:cxnLst>
              <a:cxn ang="0">
                <a:pos x="0" y="0"/>
              </a:cxn>
              <a:cxn ang="0">
                <a:pos x="2919" y="0"/>
              </a:cxn>
              <a:cxn ang="0">
                <a:pos x="1066" y="276"/>
              </a:cxn>
              <a:cxn ang="0">
                <a:pos x="346" y="268"/>
              </a:cxn>
              <a:cxn ang="0">
                <a:pos x="0" y="0"/>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w="9525">
            <a:noFill/>
            <a:round/>
          </a:ln>
          <a:effectLst/>
        </p:spPr>
        <p:txBody>
          <a:bodyPr wrap="none" anchor="ctr"/>
          <a:lstStyle/>
          <a:p>
            <a:endParaRPr lang="zh-CN" altLang="en-US"/>
          </a:p>
        </p:txBody>
      </p:sp>
      <p:sp>
        <p:nvSpPr>
          <p:cNvPr id="500740" name="Rectangle 4"/>
          <p:cNvSpPr>
            <a:spLocks noChangeArrowheads="1"/>
          </p:cNvSpPr>
          <p:nvPr/>
        </p:nvSpPr>
        <p:spPr bwMode="auto">
          <a:xfrm>
            <a:off x="3346450" y="4135438"/>
            <a:ext cx="1081088" cy="457200"/>
          </a:xfrm>
          <a:prstGeom prst="rect">
            <a:avLst/>
          </a:prstGeom>
          <a:solidFill>
            <a:srgbClr val="CCECFF"/>
          </a:solidFill>
          <a:ln w="12700">
            <a:solidFill>
              <a:schemeClr val="tx1"/>
            </a:solidFill>
            <a:miter lim="800000"/>
          </a:ln>
          <a:effectLst/>
        </p:spPr>
        <p:txBody>
          <a:bodyPr wrap="none" anchor="ctr"/>
          <a:lstStyle/>
          <a:p>
            <a:endParaRPr lang="zh-CN" altLang="en-US"/>
          </a:p>
        </p:txBody>
      </p:sp>
      <p:sp>
        <p:nvSpPr>
          <p:cNvPr id="500741" name="Rectangle 5"/>
          <p:cNvSpPr>
            <a:spLocks noGrp="1" noChangeArrowheads="1"/>
          </p:cNvSpPr>
          <p:nvPr>
            <p:ph type="title"/>
          </p:nvPr>
        </p:nvSpPr>
        <p:spPr/>
        <p:txBody>
          <a:bodyPr/>
          <a:lstStyle/>
          <a:p>
            <a:r>
              <a:rPr lang="en-US" altLang="zh-CN" dirty="0"/>
              <a:t>UDP </a:t>
            </a:r>
            <a:r>
              <a:rPr lang="zh-CN" altLang="en-US" dirty="0"/>
              <a:t>的首部格式 </a:t>
            </a:r>
          </a:p>
        </p:txBody>
      </p:sp>
      <p:sp>
        <p:nvSpPr>
          <p:cNvPr id="500742" name="AutoShape 6"/>
          <p:cNvSpPr>
            <a:spLocks noChangeArrowheads="1"/>
          </p:cNvSpPr>
          <p:nvPr/>
        </p:nvSpPr>
        <p:spPr bwMode="auto">
          <a:xfrm>
            <a:off x="1470025" y="5162550"/>
            <a:ext cx="798513" cy="288925"/>
          </a:xfrm>
          <a:prstGeom prst="leftArrow">
            <a:avLst>
              <a:gd name="adj1" fmla="val 50000"/>
              <a:gd name="adj2" fmla="val 69093"/>
            </a:avLst>
          </a:prstGeom>
          <a:solidFill>
            <a:srgbClr val="FF0000"/>
          </a:solidFill>
          <a:ln w="12700">
            <a:solidFill>
              <a:schemeClr val="tx1"/>
            </a:solidFill>
            <a:miter lim="800000"/>
          </a:ln>
          <a:effectLst/>
        </p:spPr>
        <p:txBody>
          <a:bodyPr wrap="none" anchor="ctr"/>
          <a:lstStyle/>
          <a:p>
            <a:endParaRPr lang="zh-CN" altLang="en-US"/>
          </a:p>
        </p:txBody>
      </p:sp>
      <p:sp>
        <p:nvSpPr>
          <p:cNvPr id="500743" name="Freeform 7"/>
          <p:cNvSpPr/>
          <p:nvPr/>
        </p:nvSpPr>
        <p:spPr bwMode="auto">
          <a:xfrm>
            <a:off x="890588" y="2562225"/>
            <a:ext cx="6681787" cy="685800"/>
          </a:xfrm>
          <a:custGeom>
            <a:avLst/>
            <a:gdLst/>
            <a:ahLst/>
            <a:cxnLst>
              <a:cxn ang="0">
                <a:pos x="0" y="0"/>
              </a:cxn>
              <a:cxn ang="0">
                <a:pos x="3600" y="0"/>
              </a:cxn>
              <a:cxn ang="0">
                <a:pos x="1056" y="432"/>
              </a:cxn>
              <a:cxn ang="0">
                <a:pos x="384" y="432"/>
              </a:cxn>
              <a:cxn ang="0">
                <a:pos x="0" y="0"/>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w="9525">
            <a:noFill/>
            <a:round/>
          </a:ln>
          <a:effectLst/>
        </p:spPr>
        <p:txBody>
          <a:bodyPr wrap="none" anchor="ctr"/>
          <a:lstStyle/>
          <a:p>
            <a:endParaRPr lang="zh-CN" altLang="en-US"/>
          </a:p>
        </p:txBody>
      </p:sp>
      <p:sp>
        <p:nvSpPr>
          <p:cNvPr id="500744" name="Rectangle 8"/>
          <p:cNvSpPr>
            <a:spLocks noChangeArrowheads="1"/>
          </p:cNvSpPr>
          <p:nvPr/>
        </p:nvSpPr>
        <p:spPr bwMode="auto">
          <a:xfrm>
            <a:off x="2849563" y="3248025"/>
            <a:ext cx="4633912" cy="457200"/>
          </a:xfrm>
          <a:prstGeom prst="rect">
            <a:avLst/>
          </a:prstGeom>
          <a:solidFill>
            <a:srgbClr val="CCECFF"/>
          </a:solidFill>
          <a:ln w="19050">
            <a:solidFill>
              <a:schemeClr val="tx1"/>
            </a:solidFill>
            <a:miter lim="800000"/>
          </a:ln>
          <a:effectLst/>
        </p:spPr>
        <p:txBody>
          <a:bodyPr wrap="none" anchor="ctr"/>
          <a:lstStyle/>
          <a:p>
            <a:endParaRPr lang="zh-CN" altLang="en-US"/>
          </a:p>
        </p:txBody>
      </p:sp>
      <p:sp>
        <p:nvSpPr>
          <p:cNvPr id="500745" name="Rectangle 9"/>
          <p:cNvSpPr>
            <a:spLocks noChangeArrowheads="1"/>
          </p:cNvSpPr>
          <p:nvPr/>
        </p:nvSpPr>
        <p:spPr bwMode="auto">
          <a:xfrm>
            <a:off x="3348038" y="5075238"/>
            <a:ext cx="5472112" cy="457200"/>
          </a:xfrm>
          <a:prstGeom prst="rect">
            <a:avLst/>
          </a:prstGeom>
          <a:solidFill>
            <a:srgbClr val="CCFF66"/>
          </a:solidFill>
          <a:ln w="19050">
            <a:solidFill>
              <a:schemeClr val="tx1"/>
            </a:solidFill>
            <a:miter lim="800000"/>
          </a:ln>
          <a:effectLst/>
        </p:spPr>
        <p:txBody>
          <a:bodyPr wrap="none" anchor="ctr"/>
          <a:lstStyle/>
          <a:p>
            <a:endParaRPr lang="zh-CN" altLang="en-US"/>
          </a:p>
        </p:txBody>
      </p:sp>
      <p:sp>
        <p:nvSpPr>
          <p:cNvPr id="500746" name="Line 10"/>
          <p:cNvSpPr>
            <a:spLocks noChangeShapeType="1"/>
          </p:cNvSpPr>
          <p:nvPr/>
        </p:nvSpPr>
        <p:spPr bwMode="auto">
          <a:xfrm>
            <a:off x="4008438" y="3248025"/>
            <a:ext cx="1587" cy="457200"/>
          </a:xfrm>
          <a:prstGeom prst="line">
            <a:avLst/>
          </a:prstGeom>
          <a:noFill/>
          <a:ln w="9525">
            <a:solidFill>
              <a:schemeClr val="tx1"/>
            </a:solidFill>
            <a:round/>
          </a:ln>
          <a:effectLst/>
        </p:spPr>
        <p:txBody>
          <a:bodyPr wrap="none" anchor="ctr"/>
          <a:lstStyle/>
          <a:p>
            <a:endParaRPr lang="zh-CN" altLang="en-US"/>
          </a:p>
        </p:txBody>
      </p:sp>
      <p:sp>
        <p:nvSpPr>
          <p:cNvPr id="500747" name="Rectangle 11"/>
          <p:cNvSpPr>
            <a:spLocks noChangeArrowheads="1"/>
          </p:cNvSpPr>
          <p:nvPr/>
        </p:nvSpPr>
        <p:spPr bwMode="auto">
          <a:xfrm>
            <a:off x="895350" y="2105025"/>
            <a:ext cx="6684963" cy="457200"/>
          </a:xfrm>
          <a:prstGeom prst="rect">
            <a:avLst/>
          </a:prstGeom>
          <a:solidFill>
            <a:srgbClr val="FFFF99"/>
          </a:solidFill>
          <a:ln w="19050">
            <a:solidFill>
              <a:schemeClr val="tx1"/>
            </a:solidFill>
            <a:miter lim="800000"/>
          </a:ln>
          <a:effectLst/>
        </p:spPr>
        <p:txBody>
          <a:bodyPr wrap="none" anchor="ctr"/>
          <a:lstStyle/>
          <a:p>
            <a:endParaRPr lang="zh-CN" altLang="en-US"/>
          </a:p>
        </p:txBody>
      </p:sp>
      <p:sp>
        <p:nvSpPr>
          <p:cNvPr id="500748" name="Line 12"/>
          <p:cNvSpPr>
            <a:spLocks noChangeShapeType="1"/>
          </p:cNvSpPr>
          <p:nvPr/>
        </p:nvSpPr>
        <p:spPr bwMode="auto">
          <a:xfrm>
            <a:off x="3121025" y="2105025"/>
            <a:ext cx="3175" cy="457200"/>
          </a:xfrm>
          <a:prstGeom prst="line">
            <a:avLst/>
          </a:prstGeom>
          <a:noFill/>
          <a:ln w="9525">
            <a:solidFill>
              <a:schemeClr val="tx1"/>
            </a:solidFill>
            <a:round/>
          </a:ln>
          <a:effectLst/>
        </p:spPr>
        <p:txBody>
          <a:bodyPr wrap="none" anchor="ctr"/>
          <a:lstStyle/>
          <a:p>
            <a:endParaRPr lang="zh-CN" altLang="en-US"/>
          </a:p>
        </p:txBody>
      </p:sp>
      <p:sp>
        <p:nvSpPr>
          <p:cNvPr id="500749" name="Line 13"/>
          <p:cNvSpPr>
            <a:spLocks noChangeShapeType="1"/>
          </p:cNvSpPr>
          <p:nvPr/>
        </p:nvSpPr>
        <p:spPr bwMode="auto">
          <a:xfrm>
            <a:off x="5165725" y="3248025"/>
            <a:ext cx="3175" cy="457200"/>
          </a:xfrm>
          <a:prstGeom prst="line">
            <a:avLst/>
          </a:prstGeom>
          <a:noFill/>
          <a:ln w="9525">
            <a:solidFill>
              <a:schemeClr val="tx1"/>
            </a:solidFill>
            <a:round/>
          </a:ln>
          <a:effectLst/>
        </p:spPr>
        <p:txBody>
          <a:bodyPr wrap="none" anchor="ctr"/>
          <a:lstStyle/>
          <a:p>
            <a:endParaRPr lang="zh-CN" altLang="en-US"/>
          </a:p>
        </p:txBody>
      </p:sp>
      <p:sp>
        <p:nvSpPr>
          <p:cNvPr id="500750" name="Line 14"/>
          <p:cNvSpPr>
            <a:spLocks noChangeShapeType="1"/>
          </p:cNvSpPr>
          <p:nvPr/>
        </p:nvSpPr>
        <p:spPr bwMode="auto">
          <a:xfrm>
            <a:off x="6324600" y="3248025"/>
            <a:ext cx="1588" cy="457200"/>
          </a:xfrm>
          <a:prstGeom prst="line">
            <a:avLst/>
          </a:prstGeom>
          <a:noFill/>
          <a:ln w="9525">
            <a:solidFill>
              <a:schemeClr val="tx1"/>
            </a:solidFill>
            <a:round/>
          </a:ln>
          <a:effectLst/>
        </p:spPr>
        <p:txBody>
          <a:bodyPr wrap="none" anchor="ctr"/>
          <a:lstStyle/>
          <a:p>
            <a:endParaRPr lang="zh-CN" altLang="en-US"/>
          </a:p>
        </p:txBody>
      </p:sp>
      <p:sp>
        <p:nvSpPr>
          <p:cNvPr id="500751" name="Freeform 15"/>
          <p:cNvSpPr/>
          <p:nvPr/>
        </p:nvSpPr>
        <p:spPr bwMode="auto">
          <a:xfrm>
            <a:off x="1600200" y="3248025"/>
            <a:ext cx="1249363" cy="457200"/>
          </a:xfrm>
          <a:custGeom>
            <a:avLst/>
            <a:gdLst/>
            <a:ahLst/>
            <a:cxnLst>
              <a:cxn ang="0">
                <a:pos x="672" y="288"/>
              </a:cxn>
              <a:cxn ang="0">
                <a:pos x="0" y="288"/>
              </a:cxn>
              <a:cxn ang="0">
                <a:pos x="0" y="0"/>
              </a:cxn>
              <a:cxn ang="0">
                <a:pos x="672" y="0"/>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ln>
          <a:effectLst/>
        </p:spPr>
        <p:txBody>
          <a:bodyPr wrap="none" anchor="ctr"/>
          <a:lstStyle/>
          <a:p>
            <a:endParaRPr lang="zh-CN" altLang="en-US"/>
          </a:p>
        </p:txBody>
      </p:sp>
      <p:sp>
        <p:nvSpPr>
          <p:cNvPr id="500752" name="Text Box 16"/>
          <p:cNvSpPr txBox="1">
            <a:spLocks noChangeArrowheads="1"/>
          </p:cNvSpPr>
          <p:nvPr/>
        </p:nvSpPr>
        <p:spPr bwMode="auto">
          <a:xfrm>
            <a:off x="1717675" y="3244850"/>
            <a:ext cx="946150" cy="398463"/>
          </a:xfrm>
          <a:prstGeom prst="rect">
            <a:avLst/>
          </a:prstGeom>
          <a:noFill/>
          <a:ln w="9525">
            <a:noFill/>
            <a:miter lim="800000"/>
          </a:ln>
          <a:effectLst/>
        </p:spPr>
        <p:txBody>
          <a:bodyPr wrap="none">
            <a:spAutoFit/>
          </a:bodyPr>
          <a:lstStyle/>
          <a:p>
            <a:r>
              <a:rPr kumimoji="1" lang="zh-CN" altLang="en-US" sz="2000" dirty="0">
                <a:solidFill>
                  <a:srgbClr val="C00000"/>
                </a:solidFill>
                <a:latin typeface="Arial" panose="020B0604020202020204" pitchFamily="34" charset="0"/>
                <a:ea typeface="黑体" panose="02010609060101010101" pitchFamily="49" charset="-122"/>
              </a:rPr>
              <a:t>伪首部</a:t>
            </a:r>
          </a:p>
        </p:txBody>
      </p:sp>
      <p:sp>
        <p:nvSpPr>
          <p:cNvPr id="500753" name="Text Box 17"/>
          <p:cNvSpPr txBox="1">
            <a:spLocks noChangeArrowheads="1"/>
          </p:cNvSpPr>
          <p:nvPr/>
        </p:nvSpPr>
        <p:spPr bwMode="auto">
          <a:xfrm>
            <a:off x="2860675" y="3244850"/>
            <a:ext cx="947738" cy="398463"/>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源端口</a:t>
            </a:r>
          </a:p>
        </p:txBody>
      </p:sp>
      <p:sp>
        <p:nvSpPr>
          <p:cNvPr id="500754" name="Text Box 18"/>
          <p:cNvSpPr txBox="1">
            <a:spLocks noChangeArrowheads="1"/>
          </p:cNvSpPr>
          <p:nvPr/>
        </p:nvSpPr>
        <p:spPr bwMode="auto">
          <a:xfrm>
            <a:off x="3949700" y="3244850"/>
            <a:ext cx="1200150" cy="398463"/>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目的端口</a:t>
            </a:r>
          </a:p>
        </p:txBody>
      </p:sp>
      <p:sp>
        <p:nvSpPr>
          <p:cNvPr id="500755" name="Text Box 19"/>
          <p:cNvSpPr txBox="1">
            <a:spLocks noChangeArrowheads="1"/>
          </p:cNvSpPr>
          <p:nvPr/>
        </p:nvSpPr>
        <p:spPr bwMode="auto">
          <a:xfrm>
            <a:off x="5284788" y="3243263"/>
            <a:ext cx="831850"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长  度</a:t>
            </a:r>
          </a:p>
        </p:txBody>
      </p:sp>
      <p:sp>
        <p:nvSpPr>
          <p:cNvPr id="500756" name="Text Box 20"/>
          <p:cNvSpPr txBox="1">
            <a:spLocks noChangeArrowheads="1"/>
          </p:cNvSpPr>
          <p:nvPr/>
        </p:nvSpPr>
        <p:spPr bwMode="auto">
          <a:xfrm>
            <a:off x="6429375" y="3244850"/>
            <a:ext cx="946150" cy="398463"/>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检验和</a:t>
            </a:r>
          </a:p>
        </p:txBody>
      </p:sp>
      <p:sp>
        <p:nvSpPr>
          <p:cNvPr id="500757" name="Text Box 21"/>
          <p:cNvSpPr txBox="1">
            <a:spLocks noChangeArrowheads="1"/>
          </p:cNvSpPr>
          <p:nvPr/>
        </p:nvSpPr>
        <p:spPr bwMode="auto">
          <a:xfrm>
            <a:off x="5429250" y="5116513"/>
            <a:ext cx="132080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数         据</a:t>
            </a:r>
          </a:p>
        </p:txBody>
      </p:sp>
      <p:sp>
        <p:nvSpPr>
          <p:cNvPr id="500758" name="Text Box 22"/>
          <p:cNvSpPr txBox="1">
            <a:spLocks noChangeArrowheads="1"/>
          </p:cNvSpPr>
          <p:nvPr/>
        </p:nvSpPr>
        <p:spPr bwMode="auto">
          <a:xfrm>
            <a:off x="2373313" y="5116513"/>
            <a:ext cx="8318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首  部</a:t>
            </a:r>
          </a:p>
        </p:txBody>
      </p:sp>
      <p:sp>
        <p:nvSpPr>
          <p:cNvPr id="500759" name="Line 23"/>
          <p:cNvSpPr>
            <a:spLocks noChangeShapeType="1"/>
          </p:cNvSpPr>
          <p:nvPr/>
        </p:nvSpPr>
        <p:spPr bwMode="auto">
          <a:xfrm>
            <a:off x="5353050" y="2105025"/>
            <a:ext cx="0" cy="457200"/>
          </a:xfrm>
          <a:prstGeom prst="line">
            <a:avLst/>
          </a:prstGeom>
          <a:noFill/>
          <a:ln w="9525">
            <a:solidFill>
              <a:schemeClr val="tx1"/>
            </a:solidFill>
            <a:round/>
          </a:ln>
          <a:effectLst/>
        </p:spPr>
        <p:txBody>
          <a:bodyPr wrap="none" anchor="ctr"/>
          <a:lstStyle/>
          <a:p>
            <a:endParaRPr lang="zh-CN" altLang="en-US"/>
          </a:p>
        </p:txBody>
      </p:sp>
      <p:sp>
        <p:nvSpPr>
          <p:cNvPr id="500760" name="Line 24"/>
          <p:cNvSpPr>
            <a:spLocks noChangeShapeType="1"/>
          </p:cNvSpPr>
          <p:nvPr/>
        </p:nvSpPr>
        <p:spPr bwMode="auto">
          <a:xfrm>
            <a:off x="5886450" y="2105025"/>
            <a:ext cx="1588" cy="457200"/>
          </a:xfrm>
          <a:prstGeom prst="line">
            <a:avLst/>
          </a:prstGeom>
          <a:noFill/>
          <a:ln w="9525">
            <a:solidFill>
              <a:schemeClr val="tx1"/>
            </a:solidFill>
            <a:round/>
          </a:ln>
          <a:effectLst/>
        </p:spPr>
        <p:txBody>
          <a:bodyPr wrap="none" anchor="ctr"/>
          <a:lstStyle/>
          <a:p>
            <a:endParaRPr lang="zh-CN" altLang="en-US"/>
          </a:p>
        </p:txBody>
      </p:sp>
      <p:sp>
        <p:nvSpPr>
          <p:cNvPr id="500761" name="Line 25"/>
          <p:cNvSpPr>
            <a:spLocks noChangeShapeType="1"/>
          </p:cNvSpPr>
          <p:nvPr/>
        </p:nvSpPr>
        <p:spPr bwMode="auto">
          <a:xfrm>
            <a:off x="6419850" y="2105025"/>
            <a:ext cx="0" cy="457200"/>
          </a:xfrm>
          <a:prstGeom prst="line">
            <a:avLst/>
          </a:prstGeom>
          <a:noFill/>
          <a:ln w="9525">
            <a:solidFill>
              <a:schemeClr val="tx1"/>
            </a:solidFill>
            <a:round/>
          </a:ln>
          <a:effectLst/>
        </p:spPr>
        <p:txBody>
          <a:bodyPr wrap="none" anchor="ctr"/>
          <a:lstStyle/>
          <a:p>
            <a:endParaRPr lang="zh-CN" altLang="en-US"/>
          </a:p>
        </p:txBody>
      </p:sp>
      <p:sp>
        <p:nvSpPr>
          <p:cNvPr id="500762" name="Text Box 26"/>
          <p:cNvSpPr txBox="1">
            <a:spLocks noChangeArrowheads="1"/>
          </p:cNvSpPr>
          <p:nvPr/>
        </p:nvSpPr>
        <p:spPr bwMode="auto">
          <a:xfrm>
            <a:off x="6376988" y="2101850"/>
            <a:ext cx="1230312"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UDP</a:t>
            </a:r>
            <a:r>
              <a:rPr kumimoji="1" lang="zh-CN" altLang="en-US" sz="2000" dirty="0">
                <a:latin typeface="Arial" panose="020B0604020202020204" pitchFamily="34" charset="0"/>
                <a:ea typeface="黑体" panose="02010609060101010101" pitchFamily="49" charset="-122"/>
              </a:rPr>
              <a:t>长度</a:t>
            </a:r>
          </a:p>
        </p:txBody>
      </p:sp>
      <p:sp>
        <p:nvSpPr>
          <p:cNvPr id="500763" name="Text Box 27"/>
          <p:cNvSpPr txBox="1">
            <a:spLocks noChangeArrowheads="1"/>
          </p:cNvSpPr>
          <p:nvPr/>
        </p:nvSpPr>
        <p:spPr bwMode="auto">
          <a:xfrm>
            <a:off x="1282700" y="2101850"/>
            <a:ext cx="1327150"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源 </a:t>
            </a:r>
            <a:r>
              <a:rPr kumimoji="1" lang="en-US" altLang="zh-CN" sz="2000" dirty="0">
                <a:latin typeface="Arial" panose="020B0604020202020204" pitchFamily="34" charset="0"/>
                <a:ea typeface="黑体" panose="02010609060101010101" pitchFamily="49" charset="-122"/>
              </a:rPr>
              <a:t>IP </a:t>
            </a:r>
            <a:r>
              <a:rPr kumimoji="1" lang="zh-CN" altLang="en-US" sz="2000" dirty="0">
                <a:latin typeface="Arial" panose="020B0604020202020204" pitchFamily="34" charset="0"/>
                <a:ea typeface="黑体" panose="02010609060101010101" pitchFamily="49" charset="-122"/>
              </a:rPr>
              <a:t>地址</a:t>
            </a:r>
          </a:p>
        </p:txBody>
      </p:sp>
      <p:sp>
        <p:nvSpPr>
          <p:cNvPr id="500764" name="Text Box 28"/>
          <p:cNvSpPr txBox="1">
            <a:spLocks noChangeArrowheads="1"/>
          </p:cNvSpPr>
          <p:nvPr/>
        </p:nvSpPr>
        <p:spPr bwMode="auto">
          <a:xfrm>
            <a:off x="3421063" y="2101850"/>
            <a:ext cx="1579562"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目的 </a:t>
            </a:r>
            <a:r>
              <a:rPr kumimoji="1" lang="en-US" altLang="zh-CN" sz="2000" dirty="0">
                <a:latin typeface="Arial" panose="020B0604020202020204" pitchFamily="34" charset="0"/>
                <a:ea typeface="黑体" panose="02010609060101010101" pitchFamily="49" charset="-122"/>
              </a:rPr>
              <a:t>IP </a:t>
            </a:r>
            <a:r>
              <a:rPr kumimoji="1" lang="zh-CN" altLang="en-US" sz="2000" dirty="0">
                <a:latin typeface="Arial" panose="020B0604020202020204" pitchFamily="34" charset="0"/>
                <a:ea typeface="黑体" panose="02010609060101010101" pitchFamily="49" charset="-122"/>
              </a:rPr>
              <a:t>地址</a:t>
            </a:r>
          </a:p>
        </p:txBody>
      </p:sp>
      <p:sp>
        <p:nvSpPr>
          <p:cNvPr id="500765" name="Text Box 29"/>
          <p:cNvSpPr txBox="1">
            <a:spLocks noChangeArrowheads="1"/>
          </p:cNvSpPr>
          <p:nvPr/>
        </p:nvSpPr>
        <p:spPr bwMode="auto">
          <a:xfrm>
            <a:off x="5454650" y="2101850"/>
            <a:ext cx="323850"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0</a:t>
            </a:r>
          </a:p>
        </p:txBody>
      </p:sp>
      <p:sp>
        <p:nvSpPr>
          <p:cNvPr id="500766" name="Text Box 30"/>
          <p:cNvSpPr txBox="1">
            <a:spLocks noChangeArrowheads="1"/>
          </p:cNvSpPr>
          <p:nvPr/>
        </p:nvSpPr>
        <p:spPr bwMode="auto">
          <a:xfrm>
            <a:off x="5888038" y="2101850"/>
            <a:ext cx="4667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17</a:t>
            </a:r>
          </a:p>
        </p:txBody>
      </p:sp>
      <p:sp>
        <p:nvSpPr>
          <p:cNvPr id="500767" name="Line 31"/>
          <p:cNvSpPr>
            <a:spLocks noChangeShapeType="1"/>
          </p:cNvSpPr>
          <p:nvPr/>
        </p:nvSpPr>
        <p:spPr bwMode="auto">
          <a:xfrm>
            <a:off x="2225675" y="5761038"/>
            <a:ext cx="6594475" cy="0"/>
          </a:xfrm>
          <a:prstGeom prst="line">
            <a:avLst/>
          </a:prstGeom>
          <a:noFill/>
          <a:ln w="9525">
            <a:solidFill>
              <a:srgbClr val="333399"/>
            </a:solidFill>
            <a:round/>
            <a:headEnd type="triangle" w="med" len="lg"/>
            <a:tailEnd type="triangle" w="med" len="lg"/>
          </a:ln>
          <a:effectLst/>
        </p:spPr>
        <p:txBody>
          <a:bodyPr wrap="none" anchor="ctr"/>
          <a:lstStyle/>
          <a:p>
            <a:endParaRPr lang="zh-CN" altLang="en-US"/>
          </a:p>
        </p:txBody>
      </p:sp>
      <p:sp>
        <p:nvSpPr>
          <p:cNvPr id="500768" name="Rectangle 32"/>
          <p:cNvSpPr>
            <a:spLocks noChangeArrowheads="1"/>
          </p:cNvSpPr>
          <p:nvPr/>
        </p:nvSpPr>
        <p:spPr bwMode="auto">
          <a:xfrm>
            <a:off x="4810125" y="5607050"/>
            <a:ext cx="1173163" cy="292100"/>
          </a:xfrm>
          <a:prstGeom prst="rect">
            <a:avLst/>
          </a:prstGeom>
          <a:solidFill>
            <a:schemeClr val="bg1"/>
          </a:solidFill>
          <a:ln w="9525">
            <a:noFill/>
            <a:miter lim="800000"/>
          </a:ln>
          <a:effectLst/>
        </p:spPr>
        <p:txBody>
          <a:bodyPr wrap="none" anchor="ctr"/>
          <a:lstStyle/>
          <a:p>
            <a:endParaRPr lang="zh-CN" altLang="en-US"/>
          </a:p>
        </p:txBody>
      </p:sp>
      <p:sp>
        <p:nvSpPr>
          <p:cNvPr id="500769" name="Text Box 33"/>
          <p:cNvSpPr txBox="1">
            <a:spLocks noChangeArrowheads="1"/>
          </p:cNvSpPr>
          <p:nvPr/>
        </p:nvSpPr>
        <p:spPr bwMode="auto">
          <a:xfrm>
            <a:off x="4764088" y="5581650"/>
            <a:ext cx="12541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IP </a:t>
            </a:r>
            <a:r>
              <a:rPr kumimoji="1" lang="zh-CN" altLang="en-US" sz="2000">
                <a:latin typeface="Arial" panose="020B0604020202020204" pitchFamily="34" charset="0"/>
                <a:ea typeface="黑体" panose="02010609060101010101" pitchFamily="49" charset="-122"/>
              </a:rPr>
              <a:t>数据报</a:t>
            </a:r>
          </a:p>
        </p:txBody>
      </p:sp>
      <p:sp>
        <p:nvSpPr>
          <p:cNvPr id="500770" name="Text Box 34"/>
          <p:cNvSpPr txBox="1">
            <a:spLocks noChangeArrowheads="1"/>
          </p:cNvSpPr>
          <p:nvPr/>
        </p:nvSpPr>
        <p:spPr bwMode="auto">
          <a:xfrm>
            <a:off x="287338" y="1722438"/>
            <a:ext cx="692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字节</a:t>
            </a:r>
          </a:p>
        </p:txBody>
      </p:sp>
      <p:sp>
        <p:nvSpPr>
          <p:cNvPr id="500771" name="Text Box 35"/>
          <p:cNvSpPr txBox="1">
            <a:spLocks noChangeArrowheads="1"/>
          </p:cNvSpPr>
          <p:nvPr/>
        </p:nvSpPr>
        <p:spPr bwMode="auto">
          <a:xfrm>
            <a:off x="1831975" y="1700213"/>
            <a:ext cx="3270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4</a:t>
            </a:r>
          </a:p>
        </p:txBody>
      </p:sp>
      <p:sp>
        <p:nvSpPr>
          <p:cNvPr id="500772" name="Text Box 36"/>
          <p:cNvSpPr txBox="1">
            <a:spLocks noChangeArrowheads="1"/>
          </p:cNvSpPr>
          <p:nvPr/>
        </p:nvSpPr>
        <p:spPr bwMode="auto">
          <a:xfrm>
            <a:off x="4059238" y="1700213"/>
            <a:ext cx="323850"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4</a:t>
            </a:r>
          </a:p>
        </p:txBody>
      </p:sp>
      <p:sp>
        <p:nvSpPr>
          <p:cNvPr id="500773" name="Text Box 37"/>
          <p:cNvSpPr txBox="1">
            <a:spLocks noChangeArrowheads="1"/>
          </p:cNvSpPr>
          <p:nvPr/>
        </p:nvSpPr>
        <p:spPr bwMode="auto">
          <a:xfrm>
            <a:off x="5454650" y="1700213"/>
            <a:ext cx="323850"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a:t>
            </a:r>
          </a:p>
        </p:txBody>
      </p:sp>
      <p:sp>
        <p:nvSpPr>
          <p:cNvPr id="500774" name="Text Box 38"/>
          <p:cNvSpPr txBox="1">
            <a:spLocks noChangeArrowheads="1"/>
          </p:cNvSpPr>
          <p:nvPr/>
        </p:nvSpPr>
        <p:spPr bwMode="auto">
          <a:xfrm>
            <a:off x="5975350" y="1700213"/>
            <a:ext cx="3270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a:t>
            </a:r>
          </a:p>
        </p:txBody>
      </p:sp>
      <p:sp>
        <p:nvSpPr>
          <p:cNvPr id="500775" name="Text Box 39"/>
          <p:cNvSpPr txBox="1">
            <a:spLocks noChangeArrowheads="1"/>
          </p:cNvSpPr>
          <p:nvPr/>
        </p:nvSpPr>
        <p:spPr bwMode="auto">
          <a:xfrm>
            <a:off x="6762750" y="1700213"/>
            <a:ext cx="325438"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500776" name="Text Box 40"/>
          <p:cNvSpPr txBox="1">
            <a:spLocks noChangeArrowheads="1"/>
          </p:cNvSpPr>
          <p:nvPr/>
        </p:nvSpPr>
        <p:spPr bwMode="auto">
          <a:xfrm>
            <a:off x="1957388" y="2870200"/>
            <a:ext cx="466725" cy="395288"/>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12</a:t>
            </a:r>
          </a:p>
        </p:txBody>
      </p:sp>
      <p:sp>
        <p:nvSpPr>
          <p:cNvPr id="500777" name="Text Box 41"/>
          <p:cNvSpPr txBox="1">
            <a:spLocks noChangeArrowheads="1"/>
          </p:cNvSpPr>
          <p:nvPr/>
        </p:nvSpPr>
        <p:spPr bwMode="auto">
          <a:xfrm>
            <a:off x="3227388" y="2874963"/>
            <a:ext cx="3270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500778" name="Text Box 42"/>
          <p:cNvSpPr txBox="1">
            <a:spLocks noChangeArrowheads="1"/>
          </p:cNvSpPr>
          <p:nvPr/>
        </p:nvSpPr>
        <p:spPr bwMode="auto">
          <a:xfrm>
            <a:off x="4452938" y="2874963"/>
            <a:ext cx="325437"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500779" name="Text Box 43"/>
          <p:cNvSpPr txBox="1">
            <a:spLocks noChangeArrowheads="1"/>
          </p:cNvSpPr>
          <p:nvPr/>
        </p:nvSpPr>
        <p:spPr bwMode="auto">
          <a:xfrm>
            <a:off x="5522913" y="2874963"/>
            <a:ext cx="325437"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500780" name="Text Box 44"/>
          <p:cNvSpPr txBox="1">
            <a:spLocks noChangeArrowheads="1"/>
          </p:cNvSpPr>
          <p:nvPr/>
        </p:nvSpPr>
        <p:spPr bwMode="auto">
          <a:xfrm>
            <a:off x="6740525" y="2874963"/>
            <a:ext cx="325438"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500781" name="Text Box 45"/>
          <p:cNvSpPr txBox="1">
            <a:spLocks noChangeArrowheads="1"/>
          </p:cNvSpPr>
          <p:nvPr/>
        </p:nvSpPr>
        <p:spPr bwMode="auto">
          <a:xfrm>
            <a:off x="800100" y="2870200"/>
            <a:ext cx="692150" cy="395288"/>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字节</a:t>
            </a:r>
          </a:p>
        </p:txBody>
      </p:sp>
      <p:sp>
        <p:nvSpPr>
          <p:cNvPr id="500782" name="Text Box 46"/>
          <p:cNvSpPr txBox="1">
            <a:spLocks noChangeArrowheads="1"/>
          </p:cNvSpPr>
          <p:nvPr/>
        </p:nvSpPr>
        <p:spPr bwMode="auto">
          <a:xfrm>
            <a:off x="1041400" y="4711700"/>
            <a:ext cx="1200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发送在前</a:t>
            </a:r>
          </a:p>
        </p:txBody>
      </p:sp>
      <p:sp>
        <p:nvSpPr>
          <p:cNvPr id="500783" name="AutoShape 47"/>
          <p:cNvSpPr>
            <a:spLocks noChangeArrowheads="1"/>
          </p:cNvSpPr>
          <p:nvPr/>
        </p:nvSpPr>
        <p:spPr bwMode="auto">
          <a:xfrm>
            <a:off x="5978525" y="4848225"/>
            <a:ext cx="277813" cy="415925"/>
          </a:xfrm>
          <a:prstGeom prst="downArrow">
            <a:avLst>
              <a:gd name="adj1" fmla="val 50000"/>
              <a:gd name="adj2" fmla="val 37429"/>
            </a:avLst>
          </a:prstGeom>
          <a:solidFill>
            <a:schemeClr val="accent1"/>
          </a:solidFill>
          <a:ln w="9525">
            <a:solidFill>
              <a:schemeClr val="tx1"/>
            </a:solidFill>
            <a:miter lim="800000"/>
          </a:ln>
          <a:effectLst/>
        </p:spPr>
        <p:txBody>
          <a:bodyPr wrap="none" anchor="ctr"/>
          <a:lstStyle/>
          <a:p>
            <a:endParaRPr lang="zh-CN" altLang="en-US"/>
          </a:p>
        </p:txBody>
      </p:sp>
      <p:sp>
        <p:nvSpPr>
          <p:cNvPr id="500784" name="Rectangle 48"/>
          <p:cNvSpPr>
            <a:spLocks noChangeArrowheads="1"/>
          </p:cNvSpPr>
          <p:nvPr/>
        </p:nvSpPr>
        <p:spPr bwMode="auto">
          <a:xfrm>
            <a:off x="4427538" y="4135438"/>
            <a:ext cx="4392612" cy="457200"/>
          </a:xfrm>
          <a:prstGeom prst="rect">
            <a:avLst/>
          </a:prstGeom>
          <a:solidFill>
            <a:srgbClr val="FFCCFF"/>
          </a:solidFill>
          <a:ln w="12700">
            <a:solidFill>
              <a:schemeClr val="tx1"/>
            </a:solidFill>
            <a:miter lim="800000"/>
          </a:ln>
          <a:effectLst/>
        </p:spPr>
        <p:txBody>
          <a:bodyPr wrap="none" anchor="ctr"/>
          <a:lstStyle/>
          <a:p>
            <a:endParaRPr lang="zh-CN" altLang="en-US"/>
          </a:p>
        </p:txBody>
      </p:sp>
      <p:sp>
        <p:nvSpPr>
          <p:cNvPr id="500785" name="Text Box 49"/>
          <p:cNvSpPr txBox="1">
            <a:spLocks noChangeArrowheads="1"/>
          </p:cNvSpPr>
          <p:nvPr/>
        </p:nvSpPr>
        <p:spPr bwMode="auto">
          <a:xfrm>
            <a:off x="5983288" y="4178300"/>
            <a:ext cx="132080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数         据</a:t>
            </a:r>
          </a:p>
        </p:txBody>
      </p:sp>
      <p:sp>
        <p:nvSpPr>
          <p:cNvPr id="500786" name="Text Box 50"/>
          <p:cNvSpPr txBox="1">
            <a:spLocks noChangeArrowheads="1"/>
          </p:cNvSpPr>
          <p:nvPr/>
        </p:nvSpPr>
        <p:spPr bwMode="auto">
          <a:xfrm>
            <a:off x="3487738" y="4178300"/>
            <a:ext cx="831850"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首  部</a:t>
            </a:r>
          </a:p>
        </p:txBody>
      </p:sp>
      <p:sp>
        <p:nvSpPr>
          <p:cNvPr id="500787" name="AutoShape 51"/>
          <p:cNvSpPr/>
          <p:nvPr/>
        </p:nvSpPr>
        <p:spPr bwMode="auto">
          <a:xfrm rot="-5400000">
            <a:off x="6032500" y="2071688"/>
            <a:ext cx="168275" cy="5391150"/>
          </a:xfrm>
          <a:prstGeom prst="leftBrace">
            <a:avLst>
              <a:gd name="adj1" fmla="val 266981"/>
              <a:gd name="adj2" fmla="val 50000"/>
            </a:avLst>
          </a:prstGeom>
          <a:noFill/>
          <a:ln w="28575">
            <a:solidFill>
              <a:srgbClr val="333399"/>
            </a:solidFill>
            <a:round/>
          </a:ln>
          <a:effectLst/>
        </p:spPr>
        <p:txBody>
          <a:bodyPr wrap="none" anchor="ctr"/>
          <a:lstStyle/>
          <a:p>
            <a:endParaRPr lang="zh-CN" altLang="en-US"/>
          </a:p>
        </p:txBody>
      </p:sp>
      <p:sp>
        <p:nvSpPr>
          <p:cNvPr id="500788" name="Text Box 52"/>
          <p:cNvSpPr txBox="1">
            <a:spLocks noChangeArrowheads="1"/>
          </p:cNvSpPr>
          <p:nvPr/>
        </p:nvSpPr>
        <p:spPr bwMode="auto">
          <a:xfrm>
            <a:off x="1258888" y="4135438"/>
            <a:ext cx="2062162"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UDP </a:t>
            </a:r>
            <a:r>
              <a:rPr kumimoji="1" lang="zh-CN" altLang="en-US" sz="2000" dirty="0">
                <a:latin typeface="Arial" panose="020B0604020202020204" pitchFamily="34" charset="0"/>
                <a:ea typeface="黑体" panose="02010609060101010101" pitchFamily="49" charset="-122"/>
              </a:rPr>
              <a:t>用户数据报</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5"/>
          <p:cNvSpPr>
            <a:spLocks noGrp="1" noChangeArrowheads="1"/>
          </p:cNvSpPr>
          <p:nvPr>
            <p:ph type="title"/>
          </p:nvPr>
        </p:nvSpPr>
        <p:spPr/>
        <p:txBody>
          <a:bodyPr/>
          <a:lstStyle/>
          <a:p>
            <a:r>
              <a:rPr lang="en-US" altLang="zh-CN" dirty="0"/>
              <a:t>UDP</a:t>
            </a:r>
            <a:r>
              <a:rPr lang="zh-CN" altLang="en-US" dirty="0"/>
              <a:t>的首部格式 </a:t>
            </a:r>
          </a:p>
        </p:txBody>
      </p:sp>
      <p:sp>
        <p:nvSpPr>
          <p:cNvPr id="3" name="矩形 2"/>
          <p:cNvSpPr/>
          <p:nvPr/>
        </p:nvSpPr>
        <p:spPr>
          <a:xfrm>
            <a:off x="1142976" y="1000108"/>
            <a:ext cx="6912768" cy="830997"/>
          </a:xfrm>
          <a:prstGeom prst="rect">
            <a:avLst/>
          </a:prstGeom>
          <a:solidFill>
            <a:srgbClr val="66FFFF"/>
          </a:solidFill>
          <a:ln>
            <a:solidFill>
              <a:srgbClr val="000066"/>
            </a:solidFill>
          </a:ln>
        </p:spPr>
        <p:txBody>
          <a:bodyPr wrap="square">
            <a:spAutoFit/>
          </a:bodyPr>
          <a:lstStyle/>
          <a:p>
            <a:r>
              <a:rPr lang="zh-CN" altLang="zh-CN" sz="2400" dirty="0">
                <a:solidFill>
                  <a:srgbClr val="000066"/>
                </a:solidFill>
                <a:latin typeface="+mn-lt"/>
                <a:ea typeface="黑体" panose="02010609060101010101" pitchFamily="49" charset="-122"/>
              </a:rPr>
              <a:t>用户数据报</a:t>
            </a:r>
            <a:r>
              <a:rPr lang="en-US" altLang="zh-CN" sz="2400" dirty="0">
                <a:solidFill>
                  <a:srgbClr val="000066"/>
                </a:solidFill>
                <a:latin typeface="+mn-lt"/>
                <a:ea typeface="黑体" panose="02010609060101010101" pitchFamily="49" charset="-122"/>
              </a:rPr>
              <a:t>UDP</a:t>
            </a:r>
            <a:r>
              <a:rPr lang="zh-CN" altLang="zh-CN" sz="2400" dirty="0">
                <a:solidFill>
                  <a:srgbClr val="000066"/>
                </a:solidFill>
                <a:latin typeface="+mn-lt"/>
                <a:ea typeface="黑体" panose="02010609060101010101" pitchFamily="49" charset="-122"/>
              </a:rPr>
              <a:t>有</a:t>
            </a:r>
            <a:r>
              <a:rPr lang="zh-CN" altLang="zh-CN" sz="2400" dirty="0">
                <a:solidFill>
                  <a:srgbClr val="C00000"/>
                </a:solidFill>
                <a:latin typeface="+mn-lt"/>
                <a:ea typeface="黑体" panose="02010609060101010101" pitchFamily="49" charset="-122"/>
              </a:rPr>
              <a:t>两个字段</a:t>
            </a:r>
            <a:r>
              <a:rPr lang="zh-CN" altLang="zh-CN" sz="2400" dirty="0">
                <a:solidFill>
                  <a:srgbClr val="000066"/>
                </a:solidFill>
                <a:latin typeface="+mn-lt"/>
                <a:ea typeface="黑体" panose="02010609060101010101" pitchFamily="49" charset="-122"/>
              </a:rPr>
              <a:t>：数据字段和首部字段。首部字段很简单，</a:t>
            </a:r>
            <a:r>
              <a:rPr lang="zh-CN" altLang="zh-CN" sz="2400" dirty="0">
                <a:solidFill>
                  <a:srgbClr val="C00000"/>
                </a:solidFill>
                <a:latin typeface="+mn-lt"/>
                <a:ea typeface="黑体" panose="02010609060101010101" pitchFamily="49" charset="-122"/>
              </a:rPr>
              <a:t>只有</a:t>
            </a:r>
            <a:r>
              <a:rPr lang="en-US" altLang="zh-CN" sz="2400" dirty="0">
                <a:solidFill>
                  <a:srgbClr val="C00000"/>
                </a:solidFill>
                <a:latin typeface="+mn-lt"/>
                <a:ea typeface="黑体" panose="02010609060101010101" pitchFamily="49" charset="-122"/>
              </a:rPr>
              <a:t>8</a:t>
            </a:r>
            <a:r>
              <a:rPr lang="zh-CN" altLang="zh-CN" sz="2400" dirty="0">
                <a:solidFill>
                  <a:srgbClr val="C00000"/>
                </a:solidFill>
                <a:latin typeface="+mn-lt"/>
                <a:ea typeface="黑体" panose="02010609060101010101" pitchFamily="49" charset="-122"/>
              </a:rPr>
              <a:t>个字节</a:t>
            </a:r>
            <a:r>
              <a:rPr lang="zh-CN" altLang="en-US" sz="2400" dirty="0">
                <a:solidFill>
                  <a:srgbClr val="C00000"/>
                </a:solidFill>
                <a:latin typeface="+mn-lt"/>
                <a:ea typeface="黑体" panose="02010609060101010101" pitchFamily="49" charset="-122"/>
              </a:rPr>
              <a:t>。</a:t>
            </a:r>
          </a:p>
        </p:txBody>
      </p:sp>
      <p:grpSp>
        <p:nvGrpSpPr>
          <p:cNvPr id="2" name="组合 4"/>
          <p:cNvGrpSpPr/>
          <p:nvPr/>
        </p:nvGrpSpPr>
        <p:grpSpPr>
          <a:xfrm>
            <a:off x="359668" y="1793335"/>
            <a:ext cx="8532812" cy="4150380"/>
            <a:chOff x="389640" y="2060848"/>
            <a:chExt cx="9243880" cy="4150380"/>
          </a:xfrm>
        </p:grpSpPr>
        <p:sp>
          <p:nvSpPr>
            <p:cNvPr id="500738"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500739" name="Freeform 3"/>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40"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42"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500743" name="Freeform 7"/>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44"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45"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500746" name="Line 10"/>
            <p:cNvSpPr>
              <a:spLocks noChangeShapeType="1"/>
            </p:cNvSpPr>
            <p:nvPr/>
          </p:nvSpPr>
          <p:spPr bwMode="auto">
            <a:xfrm>
              <a:off x="4420832" y="3483781"/>
              <a:ext cx="1719"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47"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48" name="Line 12"/>
            <p:cNvSpPr>
              <a:spLocks noChangeShapeType="1"/>
            </p:cNvSpPr>
            <p:nvPr/>
          </p:nvSpPr>
          <p:spPr bwMode="auto">
            <a:xfrm>
              <a:off x="3459468" y="2465659"/>
              <a:ext cx="344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49" name="Line 13"/>
            <p:cNvSpPr>
              <a:spLocks noChangeShapeType="1"/>
            </p:cNvSpPr>
            <p:nvPr/>
          </p:nvSpPr>
          <p:spPr bwMode="auto">
            <a:xfrm>
              <a:off x="5674559" y="3483781"/>
              <a:ext cx="344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50" name="Line 14"/>
            <p:cNvSpPr>
              <a:spLocks noChangeShapeType="1"/>
            </p:cNvSpPr>
            <p:nvPr/>
          </p:nvSpPr>
          <p:spPr bwMode="auto">
            <a:xfrm>
              <a:off x="6930007" y="3483781"/>
              <a:ext cx="172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51" name="Freeform 15"/>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52" name="Text Box 16"/>
            <p:cNvSpPr txBox="1">
              <a:spLocks noChangeArrowheads="1"/>
            </p:cNvSpPr>
            <p:nvPr/>
          </p:nvSpPr>
          <p:spPr bwMode="auto">
            <a:xfrm>
              <a:off x="1939172" y="3480607"/>
              <a:ext cx="1038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伪首部</a:t>
              </a:r>
            </a:p>
          </p:txBody>
        </p:sp>
        <p:sp>
          <p:nvSpPr>
            <p:cNvPr id="500753" name="Text Box 17"/>
            <p:cNvSpPr txBox="1">
              <a:spLocks noChangeArrowheads="1"/>
            </p:cNvSpPr>
            <p:nvPr/>
          </p:nvSpPr>
          <p:spPr bwMode="auto">
            <a:xfrm>
              <a:off x="3177422" y="3480607"/>
              <a:ext cx="1038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mn-lt"/>
                  <a:ea typeface="黑体" panose="02010609060101010101" pitchFamily="49" charset="-122"/>
                </a:rPr>
                <a:t>源端口</a:t>
              </a:r>
            </a:p>
          </p:txBody>
        </p:sp>
        <p:sp>
          <p:nvSpPr>
            <p:cNvPr id="500754" name="Text Box 18"/>
            <p:cNvSpPr txBox="1">
              <a:spLocks noChangeArrowheads="1"/>
            </p:cNvSpPr>
            <p:nvPr/>
          </p:nvSpPr>
          <p:spPr bwMode="auto">
            <a:xfrm>
              <a:off x="4357198" y="3480607"/>
              <a:ext cx="1318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目的端口</a:t>
              </a:r>
            </a:p>
          </p:txBody>
        </p:sp>
        <p:sp>
          <p:nvSpPr>
            <p:cNvPr id="500755" name="Text Box 19"/>
            <p:cNvSpPr txBox="1">
              <a:spLocks noChangeArrowheads="1"/>
            </p:cNvSpPr>
            <p:nvPr/>
          </p:nvSpPr>
          <p:spPr bwMode="auto">
            <a:xfrm>
              <a:off x="5803544" y="3479020"/>
              <a:ext cx="922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长  度</a:t>
              </a:r>
            </a:p>
          </p:txBody>
        </p:sp>
        <p:sp>
          <p:nvSpPr>
            <p:cNvPr id="500756" name="Text Box 20"/>
            <p:cNvSpPr txBox="1">
              <a:spLocks noChangeArrowheads="1"/>
            </p:cNvSpPr>
            <p:nvPr/>
          </p:nvSpPr>
          <p:spPr bwMode="auto">
            <a:xfrm>
              <a:off x="7043513" y="3480607"/>
              <a:ext cx="1038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检验和</a:t>
              </a:r>
            </a:p>
          </p:txBody>
        </p:sp>
        <p:sp>
          <p:nvSpPr>
            <p:cNvPr id="500757" name="Text Box 21"/>
            <p:cNvSpPr txBox="1">
              <a:spLocks noChangeArrowheads="1"/>
            </p:cNvSpPr>
            <p:nvPr/>
          </p:nvSpPr>
          <p:spPr bwMode="auto">
            <a:xfrm>
              <a:off x="5960044" y="5199880"/>
              <a:ext cx="153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数         据</a:t>
              </a:r>
            </a:p>
          </p:txBody>
        </p:sp>
        <p:sp>
          <p:nvSpPr>
            <p:cNvPr id="500758" name="Text Box 22"/>
            <p:cNvSpPr txBox="1">
              <a:spLocks noChangeArrowheads="1"/>
            </p:cNvSpPr>
            <p:nvPr/>
          </p:nvSpPr>
          <p:spPr bwMode="auto">
            <a:xfrm>
              <a:off x="2649446" y="5199880"/>
              <a:ext cx="922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首  部</a:t>
              </a:r>
            </a:p>
          </p:txBody>
        </p:sp>
        <p:sp>
          <p:nvSpPr>
            <p:cNvPr id="500759" name="Line 23"/>
            <p:cNvSpPr>
              <a:spLocks noChangeShapeType="1"/>
            </p:cNvSpPr>
            <p:nvPr/>
          </p:nvSpPr>
          <p:spPr bwMode="auto">
            <a:xfrm>
              <a:off x="5877495" y="2465659"/>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60" name="Line 24"/>
            <p:cNvSpPr>
              <a:spLocks noChangeShapeType="1"/>
            </p:cNvSpPr>
            <p:nvPr/>
          </p:nvSpPr>
          <p:spPr bwMode="auto">
            <a:xfrm>
              <a:off x="6455345" y="2465659"/>
              <a:ext cx="172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61" name="Line 25"/>
            <p:cNvSpPr>
              <a:spLocks noChangeShapeType="1"/>
            </p:cNvSpPr>
            <p:nvPr/>
          </p:nvSpPr>
          <p:spPr bwMode="auto">
            <a:xfrm>
              <a:off x="7033194" y="2465659"/>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62" name="Text Box 26"/>
            <p:cNvSpPr txBox="1">
              <a:spLocks noChangeArrowheads="1"/>
            </p:cNvSpPr>
            <p:nvPr/>
          </p:nvSpPr>
          <p:spPr bwMode="auto">
            <a:xfrm>
              <a:off x="6986761" y="2462485"/>
              <a:ext cx="12802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UDP</a:t>
              </a:r>
              <a:r>
                <a:rPr kumimoji="1" lang="zh-CN" altLang="en-US" sz="2000">
                  <a:solidFill>
                    <a:srgbClr val="000099"/>
                  </a:solidFill>
                  <a:latin typeface="+mn-lt"/>
                  <a:ea typeface="黑体" panose="02010609060101010101" pitchFamily="49" charset="-122"/>
                </a:rPr>
                <a:t>长度</a:t>
              </a:r>
            </a:p>
          </p:txBody>
        </p:sp>
        <p:sp>
          <p:nvSpPr>
            <p:cNvPr id="500763" name="Text Box 27"/>
            <p:cNvSpPr txBox="1">
              <a:spLocks noChangeArrowheads="1"/>
            </p:cNvSpPr>
            <p:nvPr/>
          </p:nvSpPr>
          <p:spPr bwMode="auto">
            <a:xfrm>
              <a:off x="1467949" y="2462485"/>
              <a:ext cx="1518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源 </a:t>
              </a:r>
              <a:r>
                <a:rPr kumimoji="1" lang="en-US" altLang="zh-CN" sz="2000" dirty="0">
                  <a:solidFill>
                    <a:srgbClr val="000099"/>
                  </a:solidFill>
                  <a:latin typeface="+mn-lt"/>
                  <a:ea typeface="黑体" panose="02010609060101010101" pitchFamily="49" charset="-122"/>
                </a:rPr>
                <a:t>IP </a:t>
              </a:r>
              <a:r>
                <a:rPr kumimoji="1" lang="zh-CN" altLang="en-US" sz="2000">
                  <a:solidFill>
                    <a:srgbClr val="000099"/>
                  </a:solidFill>
                  <a:latin typeface="+mn-lt"/>
                  <a:ea typeface="黑体" panose="02010609060101010101" pitchFamily="49" charset="-122"/>
                </a:rPr>
                <a:t>地址</a:t>
              </a:r>
            </a:p>
          </p:txBody>
        </p:sp>
        <p:sp>
          <p:nvSpPr>
            <p:cNvPr id="500764" name="Text Box 28"/>
            <p:cNvSpPr txBox="1">
              <a:spLocks noChangeArrowheads="1"/>
            </p:cNvSpPr>
            <p:nvPr/>
          </p:nvSpPr>
          <p:spPr bwMode="auto">
            <a:xfrm>
              <a:off x="3784509" y="2462485"/>
              <a:ext cx="17977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目的 </a:t>
              </a:r>
              <a:r>
                <a:rPr kumimoji="1" lang="en-US" altLang="zh-CN" sz="2000" dirty="0">
                  <a:solidFill>
                    <a:srgbClr val="000099"/>
                  </a:solidFill>
                  <a:latin typeface="+mn-lt"/>
                  <a:ea typeface="黑体" panose="02010609060101010101" pitchFamily="49" charset="-122"/>
                </a:rPr>
                <a:t>IP </a:t>
              </a:r>
              <a:r>
                <a:rPr kumimoji="1" lang="zh-CN" altLang="en-US" sz="2000">
                  <a:solidFill>
                    <a:srgbClr val="000099"/>
                  </a:solidFill>
                  <a:latin typeface="+mn-lt"/>
                  <a:ea typeface="黑体" panose="02010609060101010101" pitchFamily="49" charset="-122"/>
                </a:rPr>
                <a:t>地址</a:t>
              </a:r>
            </a:p>
          </p:txBody>
        </p:sp>
        <p:sp>
          <p:nvSpPr>
            <p:cNvPr id="500765" name="Text Box 29"/>
            <p:cNvSpPr txBox="1">
              <a:spLocks noChangeArrowheads="1"/>
            </p:cNvSpPr>
            <p:nvPr/>
          </p:nvSpPr>
          <p:spPr bwMode="auto">
            <a:xfrm>
              <a:off x="5987562" y="2462485"/>
              <a:ext cx="351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0</a:t>
              </a:r>
            </a:p>
          </p:txBody>
        </p:sp>
        <p:sp>
          <p:nvSpPr>
            <p:cNvPr id="500766" name="Text Box 30"/>
            <p:cNvSpPr txBox="1">
              <a:spLocks noChangeArrowheads="1"/>
            </p:cNvSpPr>
            <p:nvPr/>
          </p:nvSpPr>
          <p:spPr bwMode="auto">
            <a:xfrm>
              <a:off x="6457065" y="2462485"/>
              <a:ext cx="5022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17</a:t>
              </a:r>
            </a:p>
          </p:txBody>
        </p:sp>
        <p:sp>
          <p:nvSpPr>
            <p:cNvPr id="500767"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68"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69" name="Text Box 33"/>
            <p:cNvSpPr txBox="1">
              <a:spLocks noChangeArrowheads="1"/>
            </p:cNvSpPr>
            <p:nvPr/>
          </p:nvSpPr>
          <p:spPr bwMode="auto">
            <a:xfrm>
              <a:off x="5239453" y="5811118"/>
              <a:ext cx="13774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IP </a:t>
              </a:r>
              <a:r>
                <a:rPr kumimoji="1" lang="zh-CN" altLang="en-US" sz="2000">
                  <a:solidFill>
                    <a:srgbClr val="000099"/>
                  </a:solidFill>
                  <a:latin typeface="+mn-lt"/>
                  <a:ea typeface="黑体" panose="02010609060101010101" pitchFamily="49" charset="-122"/>
                </a:rPr>
                <a:t>数据报</a:t>
              </a:r>
            </a:p>
          </p:txBody>
        </p:sp>
        <p:sp>
          <p:nvSpPr>
            <p:cNvPr id="500770" name="Text Box 34"/>
            <p:cNvSpPr txBox="1">
              <a:spLocks noChangeArrowheads="1"/>
            </p:cNvSpPr>
            <p:nvPr/>
          </p:nvSpPr>
          <p:spPr bwMode="auto">
            <a:xfrm>
              <a:off x="389640" y="2083073"/>
              <a:ext cx="7592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字节</a:t>
              </a:r>
            </a:p>
          </p:txBody>
        </p:sp>
        <p:sp>
          <p:nvSpPr>
            <p:cNvPr id="500771" name="Text Box 35"/>
            <p:cNvSpPr txBox="1">
              <a:spLocks noChangeArrowheads="1"/>
            </p:cNvSpPr>
            <p:nvPr/>
          </p:nvSpPr>
          <p:spPr bwMode="auto">
            <a:xfrm>
              <a:off x="2062997" y="2060848"/>
              <a:ext cx="351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4</a:t>
              </a:r>
            </a:p>
          </p:txBody>
        </p:sp>
        <p:sp>
          <p:nvSpPr>
            <p:cNvPr id="500772" name="Text Box 36"/>
            <p:cNvSpPr txBox="1">
              <a:spLocks noChangeArrowheads="1"/>
            </p:cNvSpPr>
            <p:nvPr/>
          </p:nvSpPr>
          <p:spPr bwMode="auto">
            <a:xfrm>
              <a:off x="4475865" y="2060848"/>
              <a:ext cx="351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4</a:t>
              </a:r>
            </a:p>
          </p:txBody>
        </p:sp>
        <p:sp>
          <p:nvSpPr>
            <p:cNvPr id="500773" name="Text Box 37"/>
            <p:cNvSpPr txBox="1">
              <a:spLocks noChangeArrowheads="1"/>
            </p:cNvSpPr>
            <p:nvPr/>
          </p:nvSpPr>
          <p:spPr bwMode="auto">
            <a:xfrm>
              <a:off x="5987562" y="2060848"/>
              <a:ext cx="351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1</a:t>
              </a:r>
            </a:p>
          </p:txBody>
        </p:sp>
        <p:sp>
          <p:nvSpPr>
            <p:cNvPr id="500774" name="Text Box 38"/>
            <p:cNvSpPr txBox="1">
              <a:spLocks noChangeArrowheads="1"/>
            </p:cNvSpPr>
            <p:nvPr/>
          </p:nvSpPr>
          <p:spPr bwMode="auto">
            <a:xfrm>
              <a:off x="6551653" y="2060848"/>
              <a:ext cx="351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1</a:t>
              </a:r>
            </a:p>
          </p:txBody>
        </p:sp>
        <p:sp>
          <p:nvSpPr>
            <p:cNvPr id="500775" name="Text Box 39"/>
            <p:cNvSpPr txBox="1">
              <a:spLocks noChangeArrowheads="1"/>
            </p:cNvSpPr>
            <p:nvPr/>
          </p:nvSpPr>
          <p:spPr bwMode="auto">
            <a:xfrm>
              <a:off x="7404669" y="2060848"/>
              <a:ext cx="351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2</a:t>
              </a:r>
            </a:p>
          </p:txBody>
        </p:sp>
        <p:sp>
          <p:nvSpPr>
            <p:cNvPr id="500776" name="Text Box 40"/>
            <p:cNvSpPr txBox="1">
              <a:spLocks noChangeArrowheads="1"/>
            </p:cNvSpPr>
            <p:nvPr/>
          </p:nvSpPr>
          <p:spPr bwMode="auto">
            <a:xfrm>
              <a:off x="2198861" y="3105956"/>
              <a:ext cx="5022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12</a:t>
              </a:r>
            </a:p>
          </p:txBody>
        </p:sp>
        <p:sp>
          <p:nvSpPr>
            <p:cNvPr id="500777" name="Text Box 41"/>
            <p:cNvSpPr txBox="1">
              <a:spLocks noChangeArrowheads="1"/>
            </p:cNvSpPr>
            <p:nvPr/>
          </p:nvSpPr>
          <p:spPr bwMode="auto">
            <a:xfrm>
              <a:off x="3574695" y="3110720"/>
              <a:ext cx="351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2</a:t>
              </a:r>
            </a:p>
          </p:txBody>
        </p:sp>
        <p:sp>
          <p:nvSpPr>
            <p:cNvPr id="500778" name="Text Box 42"/>
            <p:cNvSpPr txBox="1">
              <a:spLocks noChangeArrowheads="1"/>
            </p:cNvSpPr>
            <p:nvPr/>
          </p:nvSpPr>
          <p:spPr bwMode="auto">
            <a:xfrm>
              <a:off x="4902373" y="3110720"/>
              <a:ext cx="351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2</a:t>
              </a:r>
            </a:p>
          </p:txBody>
        </p:sp>
        <p:sp>
          <p:nvSpPr>
            <p:cNvPr id="500779" name="Text Box 43"/>
            <p:cNvSpPr txBox="1">
              <a:spLocks noChangeArrowheads="1"/>
            </p:cNvSpPr>
            <p:nvPr/>
          </p:nvSpPr>
          <p:spPr bwMode="auto">
            <a:xfrm>
              <a:off x="6061513" y="3110720"/>
              <a:ext cx="351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2</a:t>
              </a:r>
            </a:p>
          </p:txBody>
        </p:sp>
        <p:sp>
          <p:nvSpPr>
            <p:cNvPr id="500780" name="Text Box 44"/>
            <p:cNvSpPr txBox="1">
              <a:spLocks noChangeArrowheads="1"/>
            </p:cNvSpPr>
            <p:nvPr/>
          </p:nvSpPr>
          <p:spPr bwMode="auto">
            <a:xfrm>
              <a:off x="7380592" y="3110720"/>
              <a:ext cx="351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2</a:t>
              </a:r>
            </a:p>
          </p:txBody>
        </p:sp>
        <p:sp>
          <p:nvSpPr>
            <p:cNvPr id="500781" name="Text Box 45"/>
            <p:cNvSpPr txBox="1">
              <a:spLocks noChangeArrowheads="1"/>
            </p:cNvSpPr>
            <p:nvPr/>
          </p:nvSpPr>
          <p:spPr bwMode="auto">
            <a:xfrm>
              <a:off x="945132" y="3105956"/>
              <a:ext cx="7592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字节</a:t>
              </a:r>
            </a:p>
          </p:txBody>
        </p:sp>
        <p:sp>
          <p:nvSpPr>
            <p:cNvPr id="500782" name="Text Box 46"/>
            <p:cNvSpPr txBox="1">
              <a:spLocks noChangeArrowheads="1"/>
            </p:cNvSpPr>
            <p:nvPr/>
          </p:nvSpPr>
          <p:spPr bwMode="auto">
            <a:xfrm>
              <a:off x="1064568" y="5594404"/>
              <a:ext cx="1318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mn-lt"/>
                  <a:ea typeface="黑体" panose="02010609060101010101" pitchFamily="49" charset="-122"/>
                </a:rPr>
                <a:t>发送在前</a:t>
              </a:r>
            </a:p>
          </p:txBody>
        </p:sp>
        <p:sp>
          <p:nvSpPr>
            <p:cNvPr id="500784"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500785" name="Text Box 49"/>
            <p:cNvSpPr txBox="1">
              <a:spLocks noChangeArrowheads="1"/>
            </p:cNvSpPr>
            <p:nvPr/>
          </p:nvSpPr>
          <p:spPr bwMode="auto">
            <a:xfrm>
              <a:off x="6560252" y="4333874"/>
              <a:ext cx="153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数         据</a:t>
              </a:r>
            </a:p>
          </p:txBody>
        </p:sp>
        <p:sp>
          <p:nvSpPr>
            <p:cNvPr id="500786" name="Text Box 50"/>
            <p:cNvSpPr txBox="1">
              <a:spLocks noChangeArrowheads="1"/>
            </p:cNvSpPr>
            <p:nvPr/>
          </p:nvSpPr>
          <p:spPr bwMode="auto">
            <a:xfrm>
              <a:off x="3856740" y="4333874"/>
              <a:ext cx="922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mn-lt"/>
                  <a:ea typeface="黑体" panose="02010609060101010101" pitchFamily="49" charset="-122"/>
                </a:rPr>
                <a:t>首  部</a:t>
              </a:r>
            </a:p>
          </p:txBody>
        </p:sp>
        <p:sp>
          <p:nvSpPr>
            <p:cNvPr id="500788" name="Text Box 52"/>
            <p:cNvSpPr txBox="1">
              <a:spLocks noChangeArrowheads="1"/>
            </p:cNvSpPr>
            <p:nvPr/>
          </p:nvSpPr>
          <p:spPr bwMode="auto">
            <a:xfrm>
              <a:off x="1442153" y="4291012"/>
              <a:ext cx="22770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UDP </a:t>
              </a:r>
              <a:r>
                <a:rPr kumimoji="1" lang="zh-CN" altLang="en-US" sz="2000">
                  <a:solidFill>
                    <a:srgbClr val="000099"/>
                  </a:solidFill>
                  <a:latin typeface="+mn-lt"/>
                  <a:ea typeface="黑体" panose="02010609060101010101" pitchFamily="49" charset="-122"/>
                </a:rPr>
                <a:t>用户数据报</a:t>
              </a:r>
            </a:p>
          </p:txBody>
        </p:sp>
        <p:sp>
          <p:nvSpPr>
            <p:cNvPr id="56"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a:ln>
                  <a:noFill/>
                </a:ln>
                <a:solidFill>
                  <a:srgbClr val="000099"/>
                </a:solidFill>
                <a:effectLst/>
                <a:uLnTx/>
                <a:uFillTx/>
                <a:latin typeface="+mn-lt"/>
                <a:ea typeface="黑体" panose="02010609060101010101" pitchFamily="49" charset="-122"/>
              </a:endParaRPr>
            </a:p>
          </p:txBody>
        </p:sp>
      </p:grpSp>
      <p:sp>
        <p:nvSpPr>
          <p:cNvPr id="4" name="矩形 3"/>
          <p:cNvSpPr/>
          <p:nvPr/>
        </p:nvSpPr>
        <p:spPr>
          <a:xfrm>
            <a:off x="2000232" y="5857892"/>
            <a:ext cx="5932197" cy="461665"/>
          </a:xfrm>
          <a:prstGeom prst="rect">
            <a:avLst/>
          </a:prstGeom>
        </p:spPr>
        <p:txBody>
          <a:bodyPr wrap="square">
            <a:spAutoFit/>
          </a:bodyPr>
          <a:lstStyle/>
          <a:p>
            <a:pPr algn="ctr"/>
            <a:r>
              <a:rPr lang="en-US" altLang="zh-CN" sz="2400" dirty="0">
                <a:latin typeface="+mn-lt"/>
                <a:ea typeface="黑体" panose="02010609060101010101" pitchFamily="49" charset="-122"/>
              </a:rPr>
              <a:t>UDP</a:t>
            </a:r>
            <a:r>
              <a:rPr lang="zh-CN" altLang="zh-CN" sz="2400" dirty="0">
                <a:latin typeface="+mn-lt"/>
                <a:ea typeface="黑体" panose="02010609060101010101" pitchFamily="49" charset="-122"/>
              </a:rPr>
              <a:t>用户数据报的首部和伪首部</a:t>
            </a:r>
            <a:endParaRPr lang="zh-CN" altLang="en-US" sz="2400" dirty="0">
              <a:latin typeface="+mn-lt"/>
              <a:ea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r>
              <a:rPr lang="en-US" altLang="zh-CN" dirty="0"/>
              <a:t>UDP </a:t>
            </a:r>
            <a:r>
              <a:rPr lang="zh-CN" altLang="en-US" dirty="0"/>
              <a:t>基于端口的分用</a:t>
            </a:r>
          </a:p>
        </p:txBody>
      </p:sp>
      <p:sp>
        <p:nvSpPr>
          <p:cNvPr id="829443" name="Rectangle 3"/>
          <p:cNvSpPr>
            <a:spLocks noGrp="1" noChangeArrowheads="1"/>
          </p:cNvSpPr>
          <p:nvPr>
            <p:ph type="body" idx="1"/>
          </p:nvPr>
        </p:nvSpPr>
        <p:spPr>
          <a:xfrm>
            <a:off x="285720" y="1000108"/>
            <a:ext cx="8572560" cy="5208611"/>
          </a:xfrm>
        </p:spPr>
        <p:txBody>
          <a:bodyPr/>
          <a:lstStyle/>
          <a:p>
            <a:pPr>
              <a:spcBef>
                <a:spcPts val="600"/>
              </a:spcBef>
            </a:pPr>
            <a:r>
              <a:rPr lang="zh-CN" altLang="en-US" dirty="0"/>
              <a:t>当运输层从</a:t>
            </a:r>
            <a:r>
              <a:rPr lang="en-US" altLang="zh-CN" dirty="0"/>
              <a:t>IP</a:t>
            </a:r>
            <a:r>
              <a:rPr lang="zh-CN" altLang="en-US" dirty="0"/>
              <a:t>层收到</a:t>
            </a:r>
            <a:r>
              <a:rPr lang="en-US" altLang="zh-CN" dirty="0"/>
              <a:t>UDP</a:t>
            </a:r>
            <a:r>
              <a:rPr lang="zh-CN" altLang="en-US" dirty="0"/>
              <a:t>数据报时，就根据首部中的目的端口，把</a:t>
            </a:r>
            <a:r>
              <a:rPr lang="en-US" altLang="zh-CN" dirty="0"/>
              <a:t>UDP</a:t>
            </a:r>
            <a:r>
              <a:rPr lang="zh-CN" altLang="en-US" dirty="0"/>
              <a:t>数据报通过相应的端口，上交最后的终点 </a:t>
            </a:r>
            <a:r>
              <a:rPr lang="en-US" altLang="zh-CN" dirty="0"/>
              <a:t>—— </a:t>
            </a:r>
            <a:r>
              <a:rPr lang="zh-CN" altLang="en-US" dirty="0"/>
              <a:t>应用进程。</a:t>
            </a:r>
          </a:p>
          <a:p>
            <a:pPr>
              <a:spcBef>
                <a:spcPts val="600"/>
              </a:spcBef>
            </a:pPr>
            <a:endParaRPr lang="zh-CN" altLang="en-US" dirty="0"/>
          </a:p>
          <a:p>
            <a:pPr>
              <a:spcBef>
                <a:spcPts val="600"/>
              </a:spcBef>
            </a:pPr>
            <a:r>
              <a:rPr lang="zh-CN" altLang="en-US" dirty="0"/>
              <a:t>如果接收方</a:t>
            </a:r>
            <a:r>
              <a:rPr lang="en-US" altLang="zh-CN" dirty="0"/>
              <a:t>UDP</a:t>
            </a:r>
            <a:r>
              <a:rPr lang="zh-CN" altLang="en-US" dirty="0"/>
              <a:t>发现收到的报文中的目的端口号不正确 </a:t>
            </a:r>
            <a:r>
              <a:rPr lang="en-US" altLang="zh-CN" dirty="0"/>
              <a:t>(</a:t>
            </a:r>
            <a:r>
              <a:rPr lang="zh-CN" altLang="en-US" dirty="0">
                <a:solidFill>
                  <a:srgbClr val="FF0000"/>
                </a:solidFill>
                <a:latin typeface="+mn-ea"/>
              </a:rPr>
              <a:t>即不存在对应于该端口号的应用进程</a:t>
            </a:r>
            <a:r>
              <a:rPr lang="en-US" altLang="zh-CN" dirty="0"/>
              <a:t>)</a:t>
            </a:r>
            <a:r>
              <a:rPr lang="zh-CN" altLang="en-US" dirty="0"/>
              <a:t>，就丢弃该报文，并由</a:t>
            </a:r>
            <a:r>
              <a:rPr lang="en-US" altLang="zh-CN" dirty="0"/>
              <a:t>ICMP</a:t>
            </a:r>
            <a:r>
              <a:rPr lang="zh-CN" altLang="en-US" dirty="0"/>
              <a:t>发送“</a:t>
            </a:r>
            <a:r>
              <a:rPr lang="zh-CN" altLang="en-US" dirty="0">
                <a:solidFill>
                  <a:srgbClr val="FF0000"/>
                </a:solidFill>
                <a:ea typeface="黑体" panose="02010609060101010101" pitchFamily="49" charset="-122"/>
              </a:rPr>
              <a:t>端口不可达</a:t>
            </a:r>
            <a:r>
              <a:rPr lang="zh-CN" altLang="en-US" dirty="0"/>
              <a:t>”差错报文给发送方。</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algn="ctr"/>
            <a:r>
              <a:rPr lang="en-US" altLang="zh-CN" dirty="0"/>
              <a:t>UDP </a:t>
            </a:r>
            <a:r>
              <a:rPr lang="zh-CN" altLang="en-US"/>
              <a:t>基于端口的分用 </a:t>
            </a:r>
          </a:p>
        </p:txBody>
      </p:sp>
      <p:grpSp>
        <p:nvGrpSpPr>
          <p:cNvPr id="2" name="Group 14"/>
          <p:cNvGrpSpPr/>
          <p:nvPr/>
        </p:nvGrpSpPr>
        <p:grpSpPr bwMode="auto">
          <a:xfrm>
            <a:off x="650334" y="2721929"/>
            <a:ext cx="6480175" cy="3039828"/>
            <a:chOff x="1655" y="663"/>
            <a:chExt cx="1951" cy="1316"/>
          </a:xfrm>
        </p:grpSpPr>
        <p:sp>
          <p:nvSpPr>
            <p:cNvPr id="687108" name="Rectangle 4"/>
            <p:cNvSpPr>
              <a:spLocks noChangeArrowheads="1"/>
            </p:cNvSpPr>
            <p:nvPr/>
          </p:nvSpPr>
          <p:spPr bwMode="auto">
            <a:xfrm>
              <a:off x="2290" y="1752"/>
              <a:ext cx="681" cy="227"/>
            </a:xfrm>
            <a:prstGeom prst="rect">
              <a:avLst/>
            </a:prstGeom>
            <a:solidFill>
              <a:schemeClr val="accent2"/>
            </a:solidFill>
            <a:ln w="9525">
              <a:solidFill>
                <a:schemeClr val="tx1"/>
              </a:solidFill>
              <a:miter lim="800000"/>
            </a:ln>
            <a:effectLst>
              <a:outerShdw dist="35921" dir="2700000" algn="ctr" rotWithShape="0">
                <a:schemeClr val="bg2"/>
              </a:outerShdw>
            </a:effectLst>
          </p:spPr>
          <p:txBody>
            <a:bodyPr wrap="none" anchor="ctr"/>
            <a:lstStyle/>
            <a:p>
              <a:pPr algn="ctr"/>
              <a:r>
                <a:rPr lang="en-US" altLang="zh-CN" sz="2400" dirty="0">
                  <a:solidFill>
                    <a:srgbClr val="000099"/>
                  </a:solidFill>
                  <a:latin typeface="+mn-lt"/>
                  <a:ea typeface="黑体" panose="02010609060101010101" pitchFamily="49" charset="-122"/>
                </a:rPr>
                <a:t>IP </a:t>
              </a:r>
              <a:r>
                <a:rPr lang="zh-CN" altLang="en-US" sz="2400">
                  <a:solidFill>
                    <a:srgbClr val="000099"/>
                  </a:solidFill>
                  <a:latin typeface="+mn-lt"/>
                  <a:ea typeface="黑体" panose="02010609060101010101" pitchFamily="49" charset="-122"/>
                </a:rPr>
                <a:t>层</a:t>
              </a:r>
            </a:p>
          </p:txBody>
        </p:sp>
        <p:sp>
          <p:nvSpPr>
            <p:cNvPr id="687109" name="Text Box 5"/>
            <p:cNvSpPr txBox="1">
              <a:spLocks noChangeArrowheads="1"/>
            </p:cNvSpPr>
            <p:nvPr/>
          </p:nvSpPr>
          <p:spPr bwMode="auto">
            <a:xfrm>
              <a:off x="1911" y="1505"/>
              <a:ext cx="69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mn-lt"/>
                  <a:ea typeface="黑体" panose="02010609060101010101" pitchFamily="49" charset="-122"/>
                </a:rPr>
                <a:t>UDP</a:t>
              </a:r>
              <a:r>
                <a:rPr lang="zh-CN" altLang="en-US" sz="2400" dirty="0">
                  <a:solidFill>
                    <a:srgbClr val="000099"/>
                  </a:solidFill>
                  <a:latin typeface="+mn-lt"/>
                  <a:ea typeface="黑体" panose="02010609060101010101" pitchFamily="49" charset="-122"/>
                </a:rPr>
                <a:t>数据报到达</a:t>
              </a:r>
            </a:p>
          </p:txBody>
        </p:sp>
        <p:sp>
          <p:nvSpPr>
            <p:cNvPr id="687110" name="Rectangle 6"/>
            <p:cNvSpPr>
              <a:spLocks noChangeArrowheads="1"/>
            </p:cNvSpPr>
            <p:nvPr/>
          </p:nvSpPr>
          <p:spPr bwMode="auto">
            <a:xfrm>
              <a:off x="2381" y="663"/>
              <a:ext cx="499" cy="227"/>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a:solidFill>
                    <a:srgbClr val="000099"/>
                  </a:solidFill>
                  <a:latin typeface="+mn-lt"/>
                  <a:ea typeface="黑体" panose="02010609060101010101" pitchFamily="49" charset="-122"/>
                </a:rPr>
                <a:t>端口 </a:t>
              </a:r>
              <a:r>
                <a:rPr lang="en-US" altLang="zh-CN" sz="2400" dirty="0">
                  <a:solidFill>
                    <a:srgbClr val="000099"/>
                  </a:solidFill>
                  <a:latin typeface="+mn-lt"/>
                  <a:ea typeface="黑体" panose="02010609060101010101" pitchFamily="49" charset="-122"/>
                </a:rPr>
                <a:t>2</a:t>
              </a:r>
            </a:p>
          </p:txBody>
        </p:sp>
        <p:sp>
          <p:nvSpPr>
            <p:cNvPr id="687111" name="Line 7"/>
            <p:cNvSpPr>
              <a:spLocks noChangeShapeType="1"/>
            </p:cNvSpPr>
            <p:nvPr/>
          </p:nvSpPr>
          <p:spPr bwMode="auto">
            <a:xfrm flipV="1">
              <a:off x="2630" y="1434"/>
              <a:ext cx="0" cy="318"/>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687112" name="Line 8"/>
            <p:cNvSpPr>
              <a:spLocks noChangeShapeType="1"/>
            </p:cNvSpPr>
            <p:nvPr/>
          </p:nvSpPr>
          <p:spPr bwMode="auto">
            <a:xfrm flipV="1">
              <a:off x="2630" y="890"/>
              <a:ext cx="0" cy="318"/>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687113" name="Line 9"/>
            <p:cNvSpPr>
              <a:spLocks noChangeShapeType="1"/>
            </p:cNvSpPr>
            <p:nvPr/>
          </p:nvSpPr>
          <p:spPr bwMode="auto">
            <a:xfrm flipV="1">
              <a:off x="2766" y="890"/>
              <a:ext cx="477" cy="318"/>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687114" name="Line 10"/>
            <p:cNvSpPr>
              <a:spLocks noChangeShapeType="1"/>
            </p:cNvSpPr>
            <p:nvPr/>
          </p:nvSpPr>
          <p:spPr bwMode="auto">
            <a:xfrm flipH="1" flipV="1">
              <a:off x="2018" y="890"/>
              <a:ext cx="477" cy="318"/>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687115" name="Rectangle 11"/>
            <p:cNvSpPr>
              <a:spLocks noChangeArrowheads="1"/>
            </p:cNvSpPr>
            <p:nvPr/>
          </p:nvSpPr>
          <p:spPr bwMode="auto">
            <a:xfrm>
              <a:off x="3107" y="663"/>
              <a:ext cx="499" cy="227"/>
            </a:xfrm>
            <a:prstGeom prst="rect">
              <a:avLst/>
            </a:prstGeom>
            <a:solidFill>
              <a:srgbClr val="00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a:solidFill>
                    <a:srgbClr val="000099"/>
                  </a:solidFill>
                  <a:latin typeface="+mn-lt"/>
                  <a:ea typeface="黑体" panose="02010609060101010101" pitchFamily="49" charset="-122"/>
                </a:rPr>
                <a:t>端口 </a:t>
              </a:r>
              <a:r>
                <a:rPr lang="en-US" altLang="zh-CN" sz="2400" dirty="0">
                  <a:solidFill>
                    <a:srgbClr val="000099"/>
                  </a:solidFill>
                  <a:latin typeface="+mn-lt"/>
                  <a:ea typeface="黑体" panose="02010609060101010101" pitchFamily="49" charset="-122"/>
                </a:rPr>
                <a:t>3</a:t>
              </a:r>
            </a:p>
          </p:txBody>
        </p:sp>
        <p:sp>
          <p:nvSpPr>
            <p:cNvPr id="687116" name="Rectangle 12"/>
            <p:cNvSpPr>
              <a:spLocks noChangeArrowheads="1"/>
            </p:cNvSpPr>
            <p:nvPr/>
          </p:nvSpPr>
          <p:spPr bwMode="auto">
            <a:xfrm>
              <a:off x="1655" y="663"/>
              <a:ext cx="499" cy="227"/>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a:solidFill>
                    <a:srgbClr val="000099"/>
                  </a:solidFill>
                  <a:latin typeface="+mn-lt"/>
                  <a:ea typeface="黑体" panose="02010609060101010101" pitchFamily="49" charset="-122"/>
                </a:rPr>
                <a:t>端口 </a:t>
              </a:r>
              <a:r>
                <a:rPr lang="en-US" altLang="zh-CN" sz="2400" dirty="0">
                  <a:solidFill>
                    <a:srgbClr val="000099"/>
                  </a:solidFill>
                  <a:latin typeface="+mn-lt"/>
                  <a:ea typeface="黑体" panose="02010609060101010101" pitchFamily="49" charset="-122"/>
                </a:rPr>
                <a:t>1</a:t>
              </a:r>
            </a:p>
          </p:txBody>
        </p:sp>
        <p:sp>
          <p:nvSpPr>
            <p:cNvPr id="687117" name="Rectangle 13"/>
            <p:cNvSpPr>
              <a:spLocks noChangeArrowheads="1"/>
            </p:cNvSpPr>
            <p:nvPr/>
          </p:nvSpPr>
          <p:spPr bwMode="auto">
            <a:xfrm>
              <a:off x="2290" y="1207"/>
              <a:ext cx="681" cy="227"/>
            </a:xfrm>
            <a:prstGeom prst="rect">
              <a:avLst/>
            </a:prstGeom>
            <a:solidFill>
              <a:srgbClr val="FFFF66"/>
            </a:solidFill>
            <a:ln w="9525">
              <a:solidFill>
                <a:schemeClr val="tx1"/>
              </a:solidFill>
              <a:miter lim="800000"/>
            </a:ln>
            <a:effectLst>
              <a:outerShdw dist="35921" dir="2700000" algn="ctr" rotWithShape="0">
                <a:schemeClr val="bg2"/>
              </a:outerShdw>
            </a:effectLst>
          </p:spPr>
          <p:txBody>
            <a:bodyPr wrap="none" anchor="ctr"/>
            <a:lstStyle/>
            <a:p>
              <a:pPr algn="ctr"/>
              <a:r>
                <a:rPr lang="en-US" altLang="zh-CN" sz="2400" dirty="0">
                  <a:solidFill>
                    <a:srgbClr val="000099"/>
                  </a:solidFill>
                  <a:latin typeface="+mn-lt"/>
                  <a:ea typeface="黑体" panose="02010609060101010101" pitchFamily="49" charset="-122"/>
                </a:rPr>
                <a:t>UDP </a:t>
              </a:r>
              <a:r>
                <a:rPr lang="zh-CN" altLang="en-US" sz="2400">
                  <a:solidFill>
                    <a:srgbClr val="000099"/>
                  </a:solidFill>
                  <a:latin typeface="+mn-lt"/>
                  <a:ea typeface="黑体" panose="02010609060101010101" pitchFamily="49" charset="-122"/>
                </a:rPr>
                <a:t>分用</a:t>
              </a:r>
            </a:p>
          </p:txBody>
        </p:sp>
      </p:grpSp>
      <p:sp>
        <p:nvSpPr>
          <p:cNvPr id="3" name="矩形 2"/>
          <p:cNvSpPr/>
          <p:nvPr/>
        </p:nvSpPr>
        <p:spPr>
          <a:xfrm>
            <a:off x="642910" y="1142984"/>
            <a:ext cx="8072494" cy="1200329"/>
          </a:xfrm>
          <a:prstGeom prst="rect">
            <a:avLst/>
          </a:prstGeom>
          <a:solidFill>
            <a:srgbClr val="66FFFF"/>
          </a:solidFill>
          <a:ln>
            <a:solidFill>
              <a:srgbClr val="000066"/>
            </a:solidFill>
          </a:ln>
        </p:spPr>
        <p:txBody>
          <a:bodyPr wrap="square">
            <a:spAutoFit/>
          </a:bodyPr>
          <a:lstStyle/>
          <a:p>
            <a:r>
              <a:rPr lang="zh-CN" altLang="zh-CN" sz="2400" dirty="0">
                <a:solidFill>
                  <a:srgbClr val="000066"/>
                </a:solidFill>
                <a:latin typeface="+mn-lt"/>
                <a:ea typeface="黑体" panose="02010609060101010101" pitchFamily="49" charset="-122"/>
              </a:rPr>
              <a:t>当运输层从</a:t>
            </a:r>
            <a:r>
              <a:rPr lang="en-US" altLang="zh-CN" sz="2400" dirty="0">
                <a:solidFill>
                  <a:srgbClr val="000066"/>
                </a:solidFill>
                <a:latin typeface="+mn-lt"/>
                <a:ea typeface="黑体" panose="02010609060101010101" pitchFamily="49" charset="-122"/>
              </a:rPr>
              <a:t> IP </a:t>
            </a:r>
            <a:r>
              <a:rPr lang="zh-CN" altLang="zh-CN" sz="2400" dirty="0">
                <a:solidFill>
                  <a:srgbClr val="000066"/>
                </a:solidFill>
                <a:latin typeface="+mn-lt"/>
                <a:ea typeface="黑体" panose="02010609060101010101" pitchFamily="49" charset="-122"/>
              </a:rPr>
              <a:t>层收到</a:t>
            </a:r>
            <a:r>
              <a:rPr lang="en-US" altLang="zh-CN" sz="2400" dirty="0">
                <a:solidFill>
                  <a:srgbClr val="000066"/>
                </a:solidFill>
                <a:latin typeface="+mn-lt"/>
                <a:ea typeface="黑体" panose="02010609060101010101" pitchFamily="49" charset="-122"/>
              </a:rPr>
              <a:t> UDP </a:t>
            </a:r>
            <a:r>
              <a:rPr lang="zh-CN" altLang="zh-CN" sz="2400" dirty="0">
                <a:solidFill>
                  <a:srgbClr val="000066"/>
                </a:solidFill>
                <a:latin typeface="+mn-lt"/>
                <a:ea typeface="黑体" panose="02010609060101010101" pitchFamily="49" charset="-122"/>
              </a:rPr>
              <a:t>数据报时，就根据首部中的目的端口，把</a:t>
            </a:r>
            <a:r>
              <a:rPr lang="en-US" altLang="zh-CN" sz="2400" dirty="0">
                <a:solidFill>
                  <a:srgbClr val="000066"/>
                </a:solidFill>
                <a:latin typeface="+mn-lt"/>
                <a:ea typeface="黑体" panose="02010609060101010101" pitchFamily="49" charset="-122"/>
              </a:rPr>
              <a:t> UDP </a:t>
            </a:r>
            <a:r>
              <a:rPr lang="zh-CN" altLang="zh-CN" sz="2400" dirty="0">
                <a:solidFill>
                  <a:srgbClr val="000066"/>
                </a:solidFill>
                <a:latin typeface="+mn-lt"/>
                <a:ea typeface="黑体" panose="02010609060101010101" pitchFamily="49" charset="-122"/>
              </a:rPr>
              <a:t>数据报通过相应的端口，上交最后的终点</a:t>
            </a:r>
            <a:r>
              <a:rPr lang="en-US" altLang="zh-CN" sz="2400" dirty="0">
                <a:solidFill>
                  <a:srgbClr val="000066"/>
                </a:solidFill>
                <a:latin typeface="+mn-lt"/>
                <a:ea typeface="黑体" panose="02010609060101010101" pitchFamily="49" charset="-122"/>
              </a:rPr>
              <a:t> </a:t>
            </a:r>
            <a:r>
              <a:rPr lang="zh-CN" altLang="zh-CN" sz="2400" dirty="0">
                <a:solidFill>
                  <a:srgbClr val="000066"/>
                </a:solidFill>
                <a:latin typeface="+mn-lt"/>
                <a:ea typeface="黑体" panose="02010609060101010101" pitchFamily="49" charset="-122"/>
              </a:rPr>
              <a:t>——</a:t>
            </a:r>
            <a:r>
              <a:rPr lang="en-US" altLang="zh-CN" sz="2400" dirty="0">
                <a:solidFill>
                  <a:srgbClr val="000066"/>
                </a:solidFill>
                <a:latin typeface="+mn-lt"/>
                <a:ea typeface="黑体" panose="02010609060101010101" pitchFamily="49" charset="-122"/>
              </a:rPr>
              <a:t> </a:t>
            </a:r>
            <a:r>
              <a:rPr lang="zh-CN" altLang="zh-CN" sz="2400" dirty="0">
                <a:solidFill>
                  <a:srgbClr val="000066"/>
                </a:solidFill>
                <a:latin typeface="+mn-lt"/>
                <a:ea typeface="黑体" panose="02010609060101010101" pitchFamily="49" charset="-122"/>
              </a:rPr>
              <a:t>应用进程。</a:t>
            </a:r>
            <a:endParaRPr lang="zh-CN" altLang="en-US" sz="2400" dirty="0">
              <a:solidFill>
                <a:srgbClr val="000066"/>
              </a:solidFill>
              <a:latin typeface="+mn-lt"/>
              <a:ea typeface="黑体" panose="02010609060101010101" pitchFamily="49" charset="-122"/>
            </a:endParaRPr>
          </a:p>
        </p:txBody>
      </p:sp>
      <p:sp>
        <p:nvSpPr>
          <p:cNvPr id="5" name="矩形 4"/>
          <p:cNvSpPr/>
          <p:nvPr/>
        </p:nvSpPr>
        <p:spPr>
          <a:xfrm>
            <a:off x="5701972" y="3640956"/>
            <a:ext cx="3071016" cy="2308324"/>
          </a:xfrm>
          <a:prstGeom prst="rect">
            <a:avLst/>
          </a:prstGeom>
          <a:solidFill>
            <a:srgbClr val="000099"/>
          </a:solidFill>
        </p:spPr>
        <p:txBody>
          <a:bodyPr wrap="square">
            <a:spAutoFit/>
          </a:bodyPr>
          <a:lstStyle/>
          <a:p>
            <a:r>
              <a:rPr lang="zh-CN" altLang="zh-CN" sz="2400" dirty="0">
                <a:solidFill>
                  <a:schemeClr val="bg1"/>
                </a:solidFill>
                <a:latin typeface="+mn-lt"/>
                <a:ea typeface="黑体" panose="02010609060101010101" pitchFamily="49" charset="-122"/>
              </a:rPr>
              <a:t>请注意，虽然在</a:t>
            </a:r>
            <a:r>
              <a:rPr lang="en-US" altLang="zh-CN" sz="2400" dirty="0">
                <a:solidFill>
                  <a:schemeClr val="bg1"/>
                </a:solidFill>
                <a:latin typeface="+mn-lt"/>
                <a:ea typeface="黑体" panose="02010609060101010101" pitchFamily="49" charset="-122"/>
              </a:rPr>
              <a:t>UDP </a:t>
            </a:r>
            <a:r>
              <a:rPr lang="zh-CN" altLang="zh-CN" sz="2400" dirty="0">
                <a:solidFill>
                  <a:schemeClr val="bg1"/>
                </a:solidFill>
                <a:latin typeface="+mn-lt"/>
                <a:ea typeface="黑体" panose="02010609060101010101" pitchFamily="49" charset="-122"/>
              </a:rPr>
              <a:t>之间的通信要用到其端口号，但由于</a:t>
            </a:r>
            <a:r>
              <a:rPr lang="en-US" altLang="zh-CN" sz="2400" dirty="0">
                <a:solidFill>
                  <a:schemeClr val="bg1"/>
                </a:solidFill>
                <a:latin typeface="+mn-lt"/>
                <a:ea typeface="黑体" panose="02010609060101010101" pitchFamily="49" charset="-122"/>
              </a:rPr>
              <a:t>UDP </a:t>
            </a:r>
            <a:r>
              <a:rPr lang="zh-CN" altLang="zh-CN" sz="2400" dirty="0">
                <a:solidFill>
                  <a:schemeClr val="bg1"/>
                </a:solidFill>
                <a:latin typeface="+mn-lt"/>
                <a:ea typeface="黑体" panose="02010609060101010101" pitchFamily="49" charset="-122"/>
              </a:rPr>
              <a:t>的通信是无连接的，因此</a:t>
            </a:r>
            <a:r>
              <a:rPr lang="zh-CN" altLang="zh-CN" sz="2400" dirty="0">
                <a:solidFill>
                  <a:srgbClr val="FF0000"/>
                </a:solidFill>
                <a:latin typeface="+mn-lt"/>
                <a:ea typeface="黑体" panose="02010609060101010101" pitchFamily="49" charset="-122"/>
              </a:rPr>
              <a:t>不需要使用套接字</a:t>
            </a:r>
            <a:r>
              <a:rPr lang="zh-CN" altLang="en-US" sz="2400" dirty="0">
                <a:solidFill>
                  <a:srgbClr val="FFC000"/>
                </a:solidFill>
                <a:latin typeface="+mn-lt"/>
                <a:ea typeface="黑体" panose="02010609060101010101" pitchFamily="49" charset="-122"/>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97" name="Rectangle 57"/>
          <p:cNvSpPr>
            <a:spLocks noChangeArrowheads="1"/>
          </p:cNvSpPr>
          <p:nvPr/>
        </p:nvSpPr>
        <p:spPr bwMode="auto">
          <a:xfrm>
            <a:off x="2268538" y="5373688"/>
            <a:ext cx="1079500" cy="457200"/>
          </a:xfrm>
          <a:prstGeom prst="rect">
            <a:avLst/>
          </a:prstGeom>
          <a:solidFill>
            <a:srgbClr val="CCCCFF"/>
          </a:solidFill>
          <a:ln w="19050">
            <a:solidFill>
              <a:schemeClr val="tx1"/>
            </a:solidFill>
            <a:miter lim="800000"/>
          </a:ln>
          <a:effectLst/>
        </p:spPr>
        <p:txBody>
          <a:bodyPr wrap="none" anchor="ctr"/>
          <a:lstStyle/>
          <a:p>
            <a:endParaRPr lang="zh-CN" altLang="en-US"/>
          </a:p>
        </p:txBody>
      </p:sp>
      <p:sp>
        <p:nvSpPr>
          <p:cNvPr id="445447" name="Freeform 7"/>
          <p:cNvSpPr/>
          <p:nvPr/>
        </p:nvSpPr>
        <p:spPr bwMode="auto">
          <a:xfrm>
            <a:off x="2849563" y="4006850"/>
            <a:ext cx="4633912" cy="438150"/>
          </a:xfrm>
          <a:custGeom>
            <a:avLst/>
            <a:gdLst/>
            <a:ahLst/>
            <a:cxnLst>
              <a:cxn ang="0">
                <a:pos x="0" y="0"/>
              </a:cxn>
              <a:cxn ang="0">
                <a:pos x="2919" y="0"/>
              </a:cxn>
              <a:cxn ang="0">
                <a:pos x="1066" y="276"/>
              </a:cxn>
              <a:cxn ang="0">
                <a:pos x="346" y="268"/>
              </a:cxn>
              <a:cxn ang="0">
                <a:pos x="0" y="0"/>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72549"/>
                  <a:invGamma/>
                </a:srgbClr>
              </a:gs>
              <a:gs pos="100000">
                <a:srgbClr val="CCECFF"/>
              </a:gs>
            </a:gsLst>
            <a:lin ang="5400000" scaled="1"/>
          </a:gradFill>
          <a:ln w="9525">
            <a:noFill/>
            <a:round/>
          </a:ln>
          <a:effectLst/>
        </p:spPr>
        <p:txBody>
          <a:bodyPr wrap="none" anchor="ctr"/>
          <a:lstStyle/>
          <a:p>
            <a:endParaRPr lang="zh-CN" altLang="en-US"/>
          </a:p>
        </p:txBody>
      </p:sp>
      <p:sp>
        <p:nvSpPr>
          <p:cNvPr id="445496" name="Rectangle 56"/>
          <p:cNvSpPr>
            <a:spLocks noChangeArrowheads="1"/>
          </p:cNvSpPr>
          <p:nvPr/>
        </p:nvSpPr>
        <p:spPr bwMode="auto">
          <a:xfrm>
            <a:off x="3346450" y="4437063"/>
            <a:ext cx="1081088" cy="457200"/>
          </a:xfrm>
          <a:prstGeom prst="rect">
            <a:avLst/>
          </a:prstGeom>
          <a:solidFill>
            <a:srgbClr val="CCECFF"/>
          </a:solidFill>
          <a:ln w="12700">
            <a:solidFill>
              <a:schemeClr val="tx1"/>
            </a:solidFill>
            <a:miter lim="800000"/>
          </a:ln>
          <a:effectLst/>
        </p:spPr>
        <p:txBody>
          <a:bodyPr wrap="none" anchor="ctr"/>
          <a:lstStyle/>
          <a:p>
            <a:endParaRPr lang="zh-CN" altLang="en-US"/>
          </a:p>
        </p:txBody>
      </p:sp>
      <p:sp>
        <p:nvSpPr>
          <p:cNvPr id="445445" name="AutoShape 5"/>
          <p:cNvSpPr>
            <a:spLocks noChangeArrowheads="1"/>
          </p:cNvSpPr>
          <p:nvPr/>
        </p:nvSpPr>
        <p:spPr bwMode="auto">
          <a:xfrm>
            <a:off x="1470025" y="5464175"/>
            <a:ext cx="798513" cy="288925"/>
          </a:xfrm>
          <a:prstGeom prst="leftArrow">
            <a:avLst>
              <a:gd name="adj1" fmla="val 50000"/>
              <a:gd name="adj2" fmla="val 69093"/>
            </a:avLst>
          </a:prstGeom>
          <a:solidFill>
            <a:srgbClr val="FF0000"/>
          </a:solidFill>
          <a:ln w="12700">
            <a:solidFill>
              <a:schemeClr val="tx1"/>
            </a:solidFill>
            <a:miter lim="800000"/>
          </a:ln>
          <a:effectLst/>
        </p:spPr>
        <p:txBody>
          <a:bodyPr wrap="none" anchor="ctr"/>
          <a:lstStyle/>
          <a:p>
            <a:endParaRPr lang="zh-CN" altLang="en-US"/>
          </a:p>
        </p:txBody>
      </p:sp>
      <p:sp>
        <p:nvSpPr>
          <p:cNvPr id="445446" name="Freeform 6"/>
          <p:cNvSpPr/>
          <p:nvPr/>
        </p:nvSpPr>
        <p:spPr bwMode="auto">
          <a:xfrm>
            <a:off x="890588" y="2863850"/>
            <a:ext cx="6681787" cy="685800"/>
          </a:xfrm>
          <a:custGeom>
            <a:avLst/>
            <a:gdLst/>
            <a:ahLst/>
            <a:cxnLst>
              <a:cxn ang="0">
                <a:pos x="0" y="0"/>
              </a:cxn>
              <a:cxn ang="0">
                <a:pos x="3600" y="0"/>
              </a:cxn>
              <a:cxn ang="0">
                <a:pos x="1056" y="432"/>
              </a:cxn>
              <a:cxn ang="0">
                <a:pos x="384" y="432"/>
              </a:cxn>
              <a:cxn ang="0">
                <a:pos x="0" y="0"/>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78824"/>
                  <a:invGamma/>
                </a:srgbClr>
              </a:gs>
              <a:gs pos="100000">
                <a:srgbClr val="FFFF99"/>
              </a:gs>
            </a:gsLst>
            <a:lin ang="5400000" scaled="1"/>
          </a:gradFill>
          <a:ln w="9525">
            <a:noFill/>
            <a:round/>
          </a:ln>
          <a:effectLst/>
        </p:spPr>
        <p:txBody>
          <a:bodyPr wrap="none" anchor="ctr"/>
          <a:lstStyle/>
          <a:p>
            <a:endParaRPr lang="zh-CN" altLang="en-US"/>
          </a:p>
        </p:txBody>
      </p:sp>
      <p:sp>
        <p:nvSpPr>
          <p:cNvPr id="445448" name="Rectangle 8"/>
          <p:cNvSpPr>
            <a:spLocks noChangeArrowheads="1"/>
          </p:cNvSpPr>
          <p:nvPr/>
        </p:nvSpPr>
        <p:spPr bwMode="auto">
          <a:xfrm>
            <a:off x="2849563" y="3549650"/>
            <a:ext cx="4633912" cy="457200"/>
          </a:xfrm>
          <a:prstGeom prst="rect">
            <a:avLst/>
          </a:prstGeom>
          <a:solidFill>
            <a:srgbClr val="CCECFF"/>
          </a:solidFill>
          <a:ln w="19050">
            <a:solidFill>
              <a:schemeClr val="tx1"/>
            </a:solidFill>
            <a:miter lim="800000"/>
          </a:ln>
          <a:effectLst/>
        </p:spPr>
        <p:txBody>
          <a:bodyPr wrap="none" anchor="ctr"/>
          <a:lstStyle/>
          <a:p>
            <a:endParaRPr lang="zh-CN" altLang="en-US"/>
          </a:p>
        </p:txBody>
      </p:sp>
      <p:sp>
        <p:nvSpPr>
          <p:cNvPr id="445449" name="Rectangle 9"/>
          <p:cNvSpPr>
            <a:spLocks noChangeArrowheads="1"/>
          </p:cNvSpPr>
          <p:nvPr/>
        </p:nvSpPr>
        <p:spPr bwMode="auto">
          <a:xfrm>
            <a:off x="3348038" y="5376863"/>
            <a:ext cx="5472112" cy="457200"/>
          </a:xfrm>
          <a:prstGeom prst="rect">
            <a:avLst/>
          </a:prstGeom>
          <a:solidFill>
            <a:srgbClr val="CCFF66"/>
          </a:solidFill>
          <a:ln w="19050">
            <a:solidFill>
              <a:schemeClr val="tx1"/>
            </a:solidFill>
            <a:miter lim="800000"/>
          </a:ln>
          <a:effectLst/>
        </p:spPr>
        <p:txBody>
          <a:bodyPr wrap="none" anchor="ctr"/>
          <a:lstStyle/>
          <a:p>
            <a:endParaRPr lang="zh-CN" altLang="en-US"/>
          </a:p>
        </p:txBody>
      </p:sp>
      <p:sp>
        <p:nvSpPr>
          <p:cNvPr id="445451" name="Line 11"/>
          <p:cNvSpPr>
            <a:spLocks noChangeShapeType="1"/>
          </p:cNvSpPr>
          <p:nvPr/>
        </p:nvSpPr>
        <p:spPr bwMode="auto">
          <a:xfrm>
            <a:off x="4008438" y="3549650"/>
            <a:ext cx="1587" cy="457200"/>
          </a:xfrm>
          <a:prstGeom prst="line">
            <a:avLst/>
          </a:prstGeom>
          <a:noFill/>
          <a:ln w="9525">
            <a:solidFill>
              <a:schemeClr val="tx1"/>
            </a:solidFill>
            <a:round/>
          </a:ln>
          <a:effectLst/>
        </p:spPr>
        <p:txBody>
          <a:bodyPr wrap="none" anchor="ctr"/>
          <a:lstStyle/>
          <a:p>
            <a:endParaRPr lang="zh-CN" altLang="en-US"/>
          </a:p>
        </p:txBody>
      </p:sp>
      <p:sp>
        <p:nvSpPr>
          <p:cNvPr id="445452" name="Rectangle 12"/>
          <p:cNvSpPr>
            <a:spLocks noChangeArrowheads="1"/>
          </p:cNvSpPr>
          <p:nvPr/>
        </p:nvSpPr>
        <p:spPr bwMode="auto">
          <a:xfrm>
            <a:off x="895350" y="2406650"/>
            <a:ext cx="6684963" cy="457200"/>
          </a:xfrm>
          <a:prstGeom prst="rect">
            <a:avLst/>
          </a:prstGeom>
          <a:solidFill>
            <a:srgbClr val="FFFF99"/>
          </a:solidFill>
          <a:ln w="19050">
            <a:solidFill>
              <a:schemeClr val="tx1"/>
            </a:solidFill>
            <a:miter lim="800000"/>
          </a:ln>
          <a:effectLst/>
        </p:spPr>
        <p:txBody>
          <a:bodyPr wrap="none" anchor="ctr"/>
          <a:lstStyle/>
          <a:p>
            <a:endParaRPr lang="zh-CN" altLang="en-US"/>
          </a:p>
        </p:txBody>
      </p:sp>
      <p:sp>
        <p:nvSpPr>
          <p:cNvPr id="445453" name="Line 13"/>
          <p:cNvSpPr>
            <a:spLocks noChangeShapeType="1"/>
          </p:cNvSpPr>
          <p:nvPr/>
        </p:nvSpPr>
        <p:spPr bwMode="auto">
          <a:xfrm>
            <a:off x="3121025" y="2406650"/>
            <a:ext cx="3175" cy="457200"/>
          </a:xfrm>
          <a:prstGeom prst="line">
            <a:avLst/>
          </a:prstGeom>
          <a:noFill/>
          <a:ln w="9525">
            <a:solidFill>
              <a:schemeClr val="tx1"/>
            </a:solidFill>
            <a:round/>
          </a:ln>
          <a:effectLst/>
        </p:spPr>
        <p:txBody>
          <a:bodyPr wrap="none" anchor="ctr"/>
          <a:lstStyle/>
          <a:p>
            <a:endParaRPr lang="zh-CN" altLang="en-US"/>
          </a:p>
        </p:txBody>
      </p:sp>
      <p:sp>
        <p:nvSpPr>
          <p:cNvPr id="445454" name="Line 14"/>
          <p:cNvSpPr>
            <a:spLocks noChangeShapeType="1"/>
          </p:cNvSpPr>
          <p:nvPr/>
        </p:nvSpPr>
        <p:spPr bwMode="auto">
          <a:xfrm>
            <a:off x="5165725" y="3549650"/>
            <a:ext cx="3175" cy="457200"/>
          </a:xfrm>
          <a:prstGeom prst="line">
            <a:avLst/>
          </a:prstGeom>
          <a:noFill/>
          <a:ln w="9525">
            <a:solidFill>
              <a:schemeClr val="tx1"/>
            </a:solidFill>
            <a:round/>
          </a:ln>
          <a:effectLst/>
        </p:spPr>
        <p:txBody>
          <a:bodyPr wrap="none" anchor="ctr"/>
          <a:lstStyle/>
          <a:p>
            <a:endParaRPr lang="zh-CN" altLang="en-US"/>
          </a:p>
        </p:txBody>
      </p:sp>
      <p:sp>
        <p:nvSpPr>
          <p:cNvPr id="445455" name="Line 15"/>
          <p:cNvSpPr>
            <a:spLocks noChangeShapeType="1"/>
          </p:cNvSpPr>
          <p:nvPr/>
        </p:nvSpPr>
        <p:spPr bwMode="auto">
          <a:xfrm>
            <a:off x="6324600" y="3549650"/>
            <a:ext cx="1588" cy="457200"/>
          </a:xfrm>
          <a:prstGeom prst="line">
            <a:avLst/>
          </a:prstGeom>
          <a:noFill/>
          <a:ln w="9525">
            <a:solidFill>
              <a:schemeClr val="tx1"/>
            </a:solidFill>
            <a:round/>
          </a:ln>
          <a:effectLst/>
        </p:spPr>
        <p:txBody>
          <a:bodyPr wrap="none" anchor="ctr"/>
          <a:lstStyle/>
          <a:p>
            <a:endParaRPr lang="zh-CN" altLang="en-US"/>
          </a:p>
        </p:txBody>
      </p:sp>
      <p:sp>
        <p:nvSpPr>
          <p:cNvPr id="445456" name="Freeform 16"/>
          <p:cNvSpPr/>
          <p:nvPr/>
        </p:nvSpPr>
        <p:spPr bwMode="auto">
          <a:xfrm>
            <a:off x="1600200" y="3549650"/>
            <a:ext cx="1249363" cy="457200"/>
          </a:xfrm>
          <a:custGeom>
            <a:avLst/>
            <a:gdLst/>
            <a:ahLst/>
            <a:cxnLst>
              <a:cxn ang="0">
                <a:pos x="672" y="288"/>
              </a:cxn>
              <a:cxn ang="0">
                <a:pos x="0" y="288"/>
              </a:cxn>
              <a:cxn ang="0">
                <a:pos x="0" y="0"/>
              </a:cxn>
              <a:cxn ang="0">
                <a:pos x="672" y="0"/>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ln>
          <a:effectLst/>
        </p:spPr>
        <p:txBody>
          <a:bodyPr wrap="none" anchor="ctr"/>
          <a:lstStyle/>
          <a:p>
            <a:endParaRPr lang="zh-CN" altLang="en-US"/>
          </a:p>
        </p:txBody>
      </p:sp>
      <p:sp>
        <p:nvSpPr>
          <p:cNvPr id="445457" name="Text Box 17"/>
          <p:cNvSpPr txBox="1">
            <a:spLocks noChangeArrowheads="1"/>
          </p:cNvSpPr>
          <p:nvPr/>
        </p:nvSpPr>
        <p:spPr bwMode="auto">
          <a:xfrm>
            <a:off x="1717675" y="3546475"/>
            <a:ext cx="946150" cy="398463"/>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伪首部</a:t>
            </a:r>
          </a:p>
        </p:txBody>
      </p:sp>
      <p:sp>
        <p:nvSpPr>
          <p:cNvPr id="445458" name="Text Box 18"/>
          <p:cNvSpPr txBox="1">
            <a:spLocks noChangeArrowheads="1"/>
          </p:cNvSpPr>
          <p:nvPr/>
        </p:nvSpPr>
        <p:spPr bwMode="auto">
          <a:xfrm>
            <a:off x="2860675" y="3546475"/>
            <a:ext cx="947738" cy="398463"/>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源端口</a:t>
            </a:r>
          </a:p>
        </p:txBody>
      </p:sp>
      <p:sp>
        <p:nvSpPr>
          <p:cNvPr id="445459" name="Text Box 19"/>
          <p:cNvSpPr txBox="1">
            <a:spLocks noChangeArrowheads="1"/>
          </p:cNvSpPr>
          <p:nvPr/>
        </p:nvSpPr>
        <p:spPr bwMode="auto">
          <a:xfrm>
            <a:off x="3949700" y="3546475"/>
            <a:ext cx="1200150" cy="398463"/>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目的端口</a:t>
            </a:r>
          </a:p>
        </p:txBody>
      </p:sp>
      <p:sp>
        <p:nvSpPr>
          <p:cNvPr id="445460" name="Text Box 20"/>
          <p:cNvSpPr txBox="1">
            <a:spLocks noChangeArrowheads="1"/>
          </p:cNvSpPr>
          <p:nvPr/>
        </p:nvSpPr>
        <p:spPr bwMode="auto">
          <a:xfrm>
            <a:off x="5284788" y="3544888"/>
            <a:ext cx="8318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长  度</a:t>
            </a:r>
          </a:p>
        </p:txBody>
      </p:sp>
      <p:sp>
        <p:nvSpPr>
          <p:cNvPr id="445461" name="Text Box 21"/>
          <p:cNvSpPr txBox="1">
            <a:spLocks noChangeArrowheads="1"/>
          </p:cNvSpPr>
          <p:nvPr/>
        </p:nvSpPr>
        <p:spPr bwMode="auto">
          <a:xfrm>
            <a:off x="6429375" y="3546475"/>
            <a:ext cx="946150" cy="398463"/>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检验和</a:t>
            </a:r>
          </a:p>
        </p:txBody>
      </p:sp>
      <p:sp>
        <p:nvSpPr>
          <p:cNvPr id="445462" name="Text Box 22"/>
          <p:cNvSpPr txBox="1">
            <a:spLocks noChangeArrowheads="1"/>
          </p:cNvSpPr>
          <p:nvPr/>
        </p:nvSpPr>
        <p:spPr bwMode="auto">
          <a:xfrm>
            <a:off x="5429250" y="5418138"/>
            <a:ext cx="132080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数         据</a:t>
            </a:r>
          </a:p>
        </p:txBody>
      </p:sp>
      <p:sp>
        <p:nvSpPr>
          <p:cNvPr id="445463" name="Text Box 23"/>
          <p:cNvSpPr txBox="1">
            <a:spLocks noChangeArrowheads="1"/>
          </p:cNvSpPr>
          <p:nvPr/>
        </p:nvSpPr>
        <p:spPr bwMode="auto">
          <a:xfrm>
            <a:off x="2373313" y="5418138"/>
            <a:ext cx="8318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首  部</a:t>
            </a:r>
          </a:p>
        </p:txBody>
      </p:sp>
      <p:sp>
        <p:nvSpPr>
          <p:cNvPr id="445464" name="Line 24"/>
          <p:cNvSpPr>
            <a:spLocks noChangeShapeType="1"/>
          </p:cNvSpPr>
          <p:nvPr/>
        </p:nvSpPr>
        <p:spPr bwMode="auto">
          <a:xfrm>
            <a:off x="5353050" y="2406650"/>
            <a:ext cx="0" cy="457200"/>
          </a:xfrm>
          <a:prstGeom prst="line">
            <a:avLst/>
          </a:prstGeom>
          <a:noFill/>
          <a:ln w="9525">
            <a:solidFill>
              <a:schemeClr val="tx1"/>
            </a:solidFill>
            <a:round/>
          </a:ln>
          <a:effectLst/>
        </p:spPr>
        <p:txBody>
          <a:bodyPr wrap="none" anchor="ctr"/>
          <a:lstStyle/>
          <a:p>
            <a:endParaRPr lang="zh-CN" altLang="en-US"/>
          </a:p>
        </p:txBody>
      </p:sp>
      <p:sp>
        <p:nvSpPr>
          <p:cNvPr id="445465" name="Line 25"/>
          <p:cNvSpPr>
            <a:spLocks noChangeShapeType="1"/>
          </p:cNvSpPr>
          <p:nvPr/>
        </p:nvSpPr>
        <p:spPr bwMode="auto">
          <a:xfrm>
            <a:off x="5886450" y="2406650"/>
            <a:ext cx="1588" cy="457200"/>
          </a:xfrm>
          <a:prstGeom prst="line">
            <a:avLst/>
          </a:prstGeom>
          <a:noFill/>
          <a:ln w="9525">
            <a:solidFill>
              <a:schemeClr val="tx1"/>
            </a:solidFill>
            <a:round/>
          </a:ln>
          <a:effectLst/>
        </p:spPr>
        <p:txBody>
          <a:bodyPr wrap="none" anchor="ctr"/>
          <a:lstStyle/>
          <a:p>
            <a:endParaRPr lang="zh-CN" altLang="en-US"/>
          </a:p>
        </p:txBody>
      </p:sp>
      <p:sp>
        <p:nvSpPr>
          <p:cNvPr id="445466" name="Line 26"/>
          <p:cNvSpPr>
            <a:spLocks noChangeShapeType="1"/>
          </p:cNvSpPr>
          <p:nvPr/>
        </p:nvSpPr>
        <p:spPr bwMode="auto">
          <a:xfrm>
            <a:off x="6419850" y="2406650"/>
            <a:ext cx="0" cy="457200"/>
          </a:xfrm>
          <a:prstGeom prst="line">
            <a:avLst/>
          </a:prstGeom>
          <a:noFill/>
          <a:ln w="9525">
            <a:solidFill>
              <a:schemeClr val="tx1"/>
            </a:solidFill>
            <a:round/>
          </a:ln>
          <a:effectLst/>
        </p:spPr>
        <p:txBody>
          <a:bodyPr wrap="none" anchor="ctr"/>
          <a:lstStyle/>
          <a:p>
            <a:endParaRPr lang="zh-CN" altLang="en-US"/>
          </a:p>
        </p:txBody>
      </p:sp>
      <p:sp>
        <p:nvSpPr>
          <p:cNvPr id="445467" name="Text Box 27"/>
          <p:cNvSpPr txBox="1">
            <a:spLocks noChangeArrowheads="1"/>
          </p:cNvSpPr>
          <p:nvPr/>
        </p:nvSpPr>
        <p:spPr bwMode="auto">
          <a:xfrm>
            <a:off x="6376988" y="2403475"/>
            <a:ext cx="1230312"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UDP</a:t>
            </a:r>
            <a:r>
              <a:rPr kumimoji="1" lang="zh-CN" altLang="en-US" sz="2000">
                <a:latin typeface="Arial" panose="020B0604020202020204" pitchFamily="34" charset="0"/>
                <a:ea typeface="黑体" panose="02010609060101010101" pitchFamily="49" charset="-122"/>
              </a:rPr>
              <a:t>长度</a:t>
            </a:r>
          </a:p>
        </p:txBody>
      </p:sp>
      <p:sp>
        <p:nvSpPr>
          <p:cNvPr id="445468" name="Text Box 28"/>
          <p:cNvSpPr txBox="1">
            <a:spLocks noChangeArrowheads="1"/>
          </p:cNvSpPr>
          <p:nvPr/>
        </p:nvSpPr>
        <p:spPr bwMode="auto">
          <a:xfrm>
            <a:off x="1282700" y="2403475"/>
            <a:ext cx="1327150" cy="396875"/>
          </a:xfrm>
          <a:prstGeom prst="rect">
            <a:avLst/>
          </a:prstGeom>
          <a:noFill/>
          <a:ln w="9525">
            <a:noFill/>
            <a:miter lim="800000"/>
          </a:ln>
          <a:effectLst/>
        </p:spPr>
        <p:txBody>
          <a:bodyPr wrap="none">
            <a:spAutoFit/>
          </a:bodyPr>
          <a:lstStyle/>
          <a:p>
            <a:r>
              <a:rPr kumimoji="1" lang="zh-CN" altLang="en-US" sz="2000" dirty="0">
                <a:latin typeface="Arial" panose="020B0604020202020204" pitchFamily="34" charset="0"/>
                <a:ea typeface="黑体" panose="02010609060101010101" pitchFamily="49" charset="-122"/>
              </a:rPr>
              <a:t>源 </a:t>
            </a:r>
            <a:r>
              <a:rPr kumimoji="1" lang="en-US" altLang="zh-CN" sz="2000" dirty="0">
                <a:latin typeface="Arial" panose="020B0604020202020204" pitchFamily="34" charset="0"/>
                <a:ea typeface="黑体" panose="02010609060101010101" pitchFamily="49" charset="-122"/>
              </a:rPr>
              <a:t>IP </a:t>
            </a:r>
            <a:r>
              <a:rPr kumimoji="1" lang="zh-CN" altLang="en-US" sz="2000" dirty="0">
                <a:latin typeface="Arial" panose="020B0604020202020204" pitchFamily="34" charset="0"/>
                <a:ea typeface="黑体" panose="02010609060101010101" pitchFamily="49" charset="-122"/>
              </a:rPr>
              <a:t>地址</a:t>
            </a:r>
          </a:p>
        </p:txBody>
      </p:sp>
      <p:sp>
        <p:nvSpPr>
          <p:cNvPr id="445469" name="Text Box 29"/>
          <p:cNvSpPr txBox="1">
            <a:spLocks noChangeArrowheads="1"/>
          </p:cNvSpPr>
          <p:nvPr/>
        </p:nvSpPr>
        <p:spPr bwMode="auto">
          <a:xfrm>
            <a:off x="3421063" y="2403475"/>
            <a:ext cx="1579562"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目的 </a:t>
            </a:r>
            <a:r>
              <a:rPr kumimoji="1" lang="en-US" altLang="zh-CN" sz="2000" dirty="0">
                <a:latin typeface="Arial" panose="020B0604020202020204" pitchFamily="34" charset="0"/>
                <a:ea typeface="黑体" panose="02010609060101010101" pitchFamily="49" charset="-122"/>
              </a:rPr>
              <a:t>IP </a:t>
            </a:r>
            <a:r>
              <a:rPr kumimoji="1" lang="zh-CN" altLang="en-US" sz="2000">
                <a:latin typeface="Arial" panose="020B0604020202020204" pitchFamily="34" charset="0"/>
                <a:ea typeface="黑体" panose="02010609060101010101" pitchFamily="49" charset="-122"/>
              </a:rPr>
              <a:t>地址</a:t>
            </a:r>
          </a:p>
        </p:txBody>
      </p:sp>
      <p:sp>
        <p:nvSpPr>
          <p:cNvPr id="445470" name="Text Box 30"/>
          <p:cNvSpPr txBox="1">
            <a:spLocks noChangeArrowheads="1"/>
          </p:cNvSpPr>
          <p:nvPr/>
        </p:nvSpPr>
        <p:spPr bwMode="auto">
          <a:xfrm>
            <a:off x="5454650" y="2403475"/>
            <a:ext cx="323850"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0</a:t>
            </a:r>
          </a:p>
        </p:txBody>
      </p:sp>
      <p:sp>
        <p:nvSpPr>
          <p:cNvPr id="445471" name="Text Box 31"/>
          <p:cNvSpPr txBox="1">
            <a:spLocks noChangeArrowheads="1"/>
          </p:cNvSpPr>
          <p:nvPr/>
        </p:nvSpPr>
        <p:spPr bwMode="auto">
          <a:xfrm>
            <a:off x="5888038" y="2403475"/>
            <a:ext cx="4667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17</a:t>
            </a:r>
          </a:p>
        </p:txBody>
      </p:sp>
      <p:sp>
        <p:nvSpPr>
          <p:cNvPr id="445472" name="Line 32"/>
          <p:cNvSpPr>
            <a:spLocks noChangeShapeType="1"/>
          </p:cNvSpPr>
          <p:nvPr/>
        </p:nvSpPr>
        <p:spPr bwMode="auto">
          <a:xfrm>
            <a:off x="2225675" y="6062663"/>
            <a:ext cx="6594475" cy="0"/>
          </a:xfrm>
          <a:prstGeom prst="line">
            <a:avLst/>
          </a:prstGeom>
          <a:noFill/>
          <a:ln w="9525">
            <a:solidFill>
              <a:srgbClr val="333399"/>
            </a:solidFill>
            <a:round/>
            <a:headEnd type="triangle" w="med" len="lg"/>
            <a:tailEnd type="triangle" w="med" len="lg"/>
          </a:ln>
          <a:effectLst/>
        </p:spPr>
        <p:txBody>
          <a:bodyPr wrap="none" anchor="ctr"/>
          <a:lstStyle/>
          <a:p>
            <a:endParaRPr lang="zh-CN" altLang="en-US"/>
          </a:p>
        </p:txBody>
      </p:sp>
      <p:sp>
        <p:nvSpPr>
          <p:cNvPr id="445473" name="Rectangle 33"/>
          <p:cNvSpPr>
            <a:spLocks noChangeArrowheads="1"/>
          </p:cNvSpPr>
          <p:nvPr/>
        </p:nvSpPr>
        <p:spPr bwMode="auto">
          <a:xfrm>
            <a:off x="4810125" y="5908675"/>
            <a:ext cx="1173163" cy="292100"/>
          </a:xfrm>
          <a:prstGeom prst="rect">
            <a:avLst/>
          </a:prstGeom>
          <a:solidFill>
            <a:schemeClr val="bg1"/>
          </a:solidFill>
          <a:ln w="9525">
            <a:noFill/>
            <a:miter lim="800000"/>
          </a:ln>
          <a:effectLst/>
        </p:spPr>
        <p:txBody>
          <a:bodyPr wrap="none" anchor="ctr"/>
          <a:lstStyle/>
          <a:p>
            <a:endParaRPr lang="zh-CN" altLang="en-US"/>
          </a:p>
        </p:txBody>
      </p:sp>
      <p:sp>
        <p:nvSpPr>
          <p:cNvPr id="445474" name="Text Box 34"/>
          <p:cNvSpPr txBox="1">
            <a:spLocks noChangeArrowheads="1"/>
          </p:cNvSpPr>
          <p:nvPr/>
        </p:nvSpPr>
        <p:spPr bwMode="auto">
          <a:xfrm>
            <a:off x="4764088" y="5883275"/>
            <a:ext cx="12541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IP </a:t>
            </a:r>
            <a:r>
              <a:rPr kumimoji="1" lang="zh-CN" altLang="en-US" sz="2000">
                <a:latin typeface="Arial" panose="020B0604020202020204" pitchFamily="34" charset="0"/>
                <a:ea typeface="黑体" panose="02010609060101010101" pitchFamily="49" charset="-122"/>
              </a:rPr>
              <a:t>数据报</a:t>
            </a:r>
          </a:p>
        </p:txBody>
      </p:sp>
      <p:sp>
        <p:nvSpPr>
          <p:cNvPr id="445475" name="Text Box 35"/>
          <p:cNvSpPr txBox="1">
            <a:spLocks noChangeArrowheads="1"/>
          </p:cNvSpPr>
          <p:nvPr/>
        </p:nvSpPr>
        <p:spPr bwMode="auto">
          <a:xfrm>
            <a:off x="287338" y="2024063"/>
            <a:ext cx="692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字节</a:t>
            </a:r>
          </a:p>
        </p:txBody>
      </p:sp>
      <p:sp>
        <p:nvSpPr>
          <p:cNvPr id="445476" name="Text Box 36"/>
          <p:cNvSpPr txBox="1">
            <a:spLocks noChangeArrowheads="1"/>
          </p:cNvSpPr>
          <p:nvPr/>
        </p:nvSpPr>
        <p:spPr bwMode="auto">
          <a:xfrm>
            <a:off x="1831975" y="2001838"/>
            <a:ext cx="3270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4</a:t>
            </a:r>
          </a:p>
        </p:txBody>
      </p:sp>
      <p:sp>
        <p:nvSpPr>
          <p:cNvPr id="445477" name="Text Box 37"/>
          <p:cNvSpPr txBox="1">
            <a:spLocks noChangeArrowheads="1"/>
          </p:cNvSpPr>
          <p:nvPr/>
        </p:nvSpPr>
        <p:spPr bwMode="auto">
          <a:xfrm>
            <a:off x="4059238" y="2001838"/>
            <a:ext cx="323850"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4</a:t>
            </a:r>
          </a:p>
        </p:txBody>
      </p:sp>
      <p:sp>
        <p:nvSpPr>
          <p:cNvPr id="445478" name="Text Box 38"/>
          <p:cNvSpPr txBox="1">
            <a:spLocks noChangeArrowheads="1"/>
          </p:cNvSpPr>
          <p:nvPr/>
        </p:nvSpPr>
        <p:spPr bwMode="auto">
          <a:xfrm>
            <a:off x="5454650" y="2001838"/>
            <a:ext cx="323850"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a:t>
            </a:r>
          </a:p>
        </p:txBody>
      </p:sp>
      <p:sp>
        <p:nvSpPr>
          <p:cNvPr id="445479" name="Text Box 39"/>
          <p:cNvSpPr txBox="1">
            <a:spLocks noChangeArrowheads="1"/>
          </p:cNvSpPr>
          <p:nvPr/>
        </p:nvSpPr>
        <p:spPr bwMode="auto">
          <a:xfrm>
            <a:off x="5975350" y="2001838"/>
            <a:ext cx="3270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a:t>
            </a:r>
          </a:p>
        </p:txBody>
      </p:sp>
      <p:sp>
        <p:nvSpPr>
          <p:cNvPr id="445480" name="Text Box 40"/>
          <p:cNvSpPr txBox="1">
            <a:spLocks noChangeArrowheads="1"/>
          </p:cNvSpPr>
          <p:nvPr/>
        </p:nvSpPr>
        <p:spPr bwMode="auto">
          <a:xfrm>
            <a:off x="6762750" y="2001838"/>
            <a:ext cx="325438"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445481" name="Text Box 41"/>
          <p:cNvSpPr txBox="1">
            <a:spLocks noChangeArrowheads="1"/>
          </p:cNvSpPr>
          <p:nvPr/>
        </p:nvSpPr>
        <p:spPr bwMode="auto">
          <a:xfrm>
            <a:off x="1957388" y="3171825"/>
            <a:ext cx="466725" cy="395288"/>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12</a:t>
            </a:r>
          </a:p>
        </p:txBody>
      </p:sp>
      <p:sp>
        <p:nvSpPr>
          <p:cNvPr id="445482" name="Text Box 42"/>
          <p:cNvSpPr txBox="1">
            <a:spLocks noChangeArrowheads="1"/>
          </p:cNvSpPr>
          <p:nvPr/>
        </p:nvSpPr>
        <p:spPr bwMode="auto">
          <a:xfrm>
            <a:off x="3227388" y="3176588"/>
            <a:ext cx="3270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445483" name="Text Box 43"/>
          <p:cNvSpPr txBox="1">
            <a:spLocks noChangeArrowheads="1"/>
          </p:cNvSpPr>
          <p:nvPr/>
        </p:nvSpPr>
        <p:spPr bwMode="auto">
          <a:xfrm>
            <a:off x="4452938" y="3176588"/>
            <a:ext cx="325437"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445484" name="Text Box 44"/>
          <p:cNvSpPr txBox="1">
            <a:spLocks noChangeArrowheads="1"/>
          </p:cNvSpPr>
          <p:nvPr/>
        </p:nvSpPr>
        <p:spPr bwMode="auto">
          <a:xfrm>
            <a:off x="5522913" y="3176588"/>
            <a:ext cx="325437"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445485" name="Text Box 45"/>
          <p:cNvSpPr txBox="1">
            <a:spLocks noChangeArrowheads="1"/>
          </p:cNvSpPr>
          <p:nvPr/>
        </p:nvSpPr>
        <p:spPr bwMode="auto">
          <a:xfrm>
            <a:off x="6740525" y="3176588"/>
            <a:ext cx="325438"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445486" name="Text Box 46"/>
          <p:cNvSpPr txBox="1">
            <a:spLocks noChangeArrowheads="1"/>
          </p:cNvSpPr>
          <p:nvPr/>
        </p:nvSpPr>
        <p:spPr bwMode="auto">
          <a:xfrm>
            <a:off x="800100" y="3171825"/>
            <a:ext cx="692150" cy="395288"/>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字节</a:t>
            </a:r>
          </a:p>
        </p:txBody>
      </p:sp>
      <p:sp>
        <p:nvSpPr>
          <p:cNvPr id="445487" name="Text Box 47"/>
          <p:cNvSpPr txBox="1">
            <a:spLocks noChangeArrowheads="1"/>
          </p:cNvSpPr>
          <p:nvPr/>
        </p:nvSpPr>
        <p:spPr bwMode="auto">
          <a:xfrm>
            <a:off x="1041400" y="5013325"/>
            <a:ext cx="1200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发送在前</a:t>
            </a:r>
          </a:p>
        </p:txBody>
      </p:sp>
      <p:sp>
        <p:nvSpPr>
          <p:cNvPr id="445488" name="AutoShape 48"/>
          <p:cNvSpPr>
            <a:spLocks noChangeArrowheads="1"/>
          </p:cNvSpPr>
          <p:nvPr/>
        </p:nvSpPr>
        <p:spPr bwMode="auto">
          <a:xfrm>
            <a:off x="5978525" y="5149850"/>
            <a:ext cx="277813" cy="415925"/>
          </a:xfrm>
          <a:prstGeom prst="downArrow">
            <a:avLst>
              <a:gd name="adj1" fmla="val 50000"/>
              <a:gd name="adj2" fmla="val 37429"/>
            </a:avLst>
          </a:prstGeom>
          <a:solidFill>
            <a:schemeClr val="accent1"/>
          </a:solidFill>
          <a:ln w="9525">
            <a:solidFill>
              <a:schemeClr val="tx1"/>
            </a:solidFill>
            <a:miter lim="800000"/>
          </a:ln>
          <a:effectLst/>
        </p:spPr>
        <p:txBody>
          <a:bodyPr wrap="none" anchor="ctr"/>
          <a:lstStyle/>
          <a:p>
            <a:endParaRPr lang="zh-CN" altLang="en-US"/>
          </a:p>
        </p:txBody>
      </p:sp>
      <p:sp>
        <p:nvSpPr>
          <p:cNvPr id="445489" name="Rectangle 49"/>
          <p:cNvSpPr>
            <a:spLocks noChangeArrowheads="1"/>
          </p:cNvSpPr>
          <p:nvPr/>
        </p:nvSpPr>
        <p:spPr bwMode="auto">
          <a:xfrm>
            <a:off x="4427538" y="4437063"/>
            <a:ext cx="4392612" cy="457200"/>
          </a:xfrm>
          <a:prstGeom prst="rect">
            <a:avLst/>
          </a:prstGeom>
          <a:solidFill>
            <a:srgbClr val="FFCCFF"/>
          </a:solidFill>
          <a:ln w="12700">
            <a:solidFill>
              <a:schemeClr val="tx1"/>
            </a:solidFill>
            <a:miter lim="800000"/>
          </a:ln>
          <a:effectLst/>
        </p:spPr>
        <p:txBody>
          <a:bodyPr wrap="none" anchor="ctr"/>
          <a:lstStyle/>
          <a:p>
            <a:endParaRPr lang="zh-CN" altLang="en-US"/>
          </a:p>
        </p:txBody>
      </p:sp>
      <p:sp>
        <p:nvSpPr>
          <p:cNvPr id="445491" name="Text Box 51"/>
          <p:cNvSpPr txBox="1">
            <a:spLocks noChangeArrowheads="1"/>
          </p:cNvSpPr>
          <p:nvPr/>
        </p:nvSpPr>
        <p:spPr bwMode="auto">
          <a:xfrm>
            <a:off x="5983288" y="4473575"/>
            <a:ext cx="132080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数         据</a:t>
            </a:r>
          </a:p>
        </p:txBody>
      </p:sp>
      <p:sp>
        <p:nvSpPr>
          <p:cNvPr id="445492" name="Text Box 52"/>
          <p:cNvSpPr txBox="1">
            <a:spLocks noChangeArrowheads="1"/>
          </p:cNvSpPr>
          <p:nvPr/>
        </p:nvSpPr>
        <p:spPr bwMode="auto">
          <a:xfrm>
            <a:off x="3487738" y="4473575"/>
            <a:ext cx="8318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首  部</a:t>
            </a:r>
          </a:p>
        </p:txBody>
      </p:sp>
      <p:sp>
        <p:nvSpPr>
          <p:cNvPr id="445493" name="AutoShape 53"/>
          <p:cNvSpPr/>
          <p:nvPr/>
        </p:nvSpPr>
        <p:spPr bwMode="auto">
          <a:xfrm rot="-5400000">
            <a:off x="6032500" y="2373313"/>
            <a:ext cx="168275" cy="5391150"/>
          </a:xfrm>
          <a:prstGeom prst="leftBrace">
            <a:avLst>
              <a:gd name="adj1" fmla="val 266981"/>
              <a:gd name="adj2" fmla="val 50000"/>
            </a:avLst>
          </a:prstGeom>
          <a:noFill/>
          <a:ln w="28575">
            <a:solidFill>
              <a:srgbClr val="333399"/>
            </a:solidFill>
            <a:round/>
          </a:ln>
          <a:effectLst/>
        </p:spPr>
        <p:txBody>
          <a:bodyPr wrap="none" anchor="ctr"/>
          <a:lstStyle/>
          <a:p>
            <a:endParaRPr lang="zh-CN" altLang="en-US"/>
          </a:p>
        </p:txBody>
      </p:sp>
      <p:sp>
        <p:nvSpPr>
          <p:cNvPr id="445494" name="Text Box 54"/>
          <p:cNvSpPr txBox="1">
            <a:spLocks noChangeArrowheads="1"/>
          </p:cNvSpPr>
          <p:nvPr/>
        </p:nvSpPr>
        <p:spPr bwMode="auto">
          <a:xfrm>
            <a:off x="1258888" y="4471988"/>
            <a:ext cx="2062162"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UDP </a:t>
            </a:r>
            <a:r>
              <a:rPr kumimoji="1" lang="zh-CN" altLang="en-US" sz="2000">
                <a:latin typeface="Arial" panose="020B0604020202020204" pitchFamily="34" charset="0"/>
                <a:ea typeface="黑体" panose="02010609060101010101" pitchFamily="49" charset="-122"/>
              </a:rPr>
              <a:t>用户数据报</a:t>
            </a:r>
          </a:p>
        </p:txBody>
      </p:sp>
      <p:sp>
        <p:nvSpPr>
          <p:cNvPr id="445499" name="Rectangle 59"/>
          <p:cNvSpPr>
            <a:spLocks noChangeArrowheads="1"/>
          </p:cNvSpPr>
          <p:nvPr/>
        </p:nvSpPr>
        <p:spPr bwMode="auto">
          <a:xfrm>
            <a:off x="2843213" y="3530600"/>
            <a:ext cx="4637087" cy="461963"/>
          </a:xfrm>
          <a:prstGeom prst="rect">
            <a:avLst/>
          </a:prstGeom>
          <a:noFill/>
          <a:ln w="76200">
            <a:solidFill>
              <a:srgbClr val="FF0000"/>
            </a:solidFill>
            <a:miter lim="800000"/>
          </a:ln>
          <a:effectLst/>
        </p:spPr>
        <p:txBody>
          <a:bodyPr wrap="none" anchor="ctr"/>
          <a:lstStyle/>
          <a:p>
            <a:endParaRPr lang="zh-CN" altLang="en-US"/>
          </a:p>
        </p:txBody>
      </p:sp>
      <p:sp>
        <p:nvSpPr>
          <p:cNvPr id="445500" name="Text Box 60"/>
          <p:cNvSpPr txBox="1">
            <a:spLocks noChangeArrowheads="1"/>
          </p:cNvSpPr>
          <p:nvPr/>
        </p:nvSpPr>
        <p:spPr bwMode="auto">
          <a:xfrm>
            <a:off x="611188" y="333375"/>
            <a:ext cx="7797800" cy="1373188"/>
          </a:xfrm>
          <a:prstGeom prst="rect">
            <a:avLst/>
          </a:prstGeom>
          <a:noFill/>
          <a:ln w="9525">
            <a:noFill/>
            <a:miter lim="800000"/>
          </a:ln>
          <a:effectLst/>
        </p:spPr>
        <p:txBody>
          <a:bodyPr>
            <a:spAutoFit/>
          </a:bodyPr>
          <a:lstStyle/>
          <a:p>
            <a:r>
              <a:rPr lang="zh-CN" altLang="en-US" dirty="0">
                <a:latin typeface="Arial" panose="020B0604020202020204" pitchFamily="34" charset="0"/>
                <a:ea typeface="黑体" panose="02010609060101010101" pitchFamily="49" charset="-122"/>
              </a:rPr>
              <a:t>用户数据报 </a:t>
            </a:r>
            <a:r>
              <a:rPr lang="en-US" altLang="zh-CN" dirty="0">
                <a:latin typeface="Arial" panose="020B0604020202020204" pitchFamily="34" charset="0"/>
                <a:ea typeface="黑体" panose="02010609060101010101" pitchFamily="49" charset="-122"/>
              </a:rPr>
              <a:t>UDP </a:t>
            </a:r>
            <a:r>
              <a:rPr lang="zh-CN" altLang="en-US" dirty="0">
                <a:latin typeface="Arial" panose="020B0604020202020204" pitchFamily="34" charset="0"/>
                <a:ea typeface="黑体" panose="02010609060101010101" pitchFamily="49" charset="-122"/>
              </a:rPr>
              <a:t>有两个字段：数据字段和首部字段。首部字段有 </a:t>
            </a:r>
            <a:r>
              <a:rPr lang="en-US" altLang="zh-CN" dirty="0">
                <a:latin typeface="Arial" panose="020B0604020202020204" pitchFamily="34" charset="0"/>
                <a:ea typeface="黑体" panose="02010609060101010101" pitchFamily="49" charset="-122"/>
              </a:rPr>
              <a:t>8 </a:t>
            </a:r>
            <a:r>
              <a:rPr lang="zh-CN" altLang="en-US" dirty="0">
                <a:latin typeface="Arial" panose="020B0604020202020204" pitchFamily="34" charset="0"/>
                <a:ea typeface="黑体" panose="02010609060101010101" pitchFamily="49" charset="-122"/>
              </a:rPr>
              <a:t>个字节，由 </a:t>
            </a:r>
            <a:r>
              <a:rPr lang="en-US" altLang="zh-CN" dirty="0">
                <a:latin typeface="Arial" panose="020B0604020202020204" pitchFamily="34" charset="0"/>
                <a:ea typeface="黑体" panose="02010609060101010101" pitchFamily="49" charset="-122"/>
              </a:rPr>
              <a:t>4 </a:t>
            </a:r>
            <a:r>
              <a:rPr lang="zh-CN" altLang="en-US" dirty="0">
                <a:latin typeface="Arial" panose="020B0604020202020204" pitchFamily="34" charset="0"/>
                <a:ea typeface="黑体" panose="02010609060101010101" pitchFamily="49" charset="-122"/>
              </a:rPr>
              <a:t>个字段组成，每个字段都是两个字节。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500"/>
                                  </p:stCondLst>
                                  <p:childTnLst>
                                    <p:anim calcmode="discrete" valueType="str">
                                      <p:cBhvr>
                                        <p:cTn id="6" dur="1000" fill="hold"/>
                                        <p:tgtEl>
                                          <p:spTgt spid="445492"/>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1" presetClass="entr" presetSubtype="0" fill="hold" grpId="0" nodeType="afterEffect">
                                  <p:stCondLst>
                                    <p:cond delay="0"/>
                                  </p:stCondLst>
                                  <p:childTnLst>
                                    <p:set>
                                      <p:cBhvr>
                                        <p:cTn id="9" dur="1" fill="hold">
                                          <p:stCondLst>
                                            <p:cond delay="0"/>
                                          </p:stCondLst>
                                        </p:cTn>
                                        <p:tgtEl>
                                          <p:spTgt spid="445499"/>
                                        </p:tgtEl>
                                        <p:attrNameLst>
                                          <p:attrName>style.visibility</p:attrName>
                                        </p:attrNameLst>
                                      </p:cBhvr>
                                      <p:to>
                                        <p:strVal val="visible"/>
                                      </p:to>
                                    </p:set>
                                  </p:childTnLst>
                                </p:cTn>
                              </p:par>
                            </p:childTnLst>
                          </p:cTn>
                        </p:par>
                        <p:par>
                          <p:cTn id="10" fill="hold">
                            <p:stCondLst>
                              <p:cond delay="1500"/>
                            </p:stCondLst>
                            <p:childTnLst>
                              <p:par>
                                <p:cTn id="11" presetID="35" presetClass="emph" presetSubtype="0" repeatCount="3000" fill="hold" grpId="1" nodeType="afterEffect">
                                  <p:stCondLst>
                                    <p:cond delay="500"/>
                                  </p:stCondLst>
                                  <p:childTnLst>
                                    <p:anim calcmode="discrete" valueType="str">
                                      <p:cBhvr>
                                        <p:cTn id="12" dur="1000" fill="hold"/>
                                        <p:tgtEl>
                                          <p:spTgt spid="4454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92" grpId="0"/>
      <p:bldP spid="445499" grpId="0" animBg="1"/>
      <p:bldP spid="445499" grpId="1"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62" name="Rectangle 2"/>
          <p:cNvSpPr>
            <a:spLocks noChangeArrowheads="1"/>
          </p:cNvSpPr>
          <p:nvPr/>
        </p:nvSpPr>
        <p:spPr bwMode="auto">
          <a:xfrm>
            <a:off x="2268538" y="5330825"/>
            <a:ext cx="1079500" cy="457200"/>
          </a:xfrm>
          <a:prstGeom prst="rect">
            <a:avLst/>
          </a:prstGeom>
          <a:solidFill>
            <a:srgbClr val="CCCCFF"/>
          </a:solidFill>
          <a:ln w="19050">
            <a:solidFill>
              <a:schemeClr val="tx1"/>
            </a:solidFill>
            <a:miter lim="800000"/>
          </a:ln>
          <a:effectLst/>
        </p:spPr>
        <p:txBody>
          <a:bodyPr wrap="none" anchor="ctr"/>
          <a:lstStyle/>
          <a:p>
            <a:endParaRPr lang="zh-CN" altLang="en-US"/>
          </a:p>
        </p:txBody>
      </p:sp>
      <p:sp>
        <p:nvSpPr>
          <p:cNvPr id="501763" name="Freeform 3"/>
          <p:cNvSpPr/>
          <p:nvPr/>
        </p:nvSpPr>
        <p:spPr bwMode="auto">
          <a:xfrm>
            <a:off x="2849563" y="3963988"/>
            <a:ext cx="4633912" cy="438150"/>
          </a:xfrm>
          <a:custGeom>
            <a:avLst/>
            <a:gdLst/>
            <a:ahLst/>
            <a:cxnLst>
              <a:cxn ang="0">
                <a:pos x="0" y="0"/>
              </a:cxn>
              <a:cxn ang="0">
                <a:pos x="2919" y="0"/>
              </a:cxn>
              <a:cxn ang="0">
                <a:pos x="1066" y="276"/>
              </a:cxn>
              <a:cxn ang="0">
                <a:pos x="346" y="268"/>
              </a:cxn>
              <a:cxn ang="0">
                <a:pos x="0" y="0"/>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w="9525">
            <a:noFill/>
            <a:round/>
          </a:ln>
          <a:effectLst/>
        </p:spPr>
        <p:txBody>
          <a:bodyPr wrap="none" anchor="ctr"/>
          <a:lstStyle/>
          <a:p>
            <a:endParaRPr lang="zh-CN" altLang="en-US"/>
          </a:p>
        </p:txBody>
      </p:sp>
      <p:sp>
        <p:nvSpPr>
          <p:cNvPr id="501764" name="Rectangle 4"/>
          <p:cNvSpPr>
            <a:spLocks noChangeArrowheads="1"/>
          </p:cNvSpPr>
          <p:nvPr/>
        </p:nvSpPr>
        <p:spPr bwMode="auto">
          <a:xfrm>
            <a:off x="3346450" y="4394200"/>
            <a:ext cx="1081088" cy="457200"/>
          </a:xfrm>
          <a:prstGeom prst="rect">
            <a:avLst/>
          </a:prstGeom>
          <a:solidFill>
            <a:srgbClr val="CCECFF"/>
          </a:solidFill>
          <a:ln w="12700">
            <a:solidFill>
              <a:schemeClr val="tx1"/>
            </a:solidFill>
            <a:miter lim="800000"/>
          </a:ln>
          <a:effectLst/>
        </p:spPr>
        <p:txBody>
          <a:bodyPr wrap="none" anchor="ctr"/>
          <a:lstStyle/>
          <a:p>
            <a:endParaRPr lang="zh-CN" altLang="en-US"/>
          </a:p>
        </p:txBody>
      </p:sp>
      <p:sp>
        <p:nvSpPr>
          <p:cNvPr id="501765" name="AutoShape 5"/>
          <p:cNvSpPr>
            <a:spLocks noChangeArrowheads="1"/>
          </p:cNvSpPr>
          <p:nvPr/>
        </p:nvSpPr>
        <p:spPr bwMode="auto">
          <a:xfrm>
            <a:off x="1470025" y="5421313"/>
            <a:ext cx="798513" cy="288925"/>
          </a:xfrm>
          <a:prstGeom prst="leftArrow">
            <a:avLst>
              <a:gd name="adj1" fmla="val 50000"/>
              <a:gd name="adj2" fmla="val 69093"/>
            </a:avLst>
          </a:prstGeom>
          <a:solidFill>
            <a:srgbClr val="FF0000"/>
          </a:solidFill>
          <a:ln w="12700">
            <a:solidFill>
              <a:schemeClr val="tx1"/>
            </a:solidFill>
            <a:miter lim="800000"/>
          </a:ln>
          <a:effectLst/>
        </p:spPr>
        <p:txBody>
          <a:bodyPr wrap="none" anchor="ctr"/>
          <a:lstStyle/>
          <a:p>
            <a:endParaRPr lang="zh-CN" altLang="en-US"/>
          </a:p>
        </p:txBody>
      </p:sp>
      <p:sp>
        <p:nvSpPr>
          <p:cNvPr id="501766" name="Freeform 6"/>
          <p:cNvSpPr/>
          <p:nvPr/>
        </p:nvSpPr>
        <p:spPr bwMode="auto">
          <a:xfrm>
            <a:off x="890588" y="2820988"/>
            <a:ext cx="6681787" cy="685800"/>
          </a:xfrm>
          <a:custGeom>
            <a:avLst/>
            <a:gdLst/>
            <a:ahLst/>
            <a:cxnLst>
              <a:cxn ang="0">
                <a:pos x="0" y="0"/>
              </a:cxn>
              <a:cxn ang="0">
                <a:pos x="3600" y="0"/>
              </a:cxn>
              <a:cxn ang="0">
                <a:pos x="1056" y="432"/>
              </a:cxn>
              <a:cxn ang="0">
                <a:pos x="384" y="432"/>
              </a:cxn>
              <a:cxn ang="0">
                <a:pos x="0" y="0"/>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84706"/>
                  <a:invGamma/>
                </a:srgbClr>
              </a:gs>
              <a:gs pos="100000">
                <a:srgbClr val="FFFF99"/>
              </a:gs>
            </a:gsLst>
            <a:lin ang="5400000" scaled="1"/>
          </a:gradFill>
          <a:ln w="9525">
            <a:noFill/>
            <a:round/>
          </a:ln>
          <a:effectLst/>
        </p:spPr>
        <p:txBody>
          <a:bodyPr wrap="none" anchor="ctr"/>
          <a:lstStyle/>
          <a:p>
            <a:endParaRPr lang="zh-CN" altLang="en-US"/>
          </a:p>
        </p:txBody>
      </p:sp>
      <p:sp>
        <p:nvSpPr>
          <p:cNvPr id="501767" name="Rectangle 7"/>
          <p:cNvSpPr>
            <a:spLocks noChangeArrowheads="1"/>
          </p:cNvSpPr>
          <p:nvPr/>
        </p:nvSpPr>
        <p:spPr bwMode="auto">
          <a:xfrm>
            <a:off x="2843213" y="3506788"/>
            <a:ext cx="4633912" cy="457200"/>
          </a:xfrm>
          <a:prstGeom prst="rect">
            <a:avLst/>
          </a:prstGeom>
          <a:solidFill>
            <a:srgbClr val="CCECFF"/>
          </a:solidFill>
          <a:ln w="19050">
            <a:solidFill>
              <a:schemeClr val="tx1"/>
            </a:solidFill>
            <a:miter lim="800000"/>
          </a:ln>
          <a:effectLst/>
        </p:spPr>
        <p:txBody>
          <a:bodyPr wrap="none" anchor="ctr"/>
          <a:lstStyle/>
          <a:p>
            <a:endParaRPr lang="zh-CN" altLang="en-US"/>
          </a:p>
        </p:txBody>
      </p:sp>
      <p:sp>
        <p:nvSpPr>
          <p:cNvPr id="501768" name="Rectangle 8"/>
          <p:cNvSpPr>
            <a:spLocks noChangeArrowheads="1"/>
          </p:cNvSpPr>
          <p:nvPr/>
        </p:nvSpPr>
        <p:spPr bwMode="auto">
          <a:xfrm>
            <a:off x="3348038" y="5334000"/>
            <a:ext cx="5472112" cy="457200"/>
          </a:xfrm>
          <a:prstGeom prst="rect">
            <a:avLst/>
          </a:prstGeom>
          <a:solidFill>
            <a:srgbClr val="CCFF66"/>
          </a:solidFill>
          <a:ln w="19050">
            <a:solidFill>
              <a:schemeClr val="tx1"/>
            </a:solidFill>
            <a:miter lim="800000"/>
          </a:ln>
          <a:effectLst/>
        </p:spPr>
        <p:txBody>
          <a:bodyPr wrap="none" anchor="ctr"/>
          <a:lstStyle/>
          <a:p>
            <a:endParaRPr lang="zh-CN" altLang="en-US"/>
          </a:p>
        </p:txBody>
      </p:sp>
      <p:sp>
        <p:nvSpPr>
          <p:cNvPr id="501769" name="Line 9"/>
          <p:cNvSpPr>
            <a:spLocks noChangeShapeType="1"/>
          </p:cNvSpPr>
          <p:nvPr/>
        </p:nvSpPr>
        <p:spPr bwMode="auto">
          <a:xfrm>
            <a:off x="4008438" y="3506788"/>
            <a:ext cx="1587" cy="457200"/>
          </a:xfrm>
          <a:prstGeom prst="line">
            <a:avLst/>
          </a:prstGeom>
          <a:noFill/>
          <a:ln w="9525">
            <a:solidFill>
              <a:schemeClr val="tx1"/>
            </a:solidFill>
            <a:round/>
          </a:ln>
          <a:effectLst/>
        </p:spPr>
        <p:txBody>
          <a:bodyPr wrap="none" anchor="ctr"/>
          <a:lstStyle/>
          <a:p>
            <a:endParaRPr lang="zh-CN" altLang="en-US"/>
          </a:p>
        </p:txBody>
      </p:sp>
      <p:sp>
        <p:nvSpPr>
          <p:cNvPr id="501770" name="Rectangle 10"/>
          <p:cNvSpPr>
            <a:spLocks noChangeArrowheads="1"/>
          </p:cNvSpPr>
          <p:nvPr/>
        </p:nvSpPr>
        <p:spPr bwMode="auto">
          <a:xfrm>
            <a:off x="895350" y="2363788"/>
            <a:ext cx="6684963" cy="457200"/>
          </a:xfrm>
          <a:prstGeom prst="rect">
            <a:avLst/>
          </a:prstGeom>
          <a:solidFill>
            <a:srgbClr val="FFFF99"/>
          </a:solidFill>
          <a:ln w="19050">
            <a:solidFill>
              <a:schemeClr val="tx1"/>
            </a:solidFill>
            <a:miter lim="800000"/>
          </a:ln>
          <a:effectLst/>
        </p:spPr>
        <p:txBody>
          <a:bodyPr wrap="none" anchor="ctr"/>
          <a:lstStyle/>
          <a:p>
            <a:endParaRPr lang="zh-CN" altLang="en-US"/>
          </a:p>
        </p:txBody>
      </p:sp>
      <p:sp>
        <p:nvSpPr>
          <p:cNvPr id="501771" name="Line 11"/>
          <p:cNvSpPr>
            <a:spLocks noChangeShapeType="1"/>
          </p:cNvSpPr>
          <p:nvPr/>
        </p:nvSpPr>
        <p:spPr bwMode="auto">
          <a:xfrm>
            <a:off x="3121025" y="2363788"/>
            <a:ext cx="3175" cy="457200"/>
          </a:xfrm>
          <a:prstGeom prst="line">
            <a:avLst/>
          </a:prstGeom>
          <a:noFill/>
          <a:ln w="9525">
            <a:solidFill>
              <a:schemeClr val="tx1"/>
            </a:solidFill>
            <a:round/>
          </a:ln>
          <a:effectLst/>
        </p:spPr>
        <p:txBody>
          <a:bodyPr wrap="none" anchor="ctr"/>
          <a:lstStyle/>
          <a:p>
            <a:endParaRPr lang="zh-CN" altLang="en-US"/>
          </a:p>
        </p:txBody>
      </p:sp>
      <p:sp>
        <p:nvSpPr>
          <p:cNvPr id="501772" name="Line 12"/>
          <p:cNvSpPr>
            <a:spLocks noChangeShapeType="1"/>
          </p:cNvSpPr>
          <p:nvPr/>
        </p:nvSpPr>
        <p:spPr bwMode="auto">
          <a:xfrm>
            <a:off x="5165725" y="3506788"/>
            <a:ext cx="3175" cy="457200"/>
          </a:xfrm>
          <a:prstGeom prst="line">
            <a:avLst/>
          </a:prstGeom>
          <a:noFill/>
          <a:ln w="9525">
            <a:solidFill>
              <a:schemeClr val="tx1"/>
            </a:solidFill>
            <a:round/>
          </a:ln>
          <a:effectLst/>
        </p:spPr>
        <p:txBody>
          <a:bodyPr wrap="none" anchor="ctr"/>
          <a:lstStyle/>
          <a:p>
            <a:endParaRPr lang="zh-CN" altLang="en-US"/>
          </a:p>
        </p:txBody>
      </p:sp>
      <p:sp>
        <p:nvSpPr>
          <p:cNvPr id="501773" name="Line 13"/>
          <p:cNvSpPr>
            <a:spLocks noChangeShapeType="1"/>
          </p:cNvSpPr>
          <p:nvPr/>
        </p:nvSpPr>
        <p:spPr bwMode="auto">
          <a:xfrm>
            <a:off x="6324600" y="3506788"/>
            <a:ext cx="1588" cy="457200"/>
          </a:xfrm>
          <a:prstGeom prst="line">
            <a:avLst/>
          </a:prstGeom>
          <a:noFill/>
          <a:ln w="9525">
            <a:solidFill>
              <a:schemeClr val="tx1"/>
            </a:solidFill>
            <a:round/>
          </a:ln>
          <a:effectLst/>
        </p:spPr>
        <p:txBody>
          <a:bodyPr wrap="none" anchor="ctr"/>
          <a:lstStyle/>
          <a:p>
            <a:endParaRPr lang="zh-CN" altLang="en-US"/>
          </a:p>
        </p:txBody>
      </p:sp>
      <p:sp>
        <p:nvSpPr>
          <p:cNvPr id="501774" name="Freeform 14"/>
          <p:cNvSpPr/>
          <p:nvPr/>
        </p:nvSpPr>
        <p:spPr bwMode="auto">
          <a:xfrm>
            <a:off x="1600200" y="3506788"/>
            <a:ext cx="1249363" cy="457200"/>
          </a:xfrm>
          <a:custGeom>
            <a:avLst/>
            <a:gdLst/>
            <a:ahLst/>
            <a:cxnLst>
              <a:cxn ang="0">
                <a:pos x="672" y="288"/>
              </a:cxn>
              <a:cxn ang="0">
                <a:pos x="0" y="288"/>
              </a:cxn>
              <a:cxn ang="0">
                <a:pos x="0" y="0"/>
              </a:cxn>
              <a:cxn ang="0">
                <a:pos x="672" y="0"/>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ln>
          <a:effectLst/>
        </p:spPr>
        <p:txBody>
          <a:bodyPr wrap="none" anchor="ctr"/>
          <a:lstStyle/>
          <a:p>
            <a:endParaRPr lang="zh-CN" altLang="en-US"/>
          </a:p>
        </p:txBody>
      </p:sp>
      <p:sp>
        <p:nvSpPr>
          <p:cNvPr id="501775" name="Text Box 15"/>
          <p:cNvSpPr txBox="1">
            <a:spLocks noChangeArrowheads="1"/>
          </p:cNvSpPr>
          <p:nvPr/>
        </p:nvSpPr>
        <p:spPr bwMode="auto">
          <a:xfrm>
            <a:off x="1717675" y="3503613"/>
            <a:ext cx="946150" cy="398462"/>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伪首部</a:t>
            </a:r>
          </a:p>
        </p:txBody>
      </p:sp>
      <p:sp>
        <p:nvSpPr>
          <p:cNvPr id="501776" name="Text Box 16"/>
          <p:cNvSpPr txBox="1">
            <a:spLocks noChangeArrowheads="1"/>
          </p:cNvSpPr>
          <p:nvPr/>
        </p:nvSpPr>
        <p:spPr bwMode="auto">
          <a:xfrm>
            <a:off x="2860675" y="3503613"/>
            <a:ext cx="947738" cy="398462"/>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源端口</a:t>
            </a:r>
          </a:p>
        </p:txBody>
      </p:sp>
      <p:sp>
        <p:nvSpPr>
          <p:cNvPr id="501777" name="Text Box 17"/>
          <p:cNvSpPr txBox="1">
            <a:spLocks noChangeArrowheads="1"/>
          </p:cNvSpPr>
          <p:nvPr/>
        </p:nvSpPr>
        <p:spPr bwMode="auto">
          <a:xfrm>
            <a:off x="3949700" y="3503613"/>
            <a:ext cx="1200150" cy="398462"/>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目的端口</a:t>
            </a:r>
          </a:p>
        </p:txBody>
      </p:sp>
      <p:sp>
        <p:nvSpPr>
          <p:cNvPr id="501778" name="Text Box 18"/>
          <p:cNvSpPr txBox="1">
            <a:spLocks noChangeArrowheads="1"/>
          </p:cNvSpPr>
          <p:nvPr/>
        </p:nvSpPr>
        <p:spPr bwMode="auto">
          <a:xfrm>
            <a:off x="5284788" y="3502025"/>
            <a:ext cx="8318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长  度</a:t>
            </a:r>
          </a:p>
        </p:txBody>
      </p:sp>
      <p:sp>
        <p:nvSpPr>
          <p:cNvPr id="501779" name="Text Box 19"/>
          <p:cNvSpPr txBox="1">
            <a:spLocks noChangeArrowheads="1"/>
          </p:cNvSpPr>
          <p:nvPr/>
        </p:nvSpPr>
        <p:spPr bwMode="auto">
          <a:xfrm>
            <a:off x="6429375" y="3503613"/>
            <a:ext cx="946150" cy="398462"/>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检验和</a:t>
            </a:r>
          </a:p>
        </p:txBody>
      </p:sp>
      <p:sp>
        <p:nvSpPr>
          <p:cNvPr id="501780" name="Text Box 20"/>
          <p:cNvSpPr txBox="1">
            <a:spLocks noChangeArrowheads="1"/>
          </p:cNvSpPr>
          <p:nvPr/>
        </p:nvSpPr>
        <p:spPr bwMode="auto">
          <a:xfrm>
            <a:off x="5429250" y="5375275"/>
            <a:ext cx="132080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数         据</a:t>
            </a:r>
          </a:p>
        </p:txBody>
      </p:sp>
      <p:sp>
        <p:nvSpPr>
          <p:cNvPr id="501781" name="Text Box 21"/>
          <p:cNvSpPr txBox="1">
            <a:spLocks noChangeArrowheads="1"/>
          </p:cNvSpPr>
          <p:nvPr/>
        </p:nvSpPr>
        <p:spPr bwMode="auto">
          <a:xfrm>
            <a:off x="2373313" y="5375275"/>
            <a:ext cx="8318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首  部</a:t>
            </a:r>
          </a:p>
        </p:txBody>
      </p:sp>
      <p:sp>
        <p:nvSpPr>
          <p:cNvPr id="501782" name="Line 22"/>
          <p:cNvSpPr>
            <a:spLocks noChangeShapeType="1"/>
          </p:cNvSpPr>
          <p:nvPr/>
        </p:nvSpPr>
        <p:spPr bwMode="auto">
          <a:xfrm>
            <a:off x="5353050" y="2363788"/>
            <a:ext cx="0" cy="457200"/>
          </a:xfrm>
          <a:prstGeom prst="line">
            <a:avLst/>
          </a:prstGeom>
          <a:noFill/>
          <a:ln w="9525">
            <a:solidFill>
              <a:schemeClr val="tx1"/>
            </a:solidFill>
            <a:round/>
          </a:ln>
          <a:effectLst/>
        </p:spPr>
        <p:txBody>
          <a:bodyPr wrap="none" anchor="ctr"/>
          <a:lstStyle/>
          <a:p>
            <a:endParaRPr lang="zh-CN" altLang="en-US"/>
          </a:p>
        </p:txBody>
      </p:sp>
      <p:sp>
        <p:nvSpPr>
          <p:cNvPr id="501783" name="Line 23"/>
          <p:cNvSpPr>
            <a:spLocks noChangeShapeType="1"/>
          </p:cNvSpPr>
          <p:nvPr/>
        </p:nvSpPr>
        <p:spPr bwMode="auto">
          <a:xfrm>
            <a:off x="5886450" y="2363788"/>
            <a:ext cx="1588" cy="457200"/>
          </a:xfrm>
          <a:prstGeom prst="line">
            <a:avLst/>
          </a:prstGeom>
          <a:noFill/>
          <a:ln w="9525">
            <a:solidFill>
              <a:schemeClr val="tx1"/>
            </a:solidFill>
            <a:round/>
          </a:ln>
          <a:effectLst/>
        </p:spPr>
        <p:txBody>
          <a:bodyPr wrap="none" anchor="ctr"/>
          <a:lstStyle/>
          <a:p>
            <a:endParaRPr lang="zh-CN" altLang="en-US"/>
          </a:p>
        </p:txBody>
      </p:sp>
      <p:sp>
        <p:nvSpPr>
          <p:cNvPr id="501784" name="Line 24"/>
          <p:cNvSpPr>
            <a:spLocks noChangeShapeType="1"/>
          </p:cNvSpPr>
          <p:nvPr/>
        </p:nvSpPr>
        <p:spPr bwMode="auto">
          <a:xfrm>
            <a:off x="6419850" y="2363788"/>
            <a:ext cx="0" cy="457200"/>
          </a:xfrm>
          <a:prstGeom prst="line">
            <a:avLst/>
          </a:prstGeom>
          <a:noFill/>
          <a:ln w="9525">
            <a:solidFill>
              <a:schemeClr val="tx1"/>
            </a:solidFill>
            <a:round/>
          </a:ln>
          <a:effectLst/>
        </p:spPr>
        <p:txBody>
          <a:bodyPr wrap="none" anchor="ctr"/>
          <a:lstStyle/>
          <a:p>
            <a:endParaRPr lang="zh-CN" altLang="en-US"/>
          </a:p>
        </p:txBody>
      </p:sp>
      <p:sp>
        <p:nvSpPr>
          <p:cNvPr id="501785" name="Text Box 25"/>
          <p:cNvSpPr txBox="1">
            <a:spLocks noChangeArrowheads="1"/>
          </p:cNvSpPr>
          <p:nvPr/>
        </p:nvSpPr>
        <p:spPr bwMode="auto">
          <a:xfrm>
            <a:off x="6376988" y="2360613"/>
            <a:ext cx="1230312"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UDP</a:t>
            </a:r>
            <a:r>
              <a:rPr kumimoji="1" lang="zh-CN" altLang="en-US" sz="2000">
                <a:latin typeface="Arial" panose="020B0604020202020204" pitchFamily="34" charset="0"/>
                <a:ea typeface="黑体" panose="02010609060101010101" pitchFamily="49" charset="-122"/>
              </a:rPr>
              <a:t>长度</a:t>
            </a:r>
          </a:p>
        </p:txBody>
      </p:sp>
      <p:sp>
        <p:nvSpPr>
          <p:cNvPr id="501786" name="Text Box 26"/>
          <p:cNvSpPr txBox="1">
            <a:spLocks noChangeArrowheads="1"/>
          </p:cNvSpPr>
          <p:nvPr/>
        </p:nvSpPr>
        <p:spPr bwMode="auto">
          <a:xfrm>
            <a:off x="1282700" y="2360613"/>
            <a:ext cx="1327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源 </a:t>
            </a:r>
            <a:r>
              <a:rPr kumimoji="1" lang="en-US" altLang="zh-CN" sz="2000" dirty="0">
                <a:latin typeface="Arial" panose="020B0604020202020204" pitchFamily="34" charset="0"/>
                <a:ea typeface="黑体" panose="02010609060101010101" pitchFamily="49" charset="-122"/>
              </a:rPr>
              <a:t>IP </a:t>
            </a:r>
            <a:r>
              <a:rPr kumimoji="1" lang="zh-CN" altLang="en-US" sz="2000">
                <a:latin typeface="Arial" panose="020B0604020202020204" pitchFamily="34" charset="0"/>
                <a:ea typeface="黑体" panose="02010609060101010101" pitchFamily="49" charset="-122"/>
              </a:rPr>
              <a:t>地址</a:t>
            </a:r>
          </a:p>
        </p:txBody>
      </p:sp>
      <p:sp>
        <p:nvSpPr>
          <p:cNvPr id="501787" name="Text Box 27"/>
          <p:cNvSpPr txBox="1">
            <a:spLocks noChangeArrowheads="1"/>
          </p:cNvSpPr>
          <p:nvPr/>
        </p:nvSpPr>
        <p:spPr bwMode="auto">
          <a:xfrm>
            <a:off x="3421063" y="2360613"/>
            <a:ext cx="1579562"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目的 </a:t>
            </a:r>
            <a:r>
              <a:rPr kumimoji="1" lang="en-US" altLang="zh-CN" sz="2000" dirty="0">
                <a:latin typeface="Arial" panose="020B0604020202020204" pitchFamily="34" charset="0"/>
                <a:ea typeface="黑体" panose="02010609060101010101" pitchFamily="49" charset="-122"/>
              </a:rPr>
              <a:t>IP </a:t>
            </a:r>
            <a:r>
              <a:rPr kumimoji="1" lang="zh-CN" altLang="en-US" sz="2000">
                <a:latin typeface="Arial" panose="020B0604020202020204" pitchFamily="34" charset="0"/>
                <a:ea typeface="黑体" panose="02010609060101010101" pitchFamily="49" charset="-122"/>
              </a:rPr>
              <a:t>地址</a:t>
            </a:r>
          </a:p>
        </p:txBody>
      </p:sp>
      <p:sp>
        <p:nvSpPr>
          <p:cNvPr id="501788" name="Text Box 28"/>
          <p:cNvSpPr txBox="1">
            <a:spLocks noChangeArrowheads="1"/>
          </p:cNvSpPr>
          <p:nvPr/>
        </p:nvSpPr>
        <p:spPr bwMode="auto">
          <a:xfrm>
            <a:off x="5454650" y="2360613"/>
            <a:ext cx="323850"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0</a:t>
            </a:r>
          </a:p>
        </p:txBody>
      </p:sp>
      <p:sp>
        <p:nvSpPr>
          <p:cNvPr id="501789" name="Text Box 29"/>
          <p:cNvSpPr txBox="1">
            <a:spLocks noChangeArrowheads="1"/>
          </p:cNvSpPr>
          <p:nvPr/>
        </p:nvSpPr>
        <p:spPr bwMode="auto">
          <a:xfrm>
            <a:off x="5888038" y="2360613"/>
            <a:ext cx="4667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17</a:t>
            </a:r>
          </a:p>
        </p:txBody>
      </p:sp>
      <p:sp>
        <p:nvSpPr>
          <p:cNvPr id="501790" name="Line 30"/>
          <p:cNvSpPr>
            <a:spLocks noChangeShapeType="1"/>
          </p:cNvSpPr>
          <p:nvPr/>
        </p:nvSpPr>
        <p:spPr bwMode="auto">
          <a:xfrm>
            <a:off x="2225675" y="6019800"/>
            <a:ext cx="6594475" cy="0"/>
          </a:xfrm>
          <a:prstGeom prst="line">
            <a:avLst/>
          </a:prstGeom>
          <a:noFill/>
          <a:ln w="9525">
            <a:solidFill>
              <a:srgbClr val="333399"/>
            </a:solidFill>
            <a:round/>
            <a:headEnd type="triangle" w="med" len="lg"/>
            <a:tailEnd type="triangle" w="med" len="lg"/>
          </a:ln>
          <a:effectLst/>
        </p:spPr>
        <p:txBody>
          <a:bodyPr wrap="none" anchor="ctr"/>
          <a:lstStyle/>
          <a:p>
            <a:endParaRPr lang="zh-CN" altLang="en-US"/>
          </a:p>
        </p:txBody>
      </p:sp>
      <p:sp>
        <p:nvSpPr>
          <p:cNvPr id="501791" name="Rectangle 31"/>
          <p:cNvSpPr>
            <a:spLocks noChangeArrowheads="1"/>
          </p:cNvSpPr>
          <p:nvPr/>
        </p:nvSpPr>
        <p:spPr bwMode="auto">
          <a:xfrm>
            <a:off x="4810125" y="5865813"/>
            <a:ext cx="1173163" cy="292100"/>
          </a:xfrm>
          <a:prstGeom prst="rect">
            <a:avLst/>
          </a:prstGeom>
          <a:solidFill>
            <a:schemeClr val="bg1"/>
          </a:solidFill>
          <a:ln w="9525">
            <a:noFill/>
            <a:miter lim="800000"/>
          </a:ln>
          <a:effectLst/>
        </p:spPr>
        <p:txBody>
          <a:bodyPr wrap="none" anchor="ctr"/>
          <a:lstStyle/>
          <a:p>
            <a:endParaRPr lang="zh-CN" altLang="en-US"/>
          </a:p>
        </p:txBody>
      </p:sp>
      <p:sp>
        <p:nvSpPr>
          <p:cNvPr id="501792" name="Text Box 32"/>
          <p:cNvSpPr txBox="1">
            <a:spLocks noChangeArrowheads="1"/>
          </p:cNvSpPr>
          <p:nvPr/>
        </p:nvSpPr>
        <p:spPr bwMode="auto">
          <a:xfrm>
            <a:off x="4764088" y="5840413"/>
            <a:ext cx="12541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IP </a:t>
            </a:r>
            <a:r>
              <a:rPr kumimoji="1" lang="zh-CN" altLang="en-US" sz="2000">
                <a:latin typeface="Arial" panose="020B0604020202020204" pitchFamily="34" charset="0"/>
                <a:ea typeface="黑体" panose="02010609060101010101" pitchFamily="49" charset="-122"/>
              </a:rPr>
              <a:t>数据报</a:t>
            </a:r>
          </a:p>
        </p:txBody>
      </p:sp>
      <p:sp>
        <p:nvSpPr>
          <p:cNvPr id="501793" name="Text Box 33"/>
          <p:cNvSpPr txBox="1">
            <a:spLocks noChangeArrowheads="1"/>
          </p:cNvSpPr>
          <p:nvPr/>
        </p:nvSpPr>
        <p:spPr bwMode="auto">
          <a:xfrm>
            <a:off x="287338" y="1981200"/>
            <a:ext cx="692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字节</a:t>
            </a:r>
          </a:p>
        </p:txBody>
      </p:sp>
      <p:sp>
        <p:nvSpPr>
          <p:cNvPr id="501794" name="Text Box 34"/>
          <p:cNvSpPr txBox="1">
            <a:spLocks noChangeArrowheads="1"/>
          </p:cNvSpPr>
          <p:nvPr/>
        </p:nvSpPr>
        <p:spPr bwMode="auto">
          <a:xfrm>
            <a:off x="1831975" y="1958975"/>
            <a:ext cx="3270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4</a:t>
            </a:r>
          </a:p>
        </p:txBody>
      </p:sp>
      <p:sp>
        <p:nvSpPr>
          <p:cNvPr id="501795" name="Text Box 35"/>
          <p:cNvSpPr txBox="1">
            <a:spLocks noChangeArrowheads="1"/>
          </p:cNvSpPr>
          <p:nvPr/>
        </p:nvSpPr>
        <p:spPr bwMode="auto">
          <a:xfrm>
            <a:off x="4059238" y="1958975"/>
            <a:ext cx="323850"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4</a:t>
            </a:r>
          </a:p>
        </p:txBody>
      </p:sp>
      <p:sp>
        <p:nvSpPr>
          <p:cNvPr id="501796" name="Text Box 36"/>
          <p:cNvSpPr txBox="1">
            <a:spLocks noChangeArrowheads="1"/>
          </p:cNvSpPr>
          <p:nvPr/>
        </p:nvSpPr>
        <p:spPr bwMode="auto">
          <a:xfrm>
            <a:off x="5454650" y="1958975"/>
            <a:ext cx="323850"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a:t>
            </a:r>
          </a:p>
        </p:txBody>
      </p:sp>
      <p:sp>
        <p:nvSpPr>
          <p:cNvPr id="501797" name="Text Box 37"/>
          <p:cNvSpPr txBox="1">
            <a:spLocks noChangeArrowheads="1"/>
          </p:cNvSpPr>
          <p:nvPr/>
        </p:nvSpPr>
        <p:spPr bwMode="auto">
          <a:xfrm>
            <a:off x="5975350" y="1958975"/>
            <a:ext cx="3270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a:t>
            </a:r>
          </a:p>
        </p:txBody>
      </p:sp>
      <p:sp>
        <p:nvSpPr>
          <p:cNvPr id="501798" name="Text Box 38"/>
          <p:cNvSpPr txBox="1">
            <a:spLocks noChangeArrowheads="1"/>
          </p:cNvSpPr>
          <p:nvPr/>
        </p:nvSpPr>
        <p:spPr bwMode="auto">
          <a:xfrm>
            <a:off x="6762750" y="1958975"/>
            <a:ext cx="325438"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501799" name="Text Box 39"/>
          <p:cNvSpPr txBox="1">
            <a:spLocks noChangeArrowheads="1"/>
          </p:cNvSpPr>
          <p:nvPr/>
        </p:nvSpPr>
        <p:spPr bwMode="auto">
          <a:xfrm>
            <a:off x="1957388" y="3128963"/>
            <a:ext cx="466725" cy="395287"/>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12</a:t>
            </a:r>
          </a:p>
        </p:txBody>
      </p:sp>
      <p:sp>
        <p:nvSpPr>
          <p:cNvPr id="501800" name="Text Box 40"/>
          <p:cNvSpPr txBox="1">
            <a:spLocks noChangeArrowheads="1"/>
          </p:cNvSpPr>
          <p:nvPr/>
        </p:nvSpPr>
        <p:spPr bwMode="auto">
          <a:xfrm>
            <a:off x="3227388" y="3133725"/>
            <a:ext cx="327025"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501801" name="Text Box 41"/>
          <p:cNvSpPr txBox="1">
            <a:spLocks noChangeArrowheads="1"/>
          </p:cNvSpPr>
          <p:nvPr/>
        </p:nvSpPr>
        <p:spPr bwMode="auto">
          <a:xfrm>
            <a:off x="4452938" y="3133725"/>
            <a:ext cx="325437"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501802" name="Text Box 42"/>
          <p:cNvSpPr txBox="1">
            <a:spLocks noChangeArrowheads="1"/>
          </p:cNvSpPr>
          <p:nvPr/>
        </p:nvSpPr>
        <p:spPr bwMode="auto">
          <a:xfrm>
            <a:off x="5522913" y="3133725"/>
            <a:ext cx="325437"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501803" name="Text Box 43"/>
          <p:cNvSpPr txBox="1">
            <a:spLocks noChangeArrowheads="1"/>
          </p:cNvSpPr>
          <p:nvPr/>
        </p:nvSpPr>
        <p:spPr bwMode="auto">
          <a:xfrm>
            <a:off x="6740525" y="3133725"/>
            <a:ext cx="325438"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2</a:t>
            </a:r>
          </a:p>
        </p:txBody>
      </p:sp>
      <p:sp>
        <p:nvSpPr>
          <p:cNvPr id="501804" name="Text Box 44"/>
          <p:cNvSpPr txBox="1">
            <a:spLocks noChangeArrowheads="1"/>
          </p:cNvSpPr>
          <p:nvPr/>
        </p:nvSpPr>
        <p:spPr bwMode="auto">
          <a:xfrm>
            <a:off x="800100" y="3128963"/>
            <a:ext cx="692150" cy="395287"/>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字节</a:t>
            </a:r>
          </a:p>
        </p:txBody>
      </p:sp>
      <p:sp>
        <p:nvSpPr>
          <p:cNvPr id="501805" name="Text Box 45"/>
          <p:cNvSpPr txBox="1">
            <a:spLocks noChangeArrowheads="1"/>
          </p:cNvSpPr>
          <p:nvPr/>
        </p:nvSpPr>
        <p:spPr bwMode="auto">
          <a:xfrm>
            <a:off x="1041400" y="4970463"/>
            <a:ext cx="12001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发送在前</a:t>
            </a:r>
          </a:p>
        </p:txBody>
      </p:sp>
      <p:sp>
        <p:nvSpPr>
          <p:cNvPr id="501806" name="AutoShape 46"/>
          <p:cNvSpPr>
            <a:spLocks noChangeArrowheads="1"/>
          </p:cNvSpPr>
          <p:nvPr/>
        </p:nvSpPr>
        <p:spPr bwMode="auto">
          <a:xfrm>
            <a:off x="5978525" y="5106988"/>
            <a:ext cx="277813" cy="415925"/>
          </a:xfrm>
          <a:prstGeom prst="downArrow">
            <a:avLst>
              <a:gd name="adj1" fmla="val 50000"/>
              <a:gd name="adj2" fmla="val 37429"/>
            </a:avLst>
          </a:prstGeom>
          <a:solidFill>
            <a:schemeClr val="accent1"/>
          </a:solidFill>
          <a:ln w="9525">
            <a:solidFill>
              <a:schemeClr val="tx1"/>
            </a:solidFill>
            <a:miter lim="800000"/>
          </a:ln>
          <a:effectLst/>
        </p:spPr>
        <p:txBody>
          <a:bodyPr wrap="none" anchor="ctr"/>
          <a:lstStyle/>
          <a:p>
            <a:endParaRPr lang="zh-CN" altLang="en-US"/>
          </a:p>
        </p:txBody>
      </p:sp>
      <p:sp>
        <p:nvSpPr>
          <p:cNvPr id="501807" name="Rectangle 47"/>
          <p:cNvSpPr>
            <a:spLocks noChangeArrowheads="1"/>
          </p:cNvSpPr>
          <p:nvPr/>
        </p:nvSpPr>
        <p:spPr bwMode="auto">
          <a:xfrm>
            <a:off x="4427538" y="4394200"/>
            <a:ext cx="4392612" cy="457200"/>
          </a:xfrm>
          <a:prstGeom prst="rect">
            <a:avLst/>
          </a:prstGeom>
          <a:solidFill>
            <a:srgbClr val="FFCCFF"/>
          </a:solidFill>
          <a:ln w="12700">
            <a:solidFill>
              <a:schemeClr val="tx1"/>
            </a:solidFill>
            <a:miter lim="800000"/>
          </a:ln>
          <a:effectLst/>
        </p:spPr>
        <p:txBody>
          <a:bodyPr wrap="none" anchor="ctr"/>
          <a:lstStyle/>
          <a:p>
            <a:endParaRPr lang="zh-CN" altLang="en-US"/>
          </a:p>
        </p:txBody>
      </p:sp>
      <p:sp>
        <p:nvSpPr>
          <p:cNvPr id="501808" name="Text Box 48"/>
          <p:cNvSpPr txBox="1">
            <a:spLocks noChangeArrowheads="1"/>
          </p:cNvSpPr>
          <p:nvPr/>
        </p:nvSpPr>
        <p:spPr bwMode="auto">
          <a:xfrm>
            <a:off x="5983288" y="4430713"/>
            <a:ext cx="132080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数         据</a:t>
            </a:r>
          </a:p>
        </p:txBody>
      </p:sp>
      <p:sp>
        <p:nvSpPr>
          <p:cNvPr id="501809" name="Text Box 49"/>
          <p:cNvSpPr txBox="1">
            <a:spLocks noChangeArrowheads="1"/>
          </p:cNvSpPr>
          <p:nvPr/>
        </p:nvSpPr>
        <p:spPr bwMode="auto">
          <a:xfrm>
            <a:off x="3487738" y="4430713"/>
            <a:ext cx="831850" cy="396875"/>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首  部</a:t>
            </a:r>
          </a:p>
        </p:txBody>
      </p:sp>
      <p:sp>
        <p:nvSpPr>
          <p:cNvPr id="501810" name="AutoShape 50"/>
          <p:cNvSpPr/>
          <p:nvPr/>
        </p:nvSpPr>
        <p:spPr bwMode="auto">
          <a:xfrm rot="-5400000">
            <a:off x="6032500" y="2330451"/>
            <a:ext cx="168275" cy="5391150"/>
          </a:xfrm>
          <a:prstGeom prst="leftBrace">
            <a:avLst>
              <a:gd name="adj1" fmla="val 266981"/>
              <a:gd name="adj2" fmla="val 50000"/>
            </a:avLst>
          </a:prstGeom>
          <a:noFill/>
          <a:ln w="28575">
            <a:solidFill>
              <a:srgbClr val="333399"/>
            </a:solidFill>
            <a:round/>
          </a:ln>
          <a:effectLst/>
        </p:spPr>
        <p:txBody>
          <a:bodyPr wrap="none" anchor="ctr"/>
          <a:lstStyle/>
          <a:p>
            <a:endParaRPr lang="zh-CN" altLang="en-US"/>
          </a:p>
        </p:txBody>
      </p:sp>
      <p:sp>
        <p:nvSpPr>
          <p:cNvPr id="501811" name="Text Box 51"/>
          <p:cNvSpPr txBox="1">
            <a:spLocks noChangeArrowheads="1"/>
          </p:cNvSpPr>
          <p:nvPr/>
        </p:nvSpPr>
        <p:spPr bwMode="auto">
          <a:xfrm>
            <a:off x="1258888" y="4429125"/>
            <a:ext cx="2062162" cy="396875"/>
          </a:xfrm>
          <a:prstGeom prst="rect">
            <a:avLst/>
          </a:prstGeom>
          <a:noFill/>
          <a:ln w="9525">
            <a:noFill/>
            <a:miter lim="800000"/>
          </a:ln>
          <a:effectLst/>
        </p:spPr>
        <p:txBody>
          <a:bodyPr wrap="none">
            <a:spAutoFit/>
          </a:bodyPr>
          <a:lstStyle/>
          <a:p>
            <a:r>
              <a:rPr kumimoji="1" lang="en-US" altLang="zh-CN" sz="2000" dirty="0">
                <a:latin typeface="Arial" panose="020B0604020202020204" pitchFamily="34" charset="0"/>
                <a:ea typeface="黑体" panose="02010609060101010101" pitchFamily="49" charset="-122"/>
              </a:rPr>
              <a:t>UDP </a:t>
            </a:r>
            <a:r>
              <a:rPr kumimoji="1" lang="zh-CN" altLang="en-US" sz="2000">
                <a:latin typeface="Arial" panose="020B0604020202020204" pitchFamily="34" charset="0"/>
                <a:ea typeface="黑体" panose="02010609060101010101" pitchFamily="49" charset="-122"/>
              </a:rPr>
              <a:t>用户数据报</a:t>
            </a:r>
          </a:p>
        </p:txBody>
      </p:sp>
      <p:sp>
        <p:nvSpPr>
          <p:cNvPr id="501812" name="Rectangle 52"/>
          <p:cNvSpPr>
            <a:spLocks noChangeArrowheads="1"/>
          </p:cNvSpPr>
          <p:nvPr/>
        </p:nvSpPr>
        <p:spPr bwMode="auto">
          <a:xfrm>
            <a:off x="1590675" y="3500438"/>
            <a:ext cx="1252538" cy="461962"/>
          </a:xfrm>
          <a:prstGeom prst="rect">
            <a:avLst/>
          </a:prstGeom>
          <a:noFill/>
          <a:ln w="76200">
            <a:solidFill>
              <a:srgbClr val="FF0000"/>
            </a:solidFill>
            <a:miter lim="800000"/>
          </a:ln>
          <a:effectLst/>
        </p:spPr>
        <p:txBody>
          <a:bodyPr wrap="none" anchor="ctr"/>
          <a:lstStyle/>
          <a:p>
            <a:endParaRPr lang="zh-CN" altLang="en-US"/>
          </a:p>
        </p:txBody>
      </p:sp>
      <p:sp>
        <p:nvSpPr>
          <p:cNvPr id="501813" name="Text Box 53"/>
          <p:cNvSpPr txBox="1">
            <a:spLocks noChangeArrowheads="1"/>
          </p:cNvSpPr>
          <p:nvPr/>
        </p:nvSpPr>
        <p:spPr bwMode="auto">
          <a:xfrm>
            <a:off x="250825" y="549275"/>
            <a:ext cx="8675688" cy="946150"/>
          </a:xfrm>
          <a:prstGeom prst="rect">
            <a:avLst/>
          </a:prstGeom>
          <a:noFill/>
          <a:ln w="9525">
            <a:noFill/>
            <a:miter lim="800000"/>
          </a:ln>
          <a:effectLst/>
        </p:spPr>
        <p:txBody>
          <a:bodyPr>
            <a:spAutoFit/>
          </a:bodyPr>
          <a:lstStyle/>
          <a:p>
            <a:r>
              <a:rPr lang="zh-CN" altLang="en-US" dirty="0">
                <a:latin typeface="Arial" panose="020B0604020202020204" pitchFamily="34" charset="0"/>
                <a:ea typeface="黑体" panose="02010609060101010101" pitchFamily="49" charset="-122"/>
              </a:rPr>
              <a:t>在计算检验和时，临时把“伪首部”和 </a:t>
            </a:r>
            <a:r>
              <a:rPr lang="en-US" altLang="zh-CN" dirty="0">
                <a:latin typeface="Arial" panose="020B0604020202020204" pitchFamily="34" charset="0"/>
                <a:ea typeface="黑体" panose="02010609060101010101" pitchFamily="49" charset="-122"/>
              </a:rPr>
              <a:t>UDP </a:t>
            </a:r>
            <a:r>
              <a:rPr lang="zh-CN" altLang="en-US" dirty="0">
                <a:latin typeface="Arial" panose="020B0604020202020204" pitchFamily="34" charset="0"/>
                <a:ea typeface="黑体" panose="02010609060101010101" pitchFamily="49" charset="-122"/>
              </a:rPr>
              <a:t>用户数据报连接在一起。</a:t>
            </a:r>
            <a:r>
              <a:rPr lang="zh-CN" altLang="en-US" dirty="0">
                <a:ea typeface="黑体" panose="02010609060101010101" pitchFamily="49" charset="-122"/>
              </a:rPr>
              <a:t>伪首部仅仅是为了计算检验和</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18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2" grpId="0" animBg="1"/>
      <p:bldP spid="5018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66" name="Picture 6"/>
          <p:cNvPicPr>
            <a:picLocks noChangeAspect="1" noChangeArrowheads="1"/>
          </p:cNvPicPr>
          <p:nvPr/>
        </p:nvPicPr>
        <p:blipFill>
          <a:blip r:embed="rId2" cstate="print"/>
          <a:srcRect/>
          <a:stretch>
            <a:fillRect/>
          </a:stretch>
        </p:blipFill>
        <p:spPr bwMode="auto">
          <a:xfrm>
            <a:off x="914400" y="990600"/>
            <a:ext cx="6934200" cy="5199063"/>
          </a:xfrm>
          <a:prstGeom prst="rect">
            <a:avLst/>
          </a:prstGeom>
          <a:noFill/>
          <a:ln w="9525">
            <a:noFill/>
            <a:miter lim="800000"/>
            <a:headEnd/>
            <a:tailEnd/>
          </a:ln>
          <a:effectLst/>
        </p:spPr>
      </p:pic>
      <p:sp>
        <p:nvSpPr>
          <p:cNvPr id="655367" name="Rectangle 7"/>
          <p:cNvSpPr>
            <a:spLocks noGrp="1" noChangeArrowheads="1"/>
          </p:cNvSpPr>
          <p:nvPr>
            <p:ph type="title"/>
          </p:nvPr>
        </p:nvSpPr>
        <p:spPr/>
        <p:txBody>
          <a:bodyPr/>
          <a:lstStyle/>
          <a:p>
            <a:r>
              <a:rPr lang="en-US" altLang="zh-CN" dirty="0"/>
              <a:t>Port addresses</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92" name="Rectangle 36"/>
          <p:cNvSpPr>
            <a:spLocks noChangeArrowheads="1"/>
          </p:cNvSpPr>
          <p:nvPr/>
        </p:nvSpPr>
        <p:spPr bwMode="auto">
          <a:xfrm>
            <a:off x="3259138" y="3363913"/>
            <a:ext cx="609600" cy="361950"/>
          </a:xfrm>
          <a:prstGeom prst="rect">
            <a:avLst/>
          </a:prstGeom>
          <a:solidFill>
            <a:srgbClr val="FFCCFF"/>
          </a:solidFill>
          <a:ln w="9525">
            <a:noFill/>
            <a:miter lim="800000"/>
          </a:ln>
          <a:effectLst/>
        </p:spPr>
        <p:txBody>
          <a:bodyPr wrap="none" anchor="ctr"/>
          <a:lstStyle/>
          <a:p>
            <a:endParaRPr lang="zh-CN" altLang="en-US"/>
          </a:p>
        </p:txBody>
      </p:sp>
      <p:sp>
        <p:nvSpPr>
          <p:cNvPr id="377891" name="Rectangle 35"/>
          <p:cNvSpPr>
            <a:spLocks noChangeArrowheads="1"/>
          </p:cNvSpPr>
          <p:nvPr/>
        </p:nvSpPr>
        <p:spPr bwMode="auto">
          <a:xfrm>
            <a:off x="1296988" y="2349500"/>
            <a:ext cx="2571750" cy="671513"/>
          </a:xfrm>
          <a:prstGeom prst="rect">
            <a:avLst/>
          </a:prstGeom>
          <a:solidFill>
            <a:srgbClr val="FFFF99"/>
          </a:solidFill>
          <a:ln w="9525">
            <a:noFill/>
            <a:miter lim="800000"/>
          </a:ln>
          <a:effectLst/>
        </p:spPr>
        <p:txBody>
          <a:bodyPr wrap="none" anchor="ctr"/>
          <a:lstStyle/>
          <a:p>
            <a:endParaRPr lang="zh-CN" altLang="en-US"/>
          </a:p>
        </p:txBody>
      </p:sp>
      <p:sp>
        <p:nvSpPr>
          <p:cNvPr id="377863" name="Text Box 7"/>
          <p:cNvSpPr txBox="1">
            <a:spLocks noChangeArrowheads="1"/>
          </p:cNvSpPr>
          <p:nvPr/>
        </p:nvSpPr>
        <p:spPr bwMode="auto">
          <a:xfrm>
            <a:off x="4032301" y="965987"/>
            <a:ext cx="4843462" cy="5213350"/>
          </a:xfrm>
          <a:prstGeom prst="rect">
            <a:avLst/>
          </a:prstGeom>
          <a:noFill/>
          <a:ln w="9525">
            <a:noFill/>
            <a:miter lim="800000"/>
          </a:ln>
          <a:effectLst/>
        </p:spPr>
        <p:txBody>
          <a:bodyPr>
            <a:spAutoFit/>
          </a:bodyPr>
          <a:lstStyle/>
          <a:p>
            <a:r>
              <a:rPr kumimoji="1" lang="en-US" altLang="zh-CN" sz="2000" dirty="0">
                <a:latin typeface="Times New Roman" panose="02020603050405020304" pitchFamily="18" charset="0"/>
              </a:rPr>
              <a:t>10011001 00010011  →  153.19</a:t>
            </a:r>
          </a:p>
          <a:p>
            <a:r>
              <a:rPr kumimoji="1" lang="en-US" altLang="zh-CN" sz="2000" dirty="0">
                <a:latin typeface="Times New Roman" panose="02020603050405020304" pitchFamily="18" charset="0"/>
              </a:rPr>
              <a:t>00001000 01101000  →  8.104</a:t>
            </a:r>
          </a:p>
          <a:p>
            <a:r>
              <a:rPr kumimoji="1" lang="en-US" altLang="zh-CN" sz="2000" dirty="0">
                <a:latin typeface="Times New Roman" panose="02020603050405020304" pitchFamily="18" charset="0"/>
              </a:rPr>
              <a:t>10101011 00000011  →  171.3</a:t>
            </a:r>
          </a:p>
          <a:p>
            <a:r>
              <a:rPr kumimoji="1" lang="en-US" altLang="zh-CN" sz="2000" dirty="0">
                <a:latin typeface="Times New Roman" panose="02020603050405020304" pitchFamily="18" charset="0"/>
              </a:rPr>
              <a:t>00001110 00001011  →  14.11</a:t>
            </a:r>
          </a:p>
          <a:p>
            <a:r>
              <a:rPr kumimoji="1" lang="en-US" altLang="zh-CN" sz="2000" dirty="0">
                <a:latin typeface="Times New Roman" panose="02020603050405020304" pitchFamily="18" charset="0"/>
              </a:rPr>
              <a:t>00000000 00010001  →  0 </a:t>
            </a:r>
            <a:r>
              <a:rPr kumimoji="1" lang="zh-CN" altLang="en-US" sz="2000" dirty="0">
                <a:latin typeface="Times New Roman" panose="02020603050405020304" pitchFamily="18" charset="0"/>
              </a:rPr>
              <a:t>和 </a:t>
            </a:r>
            <a:r>
              <a:rPr kumimoji="1" lang="en-US" altLang="zh-CN" sz="2000" dirty="0">
                <a:latin typeface="Times New Roman" panose="02020603050405020304" pitchFamily="18" charset="0"/>
              </a:rPr>
              <a:t>17</a:t>
            </a:r>
          </a:p>
          <a:p>
            <a:r>
              <a:rPr kumimoji="1" lang="en-US" altLang="zh-CN" sz="2000" dirty="0">
                <a:latin typeface="Times New Roman" panose="02020603050405020304" pitchFamily="18" charset="0"/>
              </a:rPr>
              <a:t>00000000 00001111  →  15</a:t>
            </a:r>
          </a:p>
          <a:p>
            <a:r>
              <a:rPr kumimoji="1" lang="en-US" altLang="zh-CN" sz="2000" dirty="0">
                <a:latin typeface="Times New Roman" panose="02020603050405020304" pitchFamily="18" charset="0"/>
              </a:rPr>
              <a:t>00000100 00111111  →  1087</a:t>
            </a:r>
          </a:p>
          <a:p>
            <a:r>
              <a:rPr kumimoji="1" lang="en-US" altLang="zh-CN" sz="2000" dirty="0">
                <a:latin typeface="Times New Roman" panose="02020603050405020304" pitchFamily="18" charset="0"/>
              </a:rPr>
              <a:t>00000000 00001101  →  13</a:t>
            </a:r>
          </a:p>
          <a:p>
            <a:r>
              <a:rPr kumimoji="1" lang="en-US" altLang="zh-CN" sz="2000" dirty="0">
                <a:latin typeface="Times New Roman" panose="02020603050405020304" pitchFamily="18" charset="0"/>
              </a:rPr>
              <a:t>00000000 00001111  →  15</a:t>
            </a:r>
          </a:p>
          <a:p>
            <a:r>
              <a:rPr kumimoji="1" lang="en-US" altLang="zh-CN" sz="2000" dirty="0">
                <a:latin typeface="Times New Roman" panose="02020603050405020304" pitchFamily="18" charset="0"/>
              </a:rPr>
              <a:t>00000000 00000000  →  0 (</a:t>
            </a:r>
            <a:r>
              <a:rPr kumimoji="1" lang="zh-CN" altLang="en-US" sz="2000" dirty="0">
                <a:latin typeface="Times New Roman" panose="02020603050405020304" pitchFamily="18" charset="0"/>
              </a:rPr>
              <a:t>检验和</a:t>
            </a:r>
            <a:r>
              <a:rPr kumimoji="1" lang="en-US" altLang="zh-CN" sz="2000" dirty="0">
                <a:latin typeface="Times New Roman" panose="02020603050405020304" pitchFamily="18" charset="0"/>
              </a:rPr>
              <a:t>)</a:t>
            </a:r>
          </a:p>
          <a:p>
            <a:r>
              <a:rPr kumimoji="1" lang="en-US" altLang="zh-CN" sz="2000" dirty="0">
                <a:latin typeface="Times New Roman" panose="02020603050405020304" pitchFamily="18" charset="0"/>
              </a:rPr>
              <a:t>01010100 01000101  →  </a:t>
            </a:r>
            <a:r>
              <a:rPr kumimoji="1" lang="zh-CN" altLang="en-US" sz="2000" dirty="0">
                <a:latin typeface="Times New Roman" panose="02020603050405020304" pitchFamily="18" charset="0"/>
              </a:rPr>
              <a:t>数据</a:t>
            </a:r>
          </a:p>
          <a:p>
            <a:r>
              <a:rPr kumimoji="1" lang="en-US" altLang="zh-CN" sz="2000" dirty="0">
                <a:latin typeface="Times New Roman" panose="02020603050405020304" pitchFamily="18" charset="0"/>
              </a:rPr>
              <a:t>01010011 01010100  →  </a:t>
            </a:r>
            <a:r>
              <a:rPr kumimoji="1" lang="zh-CN" altLang="en-US" sz="2000" dirty="0">
                <a:latin typeface="Times New Roman" panose="02020603050405020304" pitchFamily="18" charset="0"/>
              </a:rPr>
              <a:t>数据</a:t>
            </a:r>
          </a:p>
          <a:p>
            <a:r>
              <a:rPr kumimoji="1" lang="en-US" altLang="zh-CN" sz="2000" dirty="0">
                <a:latin typeface="Times New Roman" panose="02020603050405020304" pitchFamily="18" charset="0"/>
              </a:rPr>
              <a:t>01001001 01001110  →  </a:t>
            </a:r>
            <a:r>
              <a:rPr kumimoji="1" lang="zh-CN" altLang="en-US" sz="2000" dirty="0">
                <a:latin typeface="Times New Roman" panose="02020603050405020304" pitchFamily="18" charset="0"/>
              </a:rPr>
              <a:t>数据</a:t>
            </a:r>
          </a:p>
          <a:p>
            <a:r>
              <a:rPr kumimoji="1" lang="en-US" altLang="zh-CN" sz="2000" dirty="0">
                <a:latin typeface="Times New Roman" panose="02020603050405020304" pitchFamily="18" charset="0"/>
              </a:rPr>
              <a:t>01000111 00000000  →  </a:t>
            </a:r>
            <a:r>
              <a:rPr kumimoji="1" lang="zh-CN" altLang="en-US" sz="2000" dirty="0">
                <a:latin typeface="Times New Roman" panose="02020603050405020304" pitchFamily="18" charset="0"/>
              </a:rPr>
              <a:t>数据和 </a:t>
            </a:r>
            <a:r>
              <a:rPr kumimoji="1" lang="en-US" altLang="zh-CN" sz="2000" dirty="0">
                <a:latin typeface="Times New Roman" panose="02020603050405020304" pitchFamily="18" charset="0"/>
              </a:rPr>
              <a:t>0 (</a:t>
            </a:r>
            <a:r>
              <a:rPr kumimoji="1" lang="zh-CN" altLang="en-US" sz="2000" dirty="0">
                <a:latin typeface="Times New Roman" panose="02020603050405020304" pitchFamily="18" charset="0"/>
              </a:rPr>
              <a:t>填充</a:t>
            </a:r>
            <a:r>
              <a:rPr kumimoji="1" lang="en-US" altLang="zh-CN" sz="2000" dirty="0">
                <a:latin typeface="Times New Roman" panose="02020603050405020304" pitchFamily="18" charset="0"/>
              </a:rPr>
              <a:t>)</a:t>
            </a:r>
          </a:p>
          <a:p>
            <a:endParaRPr kumimoji="1" lang="en-US" altLang="zh-CN" sz="1000" dirty="0">
              <a:latin typeface="Times New Roman" panose="02020603050405020304" pitchFamily="18" charset="0"/>
            </a:endParaRPr>
          </a:p>
          <a:p>
            <a:r>
              <a:rPr kumimoji="1" lang="en-US" altLang="zh-CN" sz="2000" dirty="0">
                <a:latin typeface="Times New Roman" panose="02020603050405020304" pitchFamily="18" charset="0"/>
              </a:rPr>
              <a:t>10010110 11101101  →  </a:t>
            </a:r>
            <a:r>
              <a:rPr kumimoji="1" lang="zh-CN" altLang="en-US" sz="2000" dirty="0">
                <a:latin typeface="Times New Roman" panose="02020603050405020304" pitchFamily="18" charset="0"/>
              </a:rPr>
              <a:t>求和得出的结果</a:t>
            </a:r>
          </a:p>
          <a:p>
            <a:pPr>
              <a:lnSpc>
                <a:spcPct val="130000"/>
              </a:lnSpc>
            </a:pPr>
            <a:r>
              <a:rPr kumimoji="1" lang="en-US" altLang="zh-CN" sz="2000" dirty="0">
                <a:latin typeface="Times New Roman" panose="02020603050405020304" pitchFamily="18" charset="0"/>
              </a:rPr>
              <a:t>01101001 00010010  →  </a:t>
            </a:r>
            <a:r>
              <a:rPr kumimoji="1" lang="zh-CN" altLang="en-US" sz="2000" dirty="0">
                <a:latin typeface="Times New Roman" panose="02020603050405020304" pitchFamily="18" charset="0"/>
              </a:rPr>
              <a:t>检验和 </a:t>
            </a:r>
          </a:p>
        </p:txBody>
      </p:sp>
      <p:sp>
        <p:nvSpPr>
          <p:cNvPr id="377861" name="Freeform 5"/>
          <p:cNvSpPr/>
          <p:nvPr/>
        </p:nvSpPr>
        <p:spPr bwMode="auto">
          <a:xfrm>
            <a:off x="1296988" y="3044825"/>
            <a:ext cx="2597150" cy="673100"/>
          </a:xfrm>
          <a:custGeom>
            <a:avLst/>
            <a:gdLst/>
            <a:ahLst/>
            <a:cxnLst>
              <a:cxn ang="0">
                <a:pos x="0" y="0"/>
              </a:cxn>
              <a:cxn ang="0">
                <a:pos x="1536" y="0"/>
              </a:cxn>
              <a:cxn ang="0">
                <a:pos x="1536" y="240"/>
              </a:cxn>
              <a:cxn ang="0">
                <a:pos x="1152" y="240"/>
              </a:cxn>
              <a:cxn ang="0">
                <a:pos x="1152" y="480"/>
              </a:cxn>
              <a:cxn ang="0">
                <a:pos x="0" y="480"/>
              </a:cxn>
              <a:cxn ang="0">
                <a:pos x="0" y="0"/>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w="9525">
            <a:noFill/>
            <a:round/>
          </a:ln>
          <a:effectLst/>
        </p:spPr>
        <p:txBody>
          <a:bodyPr/>
          <a:lstStyle/>
          <a:p>
            <a:endParaRPr lang="zh-CN" altLang="en-US"/>
          </a:p>
        </p:txBody>
      </p:sp>
      <p:sp>
        <p:nvSpPr>
          <p:cNvPr id="377862" name="Rectangle 6"/>
          <p:cNvSpPr>
            <a:spLocks noChangeArrowheads="1"/>
          </p:cNvSpPr>
          <p:nvPr/>
        </p:nvSpPr>
        <p:spPr bwMode="auto">
          <a:xfrm>
            <a:off x="1296988" y="1360488"/>
            <a:ext cx="2597150" cy="1009650"/>
          </a:xfrm>
          <a:prstGeom prst="rect">
            <a:avLst/>
          </a:prstGeom>
          <a:solidFill>
            <a:srgbClr val="CCECFF"/>
          </a:solidFill>
          <a:ln w="9525">
            <a:noFill/>
            <a:miter lim="800000"/>
          </a:ln>
          <a:effectLst/>
        </p:spPr>
        <p:txBody>
          <a:bodyPr wrap="none" anchor="ctr"/>
          <a:lstStyle/>
          <a:p>
            <a:endParaRPr lang="zh-CN" altLang="en-US"/>
          </a:p>
        </p:txBody>
      </p:sp>
      <p:sp>
        <p:nvSpPr>
          <p:cNvPr id="377864" name="Rectangle 8"/>
          <p:cNvSpPr>
            <a:spLocks noChangeArrowheads="1"/>
          </p:cNvSpPr>
          <p:nvPr/>
        </p:nvSpPr>
        <p:spPr bwMode="auto">
          <a:xfrm>
            <a:off x="1298575" y="1335088"/>
            <a:ext cx="2592388" cy="2376487"/>
          </a:xfrm>
          <a:prstGeom prst="rect">
            <a:avLst/>
          </a:prstGeom>
          <a:noFill/>
          <a:ln w="19050">
            <a:solidFill>
              <a:schemeClr val="tx1"/>
            </a:solidFill>
            <a:miter lim="800000"/>
          </a:ln>
          <a:effectLst/>
        </p:spPr>
        <p:txBody>
          <a:bodyPr wrap="none" anchor="ctr"/>
          <a:lstStyle/>
          <a:p>
            <a:endParaRPr lang="zh-CN" altLang="en-US"/>
          </a:p>
        </p:txBody>
      </p:sp>
      <p:sp>
        <p:nvSpPr>
          <p:cNvPr id="377865" name="Line 9"/>
          <p:cNvSpPr>
            <a:spLocks noChangeShapeType="1"/>
          </p:cNvSpPr>
          <p:nvPr/>
        </p:nvSpPr>
        <p:spPr bwMode="auto">
          <a:xfrm>
            <a:off x="1296988" y="1697038"/>
            <a:ext cx="2597150" cy="1587"/>
          </a:xfrm>
          <a:prstGeom prst="line">
            <a:avLst/>
          </a:prstGeom>
          <a:noFill/>
          <a:ln w="9525">
            <a:solidFill>
              <a:schemeClr val="tx1"/>
            </a:solidFill>
            <a:round/>
          </a:ln>
          <a:effectLst/>
        </p:spPr>
        <p:txBody>
          <a:bodyPr/>
          <a:lstStyle/>
          <a:p>
            <a:endParaRPr lang="zh-CN" altLang="en-US"/>
          </a:p>
        </p:txBody>
      </p:sp>
      <p:sp>
        <p:nvSpPr>
          <p:cNvPr id="377866" name="Line 10"/>
          <p:cNvSpPr>
            <a:spLocks noChangeShapeType="1"/>
          </p:cNvSpPr>
          <p:nvPr/>
        </p:nvSpPr>
        <p:spPr bwMode="auto">
          <a:xfrm>
            <a:off x="1296988" y="2033588"/>
            <a:ext cx="2597150" cy="1587"/>
          </a:xfrm>
          <a:prstGeom prst="line">
            <a:avLst/>
          </a:prstGeom>
          <a:noFill/>
          <a:ln w="9525">
            <a:solidFill>
              <a:schemeClr val="tx1"/>
            </a:solidFill>
            <a:round/>
          </a:ln>
          <a:effectLst/>
        </p:spPr>
        <p:txBody>
          <a:bodyPr/>
          <a:lstStyle/>
          <a:p>
            <a:endParaRPr lang="zh-CN" altLang="en-US"/>
          </a:p>
        </p:txBody>
      </p:sp>
      <p:sp>
        <p:nvSpPr>
          <p:cNvPr id="377867" name="Line 11"/>
          <p:cNvSpPr>
            <a:spLocks noChangeShapeType="1"/>
          </p:cNvSpPr>
          <p:nvPr/>
        </p:nvSpPr>
        <p:spPr bwMode="auto">
          <a:xfrm>
            <a:off x="1296988" y="2370138"/>
            <a:ext cx="2597150" cy="1587"/>
          </a:xfrm>
          <a:prstGeom prst="line">
            <a:avLst/>
          </a:prstGeom>
          <a:noFill/>
          <a:ln w="19050">
            <a:solidFill>
              <a:schemeClr val="tx1"/>
            </a:solidFill>
            <a:round/>
          </a:ln>
          <a:effectLst/>
        </p:spPr>
        <p:txBody>
          <a:bodyPr/>
          <a:lstStyle/>
          <a:p>
            <a:endParaRPr lang="zh-CN" altLang="en-US"/>
          </a:p>
        </p:txBody>
      </p:sp>
      <p:sp>
        <p:nvSpPr>
          <p:cNvPr id="377868" name="Line 12"/>
          <p:cNvSpPr>
            <a:spLocks noChangeShapeType="1"/>
          </p:cNvSpPr>
          <p:nvPr/>
        </p:nvSpPr>
        <p:spPr bwMode="auto">
          <a:xfrm>
            <a:off x="1296988" y="2708275"/>
            <a:ext cx="2597150" cy="1588"/>
          </a:xfrm>
          <a:prstGeom prst="line">
            <a:avLst/>
          </a:prstGeom>
          <a:noFill/>
          <a:ln w="9525">
            <a:solidFill>
              <a:schemeClr val="tx1"/>
            </a:solidFill>
            <a:round/>
          </a:ln>
          <a:effectLst/>
        </p:spPr>
        <p:txBody>
          <a:bodyPr/>
          <a:lstStyle/>
          <a:p>
            <a:endParaRPr lang="zh-CN" altLang="en-US"/>
          </a:p>
        </p:txBody>
      </p:sp>
      <p:sp>
        <p:nvSpPr>
          <p:cNvPr id="377869" name="Line 13"/>
          <p:cNvSpPr>
            <a:spLocks noChangeShapeType="1"/>
          </p:cNvSpPr>
          <p:nvPr/>
        </p:nvSpPr>
        <p:spPr bwMode="auto">
          <a:xfrm>
            <a:off x="1296988" y="3044825"/>
            <a:ext cx="2597150" cy="1588"/>
          </a:xfrm>
          <a:prstGeom prst="line">
            <a:avLst/>
          </a:prstGeom>
          <a:noFill/>
          <a:ln w="9525">
            <a:solidFill>
              <a:schemeClr val="tx1"/>
            </a:solidFill>
            <a:round/>
          </a:ln>
          <a:effectLst/>
        </p:spPr>
        <p:txBody>
          <a:bodyPr/>
          <a:lstStyle/>
          <a:p>
            <a:endParaRPr lang="zh-CN" altLang="en-US"/>
          </a:p>
        </p:txBody>
      </p:sp>
      <p:sp>
        <p:nvSpPr>
          <p:cNvPr id="377870" name="Line 14"/>
          <p:cNvSpPr>
            <a:spLocks noChangeShapeType="1"/>
          </p:cNvSpPr>
          <p:nvPr/>
        </p:nvSpPr>
        <p:spPr bwMode="auto">
          <a:xfrm>
            <a:off x="1296988" y="3381375"/>
            <a:ext cx="2597150" cy="1588"/>
          </a:xfrm>
          <a:prstGeom prst="line">
            <a:avLst/>
          </a:prstGeom>
          <a:noFill/>
          <a:ln w="9525">
            <a:solidFill>
              <a:schemeClr val="tx1"/>
            </a:solidFill>
            <a:round/>
          </a:ln>
          <a:effectLst/>
        </p:spPr>
        <p:txBody>
          <a:bodyPr/>
          <a:lstStyle/>
          <a:p>
            <a:endParaRPr lang="zh-CN" altLang="en-US"/>
          </a:p>
        </p:txBody>
      </p:sp>
      <p:sp>
        <p:nvSpPr>
          <p:cNvPr id="377871" name="Line 15"/>
          <p:cNvSpPr>
            <a:spLocks noChangeShapeType="1"/>
          </p:cNvSpPr>
          <p:nvPr/>
        </p:nvSpPr>
        <p:spPr bwMode="auto">
          <a:xfrm>
            <a:off x="2595563" y="2033588"/>
            <a:ext cx="0" cy="1684337"/>
          </a:xfrm>
          <a:prstGeom prst="line">
            <a:avLst/>
          </a:prstGeom>
          <a:noFill/>
          <a:ln w="9525">
            <a:solidFill>
              <a:schemeClr val="tx1"/>
            </a:solidFill>
            <a:round/>
          </a:ln>
          <a:effectLst/>
        </p:spPr>
        <p:txBody>
          <a:bodyPr/>
          <a:lstStyle/>
          <a:p>
            <a:endParaRPr lang="zh-CN" altLang="en-US"/>
          </a:p>
        </p:txBody>
      </p:sp>
      <p:sp>
        <p:nvSpPr>
          <p:cNvPr id="377872" name="Line 16"/>
          <p:cNvSpPr>
            <a:spLocks noChangeShapeType="1"/>
          </p:cNvSpPr>
          <p:nvPr/>
        </p:nvSpPr>
        <p:spPr bwMode="auto">
          <a:xfrm>
            <a:off x="3243263" y="3044825"/>
            <a:ext cx="0" cy="673100"/>
          </a:xfrm>
          <a:prstGeom prst="line">
            <a:avLst/>
          </a:prstGeom>
          <a:noFill/>
          <a:ln w="9525">
            <a:solidFill>
              <a:schemeClr val="tx1"/>
            </a:solidFill>
            <a:round/>
          </a:ln>
          <a:effectLst/>
        </p:spPr>
        <p:txBody>
          <a:bodyPr/>
          <a:lstStyle/>
          <a:p>
            <a:endParaRPr lang="zh-CN" altLang="en-US"/>
          </a:p>
        </p:txBody>
      </p:sp>
      <p:sp>
        <p:nvSpPr>
          <p:cNvPr id="377873" name="Line 17"/>
          <p:cNvSpPr>
            <a:spLocks noChangeShapeType="1"/>
          </p:cNvSpPr>
          <p:nvPr/>
        </p:nvSpPr>
        <p:spPr bwMode="auto">
          <a:xfrm>
            <a:off x="1935163" y="3025775"/>
            <a:ext cx="0" cy="673100"/>
          </a:xfrm>
          <a:prstGeom prst="line">
            <a:avLst/>
          </a:prstGeom>
          <a:noFill/>
          <a:ln w="9525">
            <a:solidFill>
              <a:schemeClr val="tx1"/>
            </a:solidFill>
            <a:round/>
          </a:ln>
          <a:effectLst/>
        </p:spPr>
        <p:txBody>
          <a:bodyPr/>
          <a:lstStyle/>
          <a:p>
            <a:endParaRPr lang="zh-CN" altLang="en-US"/>
          </a:p>
        </p:txBody>
      </p:sp>
      <p:sp>
        <p:nvSpPr>
          <p:cNvPr id="377874" name="Line 18"/>
          <p:cNvSpPr>
            <a:spLocks noChangeShapeType="1"/>
          </p:cNvSpPr>
          <p:nvPr/>
        </p:nvSpPr>
        <p:spPr bwMode="auto">
          <a:xfrm>
            <a:off x="1946275" y="2054225"/>
            <a:ext cx="0" cy="336550"/>
          </a:xfrm>
          <a:prstGeom prst="line">
            <a:avLst/>
          </a:prstGeom>
          <a:noFill/>
          <a:ln w="9525">
            <a:solidFill>
              <a:schemeClr val="tx1"/>
            </a:solidFill>
            <a:round/>
          </a:ln>
          <a:effectLst/>
        </p:spPr>
        <p:txBody>
          <a:bodyPr/>
          <a:lstStyle/>
          <a:p>
            <a:endParaRPr lang="zh-CN" altLang="en-US"/>
          </a:p>
        </p:txBody>
      </p:sp>
      <p:sp>
        <p:nvSpPr>
          <p:cNvPr id="377875" name="Text Box 19"/>
          <p:cNvSpPr txBox="1">
            <a:spLocks noChangeArrowheads="1"/>
          </p:cNvSpPr>
          <p:nvPr/>
        </p:nvSpPr>
        <p:spPr bwMode="auto">
          <a:xfrm>
            <a:off x="1801813" y="1341438"/>
            <a:ext cx="1517650" cy="396875"/>
          </a:xfrm>
          <a:prstGeom prst="rect">
            <a:avLst/>
          </a:prstGeom>
          <a:noFill/>
          <a:ln w="9525">
            <a:noFill/>
            <a:miter lim="800000"/>
          </a:ln>
          <a:effectLst/>
        </p:spPr>
        <p:txBody>
          <a:bodyPr wrap="none">
            <a:spAutoFit/>
          </a:bodyPr>
          <a:lstStyle/>
          <a:p>
            <a:r>
              <a:rPr kumimoji="1" lang="en-US" altLang="zh-CN" sz="2000" dirty="0">
                <a:latin typeface="Times New Roman" panose="02020603050405020304" pitchFamily="18" charset="0"/>
              </a:rPr>
              <a:t>153.19.8.104</a:t>
            </a:r>
          </a:p>
        </p:txBody>
      </p:sp>
      <p:sp>
        <p:nvSpPr>
          <p:cNvPr id="377876" name="Text Box 20"/>
          <p:cNvSpPr txBox="1">
            <a:spLocks noChangeArrowheads="1"/>
          </p:cNvSpPr>
          <p:nvPr/>
        </p:nvSpPr>
        <p:spPr bwMode="auto">
          <a:xfrm>
            <a:off x="1835150" y="1682750"/>
            <a:ext cx="1390650" cy="396875"/>
          </a:xfrm>
          <a:prstGeom prst="rect">
            <a:avLst/>
          </a:prstGeom>
          <a:noFill/>
          <a:ln w="9525">
            <a:noFill/>
            <a:miter lim="800000"/>
          </a:ln>
          <a:effectLst/>
        </p:spPr>
        <p:txBody>
          <a:bodyPr wrap="none">
            <a:spAutoFit/>
          </a:bodyPr>
          <a:lstStyle/>
          <a:p>
            <a:r>
              <a:rPr kumimoji="1" lang="en-US" altLang="zh-CN" sz="2000" dirty="0">
                <a:latin typeface="Times New Roman" panose="02020603050405020304" pitchFamily="18" charset="0"/>
              </a:rPr>
              <a:t>171.3.14.11</a:t>
            </a:r>
          </a:p>
        </p:txBody>
      </p:sp>
      <p:sp>
        <p:nvSpPr>
          <p:cNvPr id="377878" name="AutoShape 22"/>
          <p:cNvSpPr/>
          <p:nvPr/>
        </p:nvSpPr>
        <p:spPr bwMode="auto">
          <a:xfrm>
            <a:off x="1155700" y="1322388"/>
            <a:ext cx="69850" cy="1039812"/>
          </a:xfrm>
          <a:prstGeom prst="leftBrace">
            <a:avLst>
              <a:gd name="adj1" fmla="val 124053"/>
              <a:gd name="adj2" fmla="val 50000"/>
            </a:avLst>
          </a:prstGeom>
          <a:noFill/>
          <a:ln w="9525">
            <a:solidFill>
              <a:schemeClr val="tx1"/>
            </a:solidFill>
            <a:round/>
          </a:ln>
          <a:effectLst/>
        </p:spPr>
        <p:txBody>
          <a:bodyPr wrap="none" anchor="ctr"/>
          <a:lstStyle/>
          <a:p>
            <a:endParaRPr lang="zh-CN" altLang="en-US"/>
          </a:p>
        </p:txBody>
      </p:sp>
      <p:sp>
        <p:nvSpPr>
          <p:cNvPr id="377879" name="AutoShape 23"/>
          <p:cNvSpPr/>
          <p:nvPr/>
        </p:nvSpPr>
        <p:spPr bwMode="auto">
          <a:xfrm>
            <a:off x="1147763" y="2420938"/>
            <a:ext cx="77787" cy="604837"/>
          </a:xfrm>
          <a:prstGeom prst="leftBrace">
            <a:avLst>
              <a:gd name="adj1" fmla="val 64796"/>
              <a:gd name="adj2" fmla="val 50000"/>
            </a:avLst>
          </a:prstGeom>
          <a:noFill/>
          <a:ln w="9525">
            <a:solidFill>
              <a:schemeClr val="tx1"/>
            </a:solidFill>
            <a:round/>
          </a:ln>
          <a:effectLst/>
        </p:spPr>
        <p:txBody>
          <a:bodyPr wrap="none" anchor="ctr"/>
          <a:lstStyle/>
          <a:p>
            <a:endParaRPr lang="zh-CN" altLang="en-US"/>
          </a:p>
        </p:txBody>
      </p:sp>
      <p:sp>
        <p:nvSpPr>
          <p:cNvPr id="377880" name="AutoShape 24"/>
          <p:cNvSpPr/>
          <p:nvPr/>
        </p:nvSpPr>
        <p:spPr bwMode="auto">
          <a:xfrm>
            <a:off x="1154113" y="3062288"/>
            <a:ext cx="77787" cy="635000"/>
          </a:xfrm>
          <a:prstGeom prst="leftBrace">
            <a:avLst>
              <a:gd name="adj1" fmla="val 68028"/>
              <a:gd name="adj2" fmla="val 50000"/>
            </a:avLst>
          </a:prstGeom>
          <a:noFill/>
          <a:ln w="9525">
            <a:solidFill>
              <a:schemeClr val="tx1"/>
            </a:solidFill>
            <a:round/>
          </a:ln>
          <a:effectLst/>
        </p:spPr>
        <p:txBody>
          <a:bodyPr wrap="none" anchor="ctr"/>
          <a:lstStyle/>
          <a:p>
            <a:endParaRPr lang="zh-CN" altLang="en-US"/>
          </a:p>
        </p:txBody>
      </p:sp>
      <p:sp>
        <p:nvSpPr>
          <p:cNvPr id="377881" name="Text Box 25"/>
          <p:cNvSpPr txBox="1">
            <a:spLocks noChangeArrowheads="1"/>
          </p:cNvSpPr>
          <p:nvPr/>
        </p:nvSpPr>
        <p:spPr bwMode="auto">
          <a:xfrm>
            <a:off x="182563" y="1479550"/>
            <a:ext cx="1042987" cy="701675"/>
          </a:xfrm>
          <a:prstGeom prst="rect">
            <a:avLst/>
          </a:prstGeom>
          <a:noFill/>
          <a:ln w="9525">
            <a:noFill/>
            <a:miter lim="800000"/>
          </a:ln>
          <a:effectLst/>
        </p:spPr>
        <p:txBody>
          <a:bodyPr>
            <a:spAutoFit/>
          </a:bodyPr>
          <a:lstStyle/>
          <a:p>
            <a:pPr algn="ctr"/>
            <a:r>
              <a:rPr kumimoji="1" lang="en-US" altLang="zh-CN" sz="2000" dirty="0">
                <a:latin typeface="Times New Roman" panose="02020603050405020304" pitchFamily="18" charset="0"/>
              </a:rPr>
              <a:t>12 </a:t>
            </a:r>
            <a:r>
              <a:rPr kumimoji="1" lang="zh-CN" altLang="en-US" sz="2000">
                <a:latin typeface="Times New Roman" panose="02020603050405020304" pitchFamily="18" charset="0"/>
              </a:rPr>
              <a:t>字节</a:t>
            </a:r>
          </a:p>
          <a:p>
            <a:pPr algn="ctr"/>
            <a:r>
              <a:rPr kumimoji="1" lang="zh-CN" altLang="en-US" sz="2000">
                <a:latin typeface="Times New Roman" panose="02020603050405020304" pitchFamily="18" charset="0"/>
              </a:rPr>
              <a:t>伪首部</a:t>
            </a:r>
          </a:p>
        </p:txBody>
      </p:sp>
      <p:sp>
        <p:nvSpPr>
          <p:cNvPr id="377882" name="Text Box 26"/>
          <p:cNvSpPr txBox="1">
            <a:spLocks noChangeArrowheads="1"/>
          </p:cNvSpPr>
          <p:nvPr/>
        </p:nvSpPr>
        <p:spPr bwMode="auto">
          <a:xfrm>
            <a:off x="-36512" y="2306638"/>
            <a:ext cx="1265237" cy="701675"/>
          </a:xfrm>
          <a:prstGeom prst="rect">
            <a:avLst/>
          </a:prstGeom>
          <a:noFill/>
          <a:ln w="9525">
            <a:noFill/>
            <a:miter lim="800000"/>
          </a:ln>
          <a:effectLst/>
        </p:spPr>
        <p:txBody>
          <a:bodyPr wrap="none">
            <a:spAutoFit/>
          </a:bodyPr>
          <a:lstStyle/>
          <a:p>
            <a:pPr algn="ctr"/>
            <a:r>
              <a:rPr kumimoji="1" lang="en-US" altLang="zh-CN" sz="2000" dirty="0">
                <a:latin typeface="Times New Roman" panose="02020603050405020304" pitchFamily="18" charset="0"/>
              </a:rPr>
              <a:t>8 </a:t>
            </a:r>
            <a:r>
              <a:rPr kumimoji="1" lang="zh-CN" altLang="en-US" sz="2000">
                <a:latin typeface="Times New Roman" panose="02020603050405020304" pitchFamily="18" charset="0"/>
              </a:rPr>
              <a:t>字节</a:t>
            </a:r>
          </a:p>
          <a:p>
            <a:pPr algn="ctr"/>
            <a:r>
              <a:rPr kumimoji="1" lang="en-US" altLang="zh-CN" sz="2000" dirty="0">
                <a:latin typeface="Times New Roman" panose="02020603050405020304" pitchFamily="18" charset="0"/>
              </a:rPr>
              <a:t>UDP </a:t>
            </a:r>
            <a:r>
              <a:rPr kumimoji="1" lang="zh-CN" altLang="en-US" sz="2000">
                <a:latin typeface="Times New Roman" panose="02020603050405020304" pitchFamily="18" charset="0"/>
              </a:rPr>
              <a:t>首部</a:t>
            </a:r>
          </a:p>
        </p:txBody>
      </p:sp>
      <p:sp>
        <p:nvSpPr>
          <p:cNvPr id="377883" name="Text Box 27"/>
          <p:cNvSpPr txBox="1">
            <a:spLocks noChangeArrowheads="1"/>
          </p:cNvSpPr>
          <p:nvPr/>
        </p:nvSpPr>
        <p:spPr bwMode="auto">
          <a:xfrm>
            <a:off x="234950" y="3009900"/>
            <a:ext cx="882650" cy="701675"/>
          </a:xfrm>
          <a:prstGeom prst="rect">
            <a:avLst/>
          </a:prstGeom>
          <a:noFill/>
          <a:ln w="9525">
            <a:noFill/>
            <a:miter lim="800000"/>
          </a:ln>
          <a:effectLst/>
        </p:spPr>
        <p:txBody>
          <a:bodyPr wrap="none">
            <a:spAutoFit/>
          </a:bodyPr>
          <a:lstStyle/>
          <a:p>
            <a:pPr algn="ctr"/>
            <a:r>
              <a:rPr kumimoji="1" lang="en-US" altLang="zh-CN" sz="2000" dirty="0">
                <a:latin typeface="Times New Roman" panose="02020603050405020304" pitchFamily="18" charset="0"/>
              </a:rPr>
              <a:t>7 </a:t>
            </a:r>
            <a:r>
              <a:rPr kumimoji="1" lang="zh-CN" altLang="en-US" sz="2000">
                <a:latin typeface="Times New Roman" panose="02020603050405020304" pitchFamily="18" charset="0"/>
              </a:rPr>
              <a:t>字节</a:t>
            </a:r>
          </a:p>
          <a:p>
            <a:pPr algn="ctr"/>
            <a:r>
              <a:rPr kumimoji="1" lang="zh-CN" altLang="en-US" sz="2000">
                <a:latin typeface="Times New Roman" panose="02020603050405020304" pitchFamily="18" charset="0"/>
              </a:rPr>
              <a:t>数据</a:t>
            </a:r>
          </a:p>
        </p:txBody>
      </p:sp>
      <p:grpSp>
        <p:nvGrpSpPr>
          <p:cNvPr id="377890" name="Group 34"/>
          <p:cNvGrpSpPr/>
          <p:nvPr/>
        </p:nvGrpSpPr>
        <p:grpSpPr bwMode="auto">
          <a:xfrm>
            <a:off x="3023419" y="3638550"/>
            <a:ext cx="692150" cy="627063"/>
            <a:chOff x="1651" y="2763"/>
            <a:chExt cx="436" cy="395"/>
          </a:xfrm>
        </p:grpSpPr>
        <p:sp>
          <p:nvSpPr>
            <p:cNvPr id="377884" name="Text Box 28"/>
            <p:cNvSpPr txBox="1">
              <a:spLocks noChangeArrowheads="1"/>
            </p:cNvSpPr>
            <p:nvPr/>
          </p:nvSpPr>
          <p:spPr bwMode="auto">
            <a:xfrm>
              <a:off x="1651" y="2908"/>
              <a:ext cx="436" cy="250"/>
            </a:xfrm>
            <a:prstGeom prst="rect">
              <a:avLst/>
            </a:prstGeom>
            <a:noFill/>
            <a:ln w="9525">
              <a:noFill/>
              <a:miter lim="800000"/>
            </a:ln>
            <a:effectLst/>
          </p:spPr>
          <p:txBody>
            <a:bodyPr wrap="none">
              <a:spAutoFit/>
            </a:bodyPr>
            <a:lstStyle/>
            <a:p>
              <a:r>
                <a:rPr kumimoji="1" lang="zh-CN" altLang="en-US" sz="2000">
                  <a:latin typeface="Times New Roman" panose="02020603050405020304" pitchFamily="18" charset="0"/>
                </a:rPr>
                <a:t>填充</a:t>
              </a:r>
            </a:p>
          </p:txBody>
        </p:sp>
        <p:sp>
          <p:nvSpPr>
            <p:cNvPr id="377885" name="Line 29"/>
            <p:cNvSpPr>
              <a:spLocks noChangeShapeType="1"/>
            </p:cNvSpPr>
            <p:nvPr/>
          </p:nvSpPr>
          <p:spPr bwMode="auto">
            <a:xfrm flipV="1">
              <a:off x="1890" y="2763"/>
              <a:ext cx="134" cy="207"/>
            </a:xfrm>
            <a:prstGeom prst="line">
              <a:avLst/>
            </a:prstGeom>
            <a:noFill/>
            <a:ln w="28575">
              <a:solidFill>
                <a:srgbClr val="333399"/>
              </a:solidFill>
              <a:round/>
              <a:tailEnd type="triangle" w="med" len="lg"/>
            </a:ln>
            <a:effectLst/>
          </p:spPr>
          <p:txBody>
            <a:bodyPr/>
            <a:lstStyle/>
            <a:p>
              <a:endParaRPr lang="zh-CN" altLang="en-US"/>
            </a:p>
          </p:txBody>
        </p:sp>
      </p:grpSp>
      <p:sp>
        <p:nvSpPr>
          <p:cNvPr id="377886" name="Line 30"/>
          <p:cNvSpPr>
            <a:spLocks noChangeShapeType="1"/>
          </p:cNvSpPr>
          <p:nvPr/>
        </p:nvSpPr>
        <p:spPr bwMode="auto">
          <a:xfrm flipV="1">
            <a:off x="3991794" y="5364163"/>
            <a:ext cx="4818063" cy="9525"/>
          </a:xfrm>
          <a:prstGeom prst="line">
            <a:avLst/>
          </a:prstGeom>
          <a:noFill/>
          <a:ln w="28575">
            <a:solidFill>
              <a:srgbClr val="333399"/>
            </a:solidFill>
            <a:round/>
          </a:ln>
          <a:effectLst/>
        </p:spPr>
        <p:txBody>
          <a:bodyPr/>
          <a:lstStyle/>
          <a:p>
            <a:endParaRPr lang="zh-CN" altLang="en-US"/>
          </a:p>
        </p:txBody>
      </p:sp>
      <p:sp>
        <p:nvSpPr>
          <p:cNvPr id="377887" name="Text Box 31"/>
          <p:cNvSpPr txBox="1">
            <a:spLocks noChangeArrowheads="1"/>
          </p:cNvSpPr>
          <p:nvPr/>
        </p:nvSpPr>
        <p:spPr bwMode="auto">
          <a:xfrm>
            <a:off x="1267644" y="5373688"/>
            <a:ext cx="2724150" cy="793750"/>
          </a:xfrm>
          <a:prstGeom prst="rect">
            <a:avLst/>
          </a:prstGeom>
          <a:noFill/>
          <a:ln w="9525">
            <a:noFill/>
            <a:miter lim="800000"/>
          </a:ln>
          <a:effectLst/>
        </p:spPr>
        <p:txBody>
          <a:bodyPr wrap="none">
            <a:spAutoFit/>
          </a:bodyPr>
          <a:lstStyle/>
          <a:p>
            <a:pPr algn="r"/>
            <a:r>
              <a:rPr kumimoji="1" lang="zh-CN" altLang="en-US" sz="2000" dirty="0">
                <a:latin typeface="Times New Roman" panose="02020603050405020304" pitchFamily="18" charset="0"/>
              </a:rPr>
              <a:t>按二进制反码运算求和</a:t>
            </a:r>
          </a:p>
          <a:p>
            <a:pPr algn="r">
              <a:lnSpc>
                <a:spcPct val="130000"/>
              </a:lnSpc>
            </a:pPr>
            <a:r>
              <a:rPr kumimoji="1" lang="zh-CN" altLang="en-US" sz="2000" dirty="0">
                <a:latin typeface="Times New Roman" panose="02020603050405020304" pitchFamily="18" charset="0"/>
              </a:rPr>
              <a:t>将得出的结果求反码</a:t>
            </a:r>
          </a:p>
        </p:txBody>
      </p:sp>
      <p:sp>
        <p:nvSpPr>
          <p:cNvPr id="377877" name="Text Box 21"/>
          <p:cNvSpPr txBox="1">
            <a:spLocks noChangeArrowheads="1"/>
          </p:cNvSpPr>
          <p:nvPr/>
        </p:nvSpPr>
        <p:spPr bwMode="auto">
          <a:xfrm>
            <a:off x="1339082" y="1965325"/>
            <a:ext cx="2771080" cy="1785104"/>
          </a:xfrm>
          <a:prstGeom prst="rect">
            <a:avLst/>
          </a:prstGeom>
          <a:noFill/>
          <a:ln w="9525">
            <a:noFill/>
            <a:miter lim="800000"/>
          </a:ln>
          <a:effectLst/>
        </p:spPr>
        <p:txBody>
          <a:bodyPr wrap="square">
            <a:spAutoFit/>
          </a:bodyPr>
          <a:lstStyle/>
          <a:p>
            <a:pPr>
              <a:lnSpc>
                <a:spcPct val="110000"/>
              </a:lnSpc>
            </a:pPr>
            <a:r>
              <a:rPr kumimoji="1" lang="zh-CN" altLang="en-US" sz="2000" dirty="0">
                <a:latin typeface="Times New Roman" panose="02020603050405020304" pitchFamily="18" charset="0"/>
              </a:rPr>
              <a:t>全 </a:t>
            </a:r>
            <a:r>
              <a:rPr kumimoji="1" lang="en-US" altLang="zh-CN" sz="2000" dirty="0">
                <a:latin typeface="Times New Roman" panose="02020603050405020304" pitchFamily="18" charset="0"/>
              </a:rPr>
              <a:t>0    17          15</a:t>
            </a:r>
          </a:p>
          <a:p>
            <a:pPr>
              <a:lnSpc>
                <a:spcPct val="110000"/>
              </a:lnSpc>
            </a:pPr>
            <a:r>
              <a:rPr kumimoji="1" lang="en-US" altLang="zh-CN" sz="2000" dirty="0">
                <a:latin typeface="Times New Roman" panose="02020603050405020304" pitchFamily="18" charset="0"/>
              </a:rPr>
              <a:t>    1087             13</a:t>
            </a:r>
          </a:p>
          <a:p>
            <a:pPr>
              <a:lnSpc>
                <a:spcPct val="110000"/>
              </a:lnSpc>
            </a:pPr>
            <a:r>
              <a:rPr kumimoji="1" lang="en-US" altLang="zh-CN" sz="2000" dirty="0">
                <a:latin typeface="Times New Roman" panose="02020603050405020304" pitchFamily="18" charset="0"/>
              </a:rPr>
              <a:t>      15             </a:t>
            </a:r>
            <a:r>
              <a:rPr kumimoji="1" lang="zh-CN" altLang="en-US" sz="2000" dirty="0">
                <a:latin typeface="Times New Roman" panose="02020603050405020304" pitchFamily="18" charset="0"/>
              </a:rPr>
              <a:t>全 </a:t>
            </a:r>
            <a:r>
              <a:rPr kumimoji="1" lang="en-US" altLang="zh-CN" sz="2000" dirty="0">
                <a:latin typeface="Times New Roman" panose="02020603050405020304" pitchFamily="18" charset="0"/>
              </a:rPr>
              <a:t>0</a:t>
            </a:r>
          </a:p>
          <a:p>
            <a:pPr>
              <a:lnSpc>
                <a:spcPct val="110000"/>
              </a:lnSpc>
            </a:pPr>
            <a:r>
              <a:rPr kumimoji="1" lang="zh-CN" altLang="en-US" sz="2000" dirty="0">
                <a:latin typeface="Times New Roman" panose="02020603050405020304" pitchFamily="18" charset="0"/>
              </a:rPr>
              <a:t>数据  数据  数据  数据</a:t>
            </a:r>
          </a:p>
          <a:p>
            <a:pPr>
              <a:lnSpc>
                <a:spcPct val="110000"/>
              </a:lnSpc>
            </a:pPr>
            <a:r>
              <a:rPr kumimoji="1" lang="zh-CN" altLang="en-US" sz="2000" dirty="0">
                <a:latin typeface="Times New Roman" panose="02020603050405020304" pitchFamily="18" charset="0"/>
              </a:rPr>
              <a:t>数据  数据  数据  全 </a:t>
            </a:r>
            <a:r>
              <a:rPr kumimoji="1" lang="en-US" altLang="zh-CN" sz="2000" dirty="0">
                <a:latin typeface="Times New Roman" panose="02020603050405020304" pitchFamily="18" charset="0"/>
              </a:rPr>
              <a:t>0</a:t>
            </a:r>
          </a:p>
        </p:txBody>
      </p:sp>
      <p:sp>
        <p:nvSpPr>
          <p:cNvPr id="377893" name="Rectangle 37"/>
          <p:cNvSpPr>
            <a:spLocks noGrp="1" noChangeArrowheads="1"/>
          </p:cNvSpPr>
          <p:nvPr>
            <p:ph type="title"/>
          </p:nvPr>
        </p:nvSpPr>
        <p:spPr>
          <a:xfrm>
            <a:off x="355600" y="203200"/>
            <a:ext cx="8458200" cy="652462"/>
          </a:xfrm>
        </p:spPr>
        <p:txBody>
          <a:bodyPr/>
          <a:lstStyle/>
          <a:p>
            <a:r>
              <a:rPr lang="zh-CN" altLang="en-US" dirty="0"/>
              <a:t>计算 </a:t>
            </a:r>
            <a:r>
              <a:rPr lang="en-US" altLang="zh-CN" dirty="0"/>
              <a:t>UDP </a:t>
            </a:r>
            <a:r>
              <a:rPr lang="zh-CN" altLang="en-US" dirty="0"/>
              <a:t>检验和的例子</a:t>
            </a:r>
          </a:p>
        </p:txBody>
      </p:sp>
      <p:sp>
        <p:nvSpPr>
          <p:cNvPr id="33" name="矩形 32"/>
          <p:cNvSpPr/>
          <p:nvPr/>
        </p:nvSpPr>
        <p:spPr>
          <a:xfrm>
            <a:off x="214282" y="4143380"/>
            <a:ext cx="2656536" cy="1015663"/>
          </a:xfrm>
          <a:prstGeom prst="rect">
            <a:avLst/>
          </a:prstGeom>
          <a:solidFill>
            <a:srgbClr val="000099"/>
          </a:solidFill>
        </p:spPr>
        <p:txBody>
          <a:bodyPr wrap="square">
            <a:spAutoFit/>
          </a:bodyPr>
          <a:lstStyle/>
          <a:p>
            <a:r>
              <a:rPr lang="en-US" altLang="zh-CN" sz="2000" b="1" dirty="0">
                <a:solidFill>
                  <a:schemeClr val="bg1"/>
                </a:solidFill>
                <a:latin typeface="+mn-lt"/>
                <a:ea typeface="黑体" panose="02010609060101010101" pitchFamily="49" charset="-122"/>
              </a:rPr>
              <a:t>UDP</a:t>
            </a:r>
            <a:r>
              <a:rPr lang="zh-CN" altLang="zh-CN" sz="2000" b="1" dirty="0">
                <a:solidFill>
                  <a:schemeClr val="bg1"/>
                </a:solidFill>
                <a:latin typeface="+mn-lt"/>
                <a:ea typeface="黑体" panose="02010609060101010101" pitchFamily="49" charset="-122"/>
              </a:rPr>
              <a:t>的检验和是把首部和数据部分一起都检验。</a:t>
            </a:r>
            <a:endParaRPr lang="zh-CN" altLang="en-US" sz="2000" b="1" dirty="0">
              <a:solidFill>
                <a:schemeClr val="bg1"/>
              </a:solidFill>
              <a:latin typeface="+mn-lt"/>
              <a:ea typeface="黑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solidFill>
                  <a:srgbClr val="FF0000"/>
                </a:solidFill>
              </a:rPr>
              <a:t>TCP</a:t>
            </a:r>
            <a:r>
              <a:rPr lang="zh-CN" altLang="en-US" sz="2000" dirty="0">
                <a:solidFill>
                  <a:srgbClr val="FF0000"/>
                </a:solidFill>
              </a:rPr>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FontTx/>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93" name="Rectangle 41"/>
          <p:cNvSpPr>
            <a:spLocks noGrp="1" noChangeArrowheads="1"/>
          </p:cNvSpPr>
          <p:nvPr>
            <p:ph type="title"/>
          </p:nvPr>
        </p:nvSpPr>
        <p:spPr/>
        <p:txBody>
          <a:bodyPr/>
          <a:lstStyle/>
          <a:p>
            <a:r>
              <a:rPr lang="en-US" altLang="zh-CN" dirty="0"/>
              <a:t>TCP</a:t>
            </a:r>
            <a:r>
              <a:rPr lang="zh-CN" altLang="en-US" dirty="0"/>
              <a:t>最主要的特点</a:t>
            </a:r>
          </a:p>
        </p:txBody>
      </p:sp>
      <p:sp>
        <p:nvSpPr>
          <p:cNvPr id="689194" name="Rectangle 42"/>
          <p:cNvSpPr>
            <a:spLocks noGrp="1" noChangeArrowheads="1"/>
          </p:cNvSpPr>
          <p:nvPr>
            <p:ph type="body" idx="1"/>
          </p:nvPr>
        </p:nvSpPr>
        <p:spPr>
          <a:xfrm>
            <a:off x="323850" y="1000108"/>
            <a:ext cx="8483600" cy="5162569"/>
          </a:xfrm>
        </p:spPr>
        <p:txBody>
          <a:bodyPr/>
          <a:lstStyle/>
          <a:p>
            <a:pPr>
              <a:spcBef>
                <a:spcPts val="600"/>
              </a:spcBef>
              <a:buFontTx/>
              <a:buNone/>
            </a:pPr>
            <a:r>
              <a:rPr lang="en-US" altLang="zh-CN" dirty="0"/>
              <a:t>(1) TCP</a:t>
            </a:r>
            <a:r>
              <a:rPr lang="zh-CN" altLang="en-US" dirty="0"/>
              <a:t>是</a:t>
            </a:r>
            <a:r>
              <a:rPr lang="zh-CN" altLang="en-US" dirty="0">
                <a:solidFill>
                  <a:schemeClr val="hlink"/>
                </a:solidFill>
              </a:rPr>
              <a:t>面向连接</a:t>
            </a:r>
            <a:r>
              <a:rPr lang="zh-CN" altLang="en-US" dirty="0"/>
              <a:t>的运输层协议。这就是说，应用程序在使用</a:t>
            </a:r>
            <a:r>
              <a:rPr lang="en-US" altLang="zh-CN" dirty="0"/>
              <a:t>TCP</a:t>
            </a:r>
            <a:r>
              <a:rPr lang="zh-CN" altLang="en-US" dirty="0"/>
              <a:t>协议之前，必须先建立</a:t>
            </a:r>
            <a:r>
              <a:rPr lang="en-US" altLang="zh-CN" dirty="0"/>
              <a:t>TCP</a:t>
            </a:r>
            <a:r>
              <a:rPr lang="zh-CN" altLang="en-US" dirty="0"/>
              <a:t>连接。在传送数据完毕之后，必须释放已经建立的</a:t>
            </a:r>
            <a:r>
              <a:rPr lang="en-US" altLang="zh-CN" dirty="0"/>
              <a:t>TCP</a:t>
            </a:r>
            <a:r>
              <a:rPr lang="zh-CN" altLang="en-US" dirty="0"/>
              <a:t>连接。</a:t>
            </a:r>
          </a:p>
          <a:p>
            <a:pPr>
              <a:spcBef>
                <a:spcPts val="600"/>
              </a:spcBef>
            </a:pPr>
            <a:endParaRPr lang="zh-CN" altLang="en-US" dirty="0"/>
          </a:p>
          <a:p>
            <a:pPr>
              <a:spcBef>
                <a:spcPts val="600"/>
              </a:spcBef>
              <a:buFontTx/>
              <a:buNone/>
            </a:pPr>
            <a:r>
              <a:rPr lang="en-US" altLang="zh-CN" dirty="0"/>
              <a:t>(2) </a:t>
            </a:r>
            <a:r>
              <a:rPr lang="zh-CN" altLang="en-US" dirty="0"/>
              <a:t>每一条</a:t>
            </a:r>
            <a:r>
              <a:rPr lang="en-US" altLang="zh-CN" dirty="0"/>
              <a:t>TCP</a:t>
            </a:r>
            <a:r>
              <a:rPr lang="zh-CN" altLang="en-US" dirty="0"/>
              <a:t>连接只能有两个</a:t>
            </a:r>
            <a:r>
              <a:rPr lang="zh-CN" altLang="en-US" dirty="0">
                <a:solidFill>
                  <a:schemeClr val="hlink"/>
                </a:solidFill>
              </a:rPr>
              <a:t>端点 </a:t>
            </a:r>
            <a:r>
              <a:rPr lang="en-US" altLang="zh-CN" dirty="0"/>
              <a:t>(endpoint)</a:t>
            </a:r>
            <a:r>
              <a:rPr lang="zh-CN" altLang="en-US" dirty="0"/>
              <a:t>，每一条 </a:t>
            </a:r>
            <a:r>
              <a:rPr lang="en-US" altLang="zh-CN" dirty="0"/>
              <a:t>TCP </a:t>
            </a:r>
            <a:r>
              <a:rPr lang="zh-CN" altLang="en-US" dirty="0"/>
              <a:t>连接只能是</a:t>
            </a:r>
            <a:r>
              <a:rPr lang="zh-CN" altLang="en-US" dirty="0">
                <a:solidFill>
                  <a:schemeClr val="hlink"/>
                </a:solidFill>
              </a:rPr>
              <a:t>点对点</a:t>
            </a:r>
            <a:r>
              <a:rPr lang="zh-CN" altLang="en-US" dirty="0"/>
              <a:t>的 </a:t>
            </a:r>
            <a:r>
              <a:rPr lang="en-US" altLang="zh-CN" dirty="0"/>
              <a:t>(</a:t>
            </a:r>
            <a:r>
              <a:rPr lang="zh-CN" altLang="en-US" dirty="0"/>
              <a:t>一对一</a:t>
            </a:r>
            <a:r>
              <a:rPr lang="en-US" altLang="zh-CN" dirty="0"/>
              <a:t>)</a:t>
            </a:r>
            <a:r>
              <a:rPr lang="zh-CN" altLang="en-US" dirty="0"/>
              <a:t>。</a:t>
            </a:r>
          </a:p>
          <a:p>
            <a:pPr>
              <a:spcBef>
                <a:spcPts val="600"/>
              </a:spcBef>
            </a:pPr>
            <a:endParaRPr lang="zh-CN" altLang="en-US" dirty="0"/>
          </a:p>
          <a:p>
            <a:pPr>
              <a:spcBef>
                <a:spcPts val="600"/>
              </a:spcBef>
              <a:buFontTx/>
              <a:buNone/>
            </a:pPr>
            <a:r>
              <a:rPr lang="en-US" altLang="zh-CN" dirty="0"/>
              <a:t>(3) TCP</a:t>
            </a:r>
            <a:r>
              <a:rPr lang="zh-CN" altLang="en-US" dirty="0"/>
              <a:t>提供</a:t>
            </a:r>
            <a:r>
              <a:rPr lang="zh-CN" altLang="en-US" dirty="0">
                <a:solidFill>
                  <a:schemeClr val="hlink"/>
                </a:solidFill>
              </a:rPr>
              <a:t>可靠交付</a:t>
            </a:r>
            <a:r>
              <a:rPr lang="zh-CN" altLang="en-US" dirty="0"/>
              <a:t>的服务。也就是说，通过</a:t>
            </a:r>
            <a:r>
              <a:rPr lang="en-US" altLang="zh-CN" dirty="0"/>
              <a:t>TCP</a:t>
            </a:r>
            <a:r>
              <a:rPr lang="zh-CN" altLang="en-US" dirty="0"/>
              <a:t>连接传送的数据，</a:t>
            </a:r>
            <a:r>
              <a:rPr lang="zh-CN" altLang="en-US" dirty="0">
                <a:solidFill>
                  <a:srgbClr val="FF0000"/>
                </a:solidFill>
              </a:rPr>
              <a:t>无差错</a:t>
            </a:r>
            <a:r>
              <a:rPr lang="zh-CN" altLang="en-US" dirty="0"/>
              <a:t>、</a:t>
            </a:r>
            <a:r>
              <a:rPr lang="zh-CN" altLang="en-US" dirty="0">
                <a:solidFill>
                  <a:srgbClr val="FF0000"/>
                </a:solidFill>
              </a:rPr>
              <a:t>不丢失</a:t>
            </a:r>
            <a:r>
              <a:rPr lang="zh-CN" altLang="en-US" dirty="0"/>
              <a:t>、</a:t>
            </a:r>
            <a:r>
              <a:rPr lang="zh-CN" altLang="en-US" dirty="0">
                <a:solidFill>
                  <a:srgbClr val="FF0000"/>
                </a:solidFill>
              </a:rPr>
              <a:t>不重复</a:t>
            </a:r>
            <a:r>
              <a:rPr lang="zh-CN" altLang="en-US" dirty="0"/>
              <a:t>、并且按序到达。</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a:xfrm>
            <a:off x="395288" y="260350"/>
            <a:ext cx="8462992" cy="596882"/>
          </a:xfrm>
        </p:spPr>
        <p:txBody>
          <a:bodyPr/>
          <a:lstStyle/>
          <a:p>
            <a:r>
              <a:rPr lang="en-US" altLang="zh-CN" dirty="0"/>
              <a:t>TCP</a:t>
            </a:r>
            <a:r>
              <a:rPr lang="zh-CN" altLang="en-US" dirty="0"/>
              <a:t>最主要的特点</a:t>
            </a:r>
            <a:r>
              <a:rPr lang="zh-CN" altLang="en-US" sz="2400" dirty="0"/>
              <a:t> </a:t>
            </a:r>
          </a:p>
        </p:txBody>
      </p:sp>
      <p:sp>
        <p:nvSpPr>
          <p:cNvPr id="830468" name="Rectangle 4"/>
          <p:cNvSpPr>
            <a:spLocks noGrp="1" noChangeArrowheads="1"/>
          </p:cNvSpPr>
          <p:nvPr>
            <p:ph type="body" idx="1"/>
          </p:nvPr>
        </p:nvSpPr>
        <p:spPr>
          <a:xfrm>
            <a:off x="323850" y="1052736"/>
            <a:ext cx="8483600" cy="5112568"/>
          </a:xfrm>
        </p:spPr>
        <p:txBody>
          <a:bodyPr/>
          <a:lstStyle/>
          <a:p>
            <a:pPr>
              <a:buFontTx/>
              <a:buNone/>
            </a:pPr>
            <a:r>
              <a:rPr lang="en-US" altLang="zh-CN" dirty="0"/>
              <a:t>(4) TCP</a:t>
            </a:r>
            <a:r>
              <a:rPr lang="zh-CN" altLang="en-US" dirty="0"/>
              <a:t>提供</a:t>
            </a:r>
            <a:r>
              <a:rPr lang="zh-CN" altLang="en-US" dirty="0">
                <a:solidFill>
                  <a:schemeClr val="hlink"/>
                </a:solidFill>
              </a:rPr>
              <a:t>全双工</a:t>
            </a:r>
            <a:r>
              <a:rPr lang="zh-CN" altLang="en-US" dirty="0"/>
              <a:t>通信。</a:t>
            </a:r>
            <a:r>
              <a:rPr lang="en-US" altLang="zh-CN" dirty="0"/>
              <a:t>TCP</a:t>
            </a:r>
            <a:r>
              <a:rPr lang="zh-CN" altLang="en-US" dirty="0"/>
              <a:t>允许通信双方的应用进程在任何时候都能发送数据。</a:t>
            </a:r>
          </a:p>
          <a:p>
            <a:endParaRPr lang="en-US" altLang="zh-CN" i="1" dirty="0">
              <a:solidFill>
                <a:srgbClr val="FF0000"/>
              </a:solidFill>
            </a:endParaRPr>
          </a:p>
          <a:p>
            <a:r>
              <a:rPr lang="en-US" altLang="zh-CN" dirty="0">
                <a:solidFill>
                  <a:srgbClr val="FF0000"/>
                </a:solidFill>
              </a:rPr>
              <a:t>TCP</a:t>
            </a:r>
            <a:r>
              <a:rPr lang="zh-CN" altLang="en-US" dirty="0">
                <a:solidFill>
                  <a:srgbClr val="FF0000"/>
                </a:solidFill>
              </a:rPr>
              <a:t>连接的两端</a:t>
            </a:r>
            <a:r>
              <a:rPr lang="zh-CN" altLang="en-US" dirty="0"/>
              <a:t>都设有发送缓存和接受缓存，用来临时存放双向通信的数据。</a:t>
            </a:r>
          </a:p>
          <a:p>
            <a:endParaRPr lang="zh-CN" altLang="en-US" dirty="0"/>
          </a:p>
          <a:p>
            <a:r>
              <a:rPr lang="zh-CN" altLang="en-US" dirty="0"/>
              <a:t>在发送时，应用程序在把数据传送给</a:t>
            </a:r>
            <a:r>
              <a:rPr lang="en-US" altLang="zh-CN" dirty="0"/>
              <a:t>TCP</a:t>
            </a:r>
            <a:r>
              <a:rPr lang="zh-CN" altLang="en-US" dirty="0"/>
              <a:t>的缓存后，</a:t>
            </a:r>
            <a:r>
              <a:rPr lang="zh-CN" altLang="en-US" dirty="0">
                <a:solidFill>
                  <a:srgbClr val="FF0000"/>
                </a:solidFill>
              </a:rPr>
              <a:t>就可以做自己的事</a:t>
            </a:r>
            <a:r>
              <a:rPr lang="zh-CN" altLang="en-US" dirty="0"/>
              <a:t>，而</a:t>
            </a:r>
            <a:r>
              <a:rPr lang="en-US" altLang="zh-CN" dirty="0"/>
              <a:t>TCP</a:t>
            </a:r>
            <a:r>
              <a:rPr lang="zh-CN" altLang="en-US" dirty="0"/>
              <a:t>在合适的时候读取缓存中的数据。</a:t>
            </a:r>
          </a:p>
          <a:p>
            <a:pPr>
              <a:buFontTx/>
              <a:buNone/>
            </a:pPr>
            <a:endParaRPr lang="zh-CN" altLang="en-US" dirty="0">
              <a:latin typeface="+mn-ea"/>
            </a:endParaRPr>
          </a:p>
          <a:p>
            <a:pPr>
              <a:buFontTx/>
              <a:buNone/>
            </a:pPr>
            <a:r>
              <a:rPr lang="en-US" altLang="zh-CN" dirty="0"/>
              <a:t>(5) </a:t>
            </a:r>
            <a:r>
              <a:rPr lang="zh-CN" altLang="en-US" dirty="0"/>
              <a:t>面向字节流。</a:t>
            </a:r>
            <a:r>
              <a:rPr lang="en-US" altLang="zh-CN" dirty="0"/>
              <a:t>TCP</a:t>
            </a:r>
            <a:r>
              <a:rPr lang="zh-CN" altLang="en-US" dirty="0"/>
              <a:t>中的“流”</a:t>
            </a:r>
            <a:r>
              <a:rPr lang="en-US" altLang="zh-CN" dirty="0"/>
              <a:t>(stream) </a:t>
            </a:r>
            <a:r>
              <a:rPr lang="zh-CN" altLang="en-US" dirty="0"/>
              <a:t>指的是流入到进程或从进程流出的</a:t>
            </a:r>
            <a:r>
              <a:rPr lang="zh-CN" altLang="en-US" dirty="0">
                <a:solidFill>
                  <a:srgbClr val="FF0000"/>
                </a:solidFill>
              </a:rPr>
              <a:t>字节序列</a:t>
            </a:r>
            <a:r>
              <a:rPr lang="zh-CN" altLang="en-US" dirty="0"/>
              <a:t>。  </a:t>
            </a:r>
          </a:p>
          <a:p>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p:txBody>
          <a:bodyPr/>
          <a:lstStyle/>
          <a:p>
            <a:r>
              <a:rPr lang="en-US" altLang="zh-CN" dirty="0"/>
              <a:t>TCP </a:t>
            </a:r>
            <a:r>
              <a:rPr lang="zh-CN" altLang="en-US" dirty="0"/>
              <a:t>面向字节流的概念</a:t>
            </a:r>
          </a:p>
        </p:txBody>
      </p:sp>
      <p:sp>
        <p:nvSpPr>
          <p:cNvPr id="845827" name="Rectangle 3"/>
          <p:cNvSpPr>
            <a:spLocks noGrp="1" noChangeArrowheads="1"/>
          </p:cNvSpPr>
          <p:nvPr>
            <p:ph type="body" idx="1"/>
          </p:nvPr>
        </p:nvSpPr>
        <p:spPr>
          <a:xfrm>
            <a:off x="330200" y="1052736"/>
            <a:ext cx="8483600" cy="5112567"/>
          </a:xfrm>
        </p:spPr>
        <p:txBody>
          <a:bodyPr/>
          <a:lstStyle/>
          <a:p>
            <a:pPr>
              <a:spcBef>
                <a:spcPts val="600"/>
              </a:spcBef>
            </a:pPr>
            <a:r>
              <a:rPr lang="zh-CN" altLang="en-US" dirty="0"/>
              <a:t>面向字节流的含义：虽然应用程序和</a:t>
            </a:r>
            <a:r>
              <a:rPr lang="en-US" altLang="zh-CN" dirty="0"/>
              <a:t>TCP</a:t>
            </a:r>
            <a:r>
              <a:rPr lang="zh-CN" altLang="en-US" dirty="0"/>
              <a:t>的交互是一次一个数据块 </a:t>
            </a:r>
            <a:r>
              <a:rPr lang="en-US" altLang="zh-CN" dirty="0"/>
              <a:t>(</a:t>
            </a:r>
            <a:r>
              <a:rPr lang="zh-CN" altLang="en-US" dirty="0"/>
              <a:t>大小不等</a:t>
            </a:r>
            <a:r>
              <a:rPr lang="en-US" altLang="zh-CN" dirty="0"/>
              <a:t>)</a:t>
            </a:r>
            <a:r>
              <a:rPr lang="zh-CN" altLang="en-US" dirty="0"/>
              <a:t>，但</a:t>
            </a:r>
            <a:r>
              <a:rPr lang="en-US" altLang="zh-CN" dirty="0"/>
              <a:t>TCP</a:t>
            </a:r>
            <a:r>
              <a:rPr lang="zh-CN" altLang="en-US" dirty="0"/>
              <a:t>把应用程序交下来的数据</a:t>
            </a:r>
            <a:r>
              <a:rPr lang="en-US" altLang="zh-CN" dirty="0"/>
              <a:t>(</a:t>
            </a:r>
            <a:r>
              <a:rPr lang="zh-CN" altLang="en-US" dirty="0"/>
              <a:t>报文</a:t>
            </a:r>
            <a:r>
              <a:rPr lang="en-US" altLang="zh-CN" dirty="0"/>
              <a:t>)</a:t>
            </a:r>
            <a:r>
              <a:rPr lang="zh-CN" altLang="en-US" dirty="0"/>
              <a:t>看成仅仅是一连串的无结构的字节流。</a:t>
            </a:r>
          </a:p>
          <a:p>
            <a:pPr>
              <a:spcBef>
                <a:spcPts val="600"/>
              </a:spcBef>
            </a:pPr>
            <a:endParaRPr lang="zh-CN" altLang="en-US" dirty="0"/>
          </a:p>
          <a:p>
            <a:pPr>
              <a:spcBef>
                <a:spcPts val="600"/>
              </a:spcBef>
            </a:pPr>
            <a:r>
              <a:rPr lang="en-US" altLang="zh-CN" dirty="0"/>
              <a:t>TCP</a:t>
            </a:r>
            <a:r>
              <a:rPr lang="zh-CN" altLang="en-US" dirty="0"/>
              <a:t>并不知道所传送的字节流的含义。</a:t>
            </a:r>
          </a:p>
          <a:p>
            <a:pPr>
              <a:spcBef>
                <a:spcPts val="600"/>
              </a:spcBef>
            </a:pPr>
            <a:endParaRPr lang="zh-CN" altLang="en-US" dirty="0"/>
          </a:p>
          <a:p>
            <a:pPr>
              <a:spcBef>
                <a:spcPts val="600"/>
              </a:spcBef>
            </a:pPr>
            <a:r>
              <a:rPr lang="en-US" altLang="zh-CN" dirty="0"/>
              <a:t>TCP</a:t>
            </a:r>
            <a:r>
              <a:rPr lang="zh-CN" altLang="en-US" dirty="0">
                <a:solidFill>
                  <a:srgbClr val="FF0000"/>
                </a:solidFill>
              </a:rPr>
              <a:t>不保证</a:t>
            </a:r>
            <a:r>
              <a:rPr lang="zh-CN" altLang="en-US" dirty="0"/>
              <a:t>接收方应用程序所收到的数据块和发送方应用程序所发出的数据块</a:t>
            </a:r>
            <a:r>
              <a:rPr lang="zh-CN" altLang="en-US" dirty="0">
                <a:solidFill>
                  <a:srgbClr val="FF0000"/>
                </a:solidFill>
              </a:rPr>
              <a:t>具有</a:t>
            </a:r>
            <a:r>
              <a:rPr lang="zh-CN" altLang="en-US" dirty="0"/>
              <a:t>对应大小的关系。</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231" name="AutoShape 47"/>
          <p:cNvSpPr>
            <a:spLocks noChangeArrowheads="1"/>
          </p:cNvSpPr>
          <p:nvPr/>
        </p:nvSpPr>
        <p:spPr bwMode="auto">
          <a:xfrm>
            <a:off x="6542088" y="5035550"/>
            <a:ext cx="261937" cy="130175"/>
          </a:xfrm>
          <a:prstGeom prst="rightArrow">
            <a:avLst>
              <a:gd name="adj1" fmla="val 50000"/>
              <a:gd name="adj2" fmla="val 50305"/>
            </a:avLst>
          </a:prstGeom>
          <a:solidFill>
            <a:schemeClr val="hlink"/>
          </a:solidFill>
          <a:ln w="9525">
            <a:solidFill>
              <a:schemeClr val="tx1"/>
            </a:solidFill>
            <a:miter lim="800000"/>
          </a:ln>
          <a:effectLst/>
        </p:spPr>
        <p:txBody>
          <a:bodyPr wrap="none" anchor="ctr"/>
          <a:lstStyle/>
          <a:p>
            <a:endParaRPr lang="zh-CN" altLang="en-US"/>
          </a:p>
        </p:txBody>
      </p:sp>
      <p:sp>
        <p:nvSpPr>
          <p:cNvPr id="221291" name="Rectangle 107"/>
          <p:cNvSpPr>
            <a:spLocks noChangeArrowheads="1"/>
          </p:cNvSpPr>
          <p:nvPr/>
        </p:nvSpPr>
        <p:spPr bwMode="auto">
          <a:xfrm>
            <a:off x="3276600" y="1706563"/>
            <a:ext cx="3240088" cy="1008062"/>
          </a:xfrm>
          <a:prstGeom prst="rect">
            <a:avLst/>
          </a:prstGeom>
          <a:solidFill>
            <a:srgbClr val="FFFFCC"/>
          </a:solidFill>
          <a:ln w="38100" cmpd="dbl">
            <a:solidFill>
              <a:srgbClr val="969696"/>
            </a:solidFill>
            <a:miter lim="800000"/>
          </a:ln>
          <a:effectLst/>
        </p:spPr>
        <p:txBody>
          <a:bodyPr wrap="none" anchor="ctr"/>
          <a:lstStyle/>
          <a:p>
            <a:endParaRPr lang="zh-CN" altLang="en-US"/>
          </a:p>
        </p:txBody>
      </p:sp>
      <p:grpSp>
        <p:nvGrpSpPr>
          <p:cNvPr id="221264" name="Group 80"/>
          <p:cNvGrpSpPr/>
          <p:nvPr/>
        </p:nvGrpSpPr>
        <p:grpSpPr bwMode="auto">
          <a:xfrm>
            <a:off x="5724525" y="4946650"/>
            <a:ext cx="865188" cy="287338"/>
            <a:chOff x="2925" y="1570"/>
            <a:chExt cx="545" cy="181"/>
          </a:xfrm>
        </p:grpSpPr>
        <p:grpSp>
          <p:nvGrpSpPr>
            <p:cNvPr id="221265" name="Group 81"/>
            <p:cNvGrpSpPr/>
            <p:nvPr/>
          </p:nvGrpSpPr>
          <p:grpSpPr bwMode="auto">
            <a:xfrm>
              <a:off x="3061" y="1570"/>
              <a:ext cx="272" cy="181"/>
              <a:chOff x="3061" y="1842"/>
              <a:chExt cx="272" cy="181"/>
            </a:xfrm>
          </p:grpSpPr>
          <p:sp>
            <p:nvSpPr>
              <p:cNvPr id="221266"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7</a:t>
                </a:r>
              </a:p>
            </p:txBody>
          </p:sp>
          <p:sp>
            <p:nvSpPr>
              <p:cNvPr id="221267"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6</a:t>
                </a:r>
              </a:p>
            </p:txBody>
          </p:sp>
        </p:grpSp>
        <p:sp>
          <p:nvSpPr>
            <p:cNvPr id="221268"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8</a:t>
              </a:r>
            </a:p>
          </p:txBody>
        </p:sp>
        <p:sp>
          <p:nvSpPr>
            <p:cNvPr id="221269"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H</a:t>
              </a:r>
            </a:p>
          </p:txBody>
        </p:sp>
      </p:grpSp>
      <p:sp>
        <p:nvSpPr>
          <p:cNvPr id="221246" name="Text Box 62"/>
          <p:cNvSpPr txBox="1">
            <a:spLocks noChangeArrowheads="1"/>
          </p:cNvSpPr>
          <p:nvPr/>
        </p:nvSpPr>
        <p:spPr bwMode="auto">
          <a:xfrm>
            <a:off x="7264400" y="1560513"/>
            <a:ext cx="769938" cy="1098550"/>
          </a:xfrm>
          <a:prstGeom prst="rect">
            <a:avLst/>
          </a:prstGeom>
          <a:noFill/>
          <a:ln w="9525">
            <a:noFill/>
            <a:miter lim="800000"/>
          </a:ln>
          <a:effectLst/>
        </p:spPr>
        <p:txBody>
          <a:bodyPr wrap="none">
            <a:spAutoFit/>
          </a:bodyPr>
          <a:lstStyle/>
          <a:p>
            <a:r>
              <a:rPr kumimoji="1" lang="en-US" altLang="zh-CN" sz="6600" dirty="0">
                <a:latin typeface="Times New Roman" panose="02020603050405020304" pitchFamily="18" charset="0"/>
                <a:ea typeface="黑体" panose="02010609060101010101" pitchFamily="49" charset="-122"/>
                <a:sym typeface="Wingdings" panose="05000000000000000000" pitchFamily="2" charset="2"/>
              </a:rPr>
              <a:t></a:t>
            </a:r>
            <a:endParaRPr kumimoji="1" lang="en-US" altLang="zh-CN" sz="6600" dirty="0">
              <a:latin typeface="Times New Roman" panose="02020603050405020304" pitchFamily="18" charset="0"/>
              <a:ea typeface="黑体" panose="02010609060101010101" pitchFamily="49" charset="-122"/>
            </a:endParaRPr>
          </a:p>
        </p:txBody>
      </p:sp>
      <p:sp>
        <p:nvSpPr>
          <p:cNvPr id="221228" name="Freeform 44"/>
          <p:cNvSpPr/>
          <p:nvPr/>
        </p:nvSpPr>
        <p:spPr bwMode="auto">
          <a:xfrm>
            <a:off x="7239000" y="4586288"/>
            <a:ext cx="357188" cy="889000"/>
          </a:xfrm>
          <a:custGeom>
            <a:avLst/>
            <a:gdLst/>
            <a:ahLst/>
            <a:cxnLst>
              <a:cxn ang="0">
                <a:pos x="0" y="590"/>
              </a:cxn>
              <a:cxn ang="0">
                <a:pos x="225" y="590"/>
              </a:cxn>
              <a:cxn ang="0">
                <a:pos x="225" y="0"/>
              </a:cxn>
            </a:cxnLst>
            <a:rect l="0" t="0" r="r" b="b"/>
            <a:pathLst>
              <a:path w="225" h="590">
                <a:moveTo>
                  <a:pt x="0" y="590"/>
                </a:moveTo>
                <a:lnTo>
                  <a:pt x="225" y="590"/>
                </a:lnTo>
                <a:lnTo>
                  <a:pt x="225" y="0"/>
                </a:lnTo>
              </a:path>
            </a:pathLst>
          </a:custGeom>
          <a:noFill/>
          <a:ln w="28575" cap="flat" cmpd="sng">
            <a:solidFill>
              <a:schemeClr val="tx1"/>
            </a:solidFill>
            <a:prstDash val="solid"/>
            <a:round/>
          </a:ln>
          <a:effectLst/>
        </p:spPr>
        <p:txBody>
          <a:bodyPr/>
          <a:lstStyle/>
          <a:p>
            <a:endParaRPr lang="zh-CN" altLang="en-US"/>
          </a:p>
        </p:txBody>
      </p:sp>
      <p:sp>
        <p:nvSpPr>
          <p:cNvPr id="221229" name="Text Box 45"/>
          <p:cNvSpPr txBox="1">
            <a:spLocks noChangeArrowheads="1"/>
          </p:cNvSpPr>
          <p:nvPr/>
        </p:nvSpPr>
        <p:spPr bwMode="auto">
          <a:xfrm>
            <a:off x="998538" y="1560513"/>
            <a:ext cx="769937" cy="1098550"/>
          </a:xfrm>
          <a:prstGeom prst="rect">
            <a:avLst/>
          </a:prstGeom>
          <a:noFill/>
          <a:ln w="9525">
            <a:noFill/>
            <a:miter lim="800000"/>
          </a:ln>
          <a:effectLst/>
        </p:spPr>
        <p:txBody>
          <a:bodyPr wrap="none">
            <a:spAutoFit/>
          </a:bodyPr>
          <a:lstStyle/>
          <a:p>
            <a:r>
              <a:rPr kumimoji="1" lang="en-US" altLang="zh-CN" sz="6600" dirty="0">
                <a:latin typeface="Times New Roman" panose="02020603050405020304" pitchFamily="18" charset="0"/>
                <a:ea typeface="黑体" panose="02010609060101010101" pitchFamily="49" charset="-122"/>
                <a:sym typeface="Wingdings" panose="05000000000000000000" pitchFamily="2" charset="2"/>
              </a:rPr>
              <a:t></a:t>
            </a:r>
            <a:endParaRPr kumimoji="1" lang="en-US" altLang="zh-CN" sz="6600" dirty="0">
              <a:latin typeface="Times New Roman" panose="02020603050405020304" pitchFamily="18" charset="0"/>
              <a:ea typeface="黑体" panose="02010609060101010101" pitchFamily="49" charset="-122"/>
            </a:endParaRPr>
          </a:p>
        </p:txBody>
      </p:sp>
      <p:sp>
        <p:nvSpPr>
          <p:cNvPr id="221230" name="AutoShape 46"/>
          <p:cNvSpPr>
            <a:spLocks noChangeArrowheads="1"/>
          </p:cNvSpPr>
          <p:nvPr/>
        </p:nvSpPr>
        <p:spPr bwMode="auto">
          <a:xfrm>
            <a:off x="4535488" y="5037138"/>
            <a:ext cx="263525" cy="130175"/>
          </a:xfrm>
          <a:prstGeom prst="rightArrow">
            <a:avLst>
              <a:gd name="adj1" fmla="val 50000"/>
              <a:gd name="adj2" fmla="val 50610"/>
            </a:avLst>
          </a:prstGeom>
          <a:solidFill>
            <a:schemeClr val="hlink"/>
          </a:solidFill>
          <a:ln w="9525">
            <a:solidFill>
              <a:schemeClr val="tx1"/>
            </a:solidFill>
            <a:miter lim="800000"/>
          </a:ln>
          <a:effectLst/>
        </p:spPr>
        <p:txBody>
          <a:bodyPr wrap="none" anchor="ctr"/>
          <a:lstStyle/>
          <a:p>
            <a:endParaRPr lang="zh-CN" altLang="en-US"/>
          </a:p>
        </p:txBody>
      </p:sp>
      <p:sp>
        <p:nvSpPr>
          <p:cNvPr id="221232" name="AutoShape 48"/>
          <p:cNvSpPr>
            <a:spLocks noChangeArrowheads="1"/>
          </p:cNvSpPr>
          <p:nvPr/>
        </p:nvSpPr>
        <p:spPr bwMode="auto">
          <a:xfrm>
            <a:off x="2724150" y="5035550"/>
            <a:ext cx="263525" cy="130175"/>
          </a:xfrm>
          <a:prstGeom prst="rightArrow">
            <a:avLst>
              <a:gd name="adj1" fmla="val 50000"/>
              <a:gd name="adj2" fmla="val 50610"/>
            </a:avLst>
          </a:prstGeom>
          <a:solidFill>
            <a:schemeClr val="hlink"/>
          </a:solidFill>
          <a:ln w="9525">
            <a:solidFill>
              <a:schemeClr val="tx1"/>
            </a:solidFill>
            <a:miter lim="800000"/>
          </a:ln>
          <a:effectLst/>
        </p:spPr>
        <p:txBody>
          <a:bodyPr wrap="none" anchor="ctr"/>
          <a:lstStyle/>
          <a:p>
            <a:endParaRPr lang="zh-CN" altLang="en-US"/>
          </a:p>
        </p:txBody>
      </p:sp>
      <p:sp>
        <p:nvSpPr>
          <p:cNvPr id="221233" name="Line 49"/>
          <p:cNvSpPr>
            <a:spLocks noChangeShapeType="1"/>
          </p:cNvSpPr>
          <p:nvPr/>
        </p:nvSpPr>
        <p:spPr bwMode="auto">
          <a:xfrm>
            <a:off x="1331913" y="2427288"/>
            <a:ext cx="3175" cy="1487487"/>
          </a:xfrm>
          <a:prstGeom prst="line">
            <a:avLst/>
          </a:prstGeom>
          <a:noFill/>
          <a:ln w="9525">
            <a:solidFill>
              <a:schemeClr val="tx1"/>
            </a:solidFill>
            <a:round/>
            <a:tailEnd type="none" w="sm" len="med"/>
          </a:ln>
          <a:effectLst/>
        </p:spPr>
        <p:txBody>
          <a:bodyPr/>
          <a:lstStyle/>
          <a:p>
            <a:endParaRPr lang="zh-CN" altLang="en-US"/>
          </a:p>
        </p:txBody>
      </p:sp>
      <p:sp>
        <p:nvSpPr>
          <p:cNvPr id="221234" name="Text Box 50"/>
          <p:cNvSpPr txBox="1">
            <a:spLocks noChangeArrowheads="1"/>
          </p:cNvSpPr>
          <p:nvPr/>
        </p:nvSpPr>
        <p:spPr bwMode="auto">
          <a:xfrm>
            <a:off x="5049838" y="4562475"/>
            <a:ext cx="1860550" cy="366713"/>
          </a:xfrm>
          <a:prstGeom prst="rect">
            <a:avLst/>
          </a:prstGeom>
          <a:noFill/>
          <a:ln w="9525">
            <a:noFill/>
            <a:miter lim="800000"/>
          </a:ln>
          <a:effectLst/>
        </p:spPr>
        <p:txBody>
          <a:bodyPr wrap="none">
            <a:spAutoFit/>
          </a:bodyPr>
          <a:lstStyle/>
          <a:p>
            <a:pPr algn="ctr"/>
            <a:r>
              <a:rPr kumimoji="1" lang="zh-CN" altLang="en-US" sz="1800">
                <a:latin typeface="Times New Roman" panose="02020603050405020304" pitchFamily="18" charset="0"/>
                <a:ea typeface="黑体" panose="02010609060101010101" pitchFamily="49" charset="-122"/>
              </a:rPr>
              <a:t>发送 </a:t>
            </a:r>
            <a:r>
              <a:rPr kumimoji="1" lang="en-US" altLang="zh-CN" sz="1800" dirty="0">
                <a:latin typeface="Times New Roman" panose="02020603050405020304" pitchFamily="18" charset="0"/>
                <a:ea typeface="黑体" panose="02010609060101010101" pitchFamily="49" charset="-122"/>
              </a:rPr>
              <a:t>TCP </a:t>
            </a:r>
            <a:r>
              <a:rPr kumimoji="1" lang="zh-CN" altLang="en-US" sz="1800">
                <a:latin typeface="Times New Roman" panose="02020603050405020304" pitchFamily="18" charset="0"/>
                <a:ea typeface="黑体" panose="02010609060101010101" pitchFamily="49" charset="-122"/>
              </a:rPr>
              <a:t>报文段</a:t>
            </a:r>
          </a:p>
        </p:txBody>
      </p:sp>
      <p:sp>
        <p:nvSpPr>
          <p:cNvPr id="221235" name="Rectangle 51"/>
          <p:cNvSpPr>
            <a:spLocks noChangeArrowheads="1"/>
          </p:cNvSpPr>
          <p:nvPr/>
        </p:nvSpPr>
        <p:spPr bwMode="auto">
          <a:xfrm>
            <a:off x="508000" y="3903663"/>
            <a:ext cx="1663700" cy="682625"/>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endParaRPr kumimoji="1" lang="en-US" altLang="zh-CN" sz="1800" dirty="0">
              <a:latin typeface="Times New Roman" panose="02020603050405020304" pitchFamily="18" charset="0"/>
              <a:ea typeface="黑体" panose="02010609060101010101" pitchFamily="49" charset="-122"/>
            </a:endParaRPr>
          </a:p>
          <a:p>
            <a:pPr algn="ctr"/>
            <a:endParaRPr kumimoji="1" lang="en-US" altLang="zh-CN" sz="900" dirty="0">
              <a:latin typeface="Times New Roman" panose="02020603050405020304" pitchFamily="18" charset="0"/>
              <a:ea typeface="黑体" panose="02010609060101010101" pitchFamily="49" charset="-122"/>
            </a:endParaRPr>
          </a:p>
          <a:p>
            <a:pPr algn="ctr"/>
            <a:endParaRPr kumimoji="1" lang="en-US" altLang="zh-CN" sz="1800" dirty="0">
              <a:latin typeface="Times New Roman" panose="02020603050405020304" pitchFamily="18" charset="0"/>
              <a:ea typeface="黑体" panose="02010609060101010101" pitchFamily="49" charset="-122"/>
            </a:endParaRPr>
          </a:p>
        </p:txBody>
      </p:sp>
      <p:sp>
        <p:nvSpPr>
          <p:cNvPr id="221236" name="Line 52"/>
          <p:cNvSpPr>
            <a:spLocks noChangeShapeType="1"/>
          </p:cNvSpPr>
          <p:nvPr/>
        </p:nvSpPr>
        <p:spPr bwMode="auto">
          <a:xfrm flipV="1">
            <a:off x="7623175" y="2427288"/>
            <a:ext cx="0" cy="1476375"/>
          </a:xfrm>
          <a:prstGeom prst="line">
            <a:avLst/>
          </a:prstGeom>
          <a:noFill/>
          <a:ln w="9525">
            <a:solidFill>
              <a:schemeClr val="tx1"/>
            </a:solidFill>
            <a:round/>
            <a:tailEnd type="none" w="sm" len="med"/>
          </a:ln>
          <a:effectLst/>
        </p:spPr>
        <p:txBody>
          <a:bodyPr/>
          <a:lstStyle/>
          <a:p>
            <a:endParaRPr lang="zh-CN" altLang="en-US"/>
          </a:p>
        </p:txBody>
      </p:sp>
      <p:sp>
        <p:nvSpPr>
          <p:cNvPr id="221237" name="Rectangle 53"/>
          <p:cNvSpPr>
            <a:spLocks noChangeArrowheads="1"/>
          </p:cNvSpPr>
          <p:nvPr/>
        </p:nvSpPr>
        <p:spPr bwMode="auto">
          <a:xfrm>
            <a:off x="6791325" y="3903663"/>
            <a:ext cx="1662113" cy="682625"/>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endParaRPr kumimoji="1" lang="en-US" altLang="zh-CN" sz="1800" dirty="0">
              <a:latin typeface="Times New Roman" panose="02020603050405020304" pitchFamily="18" charset="0"/>
              <a:ea typeface="黑体" panose="02010609060101010101" pitchFamily="49" charset="-122"/>
            </a:endParaRPr>
          </a:p>
          <a:p>
            <a:pPr algn="ctr"/>
            <a:endParaRPr kumimoji="1" lang="en-US" altLang="zh-CN" sz="900" dirty="0">
              <a:latin typeface="Times New Roman" panose="02020603050405020304" pitchFamily="18" charset="0"/>
              <a:ea typeface="黑体" panose="02010609060101010101" pitchFamily="49" charset="-122"/>
            </a:endParaRPr>
          </a:p>
          <a:p>
            <a:pPr algn="ctr"/>
            <a:endParaRPr kumimoji="1" lang="en-US" altLang="zh-CN" sz="1800" dirty="0">
              <a:latin typeface="Times New Roman" panose="02020603050405020304" pitchFamily="18" charset="0"/>
              <a:ea typeface="黑体" panose="02010609060101010101" pitchFamily="49" charset="-122"/>
            </a:endParaRPr>
          </a:p>
        </p:txBody>
      </p:sp>
      <p:sp>
        <p:nvSpPr>
          <p:cNvPr id="221238" name="Text Box 54"/>
          <p:cNvSpPr txBox="1">
            <a:spLocks noChangeArrowheads="1"/>
          </p:cNvSpPr>
          <p:nvPr/>
        </p:nvSpPr>
        <p:spPr bwMode="auto">
          <a:xfrm>
            <a:off x="781050" y="1341438"/>
            <a:ext cx="1098550" cy="457200"/>
          </a:xfrm>
          <a:prstGeom prst="rect">
            <a:avLst/>
          </a:prstGeom>
          <a:noFill/>
          <a:ln w="9525">
            <a:noFill/>
            <a:miter lim="800000"/>
          </a:ln>
          <a:effectLst/>
        </p:spPr>
        <p:txBody>
          <a:bodyPr wrap="none">
            <a:spAutoFit/>
          </a:bodyPr>
          <a:lstStyle/>
          <a:p>
            <a:pPr algn="ctr"/>
            <a:r>
              <a:rPr kumimoji="1" lang="zh-CN" altLang="en-US" sz="2400" dirty="0">
                <a:latin typeface="Times New Roman" panose="02020603050405020304" pitchFamily="18" charset="0"/>
                <a:ea typeface="黑体" panose="02010609060101010101" pitchFamily="49" charset="-122"/>
              </a:rPr>
              <a:t>发送方</a:t>
            </a:r>
          </a:p>
        </p:txBody>
      </p:sp>
      <p:sp>
        <p:nvSpPr>
          <p:cNvPr id="221239" name="Text Box 55"/>
          <p:cNvSpPr txBox="1">
            <a:spLocks noChangeArrowheads="1"/>
          </p:cNvSpPr>
          <p:nvPr/>
        </p:nvSpPr>
        <p:spPr bwMode="auto">
          <a:xfrm>
            <a:off x="7058025" y="1341438"/>
            <a:ext cx="1098550" cy="457200"/>
          </a:xfrm>
          <a:prstGeom prst="rect">
            <a:avLst/>
          </a:prstGeom>
          <a:noFill/>
          <a:ln w="9525">
            <a:noFill/>
            <a:miter lim="800000"/>
          </a:ln>
          <a:effectLst/>
        </p:spPr>
        <p:txBody>
          <a:bodyPr wrap="none">
            <a:spAutoFit/>
          </a:bodyPr>
          <a:lstStyle/>
          <a:p>
            <a:pPr algn="ctr"/>
            <a:r>
              <a:rPr kumimoji="1" lang="zh-CN" altLang="en-US" sz="2400">
                <a:latin typeface="Times New Roman" panose="02020603050405020304" pitchFamily="18" charset="0"/>
                <a:ea typeface="黑体" panose="02010609060101010101" pitchFamily="49" charset="-122"/>
              </a:rPr>
              <a:t>接收方</a:t>
            </a:r>
          </a:p>
        </p:txBody>
      </p:sp>
      <p:sp>
        <p:nvSpPr>
          <p:cNvPr id="221240" name="AutoShape 56"/>
          <p:cNvSpPr>
            <a:spLocks noChangeArrowheads="1"/>
          </p:cNvSpPr>
          <p:nvPr/>
        </p:nvSpPr>
        <p:spPr bwMode="auto">
          <a:xfrm>
            <a:off x="2051050" y="3146425"/>
            <a:ext cx="1206500" cy="609600"/>
          </a:xfrm>
          <a:prstGeom prst="wedgeRoundRectCallout">
            <a:avLst>
              <a:gd name="adj1" fmla="val -85792"/>
              <a:gd name="adj2" fmla="val 120833"/>
              <a:gd name="adj3" fmla="val 16667"/>
            </a:avLst>
          </a:prstGeom>
          <a:solidFill>
            <a:srgbClr val="CCECFF"/>
          </a:solidFill>
          <a:ln w="9525">
            <a:solidFill>
              <a:schemeClr val="tx1"/>
            </a:solidFill>
            <a:miter lim="800000"/>
          </a:ln>
          <a:effectLst>
            <a:outerShdw dist="35921" dir="2700000" algn="ctr" rotWithShape="0">
              <a:schemeClr val="bg2"/>
            </a:outerShdw>
          </a:effectLst>
        </p:spPr>
        <p:txBody>
          <a:bodyPr/>
          <a:lstStyle/>
          <a:p>
            <a:pPr algn="ctr"/>
            <a:endParaRPr kumimoji="1" lang="zh-CN" altLang="zh-CN">
              <a:latin typeface="Times New Roman" panose="02020603050405020304" pitchFamily="18" charset="0"/>
              <a:ea typeface="黑体" panose="02010609060101010101" pitchFamily="49" charset="-122"/>
            </a:endParaRPr>
          </a:p>
        </p:txBody>
      </p:sp>
      <p:sp>
        <p:nvSpPr>
          <p:cNvPr id="221241" name="Text Box 57"/>
          <p:cNvSpPr txBox="1">
            <a:spLocks noChangeArrowheads="1"/>
          </p:cNvSpPr>
          <p:nvPr/>
        </p:nvSpPr>
        <p:spPr bwMode="auto">
          <a:xfrm>
            <a:off x="2011363" y="3128963"/>
            <a:ext cx="1327150" cy="641350"/>
          </a:xfrm>
          <a:prstGeom prst="rect">
            <a:avLst/>
          </a:prstGeom>
          <a:noFill/>
          <a:ln w="9525">
            <a:noFill/>
            <a:miter lim="800000"/>
          </a:ln>
          <a:effectLst/>
        </p:spPr>
        <p:txBody>
          <a:bodyPr wrap="none">
            <a:spAutoFit/>
          </a:bodyPr>
          <a:lstStyle/>
          <a:p>
            <a:pPr algn="ctr"/>
            <a:r>
              <a:rPr kumimoji="1" lang="zh-CN" altLang="en-US" sz="1800" dirty="0">
                <a:latin typeface="Times New Roman" panose="02020603050405020304" pitchFamily="18" charset="0"/>
                <a:ea typeface="黑体" panose="02010609060101010101" pitchFamily="49" charset="-122"/>
              </a:rPr>
              <a:t>把字节写入</a:t>
            </a:r>
          </a:p>
          <a:p>
            <a:pPr algn="ctr"/>
            <a:r>
              <a:rPr kumimoji="1" lang="zh-CN" altLang="en-US" sz="1800" dirty="0">
                <a:solidFill>
                  <a:srgbClr val="FF0000"/>
                </a:solidFill>
                <a:latin typeface="Times New Roman" panose="02020603050405020304" pitchFamily="18" charset="0"/>
                <a:ea typeface="黑体" panose="02010609060101010101" pitchFamily="49" charset="-122"/>
              </a:rPr>
              <a:t>发送缓存</a:t>
            </a:r>
          </a:p>
        </p:txBody>
      </p:sp>
      <p:sp>
        <p:nvSpPr>
          <p:cNvPr id="221242" name="AutoShape 58"/>
          <p:cNvSpPr>
            <a:spLocks noChangeArrowheads="1"/>
          </p:cNvSpPr>
          <p:nvPr/>
        </p:nvSpPr>
        <p:spPr bwMode="auto">
          <a:xfrm>
            <a:off x="6156325" y="2859088"/>
            <a:ext cx="1181100" cy="609600"/>
          </a:xfrm>
          <a:prstGeom prst="wedgeRoundRectCallout">
            <a:avLst>
              <a:gd name="adj1" fmla="val 80912"/>
              <a:gd name="adj2" fmla="val 178384"/>
              <a:gd name="adj3" fmla="val 16667"/>
            </a:avLst>
          </a:prstGeom>
          <a:solidFill>
            <a:srgbClr val="CCECFF"/>
          </a:solidFill>
          <a:ln w="9525">
            <a:solidFill>
              <a:schemeClr val="tx1"/>
            </a:solidFill>
            <a:miter lim="800000"/>
          </a:ln>
          <a:effectLst>
            <a:outerShdw dist="35921" dir="2700000" algn="ctr" rotWithShape="0">
              <a:schemeClr val="bg2"/>
            </a:outerShdw>
          </a:effectLst>
        </p:spPr>
        <p:txBody>
          <a:bodyPr/>
          <a:lstStyle/>
          <a:p>
            <a:pPr algn="ctr"/>
            <a:endParaRPr kumimoji="1" lang="zh-CN" altLang="zh-CN">
              <a:latin typeface="Times New Roman" panose="02020603050405020304" pitchFamily="18" charset="0"/>
              <a:ea typeface="黑体" panose="02010609060101010101" pitchFamily="49" charset="-122"/>
            </a:endParaRPr>
          </a:p>
        </p:txBody>
      </p:sp>
      <p:sp>
        <p:nvSpPr>
          <p:cNvPr id="221243" name="Text Box 59"/>
          <p:cNvSpPr txBox="1">
            <a:spLocks noChangeArrowheads="1"/>
          </p:cNvSpPr>
          <p:nvPr/>
        </p:nvSpPr>
        <p:spPr bwMode="auto">
          <a:xfrm>
            <a:off x="6084888" y="2859088"/>
            <a:ext cx="1327150" cy="641350"/>
          </a:xfrm>
          <a:prstGeom prst="rect">
            <a:avLst/>
          </a:prstGeom>
          <a:noFill/>
          <a:ln w="9525">
            <a:noFill/>
            <a:miter lim="800000"/>
          </a:ln>
          <a:effectLst/>
        </p:spPr>
        <p:txBody>
          <a:bodyPr wrap="none">
            <a:spAutoFit/>
          </a:bodyPr>
          <a:lstStyle/>
          <a:p>
            <a:pPr algn="ctr"/>
            <a:r>
              <a:rPr kumimoji="1" lang="zh-CN" altLang="en-US" sz="1800" dirty="0">
                <a:latin typeface="Times New Roman" panose="02020603050405020304" pitchFamily="18" charset="0"/>
                <a:ea typeface="黑体" panose="02010609060101010101" pitchFamily="49" charset="-122"/>
              </a:rPr>
              <a:t>从</a:t>
            </a:r>
            <a:r>
              <a:rPr kumimoji="1" lang="zh-CN" altLang="en-US" sz="1800" dirty="0">
                <a:solidFill>
                  <a:srgbClr val="FF0000"/>
                </a:solidFill>
                <a:latin typeface="Times New Roman" panose="02020603050405020304" pitchFamily="18" charset="0"/>
                <a:ea typeface="黑体" panose="02010609060101010101" pitchFamily="49" charset="-122"/>
              </a:rPr>
              <a:t>接收缓存</a:t>
            </a:r>
          </a:p>
          <a:p>
            <a:pPr algn="ctr"/>
            <a:r>
              <a:rPr kumimoji="1" lang="zh-CN" altLang="en-US" sz="1800" dirty="0">
                <a:latin typeface="Times New Roman" panose="02020603050405020304" pitchFamily="18" charset="0"/>
                <a:ea typeface="黑体" panose="02010609060101010101" pitchFamily="49" charset="-122"/>
              </a:rPr>
              <a:t>读取字节</a:t>
            </a:r>
          </a:p>
        </p:txBody>
      </p:sp>
      <p:sp>
        <p:nvSpPr>
          <p:cNvPr id="221244" name="Text Box 60"/>
          <p:cNvSpPr txBox="1">
            <a:spLocks noChangeArrowheads="1"/>
          </p:cNvSpPr>
          <p:nvPr/>
        </p:nvSpPr>
        <p:spPr bwMode="auto">
          <a:xfrm>
            <a:off x="1547813" y="1941513"/>
            <a:ext cx="1200150" cy="396875"/>
          </a:xfrm>
          <a:prstGeom prst="rect">
            <a:avLst/>
          </a:prstGeom>
          <a:noFill/>
          <a:ln w="9525">
            <a:noFill/>
            <a:miter lim="800000"/>
          </a:ln>
          <a:effectLst/>
        </p:spPr>
        <p:txBody>
          <a:bodyPr wrap="none">
            <a:spAutoFit/>
          </a:bodyPr>
          <a:lstStyle/>
          <a:p>
            <a:r>
              <a:rPr kumimoji="1" lang="zh-CN" altLang="en-US" sz="2000" dirty="0">
                <a:latin typeface="Times New Roman" panose="02020603050405020304" pitchFamily="18" charset="0"/>
                <a:ea typeface="黑体" panose="02010609060101010101" pitchFamily="49" charset="-122"/>
              </a:rPr>
              <a:t>应用进程</a:t>
            </a:r>
          </a:p>
        </p:txBody>
      </p:sp>
      <p:sp>
        <p:nvSpPr>
          <p:cNvPr id="221245" name="Text Box 61"/>
          <p:cNvSpPr txBox="1">
            <a:spLocks noChangeArrowheads="1"/>
          </p:cNvSpPr>
          <p:nvPr/>
        </p:nvSpPr>
        <p:spPr bwMode="auto">
          <a:xfrm>
            <a:off x="7835900" y="1885950"/>
            <a:ext cx="1200150" cy="396875"/>
          </a:xfrm>
          <a:prstGeom prst="rect">
            <a:avLst/>
          </a:prstGeom>
          <a:noFill/>
          <a:ln w="9525">
            <a:noFill/>
            <a:miter lim="800000"/>
          </a:ln>
          <a:effectLst/>
        </p:spPr>
        <p:txBody>
          <a:bodyPr wrap="none">
            <a:spAutoFit/>
          </a:bodyPr>
          <a:lstStyle/>
          <a:p>
            <a:r>
              <a:rPr kumimoji="1" lang="zh-CN" altLang="en-US" sz="2000">
                <a:latin typeface="Times New Roman" panose="02020603050405020304" pitchFamily="18" charset="0"/>
                <a:ea typeface="黑体" panose="02010609060101010101" pitchFamily="49" charset="-122"/>
              </a:rPr>
              <a:t>应用进程</a:t>
            </a:r>
          </a:p>
        </p:txBody>
      </p:sp>
      <p:grpSp>
        <p:nvGrpSpPr>
          <p:cNvPr id="221247" name="Group 63"/>
          <p:cNvGrpSpPr/>
          <p:nvPr/>
        </p:nvGrpSpPr>
        <p:grpSpPr bwMode="auto">
          <a:xfrm>
            <a:off x="7767638" y="2571750"/>
            <a:ext cx="215900" cy="1150938"/>
            <a:chOff x="3107" y="210"/>
            <a:chExt cx="136" cy="725"/>
          </a:xfrm>
        </p:grpSpPr>
        <p:sp>
          <p:nvSpPr>
            <p:cNvPr id="221248" name="Rectangle 64"/>
            <p:cNvSpPr>
              <a:spLocks noChangeArrowheads="1"/>
            </p:cNvSpPr>
            <p:nvPr/>
          </p:nvSpPr>
          <p:spPr bwMode="auto">
            <a:xfrm>
              <a:off x="3107" y="391"/>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1</a:t>
              </a:r>
            </a:p>
          </p:txBody>
        </p:sp>
        <p:sp>
          <p:nvSpPr>
            <p:cNvPr id="221249" name="Rectangle 65"/>
            <p:cNvSpPr>
              <a:spLocks noChangeArrowheads="1"/>
            </p:cNvSpPr>
            <p:nvPr/>
          </p:nvSpPr>
          <p:spPr bwMode="auto">
            <a:xfrm>
              <a:off x="3107" y="573"/>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2</a:t>
              </a:r>
            </a:p>
          </p:txBody>
        </p:sp>
        <p:sp>
          <p:nvSpPr>
            <p:cNvPr id="221250" name="Rectangle 66"/>
            <p:cNvSpPr>
              <a:spLocks noChangeArrowheads="1"/>
            </p:cNvSpPr>
            <p:nvPr/>
          </p:nvSpPr>
          <p:spPr bwMode="auto">
            <a:xfrm>
              <a:off x="3107" y="754"/>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3</a:t>
              </a:r>
            </a:p>
          </p:txBody>
        </p:sp>
        <p:sp>
          <p:nvSpPr>
            <p:cNvPr id="221251" name="Rectangle 67"/>
            <p:cNvSpPr>
              <a:spLocks noChangeArrowheads="1"/>
            </p:cNvSpPr>
            <p:nvPr/>
          </p:nvSpPr>
          <p:spPr bwMode="auto">
            <a:xfrm>
              <a:off x="3107" y="210"/>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0</a:t>
              </a:r>
            </a:p>
          </p:txBody>
        </p:sp>
      </p:grpSp>
      <p:sp>
        <p:nvSpPr>
          <p:cNvPr id="221252" name="Rectangle 68"/>
          <p:cNvSpPr>
            <a:spLocks noChangeArrowheads="1"/>
          </p:cNvSpPr>
          <p:nvPr/>
        </p:nvSpPr>
        <p:spPr bwMode="auto">
          <a:xfrm>
            <a:off x="755650" y="4227513"/>
            <a:ext cx="215900" cy="287337"/>
          </a:xfrm>
          <a:prstGeom prst="rect">
            <a:avLst/>
          </a:prstGeom>
          <a:solidFill>
            <a:srgbClr val="66FFCC"/>
          </a:solidFill>
          <a:ln w="9525" algn="ctr">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18</a:t>
            </a:r>
          </a:p>
        </p:txBody>
      </p:sp>
      <p:sp>
        <p:nvSpPr>
          <p:cNvPr id="221253" name="Rectangle 69"/>
          <p:cNvSpPr>
            <a:spLocks noChangeArrowheads="1"/>
          </p:cNvSpPr>
          <p:nvPr/>
        </p:nvSpPr>
        <p:spPr bwMode="auto">
          <a:xfrm>
            <a:off x="971550" y="4227513"/>
            <a:ext cx="215900" cy="287337"/>
          </a:xfrm>
          <a:prstGeom prst="rect">
            <a:avLst/>
          </a:prstGeom>
          <a:solidFill>
            <a:srgbClr val="66FFCC"/>
          </a:solidFill>
          <a:ln w="9525" algn="ctr">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17</a:t>
            </a:r>
          </a:p>
        </p:txBody>
      </p:sp>
      <p:sp>
        <p:nvSpPr>
          <p:cNvPr id="221254" name="Rectangle 70"/>
          <p:cNvSpPr>
            <a:spLocks noChangeArrowheads="1"/>
          </p:cNvSpPr>
          <p:nvPr/>
        </p:nvSpPr>
        <p:spPr bwMode="auto">
          <a:xfrm>
            <a:off x="1187450" y="4227513"/>
            <a:ext cx="215900" cy="287337"/>
          </a:xfrm>
          <a:prstGeom prst="rect">
            <a:avLst/>
          </a:prstGeom>
          <a:solidFill>
            <a:srgbClr val="66FFCC"/>
          </a:solidFill>
          <a:ln w="9525" algn="ctr">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16</a:t>
            </a:r>
          </a:p>
        </p:txBody>
      </p:sp>
      <p:sp>
        <p:nvSpPr>
          <p:cNvPr id="221255" name="Rectangle 71"/>
          <p:cNvSpPr>
            <a:spLocks noChangeArrowheads="1"/>
          </p:cNvSpPr>
          <p:nvPr/>
        </p:nvSpPr>
        <p:spPr bwMode="auto">
          <a:xfrm>
            <a:off x="1403350" y="4227513"/>
            <a:ext cx="215900" cy="287337"/>
          </a:xfrm>
          <a:prstGeom prst="rect">
            <a:avLst/>
          </a:prstGeom>
          <a:solidFill>
            <a:srgbClr val="66FFCC"/>
          </a:solidFill>
          <a:ln w="9525" algn="ctr">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15</a:t>
            </a:r>
          </a:p>
        </p:txBody>
      </p:sp>
      <p:sp>
        <p:nvSpPr>
          <p:cNvPr id="221256" name="Rectangle 72"/>
          <p:cNvSpPr>
            <a:spLocks noChangeArrowheads="1"/>
          </p:cNvSpPr>
          <p:nvPr/>
        </p:nvSpPr>
        <p:spPr bwMode="auto">
          <a:xfrm>
            <a:off x="1619250" y="4227513"/>
            <a:ext cx="215900" cy="287337"/>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14</a:t>
            </a:r>
          </a:p>
        </p:txBody>
      </p:sp>
      <p:grpSp>
        <p:nvGrpSpPr>
          <p:cNvPr id="221257" name="Group 73"/>
          <p:cNvGrpSpPr/>
          <p:nvPr/>
        </p:nvGrpSpPr>
        <p:grpSpPr bwMode="auto">
          <a:xfrm>
            <a:off x="1474788" y="2643188"/>
            <a:ext cx="215900" cy="863600"/>
            <a:chOff x="1429" y="164"/>
            <a:chExt cx="136" cy="544"/>
          </a:xfrm>
        </p:grpSpPr>
        <p:sp>
          <p:nvSpPr>
            <p:cNvPr id="221258" name="Rectangle 74"/>
            <p:cNvSpPr>
              <a:spLocks noChangeArrowheads="1"/>
            </p:cNvSpPr>
            <p:nvPr/>
          </p:nvSpPr>
          <p:spPr bwMode="auto">
            <a:xfrm>
              <a:off x="1429" y="527"/>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19</a:t>
              </a:r>
            </a:p>
          </p:txBody>
        </p:sp>
        <p:sp>
          <p:nvSpPr>
            <p:cNvPr id="221259" name="Rectangle 75"/>
            <p:cNvSpPr>
              <a:spLocks noChangeArrowheads="1"/>
            </p:cNvSpPr>
            <p:nvPr/>
          </p:nvSpPr>
          <p:spPr bwMode="auto">
            <a:xfrm>
              <a:off x="1429" y="346"/>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20</a:t>
              </a:r>
            </a:p>
          </p:txBody>
        </p:sp>
        <p:sp>
          <p:nvSpPr>
            <p:cNvPr id="221260" name="Rectangle 76"/>
            <p:cNvSpPr>
              <a:spLocks noChangeArrowheads="1"/>
            </p:cNvSpPr>
            <p:nvPr/>
          </p:nvSpPr>
          <p:spPr bwMode="auto">
            <a:xfrm>
              <a:off x="1429" y="164"/>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21</a:t>
              </a:r>
            </a:p>
          </p:txBody>
        </p:sp>
      </p:grpSp>
      <p:grpSp>
        <p:nvGrpSpPr>
          <p:cNvPr id="221261" name="Group 77"/>
          <p:cNvGrpSpPr/>
          <p:nvPr/>
        </p:nvGrpSpPr>
        <p:grpSpPr bwMode="auto">
          <a:xfrm>
            <a:off x="7408863" y="4225925"/>
            <a:ext cx="431800" cy="287338"/>
            <a:chOff x="2789" y="1842"/>
            <a:chExt cx="272" cy="181"/>
          </a:xfrm>
        </p:grpSpPr>
        <p:sp>
          <p:nvSpPr>
            <p:cNvPr id="221262" name="Rectangle 78"/>
            <p:cNvSpPr>
              <a:spLocks noChangeArrowheads="1"/>
            </p:cNvSpPr>
            <p:nvPr/>
          </p:nvSpPr>
          <p:spPr bwMode="auto">
            <a:xfrm>
              <a:off x="2925" y="1842"/>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4</a:t>
              </a:r>
            </a:p>
          </p:txBody>
        </p:sp>
        <p:sp>
          <p:nvSpPr>
            <p:cNvPr id="221263" name="Rectangle 79"/>
            <p:cNvSpPr>
              <a:spLocks noChangeArrowheads="1"/>
            </p:cNvSpPr>
            <p:nvPr/>
          </p:nvSpPr>
          <p:spPr bwMode="auto">
            <a:xfrm>
              <a:off x="2789" y="1842"/>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5</a:t>
              </a:r>
            </a:p>
          </p:txBody>
        </p:sp>
      </p:grpSp>
      <p:grpSp>
        <p:nvGrpSpPr>
          <p:cNvPr id="221270" name="Group 86"/>
          <p:cNvGrpSpPr/>
          <p:nvPr/>
        </p:nvGrpSpPr>
        <p:grpSpPr bwMode="auto">
          <a:xfrm>
            <a:off x="1908175" y="4946650"/>
            <a:ext cx="863600" cy="287338"/>
            <a:chOff x="2200" y="1298"/>
            <a:chExt cx="544" cy="181"/>
          </a:xfrm>
        </p:grpSpPr>
        <p:sp>
          <p:nvSpPr>
            <p:cNvPr id="221271"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13</a:t>
              </a:r>
            </a:p>
          </p:txBody>
        </p:sp>
        <p:sp>
          <p:nvSpPr>
            <p:cNvPr id="221272"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12</a:t>
              </a:r>
            </a:p>
          </p:txBody>
        </p:sp>
        <p:sp>
          <p:nvSpPr>
            <p:cNvPr id="221273"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11</a:t>
              </a:r>
            </a:p>
          </p:txBody>
        </p:sp>
        <p:sp>
          <p:nvSpPr>
            <p:cNvPr id="221274"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H</a:t>
              </a:r>
            </a:p>
          </p:txBody>
        </p:sp>
      </p:grpSp>
      <p:grpSp>
        <p:nvGrpSpPr>
          <p:cNvPr id="221275" name="Group 91"/>
          <p:cNvGrpSpPr/>
          <p:nvPr/>
        </p:nvGrpSpPr>
        <p:grpSpPr bwMode="auto">
          <a:xfrm>
            <a:off x="3924300" y="4948238"/>
            <a:ext cx="431800" cy="287337"/>
            <a:chOff x="2290" y="482"/>
            <a:chExt cx="272" cy="181"/>
          </a:xfrm>
        </p:grpSpPr>
        <p:sp>
          <p:nvSpPr>
            <p:cNvPr id="221276"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10</a:t>
              </a:r>
            </a:p>
          </p:txBody>
        </p:sp>
        <p:sp>
          <p:nvSpPr>
            <p:cNvPr id="221277"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9</a:t>
              </a:r>
            </a:p>
          </p:txBody>
        </p:sp>
      </p:grpSp>
      <p:sp>
        <p:nvSpPr>
          <p:cNvPr id="221278" name="Rectangle 94"/>
          <p:cNvSpPr>
            <a:spLocks noChangeArrowheads="1"/>
          </p:cNvSpPr>
          <p:nvPr/>
        </p:nvSpPr>
        <p:spPr bwMode="auto">
          <a:xfrm>
            <a:off x="4356100" y="4948238"/>
            <a:ext cx="215900" cy="287337"/>
          </a:xfrm>
          <a:prstGeom prst="rect">
            <a:avLst/>
          </a:prstGeom>
          <a:solidFill>
            <a:srgbClr val="FFCCFF"/>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H</a:t>
            </a:r>
          </a:p>
        </p:txBody>
      </p:sp>
      <p:sp>
        <p:nvSpPr>
          <p:cNvPr id="221279" name="AutoShape 95"/>
          <p:cNvSpPr>
            <a:spLocks noChangeArrowheads="1"/>
          </p:cNvSpPr>
          <p:nvPr/>
        </p:nvSpPr>
        <p:spPr bwMode="auto">
          <a:xfrm>
            <a:off x="3203575" y="3867150"/>
            <a:ext cx="1873250" cy="609600"/>
          </a:xfrm>
          <a:prstGeom prst="wedgeRoundRectCallout">
            <a:avLst>
              <a:gd name="adj1" fmla="val -73306"/>
              <a:gd name="adj2" fmla="val 126301"/>
              <a:gd name="adj3" fmla="val 16667"/>
            </a:avLst>
          </a:prstGeom>
          <a:solidFill>
            <a:srgbClr val="CCECFF"/>
          </a:solidFill>
          <a:ln w="9525">
            <a:solidFill>
              <a:schemeClr val="tx1"/>
            </a:solidFill>
            <a:miter lim="800000"/>
          </a:ln>
          <a:effectLst>
            <a:outerShdw dist="35921" dir="2700000" algn="ctr" rotWithShape="0">
              <a:schemeClr val="bg2"/>
            </a:outerShdw>
          </a:effectLst>
        </p:spPr>
        <p:txBody>
          <a:bodyPr/>
          <a:lstStyle/>
          <a:p>
            <a:pPr algn="ctr"/>
            <a:endParaRPr kumimoji="1" lang="zh-CN" altLang="zh-CN">
              <a:latin typeface="Times New Roman" panose="02020603050405020304" pitchFamily="18" charset="0"/>
              <a:ea typeface="黑体" panose="02010609060101010101" pitchFamily="49" charset="-122"/>
            </a:endParaRPr>
          </a:p>
        </p:txBody>
      </p:sp>
      <p:sp>
        <p:nvSpPr>
          <p:cNvPr id="221280" name="Text Box 96"/>
          <p:cNvSpPr txBox="1">
            <a:spLocks noChangeArrowheads="1"/>
          </p:cNvSpPr>
          <p:nvPr/>
        </p:nvSpPr>
        <p:spPr bwMode="auto">
          <a:xfrm>
            <a:off x="3165475" y="3848100"/>
            <a:ext cx="1860550" cy="641350"/>
          </a:xfrm>
          <a:prstGeom prst="rect">
            <a:avLst/>
          </a:prstGeom>
          <a:noFill/>
          <a:ln w="9525">
            <a:noFill/>
            <a:miter lim="800000"/>
          </a:ln>
          <a:effectLst/>
        </p:spPr>
        <p:txBody>
          <a:bodyPr wrap="none">
            <a:spAutoFit/>
          </a:bodyPr>
          <a:lstStyle/>
          <a:p>
            <a:pPr algn="ctr"/>
            <a:r>
              <a:rPr kumimoji="1" lang="zh-CN" altLang="en-US" sz="1800">
                <a:latin typeface="Times New Roman" panose="02020603050405020304" pitchFamily="18" charset="0"/>
                <a:ea typeface="黑体" panose="02010609060101010101" pitchFamily="49" charset="-122"/>
              </a:rPr>
              <a:t>加上 </a:t>
            </a:r>
            <a:r>
              <a:rPr kumimoji="1" lang="en-US" altLang="zh-CN" sz="1800" dirty="0">
                <a:latin typeface="Times New Roman" panose="02020603050405020304" pitchFamily="18" charset="0"/>
                <a:ea typeface="黑体" panose="02010609060101010101" pitchFamily="49" charset="-122"/>
              </a:rPr>
              <a:t>TCP </a:t>
            </a:r>
            <a:r>
              <a:rPr kumimoji="1" lang="zh-CN" altLang="en-US" sz="1800">
                <a:latin typeface="Times New Roman" panose="02020603050405020304" pitchFamily="18" charset="0"/>
                <a:ea typeface="黑体" panose="02010609060101010101" pitchFamily="49" charset="-122"/>
              </a:rPr>
              <a:t>首部</a:t>
            </a:r>
          </a:p>
          <a:p>
            <a:pPr algn="ctr"/>
            <a:r>
              <a:rPr kumimoji="1" lang="zh-CN" altLang="en-US" sz="1800">
                <a:latin typeface="Times New Roman" panose="02020603050405020304" pitchFamily="18" charset="0"/>
                <a:ea typeface="黑体" panose="02010609060101010101" pitchFamily="49" charset="-122"/>
              </a:rPr>
              <a:t>构成 </a:t>
            </a:r>
            <a:r>
              <a:rPr kumimoji="1" lang="en-US" altLang="zh-CN" sz="1800" dirty="0">
                <a:latin typeface="Times New Roman" panose="02020603050405020304" pitchFamily="18" charset="0"/>
                <a:ea typeface="黑体" panose="02010609060101010101" pitchFamily="49" charset="-122"/>
              </a:rPr>
              <a:t>TCP </a:t>
            </a:r>
            <a:r>
              <a:rPr kumimoji="1" lang="zh-CN" altLang="en-US" sz="1800">
                <a:latin typeface="Times New Roman" panose="02020603050405020304" pitchFamily="18" charset="0"/>
                <a:ea typeface="黑体" panose="02010609060101010101" pitchFamily="49" charset="-122"/>
              </a:rPr>
              <a:t>报文段</a:t>
            </a:r>
          </a:p>
        </p:txBody>
      </p:sp>
      <p:sp>
        <p:nvSpPr>
          <p:cNvPr id="221281" name="Line 97"/>
          <p:cNvSpPr>
            <a:spLocks noChangeShapeType="1"/>
          </p:cNvSpPr>
          <p:nvPr/>
        </p:nvSpPr>
        <p:spPr bwMode="auto">
          <a:xfrm>
            <a:off x="1789113" y="2798763"/>
            <a:ext cx="0" cy="576262"/>
          </a:xfrm>
          <a:prstGeom prst="line">
            <a:avLst/>
          </a:prstGeom>
          <a:noFill/>
          <a:ln w="38100">
            <a:solidFill>
              <a:schemeClr val="folHlink"/>
            </a:solidFill>
            <a:round/>
            <a:tailEnd type="triangle" w="med" len="lg"/>
          </a:ln>
          <a:effectLst/>
        </p:spPr>
        <p:txBody>
          <a:bodyPr/>
          <a:lstStyle/>
          <a:p>
            <a:endParaRPr lang="zh-CN" altLang="en-US"/>
          </a:p>
        </p:txBody>
      </p:sp>
      <p:sp>
        <p:nvSpPr>
          <p:cNvPr id="221282" name="Line 98"/>
          <p:cNvSpPr>
            <a:spLocks noChangeShapeType="1"/>
          </p:cNvSpPr>
          <p:nvPr/>
        </p:nvSpPr>
        <p:spPr bwMode="auto">
          <a:xfrm flipV="1">
            <a:off x="8056563" y="2859088"/>
            <a:ext cx="0" cy="576262"/>
          </a:xfrm>
          <a:prstGeom prst="line">
            <a:avLst/>
          </a:prstGeom>
          <a:noFill/>
          <a:ln w="38100">
            <a:solidFill>
              <a:schemeClr val="folHlink"/>
            </a:solidFill>
            <a:round/>
            <a:tailEnd type="triangle" w="med" len="lg"/>
          </a:ln>
          <a:effectLst/>
        </p:spPr>
        <p:txBody>
          <a:bodyPr/>
          <a:lstStyle/>
          <a:p>
            <a:endParaRPr lang="zh-CN" altLang="en-US"/>
          </a:p>
        </p:txBody>
      </p:sp>
      <p:sp>
        <p:nvSpPr>
          <p:cNvPr id="221283" name="Text Box 99"/>
          <p:cNvSpPr txBox="1">
            <a:spLocks noChangeArrowheads="1"/>
          </p:cNvSpPr>
          <p:nvPr/>
        </p:nvSpPr>
        <p:spPr bwMode="auto">
          <a:xfrm>
            <a:off x="474663" y="3833813"/>
            <a:ext cx="603250" cy="366712"/>
          </a:xfrm>
          <a:prstGeom prst="rect">
            <a:avLst/>
          </a:prstGeom>
          <a:noFill/>
          <a:ln w="9525">
            <a:noFill/>
            <a:miter lim="800000"/>
          </a:ln>
          <a:effectLst/>
        </p:spPr>
        <p:txBody>
          <a:bodyPr wrap="none">
            <a:spAutoFit/>
          </a:bodyPr>
          <a:lstStyle/>
          <a:p>
            <a:pPr algn="ctr"/>
            <a:r>
              <a:rPr kumimoji="1" lang="en-US" altLang="zh-CN" sz="1800" dirty="0">
                <a:latin typeface="Times New Roman" panose="02020603050405020304" pitchFamily="18" charset="0"/>
                <a:ea typeface="黑体" panose="02010609060101010101" pitchFamily="49" charset="-122"/>
              </a:rPr>
              <a:t>TCP</a:t>
            </a:r>
          </a:p>
        </p:txBody>
      </p:sp>
      <p:sp>
        <p:nvSpPr>
          <p:cNvPr id="221284" name="Text Box 100"/>
          <p:cNvSpPr txBox="1">
            <a:spLocks noChangeArrowheads="1"/>
          </p:cNvSpPr>
          <p:nvPr/>
        </p:nvSpPr>
        <p:spPr bwMode="auto">
          <a:xfrm>
            <a:off x="6756400" y="3843338"/>
            <a:ext cx="603250" cy="366712"/>
          </a:xfrm>
          <a:prstGeom prst="rect">
            <a:avLst/>
          </a:prstGeom>
          <a:noFill/>
          <a:ln w="9525">
            <a:noFill/>
            <a:miter lim="800000"/>
          </a:ln>
          <a:effectLst/>
        </p:spPr>
        <p:txBody>
          <a:bodyPr wrap="none">
            <a:spAutoFit/>
          </a:bodyPr>
          <a:lstStyle/>
          <a:p>
            <a:pPr algn="ctr"/>
            <a:r>
              <a:rPr kumimoji="1" lang="en-US" altLang="zh-CN" sz="1800" dirty="0">
                <a:latin typeface="Times New Roman" panose="02020603050405020304" pitchFamily="18" charset="0"/>
                <a:ea typeface="黑体" panose="02010609060101010101" pitchFamily="49" charset="-122"/>
              </a:rPr>
              <a:t>TCP</a:t>
            </a:r>
          </a:p>
        </p:txBody>
      </p:sp>
      <p:sp>
        <p:nvSpPr>
          <p:cNvPr id="221285" name="Text Box 101"/>
          <p:cNvSpPr txBox="1">
            <a:spLocks noChangeArrowheads="1"/>
          </p:cNvSpPr>
          <p:nvPr/>
        </p:nvSpPr>
        <p:spPr bwMode="auto">
          <a:xfrm>
            <a:off x="1763713" y="2543175"/>
            <a:ext cx="869950" cy="366713"/>
          </a:xfrm>
          <a:prstGeom prst="rect">
            <a:avLst/>
          </a:prstGeom>
          <a:noFill/>
          <a:ln w="9525">
            <a:noFill/>
            <a:miter lim="800000"/>
          </a:ln>
          <a:effectLst/>
        </p:spPr>
        <p:txBody>
          <a:bodyPr wrap="none">
            <a:spAutoFit/>
          </a:bodyPr>
          <a:lstStyle/>
          <a:p>
            <a:r>
              <a:rPr kumimoji="1" lang="zh-CN" altLang="en-US" sz="1800" dirty="0">
                <a:latin typeface="Times New Roman" panose="02020603050405020304" pitchFamily="18" charset="0"/>
                <a:ea typeface="黑体" panose="02010609060101010101" pitchFamily="49" charset="-122"/>
              </a:rPr>
              <a:t>字节流</a:t>
            </a:r>
          </a:p>
        </p:txBody>
      </p:sp>
      <p:sp>
        <p:nvSpPr>
          <p:cNvPr id="221286" name="Text Box 102"/>
          <p:cNvSpPr txBox="1">
            <a:spLocks noChangeArrowheads="1"/>
          </p:cNvSpPr>
          <p:nvPr/>
        </p:nvSpPr>
        <p:spPr bwMode="auto">
          <a:xfrm>
            <a:off x="7981950" y="2543175"/>
            <a:ext cx="869950" cy="366713"/>
          </a:xfrm>
          <a:prstGeom prst="rect">
            <a:avLst/>
          </a:prstGeom>
          <a:noFill/>
          <a:ln w="9525">
            <a:noFill/>
            <a:miter lim="800000"/>
          </a:ln>
          <a:effectLst/>
        </p:spPr>
        <p:txBody>
          <a:bodyPr wrap="none">
            <a:spAutoFit/>
          </a:bodyPr>
          <a:lstStyle/>
          <a:p>
            <a:r>
              <a:rPr kumimoji="1" lang="zh-CN" altLang="en-US" sz="1800">
                <a:latin typeface="Times New Roman" panose="02020603050405020304" pitchFamily="18" charset="0"/>
                <a:ea typeface="黑体" panose="02010609060101010101" pitchFamily="49" charset="-122"/>
              </a:rPr>
              <a:t>字节流</a:t>
            </a:r>
          </a:p>
        </p:txBody>
      </p:sp>
      <p:sp>
        <p:nvSpPr>
          <p:cNvPr id="221287" name="Rectangle 103"/>
          <p:cNvSpPr>
            <a:spLocks noChangeArrowheads="1"/>
          </p:cNvSpPr>
          <p:nvPr/>
        </p:nvSpPr>
        <p:spPr bwMode="auto">
          <a:xfrm>
            <a:off x="3419475" y="1851025"/>
            <a:ext cx="215900" cy="287338"/>
          </a:xfrm>
          <a:prstGeom prst="rect">
            <a:avLst/>
          </a:prstGeom>
          <a:solidFill>
            <a:srgbClr val="FFCCFF"/>
          </a:solidFill>
          <a:ln w="9525">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H</a:t>
            </a:r>
          </a:p>
        </p:txBody>
      </p:sp>
      <p:sp>
        <p:nvSpPr>
          <p:cNvPr id="221288" name="Text Box 104"/>
          <p:cNvSpPr txBox="1">
            <a:spLocks noChangeArrowheads="1"/>
          </p:cNvSpPr>
          <p:nvPr/>
        </p:nvSpPr>
        <p:spPr bwMode="auto">
          <a:xfrm>
            <a:off x="3708400" y="1827213"/>
            <a:ext cx="2546350" cy="366712"/>
          </a:xfrm>
          <a:prstGeom prst="rect">
            <a:avLst/>
          </a:prstGeom>
          <a:noFill/>
          <a:ln w="9525">
            <a:noFill/>
            <a:miter lim="800000"/>
          </a:ln>
          <a:effectLst/>
        </p:spPr>
        <p:txBody>
          <a:bodyPr wrap="none">
            <a:spAutoFit/>
          </a:bodyPr>
          <a:lstStyle/>
          <a:p>
            <a:r>
              <a:rPr kumimoji="1" lang="zh-CN" altLang="en-US" sz="1800">
                <a:latin typeface="Times New Roman" panose="02020603050405020304" pitchFamily="18" charset="0"/>
                <a:ea typeface="黑体" panose="02010609060101010101" pitchFamily="49" charset="-122"/>
              </a:rPr>
              <a:t>表示 </a:t>
            </a:r>
            <a:r>
              <a:rPr kumimoji="1" lang="en-US" altLang="zh-CN" sz="1800" dirty="0">
                <a:latin typeface="Times New Roman" panose="02020603050405020304" pitchFamily="18" charset="0"/>
                <a:ea typeface="黑体" panose="02010609060101010101" pitchFamily="49" charset="-122"/>
              </a:rPr>
              <a:t>TCP </a:t>
            </a:r>
            <a:r>
              <a:rPr kumimoji="1" lang="zh-CN" altLang="en-US" sz="1800">
                <a:latin typeface="Times New Roman" panose="02020603050405020304" pitchFamily="18" charset="0"/>
                <a:ea typeface="黑体" panose="02010609060101010101" pitchFamily="49" charset="-122"/>
              </a:rPr>
              <a:t>报文段的首部</a:t>
            </a:r>
          </a:p>
        </p:txBody>
      </p:sp>
      <p:sp>
        <p:nvSpPr>
          <p:cNvPr id="221289" name="Rectangle 105"/>
          <p:cNvSpPr>
            <a:spLocks noChangeArrowheads="1"/>
          </p:cNvSpPr>
          <p:nvPr/>
        </p:nvSpPr>
        <p:spPr bwMode="auto">
          <a:xfrm>
            <a:off x="3419475" y="2282825"/>
            <a:ext cx="215900" cy="287338"/>
          </a:xfrm>
          <a:prstGeom prst="rect">
            <a:avLst/>
          </a:prstGeom>
          <a:solidFill>
            <a:srgbClr val="66FFCC"/>
          </a:solidFill>
          <a:ln w="9525" algn="ctr">
            <a:solidFill>
              <a:schemeClr val="tx1"/>
            </a:solidFill>
            <a:miter lim="800000"/>
          </a:ln>
          <a:effectLst/>
        </p:spPr>
        <p:txBody>
          <a:bodyPr wrap="none" anchor="ctr"/>
          <a:lstStyle/>
          <a:p>
            <a:pPr algn="ctr"/>
            <a:r>
              <a:rPr kumimoji="1" lang="en-US" altLang="zh-CN" sz="1800" dirty="0">
                <a:latin typeface="Times New Roman" panose="02020603050405020304" pitchFamily="18" charset="0"/>
                <a:ea typeface="黑体" panose="02010609060101010101" pitchFamily="49" charset="-122"/>
              </a:rPr>
              <a:t>x</a:t>
            </a:r>
          </a:p>
        </p:txBody>
      </p:sp>
      <p:sp>
        <p:nvSpPr>
          <p:cNvPr id="221290" name="Text Box 106"/>
          <p:cNvSpPr txBox="1">
            <a:spLocks noChangeArrowheads="1"/>
          </p:cNvSpPr>
          <p:nvPr/>
        </p:nvSpPr>
        <p:spPr bwMode="auto">
          <a:xfrm>
            <a:off x="3708400" y="2259013"/>
            <a:ext cx="2698750" cy="366712"/>
          </a:xfrm>
          <a:prstGeom prst="rect">
            <a:avLst/>
          </a:prstGeom>
          <a:noFill/>
          <a:ln w="9525">
            <a:noFill/>
            <a:miter lim="800000"/>
          </a:ln>
          <a:effectLst/>
        </p:spPr>
        <p:txBody>
          <a:bodyPr wrap="none">
            <a:spAutoFit/>
          </a:bodyPr>
          <a:lstStyle/>
          <a:p>
            <a:r>
              <a:rPr kumimoji="1" lang="zh-CN" altLang="en-US" sz="1800">
                <a:latin typeface="Times New Roman" panose="02020603050405020304" pitchFamily="18" charset="0"/>
                <a:ea typeface="黑体" panose="02010609060101010101" pitchFamily="49" charset="-122"/>
              </a:rPr>
              <a:t>表示序号为 </a:t>
            </a:r>
            <a:r>
              <a:rPr kumimoji="1" lang="en-US" altLang="zh-CN" sz="1800" dirty="0">
                <a:latin typeface="Times New Roman" panose="02020603050405020304" pitchFamily="18" charset="0"/>
                <a:ea typeface="黑体" panose="02010609060101010101" pitchFamily="49" charset="-122"/>
              </a:rPr>
              <a:t>x </a:t>
            </a:r>
            <a:r>
              <a:rPr kumimoji="1" lang="zh-CN" altLang="en-US" sz="1800">
                <a:latin typeface="Times New Roman" panose="02020603050405020304" pitchFamily="18" charset="0"/>
                <a:ea typeface="黑体" panose="02010609060101010101" pitchFamily="49" charset="-122"/>
              </a:rPr>
              <a:t>的数据字节</a:t>
            </a:r>
          </a:p>
        </p:txBody>
      </p:sp>
      <p:sp>
        <p:nvSpPr>
          <p:cNvPr id="221292" name="AutoShape 108"/>
          <p:cNvSpPr>
            <a:spLocks noChangeArrowheads="1"/>
          </p:cNvSpPr>
          <p:nvPr/>
        </p:nvSpPr>
        <p:spPr bwMode="auto">
          <a:xfrm rot="-5400000">
            <a:off x="4319588" y="2462213"/>
            <a:ext cx="360362" cy="6049962"/>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ln>
          <a:effectLst/>
        </p:spPr>
        <p:txBody>
          <a:bodyPr wrap="none" anchor="ctr"/>
          <a:lstStyle/>
          <a:p>
            <a:endParaRPr lang="zh-CN" altLang="en-US"/>
          </a:p>
        </p:txBody>
      </p:sp>
      <p:sp>
        <p:nvSpPr>
          <p:cNvPr id="221293" name="Text Box 109"/>
          <p:cNvSpPr txBox="1">
            <a:spLocks noChangeArrowheads="1"/>
          </p:cNvSpPr>
          <p:nvPr/>
        </p:nvSpPr>
        <p:spPr bwMode="auto">
          <a:xfrm>
            <a:off x="3798888" y="5283200"/>
            <a:ext cx="1117600" cy="366713"/>
          </a:xfrm>
          <a:prstGeom prst="rect">
            <a:avLst/>
          </a:prstGeom>
          <a:noFill/>
          <a:ln w="9525">
            <a:noFill/>
            <a:miter lim="800000"/>
          </a:ln>
          <a:effectLst/>
        </p:spPr>
        <p:txBody>
          <a:bodyPr wrap="none">
            <a:spAutoFit/>
          </a:bodyPr>
          <a:lstStyle/>
          <a:p>
            <a:pPr algn="ctr"/>
            <a:r>
              <a:rPr kumimoji="1" lang="en-US" altLang="zh-CN" sz="1800" dirty="0">
                <a:latin typeface="Times New Roman" panose="02020603050405020304" pitchFamily="18" charset="0"/>
                <a:ea typeface="黑体" panose="02010609060101010101" pitchFamily="49" charset="-122"/>
              </a:rPr>
              <a:t>TCP </a:t>
            </a:r>
            <a:r>
              <a:rPr kumimoji="1" lang="zh-CN" altLang="en-US" sz="1800">
                <a:latin typeface="Times New Roman" panose="02020603050405020304" pitchFamily="18" charset="0"/>
                <a:ea typeface="黑体" panose="02010609060101010101" pitchFamily="49" charset="-122"/>
              </a:rPr>
              <a:t>连接</a:t>
            </a:r>
          </a:p>
        </p:txBody>
      </p:sp>
      <p:sp>
        <p:nvSpPr>
          <p:cNvPr id="221294" name="Freeform 110"/>
          <p:cNvSpPr/>
          <p:nvPr/>
        </p:nvSpPr>
        <p:spPr bwMode="auto">
          <a:xfrm>
            <a:off x="1339850" y="4586288"/>
            <a:ext cx="200025" cy="892175"/>
          </a:xfrm>
          <a:custGeom>
            <a:avLst/>
            <a:gdLst/>
            <a:ahLst/>
            <a:cxnLst>
              <a:cxn ang="0">
                <a:pos x="0" y="0"/>
              </a:cxn>
              <a:cxn ang="0">
                <a:pos x="0" y="590"/>
              </a:cxn>
              <a:cxn ang="0">
                <a:pos x="108" y="587"/>
              </a:cxn>
            </a:cxnLst>
            <a:rect l="0" t="0" r="r" b="b"/>
            <a:pathLst>
              <a:path w="108" h="590">
                <a:moveTo>
                  <a:pt x="0" y="0"/>
                </a:moveTo>
                <a:lnTo>
                  <a:pt x="0" y="590"/>
                </a:lnTo>
                <a:lnTo>
                  <a:pt x="108" y="587"/>
                </a:lnTo>
              </a:path>
            </a:pathLst>
          </a:custGeom>
          <a:noFill/>
          <a:ln w="28575" cap="flat" cmpd="sng">
            <a:solidFill>
              <a:schemeClr val="tx1"/>
            </a:solidFill>
            <a:prstDash val="solid"/>
            <a:round/>
          </a:ln>
          <a:effectLst/>
        </p:spPr>
        <p:txBody>
          <a:bodyPr/>
          <a:lstStyle/>
          <a:p>
            <a:endParaRPr lang="zh-CN" altLang="en-US"/>
          </a:p>
        </p:txBody>
      </p:sp>
      <p:sp>
        <p:nvSpPr>
          <p:cNvPr id="221295" name="Rectangle 111"/>
          <p:cNvSpPr>
            <a:spLocks noGrp="1" noChangeArrowheads="1"/>
          </p:cNvSpPr>
          <p:nvPr>
            <p:ph type="title"/>
          </p:nvPr>
        </p:nvSpPr>
        <p:spPr/>
        <p:txBody>
          <a:bodyPr/>
          <a:lstStyle/>
          <a:p>
            <a:r>
              <a:rPr lang="en-US" altLang="zh-CN" dirty="0"/>
              <a:t>TCP</a:t>
            </a:r>
            <a:r>
              <a:rPr lang="zh-CN" altLang="en-US" dirty="0"/>
              <a:t>面向字节流的概念</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dirty="0"/>
              <a:t>TCP </a:t>
            </a:r>
            <a:r>
              <a:rPr lang="zh-CN" altLang="en-US" dirty="0"/>
              <a:t>面向流的概念 </a:t>
            </a:r>
          </a:p>
        </p:txBody>
      </p:sp>
      <p:grpSp>
        <p:nvGrpSpPr>
          <p:cNvPr id="2" name="Group 3"/>
          <p:cNvGrpSpPr/>
          <p:nvPr/>
        </p:nvGrpSpPr>
        <p:grpSpPr bwMode="auto">
          <a:xfrm>
            <a:off x="621735" y="888543"/>
            <a:ext cx="8071338" cy="4268128"/>
            <a:chOff x="139" y="1169"/>
            <a:chExt cx="5508" cy="2665"/>
          </a:xfrm>
        </p:grpSpPr>
        <p:sp>
          <p:nvSpPr>
            <p:cNvPr id="72" name="Text Box 4"/>
            <p:cNvSpPr txBox="1">
              <a:spLocks noChangeArrowheads="1"/>
            </p:cNvSpPr>
            <p:nvPr/>
          </p:nvSpPr>
          <p:spPr bwMode="auto">
            <a:xfrm>
              <a:off x="503" y="1309"/>
              <a:ext cx="567"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7200" b="0" dirty="0">
                  <a:latin typeface="+mn-lt"/>
                  <a:ea typeface="黑体" panose="02010609060101010101" pitchFamily="49" charset="-122"/>
                  <a:sym typeface="Wingdings" panose="05000000000000000000" pitchFamily="2" charset="2"/>
                </a:rPr>
                <a:t></a:t>
              </a:r>
              <a:endParaRPr lang="en-US" altLang="zh-CN" sz="7200" b="0" dirty="0">
                <a:latin typeface="+mn-lt"/>
                <a:ea typeface="黑体" panose="02010609060101010101" pitchFamily="49" charset="-122"/>
              </a:endParaRPr>
            </a:p>
          </p:txBody>
        </p:sp>
        <p:sp>
          <p:nvSpPr>
            <p:cNvPr id="73" name="AutoShape 5"/>
            <p:cNvSpPr>
              <a:spLocks noChangeArrowheads="1"/>
            </p:cNvSpPr>
            <p:nvPr/>
          </p:nvSpPr>
          <p:spPr bwMode="auto">
            <a:xfrm>
              <a:off x="1900" y="3539"/>
              <a:ext cx="196" cy="155"/>
            </a:xfrm>
            <a:prstGeom prst="rightArrow">
              <a:avLst>
                <a:gd name="adj1" fmla="val 50000"/>
                <a:gd name="adj2" fmla="val 31613"/>
              </a:avLst>
            </a:prstGeom>
            <a:solidFill>
              <a:srgbClr val="C00000"/>
            </a:solidFill>
            <a:ln w="9525">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74" name="AutoShape 6"/>
            <p:cNvSpPr>
              <a:spLocks noChangeArrowheads="1"/>
            </p:cNvSpPr>
            <p:nvPr/>
          </p:nvSpPr>
          <p:spPr bwMode="auto">
            <a:xfrm>
              <a:off x="4673" y="3539"/>
              <a:ext cx="194" cy="155"/>
            </a:xfrm>
            <a:prstGeom prst="rightArrow">
              <a:avLst>
                <a:gd name="adj1" fmla="val 50000"/>
                <a:gd name="adj2" fmla="val 31290"/>
              </a:avLst>
            </a:prstGeom>
            <a:solidFill>
              <a:srgbClr val="C00000"/>
            </a:solidFill>
            <a:ln w="9525">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75" name="AutoShape 7"/>
            <p:cNvSpPr>
              <a:spLocks noChangeArrowheads="1"/>
            </p:cNvSpPr>
            <p:nvPr/>
          </p:nvSpPr>
          <p:spPr bwMode="auto">
            <a:xfrm>
              <a:off x="3116" y="3539"/>
              <a:ext cx="196" cy="155"/>
            </a:xfrm>
            <a:prstGeom prst="rightArrow">
              <a:avLst>
                <a:gd name="adj1" fmla="val 50000"/>
                <a:gd name="adj2" fmla="val 31613"/>
              </a:avLst>
            </a:prstGeom>
            <a:solidFill>
              <a:srgbClr val="C00000"/>
            </a:solidFill>
            <a:ln w="9525">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76" name="Text Box 8"/>
            <p:cNvSpPr txBox="1">
              <a:spLocks noChangeArrowheads="1"/>
            </p:cNvSpPr>
            <p:nvPr/>
          </p:nvSpPr>
          <p:spPr bwMode="auto">
            <a:xfrm>
              <a:off x="255" y="2338"/>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dirty="0">
                  <a:solidFill>
                    <a:srgbClr val="C00000"/>
                  </a:solidFill>
                  <a:latin typeface="+mn-lt"/>
                  <a:ea typeface="黑体" panose="02010609060101010101" pitchFamily="49" charset="-122"/>
                </a:rPr>
                <a:t>端口</a:t>
              </a:r>
            </a:p>
          </p:txBody>
        </p:sp>
        <p:sp>
          <p:nvSpPr>
            <p:cNvPr id="77" name="Line 9"/>
            <p:cNvSpPr>
              <a:spLocks noChangeShapeType="1"/>
            </p:cNvSpPr>
            <p:nvPr/>
          </p:nvSpPr>
          <p:spPr bwMode="auto">
            <a:xfrm>
              <a:off x="757" y="1883"/>
              <a:ext cx="5" cy="744"/>
            </a:xfrm>
            <a:prstGeom prst="line">
              <a:avLst/>
            </a:prstGeom>
            <a:noFill/>
            <a:ln w="381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anose="02010609060101010101" pitchFamily="49" charset="-122"/>
              </a:endParaRPr>
            </a:p>
          </p:txBody>
        </p:sp>
        <p:sp>
          <p:nvSpPr>
            <p:cNvPr id="78" name="Text Box 10"/>
            <p:cNvSpPr txBox="1">
              <a:spLocks noChangeArrowheads="1"/>
            </p:cNvSpPr>
            <p:nvPr/>
          </p:nvSpPr>
          <p:spPr bwMode="auto">
            <a:xfrm rot="5400000">
              <a:off x="841" y="2240"/>
              <a:ext cx="24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2000" b="0" dirty="0">
                  <a:latin typeface="+mn-lt"/>
                  <a:ea typeface="黑体" panose="02010609060101010101" pitchFamily="49" charset="-122"/>
                </a:rPr>
                <a:t>…</a:t>
              </a:r>
            </a:p>
          </p:txBody>
        </p:sp>
        <p:sp>
          <p:nvSpPr>
            <p:cNvPr id="80" name="Rectangle 12"/>
            <p:cNvSpPr>
              <a:spLocks noChangeArrowheads="1"/>
            </p:cNvSpPr>
            <p:nvPr/>
          </p:nvSpPr>
          <p:spPr bwMode="auto">
            <a:xfrm>
              <a:off x="860" y="1993"/>
              <a:ext cx="411" cy="107"/>
            </a:xfrm>
            <a:prstGeom prst="rect">
              <a:avLst/>
            </a:prstGeom>
            <a:solidFill>
              <a:srgbClr val="CC00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81" name="Rectangle 13"/>
            <p:cNvSpPr>
              <a:spLocks noChangeArrowheads="1"/>
            </p:cNvSpPr>
            <p:nvPr/>
          </p:nvSpPr>
          <p:spPr bwMode="auto">
            <a:xfrm>
              <a:off x="860" y="2154"/>
              <a:ext cx="102" cy="110"/>
            </a:xfrm>
            <a:prstGeom prst="rect">
              <a:avLst/>
            </a:prstGeom>
            <a:solidFill>
              <a:srgbClr val="CC00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82" name="Rectangle 14"/>
            <p:cNvSpPr>
              <a:spLocks noChangeArrowheads="1"/>
            </p:cNvSpPr>
            <p:nvPr/>
          </p:nvSpPr>
          <p:spPr bwMode="auto">
            <a:xfrm>
              <a:off x="860" y="2479"/>
              <a:ext cx="257" cy="110"/>
            </a:xfrm>
            <a:prstGeom prst="rect">
              <a:avLst/>
            </a:prstGeom>
            <a:solidFill>
              <a:srgbClr val="CC00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83" name="Rectangle 15"/>
            <p:cNvSpPr>
              <a:spLocks noChangeArrowheads="1"/>
            </p:cNvSpPr>
            <p:nvPr/>
          </p:nvSpPr>
          <p:spPr bwMode="auto">
            <a:xfrm>
              <a:off x="139" y="2696"/>
              <a:ext cx="1236" cy="706"/>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r>
                <a:rPr lang="en-US" altLang="zh-CN" sz="2800" dirty="0">
                  <a:latin typeface="+mn-lt"/>
                  <a:ea typeface="黑体" panose="02010609060101010101" pitchFamily="49" charset="-122"/>
                </a:rPr>
                <a:t>TCP</a:t>
              </a:r>
            </a:p>
            <a:p>
              <a:endParaRPr lang="en-US" altLang="zh-CN" sz="1200" dirty="0">
                <a:latin typeface="+mn-lt"/>
                <a:ea typeface="黑体" panose="02010609060101010101" pitchFamily="49" charset="-122"/>
              </a:endParaRPr>
            </a:p>
            <a:p>
              <a:endParaRPr lang="en-US" altLang="zh-CN" dirty="0">
                <a:latin typeface="+mn-lt"/>
                <a:ea typeface="黑体" panose="02010609060101010101" pitchFamily="49" charset="-122"/>
              </a:endParaRPr>
            </a:p>
          </p:txBody>
        </p:sp>
        <p:sp>
          <p:nvSpPr>
            <p:cNvPr id="84" name="Line 16"/>
            <p:cNvSpPr>
              <a:spLocks noChangeShapeType="1"/>
            </p:cNvSpPr>
            <p:nvPr/>
          </p:nvSpPr>
          <p:spPr bwMode="auto">
            <a:xfrm flipV="1">
              <a:off x="5030" y="1883"/>
              <a:ext cx="0" cy="813"/>
            </a:xfrm>
            <a:prstGeom prst="line">
              <a:avLst/>
            </a:prstGeom>
            <a:noFill/>
            <a:ln w="381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anose="02010609060101010101" pitchFamily="49" charset="-122"/>
              </a:endParaRPr>
            </a:p>
          </p:txBody>
        </p:sp>
        <p:sp>
          <p:nvSpPr>
            <p:cNvPr id="85" name="Text Box 17"/>
            <p:cNvSpPr txBox="1">
              <a:spLocks noChangeArrowheads="1"/>
            </p:cNvSpPr>
            <p:nvPr/>
          </p:nvSpPr>
          <p:spPr bwMode="auto">
            <a:xfrm rot="5400000">
              <a:off x="5113" y="2243"/>
              <a:ext cx="24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2000" b="0" dirty="0">
                  <a:latin typeface="+mn-lt"/>
                  <a:ea typeface="黑体" panose="02010609060101010101" pitchFamily="49" charset="-122"/>
                </a:rPr>
                <a:t>…</a:t>
              </a:r>
            </a:p>
          </p:txBody>
        </p:sp>
        <p:sp>
          <p:nvSpPr>
            <p:cNvPr id="86" name="Rectangle 18"/>
            <p:cNvSpPr>
              <a:spLocks noChangeArrowheads="1"/>
            </p:cNvSpPr>
            <p:nvPr/>
          </p:nvSpPr>
          <p:spPr bwMode="auto">
            <a:xfrm>
              <a:off x="5133" y="2479"/>
              <a:ext cx="309" cy="110"/>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87" name="Rectangle 19"/>
            <p:cNvSpPr>
              <a:spLocks noChangeArrowheads="1"/>
            </p:cNvSpPr>
            <p:nvPr/>
          </p:nvSpPr>
          <p:spPr bwMode="auto">
            <a:xfrm>
              <a:off x="4412" y="2696"/>
              <a:ext cx="1235" cy="706"/>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r>
                <a:rPr lang="en-US" altLang="zh-CN" sz="2800" dirty="0">
                  <a:latin typeface="+mn-lt"/>
                  <a:ea typeface="黑体" panose="02010609060101010101" pitchFamily="49" charset="-122"/>
                </a:rPr>
                <a:t>TCP</a:t>
              </a:r>
            </a:p>
            <a:p>
              <a:endParaRPr lang="en-US" altLang="zh-CN" sz="1200" dirty="0">
                <a:latin typeface="+mn-lt"/>
                <a:ea typeface="黑体" panose="02010609060101010101" pitchFamily="49" charset="-122"/>
              </a:endParaRPr>
            </a:p>
            <a:p>
              <a:endParaRPr lang="en-US" altLang="zh-CN" dirty="0">
                <a:latin typeface="+mn-lt"/>
                <a:ea typeface="黑体" panose="02010609060101010101" pitchFamily="49" charset="-122"/>
              </a:endParaRPr>
            </a:p>
          </p:txBody>
        </p:sp>
        <p:sp>
          <p:nvSpPr>
            <p:cNvPr id="88" name="Rectangle 20"/>
            <p:cNvSpPr>
              <a:spLocks noChangeArrowheads="1"/>
            </p:cNvSpPr>
            <p:nvPr/>
          </p:nvSpPr>
          <p:spPr bwMode="auto">
            <a:xfrm>
              <a:off x="4547" y="3042"/>
              <a:ext cx="979" cy="275"/>
            </a:xfrm>
            <a:prstGeom prst="rect">
              <a:avLst/>
            </a:prstGeom>
            <a:solidFill>
              <a:srgbClr val="FF99FF"/>
            </a:solidFill>
            <a:ln w="1905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mn-lt"/>
                  <a:ea typeface="黑体" panose="02010609060101010101" pitchFamily="49" charset="-122"/>
                </a:rPr>
                <a:t>接收缓存</a:t>
              </a:r>
            </a:p>
          </p:txBody>
        </p:sp>
        <p:sp>
          <p:nvSpPr>
            <p:cNvPr id="89" name="Freeform 21"/>
            <p:cNvSpPr/>
            <p:nvPr/>
          </p:nvSpPr>
          <p:spPr bwMode="auto">
            <a:xfrm>
              <a:off x="757" y="3402"/>
              <a:ext cx="4273" cy="432"/>
            </a:xfrm>
            <a:custGeom>
              <a:avLst/>
              <a:gdLst>
                <a:gd name="T0" fmla="*/ 0 w 3264"/>
                <a:gd name="T1" fmla="*/ 0 h 384"/>
                <a:gd name="T2" fmla="*/ 0 w 3264"/>
                <a:gd name="T3" fmla="*/ 432 h 384"/>
                <a:gd name="T4" fmla="*/ 4273 w 3264"/>
                <a:gd name="T5" fmla="*/ 432 h 384"/>
                <a:gd name="T6" fmla="*/ 4273 w 326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 h="384">
                  <a:moveTo>
                    <a:pt x="0" y="0"/>
                  </a:moveTo>
                  <a:lnTo>
                    <a:pt x="0" y="384"/>
                  </a:lnTo>
                  <a:lnTo>
                    <a:pt x="3264" y="384"/>
                  </a:lnTo>
                  <a:lnTo>
                    <a:pt x="3264" y="0"/>
                  </a:lnTo>
                </a:path>
              </a:pathLst>
            </a:custGeom>
            <a:noFill/>
            <a:ln w="762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anose="02010609060101010101" pitchFamily="49" charset="-122"/>
              </a:endParaRPr>
            </a:p>
          </p:txBody>
        </p:sp>
        <p:sp>
          <p:nvSpPr>
            <p:cNvPr id="90" name="Rectangle 22"/>
            <p:cNvSpPr>
              <a:spLocks noChangeArrowheads="1"/>
            </p:cNvSpPr>
            <p:nvPr/>
          </p:nvSpPr>
          <p:spPr bwMode="auto">
            <a:xfrm>
              <a:off x="275" y="3042"/>
              <a:ext cx="977" cy="275"/>
            </a:xfrm>
            <a:prstGeom prst="rect">
              <a:avLst/>
            </a:prstGeom>
            <a:solidFill>
              <a:srgbClr val="FF99FF"/>
            </a:solidFill>
            <a:ln w="1905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mn-lt"/>
                  <a:ea typeface="黑体" panose="02010609060101010101" pitchFamily="49" charset="-122"/>
                </a:rPr>
                <a:t>发送缓存</a:t>
              </a:r>
            </a:p>
          </p:txBody>
        </p:sp>
        <p:sp>
          <p:nvSpPr>
            <p:cNvPr id="91" name="Rectangle 23"/>
            <p:cNvSpPr>
              <a:spLocks noChangeArrowheads="1"/>
            </p:cNvSpPr>
            <p:nvPr/>
          </p:nvSpPr>
          <p:spPr bwMode="auto">
            <a:xfrm>
              <a:off x="980" y="3466"/>
              <a:ext cx="936" cy="278"/>
            </a:xfrm>
            <a:prstGeom prst="rect">
              <a:avLst/>
            </a:prstGeom>
            <a:solidFill>
              <a:srgbClr val="66CCFF"/>
            </a:solidFill>
            <a:ln w="19050">
              <a:solidFill>
                <a:schemeClr val="tx1"/>
              </a:solidFill>
              <a:miter lim="800000"/>
            </a:ln>
            <a:effectLst>
              <a:outerShdw dist="35921" dir="2700000" algn="ctr" rotWithShape="0">
                <a:schemeClr val="bg2"/>
              </a:outerShdw>
            </a:effectLst>
          </p:spPr>
          <p:txBody>
            <a:bodyPr wrap="none" anchor="ctr"/>
            <a:lstStyle/>
            <a:p>
              <a:pPr algn="ctr"/>
              <a:r>
                <a:rPr lang="zh-CN" altLang="en-US" sz="2000" dirty="0">
                  <a:latin typeface="+mn-lt"/>
                  <a:ea typeface="黑体" panose="02010609060101010101" pitchFamily="49" charset="-122"/>
                </a:rPr>
                <a:t>报文段</a:t>
              </a:r>
            </a:p>
          </p:txBody>
        </p:sp>
        <p:sp>
          <p:nvSpPr>
            <p:cNvPr id="92" name="Text Box 24"/>
            <p:cNvSpPr txBox="1">
              <a:spLocks noChangeArrowheads="1"/>
            </p:cNvSpPr>
            <p:nvPr/>
          </p:nvSpPr>
          <p:spPr bwMode="auto">
            <a:xfrm>
              <a:off x="3382" y="3436"/>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2000" b="0" dirty="0">
                  <a:latin typeface="+mn-lt"/>
                  <a:ea typeface="黑体" panose="02010609060101010101" pitchFamily="49" charset="-122"/>
                </a:rPr>
                <a:t>…</a:t>
              </a:r>
            </a:p>
          </p:txBody>
        </p:sp>
        <p:sp>
          <p:nvSpPr>
            <p:cNvPr id="93" name="Rectangle 25"/>
            <p:cNvSpPr>
              <a:spLocks noChangeArrowheads="1"/>
            </p:cNvSpPr>
            <p:nvPr/>
          </p:nvSpPr>
          <p:spPr bwMode="auto">
            <a:xfrm>
              <a:off x="2216" y="3466"/>
              <a:ext cx="936" cy="278"/>
            </a:xfrm>
            <a:prstGeom prst="rect">
              <a:avLst/>
            </a:prstGeom>
            <a:solidFill>
              <a:srgbClr val="66CCFF"/>
            </a:solidFill>
            <a:ln w="19050">
              <a:solidFill>
                <a:schemeClr val="tx1"/>
              </a:solidFill>
              <a:miter lim="800000"/>
            </a:ln>
            <a:effectLst>
              <a:outerShdw dist="35921" dir="2700000" algn="ctr" rotWithShape="0">
                <a:schemeClr val="bg2"/>
              </a:outerShdw>
            </a:effectLst>
          </p:spPr>
          <p:txBody>
            <a:bodyPr wrap="none" anchor="ctr"/>
            <a:lstStyle/>
            <a:p>
              <a:pPr algn="ctr"/>
              <a:r>
                <a:rPr lang="zh-CN" altLang="en-US" sz="2000">
                  <a:latin typeface="+mn-lt"/>
                  <a:ea typeface="黑体" panose="02010609060101010101" pitchFamily="49" charset="-122"/>
                </a:rPr>
                <a:t>报文段</a:t>
              </a:r>
            </a:p>
          </p:txBody>
        </p:sp>
        <p:sp>
          <p:nvSpPr>
            <p:cNvPr id="94" name="Rectangle 26"/>
            <p:cNvSpPr>
              <a:spLocks noChangeArrowheads="1"/>
            </p:cNvSpPr>
            <p:nvPr/>
          </p:nvSpPr>
          <p:spPr bwMode="auto">
            <a:xfrm>
              <a:off x="3760" y="3466"/>
              <a:ext cx="936" cy="278"/>
            </a:xfrm>
            <a:prstGeom prst="rect">
              <a:avLst/>
            </a:prstGeom>
            <a:solidFill>
              <a:srgbClr val="66CCFF"/>
            </a:solidFill>
            <a:ln w="19050">
              <a:solidFill>
                <a:schemeClr val="tx1"/>
              </a:solidFill>
              <a:miter lim="800000"/>
            </a:ln>
            <a:effectLst>
              <a:outerShdw dist="35921" dir="2700000" algn="ctr" rotWithShape="0">
                <a:schemeClr val="bg2"/>
              </a:outerShdw>
            </a:effectLst>
          </p:spPr>
          <p:txBody>
            <a:bodyPr wrap="none" anchor="ctr"/>
            <a:lstStyle/>
            <a:p>
              <a:pPr algn="ctr"/>
              <a:r>
                <a:rPr lang="zh-CN" altLang="en-US" sz="2000">
                  <a:latin typeface="+mn-lt"/>
                  <a:ea typeface="黑体" panose="02010609060101010101" pitchFamily="49" charset="-122"/>
                </a:rPr>
                <a:t>报文段</a:t>
              </a:r>
            </a:p>
          </p:txBody>
        </p:sp>
        <p:sp>
          <p:nvSpPr>
            <p:cNvPr id="95" name="Rectangle 27"/>
            <p:cNvSpPr>
              <a:spLocks noChangeArrowheads="1"/>
            </p:cNvSpPr>
            <p:nvPr/>
          </p:nvSpPr>
          <p:spPr bwMode="auto">
            <a:xfrm>
              <a:off x="5133" y="2154"/>
              <a:ext cx="309" cy="110"/>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96" name="Rectangle 28"/>
            <p:cNvSpPr>
              <a:spLocks noChangeArrowheads="1"/>
            </p:cNvSpPr>
            <p:nvPr/>
          </p:nvSpPr>
          <p:spPr bwMode="auto">
            <a:xfrm>
              <a:off x="5133" y="1993"/>
              <a:ext cx="309" cy="10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97" name="Text Box 29"/>
            <p:cNvSpPr txBox="1">
              <a:spLocks noChangeArrowheads="1"/>
            </p:cNvSpPr>
            <p:nvPr/>
          </p:nvSpPr>
          <p:spPr bwMode="auto">
            <a:xfrm>
              <a:off x="4510" y="2354"/>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dirty="0">
                  <a:solidFill>
                    <a:srgbClr val="C00000"/>
                  </a:solidFill>
                  <a:latin typeface="+mn-lt"/>
                  <a:ea typeface="黑体" panose="02010609060101010101" pitchFamily="49" charset="-122"/>
                </a:rPr>
                <a:t>端口</a:t>
              </a:r>
            </a:p>
          </p:txBody>
        </p:sp>
        <p:sp>
          <p:nvSpPr>
            <p:cNvPr id="98" name="Text Box 30"/>
            <p:cNvSpPr txBox="1">
              <a:spLocks noChangeArrowheads="1"/>
            </p:cNvSpPr>
            <p:nvPr/>
          </p:nvSpPr>
          <p:spPr bwMode="auto">
            <a:xfrm>
              <a:off x="401" y="1169"/>
              <a:ext cx="7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b="0">
                  <a:latin typeface="+mn-lt"/>
                  <a:ea typeface="黑体" panose="02010609060101010101" pitchFamily="49" charset="-122"/>
                </a:rPr>
                <a:t>发送端</a:t>
              </a:r>
            </a:p>
          </p:txBody>
        </p:sp>
        <p:sp>
          <p:nvSpPr>
            <p:cNvPr id="99" name="Text Box 31"/>
            <p:cNvSpPr txBox="1">
              <a:spLocks noChangeArrowheads="1"/>
            </p:cNvSpPr>
            <p:nvPr/>
          </p:nvSpPr>
          <p:spPr bwMode="auto">
            <a:xfrm>
              <a:off x="4671" y="1170"/>
              <a:ext cx="7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b="0">
                  <a:latin typeface="+mn-lt"/>
                  <a:ea typeface="黑体" panose="02010609060101010101" pitchFamily="49" charset="-122"/>
                </a:rPr>
                <a:t>接收端</a:t>
              </a:r>
            </a:p>
          </p:txBody>
        </p:sp>
        <p:sp>
          <p:nvSpPr>
            <p:cNvPr id="100" name="AutoShape 32"/>
            <p:cNvSpPr>
              <a:spLocks noChangeArrowheads="1"/>
            </p:cNvSpPr>
            <p:nvPr/>
          </p:nvSpPr>
          <p:spPr bwMode="auto">
            <a:xfrm>
              <a:off x="1375" y="1945"/>
              <a:ext cx="1141" cy="622"/>
            </a:xfrm>
            <a:prstGeom prst="wedgeRoundRectCallout">
              <a:avLst>
                <a:gd name="adj1" fmla="val -74366"/>
                <a:gd name="adj2" fmla="val 137620"/>
                <a:gd name="adj3" fmla="val 16667"/>
              </a:avLst>
            </a:prstGeom>
            <a:solidFill>
              <a:srgbClr val="CCECFF"/>
            </a:solidFill>
            <a:ln w="9525">
              <a:solidFill>
                <a:schemeClr val="tx1"/>
              </a:solidFill>
              <a:miter lim="800000"/>
            </a:ln>
            <a:effectLst>
              <a:outerShdw dist="35921" dir="2700000" algn="ctr" rotWithShape="0">
                <a:schemeClr val="bg2"/>
              </a:outerShdw>
            </a:effectLst>
          </p:spPr>
          <p:txBody>
            <a:bodyPr/>
            <a:lstStyle/>
            <a:p>
              <a:endParaRPr lang="zh-CN" altLang="zh-CN" sz="3200">
                <a:latin typeface="+mn-lt"/>
                <a:ea typeface="黑体" panose="02010609060101010101" pitchFamily="49" charset="-122"/>
              </a:endParaRPr>
            </a:p>
          </p:txBody>
        </p:sp>
        <p:sp>
          <p:nvSpPr>
            <p:cNvPr id="101" name="Text Box 33"/>
            <p:cNvSpPr txBox="1">
              <a:spLocks noChangeArrowheads="1"/>
            </p:cNvSpPr>
            <p:nvPr/>
          </p:nvSpPr>
          <p:spPr bwMode="auto">
            <a:xfrm>
              <a:off x="1394" y="2001"/>
              <a:ext cx="118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b="0">
                  <a:latin typeface="+mn-lt"/>
                  <a:ea typeface="黑体" panose="02010609060101010101" pitchFamily="49" charset="-122"/>
                </a:rPr>
                <a:t>向发送缓存</a:t>
              </a:r>
            </a:p>
            <a:p>
              <a:pPr eaLnBrk="1" hangingPunct="1"/>
              <a:r>
                <a:rPr lang="zh-CN" altLang="en-US" b="0">
                  <a:latin typeface="+mn-lt"/>
                  <a:ea typeface="黑体" panose="02010609060101010101" pitchFamily="49" charset="-122"/>
                </a:rPr>
                <a:t>写入数据块</a:t>
              </a:r>
            </a:p>
          </p:txBody>
        </p:sp>
        <p:sp>
          <p:nvSpPr>
            <p:cNvPr id="102" name="AutoShape 34"/>
            <p:cNvSpPr>
              <a:spLocks noChangeArrowheads="1"/>
            </p:cNvSpPr>
            <p:nvPr/>
          </p:nvSpPr>
          <p:spPr bwMode="auto">
            <a:xfrm>
              <a:off x="2988" y="1965"/>
              <a:ext cx="1104" cy="622"/>
            </a:xfrm>
            <a:prstGeom prst="wedgeRoundRectCallout">
              <a:avLst>
                <a:gd name="adj1" fmla="val 97102"/>
                <a:gd name="adj2" fmla="val 139389"/>
                <a:gd name="adj3" fmla="val 16667"/>
              </a:avLst>
            </a:prstGeom>
            <a:solidFill>
              <a:srgbClr val="CCECFF"/>
            </a:solidFill>
            <a:ln w="9525">
              <a:solidFill>
                <a:schemeClr val="tx1"/>
              </a:solidFill>
              <a:miter lim="800000"/>
            </a:ln>
            <a:effectLst>
              <a:outerShdw dist="35921" dir="2700000" algn="ctr" rotWithShape="0">
                <a:schemeClr val="bg2"/>
              </a:outerShdw>
            </a:effectLst>
          </p:spPr>
          <p:txBody>
            <a:bodyPr/>
            <a:lstStyle/>
            <a:p>
              <a:endParaRPr lang="zh-CN" altLang="zh-CN" sz="3200">
                <a:latin typeface="+mn-lt"/>
                <a:ea typeface="黑体" panose="02010609060101010101" pitchFamily="49" charset="-122"/>
              </a:endParaRPr>
            </a:p>
          </p:txBody>
        </p:sp>
        <p:sp>
          <p:nvSpPr>
            <p:cNvPr id="103" name="Text Box 35"/>
            <p:cNvSpPr txBox="1">
              <a:spLocks noChangeArrowheads="1"/>
            </p:cNvSpPr>
            <p:nvPr/>
          </p:nvSpPr>
          <p:spPr bwMode="auto">
            <a:xfrm>
              <a:off x="3007" y="2012"/>
              <a:ext cx="118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b="0">
                  <a:latin typeface="+mn-lt"/>
                  <a:ea typeface="黑体" panose="02010609060101010101" pitchFamily="49" charset="-122"/>
                </a:rPr>
                <a:t>从接收缓存</a:t>
              </a:r>
            </a:p>
            <a:p>
              <a:pPr eaLnBrk="1" hangingPunct="1"/>
              <a:r>
                <a:rPr lang="zh-CN" altLang="en-US" b="0">
                  <a:latin typeface="+mn-lt"/>
                  <a:ea typeface="黑体" panose="02010609060101010101" pitchFamily="49" charset="-122"/>
                </a:rPr>
                <a:t>读取数据块</a:t>
              </a:r>
            </a:p>
          </p:txBody>
        </p:sp>
        <p:sp>
          <p:nvSpPr>
            <p:cNvPr id="104" name="Text Box 36"/>
            <p:cNvSpPr txBox="1">
              <a:spLocks noChangeArrowheads="1"/>
            </p:cNvSpPr>
            <p:nvPr/>
          </p:nvSpPr>
          <p:spPr bwMode="auto">
            <a:xfrm>
              <a:off x="910" y="1474"/>
              <a:ext cx="9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a:latin typeface="+mn-lt"/>
                  <a:ea typeface="黑体" panose="02010609060101010101" pitchFamily="49" charset="-122"/>
                </a:rPr>
                <a:t>应用进程</a:t>
              </a:r>
            </a:p>
          </p:txBody>
        </p:sp>
        <p:sp>
          <p:nvSpPr>
            <p:cNvPr id="105" name="Text Box 37"/>
            <p:cNvSpPr txBox="1">
              <a:spLocks noChangeArrowheads="1"/>
            </p:cNvSpPr>
            <p:nvPr/>
          </p:nvSpPr>
          <p:spPr bwMode="auto">
            <a:xfrm>
              <a:off x="4001" y="1475"/>
              <a:ext cx="9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b="0">
                  <a:latin typeface="+mn-lt"/>
                  <a:ea typeface="黑体" panose="02010609060101010101" pitchFamily="49" charset="-122"/>
                </a:rPr>
                <a:t>应用进程</a:t>
              </a:r>
            </a:p>
          </p:txBody>
        </p:sp>
        <p:sp>
          <p:nvSpPr>
            <p:cNvPr id="106" name="Text Box 38"/>
            <p:cNvSpPr txBox="1">
              <a:spLocks noChangeArrowheads="1"/>
            </p:cNvSpPr>
            <p:nvPr/>
          </p:nvSpPr>
          <p:spPr bwMode="auto">
            <a:xfrm>
              <a:off x="4772" y="1339"/>
              <a:ext cx="567"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7200" b="0" dirty="0">
                  <a:latin typeface="+mn-lt"/>
                  <a:ea typeface="黑体" panose="02010609060101010101" pitchFamily="49" charset="-122"/>
                  <a:sym typeface="Wingdings" panose="05000000000000000000" pitchFamily="2" charset="2"/>
                </a:rPr>
                <a:t></a:t>
              </a:r>
              <a:endParaRPr lang="en-US" altLang="zh-CN" sz="7200" b="0" dirty="0">
                <a:latin typeface="+mn-lt"/>
                <a:ea typeface="黑体" panose="02010609060101010101" pitchFamily="49" charset="-122"/>
              </a:endParaRPr>
            </a:p>
          </p:txBody>
        </p:sp>
        <p:sp>
          <p:nvSpPr>
            <p:cNvPr id="107" name="Rectangle 39"/>
            <p:cNvSpPr>
              <a:spLocks noChangeArrowheads="1"/>
            </p:cNvSpPr>
            <p:nvPr/>
          </p:nvSpPr>
          <p:spPr bwMode="auto">
            <a:xfrm>
              <a:off x="688" y="2610"/>
              <a:ext cx="148" cy="147"/>
            </a:xfrm>
            <a:prstGeom prst="rect">
              <a:avLst/>
            </a:prstGeom>
            <a:solidFill>
              <a:srgbClr val="CC66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08" name="Rectangle 40"/>
            <p:cNvSpPr>
              <a:spLocks noChangeArrowheads="1"/>
            </p:cNvSpPr>
            <p:nvPr/>
          </p:nvSpPr>
          <p:spPr bwMode="auto">
            <a:xfrm>
              <a:off x="4953" y="2610"/>
              <a:ext cx="148" cy="147"/>
            </a:xfrm>
            <a:prstGeom prst="rect">
              <a:avLst/>
            </a:prstGeom>
            <a:solidFill>
              <a:srgbClr val="CC66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grpSp>
      <p:sp>
        <p:nvSpPr>
          <p:cNvPr id="109" name="Rectangle 41"/>
          <p:cNvSpPr>
            <a:spLocks noChangeArrowheads="1"/>
          </p:cNvSpPr>
          <p:nvPr/>
        </p:nvSpPr>
        <p:spPr bwMode="auto">
          <a:xfrm>
            <a:off x="669155" y="5301208"/>
            <a:ext cx="8023920" cy="864596"/>
          </a:xfrm>
          <a:prstGeom prst="rect">
            <a:avLst/>
          </a:prstGeom>
          <a:solidFill>
            <a:srgbClr val="66FF66"/>
          </a:solidFill>
          <a:ln w="12700">
            <a:solidFill>
              <a:srgbClr val="000066"/>
            </a:solidFill>
          </a:ln>
          <a:effectLst/>
        </p:spPr>
        <p:txBody>
          <a:bodyPr wrap="square">
            <a:spAutoFit/>
          </a:bodyPr>
          <a:lstStyle/>
          <a:p>
            <a:pPr>
              <a:lnSpc>
                <a:spcPct val="110000"/>
              </a:lnSpc>
            </a:pPr>
            <a:r>
              <a:rPr lang="en-US" altLang="zh-CN" sz="2400" dirty="0">
                <a:latin typeface="+mn-lt"/>
                <a:ea typeface="黑体" panose="02010609060101010101" pitchFamily="49" charset="-122"/>
              </a:rPr>
              <a:t>TCP</a:t>
            </a:r>
            <a:r>
              <a:rPr lang="zh-CN" altLang="en-US" sz="2400" dirty="0">
                <a:solidFill>
                  <a:srgbClr val="FF0000"/>
                </a:solidFill>
                <a:latin typeface="+mn-lt"/>
                <a:ea typeface="黑体" panose="02010609060101010101" pitchFamily="49" charset="-122"/>
              </a:rPr>
              <a:t>不关心</a:t>
            </a:r>
            <a:r>
              <a:rPr lang="zh-CN" altLang="en-US" sz="2400" dirty="0">
                <a:latin typeface="+mn-lt"/>
                <a:ea typeface="黑体" panose="02010609060101010101" pitchFamily="49" charset="-122"/>
              </a:rPr>
              <a:t>应用进程一次把多长的报文发送到</a:t>
            </a:r>
            <a:r>
              <a:rPr lang="en-US" altLang="zh-CN" sz="2400" dirty="0">
                <a:latin typeface="+mn-lt"/>
                <a:ea typeface="黑体" panose="02010609060101010101" pitchFamily="49" charset="-122"/>
              </a:rPr>
              <a:t>TCP</a:t>
            </a:r>
            <a:r>
              <a:rPr lang="zh-CN" altLang="en-US" sz="2400" dirty="0">
                <a:latin typeface="+mn-lt"/>
                <a:ea typeface="黑体" panose="02010609060101010101" pitchFamily="49" charset="-122"/>
              </a:rPr>
              <a:t>缓存。</a:t>
            </a:r>
          </a:p>
          <a:p>
            <a:pPr algn="l">
              <a:lnSpc>
                <a:spcPct val="110000"/>
              </a:lnSpc>
            </a:pPr>
            <a:r>
              <a:rPr lang="en-US" altLang="zh-CN" sz="2400" dirty="0">
                <a:solidFill>
                  <a:srgbClr val="C00000"/>
                </a:solidFill>
                <a:latin typeface="+mn-lt"/>
                <a:ea typeface="黑体" panose="02010609060101010101" pitchFamily="49" charset="-122"/>
              </a:rPr>
              <a:t>TCP</a:t>
            </a:r>
            <a:r>
              <a:rPr lang="zh-CN" altLang="en-US" sz="2400" dirty="0">
                <a:solidFill>
                  <a:srgbClr val="C00000"/>
                </a:solidFill>
                <a:latin typeface="+mn-lt"/>
                <a:ea typeface="黑体" panose="02010609060101010101" pitchFamily="49" charset="-122"/>
              </a:rPr>
              <a:t>对连续的字节流进行分段，形成</a:t>
            </a:r>
            <a:r>
              <a:rPr lang="en-US" altLang="zh-CN" sz="2400" dirty="0">
                <a:solidFill>
                  <a:srgbClr val="C00000"/>
                </a:solidFill>
                <a:latin typeface="+mn-lt"/>
                <a:ea typeface="黑体" panose="02010609060101010101" pitchFamily="49" charset="-122"/>
              </a:rPr>
              <a:t>TCP</a:t>
            </a:r>
            <a:r>
              <a:rPr lang="zh-CN" altLang="en-US" sz="2400" dirty="0">
                <a:solidFill>
                  <a:srgbClr val="C00000"/>
                </a:solidFill>
                <a:latin typeface="+mn-lt"/>
                <a:ea typeface="黑体" panose="02010609060101010101" pitchFamily="49" charset="-122"/>
              </a:rPr>
              <a:t>报文段。</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0578" name="Picture 2" descr="Fig19_04"/>
          <p:cNvPicPr>
            <a:picLocks noChangeAspect="1" noChangeArrowheads="1"/>
          </p:cNvPicPr>
          <p:nvPr/>
        </p:nvPicPr>
        <p:blipFill>
          <a:blip r:embed="rId3" cstate="print"/>
          <a:srcRect/>
          <a:stretch>
            <a:fillRect/>
          </a:stretch>
        </p:blipFill>
        <p:spPr bwMode="auto">
          <a:xfrm>
            <a:off x="1908175" y="571479"/>
            <a:ext cx="5021279" cy="5351483"/>
          </a:xfrm>
          <a:prstGeom prst="rect">
            <a:avLst/>
          </a:prstGeom>
          <a:noFill/>
          <a:ln w="9525">
            <a:noFill/>
            <a:miter lim="800000"/>
            <a:headEnd/>
            <a:tailEnd/>
          </a:ln>
        </p:spPr>
      </p:pic>
      <p:sp>
        <p:nvSpPr>
          <p:cNvPr id="920579" name="Text Box 3"/>
          <p:cNvSpPr txBox="1">
            <a:spLocks noChangeArrowheads="1"/>
          </p:cNvSpPr>
          <p:nvPr/>
        </p:nvSpPr>
        <p:spPr bwMode="auto">
          <a:xfrm>
            <a:off x="468313" y="6021388"/>
            <a:ext cx="8175653" cy="396875"/>
          </a:xfrm>
          <a:prstGeom prst="rect">
            <a:avLst/>
          </a:prstGeom>
          <a:noFill/>
          <a:ln w="9525">
            <a:noFill/>
            <a:miter lim="800000"/>
          </a:ln>
          <a:effectLst/>
        </p:spPr>
        <p:txBody>
          <a:bodyPr wrap="square">
            <a:spAutoFit/>
          </a:bodyPr>
          <a:lstStyle/>
          <a:p>
            <a:pPr algn="ctr">
              <a:spcBef>
                <a:spcPct val="50000"/>
              </a:spcBef>
            </a:pPr>
            <a:r>
              <a:rPr lang="en-US" altLang="zh-CN" sz="2000" dirty="0">
                <a:solidFill>
                  <a:srgbClr val="C00000"/>
                </a:solidFill>
                <a:latin typeface="Arial" panose="020B0604020202020204" pitchFamily="34" charset="0"/>
              </a:rPr>
              <a:t>Figure</a:t>
            </a:r>
            <a:r>
              <a:rPr lang="en-US" altLang="zh-CN" sz="2000" dirty="0">
                <a:latin typeface="Arial" panose="020B0604020202020204" pitchFamily="34" charset="0"/>
              </a:rPr>
              <a:t>. Forming TCP segments from an </a:t>
            </a:r>
            <a:r>
              <a:rPr lang="en-US" altLang="zh-CN" sz="2000" dirty="0">
                <a:solidFill>
                  <a:srgbClr val="C00000"/>
                </a:solidFill>
                <a:latin typeface="Arial" panose="020B0604020202020204" pitchFamily="34" charset="0"/>
              </a:rPr>
              <a:t>unstructured</a:t>
            </a:r>
            <a:r>
              <a:rPr lang="en-US" altLang="zh-CN" sz="2000" dirty="0">
                <a:latin typeface="Arial" panose="020B0604020202020204" pitchFamily="34" charset="0"/>
              </a:rPr>
              <a:t>  stream of bytes</a:t>
            </a:r>
          </a:p>
        </p:txBody>
      </p:sp>
      <p:sp>
        <p:nvSpPr>
          <p:cNvPr id="4" name="矩形 3"/>
          <p:cNvSpPr/>
          <p:nvPr/>
        </p:nvSpPr>
        <p:spPr>
          <a:xfrm>
            <a:off x="214282" y="3786190"/>
            <a:ext cx="2316724" cy="400110"/>
          </a:xfrm>
          <a:prstGeom prst="rect">
            <a:avLst/>
          </a:prstGeom>
        </p:spPr>
        <p:txBody>
          <a:bodyPr wrap="none">
            <a:spAutoFit/>
          </a:bodyPr>
          <a:lstStyle/>
          <a:p>
            <a:r>
              <a:rPr lang="en-US" altLang="zh-CN" sz="2000" dirty="0"/>
              <a:t>remove IP headers</a:t>
            </a:r>
            <a:endParaRPr lang="zh-CN" altLang="en-US" sz="2000" dirty="0"/>
          </a:p>
        </p:txBody>
      </p:sp>
      <p:sp>
        <p:nvSpPr>
          <p:cNvPr id="5" name="矩形 4"/>
          <p:cNvSpPr/>
          <p:nvPr/>
        </p:nvSpPr>
        <p:spPr>
          <a:xfrm>
            <a:off x="285720" y="2886014"/>
            <a:ext cx="2518638" cy="400110"/>
          </a:xfrm>
          <a:prstGeom prst="rect">
            <a:avLst/>
          </a:prstGeom>
        </p:spPr>
        <p:txBody>
          <a:bodyPr wrap="none">
            <a:spAutoFit/>
          </a:bodyPr>
          <a:lstStyle/>
          <a:p>
            <a:r>
              <a:rPr lang="en-US" altLang="zh-CN" sz="2000" dirty="0"/>
              <a:t>remove TCP headers</a:t>
            </a:r>
            <a:endParaRPr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4" name="Rectangle 4"/>
          <p:cNvSpPr>
            <a:spLocks noGrp="1" noChangeArrowheads="1"/>
          </p:cNvSpPr>
          <p:nvPr>
            <p:ph type="title"/>
          </p:nvPr>
        </p:nvSpPr>
        <p:spPr/>
        <p:txBody>
          <a:bodyPr/>
          <a:lstStyle/>
          <a:p>
            <a:r>
              <a:rPr lang="zh-CN" altLang="en-US" dirty="0">
                <a:latin typeface="+mn-ea"/>
                <a:ea typeface="+mn-ea"/>
              </a:rPr>
              <a:t>应当注意</a:t>
            </a:r>
          </a:p>
        </p:txBody>
      </p:sp>
      <p:sp>
        <p:nvSpPr>
          <p:cNvPr id="691205" name="Rectangle 5"/>
          <p:cNvSpPr>
            <a:spLocks noGrp="1" noChangeArrowheads="1"/>
          </p:cNvSpPr>
          <p:nvPr>
            <p:ph type="body" idx="1"/>
          </p:nvPr>
        </p:nvSpPr>
        <p:spPr>
          <a:xfrm>
            <a:off x="330200" y="1028700"/>
            <a:ext cx="8483600" cy="5136603"/>
          </a:xfrm>
        </p:spPr>
        <p:txBody>
          <a:bodyPr/>
          <a:lstStyle/>
          <a:p>
            <a:pPr>
              <a:spcBef>
                <a:spcPts val="600"/>
              </a:spcBef>
            </a:pPr>
            <a:r>
              <a:rPr lang="en-US" altLang="zh-CN" dirty="0"/>
              <a:t>TCP</a:t>
            </a:r>
            <a:r>
              <a:rPr lang="zh-CN" altLang="en-US" dirty="0"/>
              <a:t>连接是一条</a:t>
            </a:r>
            <a:r>
              <a:rPr lang="zh-CN" altLang="en-US" dirty="0">
                <a:solidFill>
                  <a:srgbClr val="FF0000"/>
                </a:solidFill>
              </a:rPr>
              <a:t>虚连接</a:t>
            </a:r>
            <a:r>
              <a:rPr lang="zh-CN" altLang="en-US" dirty="0"/>
              <a:t>而不是一条真正的物理连接。</a:t>
            </a:r>
            <a:endParaRPr lang="en-US" altLang="zh-CN" dirty="0"/>
          </a:p>
          <a:p>
            <a:pPr>
              <a:spcBef>
                <a:spcPts val="600"/>
              </a:spcBef>
            </a:pPr>
            <a:endParaRPr lang="en-US" altLang="zh-CN" dirty="0"/>
          </a:p>
          <a:p>
            <a:pPr>
              <a:spcBef>
                <a:spcPts val="600"/>
              </a:spcBef>
            </a:pPr>
            <a:r>
              <a:rPr lang="en-US" altLang="zh-CN" dirty="0"/>
              <a:t>TCP</a:t>
            </a:r>
            <a:r>
              <a:rPr lang="zh-CN" altLang="en-US" dirty="0"/>
              <a:t>对应用进程一次把多长的报文发送到</a:t>
            </a:r>
            <a:r>
              <a:rPr lang="en-US" altLang="zh-CN" dirty="0"/>
              <a:t>TCP</a:t>
            </a:r>
            <a:r>
              <a:rPr lang="zh-CN" altLang="en-US" dirty="0"/>
              <a:t>的缓存中是不关心的。</a:t>
            </a:r>
          </a:p>
          <a:p>
            <a:pPr>
              <a:spcBef>
                <a:spcPts val="600"/>
              </a:spcBef>
            </a:pPr>
            <a:endParaRPr lang="zh-CN" altLang="en-US" dirty="0"/>
          </a:p>
          <a:p>
            <a:pPr>
              <a:spcBef>
                <a:spcPts val="600"/>
              </a:spcBef>
            </a:pPr>
            <a:r>
              <a:rPr lang="en-US" altLang="zh-CN" dirty="0"/>
              <a:t>TCP</a:t>
            </a:r>
            <a:r>
              <a:rPr lang="zh-CN" altLang="en-US" dirty="0"/>
              <a:t>根据对方给出的</a:t>
            </a:r>
            <a:r>
              <a:rPr lang="zh-CN" altLang="en-US" dirty="0">
                <a:solidFill>
                  <a:srgbClr val="FF0000"/>
                </a:solidFill>
              </a:rPr>
              <a:t>窗口值</a:t>
            </a:r>
            <a:r>
              <a:rPr lang="zh-CN" altLang="en-US" dirty="0"/>
              <a:t>和</a:t>
            </a:r>
            <a:r>
              <a:rPr lang="zh-CN" altLang="en-US" dirty="0">
                <a:solidFill>
                  <a:srgbClr val="FF0000"/>
                </a:solidFill>
              </a:rPr>
              <a:t>当前网络拥塞的程度</a:t>
            </a:r>
            <a:r>
              <a:rPr lang="zh-CN" altLang="en-US" dirty="0"/>
              <a:t>来决定一个报文段应包含多少个字节 </a:t>
            </a:r>
            <a:r>
              <a:rPr lang="en-US" altLang="zh-CN" sz="2200" dirty="0"/>
              <a:t>(UDP </a:t>
            </a:r>
            <a:r>
              <a:rPr lang="zh-CN" altLang="en-US" sz="2200" dirty="0"/>
              <a:t>发送的报文长度是应用进程给出的</a:t>
            </a:r>
            <a:r>
              <a:rPr lang="en-US" altLang="zh-CN" sz="2200" dirty="0"/>
              <a:t>)</a:t>
            </a:r>
            <a:r>
              <a:rPr lang="en-US" altLang="zh-CN" sz="2000" dirty="0"/>
              <a:t> </a:t>
            </a:r>
            <a:r>
              <a:rPr lang="zh-CN" altLang="en-US" dirty="0"/>
              <a:t>。</a:t>
            </a:r>
          </a:p>
          <a:p>
            <a:pPr>
              <a:spcBef>
                <a:spcPts val="600"/>
              </a:spcBef>
            </a:pPr>
            <a:endParaRPr lang="zh-CN" altLang="en-US" dirty="0"/>
          </a:p>
          <a:p>
            <a:pPr>
              <a:spcBef>
                <a:spcPts val="600"/>
              </a:spcBef>
            </a:pPr>
            <a:r>
              <a:rPr lang="en-US" altLang="zh-CN" dirty="0"/>
              <a:t>TCP</a:t>
            </a:r>
            <a:r>
              <a:rPr lang="zh-CN" altLang="en-US" dirty="0"/>
              <a:t>可把太长的数据块划分短一些再传送。</a:t>
            </a:r>
            <a:r>
              <a:rPr lang="en-US" altLang="zh-CN" dirty="0"/>
              <a:t>TCP </a:t>
            </a:r>
            <a:r>
              <a:rPr lang="zh-CN" altLang="en-US" dirty="0"/>
              <a:t>也可</a:t>
            </a:r>
            <a:r>
              <a:rPr lang="zh-CN" altLang="en-US" dirty="0">
                <a:solidFill>
                  <a:srgbClr val="FF0000"/>
                </a:solidFill>
              </a:rPr>
              <a:t>等待</a:t>
            </a:r>
            <a:r>
              <a:rPr lang="zh-CN" altLang="en-US" dirty="0"/>
              <a:t>积累有足够多的字节</a:t>
            </a:r>
            <a:r>
              <a:rPr lang="zh-CN" altLang="en-US" dirty="0">
                <a:solidFill>
                  <a:srgbClr val="FF0000"/>
                </a:solidFill>
              </a:rPr>
              <a:t>后</a:t>
            </a:r>
            <a:r>
              <a:rPr lang="zh-CN" altLang="en-US" dirty="0"/>
              <a:t>再构成报文段发送出去。</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ltLang="zh-CN" dirty="0"/>
              <a:t>TCP </a:t>
            </a:r>
            <a:r>
              <a:rPr lang="zh-CN" altLang="en-US" dirty="0"/>
              <a:t>面向字节流的概念</a:t>
            </a:r>
          </a:p>
        </p:txBody>
      </p:sp>
      <p:sp>
        <p:nvSpPr>
          <p:cNvPr id="846852" name="Rectangle 4"/>
          <p:cNvSpPr>
            <a:spLocks noGrp="1" noChangeArrowheads="1"/>
          </p:cNvSpPr>
          <p:nvPr>
            <p:ph type="body" idx="1"/>
          </p:nvPr>
        </p:nvSpPr>
        <p:spPr>
          <a:xfrm>
            <a:off x="330200" y="1052736"/>
            <a:ext cx="8483600" cy="5136604"/>
          </a:xfrm>
        </p:spPr>
        <p:txBody>
          <a:bodyPr/>
          <a:lstStyle/>
          <a:p>
            <a:pPr>
              <a:spcBef>
                <a:spcPts val="600"/>
              </a:spcBef>
            </a:pPr>
            <a:r>
              <a:rPr lang="zh-CN" altLang="en-US" dirty="0"/>
              <a:t>例如，发送方应用程序交给</a:t>
            </a:r>
            <a:r>
              <a:rPr lang="zh-CN" altLang="en-US" dirty="0">
                <a:solidFill>
                  <a:srgbClr val="FF0000"/>
                </a:solidFill>
                <a:ea typeface="黑体" panose="02010609060101010101" pitchFamily="49" charset="-122"/>
              </a:rPr>
              <a:t>发送方的</a:t>
            </a:r>
            <a:r>
              <a:rPr lang="en-US" altLang="zh-CN" dirty="0">
                <a:solidFill>
                  <a:srgbClr val="FF0000"/>
                </a:solidFill>
                <a:ea typeface="黑体" panose="02010609060101010101" pitchFamily="49" charset="-122"/>
              </a:rPr>
              <a:t>TCP</a:t>
            </a:r>
            <a:r>
              <a:rPr lang="zh-CN" altLang="en-US" dirty="0"/>
              <a:t>共 </a:t>
            </a:r>
            <a:r>
              <a:rPr lang="en-US" altLang="zh-CN" dirty="0"/>
              <a:t>10 </a:t>
            </a:r>
            <a:r>
              <a:rPr lang="zh-CN" altLang="en-US" dirty="0"/>
              <a:t>个数据块，但</a:t>
            </a:r>
            <a:r>
              <a:rPr lang="zh-CN" altLang="en-US" dirty="0">
                <a:solidFill>
                  <a:srgbClr val="FF0000"/>
                </a:solidFill>
                <a:ea typeface="黑体" panose="02010609060101010101" pitchFamily="49" charset="-122"/>
              </a:rPr>
              <a:t>接收方的</a:t>
            </a:r>
            <a:r>
              <a:rPr lang="en-US" altLang="zh-CN" dirty="0">
                <a:solidFill>
                  <a:srgbClr val="FF0000"/>
                </a:solidFill>
                <a:ea typeface="黑体" panose="02010609060101010101" pitchFamily="49" charset="-122"/>
              </a:rPr>
              <a:t>TCP</a:t>
            </a:r>
            <a:r>
              <a:rPr lang="zh-CN" altLang="en-US" dirty="0"/>
              <a:t>可能只用了 </a:t>
            </a:r>
            <a:r>
              <a:rPr lang="en-US" altLang="zh-CN" dirty="0"/>
              <a:t>4 </a:t>
            </a:r>
            <a:r>
              <a:rPr lang="zh-CN" altLang="en-US" dirty="0"/>
              <a:t>个数据块</a:t>
            </a:r>
            <a:r>
              <a:rPr lang="zh-CN" altLang="en-US" dirty="0">
                <a:solidFill>
                  <a:srgbClr val="FF0000"/>
                </a:solidFill>
              </a:rPr>
              <a:t>就</a:t>
            </a:r>
            <a:r>
              <a:rPr lang="zh-CN" altLang="en-US" dirty="0"/>
              <a:t>把收到的字节流</a:t>
            </a:r>
            <a:r>
              <a:rPr lang="zh-CN" altLang="en-US" dirty="0">
                <a:solidFill>
                  <a:srgbClr val="FF0000"/>
                </a:solidFill>
              </a:rPr>
              <a:t>交付给了</a:t>
            </a:r>
            <a:r>
              <a:rPr lang="zh-CN" altLang="en-US" dirty="0"/>
              <a:t>上层的应用程序。</a:t>
            </a:r>
          </a:p>
          <a:p>
            <a:pPr>
              <a:spcBef>
                <a:spcPts val="600"/>
              </a:spcBef>
            </a:pPr>
            <a:endParaRPr lang="zh-CN" altLang="en-US" dirty="0"/>
          </a:p>
          <a:p>
            <a:pPr>
              <a:spcBef>
                <a:spcPts val="600"/>
              </a:spcBef>
            </a:pPr>
            <a:r>
              <a:rPr lang="zh-CN" altLang="en-US" dirty="0"/>
              <a:t>当然，接收方应用程序必须有能力</a:t>
            </a:r>
            <a:r>
              <a:rPr lang="zh-CN" altLang="en-US" dirty="0">
                <a:solidFill>
                  <a:srgbClr val="FF0000"/>
                </a:solidFill>
              </a:rPr>
              <a:t>识别</a:t>
            </a:r>
            <a:r>
              <a:rPr lang="zh-CN" altLang="en-US" dirty="0"/>
              <a:t>收到的字节流，把它</a:t>
            </a:r>
            <a:r>
              <a:rPr lang="zh-CN" altLang="en-US" dirty="0">
                <a:solidFill>
                  <a:srgbClr val="FF0000"/>
                </a:solidFill>
              </a:rPr>
              <a:t>还原成</a:t>
            </a:r>
            <a:r>
              <a:rPr lang="en-US" altLang="zh-CN" dirty="0"/>
              <a:t>[reconstruct]</a:t>
            </a:r>
            <a:r>
              <a:rPr lang="zh-CN" altLang="en-US" dirty="0"/>
              <a:t>有意义的应用层数据。</a:t>
            </a:r>
          </a:p>
          <a:p>
            <a:pPr>
              <a:spcBef>
                <a:spcPts val="600"/>
              </a:spcBef>
            </a:pPr>
            <a:endParaRPr lang="en-US" altLang="zh-CN" dirty="0"/>
          </a:p>
          <a:p>
            <a:pPr>
              <a:spcBef>
                <a:spcPts val="600"/>
              </a:spcBef>
            </a:pP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6"/>
          <p:cNvPicPr>
            <a:picLocks noChangeAspect="1" noChangeArrowheads="1"/>
          </p:cNvPicPr>
          <p:nvPr/>
        </p:nvPicPr>
        <p:blipFill>
          <a:blip r:embed="rId3" cstate="print"/>
          <a:srcRect/>
          <a:stretch>
            <a:fillRect/>
          </a:stretch>
        </p:blipFill>
        <p:spPr bwMode="auto">
          <a:xfrm>
            <a:off x="2046288" y="1341438"/>
            <a:ext cx="5878512" cy="4754562"/>
          </a:xfrm>
          <a:prstGeom prst="rect">
            <a:avLst/>
          </a:prstGeom>
          <a:noFill/>
          <a:ln w="9525">
            <a:noFill/>
            <a:miter lim="800000"/>
            <a:headEnd/>
            <a:tailEnd/>
          </a:ln>
        </p:spPr>
      </p:pic>
      <p:sp>
        <p:nvSpPr>
          <p:cNvPr id="59395" name="Rectangle 3"/>
          <p:cNvSpPr>
            <a:spLocks noGrp="1" noChangeArrowheads="1"/>
          </p:cNvSpPr>
          <p:nvPr>
            <p:ph type="title"/>
          </p:nvPr>
        </p:nvSpPr>
        <p:spPr/>
        <p:txBody>
          <a:bodyPr/>
          <a:lstStyle/>
          <a:p>
            <a:r>
              <a:rPr lang="en-US" altLang="zh-CN" dirty="0"/>
              <a:t>IP address versus port number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solidFill>
                  <a:srgbClr val="FF0000"/>
                </a:solidFill>
              </a:rPr>
              <a:t>TCP</a:t>
            </a:r>
            <a:r>
              <a:rPr lang="zh-CN" altLang="en-US" sz="2000" dirty="0">
                <a:solidFill>
                  <a:srgbClr val="FF0000"/>
                </a:solidFill>
              </a:rPr>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FontTx/>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3" name="Rectangle 3"/>
          <p:cNvSpPr>
            <a:spLocks noGrp="1" noChangeArrowheads="1"/>
          </p:cNvSpPr>
          <p:nvPr>
            <p:ph type="body" idx="1"/>
          </p:nvPr>
        </p:nvSpPr>
        <p:spPr>
          <a:xfrm>
            <a:off x="323528" y="1052736"/>
            <a:ext cx="8512000" cy="5113114"/>
          </a:xfrm>
        </p:spPr>
        <p:txBody>
          <a:bodyPr/>
          <a:lstStyle/>
          <a:p>
            <a:pPr>
              <a:spcBef>
                <a:spcPts val="600"/>
              </a:spcBef>
            </a:pPr>
            <a:r>
              <a:rPr lang="en-US" altLang="zh-CN" dirty="0"/>
              <a:t>TCP</a:t>
            </a:r>
            <a:r>
              <a:rPr lang="zh-CN" altLang="en-US" dirty="0"/>
              <a:t>把</a:t>
            </a:r>
            <a:r>
              <a:rPr lang="zh-CN" altLang="en-US" dirty="0">
                <a:solidFill>
                  <a:srgbClr val="FF0000"/>
                </a:solidFill>
              </a:rPr>
              <a:t>连接 </a:t>
            </a:r>
            <a:r>
              <a:rPr lang="en-US" altLang="zh-CN" dirty="0"/>
              <a:t>(connection) </a:t>
            </a:r>
            <a:r>
              <a:rPr lang="zh-CN" altLang="en-US" dirty="0"/>
              <a:t>作为最基本的抽象。</a:t>
            </a:r>
            <a:r>
              <a:rPr lang="en-US" altLang="zh-CN" dirty="0"/>
              <a:t>TCP</a:t>
            </a:r>
            <a:r>
              <a:rPr lang="zh-CN" altLang="en-US" dirty="0"/>
              <a:t>的许多特性都与</a:t>
            </a:r>
            <a:r>
              <a:rPr lang="en-US" altLang="zh-CN" dirty="0"/>
              <a:t>TCP</a:t>
            </a:r>
            <a:r>
              <a:rPr lang="zh-CN" altLang="en-US" dirty="0"/>
              <a:t>是面向连接的这个基本特性有关。</a:t>
            </a:r>
          </a:p>
          <a:p>
            <a:pPr>
              <a:spcBef>
                <a:spcPts val="600"/>
              </a:spcBef>
            </a:pPr>
            <a:endParaRPr lang="zh-CN" altLang="en-US" dirty="0"/>
          </a:p>
          <a:p>
            <a:pPr>
              <a:spcBef>
                <a:spcPts val="600"/>
              </a:spcBef>
            </a:pPr>
            <a:r>
              <a:rPr lang="zh-CN" altLang="en-US" dirty="0"/>
              <a:t>每一条</a:t>
            </a:r>
            <a:r>
              <a:rPr lang="en-US" altLang="zh-CN" dirty="0"/>
              <a:t>TCP</a:t>
            </a:r>
            <a:r>
              <a:rPr lang="zh-CN" altLang="en-US" dirty="0"/>
              <a:t>连接有两个端点</a:t>
            </a:r>
            <a:r>
              <a:rPr lang="en-US" altLang="zh-CN" dirty="0"/>
              <a:t>(endpoint) </a:t>
            </a:r>
            <a:r>
              <a:rPr lang="zh-CN" altLang="en-US" dirty="0"/>
              <a:t>。那么，</a:t>
            </a:r>
            <a:r>
              <a:rPr lang="en-US" altLang="zh-CN" dirty="0">
                <a:ea typeface="黑体" panose="02010609060101010101" pitchFamily="49" charset="-122"/>
              </a:rPr>
              <a:t>TCP</a:t>
            </a:r>
            <a:r>
              <a:rPr lang="zh-CN" altLang="en-US" dirty="0">
                <a:ea typeface="黑体" panose="02010609060101010101" pitchFamily="49" charset="-122"/>
              </a:rPr>
              <a:t>连接的端点</a:t>
            </a:r>
            <a:r>
              <a:rPr lang="zh-CN" altLang="en-US" dirty="0"/>
              <a:t>是什么呢？</a:t>
            </a:r>
          </a:p>
          <a:p>
            <a:pPr>
              <a:spcBef>
                <a:spcPts val="600"/>
              </a:spcBef>
            </a:pPr>
            <a:endParaRPr lang="zh-CN" altLang="en-US" dirty="0"/>
          </a:p>
          <a:p>
            <a:pPr>
              <a:spcBef>
                <a:spcPts val="600"/>
              </a:spcBef>
              <a:buSzPct val="85000"/>
              <a:buFont typeface="Wingdings" panose="05000000000000000000" pitchFamily="2" charset="2"/>
              <a:buChar char="þ"/>
            </a:pPr>
            <a:r>
              <a:rPr lang="en-US" altLang="zh-CN" dirty="0"/>
              <a:t>TCP</a:t>
            </a:r>
            <a:r>
              <a:rPr lang="zh-CN" altLang="en-US" dirty="0"/>
              <a:t>连接的端点不是主机，不是主机的</a:t>
            </a:r>
            <a:r>
              <a:rPr lang="en-US" altLang="zh-CN" dirty="0"/>
              <a:t>IP </a:t>
            </a:r>
            <a:r>
              <a:rPr lang="zh-CN" altLang="en-US" dirty="0"/>
              <a:t>地址，不是应用进程，也不是运输层的</a:t>
            </a:r>
            <a:r>
              <a:rPr lang="zh-CN" altLang="en-US" dirty="0">
                <a:solidFill>
                  <a:srgbClr val="FF0000"/>
                </a:solidFill>
              </a:rPr>
              <a:t>协议端口</a:t>
            </a:r>
            <a:r>
              <a:rPr lang="zh-CN" altLang="en-US" dirty="0"/>
              <a:t>。</a:t>
            </a:r>
          </a:p>
          <a:p>
            <a:pPr>
              <a:spcBef>
                <a:spcPts val="600"/>
              </a:spcBef>
              <a:buSzPct val="85000"/>
            </a:pPr>
            <a:endParaRPr lang="zh-CN" altLang="en-US" dirty="0"/>
          </a:p>
          <a:p>
            <a:pPr>
              <a:spcBef>
                <a:spcPts val="600"/>
              </a:spcBef>
              <a:buSzPct val="85000"/>
              <a:buFont typeface="Wingdings" panose="05000000000000000000" pitchFamily="2" charset="2"/>
              <a:buChar char="þ"/>
            </a:pPr>
            <a:r>
              <a:rPr lang="en-US" altLang="zh-CN" dirty="0"/>
              <a:t>TCP</a:t>
            </a:r>
            <a:r>
              <a:rPr lang="zh-CN" altLang="en-US" dirty="0"/>
              <a:t>连接的端点叫做</a:t>
            </a:r>
            <a:r>
              <a:rPr lang="zh-CN" altLang="en-US" dirty="0">
                <a:solidFill>
                  <a:schemeClr val="hlink"/>
                </a:solidFill>
              </a:rPr>
              <a:t>套接字</a:t>
            </a:r>
            <a:r>
              <a:rPr lang="en-US" altLang="zh-CN" dirty="0"/>
              <a:t>(socket)</a:t>
            </a:r>
            <a:r>
              <a:rPr lang="zh-CN" altLang="en-US" dirty="0"/>
              <a:t>或</a:t>
            </a:r>
            <a:r>
              <a:rPr lang="zh-CN" altLang="en-US" dirty="0">
                <a:solidFill>
                  <a:schemeClr val="hlink"/>
                </a:solidFill>
              </a:rPr>
              <a:t>插口</a:t>
            </a:r>
            <a:r>
              <a:rPr lang="zh-CN" altLang="en-US" dirty="0"/>
              <a:t>。</a:t>
            </a:r>
            <a:endParaRPr lang="en-US" altLang="zh-CN" dirty="0"/>
          </a:p>
          <a:p>
            <a:pPr>
              <a:spcBef>
                <a:spcPts val="600"/>
              </a:spcBef>
              <a:buSzPct val="85000"/>
            </a:pPr>
            <a:endParaRPr lang="en-US" altLang="zh-CN" dirty="0"/>
          </a:p>
          <a:p>
            <a:pPr>
              <a:spcBef>
                <a:spcPts val="600"/>
              </a:spcBef>
              <a:buSzPct val="85000"/>
              <a:buFont typeface="Wingdings" panose="05000000000000000000" pitchFamily="2" charset="2"/>
              <a:buChar char="þ"/>
            </a:pPr>
            <a:r>
              <a:rPr lang="zh-CN" altLang="en-US" dirty="0"/>
              <a:t>端口号</a:t>
            </a:r>
            <a:r>
              <a:rPr lang="zh-CN" altLang="en-US" dirty="0">
                <a:solidFill>
                  <a:schemeClr val="hlink"/>
                </a:solidFill>
              </a:rPr>
              <a:t>拼接到 </a:t>
            </a:r>
            <a:r>
              <a:rPr lang="en-US" altLang="zh-CN" sz="2200" dirty="0"/>
              <a:t>(concatenated with) </a:t>
            </a:r>
            <a:r>
              <a:rPr lang="en-US" altLang="zh-CN" dirty="0"/>
              <a:t>IP</a:t>
            </a:r>
            <a:r>
              <a:rPr lang="zh-CN" altLang="en-US" dirty="0"/>
              <a:t>地址即构成了套接字。   </a:t>
            </a:r>
          </a:p>
        </p:txBody>
      </p:sp>
      <p:sp>
        <p:nvSpPr>
          <p:cNvPr id="834564" name="Rectangle 4"/>
          <p:cNvSpPr>
            <a:spLocks noGrp="1" noChangeArrowheads="1"/>
          </p:cNvSpPr>
          <p:nvPr>
            <p:ph type="title"/>
          </p:nvPr>
        </p:nvSpPr>
        <p:spPr/>
        <p:txBody>
          <a:bodyPr/>
          <a:lstStyle/>
          <a:p>
            <a:r>
              <a:rPr lang="en-US" altLang="zh-CN" dirty="0"/>
              <a:t>TCP</a:t>
            </a:r>
            <a:r>
              <a:rPr lang="zh-CN" altLang="en-US" dirty="0"/>
              <a:t>的连接</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323528" y="203200"/>
            <a:ext cx="8490272" cy="633512"/>
          </a:xfrm>
        </p:spPr>
        <p:txBody>
          <a:bodyPr/>
          <a:lstStyle/>
          <a:p>
            <a:pPr marL="838200" indent="-838200"/>
            <a:r>
              <a:rPr lang="zh-CN" altLang="en-US" dirty="0"/>
              <a:t>插口 </a:t>
            </a:r>
            <a:r>
              <a:rPr lang="en-US" altLang="zh-CN" dirty="0"/>
              <a:t>(socket) </a:t>
            </a:r>
          </a:p>
        </p:txBody>
      </p:sp>
      <p:sp>
        <p:nvSpPr>
          <p:cNvPr id="836611" name="Rectangle 3"/>
          <p:cNvSpPr>
            <a:spLocks noGrp="1" noChangeArrowheads="1"/>
          </p:cNvSpPr>
          <p:nvPr>
            <p:ph type="body" idx="1"/>
          </p:nvPr>
        </p:nvSpPr>
        <p:spPr>
          <a:xfrm>
            <a:off x="395288" y="1052736"/>
            <a:ext cx="8424862" cy="2041302"/>
          </a:xfrm>
        </p:spPr>
        <p:txBody>
          <a:bodyPr/>
          <a:lstStyle/>
          <a:p>
            <a:r>
              <a:rPr lang="en-US" altLang="zh-CN" dirty="0"/>
              <a:t>TCP</a:t>
            </a:r>
            <a:r>
              <a:rPr lang="zh-CN" altLang="en-US" dirty="0"/>
              <a:t>使用“</a:t>
            </a:r>
            <a:r>
              <a:rPr lang="zh-CN" altLang="en-US" dirty="0">
                <a:solidFill>
                  <a:srgbClr val="FF0000"/>
                </a:solidFill>
              </a:rPr>
              <a:t>连接</a:t>
            </a:r>
            <a:r>
              <a:rPr lang="zh-CN" altLang="en-US" dirty="0"/>
              <a:t>”</a:t>
            </a:r>
            <a:r>
              <a:rPr lang="en-US" altLang="zh-CN" dirty="0"/>
              <a:t>(</a:t>
            </a:r>
            <a:r>
              <a:rPr lang="zh-CN" altLang="en-US" dirty="0"/>
              <a:t>而不仅仅是“端口”</a:t>
            </a:r>
            <a:r>
              <a:rPr lang="en-US" altLang="zh-CN" dirty="0"/>
              <a:t>) </a:t>
            </a:r>
            <a:r>
              <a:rPr lang="zh-CN" altLang="en-US" dirty="0"/>
              <a:t>作为最基本的抽象，同时将</a:t>
            </a:r>
            <a:r>
              <a:rPr lang="en-US" altLang="zh-CN" dirty="0"/>
              <a:t>TCP</a:t>
            </a:r>
            <a:r>
              <a:rPr lang="zh-CN" altLang="en-US" dirty="0"/>
              <a:t>连接的端点称为 </a:t>
            </a:r>
            <a:r>
              <a:rPr lang="zh-CN" altLang="en-US" dirty="0">
                <a:solidFill>
                  <a:srgbClr val="FF0000"/>
                </a:solidFill>
              </a:rPr>
              <a:t>插口 </a:t>
            </a:r>
            <a:r>
              <a:rPr lang="en-US" altLang="zh-CN" dirty="0"/>
              <a:t>(socket)</a:t>
            </a:r>
            <a:r>
              <a:rPr lang="zh-CN" altLang="en-US" dirty="0"/>
              <a:t>，或</a:t>
            </a:r>
            <a:r>
              <a:rPr lang="zh-CN" altLang="en-US" dirty="0">
                <a:solidFill>
                  <a:srgbClr val="FF0000"/>
                </a:solidFill>
              </a:rPr>
              <a:t>套接字</a:t>
            </a:r>
            <a:r>
              <a:rPr lang="zh-CN" altLang="en-US" dirty="0"/>
              <a:t>、</a:t>
            </a:r>
            <a:r>
              <a:rPr lang="zh-CN" altLang="en-US" dirty="0">
                <a:solidFill>
                  <a:srgbClr val="FF0000"/>
                </a:solidFill>
              </a:rPr>
              <a:t>套接口</a:t>
            </a:r>
            <a:r>
              <a:rPr lang="zh-CN" altLang="en-US" dirty="0"/>
              <a:t>。</a:t>
            </a:r>
          </a:p>
          <a:p>
            <a:pPr algn="just"/>
            <a:endParaRPr lang="en-US" altLang="zh-CN" dirty="0"/>
          </a:p>
          <a:p>
            <a:pPr algn="just"/>
            <a:r>
              <a:rPr lang="zh-CN" altLang="en-US" dirty="0"/>
              <a:t>插口</a:t>
            </a:r>
            <a:r>
              <a:rPr lang="en-US" altLang="zh-CN" dirty="0"/>
              <a:t>(socket)</a:t>
            </a:r>
            <a:r>
              <a:rPr lang="zh-CN" altLang="en-US" dirty="0"/>
              <a:t>和端口、</a:t>
            </a:r>
            <a:r>
              <a:rPr lang="en-US" altLang="zh-CN" dirty="0"/>
              <a:t>IP </a:t>
            </a:r>
            <a:r>
              <a:rPr lang="zh-CN" altLang="en-US" dirty="0"/>
              <a:t>地址的关系是：</a:t>
            </a:r>
            <a:r>
              <a:rPr lang="zh-CN" altLang="en-US" sz="2000" dirty="0"/>
              <a:t>  </a:t>
            </a:r>
          </a:p>
        </p:txBody>
      </p:sp>
      <p:grpSp>
        <p:nvGrpSpPr>
          <p:cNvPr id="836612" name="Group 4"/>
          <p:cNvGrpSpPr/>
          <p:nvPr/>
        </p:nvGrpSpPr>
        <p:grpSpPr bwMode="auto">
          <a:xfrm>
            <a:off x="3257550" y="3500438"/>
            <a:ext cx="2352675" cy="887412"/>
            <a:chOff x="2098" y="2513"/>
            <a:chExt cx="1482" cy="559"/>
          </a:xfrm>
        </p:grpSpPr>
        <p:sp>
          <p:nvSpPr>
            <p:cNvPr id="836613" name="Text Box 5"/>
            <p:cNvSpPr txBox="1">
              <a:spLocks noChangeArrowheads="1"/>
            </p:cNvSpPr>
            <p:nvPr/>
          </p:nvSpPr>
          <p:spPr bwMode="auto">
            <a:xfrm>
              <a:off x="2472" y="2513"/>
              <a:ext cx="734" cy="288"/>
            </a:xfrm>
            <a:prstGeom prst="rect">
              <a:avLst/>
            </a:prstGeom>
            <a:noFill/>
            <a:ln w="9525">
              <a:noFill/>
              <a:miter lim="800000"/>
            </a:ln>
            <a:effectLst/>
          </p:spPr>
          <p:txBody>
            <a:bodyPr wrap="none">
              <a:spAutoFit/>
            </a:bodyPr>
            <a:lstStyle/>
            <a:p>
              <a:r>
                <a:rPr kumimoji="1" lang="en-US" altLang="zh-CN" sz="2400" dirty="0">
                  <a:latin typeface="Arial" panose="020B0604020202020204" pitchFamily="34" charset="0"/>
                  <a:ea typeface="黑体" panose="02010609060101010101" pitchFamily="49" charset="-122"/>
                </a:rPr>
                <a:t>IP </a:t>
              </a:r>
              <a:r>
                <a:rPr kumimoji="1" lang="zh-CN" altLang="en-US" sz="2400" dirty="0">
                  <a:latin typeface="Arial" panose="020B0604020202020204" pitchFamily="34" charset="0"/>
                  <a:ea typeface="黑体" panose="02010609060101010101" pitchFamily="49" charset="-122"/>
                </a:rPr>
                <a:t>地址</a:t>
              </a:r>
            </a:p>
          </p:txBody>
        </p:sp>
        <p:sp>
          <p:nvSpPr>
            <p:cNvPr id="836614" name="Rectangle 6"/>
            <p:cNvSpPr>
              <a:spLocks noChangeArrowheads="1"/>
            </p:cNvSpPr>
            <p:nvPr/>
          </p:nvSpPr>
          <p:spPr bwMode="auto">
            <a:xfrm>
              <a:off x="2098" y="2797"/>
              <a:ext cx="1482" cy="275"/>
            </a:xfrm>
            <a:prstGeom prst="rect">
              <a:avLst/>
            </a:prstGeom>
            <a:solidFill>
              <a:srgbClr val="FFFF99"/>
            </a:solidFill>
            <a:ln w="9525">
              <a:solidFill>
                <a:schemeClr val="tx1"/>
              </a:solidFill>
              <a:miter lim="800000"/>
            </a:ln>
            <a:effectLst>
              <a:outerShdw dist="35921" dir="2700000" algn="ctr" rotWithShape="0">
                <a:schemeClr val="tx1"/>
              </a:outerShdw>
            </a:effectLst>
          </p:spPr>
          <p:txBody>
            <a:bodyPr wrap="none" anchor="ctr"/>
            <a:lstStyle/>
            <a:p>
              <a:pPr algn="ctr"/>
              <a:r>
                <a:rPr kumimoji="1" lang="en-US" altLang="zh-CN" sz="2000" dirty="0">
                  <a:latin typeface="Arial" panose="020B0604020202020204" pitchFamily="34" charset="0"/>
                  <a:ea typeface="黑体" panose="02010609060101010101" pitchFamily="49" charset="-122"/>
                </a:rPr>
                <a:t>131.6.23.13 </a:t>
              </a:r>
            </a:p>
          </p:txBody>
        </p:sp>
      </p:grpSp>
      <p:grpSp>
        <p:nvGrpSpPr>
          <p:cNvPr id="836615" name="Group 7"/>
          <p:cNvGrpSpPr/>
          <p:nvPr/>
        </p:nvGrpSpPr>
        <p:grpSpPr bwMode="auto">
          <a:xfrm>
            <a:off x="6138863" y="3500438"/>
            <a:ext cx="1312862" cy="868362"/>
            <a:chOff x="3913" y="2513"/>
            <a:chExt cx="827" cy="547"/>
          </a:xfrm>
        </p:grpSpPr>
        <p:sp>
          <p:nvSpPr>
            <p:cNvPr id="836616" name="Text Box 8"/>
            <p:cNvSpPr txBox="1">
              <a:spLocks noChangeArrowheads="1"/>
            </p:cNvSpPr>
            <p:nvPr/>
          </p:nvSpPr>
          <p:spPr bwMode="auto">
            <a:xfrm>
              <a:off x="3958" y="2513"/>
              <a:ext cx="782" cy="288"/>
            </a:xfrm>
            <a:prstGeom prst="rect">
              <a:avLst/>
            </a:prstGeom>
            <a:noFill/>
            <a:ln w="9525">
              <a:noFill/>
              <a:miter lim="800000"/>
            </a:ln>
            <a:effectLst/>
          </p:spPr>
          <p:txBody>
            <a:bodyPr>
              <a:spAutoFit/>
            </a:bodyPr>
            <a:lstStyle/>
            <a:p>
              <a:r>
                <a:rPr kumimoji="1" lang="zh-CN" altLang="en-US" sz="2400">
                  <a:latin typeface="Arial" panose="020B0604020202020204" pitchFamily="34" charset="0"/>
                  <a:ea typeface="黑体" panose="02010609060101010101" pitchFamily="49" charset="-122"/>
                </a:rPr>
                <a:t>端口号</a:t>
              </a:r>
            </a:p>
          </p:txBody>
        </p:sp>
        <p:sp>
          <p:nvSpPr>
            <p:cNvPr id="836617" name="Rectangle 9"/>
            <p:cNvSpPr>
              <a:spLocks noChangeArrowheads="1"/>
            </p:cNvSpPr>
            <p:nvPr/>
          </p:nvSpPr>
          <p:spPr bwMode="auto">
            <a:xfrm>
              <a:off x="3913" y="2785"/>
              <a:ext cx="706" cy="275"/>
            </a:xfrm>
            <a:prstGeom prst="rect">
              <a:avLst/>
            </a:prstGeom>
            <a:solidFill>
              <a:srgbClr val="CCECFF"/>
            </a:solidFill>
            <a:ln w="9525">
              <a:solidFill>
                <a:schemeClr val="tx1"/>
              </a:solidFill>
              <a:miter lim="800000"/>
            </a:ln>
            <a:effectLst>
              <a:outerShdw dist="35921" dir="2700000" algn="ctr" rotWithShape="0">
                <a:schemeClr val="tx1"/>
              </a:outerShdw>
            </a:effectLst>
          </p:spPr>
          <p:txBody>
            <a:bodyPr wrap="none" anchor="ctr"/>
            <a:lstStyle/>
            <a:p>
              <a:pPr algn="ctr"/>
              <a:r>
                <a:rPr kumimoji="1" lang="en-US" altLang="zh-CN" sz="2000" dirty="0">
                  <a:latin typeface="Arial" panose="020B0604020202020204" pitchFamily="34" charset="0"/>
                  <a:ea typeface="黑体" panose="02010609060101010101" pitchFamily="49" charset="-122"/>
                </a:rPr>
                <a:t>1500</a:t>
              </a:r>
            </a:p>
          </p:txBody>
        </p:sp>
      </p:grpSp>
      <p:grpSp>
        <p:nvGrpSpPr>
          <p:cNvPr id="836618" name="Group 10"/>
          <p:cNvGrpSpPr/>
          <p:nvPr/>
        </p:nvGrpSpPr>
        <p:grpSpPr bwMode="auto">
          <a:xfrm>
            <a:off x="1098550" y="4859337"/>
            <a:ext cx="6191250" cy="461962"/>
            <a:chOff x="738" y="3330"/>
            <a:chExt cx="3900" cy="291"/>
          </a:xfrm>
        </p:grpSpPr>
        <p:sp>
          <p:nvSpPr>
            <p:cNvPr id="836619" name="Rectangle 11"/>
            <p:cNvSpPr>
              <a:spLocks noChangeArrowheads="1"/>
            </p:cNvSpPr>
            <p:nvPr/>
          </p:nvSpPr>
          <p:spPr bwMode="auto">
            <a:xfrm>
              <a:off x="2098" y="3346"/>
              <a:ext cx="2540" cy="275"/>
            </a:xfrm>
            <a:prstGeom prst="rect">
              <a:avLst/>
            </a:prstGeom>
            <a:solidFill>
              <a:srgbClr val="FFCCFF"/>
            </a:solidFill>
            <a:ln w="9525">
              <a:solidFill>
                <a:schemeClr val="tx1"/>
              </a:solidFill>
              <a:miter lim="800000"/>
            </a:ln>
            <a:effectLst>
              <a:outerShdw dist="35921" dir="2700000" algn="ctr" rotWithShape="0">
                <a:schemeClr val="tx1"/>
              </a:outerShdw>
            </a:effectLst>
          </p:spPr>
          <p:txBody>
            <a:bodyPr wrap="none" anchor="ctr"/>
            <a:lstStyle/>
            <a:p>
              <a:r>
                <a:rPr kumimoji="1" lang="en-US" altLang="zh-CN" sz="2000" dirty="0">
                  <a:latin typeface="Arial" panose="020B0604020202020204" pitchFamily="34" charset="0"/>
                  <a:ea typeface="黑体" panose="02010609060101010101" pitchFamily="49" charset="-122"/>
                </a:rPr>
                <a:t>     131.6.23.13,                  1500</a:t>
              </a:r>
            </a:p>
          </p:txBody>
        </p:sp>
        <p:sp>
          <p:nvSpPr>
            <p:cNvPr id="836620" name="Text Box 12"/>
            <p:cNvSpPr txBox="1">
              <a:spLocks noChangeArrowheads="1"/>
            </p:cNvSpPr>
            <p:nvPr/>
          </p:nvSpPr>
          <p:spPr bwMode="auto">
            <a:xfrm>
              <a:off x="738" y="3330"/>
              <a:ext cx="1194" cy="291"/>
            </a:xfrm>
            <a:prstGeom prst="rect">
              <a:avLst/>
            </a:prstGeom>
            <a:noFill/>
            <a:ln w="9525">
              <a:noFill/>
              <a:miter lim="800000"/>
            </a:ln>
            <a:effectLst/>
          </p:spPr>
          <p:txBody>
            <a:bodyPr wrap="none">
              <a:spAutoFit/>
            </a:bodyPr>
            <a:lstStyle/>
            <a:p>
              <a:r>
                <a:rPr kumimoji="1" lang="zh-CN" altLang="en-US" sz="2400" dirty="0">
                  <a:latin typeface="Arial" panose="020B0604020202020204" pitchFamily="34" charset="0"/>
                  <a:ea typeface="黑体" panose="02010609060101010101" pitchFamily="49" charset="-122"/>
                </a:rPr>
                <a:t>插口</a:t>
              </a:r>
              <a:r>
                <a:rPr kumimoji="1" lang="en-US" altLang="zh-CN" sz="2400" dirty="0">
                  <a:latin typeface="Arial" panose="020B0604020202020204" pitchFamily="34" charset="0"/>
                  <a:ea typeface="黑体" panose="02010609060101010101" pitchFamily="49" charset="-122"/>
                </a:rPr>
                <a:t>(socket)</a:t>
              </a:r>
            </a:p>
          </p:txBody>
        </p:sp>
      </p:grpSp>
      <p:grpSp>
        <p:nvGrpSpPr>
          <p:cNvPr id="836621" name="Group 13"/>
          <p:cNvGrpSpPr/>
          <p:nvPr/>
        </p:nvGrpSpPr>
        <p:grpSpPr bwMode="auto">
          <a:xfrm>
            <a:off x="4265613" y="4449763"/>
            <a:ext cx="2651125" cy="522287"/>
            <a:chOff x="2733" y="3072"/>
            <a:chExt cx="1670" cy="329"/>
          </a:xfrm>
        </p:grpSpPr>
        <p:sp>
          <p:nvSpPr>
            <p:cNvPr id="836622" name="AutoShape 14"/>
            <p:cNvSpPr>
              <a:spLocks noChangeArrowheads="1"/>
            </p:cNvSpPr>
            <p:nvPr/>
          </p:nvSpPr>
          <p:spPr bwMode="auto">
            <a:xfrm>
              <a:off x="2733" y="3072"/>
              <a:ext cx="211" cy="329"/>
            </a:xfrm>
            <a:prstGeom prst="downArrow">
              <a:avLst>
                <a:gd name="adj1" fmla="val 50000"/>
                <a:gd name="adj2" fmla="val 56306"/>
              </a:avLst>
            </a:prstGeom>
            <a:solidFill>
              <a:schemeClr val="accent1"/>
            </a:solidFill>
            <a:ln w="9525">
              <a:solidFill>
                <a:schemeClr val="tx1"/>
              </a:solidFill>
              <a:miter lim="800000"/>
            </a:ln>
            <a:effectLst/>
          </p:spPr>
          <p:txBody>
            <a:bodyPr vert="eaVert" wrap="none" anchor="ctr"/>
            <a:lstStyle/>
            <a:p>
              <a:endParaRPr lang="zh-CN" altLang="en-US"/>
            </a:p>
          </p:txBody>
        </p:sp>
        <p:sp>
          <p:nvSpPr>
            <p:cNvPr id="836623" name="AutoShape 15"/>
            <p:cNvSpPr>
              <a:spLocks noChangeArrowheads="1"/>
            </p:cNvSpPr>
            <p:nvPr/>
          </p:nvSpPr>
          <p:spPr bwMode="auto">
            <a:xfrm>
              <a:off x="4191" y="3072"/>
              <a:ext cx="212" cy="329"/>
            </a:xfrm>
            <a:prstGeom prst="downArrow">
              <a:avLst>
                <a:gd name="adj1" fmla="val 50000"/>
                <a:gd name="adj2" fmla="val 56040"/>
              </a:avLst>
            </a:prstGeom>
            <a:solidFill>
              <a:schemeClr val="accent1"/>
            </a:solidFill>
            <a:ln w="9525">
              <a:solidFill>
                <a:schemeClr val="tx1"/>
              </a:solidFill>
              <a:miter lim="800000"/>
            </a:ln>
            <a:effectLst/>
          </p:spPr>
          <p:txBody>
            <a:bodyPr vert="eaVert"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6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6615"/>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500"/>
                                  </p:stCondLst>
                                  <p:childTnLst>
                                    <p:set>
                                      <p:cBhvr>
                                        <p:cTn id="13" dur="1" fill="hold">
                                          <p:stCondLst>
                                            <p:cond delay="0"/>
                                          </p:stCondLst>
                                        </p:cTn>
                                        <p:tgtEl>
                                          <p:spTgt spid="836621"/>
                                        </p:tgtEl>
                                        <p:attrNameLst>
                                          <p:attrName>style.visibility</p:attrName>
                                        </p:attrNameLst>
                                      </p:cBhvr>
                                      <p:to>
                                        <p:strVal val="visible"/>
                                      </p:to>
                                    </p:set>
                                    <p:animEffect transition="in" filter="wipe(up)">
                                      <p:cBhvr>
                                        <p:cTn id="14" dur="1000"/>
                                        <p:tgtEl>
                                          <p:spTgt spid="836621"/>
                                        </p:tgtEl>
                                      </p:cBhvr>
                                    </p:animEffect>
                                  </p:childTnLst>
                                </p:cTn>
                              </p:par>
                            </p:childTnLst>
                          </p:cTn>
                        </p:par>
                        <p:par>
                          <p:cTn id="15" fill="hold">
                            <p:stCondLst>
                              <p:cond delay="1500"/>
                            </p:stCondLst>
                            <p:childTnLst>
                              <p:par>
                                <p:cTn id="16" presetID="22" presetClass="entr" presetSubtype="1" fill="hold" nodeType="afterEffect">
                                  <p:stCondLst>
                                    <p:cond delay="500"/>
                                  </p:stCondLst>
                                  <p:childTnLst>
                                    <p:set>
                                      <p:cBhvr>
                                        <p:cTn id="17" dur="1" fill="hold">
                                          <p:stCondLst>
                                            <p:cond delay="0"/>
                                          </p:stCondLst>
                                        </p:cTn>
                                        <p:tgtEl>
                                          <p:spTgt spid="836618"/>
                                        </p:tgtEl>
                                        <p:attrNameLst>
                                          <p:attrName>style.visibility</p:attrName>
                                        </p:attrNameLst>
                                      </p:cBhvr>
                                      <p:to>
                                        <p:strVal val="visible"/>
                                      </p:to>
                                    </p:set>
                                    <p:animEffect transition="in" filter="wipe(up)">
                                      <p:cBhvr>
                                        <p:cTn id="18" dur="1000"/>
                                        <p:tgtEl>
                                          <p:spTgt spid="836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7" name="Rectangle 5"/>
          <p:cNvSpPr>
            <a:spLocks noChangeArrowheads="1"/>
          </p:cNvSpPr>
          <p:nvPr/>
        </p:nvSpPr>
        <p:spPr bwMode="auto">
          <a:xfrm>
            <a:off x="684213" y="3789363"/>
            <a:ext cx="7921625" cy="1295400"/>
          </a:xfrm>
          <a:prstGeom prst="rect">
            <a:avLst/>
          </a:prstGeom>
          <a:solidFill>
            <a:srgbClr val="FFFF99"/>
          </a:solidFill>
          <a:ln w="28575">
            <a:solidFill>
              <a:schemeClr val="folHlink"/>
            </a:solidFill>
            <a:miter lim="800000"/>
          </a:ln>
          <a:effectLst/>
        </p:spPr>
        <p:txBody>
          <a:bodyPr wrap="none" anchor="ctr"/>
          <a:lstStyle/>
          <a:p>
            <a:r>
              <a:rPr lang="en-US" altLang="zh-CN" dirty="0"/>
              <a:t>TCP </a:t>
            </a:r>
            <a:r>
              <a:rPr lang="zh-CN" altLang="en-US" dirty="0"/>
              <a:t>连接 </a:t>
            </a:r>
            <a:r>
              <a:rPr lang="en-US" altLang="zh-CN" dirty="0"/>
              <a:t>::= </a:t>
            </a:r>
            <a:r>
              <a:rPr lang="en-US" altLang="zh-CN" dirty="0">
                <a:solidFill>
                  <a:srgbClr val="C00000"/>
                </a:solidFill>
              </a:rPr>
              <a:t>{</a:t>
            </a:r>
            <a:r>
              <a:rPr lang="en-US" altLang="zh-CN" dirty="0"/>
              <a:t>socket1, socket2</a:t>
            </a:r>
            <a:r>
              <a:rPr lang="en-US" altLang="zh-CN" dirty="0">
                <a:solidFill>
                  <a:srgbClr val="C00000"/>
                </a:solidFill>
              </a:rPr>
              <a:t>}</a:t>
            </a:r>
            <a:r>
              <a:rPr lang="en-US" altLang="zh-CN" dirty="0"/>
              <a:t> </a:t>
            </a:r>
          </a:p>
          <a:p>
            <a:r>
              <a:rPr lang="en-US" altLang="zh-CN" dirty="0"/>
              <a:t>             = {(IP1: port1), (IP2: port2)}     (5-2)</a:t>
            </a:r>
          </a:p>
        </p:txBody>
      </p:sp>
      <p:sp>
        <p:nvSpPr>
          <p:cNvPr id="694276" name="Rectangle 4"/>
          <p:cNvSpPr>
            <a:spLocks noChangeArrowheads="1"/>
          </p:cNvSpPr>
          <p:nvPr/>
        </p:nvSpPr>
        <p:spPr bwMode="auto">
          <a:xfrm>
            <a:off x="684213" y="1341438"/>
            <a:ext cx="7921625" cy="719137"/>
          </a:xfrm>
          <a:prstGeom prst="rect">
            <a:avLst/>
          </a:prstGeom>
          <a:solidFill>
            <a:srgbClr val="FFFF99"/>
          </a:solidFill>
          <a:ln w="28575">
            <a:solidFill>
              <a:schemeClr val="folHlink"/>
            </a:solidFill>
            <a:miter lim="800000"/>
          </a:ln>
          <a:effectLst/>
        </p:spPr>
        <p:txBody>
          <a:bodyPr wrap="none" anchor="ctr"/>
          <a:lstStyle/>
          <a:p>
            <a:pPr algn="ctr">
              <a:spcBef>
                <a:spcPct val="20000"/>
              </a:spcBef>
              <a:spcAft>
                <a:spcPct val="30000"/>
              </a:spcAft>
              <a:buClr>
                <a:schemeClr val="hlink"/>
              </a:buClr>
            </a:pPr>
            <a:r>
              <a:rPr lang="zh-CN" altLang="en-US" dirty="0"/>
              <a:t>套接字 </a:t>
            </a:r>
            <a:r>
              <a:rPr lang="en-US" altLang="zh-CN" dirty="0"/>
              <a:t>socket = (IP</a:t>
            </a:r>
            <a:r>
              <a:rPr lang="zh-CN" altLang="en-US" dirty="0"/>
              <a:t>地址</a:t>
            </a:r>
            <a:r>
              <a:rPr lang="en-US" altLang="zh-CN" dirty="0"/>
              <a:t>: </a:t>
            </a:r>
            <a:r>
              <a:rPr lang="zh-CN" altLang="en-US" dirty="0"/>
              <a:t>端口号</a:t>
            </a:r>
            <a:r>
              <a:rPr lang="en-US" altLang="zh-CN" dirty="0"/>
              <a:t>)      (5-1)</a:t>
            </a:r>
          </a:p>
        </p:txBody>
      </p:sp>
      <p:sp>
        <p:nvSpPr>
          <p:cNvPr id="694278" name="Rectangle 6"/>
          <p:cNvSpPr>
            <a:spLocks noGrp="1" noChangeArrowheads="1"/>
          </p:cNvSpPr>
          <p:nvPr>
            <p:ph type="title"/>
          </p:nvPr>
        </p:nvSpPr>
        <p:spPr/>
        <p:txBody>
          <a:bodyPr/>
          <a:lstStyle/>
          <a:p>
            <a:r>
              <a:rPr lang="zh-CN" altLang="en-US" dirty="0"/>
              <a:t>套接字</a:t>
            </a:r>
            <a:r>
              <a:rPr lang="en-US" altLang="zh-CN" dirty="0"/>
              <a:t>(socket)</a:t>
            </a:r>
          </a:p>
        </p:txBody>
      </p:sp>
      <p:sp>
        <p:nvSpPr>
          <p:cNvPr id="694275" name="Rectangle 3"/>
          <p:cNvSpPr>
            <a:spLocks noGrp="1" noChangeArrowheads="1"/>
          </p:cNvSpPr>
          <p:nvPr>
            <p:ph type="body" idx="4294967295"/>
          </p:nvPr>
        </p:nvSpPr>
        <p:spPr>
          <a:xfrm>
            <a:off x="571472" y="2428868"/>
            <a:ext cx="8143932" cy="935038"/>
          </a:xfrm>
        </p:spPr>
        <p:txBody>
          <a:bodyPr/>
          <a:lstStyle/>
          <a:p>
            <a:pPr>
              <a:spcBef>
                <a:spcPct val="40000"/>
              </a:spcBef>
              <a:spcAft>
                <a:spcPct val="50000"/>
              </a:spcAft>
            </a:pPr>
            <a:r>
              <a:rPr lang="zh-CN" altLang="en-US" sz="2800" dirty="0"/>
              <a:t>每一条</a:t>
            </a:r>
            <a:r>
              <a:rPr lang="en-US" altLang="zh-CN" sz="2800" dirty="0"/>
              <a:t>TCP</a:t>
            </a:r>
            <a:r>
              <a:rPr lang="zh-CN" altLang="en-US" sz="2800" dirty="0"/>
              <a:t>连接</a:t>
            </a:r>
            <a:r>
              <a:rPr lang="zh-CN" altLang="en-US" sz="2800" dirty="0">
                <a:solidFill>
                  <a:srgbClr val="FF0000"/>
                </a:solidFill>
              </a:rPr>
              <a:t>唯一地</a:t>
            </a:r>
            <a:r>
              <a:rPr lang="zh-CN" altLang="en-US" sz="2800" dirty="0"/>
              <a:t>被通信两端的两个端点</a:t>
            </a:r>
            <a:r>
              <a:rPr lang="en-US" altLang="zh-CN" sz="2800" dirty="0"/>
              <a:t>endpoint (</a:t>
            </a:r>
            <a:r>
              <a:rPr lang="zh-CN" altLang="en-US" sz="2800" dirty="0"/>
              <a:t>即两个套接字</a:t>
            </a:r>
            <a:r>
              <a:rPr lang="en-US" altLang="zh-CN" sz="2800" dirty="0"/>
              <a:t>) </a:t>
            </a:r>
            <a:r>
              <a:rPr lang="zh-CN" altLang="en-US" sz="2800" dirty="0"/>
              <a:t>所确定。即：</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60" name="Rectangle 4"/>
          <p:cNvSpPr>
            <a:spLocks noGrp="1" noChangeArrowheads="1"/>
          </p:cNvSpPr>
          <p:nvPr>
            <p:ph type="title"/>
          </p:nvPr>
        </p:nvSpPr>
        <p:spPr/>
        <p:txBody>
          <a:bodyPr/>
          <a:lstStyle/>
          <a:p>
            <a:r>
              <a:rPr lang="zh-CN" altLang="en-US" dirty="0"/>
              <a:t>应当记住</a:t>
            </a:r>
          </a:p>
        </p:txBody>
      </p:sp>
      <p:sp>
        <p:nvSpPr>
          <p:cNvPr id="838661" name="Rectangle 5"/>
          <p:cNvSpPr>
            <a:spLocks noGrp="1" noChangeArrowheads="1"/>
          </p:cNvSpPr>
          <p:nvPr>
            <p:ph type="body" idx="1"/>
          </p:nvPr>
        </p:nvSpPr>
        <p:spPr>
          <a:xfrm>
            <a:off x="330200" y="1071546"/>
            <a:ext cx="8483600" cy="5093757"/>
          </a:xfrm>
        </p:spPr>
        <p:txBody>
          <a:bodyPr/>
          <a:lstStyle/>
          <a:p>
            <a:pPr>
              <a:spcBef>
                <a:spcPts val="600"/>
              </a:spcBef>
            </a:pPr>
            <a:r>
              <a:rPr lang="zh-CN" altLang="en-US" dirty="0"/>
              <a:t>总之，</a:t>
            </a:r>
            <a:r>
              <a:rPr lang="en-US" altLang="zh-CN" dirty="0"/>
              <a:t>TCP</a:t>
            </a:r>
            <a:r>
              <a:rPr lang="zh-CN" altLang="en-US" dirty="0"/>
              <a:t>连接就是由协议软件所提供的一种抽象。</a:t>
            </a:r>
          </a:p>
          <a:p>
            <a:pPr>
              <a:spcBef>
                <a:spcPts val="600"/>
              </a:spcBef>
            </a:pPr>
            <a:endParaRPr lang="zh-CN" altLang="en-US" dirty="0"/>
          </a:p>
          <a:p>
            <a:pPr>
              <a:spcBef>
                <a:spcPts val="600"/>
              </a:spcBef>
            </a:pPr>
            <a:r>
              <a:rPr lang="zh-CN" altLang="en-US" dirty="0">
                <a:solidFill>
                  <a:srgbClr val="FF0000"/>
                </a:solidFill>
              </a:rPr>
              <a:t>虽然</a:t>
            </a:r>
            <a:r>
              <a:rPr lang="zh-CN" altLang="en-US" dirty="0"/>
              <a:t>有时为了方便，我们也可以说，在一个应用进程和另一个应用进程之间建立了一条</a:t>
            </a:r>
            <a:r>
              <a:rPr lang="en-US" altLang="zh-CN" dirty="0">
                <a:solidFill>
                  <a:srgbClr val="FF0000"/>
                </a:solidFill>
              </a:rPr>
              <a:t>TCP</a:t>
            </a:r>
            <a:r>
              <a:rPr lang="zh-CN" altLang="en-US" dirty="0">
                <a:solidFill>
                  <a:srgbClr val="FF0000"/>
                </a:solidFill>
              </a:rPr>
              <a:t>连接</a:t>
            </a:r>
            <a:r>
              <a:rPr lang="zh-CN" altLang="en-US" dirty="0"/>
              <a:t>，</a:t>
            </a:r>
            <a:endParaRPr lang="en-US" altLang="zh-CN" dirty="0"/>
          </a:p>
          <a:p>
            <a:pPr>
              <a:spcBef>
                <a:spcPts val="600"/>
              </a:spcBef>
            </a:pPr>
            <a:endParaRPr lang="en-US" altLang="zh-CN" dirty="0"/>
          </a:p>
          <a:p>
            <a:pPr>
              <a:spcBef>
                <a:spcPts val="600"/>
              </a:spcBef>
            </a:pPr>
            <a:r>
              <a:rPr lang="zh-CN" altLang="en-US" dirty="0">
                <a:solidFill>
                  <a:srgbClr val="FF0000"/>
                </a:solidFill>
              </a:rPr>
              <a:t>但</a:t>
            </a:r>
            <a:r>
              <a:rPr lang="zh-CN" altLang="en-US" dirty="0"/>
              <a:t>一定要记住：</a:t>
            </a:r>
            <a:r>
              <a:rPr lang="en-US" altLang="zh-CN" dirty="0"/>
              <a:t>TCP</a:t>
            </a:r>
            <a:r>
              <a:rPr lang="zh-CN" altLang="en-US" dirty="0"/>
              <a:t>连接的端点是套接字，即 </a:t>
            </a:r>
            <a:r>
              <a:rPr lang="en-US" altLang="zh-CN" dirty="0"/>
              <a:t>(IP</a:t>
            </a:r>
            <a:r>
              <a:rPr lang="zh-CN" altLang="en-US" dirty="0"/>
              <a:t>地址</a:t>
            </a:r>
            <a:r>
              <a:rPr lang="en-US" altLang="zh-CN" dirty="0"/>
              <a:t>:</a:t>
            </a:r>
            <a:r>
              <a:rPr lang="zh-CN" altLang="en-US" dirty="0"/>
              <a:t>端口号</a:t>
            </a:r>
            <a:r>
              <a:rPr lang="en-US" altLang="zh-CN" dirty="0"/>
              <a:t>)</a:t>
            </a:r>
            <a:r>
              <a:rPr lang="zh-CN" altLang="en-US" dirty="0"/>
              <a:t>。</a:t>
            </a:r>
          </a:p>
          <a:p>
            <a:pPr>
              <a:spcBef>
                <a:spcPts val="600"/>
              </a:spcBef>
            </a:pPr>
            <a:endParaRPr lang="zh-CN" altLang="en-US" dirty="0"/>
          </a:p>
          <a:p>
            <a:pPr>
              <a:spcBef>
                <a:spcPts val="600"/>
              </a:spcBef>
            </a:pPr>
            <a:r>
              <a:rPr lang="zh-CN" altLang="en-US" dirty="0">
                <a:solidFill>
                  <a:srgbClr val="FF0000"/>
                </a:solidFill>
              </a:rPr>
              <a:t>也</a:t>
            </a:r>
            <a:r>
              <a:rPr lang="zh-CN" altLang="en-US" dirty="0"/>
              <a:t>还应记住：同一</a:t>
            </a:r>
            <a:r>
              <a:rPr lang="en-US" altLang="zh-CN" dirty="0"/>
              <a:t>IP</a:t>
            </a:r>
            <a:r>
              <a:rPr lang="zh-CN" altLang="en-US" dirty="0"/>
              <a:t>地址可以有多个不同的</a:t>
            </a:r>
            <a:r>
              <a:rPr lang="en-US" altLang="zh-CN" dirty="0"/>
              <a:t>TCP</a:t>
            </a:r>
            <a:r>
              <a:rPr lang="zh-CN" altLang="en-US" dirty="0"/>
              <a:t>连接，而同一个端口号也可以出现在多个不同的</a:t>
            </a:r>
            <a:r>
              <a:rPr lang="en-US" altLang="zh-CN" dirty="0"/>
              <a:t>TCP</a:t>
            </a:r>
            <a:r>
              <a:rPr lang="zh-CN" altLang="en-US" dirty="0"/>
              <a:t>连接中。 </a:t>
            </a:r>
          </a:p>
          <a:p>
            <a:pPr>
              <a:spcBef>
                <a:spcPts val="600"/>
              </a:spcBef>
            </a:pP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7090" name="Picture 2" descr="Fig19_06"/>
          <p:cNvPicPr>
            <a:picLocks noChangeAspect="1" noChangeArrowheads="1"/>
          </p:cNvPicPr>
          <p:nvPr/>
        </p:nvPicPr>
        <p:blipFill>
          <a:blip r:embed="rId3" cstate="print"/>
          <a:srcRect/>
          <a:stretch>
            <a:fillRect/>
          </a:stretch>
        </p:blipFill>
        <p:spPr bwMode="auto">
          <a:xfrm>
            <a:off x="355600" y="1364652"/>
            <a:ext cx="6769100" cy="4705350"/>
          </a:xfrm>
          <a:prstGeom prst="rect">
            <a:avLst/>
          </a:prstGeom>
          <a:noFill/>
          <a:ln w="9525">
            <a:noFill/>
            <a:miter lim="800000"/>
            <a:headEnd/>
            <a:tailEnd/>
          </a:ln>
        </p:spPr>
      </p:pic>
      <p:sp>
        <p:nvSpPr>
          <p:cNvPr id="857092" name="Rectangle 4"/>
          <p:cNvSpPr>
            <a:spLocks noGrp="1" noChangeArrowheads="1"/>
          </p:cNvSpPr>
          <p:nvPr>
            <p:ph type="title"/>
          </p:nvPr>
        </p:nvSpPr>
        <p:spPr>
          <a:xfrm>
            <a:off x="355600" y="203200"/>
            <a:ext cx="8464872" cy="633512"/>
          </a:xfrm>
        </p:spPr>
        <p:txBody>
          <a:bodyPr/>
          <a:lstStyle/>
          <a:p>
            <a:r>
              <a:rPr lang="en-US" altLang="zh-CN" dirty="0">
                <a:latin typeface="+mn-lt"/>
              </a:rPr>
              <a:t>One socket can participate in several connections</a:t>
            </a:r>
          </a:p>
        </p:txBody>
      </p:sp>
      <p:sp>
        <p:nvSpPr>
          <p:cNvPr id="2" name="矩形 1"/>
          <p:cNvSpPr/>
          <p:nvPr/>
        </p:nvSpPr>
        <p:spPr>
          <a:xfrm>
            <a:off x="6000760" y="1357298"/>
            <a:ext cx="2989921" cy="430887"/>
          </a:xfrm>
          <a:prstGeom prst="rect">
            <a:avLst/>
          </a:prstGeom>
        </p:spPr>
        <p:txBody>
          <a:bodyPr wrap="none">
            <a:spAutoFit/>
          </a:bodyPr>
          <a:lstStyle/>
          <a:p>
            <a:r>
              <a:rPr lang="en-US" altLang="zh-CN" sz="2200" dirty="0"/>
              <a:t>IP1</a:t>
            </a:r>
            <a:r>
              <a:rPr lang="zh-CN" altLang="en-US" sz="2200" dirty="0"/>
              <a:t>有可能等于</a:t>
            </a:r>
            <a:r>
              <a:rPr lang="en-US" altLang="zh-CN" sz="2200" dirty="0"/>
              <a:t>IP3</a:t>
            </a:r>
            <a:r>
              <a:rPr lang="zh-CN" altLang="en-US" sz="2200" dirty="0"/>
              <a:t>吗？</a:t>
            </a:r>
            <a:endParaRPr lang="en-US" altLang="zh-CN" sz="2200" dirty="0"/>
          </a:p>
        </p:txBody>
      </p:sp>
      <p:sp>
        <p:nvSpPr>
          <p:cNvPr id="3" name="矩形 2"/>
          <p:cNvSpPr/>
          <p:nvPr/>
        </p:nvSpPr>
        <p:spPr>
          <a:xfrm>
            <a:off x="5955235" y="2996952"/>
            <a:ext cx="2781531" cy="430887"/>
          </a:xfrm>
          <a:prstGeom prst="rect">
            <a:avLst/>
          </a:prstGeom>
        </p:spPr>
        <p:txBody>
          <a:bodyPr wrap="none">
            <a:spAutoFit/>
          </a:bodyPr>
          <a:lstStyle/>
          <a:p>
            <a:r>
              <a:rPr lang="en-US" altLang="zh-CN" sz="2200" dirty="0"/>
              <a:t>n1</a:t>
            </a:r>
            <a:r>
              <a:rPr lang="zh-CN" altLang="en-US" sz="2200" dirty="0"/>
              <a:t>有可能等于</a:t>
            </a:r>
            <a:r>
              <a:rPr lang="en-US" altLang="zh-CN" sz="2200" dirty="0"/>
              <a:t>n3</a:t>
            </a:r>
            <a:r>
              <a:rPr lang="zh-CN" altLang="en-US" sz="2200" dirty="0"/>
              <a:t>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8116" name="Rectangle 4"/>
          <p:cNvSpPr>
            <a:spLocks noGrp="1" noChangeArrowheads="1"/>
          </p:cNvSpPr>
          <p:nvPr>
            <p:ph type="title"/>
          </p:nvPr>
        </p:nvSpPr>
        <p:spPr>
          <a:xfrm>
            <a:off x="357158" y="87269"/>
            <a:ext cx="8458200" cy="484211"/>
          </a:xfrm>
        </p:spPr>
        <p:txBody>
          <a:bodyPr/>
          <a:lstStyle/>
          <a:p>
            <a:r>
              <a:rPr lang="en-US" altLang="zh-CN" sz="2400" dirty="0"/>
              <a:t>TCP connection-based demultiplexing</a:t>
            </a:r>
          </a:p>
        </p:txBody>
      </p:sp>
      <p:pic>
        <p:nvPicPr>
          <p:cNvPr id="858114" name="Picture 2" descr="Fig19_07"/>
          <p:cNvPicPr>
            <a:picLocks noChangeAspect="1" noChangeArrowheads="1"/>
          </p:cNvPicPr>
          <p:nvPr/>
        </p:nvPicPr>
        <p:blipFill>
          <a:blip r:embed="rId2" cstate="print"/>
          <a:srcRect/>
          <a:stretch>
            <a:fillRect/>
          </a:stretch>
        </p:blipFill>
        <p:spPr bwMode="auto">
          <a:xfrm>
            <a:off x="714348" y="571480"/>
            <a:ext cx="7858180" cy="6143668"/>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355600" y="374650"/>
            <a:ext cx="8420100" cy="455613"/>
          </a:xfrm>
        </p:spPr>
        <p:txBody>
          <a:bodyPr/>
          <a:lstStyle/>
          <a:p>
            <a:r>
              <a:rPr lang="zh-CN" altLang="en-US"/>
              <a:t>同一个名词 </a:t>
            </a:r>
            <a:r>
              <a:rPr lang="en-US" altLang="zh-CN" dirty="0"/>
              <a:t>socket</a:t>
            </a:r>
            <a:r>
              <a:rPr lang="zh-CN" altLang="en-US"/>
              <a:t>有多种不同的意思 </a:t>
            </a:r>
          </a:p>
        </p:txBody>
      </p:sp>
      <p:sp>
        <p:nvSpPr>
          <p:cNvPr id="840707" name="Rectangle 3"/>
          <p:cNvSpPr>
            <a:spLocks noGrp="1" noChangeArrowheads="1"/>
          </p:cNvSpPr>
          <p:nvPr>
            <p:ph type="body" idx="1"/>
          </p:nvPr>
        </p:nvSpPr>
        <p:spPr>
          <a:xfrm>
            <a:off x="330200" y="1028700"/>
            <a:ext cx="8483600" cy="5136603"/>
          </a:xfrm>
        </p:spPr>
        <p:txBody>
          <a:bodyPr/>
          <a:lstStyle/>
          <a:p>
            <a:pPr marL="457200" indent="-457200">
              <a:buFont typeface="+mj-ea"/>
              <a:buAutoNum type="circleNumDbPlain"/>
            </a:pPr>
            <a:r>
              <a:rPr lang="zh-CN" altLang="en-US" dirty="0"/>
              <a:t>应用编程接口</a:t>
            </a:r>
            <a:r>
              <a:rPr lang="en-US" altLang="zh-CN" dirty="0"/>
              <a:t>API</a:t>
            </a:r>
            <a:r>
              <a:rPr lang="zh-CN" altLang="en-US" dirty="0"/>
              <a:t>称为</a:t>
            </a:r>
            <a:r>
              <a:rPr lang="en-US" altLang="zh-CN" dirty="0"/>
              <a:t>socket API, </a:t>
            </a:r>
            <a:r>
              <a:rPr lang="zh-CN" altLang="en-US" dirty="0"/>
              <a:t>简称为</a:t>
            </a:r>
            <a:r>
              <a:rPr lang="en-US" altLang="zh-CN" dirty="0"/>
              <a:t>socket</a:t>
            </a:r>
            <a:r>
              <a:rPr lang="zh-CN" altLang="en-US" dirty="0"/>
              <a:t>。</a:t>
            </a:r>
          </a:p>
          <a:p>
            <a:pPr marL="457200" indent="-457200">
              <a:buFont typeface="+mj-ea"/>
              <a:buAutoNum type="circleNumDbPlain"/>
            </a:pPr>
            <a:endParaRPr lang="zh-CN" altLang="en-US" dirty="0"/>
          </a:p>
          <a:p>
            <a:pPr marL="457200" indent="-457200">
              <a:buFont typeface="+mj-ea"/>
              <a:buAutoNum type="circleNumDbPlain"/>
            </a:pPr>
            <a:r>
              <a:rPr lang="en-US" altLang="zh-CN" dirty="0"/>
              <a:t>socket API</a:t>
            </a:r>
            <a:r>
              <a:rPr lang="zh-CN" altLang="en-US" dirty="0"/>
              <a:t>中使用的一个函数名也叫作</a:t>
            </a:r>
            <a:r>
              <a:rPr lang="en-US" altLang="zh-CN" dirty="0"/>
              <a:t>socket</a:t>
            </a:r>
            <a:r>
              <a:rPr lang="zh-CN" altLang="en-US" dirty="0"/>
              <a:t>。</a:t>
            </a:r>
          </a:p>
          <a:p>
            <a:pPr marL="457200" indent="-457200">
              <a:buFont typeface="+mj-ea"/>
              <a:buAutoNum type="circleNumDbPlain"/>
            </a:pPr>
            <a:endParaRPr lang="zh-CN" altLang="en-US" dirty="0"/>
          </a:p>
          <a:p>
            <a:pPr marL="457200" indent="-457200">
              <a:buFont typeface="+mj-ea"/>
              <a:buAutoNum type="circleNumDbPlain"/>
            </a:pPr>
            <a:r>
              <a:rPr lang="zh-CN" altLang="en-US" dirty="0"/>
              <a:t>调用</a:t>
            </a:r>
            <a:r>
              <a:rPr lang="en-US" altLang="zh-CN" dirty="0"/>
              <a:t>socket</a:t>
            </a:r>
            <a:r>
              <a:rPr lang="zh-CN" altLang="en-US" dirty="0"/>
              <a:t>函数的端点称为</a:t>
            </a:r>
            <a:r>
              <a:rPr lang="en-US" altLang="zh-CN" dirty="0"/>
              <a:t>socket</a:t>
            </a:r>
            <a:r>
              <a:rPr lang="zh-CN" altLang="en-US" dirty="0"/>
              <a:t>。</a:t>
            </a:r>
          </a:p>
          <a:p>
            <a:pPr marL="457200" indent="-457200">
              <a:buFont typeface="+mj-ea"/>
              <a:buAutoNum type="circleNumDbPlain"/>
            </a:pPr>
            <a:endParaRPr lang="zh-CN" altLang="en-US" dirty="0"/>
          </a:p>
          <a:p>
            <a:pPr marL="457200" indent="-457200">
              <a:buFont typeface="+mj-ea"/>
              <a:buAutoNum type="circleNumDbPlain"/>
            </a:pPr>
            <a:r>
              <a:rPr lang="zh-CN" altLang="en-US" dirty="0"/>
              <a:t>调用</a:t>
            </a:r>
            <a:r>
              <a:rPr lang="en-US" altLang="zh-CN" dirty="0"/>
              <a:t>socket</a:t>
            </a:r>
            <a:r>
              <a:rPr lang="zh-CN" altLang="en-US" dirty="0"/>
              <a:t>函数时其返回值称为</a:t>
            </a:r>
            <a:r>
              <a:rPr lang="en-US" altLang="zh-CN" dirty="0">
                <a:solidFill>
                  <a:srgbClr val="C00000"/>
                </a:solidFill>
              </a:rPr>
              <a:t>socket</a:t>
            </a:r>
            <a:r>
              <a:rPr lang="zh-CN" altLang="en-US" dirty="0">
                <a:solidFill>
                  <a:srgbClr val="C00000"/>
                </a:solidFill>
              </a:rPr>
              <a:t>描述符</a:t>
            </a:r>
            <a:r>
              <a:rPr lang="zh-CN" altLang="en-US" dirty="0"/>
              <a:t>，可简称为</a:t>
            </a:r>
            <a:r>
              <a:rPr lang="en-US" altLang="zh-CN" dirty="0"/>
              <a:t>socket</a:t>
            </a:r>
            <a:r>
              <a:rPr lang="zh-CN" altLang="en-US" dirty="0"/>
              <a:t>。</a:t>
            </a:r>
          </a:p>
          <a:p>
            <a:pPr marL="457200" indent="-457200">
              <a:buFont typeface="+mj-ea"/>
              <a:buAutoNum type="circleNumDbPlain"/>
            </a:pPr>
            <a:endParaRPr lang="zh-CN" altLang="en-US" dirty="0"/>
          </a:p>
          <a:p>
            <a:pPr marL="457200" indent="-457200">
              <a:buFont typeface="+mj-ea"/>
              <a:buAutoNum type="circleNumDbPlain"/>
            </a:pPr>
            <a:r>
              <a:rPr lang="zh-CN" altLang="en-US" dirty="0"/>
              <a:t>在操作系统内核中连网协议的</a:t>
            </a:r>
            <a:r>
              <a:rPr lang="en-US" altLang="zh-CN" dirty="0"/>
              <a:t>Berkeley</a:t>
            </a:r>
            <a:r>
              <a:rPr lang="zh-CN" altLang="en-US" dirty="0"/>
              <a:t>实现，称为</a:t>
            </a:r>
            <a:r>
              <a:rPr lang="en-US" altLang="zh-CN" dirty="0"/>
              <a:t>socket</a:t>
            </a:r>
            <a:r>
              <a:rPr lang="zh-CN" altLang="en-US" dirty="0"/>
              <a:t>实现。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solidFill>
                  <a:srgbClr val="FF0000"/>
                </a:solidFill>
              </a:rPr>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FontTx/>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6" name="Rectangle 4"/>
          <p:cNvSpPr>
            <a:spLocks noGrp="1" noChangeArrowheads="1"/>
          </p:cNvSpPr>
          <p:nvPr>
            <p:ph type="title"/>
          </p:nvPr>
        </p:nvSpPr>
        <p:spPr>
          <a:xfrm>
            <a:off x="355600" y="203200"/>
            <a:ext cx="8458200" cy="705520"/>
          </a:xfrm>
        </p:spPr>
        <p:txBody>
          <a:bodyPr/>
          <a:lstStyle/>
          <a:p>
            <a:r>
              <a:rPr lang="zh-CN" altLang="en-US" dirty="0">
                <a:latin typeface="+mj-ea"/>
              </a:rPr>
              <a:t>可靠传输的工作原理</a:t>
            </a:r>
          </a:p>
        </p:txBody>
      </p:sp>
      <p:sp>
        <p:nvSpPr>
          <p:cNvPr id="842757" name="Rectangle 5"/>
          <p:cNvSpPr>
            <a:spLocks noGrp="1" noChangeArrowheads="1"/>
          </p:cNvSpPr>
          <p:nvPr>
            <p:ph type="body" idx="1"/>
          </p:nvPr>
        </p:nvSpPr>
        <p:spPr>
          <a:xfrm>
            <a:off x="330200" y="1052513"/>
            <a:ext cx="8483600" cy="5112791"/>
          </a:xfrm>
        </p:spPr>
        <p:txBody>
          <a:bodyPr/>
          <a:lstStyle/>
          <a:p>
            <a:pPr>
              <a:spcBef>
                <a:spcPts val="600"/>
              </a:spcBef>
            </a:pPr>
            <a:r>
              <a:rPr lang="zh-CN" altLang="en-US" dirty="0"/>
              <a:t>我们知道，</a:t>
            </a:r>
            <a:r>
              <a:rPr lang="en-US" altLang="zh-CN" dirty="0"/>
              <a:t>TCP</a:t>
            </a:r>
            <a:r>
              <a:rPr lang="zh-CN" altLang="en-US" dirty="0"/>
              <a:t>发送的报文段是交给</a:t>
            </a:r>
            <a:r>
              <a:rPr lang="en-US" altLang="zh-CN" dirty="0"/>
              <a:t>IP</a:t>
            </a:r>
            <a:r>
              <a:rPr lang="zh-CN" altLang="en-US" dirty="0"/>
              <a:t>层传送的。</a:t>
            </a:r>
            <a:endParaRPr lang="en-US" altLang="zh-CN" dirty="0"/>
          </a:p>
          <a:p>
            <a:pPr>
              <a:spcBef>
                <a:spcPts val="600"/>
              </a:spcBef>
            </a:pPr>
            <a:endParaRPr lang="en-US" altLang="zh-CN" dirty="0"/>
          </a:p>
          <a:p>
            <a:pPr>
              <a:spcBef>
                <a:spcPts val="600"/>
              </a:spcBef>
            </a:pPr>
            <a:r>
              <a:rPr lang="zh-CN" altLang="en-US" dirty="0"/>
              <a:t>但</a:t>
            </a:r>
            <a:r>
              <a:rPr lang="en-US" altLang="zh-CN" dirty="0"/>
              <a:t>IP</a:t>
            </a:r>
            <a:r>
              <a:rPr lang="zh-CN" altLang="en-US" dirty="0"/>
              <a:t>层只能提供尽最大努力服务，也就是说，</a:t>
            </a:r>
            <a:r>
              <a:rPr lang="en-US" altLang="zh-CN" dirty="0"/>
              <a:t>TCP</a:t>
            </a:r>
            <a:r>
              <a:rPr lang="zh-CN" altLang="en-US" dirty="0"/>
              <a:t>下面的网络所提供的是不可靠的传输。</a:t>
            </a:r>
          </a:p>
          <a:p>
            <a:pPr>
              <a:spcBef>
                <a:spcPts val="600"/>
              </a:spcBef>
            </a:pPr>
            <a:endParaRPr lang="zh-CN" altLang="en-US" dirty="0"/>
          </a:p>
          <a:p>
            <a:pPr>
              <a:spcBef>
                <a:spcPts val="600"/>
              </a:spcBef>
            </a:pPr>
            <a:r>
              <a:rPr lang="zh-CN" altLang="en-US" dirty="0"/>
              <a:t>因此，</a:t>
            </a:r>
            <a:r>
              <a:rPr lang="en-US" altLang="zh-CN"/>
              <a:t>TCP</a:t>
            </a:r>
            <a:r>
              <a:rPr lang="zh-CN" altLang="en-US"/>
              <a:t>必须</a:t>
            </a:r>
            <a:r>
              <a:rPr lang="zh-CN" altLang="en-US" dirty="0"/>
              <a:t>采用适当的措施才能</a:t>
            </a:r>
            <a:r>
              <a:rPr lang="zh-CN" altLang="en-US" dirty="0">
                <a:solidFill>
                  <a:srgbClr val="FF0000"/>
                </a:solidFill>
              </a:rPr>
              <a:t>使得</a:t>
            </a:r>
            <a:r>
              <a:rPr lang="zh-CN" altLang="en-US" dirty="0"/>
              <a:t>两个运输层之间的通信</a:t>
            </a:r>
            <a:r>
              <a:rPr lang="en-US" altLang="zh-CN" dirty="0"/>
              <a:t>(host-to-host channel)</a:t>
            </a:r>
            <a:r>
              <a:rPr lang="zh-CN" altLang="en-US" dirty="0"/>
              <a:t>变得可靠。</a:t>
            </a:r>
          </a:p>
          <a:p>
            <a:pPr>
              <a:spcBef>
                <a:spcPts val="600"/>
              </a:spcBef>
            </a:pPr>
            <a:endParaRPr lang="zh-CN" altLang="en-US" dirty="0"/>
          </a:p>
          <a:p>
            <a:pPr>
              <a:spcBef>
                <a:spcPts val="600"/>
              </a:spcBef>
            </a:pPr>
            <a:r>
              <a:rPr lang="zh-CN" altLang="en-US" dirty="0"/>
              <a:t>理想的传输条件有以下两个特点：</a:t>
            </a:r>
          </a:p>
          <a:p>
            <a:pPr>
              <a:spcBef>
                <a:spcPts val="600"/>
              </a:spcBef>
              <a:buFontTx/>
              <a:buNone/>
            </a:pPr>
            <a:r>
              <a:rPr lang="en-US" altLang="zh-CN" dirty="0"/>
              <a:t>(1) </a:t>
            </a:r>
            <a:r>
              <a:rPr lang="zh-CN" altLang="en-US" dirty="0"/>
              <a:t>传输信道不产生差错。</a:t>
            </a:r>
          </a:p>
          <a:p>
            <a:pPr>
              <a:spcBef>
                <a:spcPts val="600"/>
              </a:spcBef>
              <a:buFontTx/>
              <a:buNone/>
            </a:pPr>
            <a:r>
              <a:rPr lang="en-US" altLang="zh-CN" dirty="0"/>
              <a:t>(2) </a:t>
            </a:r>
            <a:r>
              <a:rPr lang="zh-CN" altLang="en-US" dirty="0"/>
              <a:t>不管发送方以多快的速度发送数据，接收方总是</a:t>
            </a:r>
            <a:r>
              <a:rPr lang="zh-CN" altLang="en-US" dirty="0">
                <a:solidFill>
                  <a:srgbClr val="FF0000"/>
                </a:solidFill>
              </a:rPr>
              <a:t>来得及</a:t>
            </a:r>
            <a:r>
              <a:rPr lang="zh-CN" altLang="en-US" dirty="0"/>
              <a:t>处理收到的数据。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315861" y="1062029"/>
            <a:ext cx="8496300" cy="1152525"/>
          </a:xfrm>
        </p:spPr>
        <p:txBody>
          <a:bodyPr/>
          <a:lstStyle/>
          <a:p>
            <a:pPr algn="just">
              <a:lnSpc>
                <a:spcPct val="90000"/>
              </a:lnSpc>
            </a:pPr>
            <a:r>
              <a:rPr lang="zh-CN" altLang="en-US" dirty="0"/>
              <a:t>从通信和信息处理的角度看，</a:t>
            </a:r>
            <a:r>
              <a:rPr lang="zh-CN" altLang="en-US" dirty="0">
                <a:solidFill>
                  <a:schemeClr val="hlink"/>
                </a:solidFill>
              </a:rPr>
              <a:t>运输层</a:t>
            </a:r>
            <a:r>
              <a:rPr lang="zh-CN" altLang="en-US" dirty="0"/>
              <a:t>向它上面的应用层</a:t>
            </a:r>
            <a:r>
              <a:rPr lang="zh-CN" altLang="en-US" dirty="0">
                <a:solidFill>
                  <a:schemeClr val="hlink"/>
                </a:solidFill>
              </a:rPr>
              <a:t>提供通信服务</a:t>
            </a:r>
            <a:r>
              <a:rPr lang="en-US" altLang="zh-CN" dirty="0">
                <a:solidFill>
                  <a:schemeClr val="hlink"/>
                </a:solidFill>
              </a:rPr>
              <a:t>[</a:t>
            </a:r>
            <a:r>
              <a:rPr lang="zh-CN" altLang="en-US" dirty="0">
                <a:solidFill>
                  <a:schemeClr val="hlink"/>
                </a:solidFill>
              </a:rPr>
              <a:t>扩展交付</a:t>
            </a:r>
            <a:r>
              <a:rPr lang="en-US" altLang="zh-CN" dirty="0">
                <a:solidFill>
                  <a:schemeClr val="hlink"/>
                </a:solidFill>
              </a:rPr>
              <a:t>]</a:t>
            </a:r>
            <a:r>
              <a:rPr lang="zh-CN" altLang="en-US" dirty="0"/>
              <a:t>，它属于面向通信部分的</a:t>
            </a:r>
            <a:r>
              <a:rPr lang="zh-CN" altLang="en-US" dirty="0">
                <a:solidFill>
                  <a:srgbClr val="FF0000"/>
                </a:solidFill>
              </a:rPr>
              <a:t>最高层</a:t>
            </a:r>
            <a:r>
              <a:rPr lang="zh-CN" altLang="en-US" dirty="0"/>
              <a:t>，同时也是用户功能中的</a:t>
            </a:r>
            <a:r>
              <a:rPr lang="zh-CN" altLang="en-US" dirty="0">
                <a:solidFill>
                  <a:srgbClr val="FF0000"/>
                </a:solidFill>
              </a:rPr>
              <a:t>最低层</a:t>
            </a:r>
            <a:r>
              <a:rPr lang="zh-CN" altLang="en-US" dirty="0"/>
              <a:t>。</a:t>
            </a:r>
          </a:p>
        </p:txBody>
      </p:sp>
      <p:grpSp>
        <p:nvGrpSpPr>
          <p:cNvPr id="123927" name="Group 23"/>
          <p:cNvGrpSpPr/>
          <p:nvPr/>
        </p:nvGrpSpPr>
        <p:grpSpPr bwMode="auto">
          <a:xfrm>
            <a:off x="1692275" y="2781300"/>
            <a:ext cx="5545138" cy="2751138"/>
            <a:chOff x="1156" y="2105"/>
            <a:chExt cx="3493" cy="1733"/>
          </a:xfrm>
        </p:grpSpPr>
        <p:sp>
          <p:nvSpPr>
            <p:cNvPr id="123928" name="Rectangle 24"/>
            <p:cNvSpPr>
              <a:spLocks noChangeArrowheads="1"/>
            </p:cNvSpPr>
            <p:nvPr/>
          </p:nvSpPr>
          <p:spPr bwMode="auto">
            <a:xfrm>
              <a:off x="2386" y="2105"/>
              <a:ext cx="1291" cy="482"/>
            </a:xfrm>
            <a:prstGeom prst="rect">
              <a:avLst/>
            </a:prstGeom>
            <a:solidFill>
              <a:srgbClr val="FFFF99"/>
            </a:solidFill>
            <a:ln w="9525">
              <a:solidFill>
                <a:srgbClr val="333399"/>
              </a:solidFill>
              <a:miter lim="800000"/>
            </a:ln>
            <a:effectLst/>
          </p:spPr>
          <p:txBody>
            <a:bodyPr wrap="none" anchor="ctr"/>
            <a:lstStyle/>
            <a:p>
              <a:endParaRPr lang="zh-CN" altLang="en-US"/>
            </a:p>
          </p:txBody>
        </p:sp>
        <p:sp>
          <p:nvSpPr>
            <p:cNvPr id="123929" name="Rectangle 25"/>
            <p:cNvSpPr>
              <a:spLocks noChangeArrowheads="1"/>
            </p:cNvSpPr>
            <p:nvPr/>
          </p:nvSpPr>
          <p:spPr bwMode="auto">
            <a:xfrm>
              <a:off x="2386" y="3115"/>
              <a:ext cx="1291" cy="723"/>
            </a:xfrm>
            <a:prstGeom prst="rect">
              <a:avLst/>
            </a:prstGeom>
            <a:solidFill>
              <a:srgbClr val="FFFF99"/>
            </a:solidFill>
            <a:ln w="9525">
              <a:solidFill>
                <a:srgbClr val="333399"/>
              </a:solidFill>
              <a:miter lim="800000"/>
            </a:ln>
            <a:effectLst/>
          </p:spPr>
          <p:txBody>
            <a:bodyPr wrap="none" anchor="ctr"/>
            <a:lstStyle/>
            <a:p>
              <a:endParaRPr lang="zh-CN" altLang="en-US"/>
            </a:p>
          </p:txBody>
        </p:sp>
        <p:sp>
          <p:nvSpPr>
            <p:cNvPr id="123930" name="Line 26"/>
            <p:cNvSpPr>
              <a:spLocks noChangeShapeType="1"/>
            </p:cNvSpPr>
            <p:nvPr/>
          </p:nvSpPr>
          <p:spPr bwMode="auto">
            <a:xfrm>
              <a:off x="2386" y="3356"/>
              <a:ext cx="1291" cy="0"/>
            </a:xfrm>
            <a:prstGeom prst="line">
              <a:avLst/>
            </a:prstGeom>
            <a:noFill/>
            <a:ln w="9525">
              <a:solidFill>
                <a:srgbClr val="333399"/>
              </a:solidFill>
              <a:round/>
            </a:ln>
            <a:effectLst/>
          </p:spPr>
          <p:txBody>
            <a:bodyPr wrap="none" anchor="ctr"/>
            <a:lstStyle/>
            <a:p>
              <a:endParaRPr lang="zh-CN" altLang="en-US"/>
            </a:p>
          </p:txBody>
        </p:sp>
        <p:sp>
          <p:nvSpPr>
            <p:cNvPr id="123931" name="Line 27"/>
            <p:cNvSpPr>
              <a:spLocks noChangeShapeType="1"/>
            </p:cNvSpPr>
            <p:nvPr/>
          </p:nvSpPr>
          <p:spPr bwMode="auto">
            <a:xfrm>
              <a:off x="2386" y="3597"/>
              <a:ext cx="1291" cy="0"/>
            </a:xfrm>
            <a:prstGeom prst="line">
              <a:avLst/>
            </a:prstGeom>
            <a:noFill/>
            <a:ln w="9525">
              <a:solidFill>
                <a:srgbClr val="333399"/>
              </a:solidFill>
              <a:round/>
            </a:ln>
            <a:effectLst/>
          </p:spPr>
          <p:txBody>
            <a:bodyPr wrap="none" anchor="ctr"/>
            <a:lstStyle/>
            <a:p>
              <a:endParaRPr lang="zh-CN" altLang="en-US"/>
            </a:p>
          </p:txBody>
        </p:sp>
        <p:sp>
          <p:nvSpPr>
            <p:cNvPr id="123932" name="Rectangle 28"/>
            <p:cNvSpPr>
              <a:spLocks noChangeArrowheads="1"/>
            </p:cNvSpPr>
            <p:nvPr/>
          </p:nvSpPr>
          <p:spPr bwMode="auto">
            <a:xfrm>
              <a:off x="2386" y="2730"/>
              <a:ext cx="1291" cy="242"/>
            </a:xfrm>
            <a:prstGeom prst="rect">
              <a:avLst/>
            </a:prstGeom>
            <a:solidFill>
              <a:srgbClr val="CCECFF"/>
            </a:solidFill>
            <a:ln w="19050">
              <a:solidFill>
                <a:srgbClr val="333399"/>
              </a:solidFill>
              <a:miter lim="800000"/>
            </a:ln>
            <a:effectLst/>
          </p:spPr>
          <p:txBody>
            <a:bodyPr wrap="none" anchor="ctr"/>
            <a:lstStyle/>
            <a:p>
              <a:endParaRPr lang="zh-CN" altLang="en-US"/>
            </a:p>
          </p:txBody>
        </p:sp>
        <p:sp>
          <p:nvSpPr>
            <p:cNvPr id="123933" name="Text Box 29"/>
            <p:cNvSpPr txBox="1">
              <a:spLocks noChangeArrowheads="1"/>
            </p:cNvSpPr>
            <p:nvPr/>
          </p:nvSpPr>
          <p:spPr bwMode="auto">
            <a:xfrm>
              <a:off x="2757" y="3588"/>
              <a:ext cx="596" cy="250"/>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物理层</a:t>
              </a:r>
            </a:p>
          </p:txBody>
        </p:sp>
        <p:sp>
          <p:nvSpPr>
            <p:cNvPr id="123934" name="Text Box 30"/>
            <p:cNvSpPr txBox="1">
              <a:spLocks noChangeArrowheads="1"/>
            </p:cNvSpPr>
            <p:nvPr/>
          </p:nvSpPr>
          <p:spPr bwMode="auto">
            <a:xfrm>
              <a:off x="2748" y="3108"/>
              <a:ext cx="596" cy="251"/>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网络层</a:t>
              </a:r>
            </a:p>
          </p:txBody>
        </p:sp>
        <p:sp>
          <p:nvSpPr>
            <p:cNvPr id="123935" name="Text Box 31"/>
            <p:cNvSpPr txBox="1">
              <a:spLocks noChangeArrowheads="1"/>
            </p:cNvSpPr>
            <p:nvPr/>
          </p:nvSpPr>
          <p:spPr bwMode="auto">
            <a:xfrm>
              <a:off x="2767" y="2714"/>
              <a:ext cx="597" cy="250"/>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运输层</a:t>
              </a:r>
            </a:p>
          </p:txBody>
        </p:sp>
        <p:sp>
          <p:nvSpPr>
            <p:cNvPr id="123936" name="Text Box 32"/>
            <p:cNvSpPr txBox="1">
              <a:spLocks noChangeArrowheads="1"/>
            </p:cNvSpPr>
            <p:nvPr/>
          </p:nvSpPr>
          <p:spPr bwMode="auto">
            <a:xfrm>
              <a:off x="2748" y="2196"/>
              <a:ext cx="596" cy="250"/>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应用层</a:t>
              </a:r>
            </a:p>
          </p:txBody>
        </p:sp>
        <p:sp>
          <p:nvSpPr>
            <p:cNvPr id="123937" name="Text Box 33"/>
            <p:cNvSpPr txBox="1">
              <a:spLocks noChangeArrowheads="1"/>
            </p:cNvSpPr>
            <p:nvPr/>
          </p:nvSpPr>
          <p:spPr bwMode="auto">
            <a:xfrm>
              <a:off x="2598" y="3351"/>
              <a:ext cx="916" cy="250"/>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数据链路层</a:t>
              </a:r>
            </a:p>
          </p:txBody>
        </p:sp>
        <p:sp>
          <p:nvSpPr>
            <p:cNvPr id="123938" name="AutoShape 34"/>
            <p:cNvSpPr/>
            <p:nvPr/>
          </p:nvSpPr>
          <p:spPr bwMode="auto">
            <a:xfrm>
              <a:off x="3726" y="2105"/>
              <a:ext cx="150" cy="867"/>
            </a:xfrm>
            <a:prstGeom prst="rightBrace">
              <a:avLst>
                <a:gd name="adj1" fmla="val 48167"/>
                <a:gd name="adj2" fmla="val 48958"/>
              </a:avLst>
            </a:prstGeom>
            <a:noFill/>
            <a:ln w="9525">
              <a:solidFill>
                <a:srgbClr val="333399"/>
              </a:solidFill>
              <a:round/>
            </a:ln>
            <a:effectLst/>
          </p:spPr>
          <p:txBody>
            <a:bodyPr wrap="none" anchor="ctr"/>
            <a:lstStyle/>
            <a:p>
              <a:endParaRPr lang="zh-CN" altLang="en-US"/>
            </a:p>
          </p:txBody>
        </p:sp>
        <p:sp>
          <p:nvSpPr>
            <p:cNvPr id="123939" name="AutoShape 35"/>
            <p:cNvSpPr/>
            <p:nvPr/>
          </p:nvSpPr>
          <p:spPr bwMode="auto">
            <a:xfrm>
              <a:off x="3726" y="3115"/>
              <a:ext cx="150" cy="723"/>
            </a:xfrm>
            <a:prstGeom prst="rightBrace">
              <a:avLst>
                <a:gd name="adj1" fmla="val 40167"/>
                <a:gd name="adj2" fmla="val 48958"/>
              </a:avLst>
            </a:prstGeom>
            <a:noFill/>
            <a:ln w="9525">
              <a:solidFill>
                <a:srgbClr val="333399"/>
              </a:solidFill>
              <a:round/>
            </a:ln>
            <a:effectLst/>
          </p:spPr>
          <p:txBody>
            <a:bodyPr wrap="none" anchor="ctr"/>
            <a:lstStyle/>
            <a:p>
              <a:endParaRPr lang="zh-CN" altLang="en-US"/>
            </a:p>
          </p:txBody>
        </p:sp>
        <p:sp>
          <p:nvSpPr>
            <p:cNvPr id="123940" name="AutoShape 36"/>
            <p:cNvSpPr/>
            <p:nvPr/>
          </p:nvSpPr>
          <p:spPr bwMode="auto">
            <a:xfrm flipH="1">
              <a:off x="2187" y="2105"/>
              <a:ext cx="149" cy="482"/>
            </a:xfrm>
            <a:prstGeom prst="rightBrace">
              <a:avLst>
                <a:gd name="adj1" fmla="val 26957"/>
                <a:gd name="adj2" fmla="val 48958"/>
              </a:avLst>
            </a:prstGeom>
            <a:noFill/>
            <a:ln w="9525">
              <a:solidFill>
                <a:srgbClr val="333399"/>
              </a:solidFill>
              <a:round/>
            </a:ln>
            <a:effectLst/>
          </p:spPr>
          <p:txBody>
            <a:bodyPr wrap="none" anchor="ctr"/>
            <a:lstStyle/>
            <a:p>
              <a:endParaRPr lang="zh-CN" altLang="en-US"/>
            </a:p>
          </p:txBody>
        </p:sp>
        <p:sp>
          <p:nvSpPr>
            <p:cNvPr id="123941" name="AutoShape 37"/>
            <p:cNvSpPr/>
            <p:nvPr/>
          </p:nvSpPr>
          <p:spPr bwMode="auto">
            <a:xfrm flipH="1">
              <a:off x="2187" y="2778"/>
              <a:ext cx="149" cy="1060"/>
            </a:xfrm>
            <a:prstGeom prst="rightBrace">
              <a:avLst>
                <a:gd name="adj1" fmla="val 59284"/>
                <a:gd name="adj2" fmla="val 48958"/>
              </a:avLst>
            </a:prstGeom>
            <a:noFill/>
            <a:ln w="9525">
              <a:solidFill>
                <a:srgbClr val="333399"/>
              </a:solidFill>
              <a:round/>
            </a:ln>
            <a:effectLst/>
          </p:spPr>
          <p:txBody>
            <a:bodyPr wrap="none" anchor="ctr"/>
            <a:lstStyle/>
            <a:p>
              <a:endParaRPr lang="zh-CN" altLang="en-US"/>
            </a:p>
          </p:txBody>
        </p:sp>
        <p:sp>
          <p:nvSpPr>
            <p:cNvPr id="123942" name="Text Box 38"/>
            <p:cNvSpPr txBox="1">
              <a:spLocks noChangeArrowheads="1"/>
            </p:cNvSpPr>
            <p:nvPr/>
          </p:nvSpPr>
          <p:spPr bwMode="auto">
            <a:xfrm>
              <a:off x="1156" y="2182"/>
              <a:ext cx="1076" cy="250"/>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面向信息处理</a:t>
              </a:r>
            </a:p>
          </p:txBody>
        </p:sp>
        <p:sp>
          <p:nvSpPr>
            <p:cNvPr id="123943" name="Text Box 39"/>
            <p:cNvSpPr txBox="1">
              <a:spLocks noChangeArrowheads="1"/>
            </p:cNvSpPr>
            <p:nvPr/>
          </p:nvSpPr>
          <p:spPr bwMode="auto">
            <a:xfrm>
              <a:off x="1429" y="3135"/>
              <a:ext cx="755" cy="250"/>
            </a:xfrm>
            <a:prstGeom prst="rect">
              <a:avLst/>
            </a:prstGeom>
            <a:noFill/>
            <a:ln w="9525">
              <a:noFill/>
              <a:miter lim="800000"/>
            </a:ln>
            <a:effectLst/>
          </p:spPr>
          <p:txBody>
            <a:bodyPr wrap="none">
              <a:spAutoFit/>
            </a:bodyPr>
            <a:lstStyle/>
            <a:p>
              <a:r>
                <a:rPr kumimoji="1" lang="zh-CN" altLang="en-US" sz="2000">
                  <a:solidFill>
                    <a:schemeClr val="hlink"/>
                  </a:solidFill>
                  <a:latin typeface="Arial" panose="020B0604020202020204" pitchFamily="34" charset="0"/>
                  <a:ea typeface="黑体" panose="02010609060101010101" pitchFamily="49" charset="-122"/>
                </a:rPr>
                <a:t>面向通信</a:t>
              </a:r>
            </a:p>
          </p:txBody>
        </p:sp>
        <p:sp>
          <p:nvSpPr>
            <p:cNvPr id="123944" name="Text Box 40"/>
            <p:cNvSpPr txBox="1">
              <a:spLocks noChangeArrowheads="1"/>
            </p:cNvSpPr>
            <p:nvPr/>
          </p:nvSpPr>
          <p:spPr bwMode="auto">
            <a:xfrm>
              <a:off x="3883" y="2383"/>
              <a:ext cx="756" cy="250"/>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用户功能</a:t>
              </a:r>
            </a:p>
          </p:txBody>
        </p:sp>
        <p:sp>
          <p:nvSpPr>
            <p:cNvPr id="123945" name="Text Box 41"/>
            <p:cNvSpPr txBox="1">
              <a:spLocks noChangeArrowheads="1"/>
            </p:cNvSpPr>
            <p:nvPr/>
          </p:nvSpPr>
          <p:spPr bwMode="auto">
            <a:xfrm>
              <a:off x="3893" y="3316"/>
              <a:ext cx="756" cy="250"/>
            </a:xfrm>
            <a:prstGeom prst="rect">
              <a:avLst/>
            </a:prstGeom>
            <a:noFill/>
            <a:ln w="9525">
              <a:noFill/>
              <a:miter lim="800000"/>
            </a:ln>
            <a:effectLst/>
          </p:spPr>
          <p:txBody>
            <a:bodyPr wrap="none">
              <a:spAutoFit/>
            </a:bodyPr>
            <a:lstStyle/>
            <a:p>
              <a:r>
                <a:rPr kumimoji="1" lang="zh-CN" altLang="en-US" sz="2000">
                  <a:latin typeface="Arial" panose="020B0604020202020204" pitchFamily="34" charset="0"/>
                  <a:ea typeface="黑体" panose="02010609060101010101" pitchFamily="49" charset="-122"/>
                </a:rPr>
                <a:t>网络功能</a:t>
              </a:r>
            </a:p>
          </p:txBody>
        </p:sp>
      </p:grpSp>
      <p:sp>
        <p:nvSpPr>
          <p:cNvPr id="123946" name="Rectangle 42"/>
          <p:cNvSpPr>
            <a:spLocks noGrp="1" noChangeArrowheads="1"/>
          </p:cNvSpPr>
          <p:nvPr>
            <p:ph type="title"/>
          </p:nvPr>
        </p:nvSpPr>
        <p:spPr>
          <a:xfrm>
            <a:off x="355600" y="203200"/>
            <a:ext cx="8420100" cy="647700"/>
          </a:xfrm>
        </p:spPr>
        <p:txBody>
          <a:bodyPr/>
          <a:lstStyle/>
          <a:p>
            <a:r>
              <a:rPr lang="zh-CN" altLang="en-US" dirty="0"/>
              <a:t>进程之间的通信</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80" name="Rectangle 4"/>
          <p:cNvSpPr>
            <a:spLocks noGrp="1" noChangeArrowheads="1"/>
          </p:cNvSpPr>
          <p:nvPr>
            <p:ph type="title"/>
          </p:nvPr>
        </p:nvSpPr>
        <p:spPr>
          <a:xfrm>
            <a:off x="355600" y="203200"/>
            <a:ext cx="8458200" cy="705520"/>
          </a:xfrm>
        </p:spPr>
        <p:txBody>
          <a:bodyPr/>
          <a:lstStyle/>
          <a:p>
            <a:r>
              <a:rPr lang="zh-CN" altLang="en-US" dirty="0">
                <a:latin typeface="+mn-ea"/>
                <a:ea typeface="+mn-ea"/>
              </a:rPr>
              <a:t>可靠传输的工作原理</a:t>
            </a:r>
          </a:p>
        </p:txBody>
      </p:sp>
      <p:sp>
        <p:nvSpPr>
          <p:cNvPr id="843781" name="Rectangle 5"/>
          <p:cNvSpPr>
            <a:spLocks noGrp="1" noChangeArrowheads="1"/>
          </p:cNvSpPr>
          <p:nvPr>
            <p:ph type="body" idx="1"/>
          </p:nvPr>
        </p:nvSpPr>
        <p:spPr>
          <a:xfrm>
            <a:off x="330200" y="1028700"/>
            <a:ext cx="8483600" cy="5136604"/>
          </a:xfrm>
        </p:spPr>
        <p:txBody>
          <a:bodyPr/>
          <a:lstStyle/>
          <a:p>
            <a:r>
              <a:rPr lang="zh-CN" altLang="en-US" dirty="0"/>
              <a:t>在这样的理想传输条件下，不需要采取任何措施就能够实现可靠传输。然而实际的网络都不具备以上两个理想条件。</a:t>
            </a:r>
          </a:p>
          <a:p>
            <a:endParaRPr lang="zh-CN" altLang="en-US" dirty="0"/>
          </a:p>
          <a:p>
            <a:r>
              <a:rPr lang="zh-CN" altLang="en-US" dirty="0"/>
              <a:t>但我们可以使用一些可靠传输协议，当出现差错时让发送方</a:t>
            </a:r>
            <a:r>
              <a:rPr lang="zh-CN" altLang="en-US" dirty="0">
                <a:solidFill>
                  <a:srgbClr val="FF0000"/>
                </a:solidFill>
              </a:rPr>
              <a:t>重传</a:t>
            </a:r>
            <a:r>
              <a:rPr lang="zh-CN" altLang="en-US" dirty="0"/>
              <a:t>出现差错的数据。</a:t>
            </a:r>
          </a:p>
          <a:p>
            <a:endParaRPr lang="zh-CN" altLang="en-US" dirty="0"/>
          </a:p>
          <a:p>
            <a:r>
              <a:rPr lang="zh-CN" altLang="en-US" dirty="0"/>
              <a:t>同时在接收方</a:t>
            </a:r>
            <a:r>
              <a:rPr lang="zh-CN" altLang="en-US" dirty="0">
                <a:solidFill>
                  <a:srgbClr val="FF0000"/>
                </a:solidFill>
              </a:rPr>
              <a:t>来不及处理</a:t>
            </a:r>
            <a:r>
              <a:rPr lang="zh-CN" altLang="en-US" dirty="0"/>
              <a:t>收到的数据时，及时告诉发送方适当降低发送数据的速度。</a:t>
            </a:r>
            <a:endParaRPr lang="en-US" altLang="zh-CN" dirty="0"/>
          </a:p>
          <a:p>
            <a:endParaRPr lang="en-US" altLang="zh-CN" dirty="0"/>
          </a:p>
          <a:p>
            <a:r>
              <a:rPr lang="zh-CN" altLang="en-US" dirty="0"/>
              <a:t>这样一来，本来不可靠的传输信道就能够实现可靠传输了。</a:t>
            </a:r>
            <a:endParaRPr lang="en-US" altLang="zh-CN" dirty="0"/>
          </a:p>
          <a:p>
            <a:endParaRPr lang="en-US" altLang="zh-CN" dirty="0"/>
          </a:p>
          <a:p>
            <a:endParaRPr lang="zh-CN" altLang="en-US" dirty="0"/>
          </a:p>
          <a:p>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solidFill>
                  <a:srgbClr val="FF0000"/>
                </a:solidFill>
              </a:rPr>
              <a:t>停止等待协议</a:t>
            </a:r>
            <a:endParaRPr lang="zh-CN" altLang="en-US" sz="2000" dirty="0">
              <a:solidFill>
                <a:srgbClr val="C00000"/>
              </a:solidFill>
            </a:endParaRPr>
          </a:p>
          <a:p>
            <a:pPr>
              <a:lnSpc>
                <a:spcPct val="90000"/>
              </a:lnSpc>
            </a:pPr>
            <a:r>
              <a:rPr lang="zh-CN" altLang="en-US" sz="2000" dirty="0"/>
              <a:t>连续</a:t>
            </a:r>
            <a:r>
              <a:rPr lang="en-US" altLang="zh-CN" sz="2000" dirty="0"/>
              <a:t>ARQ</a:t>
            </a:r>
            <a:r>
              <a:rPr lang="zh-CN" altLang="en-US" sz="2000" dirty="0"/>
              <a:t>协议</a:t>
            </a:r>
          </a:p>
          <a:p>
            <a:pPr>
              <a:lnSpc>
                <a:spcPct val="90000"/>
              </a:lnSpc>
              <a:buFontTx/>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6" name="Line 4"/>
          <p:cNvSpPr>
            <a:spLocks noChangeShapeType="1"/>
          </p:cNvSpPr>
          <p:nvPr/>
        </p:nvSpPr>
        <p:spPr bwMode="auto">
          <a:xfrm>
            <a:off x="1255713" y="1574800"/>
            <a:ext cx="0" cy="3873500"/>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699397" name="Rectangle 5"/>
          <p:cNvSpPr>
            <a:spLocks noChangeArrowheads="1"/>
          </p:cNvSpPr>
          <p:nvPr/>
        </p:nvSpPr>
        <p:spPr bwMode="auto">
          <a:xfrm>
            <a:off x="755650" y="5638800"/>
            <a:ext cx="2186496" cy="462307"/>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400" dirty="0">
                <a:latin typeface="Arial" panose="020B0604020202020204" pitchFamily="34" charset="0"/>
                <a:ea typeface="黑体" panose="02010609060101010101" pitchFamily="49" charset="-122"/>
              </a:rPr>
              <a:t>(a) </a:t>
            </a:r>
            <a:r>
              <a:rPr kumimoji="1" lang="zh-CN" altLang="en-US" sz="2400" dirty="0">
                <a:latin typeface="Arial" panose="020B0604020202020204" pitchFamily="34" charset="0"/>
                <a:ea typeface="黑体" panose="02010609060101010101" pitchFamily="49" charset="-122"/>
              </a:rPr>
              <a:t>无差错情况</a:t>
            </a:r>
          </a:p>
        </p:txBody>
      </p:sp>
      <p:sp>
        <p:nvSpPr>
          <p:cNvPr id="699398" name="Line 6"/>
          <p:cNvSpPr>
            <a:spLocks noChangeShapeType="1"/>
          </p:cNvSpPr>
          <p:nvPr/>
        </p:nvSpPr>
        <p:spPr bwMode="auto">
          <a:xfrm>
            <a:off x="1255713" y="1804988"/>
            <a:ext cx="1508125" cy="481012"/>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699399" name="Line 7"/>
          <p:cNvSpPr>
            <a:spLocks noChangeShapeType="1"/>
          </p:cNvSpPr>
          <p:nvPr/>
        </p:nvSpPr>
        <p:spPr bwMode="auto">
          <a:xfrm flipH="1">
            <a:off x="1255713" y="2381250"/>
            <a:ext cx="1508125" cy="479425"/>
          </a:xfrm>
          <a:prstGeom prst="line">
            <a:avLst/>
          </a:prstGeom>
          <a:noFill/>
          <a:ln w="28575">
            <a:solidFill>
              <a:schemeClr val="folHlink"/>
            </a:solidFill>
            <a:round/>
            <a:headEnd type="none" w="sm" len="sm"/>
            <a:tailEnd type="triangle" w="med" len="lg"/>
          </a:ln>
          <a:effectLst/>
        </p:spPr>
        <p:txBody>
          <a:bodyPr/>
          <a:lstStyle/>
          <a:p>
            <a:endParaRPr lang="zh-CN" altLang="en-US"/>
          </a:p>
        </p:txBody>
      </p:sp>
      <p:sp>
        <p:nvSpPr>
          <p:cNvPr id="699400" name="Line 8"/>
          <p:cNvSpPr>
            <a:spLocks noChangeShapeType="1"/>
          </p:cNvSpPr>
          <p:nvPr/>
        </p:nvSpPr>
        <p:spPr bwMode="auto">
          <a:xfrm>
            <a:off x="1255713" y="2955925"/>
            <a:ext cx="1508125" cy="479425"/>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699401" name="Line 9"/>
          <p:cNvSpPr>
            <a:spLocks noChangeShapeType="1"/>
          </p:cNvSpPr>
          <p:nvPr/>
        </p:nvSpPr>
        <p:spPr bwMode="auto">
          <a:xfrm flipH="1">
            <a:off x="1255713" y="3530600"/>
            <a:ext cx="1508125" cy="479425"/>
          </a:xfrm>
          <a:prstGeom prst="line">
            <a:avLst/>
          </a:prstGeom>
          <a:noFill/>
          <a:ln w="28575">
            <a:solidFill>
              <a:schemeClr val="folHlink"/>
            </a:solidFill>
            <a:round/>
            <a:headEnd type="none" w="sm" len="sm"/>
            <a:tailEnd type="triangle" w="med" len="lg"/>
          </a:ln>
          <a:effectLst/>
        </p:spPr>
        <p:txBody>
          <a:bodyPr/>
          <a:lstStyle/>
          <a:p>
            <a:endParaRPr lang="zh-CN" altLang="en-US"/>
          </a:p>
        </p:txBody>
      </p:sp>
      <p:sp>
        <p:nvSpPr>
          <p:cNvPr id="699402" name="Line 10"/>
          <p:cNvSpPr>
            <a:spLocks noChangeShapeType="1"/>
          </p:cNvSpPr>
          <p:nvPr/>
        </p:nvSpPr>
        <p:spPr bwMode="auto">
          <a:xfrm>
            <a:off x="1255713" y="4105275"/>
            <a:ext cx="1508125" cy="481013"/>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699403" name="Line 11"/>
          <p:cNvSpPr>
            <a:spLocks noChangeShapeType="1"/>
          </p:cNvSpPr>
          <p:nvPr/>
        </p:nvSpPr>
        <p:spPr bwMode="auto">
          <a:xfrm flipH="1">
            <a:off x="1255713" y="4679950"/>
            <a:ext cx="1508125" cy="481013"/>
          </a:xfrm>
          <a:prstGeom prst="line">
            <a:avLst/>
          </a:prstGeom>
          <a:noFill/>
          <a:ln w="28575">
            <a:solidFill>
              <a:schemeClr val="folHlink"/>
            </a:solidFill>
            <a:round/>
            <a:headEnd type="none" w="sm" len="sm"/>
            <a:tailEnd type="triangle" w="med" len="lg"/>
          </a:ln>
          <a:effectLst/>
        </p:spPr>
        <p:txBody>
          <a:bodyPr/>
          <a:lstStyle/>
          <a:p>
            <a:endParaRPr lang="zh-CN" altLang="en-US"/>
          </a:p>
        </p:txBody>
      </p:sp>
      <p:sp>
        <p:nvSpPr>
          <p:cNvPr id="699404" name="Text Box 12"/>
          <p:cNvSpPr txBox="1">
            <a:spLocks noChangeArrowheads="1"/>
          </p:cNvSpPr>
          <p:nvPr/>
        </p:nvSpPr>
        <p:spPr bwMode="auto">
          <a:xfrm>
            <a:off x="1022350" y="1125538"/>
            <a:ext cx="420688" cy="519112"/>
          </a:xfrm>
          <a:prstGeom prst="rect">
            <a:avLst/>
          </a:prstGeom>
          <a:noFill/>
          <a:ln w="9525">
            <a:noFill/>
            <a:miter lim="800000"/>
          </a:ln>
          <a:effectLst/>
        </p:spPr>
        <p:txBody>
          <a:bodyPr wrap="none">
            <a:spAutoFit/>
          </a:bodyPr>
          <a:lstStyle/>
          <a:p>
            <a:pPr algn="ctr"/>
            <a:r>
              <a:rPr lang="en-US" altLang="zh-CN" dirty="0">
                <a:latin typeface="Arial" panose="020B0604020202020204" pitchFamily="34" charset="0"/>
                <a:ea typeface="黑体" panose="02010609060101010101" pitchFamily="49" charset="-122"/>
              </a:rPr>
              <a:t>A</a:t>
            </a:r>
          </a:p>
        </p:txBody>
      </p:sp>
      <p:sp>
        <p:nvSpPr>
          <p:cNvPr id="699405" name="Text Box 13"/>
          <p:cNvSpPr txBox="1">
            <a:spLocks noChangeArrowheads="1"/>
          </p:cNvSpPr>
          <p:nvPr/>
        </p:nvSpPr>
        <p:spPr bwMode="auto">
          <a:xfrm>
            <a:off x="250825" y="1470025"/>
            <a:ext cx="1065213" cy="396875"/>
          </a:xfrm>
          <a:prstGeom prst="rect">
            <a:avLst/>
          </a:prstGeom>
          <a:noFill/>
          <a:ln w="9525">
            <a:noFill/>
            <a:miter lim="800000"/>
          </a:ln>
          <a:effectLst/>
        </p:spPr>
        <p:txBody>
          <a:bodyPr wrap="none">
            <a:spAutoFit/>
          </a:bodyPr>
          <a:lstStyle/>
          <a:p>
            <a:r>
              <a:rPr lang="zh-CN" altLang="en-US" sz="200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1</a:t>
            </a:r>
          </a:p>
        </p:txBody>
      </p:sp>
      <p:sp>
        <p:nvSpPr>
          <p:cNvPr id="699406" name="Text Box 14"/>
          <p:cNvSpPr txBox="1">
            <a:spLocks noChangeArrowheads="1"/>
          </p:cNvSpPr>
          <p:nvPr/>
        </p:nvSpPr>
        <p:spPr bwMode="auto">
          <a:xfrm>
            <a:off x="2763838" y="2074863"/>
            <a:ext cx="1063625" cy="396875"/>
          </a:xfrm>
          <a:prstGeom prst="rect">
            <a:avLst/>
          </a:prstGeom>
          <a:noFill/>
          <a:ln w="9525">
            <a:noFill/>
            <a:miter lim="800000"/>
          </a:ln>
          <a:effectLst/>
        </p:spPr>
        <p:txBody>
          <a:bodyPr wrap="none">
            <a:spAutoFit/>
          </a:bodyPr>
          <a:lstStyle/>
          <a:p>
            <a:r>
              <a:rPr lang="zh-CN" altLang="en-US" sz="2000">
                <a:latin typeface="Arial" panose="020B0604020202020204" pitchFamily="34" charset="0"/>
                <a:ea typeface="黑体" panose="02010609060101010101" pitchFamily="49" charset="-122"/>
              </a:rPr>
              <a:t>确认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1</a:t>
            </a:r>
          </a:p>
        </p:txBody>
      </p:sp>
      <p:sp>
        <p:nvSpPr>
          <p:cNvPr id="699407" name="Text Box 15"/>
          <p:cNvSpPr txBox="1">
            <a:spLocks noChangeArrowheads="1"/>
          </p:cNvSpPr>
          <p:nvPr/>
        </p:nvSpPr>
        <p:spPr bwMode="auto">
          <a:xfrm>
            <a:off x="2573338" y="1125538"/>
            <a:ext cx="420687" cy="519112"/>
          </a:xfrm>
          <a:prstGeom prst="rect">
            <a:avLst/>
          </a:prstGeom>
          <a:noFill/>
          <a:ln w="9525">
            <a:noFill/>
            <a:miter lim="800000"/>
          </a:ln>
          <a:effectLst/>
        </p:spPr>
        <p:txBody>
          <a:bodyPr wrap="none">
            <a:spAutoFit/>
          </a:bodyPr>
          <a:lstStyle/>
          <a:p>
            <a:pPr algn="ctr"/>
            <a:r>
              <a:rPr lang="en-US" altLang="zh-CN" dirty="0">
                <a:latin typeface="Arial" panose="020B0604020202020204" pitchFamily="34" charset="0"/>
                <a:ea typeface="黑体" panose="02010609060101010101" pitchFamily="49" charset="-122"/>
              </a:rPr>
              <a:t>B</a:t>
            </a:r>
          </a:p>
        </p:txBody>
      </p:sp>
      <p:sp>
        <p:nvSpPr>
          <p:cNvPr id="699408" name="Line 16"/>
          <p:cNvSpPr>
            <a:spLocks noChangeShapeType="1"/>
          </p:cNvSpPr>
          <p:nvPr/>
        </p:nvSpPr>
        <p:spPr bwMode="auto">
          <a:xfrm>
            <a:off x="2763838" y="1574800"/>
            <a:ext cx="0" cy="3873500"/>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699409" name="Text Box 17"/>
          <p:cNvSpPr txBox="1">
            <a:spLocks noChangeArrowheads="1"/>
          </p:cNvSpPr>
          <p:nvPr/>
        </p:nvSpPr>
        <p:spPr bwMode="auto">
          <a:xfrm>
            <a:off x="250825" y="2649538"/>
            <a:ext cx="1065213" cy="396875"/>
          </a:xfrm>
          <a:prstGeom prst="rect">
            <a:avLst/>
          </a:prstGeom>
          <a:noFill/>
          <a:ln w="9525">
            <a:noFill/>
            <a:miter lim="800000"/>
          </a:ln>
          <a:effectLst/>
        </p:spPr>
        <p:txBody>
          <a:bodyPr wrap="none">
            <a:spAutoFit/>
          </a:bodyPr>
          <a:lstStyle/>
          <a:p>
            <a:r>
              <a:rPr lang="zh-CN" altLang="en-US" sz="200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2</a:t>
            </a:r>
          </a:p>
        </p:txBody>
      </p:sp>
      <p:sp>
        <p:nvSpPr>
          <p:cNvPr id="699410" name="Text Box 18"/>
          <p:cNvSpPr txBox="1">
            <a:spLocks noChangeArrowheads="1"/>
          </p:cNvSpPr>
          <p:nvPr/>
        </p:nvSpPr>
        <p:spPr bwMode="auto">
          <a:xfrm>
            <a:off x="250825" y="3830638"/>
            <a:ext cx="1065213" cy="396875"/>
          </a:xfrm>
          <a:prstGeom prst="rect">
            <a:avLst/>
          </a:prstGeom>
          <a:noFill/>
          <a:ln w="9525">
            <a:noFill/>
            <a:miter lim="800000"/>
          </a:ln>
          <a:effectLst/>
        </p:spPr>
        <p:txBody>
          <a:bodyPr wrap="none">
            <a:spAutoFit/>
          </a:bodyPr>
          <a:lstStyle/>
          <a:p>
            <a:r>
              <a:rPr lang="zh-CN" altLang="en-US" sz="200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3</a:t>
            </a:r>
          </a:p>
        </p:txBody>
      </p:sp>
      <p:sp>
        <p:nvSpPr>
          <p:cNvPr id="699411" name="Text Box 19"/>
          <p:cNvSpPr txBox="1">
            <a:spLocks noChangeArrowheads="1"/>
          </p:cNvSpPr>
          <p:nvPr/>
        </p:nvSpPr>
        <p:spPr bwMode="auto">
          <a:xfrm>
            <a:off x="2763838" y="3224213"/>
            <a:ext cx="1063625" cy="396875"/>
          </a:xfrm>
          <a:prstGeom prst="rect">
            <a:avLst/>
          </a:prstGeom>
          <a:noFill/>
          <a:ln w="9525">
            <a:noFill/>
            <a:miter lim="800000"/>
          </a:ln>
          <a:effectLst/>
        </p:spPr>
        <p:txBody>
          <a:bodyPr wrap="none">
            <a:spAutoFit/>
          </a:bodyPr>
          <a:lstStyle/>
          <a:p>
            <a:r>
              <a:rPr lang="zh-CN" altLang="en-US" sz="2000">
                <a:latin typeface="Arial" panose="020B0604020202020204" pitchFamily="34" charset="0"/>
                <a:ea typeface="黑体" panose="02010609060101010101" pitchFamily="49" charset="-122"/>
              </a:rPr>
              <a:t>确认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2</a:t>
            </a:r>
          </a:p>
        </p:txBody>
      </p:sp>
      <p:sp>
        <p:nvSpPr>
          <p:cNvPr id="699412" name="Text Box 20"/>
          <p:cNvSpPr txBox="1">
            <a:spLocks noChangeArrowheads="1"/>
          </p:cNvSpPr>
          <p:nvPr/>
        </p:nvSpPr>
        <p:spPr bwMode="auto">
          <a:xfrm>
            <a:off x="2763838" y="4373563"/>
            <a:ext cx="1063625" cy="395287"/>
          </a:xfrm>
          <a:prstGeom prst="rect">
            <a:avLst/>
          </a:prstGeom>
          <a:noFill/>
          <a:ln w="9525">
            <a:noFill/>
            <a:miter lim="800000"/>
          </a:ln>
          <a:effectLst/>
        </p:spPr>
        <p:txBody>
          <a:bodyPr wrap="none">
            <a:spAutoFit/>
          </a:bodyPr>
          <a:lstStyle/>
          <a:p>
            <a:r>
              <a:rPr lang="zh-CN" altLang="en-US" sz="2000">
                <a:latin typeface="Arial" panose="020B0604020202020204" pitchFamily="34" charset="0"/>
                <a:ea typeface="黑体" panose="02010609060101010101" pitchFamily="49" charset="-122"/>
              </a:rPr>
              <a:t>确认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3</a:t>
            </a:r>
          </a:p>
        </p:txBody>
      </p:sp>
      <p:sp>
        <p:nvSpPr>
          <p:cNvPr id="699413" name="Line 21"/>
          <p:cNvSpPr>
            <a:spLocks noChangeShapeType="1"/>
          </p:cNvSpPr>
          <p:nvPr/>
        </p:nvSpPr>
        <p:spPr bwMode="auto">
          <a:xfrm>
            <a:off x="5734050" y="1574800"/>
            <a:ext cx="0" cy="3873500"/>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699414" name="Line 22"/>
          <p:cNvSpPr>
            <a:spLocks noChangeShapeType="1"/>
          </p:cNvSpPr>
          <p:nvPr/>
        </p:nvSpPr>
        <p:spPr bwMode="auto">
          <a:xfrm>
            <a:off x="5734050" y="1804988"/>
            <a:ext cx="838200" cy="288925"/>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699415" name="Line 23"/>
          <p:cNvSpPr>
            <a:spLocks noChangeShapeType="1"/>
          </p:cNvSpPr>
          <p:nvPr/>
        </p:nvSpPr>
        <p:spPr bwMode="auto">
          <a:xfrm flipH="1">
            <a:off x="5734050" y="2381250"/>
            <a:ext cx="1508125" cy="479425"/>
          </a:xfrm>
          <a:prstGeom prst="line">
            <a:avLst/>
          </a:prstGeom>
          <a:noFill/>
          <a:ln w="9525">
            <a:solidFill>
              <a:schemeClr val="tx1"/>
            </a:solidFill>
            <a:prstDash val="dash"/>
            <a:round/>
            <a:headEnd type="none" w="sm" len="sm"/>
            <a:tailEnd type="none" w="sm" len="med"/>
          </a:ln>
          <a:effectLst/>
        </p:spPr>
        <p:txBody>
          <a:bodyPr/>
          <a:lstStyle/>
          <a:p>
            <a:endParaRPr lang="zh-CN" altLang="en-US"/>
          </a:p>
        </p:txBody>
      </p:sp>
      <p:sp>
        <p:nvSpPr>
          <p:cNvPr id="699416" name="Line 24"/>
          <p:cNvSpPr>
            <a:spLocks noChangeShapeType="1"/>
          </p:cNvSpPr>
          <p:nvPr/>
        </p:nvSpPr>
        <p:spPr bwMode="auto">
          <a:xfrm>
            <a:off x="5734050" y="3148013"/>
            <a:ext cx="1508125" cy="479425"/>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699417" name="Line 25"/>
          <p:cNvSpPr>
            <a:spLocks noChangeShapeType="1"/>
          </p:cNvSpPr>
          <p:nvPr/>
        </p:nvSpPr>
        <p:spPr bwMode="auto">
          <a:xfrm flipH="1">
            <a:off x="5734050" y="3722688"/>
            <a:ext cx="1508125" cy="479425"/>
          </a:xfrm>
          <a:prstGeom prst="line">
            <a:avLst/>
          </a:prstGeom>
          <a:noFill/>
          <a:ln w="28575">
            <a:solidFill>
              <a:schemeClr val="folHlink"/>
            </a:solidFill>
            <a:round/>
            <a:headEnd type="none" w="sm" len="sm"/>
            <a:tailEnd type="triangle" w="med" len="lg"/>
          </a:ln>
          <a:effectLst/>
        </p:spPr>
        <p:txBody>
          <a:bodyPr/>
          <a:lstStyle/>
          <a:p>
            <a:endParaRPr lang="zh-CN" altLang="en-US"/>
          </a:p>
        </p:txBody>
      </p:sp>
      <p:sp>
        <p:nvSpPr>
          <p:cNvPr id="699418" name="Line 26"/>
          <p:cNvSpPr>
            <a:spLocks noChangeShapeType="1"/>
          </p:cNvSpPr>
          <p:nvPr/>
        </p:nvSpPr>
        <p:spPr bwMode="auto">
          <a:xfrm>
            <a:off x="5734050" y="4297363"/>
            <a:ext cx="1508125" cy="481012"/>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699419" name="Text Box 27"/>
          <p:cNvSpPr txBox="1">
            <a:spLocks noChangeArrowheads="1"/>
          </p:cNvSpPr>
          <p:nvPr/>
        </p:nvSpPr>
        <p:spPr bwMode="auto">
          <a:xfrm>
            <a:off x="5530850" y="1125538"/>
            <a:ext cx="420688" cy="519112"/>
          </a:xfrm>
          <a:prstGeom prst="rect">
            <a:avLst/>
          </a:prstGeom>
          <a:noFill/>
          <a:ln w="9525">
            <a:noFill/>
            <a:miter lim="800000"/>
          </a:ln>
          <a:effectLst/>
        </p:spPr>
        <p:txBody>
          <a:bodyPr wrap="none">
            <a:spAutoFit/>
          </a:bodyPr>
          <a:lstStyle/>
          <a:p>
            <a:pPr algn="ctr"/>
            <a:r>
              <a:rPr lang="en-US" altLang="zh-CN" dirty="0">
                <a:latin typeface="Arial" panose="020B0604020202020204" pitchFamily="34" charset="0"/>
                <a:ea typeface="黑体" panose="02010609060101010101" pitchFamily="49" charset="-122"/>
              </a:rPr>
              <a:t>A</a:t>
            </a:r>
          </a:p>
        </p:txBody>
      </p:sp>
      <p:sp>
        <p:nvSpPr>
          <p:cNvPr id="699420" name="Text Box 28"/>
          <p:cNvSpPr txBox="1">
            <a:spLocks noChangeArrowheads="1"/>
          </p:cNvSpPr>
          <p:nvPr/>
        </p:nvSpPr>
        <p:spPr bwMode="auto">
          <a:xfrm>
            <a:off x="4429125" y="1470025"/>
            <a:ext cx="1065213" cy="396875"/>
          </a:xfrm>
          <a:prstGeom prst="rect">
            <a:avLst/>
          </a:prstGeom>
          <a:noFill/>
          <a:ln w="9525">
            <a:noFill/>
            <a:miter lim="800000"/>
          </a:ln>
          <a:effectLst/>
        </p:spPr>
        <p:txBody>
          <a:bodyPr wrap="none">
            <a:spAutoFit/>
          </a:bodyPr>
          <a:lstStyle/>
          <a:p>
            <a:r>
              <a:rPr lang="zh-CN" altLang="en-US" sz="200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1</a:t>
            </a:r>
          </a:p>
        </p:txBody>
      </p:sp>
      <p:sp>
        <p:nvSpPr>
          <p:cNvPr id="699421" name="Text Box 29"/>
          <p:cNvSpPr txBox="1">
            <a:spLocks noChangeArrowheads="1"/>
          </p:cNvSpPr>
          <p:nvPr/>
        </p:nvSpPr>
        <p:spPr bwMode="auto">
          <a:xfrm>
            <a:off x="7046913" y="1125538"/>
            <a:ext cx="420687" cy="519112"/>
          </a:xfrm>
          <a:prstGeom prst="rect">
            <a:avLst/>
          </a:prstGeom>
          <a:noFill/>
          <a:ln w="9525">
            <a:noFill/>
            <a:miter lim="800000"/>
          </a:ln>
          <a:effectLst/>
        </p:spPr>
        <p:txBody>
          <a:bodyPr wrap="none">
            <a:spAutoFit/>
          </a:bodyPr>
          <a:lstStyle/>
          <a:p>
            <a:pPr algn="ctr"/>
            <a:r>
              <a:rPr lang="en-US" altLang="zh-CN" dirty="0">
                <a:latin typeface="Arial" panose="020B0604020202020204" pitchFamily="34" charset="0"/>
                <a:ea typeface="黑体" panose="02010609060101010101" pitchFamily="49" charset="-122"/>
              </a:rPr>
              <a:t>B</a:t>
            </a:r>
          </a:p>
        </p:txBody>
      </p:sp>
      <p:sp>
        <p:nvSpPr>
          <p:cNvPr id="699422" name="Line 30"/>
          <p:cNvSpPr>
            <a:spLocks noChangeShapeType="1"/>
          </p:cNvSpPr>
          <p:nvPr/>
        </p:nvSpPr>
        <p:spPr bwMode="auto">
          <a:xfrm>
            <a:off x="7242175" y="1574800"/>
            <a:ext cx="0" cy="3873500"/>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699423" name="Text Box 31"/>
          <p:cNvSpPr txBox="1">
            <a:spLocks noChangeArrowheads="1"/>
          </p:cNvSpPr>
          <p:nvPr/>
        </p:nvSpPr>
        <p:spPr bwMode="auto">
          <a:xfrm>
            <a:off x="3851275" y="2841625"/>
            <a:ext cx="1582738" cy="406400"/>
          </a:xfrm>
          <a:prstGeom prst="rect">
            <a:avLst/>
          </a:prstGeom>
          <a:solidFill>
            <a:srgbClr val="FFFF99"/>
          </a:solidFill>
          <a:ln w="9525">
            <a:solidFill>
              <a:schemeClr val="folHlink"/>
            </a:solidFill>
            <a:miter lim="800000"/>
          </a:ln>
          <a:effectLst>
            <a:outerShdw dist="53882" dir="2700000" algn="ctr" rotWithShape="0">
              <a:schemeClr val="bg2"/>
            </a:outerShdw>
          </a:effectLst>
        </p:spPr>
        <p:txBody>
          <a:bodyPr wrap="none">
            <a:spAutoFit/>
          </a:bodyPr>
          <a:lstStyle/>
          <a:p>
            <a:r>
              <a:rPr lang="zh-CN" altLang="en-US" sz="2000">
                <a:latin typeface="Arial" panose="020B0604020202020204" pitchFamily="34" charset="0"/>
                <a:ea typeface="黑体" panose="02010609060101010101" pitchFamily="49" charset="-122"/>
              </a:rPr>
              <a:t>超时重传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1</a:t>
            </a:r>
          </a:p>
        </p:txBody>
      </p:sp>
      <p:sp>
        <p:nvSpPr>
          <p:cNvPr id="699424" name="Text Box 32"/>
          <p:cNvSpPr txBox="1">
            <a:spLocks noChangeArrowheads="1"/>
          </p:cNvSpPr>
          <p:nvPr/>
        </p:nvSpPr>
        <p:spPr bwMode="auto">
          <a:xfrm>
            <a:off x="4648200" y="3990975"/>
            <a:ext cx="1063625" cy="395288"/>
          </a:xfrm>
          <a:prstGeom prst="rect">
            <a:avLst/>
          </a:prstGeom>
          <a:noFill/>
          <a:ln w="9525">
            <a:noFill/>
            <a:miter lim="800000"/>
          </a:ln>
          <a:effectLst/>
        </p:spPr>
        <p:txBody>
          <a:bodyPr wrap="none">
            <a:spAutoFit/>
          </a:bodyPr>
          <a:lstStyle/>
          <a:p>
            <a:r>
              <a:rPr lang="zh-CN" altLang="en-US" sz="200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2</a:t>
            </a:r>
          </a:p>
        </p:txBody>
      </p:sp>
      <p:sp>
        <p:nvSpPr>
          <p:cNvPr id="699425" name="Text Box 33"/>
          <p:cNvSpPr txBox="1">
            <a:spLocks noChangeArrowheads="1"/>
          </p:cNvSpPr>
          <p:nvPr/>
        </p:nvSpPr>
        <p:spPr bwMode="auto">
          <a:xfrm>
            <a:off x="7242175" y="3479800"/>
            <a:ext cx="1065213" cy="396875"/>
          </a:xfrm>
          <a:prstGeom prst="rect">
            <a:avLst/>
          </a:prstGeom>
          <a:noFill/>
          <a:ln w="9525">
            <a:noFill/>
            <a:miter lim="800000"/>
          </a:ln>
          <a:effectLst/>
        </p:spPr>
        <p:txBody>
          <a:bodyPr wrap="none">
            <a:spAutoFit/>
          </a:bodyPr>
          <a:lstStyle/>
          <a:p>
            <a:r>
              <a:rPr lang="zh-CN" altLang="en-US" sz="2000">
                <a:latin typeface="Arial" panose="020B0604020202020204" pitchFamily="34" charset="0"/>
                <a:ea typeface="黑体" panose="02010609060101010101" pitchFamily="49" charset="-122"/>
              </a:rPr>
              <a:t>确认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1</a:t>
            </a:r>
          </a:p>
        </p:txBody>
      </p:sp>
      <p:sp>
        <p:nvSpPr>
          <p:cNvPr id="699426" name="Text Box 34"/>
          <p:cNvSpPr txBox="1">
            <a:spLocks noChangeArrowheads="1"/>
          </p:cNvSpPr>
          <p:nvPr/>
        </p:nvSpPr>
        <p:spPr bwMode="auto">
          <a:xfrm>
            <a:off x="7343775" y="1947863"/>
            <a:ext cx="1463675" cy="711200"/>
          </a:xfrm>
          <a:prstGeom prst="rect">
            <a:avLst/>
          </a:prstGeom>
          <a:solidFill>
            <a:srgbClr val="FFFF99"/>
          </a:solidFill>
          <a:ln w="9525">
            <a:solidFill>
              <a:schemeClr val="folHlink"/>
            </a:solidFill>
            <a:miter lim="800000"/>
          </a:ln>
          <a:effectLst>
            <a:outerShdw dist="53882" dir="2700000" algn="ctr" rotWithShape="0">
              <a:schemeClr val="bg2"/>
            </a:outerShdw>
          </a:effectLst>
        </p:spPr>
        <p:txBody>
          <a:bodyPr wrap="none">
            <a:spAutoFit/>
          </a:bodyPr>
          <a:lstStyle/>
          <a:p>
            <a:pPr algn="ctr"/>
            <a:r>
              <a:rPr lang="zh-CN" altLang="en-US" sz="2000">
                <a:latin typeface="Arial" panose="020B0604020202020204" pitchFamily="34" charset="0"/>
                <a:ea typeface="黑体" panose="02010609060101010101" pitchFamily="49" charset="-122"/>
              </a:rPr>
              <a:t>丢弃有差错</a:t>
            </a:r>
          </a:p>
          <a:p>
            <a:pPr algn="ctr"/>
            <a:r>
              <a:rPr lang="zh-CN" altLang="en-US" sz="2000">
                <a:latin typeface="Arial" panose="020B0604020202020204" pitchFamily="34" charset="0"/>
                <a:ea typeface="黑体" panose="02010609060101010101" pitchFamily="49" charset="-122"/>
              </a:rPr>
              <a:t>的报文</a:t>
            </a:r>
            <a:endParaRPr lang="zh-CN" altLang="en-US" sz="2000" baseline="-25000">
              <a:latin typeface="Arial" panose="020B0604020202020204" pitchFamily="34" charset="0"/>
              <a:ea typeface="黑体" panose="02010609060101010101" pitchFamily="49" charset="-122"/>
            </a:endParaRPr>
          </a:p>
        </p:txBody>
      </p:sp>
      <p:sp>
        <p:nvSpPr>
          <p:cNvPr id="699427" name="Line 35"/>
          <p:cNvSpPr>
            <a:spLocks noChangeShapeType="1"/>
          </p:cNvSpPr>
          <p:nvPr/>
        </p:nvSpPr>
        <p:spPr bwMode="auto">
          <a:xfrm>
            <a:off x="6572250" y="2093913"/>
            <a:ext cx="677863" cy="214312"/>
          </a:xfrm>
          <a:prstGeom prst="line">
            <a:avLst/>
          </a:prstGeom>
          <a:noFill/>
          <a:ln w="12700">
            <a:solidFill>
              <a:schemeClr val="tx1"/>
            </a:solidFill>
            <a:prstDash val="dash"/>
            <a:round/>
            <a:headEnd type="none" w="sm" len="sm"/>
            <a:tailEnd type="triangle" w="sm" len="med"/>
          </a:ln>
          <a:effectLst/>
        </p:spPr>
        <p:txBody>
          <a:bodyPr/>
          <a:lstStyle/>
          <a:p>
            <a:endParaRPr lang="zh-CN" altLang="en-US"/>
          </a:p>
        </p:txBody>
      </p:sp>
      <p:sp>
        <p:nvSpPr>
          <p:cNvPr id="699428" name="Line 36"/>
          <p:cNvSpPr>
            <a:spLocks noChangeShapeType="1"/>
          </p:cNvSpPr>
          <p:nvPr/>
        </p:nvSpPr>
        <p:spPr bwMode="auto">
          <a:xfrm>
            <a:off x="5434013" y="1804988"/>
            <a:ext cx="250825"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699429" name="Line 37"/>
          <p:cNvSpPr>
            <a:spLocks noChangeShapeType="1"/>
          </p:cNvSpPr>
          <p:nvPr/>
        </p:nvSpPr>
        <p:spPr bwMode="auto">
          <a:xfrm>
            <a:off x="5434013" y="3148013"/>
            <a:ext cx="250825"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699430" name="Line 38"/>
          <p:cNvSpPr>
            <a:spLocks noChangeShapeType="1"/>
          </p:cNvSpPr>
          <p:nvPr/>
        </p:nvSpPr>
        <p:spPr bwMode="auto">
          <a:xfrm>
            <a:off x="5561013" y="1792288"/>
            <a:ext cx="0" cy="1343025"/>
          </a:xfrm>
          <a:prstGeom prst="line">
            <a:avLst/>
          </a:prstGeom>
          <a:noFill/>
          <a:ln w="12700">
            <a:solidFill>
              <a:schemeClr val="tx1"/>
            </a:solidFill>
            <a:round/>
            <a:headEnd type="triangle" w="sm" len="med"/>
            <a:tailEnd type="triangle" w="sm" len="med"/>
          </a:ln>
          <a:effectLst/>
        </p:spPr>
        <p:txBody>
          <a:bodyPr/>
          <a:lstStyle/>
          <a:p>
            <a:endParaRPr lang="zh-CN" altLang="en-US"/>
          </a:p>
        </p:txBody>
      </p:sp>
      <p:grpSp>
        <p:nvGrpSpPr>
          <p:cNvPr id="699431" name="Group 39"/>
          <p:cNvGrpSpPr/>
          <p:nvPr/>
        </p:nvGrpSpPr>
        <p:grpSpPr bwMode="auto">
          <a:xfrm>
            <a:off x="5245703" y="2078310"/>
            <a:ext cx="592138" cy="639763"/>
            <a:chOff x="465" y="2435"/>
            <a:chExt cx="321" cy="303"/>
          </a:xfrm>
        </p:grpSpPr>
        <p:sp>
          <p:nvSpPr>
            <p:cNvPr id="699432" name="Oval 40"/>
            <p:cNvSpPr>
              <a:spLocks noChangeArrowheads="1"/>
            </p:cNvSpPr>
            <p:nvPr/>
          </p:nvSpPr>
          <p:spPr bwMode="auto">
            <a:xfrm>
              <a:off x="543" y="2505"/>
              <a:ext cx="181" cy="181"/>
            </a:xfrm>
            <a:prstGeom prst="ellipse">
              <a:avLst/>
            </a:prstGeom>
            <a:solidFill>
              <a:schemeClr val="bg1"/>
            </a:solidFill>
            <a:ln w="9525">
              <a:noFill/>
              <a:round/>
            </a:ln>
            <a:effectLst/>
          </p:spPr>
          <p:txBody>
            <a:bodyPr wrap="none" anchor="ctr"/>
            <a:lstStyle/>
            <a:p>
              <a:endParaRPr lang="zh-CN" altLang="en-US"/>
            </a:p>
          </p:txBody>
        </p:sp>
        <p:sp>
          <p:nvSpPr>
            <p:cNvPr id="699433" name="Text Box 41"/>
            <p:cNvSpPr txBox="1">
              <a:spLocks noChangeArrowheads="1"/>
            </p:cNvSpPr>
            <p:nvPr/>
          </p:nvSpPr>
          <p:spPr bwMode="auto">
            <a:xfrm>
              <a:off x="465" y="2435"/>
              <a:ext cx="321" cy="303"/>
            </a:xfrm>
            <a:prstGeom prst="rect">
              <a:avLst/>
            </a:prstGeom>
            <a:noFill/>
            <a:ln w="9525">
              <a:noFill/>
              <a:miter lim="800000"/>
            </a:ln>
            <a:effectLst/>
          </p:spPr>
          <p:txBody>
            <a:bodyPr wrap="none">
              <a:spAutoFit/>
            </a:bodyPr>
            <a:lstStyle/>
            <a:p>
              <a:r>
                <a:rPr lang="en-US" altLang="zh-CN" sz="3600" dirty="0">
                  <a:latin typeface="Arial" panose="020B0604020202020204" pitchFamily="34" charset="0"/>
                  <a:ea typeface="黑体" panose="02010609060101010101" pitchFamily="49" charset="-122"/>
                  <a:sym typeface="Wingdings" panose="05000000000000000000" pitchFamily="2" charset="2"/>
                </a:rPr>
                <a:t></a:t>
              </a:r>
            </a:p>
          </p:txBody>
        </p:sp>
      </p:grpSp>
      <p:grpSp>
        <p:nvGrpSpPr>
          <p:cNvPr id="699434" name="Group 42"/>
          <p:cNvGrpSpPr/>
          <p:nvPr/>
        </p:nvGrpSpPr>
        <p:grpSpPr bwMode="auto">
          <a:xfrm>
            <a:off x="6605588" y="1998663"/>
            <a:ext cx="250825" cy="287337"/>
            <a:chOff x="3651" y="709"/>
            <a:chExt cx="136" cy="136"/>
          </a:xfrm>
        </p:grpSpPr>
        <p:sp>
          <p:nvSpPr>
            <p:cNvPr id="699435" name="Line 43"/>
            <p:cNvSpPr>
              <a:spLocks noChangeShapeType="1"/>
            </p:cNvSpPr>
            <p:nvPr/>
          </p:nvSpPr>
          <p:spPr bwMode="auto">
            <a:xfrm flipH="1">
              <a:off x="3651" y="709"/>
              <a:ext cx="136" cy="136"/>
            </a:xfrm>
            <a:prstGeom prst="line">
              <a:avLst/>
            </a:prstGeom>
            <a:noFill/>
            <a:ln w="38100">
              <a:solidFill>
                <a:schemeClr val="tx1"/>
              </a:solidFill>
              <a:round/>
              <a:headEnd type="none" w="sm" len="sm"/>
              <a:tailEnd type="none" w="sm" len="sm"/>
            </a:ln>
            <a:effectLst/>
          </p:spPr>
          <p:txBody>
            <a:bodyPr/>
            <a:lstStyle/>
            <a:p>
              <a:endParaRPr lang="zh-CN" altLang="en-US"/>
            </a:p>
          </p:txBody>
        </p:sp>
        <p:sp>
          <p:nvSpPr>
            <p:cNvPr id="699436" name="Line 44"/>
            <p:cNvSpPr>
              <a:spLocks noChangeShapeType="1"/>
            </p:cNvSpPr>
            <p:nvPr/>
          </p:nvSpPr>
          <p:spPr bwMode="auto">
            <a:xfrm>
              <a:off x="3651" y="709"/>
              <a:ext cx="136" cy="136"/>
            </a:xfrm>
            <a:prstGeom prst="line">
              <a:avLst/>
            </a:prstGeom>
            <a:noFill/>
            <a:ln w="38100">
              <a:solidFill>
                <a:schemeClr val="tx1"/>
              </a:solidFill>
              <a:round/>
              <a:headEnd type="none" w="sm" len="sm"/>
              <a:tailEnd type="none" w="sm" len="sm"/>
            </a:ln>
            <a:effectLst/>
          </p:spPr>
          <p:txBody>
            <a:bodyPr/>
            <a:lstStyle/>
            <a:p>
              <a:endParaRPr lang="zh-CN" altLang="en-US"/>
            </a:p>
          </p:txBody>
        </p:sp>
      </p:grpSp>
      <p:sp>
        <p:nvSpPr>
          <p:cNvPr id="699437" name="Rectangle 45"/>
          <p:cNvSpPr>
            <a:spLocks noChangeArrowheads="1"/>
          </p:cNvSpPr>
          <p:nvPr/>
        </p:nvSpPr>
        <p:spPr bwMode="auto">
          <a:xfrm>
            <a:off x="5454650" y="5638800"/>
            <a:ext cx="1878719" cy="462307"/>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400" dirty="0">
                <a:latin typeface="Arial" panose="020B0604020202020204" pitchFamily="34" charset="0"/>
                <a:ea typeface="黑体" panose="02010609060101010101" pitchFamily="49" charset="-122"/>
              </a:rPr>
              <a:t>(b) </a:t>
            </a:r>
            <a:r>
              <a:rPr kumimoji="1" lang="zh-CN" altLang="en-US" sz="2400" dirty="0">
                <a:latin typeface="Arial" panose="020B0604020202020204" pitchFamily="34" charset="0"/>
                <a:ea typeface="黑体" panose="02010609060101010101" pitchFamily="49" charset="-122"/>
              </a:rPr>
              <a:t>超时重传</a:t>
            </a:r>
          </a:p>
        </p:txBody>
      </p:sp>
      <p:sp>
        <p:nvSpPr>
          <p:cNvPr id="699438" name="Rectangle 46"/>
          <p:cNvSpPr>
            <a:spLocks noChangeArrowheads="1"/>
          </p:cNvSpPr>
          <p:nvPr/>
        </p:nvSpPr>
        <p:spPr bwMode="auto">
          <a:xfrm>
            <a:off x="1227138" y="5189538"/>
            <a:ext cx="252412" cy="398462"/>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000" i="1" dirty="0">
                <a:latin typeface="Arial" panose="020B0604020202020204" pitchFamily="34" charset="0"/>
                <a:ea typeface="黑体" panose="02010609060101010101" pitchFamily="49" charset="-122"/>
              </a:rPr>
              <a:t>t</a:t>
            </a:r>
          </a:p>
        </p:txBody>
      </p:sp>
      <p:sp>
        <p:nvSpPr>
          <p:cNvPr id="699439" name="Rectangle 47"/>
          <p:cNvSpPr>
            <a:spLocks noChangeArrowheads="1"/>
          </p:cNvSpPr>
          <p:nvPr/>
        </p:nvSpPr>
        <p:spPr bwMode="auto">
          <a:xfrm>
            <a:off x="2733675" y="5189538"/>
            <a:ext cx="254000" cy="398462"/>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000" i="1" dirty="0">
                <a:latin typeface="Arial" panose="020B0604020202020204" pitchFamily="34" charset="0"/>
                <a:ea typeface="黑体" panose="02010609060101010101" pitchFamily="49" charset="-122"/>
              </a:rPr>
              <a:t>t</a:t>
            </a:r>
          </a:p>
        </p:txBody>
      </p:sp>
      <p:sp>
        <p:nvSpPr>
          <p:cNvPr id="699440" name="Rectangle 48"/>
          <p:cNvSpPr>
            <a:spLocks noChangeArrowheads="1"/>
          </p:cNvSpPr>
          <p:nvPr/>
        </p:nvSpPr>
        <p:spPr bwMode="auto">
          <a:xfrm>
            <a:off x="5683250" y="5189538"/>
            <a:ext cx="254000" cy="398462"/>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000" i="1" dirty="0">
                <a:latin typeface="Arial" panose="020B0604020202020204" pitchFamily="34" charset="0"/>
                <a:ea typeface="黑体" panose="02010609060101010101" pitchFamily="49" charset="-122"/>
              </a:rPr>
              <a:t>t</a:t>
            </a:r>
          </a:p>
        </p:txBody>
      </p:sp>
      <p:sp>
        <p:nvSpPr>
          <p:cNvPr id="699441" name="Rectangle 49"/>
          <p:cNvSpPr>
            <a:spLocks noChangeArrowheads="1"/>
          </p:cNvSpPr>
          <p:nvPr/>
        </p:nvSpPr>
        <p:spPr bwMode="auto">
          <a:xfrm>
            <a:off x="7189788" y="5189538"/>
            <a:ext cx="254000" cy="398462"/>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000" i="1" dirty="0">
                <a:latin typeface="Arial" panose="020B0604020202020204" pitchFamily="34" charset="0"/>
                <a:ea typeface="黑体" panose="02010609060101010101" pitchFamily="49" charset="-122"/>
              </a:rPr>
              <a:t>t</a:t>
            </a:r>
          </a:p>
        </p:txBody>
      </p:sp>
      <p:sp>
        <p:nvSpPr>
          <p:cNvPr id="699443" name="Rectangle 51"/>
          <p:cNvSpPr>
            <a:spLocks noGrp="1" noChangeArrowheads="1"/>
          </p:cNvSpPr>
          <p:nvPr>
            <p:ph type="title"/>
          </p:nvPr>
        </p:nvSpPr>
        <p:spPr/>
        <p:txBody>
          <a:bodyPr/>
          <a:lstStyle/>
          <a:p>
            <a:r>
              <a:rPr lang="zh-CN" altLang="en-US" dirty="0"/>
              <a:t>停止等待协议</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Line 3"/>
          <p:cNvSpPr>
            <a:spLocks noChangeShapeType="1"/>
          </p:cNvSpPr>
          <p:nvPr/>
        </p:nvSpPr>
        <p:spPr bwMode="auto">
          <a:xfrm>
            <a:off x="2835275" y="1338263"/>
            <a:ext cx="0" cy="3179762"/>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27012" name="Line 4"/>
          <p:cNvSpPr>
            <a:spLocks noChangeShapeType="1"/>
          </p:cNvSpPr>
          <p:nvPr/>
        </p:nvSpPr>
        <p:spPr bwMode="auto">
          <a:xfrm>
            <a:off x="4713288" y="1338263"/>
            <a:ext cx="0" cy="3160712"/>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27013" name="Rectangle 5"/>
          <p:cNvSpPr>
            <a:spLocks noChangeArrowheads="1"/>
          </p:cNvSpPr>
          <p:nvPr/>
        </p:nvSpPr>
        <p:spPr bwMode="auto">
          <a:xfrm>
            <a:off x="2660650" y="1027113"/>
            <a:ext cx="350838" cy="393700"/>
          </a:xfrm>
          <a:prstGeom prst="rect">
            <a:avLst/>
          </a:prstGeom>
          <a:noFill/>
          <a:ln w="9525">
            <a:noFill/>
            <a:miter lim="800000"/>
          </a:ln>
          <a:effectLst/>
        </p:spPr>
        <p:txBody>
          <a:bodyPr wrap="none" lIns="90488" tIns="44450" rIns="90488" bIns="44450">
            <a:spAutoFit/>
          </a:bodyPr>
          <a:lstStyle/>
          <a:p>
            <a:pPr algn="l" defTabSz="762000"/>
            <a:r>
              <a:rPr lang="en-US" altLang="zh-CN" sz="2000" dirty="0">
                <a:solidFill>
                  <a:schemeClr val="hlink"/>
                </a:solidFill>
                <a:latin typeface="Arial" panose="020B0604020202020204" pitchFamily="34" charset="0"/>
                <a:ea typeface="黑体" panose="02010609060101010101" pitchFamily="49" charset="-122"/>
              </a:rPr>
              <a:t>A</a:t>
            </a:r>
          </a:p>
        </p:txBody>
      </p:sp>
      <p:sp>
        <p:nvSpPr>
          <p:cNvPr id="427014" name="Rectangle 6"/>
          <p:cNvSpPr>
            <a:spLocks noChangeArrowheads="1"/>
          </p:cNvSpPr>
          <p:nvPr/>
        </p:nvSpPr>
        <p:spPr bwMode="auto">
          <a:xfrm>
            <a:off x="4525963" y="1027113"/>
            <a:ext cx="350837" cy="393700"/>
          </a:xfrm>
          <a:prstGeom prst="rect">
            <a:avLst/>
          </a:prstGeom>
          <a:noFill/>
          <a:ln w="9525">
            <a:noFill/>
            <a:miter lim="800000"/>
          </a:ln>
          <a:effectLst/>
        </p:spPr>
        <p:txBody>
          <a:bodyPr wrap="none" lIns="90488" tIns="44450" rIns="90488" bIns="44450">
            <a:spAutoFit/>
          </a:bodyPr>
          <a:lstStyle/>
          <a:p>
            <a:pPr algn="l" defTabSz="762000"/>
            <a:r>
              <a:rPr lang="en-US" altLang="zh-CN" sz="2000" dirty="0">
                <a:solidFill>
                  <a:schemeClr val="hlink"/>
                </a:solidFill>
                <a:latin typeface="Arial" panose="020B0604020202020204" pitchFamily="34" charset="0"/>
                <a:ea typeface="黑体" panose="02010609060101010101" pitchFamily="49" charset="-122"/>
              </a:rPr>
              <a:t>B</a:t>
            </a:r>
          </a:p>
        </p:txBody>
      </p:sp>
      <p:sp>
        <p:nvSpPr>
          <p:cNvPr id="427015" name="Line 7"/>
          <p:cNvSpPr>
            <a:spLocks noChangeShapeType="1"/>
          </p:cNvSpPr>
          <p:nvPr/>
        </p:nvSpPr>
        <p:spPr bwMode="auto">
          <a:xfrm>
            <a:off x="2841625" y="1490663"/>
            <a:ext cx="1862138" cy="214312"/>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27016" name="Line 8"/>
          <p:cNvSpPr>
            <a:spLocks noChangeShapeType="1"/>
          </p:cNvSpPr>
          <p:nvPr/>
        </p:nvSpPr>
        <p:spPr bwMode="auto">
          <a:xfrm>
            <a:off x="2841625" y="2032000"/>
            <a:ext cx="1862138" cy="21590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27017" name="Freeform 9"/>
          <p:cNvSpPr/>
          <p:nvPr/>
        </p:nvSpPr>
        <p:spPr bwMode="auto">
          <a:xfrm>
            <a:off x="2855913" y="1512888"/>
            <a:ext cx="1835150" cy="712787"/>
          </a:xfrm>
          <a:custGeom>
            <a:avLst/>
            <a:gdLst/>
            <a:ahLst/>
            <a:cxnLst>
              <a:cxn ang="0">
                <a:pos x="0" y="0"/>
              </a:cxn>
              <a:cxn ang="0">
                <a:pos x="1155" y="139"/>
              </a:cxn>
              <a:cxn ang="0">
                <a:pos x="1155" y="448"/>
              </a:cxn>
              <a:cxn ang="0">
                <a:pos x="0" y="309"/>
              </a:cxn>
              <a:cxn ang="0">
                <a:pos x="0" y="0"/>
              </a:cxn>
            </a:cxnLst>
            <a:rect l="0" t="0" r="r" b="b"/>
            <a:pathLst>
              <a:path w="1156" h="449">
                <a:moveTo>
                  <a:pt x="0" y="0"/>
                </a:moveTo>
                <a:lnTo>
                  <a:pt x="1155" y="139"/>
                </a:lnTo>
                <a:lnTo>
                  <a:pt x="1155" y="448"/>
                </a:lnTo>
                <a:lnTo>
                  <a:pt x="0" y="309"/>
                </a:lnTo>
                <a:lnTo>
                  <a:pt x="0" y="0"/>
                </a:lnTo>
              </a:path>
            </a:pathLst>
          </a:custGeom>
          <a:solidFill>
            <a:srgbClr val="FFFF66"/>
          </a:solidFill>
          <a:ln w="9525" cap="rnd">
            <a:noFill/>
            <a:round/>
            <a:headEnd type="none" w="sm" len="sm"/>
            <a:tailEnd type="none" w="sm" len="sm"/>
          </a:ln>
          <a:effectLst/>
        </p:spPr>
        <p:txBody>
          <a:bodyPr/>
          <a:lstStyle/>
          <a:p>
            <a:endParaRPr lang="zh-CN" altLang="en-US"/>
          </a:p>
        </p:txBody>
      </p:sp>
      <p:sp>
        <p:nvSpPr>
          <p:cNvPr id="427018" name="AutoShape 10"/>
          <p:cNvSpPr>
            <a:spLocks noChangeArrowheads="1"/>
          </p:cNvSpPr>
          <p:nvPr/>
        </p:nvSpPr>
        <p:spPr bwMode="auto">
          <a:xfrm rot="480000">
            <a:off x="4005263" y="1841500"/>
            <a:ext cx="496887" cy="158750"/>
          </a:xfrm>
          <a:prstGeom prst="rightArrow">
            <a:avLst>
              <a:gd name="adj1" fmla="val 50000"/>
              <a:gd name="adj2" fmla="val 156543"/>
            </a:avLst>
          </a:prstGeom>
          <a:solidFill>
            <a:schemeClr val="bg1"/>
          </a:solidFill>
          <a:ln w="12700">
            <a:solidFill>
              <a:schemeClr val="tx1"/>
            </a:solidFill>
            <a:miter lim="800000"/>
          </a:ln>
          <a:effectLst/>
        </p:spPr>
        <p:txBody>
          <a:bodyPr wrap="none" anchor="ctr"/>
          <a:lstStyle/>
          <a:p>
            <a:endParaRPr lang="zh-CN" altLang="en-US"/>
          </a:p>
        </p:txBody>
      </p:sp>
      <p:sp>
        <p:nvSpPr>
          <p:cNvPr id="427019" name="Rectangle 11"/>
          <p:cNvSpPr>
            <a:spLocks noChangeArrowheads="1"/>
          </p:cNvSpPr>
          <p:nvPr/>
        </p:nvSpPr>
        <p:spPr bwMode="auto">
          <a:xfrm rot="540000">
            <a:off x="2989263" y="1612900"/>
            <a:ext cx="957262" cy="393700"/>
          </a:xfrm>
          <a:prstGeom prst="rect">
            <a:avLst/>
          </a:prstGeom>
          <a:noFill/>
          <a:ln w="9525">
            <a:noFill/>
            <a:miter lim="800000"/>
          </a:ln>
          <a:effectLst/>
        </p:spPr>
        <p:txBody>
          <a:bodyPr wrap="none" lIns="90488" tIns="44450" rIns="90488" bIns="44450">
            <a:spAutoFit/>
          </a:bodyPr>
          <a:lstStyle/>
          <a:p>
            <a:pPr algn="l" defTabSz="762000"/>
            <a:r>
              <a:rPr lang="en-US" altLang="zh-CN" sz="2000" dirty="0">
                <a:latin typeface="Arial" panose="020B0604020202020204" pitchFamily="34" charset="0"/>
                <a:ea typeface="黑体" panose="02010609060101010101" pitchFamily="49" charset="-122"/>
              </a:rPr>
              <a:t>Packet</a:t>
            </a:r>
          </a:p>
        </p:txBody>
      </p:sp>
      <p:sp>
        <p:nvSpPr>
          <p:cNvPr id="427020" name="Line 12"/>
          <p:cNvSpPr>
            <a:spLocks noChangeShapeType="1"/>
          </p:cNvSpPr>
          <p:nvPr/>
        </p:nvSpPr>
        <p:spPr bwMode="auto">
          <a:xfrm>
            <a:off x="2841625" y="2155825"/>
            <a:ext cx="1862138" cy="21590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27021" name="Line 13"/>
          <p:cNvSpPr>
            <a:spLocks noChangeShapeType="1"/>
          </p:cNvSpPr>
          <p:nvPr/>
        </p:nvSpPr>
        <p:spPr bwMode="auto">
          <a:xfrm>
            <a:off x="2841625" y="2698750"/>
            <a:ext cx="1862138" cy="214313"/>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27022" name="Freeform 14"/>
          <p:cNvSpPr/>
          <p:nvPr/>
        </p:nvSpPr>
        <p:spPr bwMode="auto">
          <a:xfrm>
            <a:off x="2855913" y="2178050"/>
            <a:ext cx="1835150" cy="714375"/>
          </a:xfrm>
          <a:custGeom>
            <a:avLst/>
            <a:gdLst/>
            <a:ahLst/>
            <a:cxnLst>
              <a:cxn ang="0">
                <a:pos x="0" y="0"/>
              </a:cxn>
              <a:cxn ang="0">
                <a:pos x="1155" y="140"/>
              </a:cxn>
              <a:cxn ang="0">
                <a:pos x="1155" y="449"/>
              </a:cxn>
              <a:cxn ang="0">
                <a:pos x="0" y="309"/>
              </a:cxn>
              <a:cxn ang="0">
                <a:pos x="0" y="0"/>
              </a:cxn>
            </a:cxnLst>
            <a:rect l="0" t="0" r="r" b="b"/>
            <a:pathLst>
              <a:path w="1156" h="450">
                <a:moveTo>
                  <a:pt x="0" y="0"/>
                </a:moveTo>
                <a:lnTo>
                  <a:pt x="1155" y="140"/>
                </a:lnTo>
                <a:lnTo>
                  <a:pt x="1155" y="449"/>
                </a:lnTo>
                <a:lnTo>
                  <a:pt x="0" y="309"/>
                </a:lnTo>
                <a:lnTo>
                  <a:pt x="0" y="0"/>
                </a:lnTo>
              </a:path>
            </a:pathLst>
          </a:custGeom>
          <a:solidFill>
            <a:srgbClr val="FFFF66"/>
          </a:solidFill>
          <a:ln w="9525" cap="rnd">
            <a:noFill/>
            <a:round/>
            <a:headEnd type="none" w="sm" len="sm"/>
            <a:tailEnd type="none" w="sm" len="sm"/>
          </a:ln>
          <a:effectLst/>
        </p:spPr>
        <p:txBody>
          <a:bodyPr/>
          <a:lstStyle/>
          <a:p>
            <a:endParaRPr lang="zh-CN" altLang="en-US"/>
          </a:p>
        </p:txBody>
      </p:sp>
      <p:sp>
        <p:nvSpPr>
          <p:cNvPr id="427023" name="AutoShape 15"/>
          <p:cNvSpPr>
            <a:spLocks noChangeArrowheads="1"/>
          </p:cNvSpPr>
          <p:nvPr/>
        </p:nvSpPr>
        <p:spPr bwMode="auto">
          <a:xfrm rot="480000">
            <a:off x="4005263" y="2508250"/>
            <a:ext cx="496887" cy="157163"/>
          </a:xfrm>
          <a:prstGeom prst="rightArrow">
            <a:avLst>
              <a:gd name="adj1" fmla="val 50000"/>
              <a:gd name="adj2" fmla="val 158124"/>
            </a:avLst>
          </a:prstGeom>
          <a:solidFill>
            <a:schemeClr val="bg1"/>
          </a:solidFill>
          <a:ln w="12700">
            <a:solidFill>
              <a:schemeClr val="tx1"/>
            </a:solidFill>
            <a:miter lim="800000"/>
          </a:ln>
          <a:effectLst/>
        </p:spPr>
        <p:txBody>
          <a:bodyPr wrap="none" anchor="ctr"/>
          <a:lstStyle/>
          <a:p>
            <a:endParaRPr lang="zh-CN" altLang="en-US"/>
          </a:p>
        </p:txBody>
      </p:sp>
      <p:sp>
        <p:nvSpPr>
          <p:cNvPr id="427024" name="Rectangle 16"/>
          <p:cNvSpPr>
            <a:spLocks noChangeArrowheads="1"/>
          </p:cNvSpPr>
          <p:nvPr/>
        </p:nvSpPr>
        <p:spPr bwMode="auto">
          <a:xfrm rot="540000">
            <a:off x="2986088" y="2278063"/>
            <a:ext cx="957262" cy="393700"/>
          </a:xfrm>
          <a:prstGeom prst="rect">
            <a:avLst/>
          </a:prstGeom>
          <a:noFill/>
          <a:ln w="9525">
            <a:noFill/>
            <a:miter lim="800000"/>
          </a:ln>
          <a:effectLst/>
        </p:spPr>
        <p:txBody>
          <a:bodyPr wrap="none" lIns="90488" tIns="44450" rIns="90488" bIns="44450">
            <a:spAutoFit/>
          </a:bodyPr>
          <a:lstStyle/>
          <a:p>
            <a:pPr algn="l" defTabSz="762000"/>
            <a:r>
              <a:rPr lang="en-US" altLang="zh-CN" sz="2000" dirty="0">
                <a:latin typeface="Arial" panose="020B0604020202020204" pitchFamily="34" charset="0"/>
                <a:ea typeface="黑体" panose="02010609060101010101" pitchFamily="49" charset="-122"/>
              </a:rPr>
              <a:t>Packet</a:t>
            </a:r>
          </a:p>
        </p:txBody>
      </p:sp>
      <p:sp>
        <p:nvSpPr>
          <p:cNvPr id="427025" name="Line 17"/>
          <p:cNvSpPr>
            <a:spLocks noChangeShapeType="1"/>
          </p:cNvSpPr>
          <p:nvPr/>
        </p:nvSpPr>
        <p:spPr bwMode="auto">
          <a:xfrm>
            <a:off x="2841625" y="2820988"/>
            <a:ext cx="1862138" cy="21590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27026" name="Line 18"/>
          <p:cNvSpPr>
            <a:spLocks noChangeShapeType="1"/>
          </p:cNvSpPr>
          <p:nvPr/>
        </p:nvSpPr>
        <p:spPr bwMode="auto">
          <a:xfrm>
            <a:off x="2841625" y="3363913"/>
            <a:ext cx="1862138" cy="21272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27027" name="Freeform 19"/>
          <p:cNvSpPr/>
          <p:nvPr/>
        </p:nvSpPr>
        <p:spPr bwMode="auto">
          <a:xfrm>
            <a:off x="2894013" y="2847975"/>
            <a:ext cx="1835150" cy="722313"/>
          </a:xfrm>
          <a:custGeom>
            <a:avLst/>
            <a:gdLst/>
            <a:ahLst/>
            <a:cxnLst>
              <a:cxn ang="0">
                <a:pos x="0" y="0"/>
              </a:cxn>
              <a:cxn ang="0">
                <a:pos x="1155" y="141"/>
              </a:cxn>
              <a:cxn ang="0">
                <a:pos x="1155" y="454"/>
              </a:cxn>
              <a:cxn ang="0">
                <a:pos x="0" y="313"/>
              </a:cxn>
              <a:cxn ang="0">
                <a:pos x="0" y="0"/>
              </a:cxn>
            </a:cxnLst>
            <a:rect l="0" t="0" r="r" b="b"/>
            <a:pathLst>
              <a:path w="1156" h="455">
                <a:moveTo>
                  <a:pt x="0" y="0"/>
                </a:moveTo>
                <a:lnTo>
                  <a:pt x="1155" y="141"/>
                </a:lnTo>
                <a:lnTo>
                  <a:pt x="1155" y="454"/>
                </a:lnTo>
                <a:lnTo>
                  <a:pt x="0" y="313"/>
                </a:lnTo>
                <a:lnTo>
                  <a:pt x="0" y="0"/>
                </a:lnTo>
              </a:path>
            </a:pathLst>
          </a:custGeom>
          <a:solidFill>
            <a:srgbClr val="FFFF66"/>
          </a:solidFill>
          <a:ln w="9525" cap="rnd">
            <a:noFill/>
            <a:round/>
            <a:headEnd type="none" w="sm" len="sm"/>
            <a:tailEnd type="none" w="sm" len="sm"/>
          </a:ln>
          <a:effectLst/>
        </p:spPr>
        <p:txBody>
          <a:bodyPr/>
          <a:lstStyle/>
          <a:p>
            <a:endParaRPr lang="zh-CN" altLang="en-US"/>
          </a:p>
        </p:txBody>
      </p:sp>
      <p:sp>
        <p:nvSpPr>
          <p:cNvPr id="427028" name="AutoShape 20"/>
          <p:cNvSpPr>
            <a:spLocks noChangeArrowheads="1"/>
          </p:cNvSpPr>
          <p:nvPr/>
        </p:nvSpPr>
        <p:spPr bwMode="auto">
          <a:xfrm rot="480000">
            <a:off x="4005263" y="3173413"/>
            <a:ext cx="496887" cy="158750"/>
          </a:xfrm>
          <a:prstGeom prst="rightArrow">
            <a:avLst>
              <a:gd name="adj1" fmla="val 50000"/>
              <a:gd name="adj2" fmla="val 156543"/>
            </a:avLst>
          </a:prstGeom>
          <a:solidFill>
            <a:schemeClr val="bg1"/>
          </a:solidFill>
          <a:ln w="12700">
            <a:solidFill>
              <a:schemeClr val="tx1"/>
            </a:solidFill>
            <a:miter lim="800000"/>
          </a:ln>
          <a:effectLst/>
        </p:spPr>
        <p:txBody>
          <a:bodyPr wrap="none" anchor="ctr"/>
          <a:lstStyle/>
          <a:p>
            <a:endParaRPr lang="zh-CN" altLang="en-US"/>
          </a:p>
        </p:txBody>
      </p:sp>
      <p:sp>
        <p:nvSpPr>
          <p:cNvPr id="427029" name="Rectangle 21"/>
          <p:cNvSpPr>
            <a:spLocks noChangeArrowheads="1"/>
          </p:cNvSpPr>
          <p:nvPr/>
        </p:nvSpPr>
        <p:spPr bwMode="auto">
          <a:xfrm rot="540000">
            <a:off x="2989263" y="2941638"/>
            <a:ext cx="957262" cy="393700"/>
          </a:xfrm>
          <a:prstGeom prst="rect">
            <a:avLst/>
          </a:prstGeom>
          <a:noFill/>
          <a:ln w="9525">
            <a:noFill/>
            <a:miter lim="800000"/>
          </a:ln>
          <a:effectLst/>
        </p:spPr>
        <p:txBody>
          <a:bodyPr wrap="none" lIns="90488" tIns="44450" rIns="90488" bIns="44450">
            <a:spAutoFit/>
          </a:bodyPr>
          <a:lstStyle/>
          <a:p>
            <a:pPr algn="l" defTabSz="762000"/>
            <a:r>
              <a:rPr lang="en-US" altLang="zh-CN" sz="2000" dirty="0">
                <a:latin typeface="Arial" panose="020B0604020202020204" pitchFamily="34" charset="0"/>
                <a:ea typeface="黑体" panose="02010609060101010101" pitchFamily="49" charset="-122"/>
              </a:rPr>
              <a:t>Packet</a:t>
            </a:r>
          </a:p>
        </p:txBody>
      </p:sp>
      <p:sp>
        <p:nvSpPr>
          <p:cNvPr id="427030" name="Line 22"/>
          <p:cNvSpPr>
            <a:spLocks noChangeShapeType="1"/>
          </p:cNvSpPr>
          <p:nvPr/>
        </p:nvSpPr>
        <p:spPr bwMode="auto">
          <a:xfrm>
            <a:off x="2841625" y="3486150"/>
            <a:ext cx="1862138" cy="214313"/>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27031" name="Line 23"/>
          <p:cNvSpPr>
            <a:spLocks noChangeShapeType="1"/>
          </p:cNvSpPr>
          <p:nvPr/>
        </p:nvSpPr>
        <p:spPr bwMode="auto">
          <a:xfrm>
            <a:off x="2841625" y="4027488"/>
            <a:ext cx="1862138" cy="21590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27032" name="Freeform 24"/>
          <p:cNvSpPr/>
          <p:nvPr/>
        </p:nvSpPr>
        <p:spPr bwMode="auto">
          <a:xfrm>
            <a:off x="2855913" y="3498850"/>
            <a:ext cx="1835150" cy="725488"/>
          </a:xfrm>
          <a:custGeom>
            <a:avLst/>
            <a:gdLst/>
            <a:ahLst/>
            <a:cxnLst>
              <a:cxn ang="0">
                <a:pos x="0" y="0"/>
              </a:cxn>
              <a:cxn ang="0">
                <a:pos x="1155" y="142"/>
              </a:cxn>
              <a:cxn ang="0">
                <a:pos x="1155" y="456"/>
              </a:cxn>
              <a:cxn ang="0">
                <a:pos x="0" y="314"/>
              </a:cxn>
              <a:cxn ang="0">
                <a:pos x="0" y="0"/>
              </a:cxn>
            </a:cxnLst>
            <a:rect l="0" t="0" r="r" b="b"/>
            <a:pathLst>
              <a:path w="1156" h="457">
                <a:moveTo>
                  <a:pt x="0" y="0"/>
                </a:moveTo>
                <a:lnTo>
                  <a:pt x="1155" y="142"/>
                </a:lnTo>
                <a:lnTo>
                  <a:pt x="1155" y="456"/>
                </a:lnTo>
                <a:lnTo>
                  <a:pt x="0" y="314"/>
                </a:lnTo>
                <a:lnTo>
                  <a:pt x="0" y="0"/>
                </a:lnTo>
              </a:path>
            </a:pathLst>
          </a:custGeom>
          <a:solidFill>
            <a:srgbClr val="FFFF66"/>
          </a:solidFill>
          <a:ln w="9525" cap="rnd">
            <a:noFill/>
            <a:round/>
            <a:headEnd type="none" w="sm" len="sm"/>
            <a:tailEnd type="none" w="sm" len="sm"/>
          </a:ln>
          <a:effectLst/>
        </p:spPr>
        <p:txBody>
          <a:bodyPr/>
          <a:lstStyle/>
          <a:p>
            <a:endParaRPr lang="zh-CN" altLang="en-US"/>
          </a:p>
        </p:txBody>
      </p:sp>
      <p:sp>
        <p:nvSpPr>
          <p:cNvPr id="427033" name="AutoShape 25"/>
          <p:cNvSpPr>
            <a:spLocks noChangeArrowheads="1"/>
          </p:cNvSpPr>
          <p:nvPr/>
        </p:nvSpPr>
        <p:spPr bwMode="auto">
          <a:xfrm rot="480000">
            <a:off x="4005263" y="3836988"/>
            <a:ext cx="496887" cy="158750"/>
          </a:xfrm>
          <a:prstGeom prst="rightArrow">
            <a:avLst>
              <a:gd name="adj1" fmla="val 50000"/>
              <a:gd name="adj2" fmla="val 156543"/>
            </a:avLst>
          </a:prstGeom>
          <a:solidFill>
            <a:schemeClr val="bg1"/>
          </a:solidFill>
          <a:ln w="12700">
            <a:solidFill>
              <a:schemeClr val="tx1"/>
            </a:solidFill>
            <a:miter lim="800000"/>
          </a:ln>
          <a:effectLst/>
        </p:spPr>
        <p:txBody>
          <a:bodyPr wrap="none" anchor="ctr"/>
          <a:lstStyle/>
          <a:p>
            <a:endParaRPr lang="zh-CN" altLang="en-US"/>
          </a:p>
        </p:txBody>
      </p:sp>
      <p:sp>
        <p:nvSpPr>
          <p:cNvPr id="427034" name="Rectangle 26"/>
          <p:cNvSpPr>
            <a:spLocks noChangeArrowheads="1"/>
          </p:cNvSpPr>
          <p:nvPr/>
        </p:nvSpPr>
        <p:spPr bwMode="auto">
          <a:xfrm rot="540000">
            <a:off x="2986088" y="3609975"/>
            <a:ext cx="957262" cy="393700"/>
          </a:xfrm>
          <a:prstGeom prst="rect">
            <a:avLst/>
          </a:prstGeom>
          <a:noFill/>
          <a:ln w="9525">
            <a:noFill/>
            <a:miter lim="800000"/>
          </a:ln>
          <a:effectLst/>
        </p:spPr>
        <p:txBody>
          <a:bodyPr wrap="none" lIns="90488" tIns="44450" rIns="90488" bIns="44450">
            <a:spAutoFit/>
          </a:bodyPr>
          <a:lstStyle/>
          <a:p>
            <a:pPr algn="l" defTabSz="762000"/>
            <a:r>
              <a:rPr lang="en-US" altLang="zh-CN" sz="2000" dirty="0">
                <a:latin typeface="Arial" panose="020B0604020202020204" pitchFamily="34" charset="0"/>
                <a:ea typeface="黑体" panose="02010609060101010101" pitchFamily="49" charset="-122"/>
              </a:rPr>
              <a:t>Packet</a:t>
            </a:r>
          </a:p>
        </p:txBody>
      </p:sp>
      <p:sp>
        <p:nvSpPr>
          <p:cNvPr id="427035" name="Line 27"/>
          <p:cNvSpPr>
            <a:spLocks noChangeShapeType="1"/>
          </p:cNvSpPr>
          <p:nvPr/>
        </p:nvSpPr>
        <p:spPr bwMode="auto">
          <a:xfrm>
            <a:off x="4719638" y="2292350"/>
            <a:ext cx="390525" cy="0"/>
          </a:xfrm>
          <a:prstGeom prst="line">
            <a:avLst/>
          </a:prstGeom>
          <a:noFill/>
          <a:ln w="25400">
            <a:solidFill>
              <a:srgbClr val="333399"/>
            </a:solidFill>
            <a:round/>
            <a:headEnd type="none" w="sm" len="sm"/>
            <a:tailEnd type="stealth" w="med" len="lg"/>
          </a:ln>
          <a:effectLst/>
        </p:spPr>
        <p:txBody>
          <a:bodyPr/>
          <a:lstStyle/>
          <a:p>
            <a:endParaRPr lang="zh-CN" altLang="en-US"/>
          </a:p>
        </p:txBody>
      </p:sp>
      <p:sp>
        <p:nvSpPr>
          <p:cNvPr id="427036" name="Rectangle 28"/>
          <p:cNvSpPr>
            <a:spLocks noChangeArrowheads="1"/>
          </p:cNvSpPr>
          <p:nvPr/>
        </p:nvSpPr>
        <p:spPr bwMode="auto">
          <a:xfrm>
            <a:off x="5067300" y="2147888"/>
            <a:ext cx="2325688" cy="393700"/>
          </a:xfrm>
          <a:prstGeom prst="rect">
            <a:avLst/>
          </a:prstGeom>
          <a:noFill/>
          <a:ln w="9525">
            <a:noFill/>
            <a:miter lim="800000"/>
          </a:ln>
          <a:effectLst/>
        </p:spPr>
        <p:txBody>
          <a:bodyPr wrap="none" lIns="90488" tIns="44450" rIns="90488" bIns="44450">
            <a:spAutoFit/>
          </a:bodyPr>
          <a:lstStyle/>
          <a:p>
            <a:pPr algn="l" defTabSz="762000"/>
            <a:r>
              <a:rPr lang="en-US" altLang="zh-CN" sz="2000" dirty="0">
                <a:latin typeface="Arial" panose="020B0604020202020204" pitchFamily="34" charset="0"/>
                <a:ea typeface="黑体" panose="02010609060101010101" pitchFamily="49" charset="-122"/>
              </a:rPr>
              <a:t>delivered to Host B</a:t>
            </a:r>
          </a:p>
        </p:txBody>
      </p:sp>
      <p:sp>
        <p:nvSpPr>
          <p:cNvPr id="427037" name="Line 29"/>
          <p:cNvSpPr>
            <a:spLocks noChangeShapeType="1"/>
          </p:cNvSpPr>
          <p:nvPr/>
        </p:nvSpPr>
        <p:spPr bwMode="auto">
          <a:xfrm>
            <a:off x="4729163" y="2974975"/>
            <a:ext cx="390525" cy="0"/>
          </a:xfrm>
          <a:prstGeom prst="line">
            <a:avLst/>
          </a:prstGeom>
          <a:noFill/>
          <a:ln w="25400">
            <a:solidFill>
              <a:srgbClr val="333399"/>
            </a:solidFill>
            <a:round/>
            <a:headEnd type="none" w="sm" len="sm"/>
            <a:tailEnd type="stealth" w="med" len="lg"/>
          </a:ln>
          <a:effectLst/>
        </p:spPr>
        <p:txBody>
          <a:bodyPr/>
          <a:lstStyle/>
          <a:p>
            <a:endParaRPr lang="zh-CN" altLang="en-US"/>
          </a:p>
        </p:txBody>
      </p:sp>
      <p:sp>
        <p:nvSpPr>
          <p:cNvPr id="427038" name="Rectangle 30"/>
          <p:cNvSpPr>
            <a:spLocks noChangeArrowheads="1"/>
          </p:cNvSpPr>
          <p:nvPr/>
        </p:nvSpPr>
        <p:spPr bwMode="auto">
          <a:xfrm>
            <a:off x="5105400" y="2819400"/>
            <a:ext cx="2316163" cy="393700"/>
          </a:xfrm>
          <a:prstGeom prst="rect">
            <a:avLst/>
          </a:prstGeom>
          <a:noFill/>
          <a:ln w="9525">
            <a:noFill/>
            <a:miter lim="800000"/>
          </a:ln>
          <a:effectLst/>
        </p:spPr>
        <p:txBody>
          <a:bodyPr wrap="none" lIns="90488" tIns="44450" rIns="90488" bIns="44450">
            <a:spAutoFit/>
          </a:bodyPr>
          <a:lstStyle/>
          <a:p>
            <a:pPr algn="l" defTabSz="762000"/>
            <a:r>
              <a:rPr lang="en-US" altLang="zh-CN" sz="2000" dirty="0">
                <a:latin typeface="Tahoma" panose="020B0604030504040204" pitchFamily="34" charset="0"/>
                <a:ea typeface="宋体" panose="02010600030101010101" pitchFamily="2" charset="-122"/>
              </a:rPr>
              <a:t>delivered to Host B</a:t>
            </a:r>
          </a:p>
        </p:txBody>
      </p:sp>
      <p:sp>
        <p:nvSpPr>
          <p:cNvPr id="427039" name="Line 31"/>
          <p:cNvSpPr>
            <a:spLocks noChangeShapeType="1"/>
          </p:cNvSpPr>
          <p:nvPr/>
        </p:nvSpPr>
        <p:spPr bwMode="auto">
          <a:xfrm>
            <a:off x="4729163" y="3641725"/>
            <a:ext cx="390525" cy="0"/>
          </a:xfrm>
          <a:prstGeom prst="line">
            <a:avLst/>
          </a:prstGeom>
          <a:noFill/>
          <a:ln w="25400">
            <a:solidFill>
              <a:srgbClr val="333399"/>
            </a:solidFill>
            <a:round/>
            <a:headEnd type="none" w="sm" len="sm"/>
            <a:tailEnd type="stealth" w="med" len="lg"/>
          </a:ln>
          <a:effectLst/>
        </p:spPr>
        <p:txBody>
          <a:bodyPr/>
          <a:lstStyle/>
          <a:p>
            <a:endParaRPr lang="zh-CN" altLang="en-US"/>
          </a:p>
        </p:txBody>
      </p:sp>
      <p:sp>
        <p:nvSpPr>
          <p:cNvPr id="427040" name="Rectangle 32"/>
          <p:cNvSpPr>
            <a:spLocks noChangeArrowheads="1"/>
          </p:cNvSpPr>
          <p:nvPr/>
        </p:nvSpPr>
        <p:spPr bwMode="auto">
          <a:xfrm>
            <a:off x="5105400" y="3505200"/>
            <a:ext cx="2316163" cy="393700"/>
          </a:xfrm>
          <a:prstGeom prst="rect">
            <a:avLst/>
          </a:prstGeom>
          <a:noFill/>
          <a:ln w="9525">
            <a:noFill/>
            <a:miter lim="800000"/>
          </a:ln>
          <a:effectLst/>
        </p:spPr>
        <p:txBody>
          <a:bodyPr wrap="none" lIns="90488" tIns="44450" rIns="90488" bIns="44450">
            <a:spAutoFit/>
          </a:bodyPr>
          <a:lstStyle/>
          <a:p>
            <a:pPr algn="l" defTabSz="762000"/>
            <a:r>
              <a:rPr lang="en-US" altLang="zh-CN" sz="2000" dirty="0">
                <a:latin typeface="Tahoma" panose="020B0604030504040204" pitchFamily="34" charset="0"/>
                <a:ea typeface="宋体" panose="02010600030101010101" pitchFamily="2" charset="-122"/>
              </a:rPr>
              <a:t>delivered to Host B</a:t>
            </a:r>
          </a:p>
        </p:txBody>
      </p:sp>
      <p:sp>
        <p:nvSpPr>
          <p:cNvPr id="427041" name="Line 33"/>
          <p:cNvSpPr>
            <a:spLocks noChangeShapeType="1"/>
          </p:cNvSpPr>
          <p:nvPr/>
        </p:nvSpPr>
        <p:spPr bwMode="auto">
          <a:xfrm>
            <a:off x="4729163" y="4306888"/>
            <a:ext cx="390525" cy="0"/>
          </a:xfrm>
          <a:prstGeom prst="line">
            <a:avLst/>
          </a:prstGeom>
          <a:noFill/>
          <a:ln w="25400">
            <a:solidFill>
              <a:srgbClr val="333399"/>
            </a:solidFill>
            <a:round/>
            <a:headEnd type="none" w="sm" len="sm"/>
            <a:tailEnd type="stealth" w="med" len="lg"/>
          </a:ln>
          <a:effectLst/>
        </p:spPr>
        <p:txBody>
          <a:bodyPr/>
          <a:lstStyle/>
          <a:p>
            <a:endParaRPr lang="zh-CN" altLang="en-US"/>
          </a:p>
        </p:txBody>
      </p:sp>
      <p:sp>
        <p:nvSpPr>
          <p:cNvPr id="427042" name="Rectangle 34"/>
          <p:cNvSpPr>
            <a:spLocks noChangeArrowheads="1"/>
          </p:cNvSpPr>
          <p:nvPr/>
        </p:nvSpPr>
        <p:spPr bwMode="auto">
          <a:xfrm>
            <a:off x="5080000" y="4162425"/>
            <a:ext cx="2316163" cy="393700"/>
          </a:xfrm>
          <a:prstGeom prst="rect">
            <a:avLst/>
          </a:prstGeom>
          <a:noFill/>
          <a:ln w="9525">
            <a:noFill/>
            <a:miter lim="800000"/>
          </a:ln>
          <a:effectLst/>
        </p:spPr>
        <p:txBody>
          <a:bodyPr wrap="none" lIns="90488" tIns="44450" rIns="90488" bIns="44450">
            <a:spAutoFit/>
          </a:bodyPr>
          <a:lstStyle/>
          <a:p>
            <a:pPr algn="l" defTabSz="762000"/>
            <a:r>
              <a:rPr lang="en-US" altLang="zh-CN" sz="2000" dirty="0">
                <a:latin typeface="Tahoma" panose="020B0604030504040204" pitchFamily="34" charset="0"/>
                <a:ea typeface="宋体" panose="02010600030101010101" pitchFamily="2" charset="-122"/>
              </a:rPr>
              <a:t>delivered to Host B</a:t>
            </a:r>
          </a:p>
        </p:txBody>
      </p:sp>
      <p:sp>
        <p:nvSpPr>
          <p:cNvPr id="427043" name="Line 35"/>
          <p:cNvSpPr>
            <a:spLocks noChangeShapeType="1"/>
          </p:cNvSpPr>
          <p:nvPr/>
        </p:nvSpPr>
        <p:spPr bwMode="auto">
          <a:xfrm>
            <a:off x="2384425" y="1370013"/>
            <a:ext cx="0" cy="2249487"/>
          </a:xfrm>
          <a:prstGeom prst="line">
            <a:avLst/>
          </a:prstGeom>
          <a:noFill/>
          <a:ln w="25400">
            <a:solidFill>
              <a:schemeClr val="hlink"/>
            </a:solidFill>
            <a:round/>
            <a:headEnd type="none" w="sm" len="sm"/>
            <a:tailEnd type="stealth" w="med" len="lg"/>
          </a:ln>
          <a:effectLst/>
        </p:spPr>
        <p:txBody>
          <a:bodyPr/>
          <a:lstStyle/>
          <a:p>
            <a:endParaRPr lang="zh-CN" altLang="en-US"/>
          </a:p>
        </p:txBody>
      </p:sp>
      <p:sp>
        <p:nvSpPr>
          <p:cNvPr id="427044" name="Rectangle 36"/>
          <p:cNvSpPr>
            <a:spLocks noChangeArrowheads="1"/>
          </p:cNvSpPr>
          <p:nvPr/>
        </p:nvSpPr>
        <p:spPr bwMode="auto">
          <a:xfrm>
            <a:off x="1981200" y="3886200"/>
            <a:ext cx="746125" cy="393700"/>
          </a:xfrm>
          <a:prstGeom prst="rect">
            <a:avLst/>
          </a:prstGeom>
          <a:noFill/>
          <a:ln w="9525">
            <a:noFill/>
            <a:miter lim="800000"/>
          </a:ln>
          <a:effectLst/>
        </p:spPr>
        <p:txBody>
          <a:bodyPr wrap="none" lIns="90488" tIns="44450" rIns="90488" bIns="44450">
            <a:spAutoFit/>
          </a:bodyPr>
          <a:lstStyle/>
          <a:p>
            <a:pPr algn="l" defTabSz="762000"/>
            <a:r>
              <a:rPr lang="en-US" altLang="zh-CN" sz="2000" dirty="0">
                <a:latin typeface="Arial" panose="020B0604020202020204" pitchFamily="34" charset="0"/>
                <a:ea typeface="黑体" panose="02010609060101010101" pitchFamily="49" charset="-122"/>
              </a:rPr>
              <a:t>Time</a:t>
            </a:r>
          </a:p>
        </p:txBody>
      </p:sp>
      <p:sp>
        <p:nvSpPr>
          <p:cNvPr id="427046" name="Rectangle 38"/>
          <p:cNvSpPr>
            <a:spLocks noGrp="1" noChangeArrowheads="1"/>
          </p:cNvSpPr>
          <p:nvPr>
            <p:ph type="body" idx="1"/>
          </p:nvPr>
        </p:nvSpPr>
        <p:spPr>
          <a:xfrm>
            <a:off x="379413" y="4637088"/>
            <a:ext cx="8451850" cy="1539875"/>
          </a:xfrm>
        </p:spPr>
        <p:txBody>
          <a:bodyPr/>
          <a:lstStyle/>
          <a:p>
            <a:pPr marL="457200" indent="-457200">
              <a:buFont typeface="+mj-lt"/>
              <a:buAutoNum type="alphaLcParenR"/>
            </a:pPr>
            <a:r>
              <a:rPr lang="en-US" altLang="zh-CN" dirty="0">
                <a:latin typeface="Gill Sans MT" panose="020B0502020104020203" pitchFamily="34" charset="0"/>
              </a:rPr>
              <a:t>no error detection; </a:t>
            </a:r>
          </a:p>
          <a:p>
            <a:pPr marL="457200" indent="-457200">
              <a:buFont typeface="+mj-lt"/>
              <a:buAutoNum type="alphaLcParenR"/>
            </a:pPr>
            <a:r>
              <a:rPr lang="en-US" altLang="zh-CN" dirty="0">
                <a:latin typeface="Gill Sans MT" panose="020B0502020104020203" pitchFamily="34" charset="0"/>
              </a:rPr>
              <a:t>no feedback</a:t>
            </a:r>
            <a:r>
              <a:rPr lang="zh-CN" altLang="en-US" dirty="0">
                <a:latin typeface="Gill Sans MT" panose="020B0502020104020203" pitchFamily="34" charset="0"/>
              </a:rPr>
              <a:t>；</a:t>
            </a:r>
          </a:p>
          <a:p>
            <a:pPr marL="457200" indent="-457200">
              <a:buFont typeface="+mj-lt"/>
              <a:buAutoNum type="alphaLcParenR"/>
            </a:pPr>
            <a:r>
              <a:rPr lang="en-US" altLang="zh-CN" dirty="0">
                <a:latin typeface="Gill Sans MT" panose="020B0502020104020203" pitchFamily="34" charset="0"/>
              </a:rPr>
              <a:t>no flow control; </a:t>
            </a:r>
            <a:r>
              <a:rPr lang="en-US" altLang="zh-CN" sz="2000" i="1" dirty="0">
                <a:latin typeface="Gill Sans MT" panose="020B0502020104020203" pitchFamily="34" charset="0"/>
              </a:rPr>
              <a:t>(Note that we have also assumed that the receiver is able to receive data </a:t>
            </a:r>
            <a:r>
              <a:rPr lang="en-US" altLang="zh-CN" sz="2000" i="1" dirty="0">
                <a:solidFill>
                  <a:srgbClr val="FF0000"/>
                </a:solidFill>
                <a:latin typeface="Gill Sans MT" panose="020B0502020104020203" pitchFamily="34" charset="0"/>
              </a:rPr>
              <a:t>as fast as </a:t>
            </a:r>
            <a:r>
              <a:rPr lang="en-US" altLang="zh-CN" sz="2000" i="1" dirty="0">
                <a:latin typeface="Gill Sans MT" panose="020B0502020104020203" pitchFamily="34" charset="0"/>
              </a:rPr>
              <a:t>the sender </a:t>
            </a:r>
            <a:r>
              <a:rPr lang="en-US" altLang="zh-CN" sz="2000" i="1" dirty="0">
                <a:solidFill>
                  <a:srgbClr val="FF0000"/>
                </a:solidFill>
                <a:latin typeface="Gill Sans MT" panose="020B0502020104020203" pitchFamily="34" charset="0"/>
              </a:rPr>
              <a:t>happens</a:t>
            </a:r>
            <a:r>
              <a:rPr lang="en-US" altLang="zh-CN" sz="2000" i="1" dirty="0">
                <a:latin typeface="Gill Sans MT" panose="020B0502020104020203" pitchFamily="34" charset="0"/>
              </a:rPr>
              <a:t> to send data. )</a:t>
            </a:r>
            <a:endParaRPr lang="zh-CN" altLang="en-US" sz="2000" i="1" dirty="0">
              <a:latin typeface="Gill Sans MT" panose="020B0502020104020203" pitchFamily="34" charset="0"/>
            </a:endParaRPr>
          </a:p>
        </p:txBody>
      </p:sp>
      <p:sp>
        <p:nvSpPr>
          <p:cNvPr id="2" name="标题 1"/>
          <p:cNvSpPr>
            <a:spLocks noGrp="1"/>
          </p:cNvSpPr>
          <p:nvPr>
            <p:ph type="title"/>
          </p:nvPr>
        </p:nvSpPr>
        <p:spPr>
          <a:xfrm>
            <a:off x="355600" y="203200"/>
            <a:ext cx="8458200" cy="642939"/>
          </a:xfrm>
        </p:spPr>
        <p:txBody>
          <a:bodyPr/>
          <a:lstStyle/>
          <a:p>
            <a:r>
              <a:rPr lang="en-US" altLang="zh-CN" dirty="0">
                <a:solidFill>
                  <a:srgbClr val="FF0000"/>
                </a:solidFill>
                <a:latin typeface="+mn-lt"/>
              </a:rPr>
              <a:t>rdt 1.0:</a:t>
            </a:r>
            <a:r>
              <a:rPr lang="en-US" altLang="zh-CN" dirty="0">
                <a:latin typeface="+mn-lt"/>
              </a:rPr>
              <a:t> rdt over a perfectly reliable channel</a:t>
            </a:r>
            <a:endParaRPr lang="zh-CN" altLang="en-US" dirty="0">
              <a:latin typeface="+mn-l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type="body" sz="half" idx="1"/>
          </p:nvPr>
        </p:nvSpPr>
        <p:spPr>
          <a:xfrm>
            <a:off x="333375" y="1023938"/>
            <a:ext cx="8480425" cy="1392237"/>
          </a:xfrm>
        </p:spPr>
        <p:txBody>
          <a:bodyPr/>
          <a:lstStyle/>
          <a:p>
            <a:pPr>
              <a:lnSpc>
                <a:spcPct val="90000"/>
              </a:lnSpc>
              <a:spcBef>
                <a:spcPct val="5000"/>
              </a:spcBef>
            </a:pPr>
            <a:r>
              <a:rPr lang="en-US" altLang="zh-CN" sz="2400" dirty="0">
                <a:latin typeface="Gill Sans MT" panose="020B0502020104020203" pitchFamily="34" charset="0"/>
              </a:rPr>
              <a:t>some new mechanisms added in rdt 2.0 (beyond rdt 1.0)</a:t>
            </a:r>
          </a:p>
          <a:p>
            <a:pPr marL="457200" indent="-457200">
              <a:lnSpc>
                <a:spcPct val="90000"/>
              </a:lnSpc>
              <a:spcBef>
                <a:spcPct val="5000"/>
              </a:spcBef>
              <a:buFont typeface="+mj-lt"/>
              <a:buAutoNum type="alphaLcParenR"/>
            </a:pPr>
            <a:r>
              <a:rPr lang="en-US" altLang="zh-CN" sz="2200" dirty="0">
                <a:latin typeface="Gill Sans MT" panose="020B0502020104020203" pitchFamily="34" charset="0"/>
              </a:rPr>
              <a:t>error detection</a:t>
            </a:r>
          </a:p>
          <a:p>
            <a:pPr marL="457200" indent="-457200">
              <a:lnSpc>
                <a:spcPct val="90000"/>
              </a:lnSpc>
              <a:spcBef>
                <a:spcPct val="5000"/>
              </a:spcBef>
              <a:buFont typeface="+mj-lt"/>
              <a:buAutoNum type="alphaLcParenR"/>
            </a:pPr>
            <a:r>
              <a:rPr lang="en-US" altLang="zh-CN" sz="2200" dirty="0">
                <a:latin typeface="Gill Sans MT" panose="020B0502020104020203" pitchFamily="34" charset="0"/>
              </a:rPr>
              <a:t>feedback: control msgs </a:t>
            </a:r>
            <a:r>
              <a:rPr lang="en-US" altLang="zh-CN" sz="2200" dirty="0" err="1">
                <a:latin typeface="Gill Sans MT" panose="020B0502020104020203" pitchFamily="34" charset="0"/>
              </a:rPr>
              <a:t>rcvr</a:t>
            </a:r>
            <a:r>
              <a:rPr lang="en-US" altLang="zh-CN" sz="2200" dirty="0">
                <a:latin typeface="Gill Sans MT" panose="020B0502020104020203" pitchFamily="34" charset="0"/>
              </a:rPr>
              <a:t> → sender</a:t>
            </a:r>
          </a:p>
          <a:p>
            <a:pPr marL="457200" indent="-457200">
              <a:lnSpc>
                <a:spcPct val="90000"/>
              </a:lnSpc>
              <a:buFont typeface="+mj-lt"/>
              <a:buAutoNum type="alphaLcParenR"/>
            </a:pPr>
            <a:r>
              <a:rPr lang="en-US" altLang="zh-CN" sz="2200" dirty="0">
                <a:latin typeface="Gill Sans MT" panose="020B0502020104020203" pitchFamily="34" charset="0"/>
              </a:rPr>
              <a:t>retransmission </a:t>
            </a:r>
          </a:p>
        </p:txBody>
      </p:sp>
      <p:grpSp>
        <p:nvGrpSpPr>
          <p:cNvPr id="431108" name="Group 4"/>
          <p:cNvGrpSpPr/>
          <p:nvPr/>
        </p:nvGrpSpPr>
        <p:grpSpPr bwMode="auto">
          <a:xfrm>
            <a:off x="381000" y="2362200"/>
            <a:ext cx="2808288" cy="3567113"/>
            <a:chOff x="240" y="1536"/>
            <a:chExt cx="1769" cy="2247"/>
          </a:xfrm>
        </p:grpSpPr>
        <p:sp>
          <p:nvSpPr>
            <p:cNvPr id="431109" name="Freeform 5"/>
            <p:cNvSpPr/>
            <p:nvPr/>
          </p:nvSpPr>
          <p:spPr bwMode="auto">
            <a:xfrm>
              <a:off x="560" y="1816"/>
              <a:ext cx="691" cy="439"/>
            </a:xfrm>
            <a:custGeom>
              <a:avLst/>
              <a:gdLst/>
              <a:ahLst/>
              <a:cxnLst>
                <a:cxn ang="0">
                  <a:pos x="0" y="0"/>
                </a:cxn>
                <a:cxn ang="0">
                  <a:pos x="690" y="137"/>
                </a:cxn>
                <a:cxn ang="0">
                  <a:pos x="690" y="438"/>
                </a:cxn>
                <a:cxn ang="0">
                  <a:pos x="0" y="301"/>
                </a:cxn>
                <a:cxn ang="0">
                  <a:pos x="0" y="0"/>
                </a:cxn>
              </a:cxnLst>
              <a:rect l="0" t="0" r="r" b="b"/>
              <a:pathLst>
                <a:path w="691" h="439">
                  <a:moveTo>
                    <a:pt x="0" y="0"/>
                  </a:moveTo>
                  <a:lnTo>
                    <a:pt x="690" y="137"/>
                  </a:lnTo>
                  <a:lnTo>
                    <a:pt x="690" y="438"/>
                  </a:lnTo>
                  <a:lnTo>
                    <a:pt x="0" y="301"/>
                  </a:lnTo>
                  <a:lnTo>
                    <a:pt x="0" y="0"/>
                  </a:lnTo>
                </a:path>
              </a:pathLst>
            </a:custGeom>
            <a:solidFill>
              <a:srgbClr val="DDDDDD"/>
            </a:solidFill>
            <a:ln w="9525" cap="rnd">
              <a:no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10" name="Freeform 6"/>
            <p:cNvSpPr/>
            <p:nvPr/>
          </p:nvSpPr>
          <p:spPr bwMode="auto">
            <a:xfrm>
              <a:off x="557" y="2657"/>
              <a:ext cx="697" cy="429"/>
            </a:xfrm>
            <a:custGeom>
              <a:avLst/>
              <a:gdLst/>
              <a:ahLst/>
              <a:cxnLst>
                <a:cxn ang="0">
                  <a:pos x="0" y="0"/>
                </a:cxn>
                <a:cxn ang="0">
                  <a:pos x="696" y="133"/>
                </a:cxn>
                <a:cxn ang="0">
                  <a:pos x="696" y="428"/>
                </a:cxn>
                <a:cxn ang="0">
                  <a:pos x="0" y="295"/>
                </a:cxn>
                <a:cxn ang="0">
                  <a:pos x="0" y="0"/>
                </a:cxn>
              </a:cxnLst>
              <a:rect l="0" t="0" r="r" b="b"/>
              <a:pathLst>
                <a:path w="697" h="429">
                  <a:moveTo>
                    <a:pt x="0" y="0"/>
                  </a:moveTo>
                  <a:lnTo>
                    <a:pt x="696" y="133"/>
                  </a:lnTo>
                  <a:lnTo>
                    <a:pt x="696" y="428"/>
                  </a:lnTo>
                  <a:lnTo>
                    <a:pt x="0" y="295"/>
                  </a:lnTo>
                  <a:lnTo>
                    <a:pt x="0" y="0"/>
                  </a:lnTo>
                </a:path>
              </a:pathLst>
            </a:custGeom>
            <a:solidFill>
              <a:srgbClr val="DDDDDD"/>
            </a:solidFill>
            <a:ln w="9525" cap="rnd">
              <a:no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11" name="Line 7"/>
            <p:cNvSpPr>
              <a:spLocks noChangeShapeType="1"/>
            </p:cNvSpPr>
            <p:nvPr/>
          </p:nvSpPr>
          <p:spPr bwMode="auto">
            <a:xfrm>
              <a:off x="384" y="1885"/>
              <a:ext cx="1" cy="1312"/>
            </a:xfrm>
            <a:prstGeom prst="line">
              <a:avLst/>
            </a:prstGeom>
            <a:noFill/>
            <a:ln w="12700">
              <a:solidFill>
                <a:schemeClr val="tx1"/>
              </a:solidFill>
              <a:round/>
              <a:headEnd type="none" w="sm" len="sm"/>
              <a:tailEnd type="stealth" w="med" len="lg"/>
            </a:ln>
            <a:effectLst/>
          </p:spPr>
          <p:txBody>
            <a:bodyPr/>
            <a:lstStyle/>
            <a:p>
              <a:endParaRPr lang="zh-CN" altLang="en-US">
                <a:latin typeface="Gill Sans MT" panose="020B0502020104020203" pitchFamily="34" charset="0"/>
              </a:endParaRPr>
            </a:p>
          </p:txBody>
        </p:sp>
        <p:sp>
          <p:nvSpPr>
            <p:cNvPr id="431112" name="Rectangle 8"/>
            <p:cNvSpPr>
              <a:spLocks noChangeArrowheads="1"/>
            </p:cNvSpPr>
            <p:nvPr/>
          </p:nvSpPr>
          <p:spPr bwMode="auto">
            <a:xfrm>
              <a:off x="240" y="3552"/>
              <a:ext cx="388" cy="231"/>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Gill Sans MT" panose="020B0502020104020203" pitchFamily="34" charset="0"/>
                  <a:ea typeface="黑体" panose="02010609060101010101" pitchFamily="49" charset="-122"/>
                </a:rPr>
                <a:t>time</a:t>
              </a:r>
            </a:p>
          </p:txBody>
        </p:sp>
        <p:sp>
          <p:nvSpPr>
            <p:cNvPr id="431113" name="Line 9"/>
            <p:cNvSpPr>
              <a:spLocks noChangeShapeType="1"/>
            </p:cNvSpPr>
            <p:nvPr/>
          </p:nvSpPr>
          <p:spPr bwMode="auto">
            <a:xfrm>
              <a:off x="551" y="1731"/>
              <a:ext cx="1" cy="1852"/>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14" name="Line 10"/>
            <p:cNvSpPr>
              <a:spLocks noChangeShapeType="1"/>
            </p:cNvSpPr>
            <p:nvPr/>
          </p:nvSpPr>
          <p:spPr bwMode="auto">
            <a:xfrm>
              <a:off x="1258" y="1725"/>
              <a:ext cx="1" cy="1852"/>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15" name="Rectangle 11"/>
            <p:cNvSpPr>
              <a:spLocks noChangeArrowheads="1"/>
            </p:cNvSpPr>
            <p:nvPr/>
          </p:nvSpPr>
          <p:spPr bwMode="auto">
            <a:xfrm>
              <a:off x="445" y="1536"/>
              <a:ext cx="212" cy="231"/>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Gill Sans MT" panose="020B0502020104020203" pitchFamily="34" charset="0"/>
                  <a:ea typeface="黑体" panose="02010609060101010101" pitchFamily="49" charset="-122"/>
                </a:rPr>
                <a:t>A</a:t>
              </a:r>
            </a:p>
          </p:txBody>
        </p:sp>
        <p:sp>
          <p:nvSpPr>
            <p:cNvPr id="431116" name="Rectangle 12"/>
            <p:cNvSpPr>
              <a:spLocks noChangeArrowheads="1"/>
            </p:cNvSpPr>
            <p:nvPr/>
          </p:nvSpPr>
          <p:spPr bwMode="auto">
            <a:xfrm>
              <a:off x="1154" y="1536"/>
              <a:ext cx="199" cy="23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Gill Sans MT" panose="020B0502020104020203" pitchFamily="34" charset="0"/>
                  <a:ea typeface="黑体" panose="02010609060101010101" pitchFamily="49" charset="-122"/>
                </a:rPr>
                <a:t>B</a:t>
              </a:r>
            </a:p>
          </p:txBody>
        </p:sp>
        <p:sp>
          <p:nvSpPr>
            <p:cNvPr id="431117" name="Line 13"/>
            <p:cNvSpPr>
              <a:spLocks noChangeShapeType="1"/>
            </p:cNvSpPr>
            <p:nvPr/>
          </p:nvSpPr>
          <p:spPr bwMode="auto">
            <a:xfrm>
              <a:off x="551" y="1808"/>
              <a:ext cx="705" cy="130"/>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18" name="Line 14"/>
            <p:cNvSpPr>
              <a:spLocks noChangeShapeType="1"/>
            </p:cNvSpPr>
            <p:nvPr/>
          </p:nvSpPr>
          <p:spPr bwMode="auto">
            <a:xfrm>
              <a:off x="560" y="2136"/>
              <a:ext cx="696" cy="121"/>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grpSp>
          <p:nvGrpSpPr>
            <p:cNvPr id="431119" name="Group 15"/>
            <p:cNvGrpSpPr/>
            <p:nvPr/>
          </p:nvGrpSpPr>
          <p:grpSpPr bwMode="auto">
            <a:xfrm>
              <a:off x="621" y="1937"/>
              <a:ext cx="500" cy="233"/>
              <a:chOff x="367" y="2025"/>
              <a:chExt cx="500" cy="233"/>
            </a:xfrm>
          </p:grpSpPr>
          <p:sp>
            <p:nvSpPr>
              <p:cNvPr id="431120" name="Freeform 16"/>
              <p:cNvSpPr/>
              <p:nvPr/>
            </p:nvSpPr>
            <p:spPr bwMode="auto">
              <a:xfrm>
                <a:off x="381" y="2030"/>
                <a:ext cx="401" cy="173"/>
              </a:xfrm>
              <a:custGeom>
                <a:avLst/>
                <a:gdLst/>
                <a:ahLst/>
                <a:cxnLst>
                  <a:cxn ang="0">
                    <a:pos x="5" y="0"/>
                  </a:cxn>
                  <a:cxn ang="0">
                    <a:pos x="400" y="56"/>
                  </a:cxn>
                  <a:cxn ang="0">
                    <a:pos x="400" y="172"/>
                  </a:cxn>
                  <a:cxn ang="0">
                    <a:pos x="0" y="111"/>
                  </a:cxn>
                  <a:cxn ang="0">
                    <a:pos x="5" y="0"/>
                  </a:cxn>
                </a:cxnLst>
                <a:rect l="0" t="0" r="r" b="b"/>
                <a:pathLst>
                  <a:path w="401" h="173">
                    <a:moveTo>
                      <a:pt x="5" y="0"/>
                    </a:moveTo>
                    <a:lnTo>
                      <a:pt x="400" y="56"/>
                    </a:lnTo>
                    <a:lnTo>
                      <a:pt x="400"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21" name="Rectangle 17"/>
              <p:cNvSpPr>
                <a:spLocks noChangeArrowheads="1"/>
              </p:cNvSpPr>
              <p:nvPr/>
            </p:nvSpPr>
            <p:spPr bwMode="auto">
              <a:xfrm rot="540000">
                <a:off x="367" y="2025"/>
                <a:ext cx="500" cy="233"/>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Gill Sans MT" panose="020B0502020104020203" pitchFamily="34" charset="0"/>
                    <a:ea typeface="黑体" panose="02010609060101010101" pitchFamily="49" charset="-122"/>
                  </a:rPr>
                  <a:t>Packet</a:t>
                </a:r>
              </a:p>
            </p:txBody>
          </p:sp>
        </p:grpSp>
        <p:sp>
          <p:nvSpPr>
            <p:cNvPr id="431122" name="AutoShape 18"/>
            <p:cNvSpPr>
              <a:spLocks noChangeArrowheads="1"/>
            </p:cNvSpPr>
            <p:nvPr/>
          </p:nvSpPr>
          <p:spPr bwMode="auto">
            <a:xfrm rot="480000">
              <a:off x="1115" y="2069"/>
              <a:ext cx="184" cy="61"/>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latin typeface="Gill Sans MT" panose="020B0502020104020203" pitchFamily="34" charset="0"/>
              </a:endParaRPr>
            </a:p>
          </p:txBody>
        </p:sp>
        <p:sp>
          <p:nvSpPr>
            <p:cNvPr id="431123" name="Line 19"/>
            <p:cNvSpPr>
              <a:spLocks noChangeShapeType="1"/>
            </p:cNvSpPr>
            <p:nvPr/>
          </p:nvSpPr>
          <p:spPr bwMode="auto">
            <a:xfrm>
              <a:off x="1272" y="2273"/>
              <a:ext cx="143" cy="1"/>
            </a:xfrm>
            <a:prstGeom prst="line">
              <a:avLst/>
            </a:prstGeom>
            <a:noFill/>
            <a:ln w="12700">
              <a:solidFill>
                <a:schemeClr val="tx1"/>
              </a:solidFill>
              <a:round/>
              <a:headEnd type="none" w="sm" len="sm"/>
              <a:tailEnd type="stealth" w="med" len="lg"/>
            </a:ln>
            <a:effectLst/>
          </p:spPr>
          <p:txBody>
            <a:bodyPr/>
            <a:lstStyle/>
            <a:p>
              <a:endParaRPr lang="zh-CN" altLang="en-US">
                <a:latin typeface="Gill Sans MT" panose="020B0502020104020203" pitchFamily="34" charset="0"/>
              </a:endParaRPr>
            </a:p>
          </p:txBody>
        </p:sp>
        <p:sp>
          <p:nvSpPr>
            <p:cNvPr id="431124" name="Rectangle 20"/>
            <p:cNvSpPr>
              <a:spLocks noChangeArrowheads="1"/>
            </p:cNvSpPr>
            <p:nvPr/>
          </p:nvSpPr>
          <p:spPr bwMode="auto">
            <a:xfrm>
              <a:off x="1315" y="2255"/>
              <a:ext cx="694" cy="23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Gill Sans MT" panose="020B0502020104020203" pitchFamily="34" charset="0"/>
                  <a:ea typeface="黑体" panose="02010609060101010101" pitchFamily="49" charset="-122"/>
                </a:rPr>
                <a:t>delivered </a:t>
              </a:r>
            </a:p>
          </p:txBody>
        </p:sp>
        <p:sp>
          <p:nvSpPr>
            <p:cNvPr id="431125" name="Line 21"/>
            <p:cNvSpPr>
              <a:spLocks noChangeShapeType="1"/>
            </p:cNvSpPr>
            <p:nvPr/>
          </p:nvSpPr>
          <p:spPr bwMode="auto">
            <a:xfrm flipH="1">
              <a:off x="557" y="2329"/>
              <a:ext cx="699" cy="130"/>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26" name="Line 22"/>
            <p:cNvSpPr>
              <a:spLocks noChangeShapeType="1"/>
            </p:cNvSpPr>
            <p:nvPr/>
          </p:nvSpPr>
          <p:spPr bwMode="auto">
            <a:xfrm flipH="1">
              <a:off x="557" y="2467"/>
              <a:ext cx="704" cy="140"/>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27" name="Rectangle 23"/>
            <p:cNvSpPr>
              <a:spLocks noChangeArrowheads="1"/>
            </p:cNvSpPr>
            <p:nvPr/>
          </p:nvSpPr>
          <p:spPr bwMode="auto">
            <a:xfrm rot="21060000">
              <a:off x="834" y="2319"/>
              <a:ext cx="412" cy="231"/>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Gill Sans MT" panose="020B0502020104020203" pitchFamily="34" charset="0"/>
                  <a:ea typeface="黑体" panose="02010609060101010101" pitchFamily="49" charset="-122"/>
                </a:rPr>
                <a:t>ACK</a:t>
              </a:r>
            </a:p>
          </p:txBody>
        </p:sp>
        <p:sp>
          <p:nvSpPr>
            <p:cNvPr id="431128" name="Line 24"/>
            <p:cNvSpPr>
              <a:spLocks noChangeShapeType="1"/>
            </p:cNvSpPr>
            <p:nvPr/>
          </p:nvSpPr>
          <p:spPr bwMode="auto">
            <a:xfrm>
              <a:off x="528" y="2644"/>
              <a:ext cx="704" cy="129"/>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29" name="Line 25"/>
            <p:cNvSpPr>
              <a:spLocks noChangeShapeType="1"/>
            </p:cNvSpPr>
            <p:nvPr/>
          </p:nvSpPr>
          <p:spPr bwMode="auto">
            <a:xfrm>
              <a:off x="557" y="2977"/>
              <a:ext cx="695" cy="121"/>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grpSp>
          <p:nvGrpSpPr>
            <p:cNvPr id="431130" name="Group 26"/>
            <p:cNvGrpSpPr/>
            <p:nvPr/>
          </p:nvGrpSpPr>
          <p:grpSpPr bwMode="auto">
            <a:xfrm>
              <a:off x="616" y="2779"/>
              <a:ext cx="500" cy="233"/>
              <a:chOff x="362" y="2867"/>
              <a:chExt cx="500" cy="233"/>
            </a:xfrm>
          </p:grpSpPr>
          <p:sp>
            <p:nvSpPr>
              <p:cNvPr id="431131" name="Freeform 27"/>
              <p:cNvSpPr/>
              <p:nvPr/>
            </p:nvSpPr>
            <p:spPr bwMode="auto">
              <a:xfrm>
                <a:off x="377" y="2872"/>
                <a:ext cx="402" cy="172"/>
              </a:xfrm>
              <a:custGeom>
                <a:avLst/>
                <a:gdLst/>
                <a:ahLst/>
                <a:cxnLst>
                  <a:cxn ang="0">
                    <a:pos x="5" y="0"/>
                  </a:cxn>
                  <a:cxn ang="0">
                    <a:pos x="401" y="55"/>
                  </a:cxn>
                  <a:cxn ang="0">
                    <a:pos x="401" y="171"/>
                  </a:cxn>
                  <a:cxn ang="0">
                    <a:pos x="0" y="110"/>
                  </a:cxn>
                  <a:cxn ang="0">
                    <a:pos x="5" y="0"/>
                  </a:cxn>
                </a:cxnLst>
                <a:rect l="0" t="0" r="r" b="b"/>
                <a:pathLst>
                  <a:path w="402" h="172">
                    <a:moveTo>
                      <a:pt x="5" y="0"/>
                    </a:moveTo>
                    <a:lnTo>
                      <a:pt x="401" y="55"/>
                    </a:lnTo>
                    <a:lnTo>
                      <a:pt x="401" y="171"/>
                    </a:lnTo>
                    <a:lnTo>
                      <a:pt x="0" y="110"/>
                    </a:lnTo>
                    <a:lnTo>
                      <a:pt x="5" y="0"/>
                    </a:lnTo>
                  </a:path>
                </a:pathLst>
              </a:custGeom>
              <a:solidFill>
                <a:srgbClr val="DDDDDD"/>
              </a:solidFill>
              <a:ln w="9525" cap="rnd">
                <a:no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32" name="Rectangle 28"/>
              <p:cNvSpPr>
                <a:spLocks noChangeArrowheads="1"/>
              </p:cNvSpPr>
              <p:nvPr/>
            </p:nvSpPr>
            <p:spPr bwMode="auto">
              <a:xfrm rot="540000">
                <a:off x="362" y="2867"/>
                <a:ext cx="500" cy="233"/>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Gill Sans MT" panose="020B0502020104020203" pitchFamily="34" charset="0"/>
                    <a:ea typeface="黑体" panose="02010609060101010101" pitchFamily="49" charset="-122"/>
                  </a:rPr>
                  <a:t>Packet</a:t>
                </a:r>
              </a:p>
            </p:txBody>
          </p:sp>
        </p:grpSp>
        <p:sp>
          <p:nvSpPr>
            <p:cNvPr id="431133" name="AutoShape 29"/>
            <p:cNvSpPr>
              <a:spLocks noChangeArrowheads="1"/>
            </p:cNvSpPr>
            <p:nvPr/>
          </p:nvSpPr>
          <p:spPr bwMode="auto">
            <a:xfrm rot="480000">
              <a:off x="1104" y="2932"/>
              <a:ext cx="183" cy="61"/>
            </a:xfrm>
            <a:prstGeom prst="rightArrow">
              <a:avLst>
                <a:gd name="adj1" fmla="val 50000"/>
                <a:gd name="adj2" fmla="val 124569"/>
              </a:avLst>
            </a:prstGeom>
            <a:solidFill>
              <a:schemeClr val="bg1"/>
            </a:solidFill>
            <a:ln w="12700">
              <a:solidFill>
                <a:schemeClr val="tx1"/>
              </a:solidFill>
              <a:miter lim="800000"/>
            </a:ln>
            <a:effectLst/>
          </p:spPr>
          <p:txBody>
            <a:bodyPr wrap="none" anchor="ctr"/>
            <a:lstStyle/>
            <a:p>
              <a:endParaRPr lang="zh-CN" altLang="en-US">
                <a:latin typeface="Gill Sans MT" panose="020B0502020104020203" pitchFamily="34" charset="0"/>
              </a:endParaRPr>
            </a:p>
          </p:txBody>
        </p:sp>
        <p:sp>
          <p:nvSpPr>
            <p:cNvPr id="431134" name="Line 30"/>
            <p:cNvSpPr>
              <a:spLocks noChangeShapeType="1"/>
            </p:cNvSpPr>
            <p:nvPr/>
          </p:nvSpPr>
          <p:spPr bwMode="auto">
            <a:xfrm>
              <a:off x="1269" y="3115"/>
              <a:ext cx="143" cy="1"/>
            </a:xfrm>
            <a:prstGeom prst="line">
              <a:avLst/>
            </a:prstGeom>
            <a:noFill/>
            <a:ln w="12700">
              <a:solidFill>
                <a:schemeClr val="tx1"/>
              </a:solidFill>
              <a:round/>
              <a:headEnd type="none" w="sm" len="sm"/>
              <a:tailEnd type="stealth" w="med" len="lg"/>
            </a:ln>
            <a:effectLst/>
          </p:spPr>
          <p:txBody>
            <a:bodyPr/>
            <a:lstStyle/>
            <a:p>
              <a:endParaRPr lang="zh-CN" altLang="en-US">
                <a:latin typeface="Gill Sans MT" panose="020B0502020104020203" pitchFamily="34" charset="0"/>
              </a:endParaRPr>
            </a:p>
          </p:txBody>
        </p:sp>
        <p:sp>
          <p:nvSpPr>
            <p:cNvPr id="431135" name="Rectangle 31"/>
            <p:cNvSpPr>
              <a:spLocks noChangeArrowheads="1"/>
            </p:cNvSpPr>
            <p:nvPr/>
          </p:nvSpPr>
          <p:spPr bwMode="auto">
            <a:xfrm>
              <a:off x="1316" y="3094"/>
              <a:ext cx="654" cy="23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Gill Sans MT" panose="020B0502020104020203" pitchFamily="34" charset="0"/>
                  <a:ea typeface="黑体" panose="02010609060101010101" pitchFamily="49" charset="-122"/>
                </a:rPr>
                <a:t>delivered</a:t>
              </a:r>
            </a:p>
          </p:txBody>
        </p:sp>
        <p:sp>
          <p:nvSpPr>
            <p:cNvPr id="431136" name="Line 32"/>
            <p:cNvSpPr>
              <a:spLocks noChangeShapeType="1"/>
            </p:cNvSpPr>
            <p:nvPr/>
          </p:nvSpPr>
          <p:spPr bwMode="auto">
            <a:xfrm flipH="1">
              <a:off x="553" y="3170"/>
              <a:ext cx="699" cy="130"/>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37" name="Line 33"/>
            <p:cNvSpPr>
              <a:spLocks noChangeShapeType="1"/>
            </p:cNvSpPr>
            <p:nvPr/>
          </p:nvSpPr>
          <p:spPr bwMode="auto">
            <a:xfrm flipH="1">
              <a:off x="553" y="3307"/>
              <a:ext cx="705" cy="141"/>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38" name="Rectangle 34"/>
            <p:cNvSpPr>
              <a:spLocks noChangeArrowheads="1"/>
            </p:cNvSpPr>
            <p:nvPr/>
          </p:nvSpPr>
          <p:spPr bwMode="auto">
            <a:xfrm rot="21060000">
              <a:off x="855" y="3162"/>
              <a:ext cx="412" cy="231"/>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Gill Sans MT" panose="020B0502020104020203" pitchFamily="34" charset="0"/>
                  <a:ea typeface="黑体" panose="02010609060101010101" pitchFamily="49" charset="-122"/>
                </a:rPr>
                <a:t>ACK</a:t>
              </a:r>
            </a:p>
          </p:txBody>
        </p:sp>
        <p:sp>
          <p:nvSpPr>
            <p:cNvPr id="431139" name="Line 35"/>
            <p:cNvSpPr>
              <a:spLocks noChangeShapeType="1"/>
            </p:cNvSpPr>
            <p:nvPr/>
          </p:nvSpPr>
          <p:spPr bwMode="auto">
            <a:xfrm flipV="1">
              <a:off x="631" y="2464"/>
              <a:ext cx="235" cy="50"/>
            </a:xfrm>
            <a:prstGeom prst="line">
              <a:avLst/>
            </a:prstGeom>
            <a:noFill/>
            <a:ln w="12700">
              <a:solidFill>
                <a:schemeClr val="tx1"/>
              </a:solidFill>
              <a:round/>
              <a:headEnd type="stealth" w="med" len="lg"/>
              <a:tailEnd type="none" w="sm" len="sm"/>
            </a:ln>
            <a:effectLst/>
          </p:spPr>
          <p:txBody>
            <a:bodyPr/>
            <a:lstStyle/>
            <a:p>
              <a:endParaRPr lang="zh-CN" altLang="en-US">
                <a:latin typeface="Gill Sans MT" panose="020B0502020104020203" pitchFamily="34" charset="0"/>
              </a:endParaRPr>
            </a:p>
          </p:txBody>
        </p:sp>
        <p:sp>
          <p:nvSpPr>
            <p:cNvPr id="431140" name="Line 36"/>
            <p:cNvSpPr>
              <a:spLocks noChangeShapeType="1"/>
            </p:cNvSpPr>
            <p:nvPr/>
          </p:nvSpPr>
          <p:spPr bwMode="auto">
            <a:xfrm flipV="1">
              <a:off x="645" y="3307"/>
              <a:ext cx="245" cy="48"/>
            </a:xfrm>
            <a:prstGeom prst="line">
              <a:avLst/>
            </a:prstGeom>
            <a:noFill/>
            <a:ln w="12700">
              <a:solidFill>
                <a:schemeClr val="tx1"/>
              </a:solidFill>
              <a:round/>
              <a:headEnd type="stealth" w="med" len="lg"/>
              <a:tailEnd type="none" w="sm" len="sm"/>
            </a:ln>
            <a:effectLst/>
          </p:spPr>
          <p:txBody>
            <a:bodyPr/>
            <a:lstStyle/>
            <a:p>
              <a:endParaRPr lang="zh-CN" altLang="en-US">
                <a:latin typeface="Gill Sans MT" panose="020B0502020104020203" pitchFamily="34" charset="0"/>
              </a:endParaRPr>
            </a:p>
          </p:txBody>
        </p:sp>
      </p:grpSp>
      <p:sp>
        <p:nvSpPr>
          <p:cNvPr id="431141" name="Rectangle 37"/>
          <p:cNvSpPr>
            <a:spLocks noChangeArrowheads="1"/>
          </p:cNvSpPr>
          <p:nvPr/>
        </p:nvSpPr>
        <p:spPr bwMode="auto">
          <a:xfrm>
            <a:off x="838200" y="5791200"/>
            <a:ext cx="1857881" cy="369974"/>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Gill Sans MT" panose="020B0502020104020203" pitchFamily="34" charset="0"/>
                <a:ea typeface="黑体" panose="02010609060101010101" pitchFamily="49" charset="-122"/>
              </a:rPr>
              <a:t>(a) in normal case</a:t>
            </a:r>
            <a:endParaRPr lang="zh-CN" altLang="en-US" sz="1800" dirty="0">
              <a:latin typeface="Gill Sans MT" panose="020B0502020104020203" pitchFamily="34" charset="0"/>
              <a:ea typeface="黑体" panose="02010609060101010101" pitchFamily="49" charset="-122"/>
            </a:endParaRPr>
          </a:p>
        </p:txBody>
      </p:sp>
      <p:grpSp>
        <p:nvGrpSpPr>
          <p:cNvPr id="431142" name="Group 38"/>
          <p:cNvGrpSpPr/>
          <p:nvPr/>
        </p:nvGrpSpPr>
        <p:grpSpPr bwMode="auto">
          <a:xfrm>
            <a:off x="3124200" y="2286000"/>
            <a:ext cx="2879725" cy="3954463"/>
            <a:chOff x="3072" y="1484"/>
            <a:chExt cx="1814" cy="2491"/>
          </a:xfrm>
        </p:grpSpPr>
        <p:sp>
          <p:nvSpPr>
            <p:cNvPr id="431143" name="Freeform 39"/>
            <p:cNvSpPr/>
            <p:nvPr/>
          </p:nvSpPr>
          <p:spPr bwMode="auto">
            <a:xfrm>
              <a:off x="3496" y="1759"/>
              <a:ext cx="691" cy="450"/>
            </a:xfrm>
            <a:custGeom>
              <a:avLst/>
              <a:gdLst/>
              <a:ahLst/>
              <a:cxnLst>
                <a:cxn ang="0">
                  <a:pos x="0" y="0"/>
                </a:cxn>
                <a:cxn ang="0">
                  <a:pos x="690" y="140"/>
                </a:cxn>
                <a:cxn ang="0">
                  <a:pos x="690" y="449"/>
                </a:cxn>
                <a:cxn ang="0">
                  <a:pos x="0" y="309"/>
                </a:cxn>
                <a:cxn ang="0">
                  <a:pos x="0" y="0"/>
                </a:cxn>
              </a:cxnLst>
              <a:rect l="0" t="0" r="r" b="b"/>
              <a:pathLst>
                <a:path w="691" h="450">
                  <a:moveTo>
                    <a:pt x="0" y="0"/>
                  </a:moveTo>
                  <a:lnTo>
                    <a:pt x="690" y="140"/>
                  </a:lnTo>
                  <a:lnTo>
                    <a:pt x="690" y="449"/>
                  </a:lnTo>
                  <a:lnTo>
                    <a:pt x="0" y="309"/>
                  </a:lnTo>
                  <a:lnTo>
                    <a:pt x="0" y="0"/>
                  </a:lnTo>
                </a:path>
              </a:pathLst>
            </a:custGeom>
            <a:solidFill>
              <a:srgbClr val="DDDDDD"/>
            </a:solidFill>
            <a:ln w="9525" cap="rnd">
              <a:no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44" name="Freeform 40"/>
            <p:cNvSpPr/>
            <p:nvPr/>
          </p:nvSpPr>
          <p:spPr bwMode="auto">
            <a:xfrm>
              <a:off x="3494" y="2605"/>
              <a:ext cx="702" cy="439"/>
            </a:xfrm>
            <a:custGeom>
              <a:avLst/>
              <a:gdLst/>
              <a:ahLst/>
              <a:cxnLst>
                <a:cxn ang="0">
                  <a:pos x="0" y="0"/>
                </a:cxn>
                <a:cxn ang="0">
                  <a:pos x="701" y="137"/>
                </a:cxn>
                <a:cxn ang="0">
                  <a:pos x="701" y="438"/>
                </a:cxn>
                <a:cxn ang="0">
                  <a:pos x="0" y="301"/>
                </a:cxn>
                <a:cxn ang="0">
                  <a:pos x="0" y="0"/>
                </a:cxn>
              </a:cxnLst>
              <a:rect l="0" t="0" r="r" b="b"/>
              <a:pathLst>
                <a:path w="702" h="439">
                  <a:moveTo>
                    <a:pt x="0" y="0"/>
                  </a:moveTo>
                  <a:lnTo>
                    <a:pt x="701" y="137"/>
                  </a:lnTo>
                  <a:lnTo>
                    <a:pt x="701" y="438"/>
                  </a:lnTo>
                  <a:lnTo>
                    <a:pt x="0" y="301"/>
                  </a:lnTo>
                  <a:lnTo>
                    <a:pt x="0" y="0"/>
                  </a:lnTo>
                </a:path>
              </a:pathLst>
            </a:custGeom>
            <a:solidFill>
              <a:srgbClr val="DDDDDD"/>
            </a:solidFill>
            <a:ln w="9525" cap="rnd">
              <a:no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45" name="Line 41"/>
            <p:cNvSpPr>
              <a:spLocks noChangeShapeType="1"/>
            </p:cNvSpPr>
            <p:nvPr/>
          </p:nvSpPr>
          <p:spPr bwMode="auto">
            <a:xfrm>
              <a:off x="4195" y="1673"/>
              <a:ext cx="0" cy="1852"/>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46" name="Rectangle 42"/>
            <p:cNvSpPr>
              <a:spLocks noChangeArrowheads="1"/>
            </p:cNvSpPr>
            <p:nvPr/>
          </p:nvSpPr>
          <p:spPr bwMode="auto">
            <a:xfrm>
              <a:off x="3380" y="1484"/>
              <a:ext cx="212" cy="231"/>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Gill Sans MT" panose="020B0502020104020203" pitchFamily="34" charset="0"/>
                  <a:ea typeface="黑体" panose="02010609060101010101" pitchFamily="49" charset="-122"/>
                </a:rPr>
                <a:t>A</a:t>
              </a:r>
            </a:p>
          </p:txBody>
        </p:sp>
        <p:sp>
          <p:nvSpPr>
            <p:cNvPr id="431147" name="Rectangle 43"/>
            <p:cNvSpPr>
              <a:spLocks noChangeArrowheads="1"/>
            </p:cNvSpPr>
            <p:nvPr/>
          </p:nvSpPr>
          <p:spPr bwMode="auto">
            <a:xfrm>
              <a:off x="4099" y="1484"/>
              <a:ext cx="199" cy="23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Gill Sans MT" panose="020B0502020104020203" pitchFamily="34" charset="0"/>
                  <a:ea typeface="黑体" panose="02010609060101010101" pitchFamily="49" charset="-122"/>
                </a:rPr>
                <a:t>B</a:t>
              </a:r>
            </a:p>
          </p:txBody>
        </p:sp>
        <p:sp>
          <p:nvSpPr>
            <p:cNvPr id="431148" name="Line 44"/>
            <p:cNvSpPr>
              <a:spLocks noChangeShapeType="1"/>
            </p:cNvSpPr>
            <p:nvPr/>
          </p:nvSpPr>
          <p:spPr bwMode="auto">
            <a:xfrm>
              <a:off x="3488" y="1756"/>
              <a:ext cx="705" cy="130"/>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49" name="Line 45"/>
            <p:cNvSpPr>
              <a:spLocks noChangeShapeType="1"/>
            </p:cNvSpPr>
            <p:nvPr/>
          </p:nvSpPr>
          <p:spPr bwMode="auto">
            <a:xfrm>
              <a:off x="3496" y="2084"/>
              <a:ext cx="697" cy="121"/>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grpSp>
          <p:nvGrpSpPr>
            <p:cNvPr id="431150" name="Group 46"/>
            <p:cNvGrpSpPr/>
            <p:nvPr/>
          </p:nvGrpSpPr>
          <p:grpSpPr bwMode="auto">
            <a:xfrm>
              <a:off x="3534" y="1873"/>
              <a:ext cx="500" cy="233"/>
              <a:chOff x="1808" y="2013"/>
              <a:chExt cx="500" cy="233"/>
            </a:xfrm>
          </p:grpSpPr>
          <p:sp>
            <p:nvSpPr>
              <p:cNvPr id="431151" name="Freeform 47"/>
              <p:cNvSpPr/>
              <p:nvPr/>
            </p:nvSpPr>
            <p:spPr bwMode="auto">
              <a:xfrm>
                <a:off x="1822" y="2018"/>
                <a:ext cx="401" cy="173"/>
              </a:xfrm>
              <a:custGeom>
                <a:avLst/>
                <a:gdLst/>
                <a:ahLst/>
                <a:cxnLst>
                  <a:cxn ang="0">
                    <a:pos x="5" y="0"/>
                  </a:cxn>
                  <a:cxn ang="0">
                    <a:pos x="400" y="56"/>
                  </a:cxn>
                  <a:cxn ang="0">
                    <a:pos x="400" y="172"/>
                  </a:cxn>
                  <a:cxn ang="0">
                    <a:pos x="0" y="111"/>
                  </a:cxn>
                  <a:cxn ang="0">
                    <a:pos x="5" y="0"/>
                  </a:cxn>
                </a:cxnLst>
                <a:rect l="0" t="0" r="r" b="b"/>
                <a:pathLst>
                  <a:path w="401" h="173">
                    <a:moveTo>
                      <a:pt x="5" y="0"/>
                    </a:moveTo>
                    <a:lnTo>
                      <a:pt x="400" y="56"/>
                    </a:lnTo>
                    <a:lnTo>
                      <a:pt x="400"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52" name="Rectangle 48"/>
              <p:cNvSpPr>
                <a:spLocks noChangeArrowheads="1"/>
              </p:cNvSpPr>
              <p:nvPr/>
            </p:nvSpPr>
            <p:spPr bwMode="auto">
              <a:xfrm rot="540000">
                <a:off x="1808" y="2013"/>
                <a:ext cx="500" cy="233"/>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dirty="0">
                    <a:latin typeface="Gill Sans MT" panose="020B0502020104020203" pitchFamily="34" charset="0"/>
                    <a:ea typeface="黑体" panose="02010609060101010101" pitchFamily="49" charset="-122"/>
                  </a:rPr>
                  <a:t>Packet</a:t>
                </a:r>
              </a:p>
            </p:txBody>
          </p:sp>
        </p:grpSp>
        <p:sp>
          <p:nvSpPr>
            <p:cNvPr id="431153" name="AutoShape 49"/>
            <p:cNvSpPr>
              <a:spLocks noChangeArrowheads="1"/>
            </p:cNvSpPr>
            <p:nvPr/>
          </p:nvSpPr>
          <p:spPr bwMode="auto">
            <a:xfrm rot="480000">
              <a:off x="4013" y="2017"/>
              <a:ext cx="184" cy="61"/>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latin typeface="Gill Sans MT" panose="020B0502020104020203" pitchFamily="34" charset="0"/>
              </a:endParaRPr>
            </a:p>
          </p:txBody>
        </p:sp>
        <p:sp>
          <p:nvSpPr>
            <p:cNvPr id="431154" name="Line 50"/>
            <p:cNvSpPr>
              <a:spLocks noChangeShapeType="1"/>
            </p:cNvSpPr>
            <p:nvPr/>
          </p:nvSpPr>
          <p:spPr bwMode="auto">
            <a:xfrm flipH="1">
              <a:off x="3494" y="2277"/>
              <a:ext cx="699" cy="130"/>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55" name="Line 51"/>
            <p:cNvSpPr>
              <a:spLocks noChangeShapeType="1"/>
            </p:cNvSpPr>
            <p:nvPr/>
          </p:nvSpPr>
          <p:spPr bwMode="auto">
            <a:xfrm flipH="1">
              <a:off x="3494" y="2415"/>
              <a:ext cx="704" cy="140"/>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56" name="Rectangle 52"/>
            <p:cNvSpPr>
              <a:spLocks noChangeArrowheads="1"/>
            </p:cNvSpPr>
            <p:nvPr/>
          </p:nvSpPr>
          <p:spPr bwMode="auto">
            <a:xfrm rot="21060000">
              <a:off x="3774" y="2272"/>
              <a:ext cx="422" cy="233"/>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Gill Sans MT" panose="020B0502020104020203" pitchFamily="34" charset="0"/>
                  <a:ea typeface="黑体" panose="02010609060101010101" pitchFamily="49" charset="-122"/>
                </a:rPr>
                <a:t>NAK</a:t>
              </a:r>
            </a:p>
          </p:txBody>
        </p:sp>
        <p:sp>
          <p:nvSpPr>
            <p:cNvPr id="431157" name="Line 53"/>
            <p:cNvSpPr>
              <a:spLocks noChangeShapeType="1"/>
            </p:cNvSpPr>
            <p:nvPr/>
          </p:nvSpPr>
          <p:spPr bwMode="auto">
            <a:xfrm>
              <a:off x="3485" y="2597"/>
              <a:ext cx="705" cy="129"/>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58" name="Line 54"/>
            <p:cNvSpPr>
              <a:spLocks noChangeShapeType="1"/>
            </p:cNvSpPr>
            <p:nvPr/>
          </p:nvSpPr>
          <p:spPr bwMode="auto">
            <a:xfrm>
              <a:off x="3494" y="2925"/>
              <a:ext cx="696" cy="121"/>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grpSp>
          <p:nvGrpSpPr>
            <p:cNvPr id="431159" name="Group 55"/>
            <p:cNvGrpSpPr/>
            <p:nvPr/>
          </p:nvGrpSpPr>
          <p:grpSpPr bwMode="auto">
            <a:xfrm>
              <a:off x="3541" y="2690"/>
              <a:ext cx="500" cy="233"/>
              <a:chOff x="1815" y="2830"/>
              <a:chExt cx="500" cy="233"/>
            </a:xfrm>
          </p:grpSpPr>
          <p:sp>
            <p:nvSpPr>
              <p:cNvPr id="431160" name="Freeform 56"/>
              <p:cNvSpPr/>
              <p:nvPr/>
            </p:nvSpPr>
            <p:spPr bwMode="auto">
              <a:xfrm>
                <a:off x="1830" y="2836"/>
                <a:ext cx="400" cy="173"/>
              </a:xfrm>
              <a:custGeom>
                <a:avLst/>
                <a:gdLst/>
                <a:ahLst/>
                <a:cxnLst>
                  <a:cxn ang="0">
                    <a:pos x="5" y="0"/>
                  </a:cxn>
                  <a:cxn ang="0">
                    <a:pos x="399" y="56"/>
                  </a:cxn>
                  <a:cxn ang="0">
                    <a:pos x="399" y="172"/>
                  </a:cxn>
                  <a:cxn ang="0">
                    <a:pos x="0" y="111"/>
                  </a:cxn>
                  <a:cxn ang="0">
                    <a:pos x="5" y="0"/>
                  </a:cxn>
                </a:cxnLst>
                <a:rect l="0" t="0" r="r" b="b"/>
                <a:pathLst>
                  <a:path w="400" h="173">
                    <a:moveTo>
                      <a:pt x="5" y="0"/>
                    </a:moveTo>
                    <a:lnTo>
                      <a:pt x="399" y="56"/>
                    </a:lnTo>
                    <a:lnTo>
                      <a:pt x="399"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61" name="Rectangle 57"/>
              <p:cNvSpPr>
                <a:spLocks noChangeArrowheads="1"/>
              </p:cNvSpPr>
              <p:nvPr/>
            </p:nvSpPr>
            <p:spPr bwMode="auto">
              <a:xfrm rot="540000">
                <a:off x="1815" y="2830"/>
                <a:ext cx="500" cy="233"/>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Gill Sans MT" panose="020B0502020104020203" pitchFamily="34" charset="0"/>
                    <a:ea typeface="黑体" panose="02010609060101010101" pitchFamily="49" charset="-122"/>
                  </a:rPr>
                  <a:t>Packet</a:t>
                </a:r>
              </a:p>
            </p:txBody>
          </p:sp>
        </p:grpSp>
        <p:sp>
          <p:nvSpPr>
            <p:cNvPr id="431162" name="AutoShape 58"/>
            <p:cNvSpPr>
              <a:spLocks noChangeArrowheads="1"/>
            </p:cNvSpPr>
            <p:nvPr/>
          </p:nvSpPr>
          <p:spPr bwMode="auto">
            <a:xfrm rot="480000">
              <a:off x="4010" y="2846"/>
              <a:ext cx="184" cy="61"/>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latin typeface="Gill Sans MT" panose="020B0502020104020203" pitchFamily="34" charset="0"/>
              </a:endParaRPr>
            </a:p>
          </p:txBody>
        </p:sp>
        <p:sp>
          <p:nvSpPr>
            <p:cNvPr id="431163" name="Line 59"/>
            <p:cNvSpPr>
              <a:spLocks noChangeShapeType="1"/>
            </p:cNvSpPr>
            <p:nvPr/>
          </p:nvSpPr>
          <p:spPr bwMode="auto">
            <a:xfrm>
              <a:off x="4205" y="3063"/>
              <a:ext cx="144" cy="0"/>
            </a:xfrm>
            <a:prstGeom prst="line">
              <a:avLst/>
            </a:prstGeom>
            <a:noFill/>
            <a:ln w="12700">
              <a:solidFill>
                <a:schemeClr val="tx1"/>
              </a:solidFill>
              <a:round/>
              <a:headEnd type="none" w="sm" len="sm"/>
              <a:tailEnd type="stealth" w="med" len="lg"/>
            </a:ln>
            <a:effectLst/>
          </p:spPr>
          <p:txBody>
            <a:bodyPr/>
            <a:lstStyle/>
            <a:p>
              <a:endParaRPr lang="zh-CN" altLang="en-US">
                <a:latin typeface="Gill Sans MT" panose="020B0502020104020203" pitchFamily="34" charset="0"/>
              </a:endParaRPr>
            </a:p>
          </p:txBody>
        </p:sp>
        <p:sp>
          <p:nvSpPr>
            <p:cNvPr id="431164" name="Rectangle 60"/>
            <p:cNvSpPr>
              <a:spLocks noChangeArrowheads="1"/>
            </p:cNvSpPr>
            <p:nvPr/>
          </p:nvSpPr>
          <p:spPr bwMode="auto">
            <a:xfrm>
              <a:off x="4232" y="3056"/>
              <a:ext cx="654" cy="23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Gill Sans MT" panose="020B0502020104020203" pitchFamily="34" charset="0"/>
                  <a:ea typeface="黑体" panose="02010609060101010101" pitchFamily="49" charset="-122"/>
                </a:rPr>
                <a:t>delivered</a:t>
              </a:r>
            </a:p>
          </p:txBody>
        </p:sp>
        <p:sp>
          <p:nvSpPr>
            <p:cNvPr id="431165" name="Line 61"/>
            <p:cNvSpPr>
              <a:spLocks noChangeShapeType="1"/>
            </p:cNvSpPr>
            <p:nvPr/>
          </p:nvSpPr>
          <p:spPr bwMode="auto">
            <a:xfrm flipH="1">
              <a:off x="3490" y="3118"/>
              <a:ext cx="700" cy="130"/>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66" name="Line 62"/>
            <p:cNvSpPr>
              <a:spLocks noChangeShapeType="1"/>
            </p:cNvSpPr>
            <p:nvPr/>
          </p:nvSpPr>
          <p:spPr bwMode="auto">
            <a:xfrm flipH="1">
              <a:off x="3490" y="3255"/>
              <a:ext cx="705" cy="141"/>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sp>
          <p:nvSpPr>
            <p:cNvPr id="431167" name="Rectangle 63"/>
            <p:cNvSpPr>
              <a:spLocks noChangeArrowheads="1"/>
            </p:cNvSpPr>
            <p:nvPr/>
          </p:nvSpPr>
          <p:spPr bwMode="auto">
            <a:xfrm rot="21060000">
              <a:off x="3772" y="3112"/>
              <a:ext cx="412" cy="232"/>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Gill Sans MT" panose="020B0502020104020203" pitchFamily="34" charset="0"/>
                  <a:ea typeface="黑体" panose="02010609060101010101" pitchFamily="49" charset="-122"/>
                </a:rPr>
                <a:t>ACK</a:t>
              </a:r>
            </a:p>
          </p:txBody>
        </p:sp>
        <p:sp>
          <p:nvSpPr>
            <p:cNvPr id="431168" name="Line 64"/>
            <p:cNvSpPr>
              <a:spLocks noChangeShapeType="1"/>
            </p:cNvSpPr>
            <p:nvPr/>
          </p:nvSpPr>
          <p:spPr bwMode="auto">
            <a:xfrm flipV="1">
              <a:off x="3568" y="2412"/>
              <a:ext cx="235" cy="50"/>
            </a:xfrm>
            <a:prstGeom prst="line">
              <a:avLst/>
            </a:prstGeom>
            <a:noFill/>
            <a:ln w="12700">
              <a:solidFill>
                <a:schemeClr val="tx1"/>
              </a:solidFill>
              <a:round/>
              <a:headEnd type="stealth" w="med" len="lg"/>
              <a:tailEnd type="none" w="sm" len="sm"/>
            </a:ln>
            <a:effectLst/>
          </p:spPr>
          <p:txBody>
            <a:bodyPr/>
            <a:lstStyle/>
            <a:p>
              <a:endParaRPr lang="zh-CN" altLang="en-US">
                <a:latin typeface="Gill Sans MT" panose="020B0502020104020203" pitchFamily="34" charset="0"/>
              </a:endParaRPr>
            </a:p>
          </p:txBody>
        </p:sp>
        <p:sp>
          <p:nvSpPr>
            <p:cNvPr id="431169" name="Line 65"/>
            <p:cNvSpPr>
              <a:spLocks noChangeShapeType="1"/>
            </p:cNvSpPr>
            <p:nvPr/>
          </p:nvSpPr>
          <p:spPr bwMode="auto">
            <a:xfrm flipV="1">
              <a:off x="3582" y="3255"/>
              <a:ext cx="245" cy="48"/>
            </a:xfrm>
            <a:prstGeom prst="line">
              <a:avLst/>
            </a:prstGeom>
            <a:noFill/>
            <a:ln w="12700">
              <a:solidFill>
                <a:schemeClr val="tx1"/>
              </a:solidFill>
              <a:round/>
              <a:headEnd type="stealth" w="med" len="lg"/>
              <a:tailEnd type="none" w="sm" len="sm"/>
            </a:ln>
            <a:effectLst/>
          </p:spPr>
          <p:txBody>
            <a:bodyPr/>
            <a:lstStyle/>
            <a:p>
              <a:endParaRPr lang="zh-CN" altLang="en-US">
                <a:latin typeface="Gill Sans MT" panose="020B0502020104020203" pitchFamily="34" charset="0"/>
              </a:endParaRPr>
            </a:p>
          </p:txBody>
        </p:sp>
        <p:sp>
          <p:nvSpPr>
            <p:cNvPr id="431170" name="Rectangle 66"/>
            <p:cNvSpPr>
              <a:spLocks noChangeArrowheads="1"/>
            </p:cNvSpPr>
            <p:nvPr/>
          </p:nvSpPr>
          <p:spPr bwMode="auto">
            <a:xfrm>
              <a:off x="3264" y="3744"/>
              <a:ext cx="1052" cy="231"/>
            </a:xfrm>
            <a:prstGeom prst="rect">
              <a:avLst/>
            </a:prstGeom>
            <a:noFill/>
            <a:ln w="9525">
              <a:noFill/>
              <a:miter lim="800000"/>
            </a:ln>
            <a:effectLst/>
          </p:spPr>
          <p:txBody>
            <a:bodyPr lIns="92075" tIns="46038" rIns="92075" bIns="46038">
              <a:spAutoFit/>
            </a:bodyPr>
            <a:lstStyle/>
            <a:p>
              <a:pPr algn="l" defTabSz="762000"/>
              <a:r>
                <a:rPr lang="en-US" altLang="zh-CN" sz="1800" dirty="0">
                  <a:latin typeface="Gill Sans MT" panose="020B0502020104020203" pitchFamily="34" charset="0"/>
                  <a:ea typeface="黑体" panose="02010609060101010101" pitchFamily="49" charset="-122"/>
                </a:rPr>
                <a:t>(b) bit errors</a:t>
              </a:r>
            </a:p>
          </p:txBody>
        </p:sp>
        <p:sp>
          <p:nvSpPr>
            <p:cNvPr id="431171" name="Rectangle 67"/>
            <p:cNvSpPr>
              <a:spLocks noChangeArrowheads="1"/>
            </p:cNvSpPr>
            <p:nvPr/>
          </p:nvSpPr>
          <p:spPr bwMode="auto">
            <a:xfrm>
              <a:off x="3072" y="2592"/>
              <a:ext cx="260" cy="404"/>
            </a:xfrm>
            <a:prstGeom prst="rect">
              <a:avLst/>
            </a:prstGeom>
            <a:noFill/>
            <a:ln w="9525">
              <a:noFill/>
              <a:miter lim="800000"/>
            </a:ln>
            <a:effectLst/>
          </p:spPr>
          <p:txBody>
            <a:bodyPr wrap="none" lIns="92075" tIns="46038" rIns="92075" bIns="46038">
              <a:spAutoFit/>
            </a:bodyPr>
            <a:lstStyle/>
            <a:p>
              <a:pPr algn="l" defTabSz="762000"/>
              <a:r>
                <a:rPr lang="zh-CN" altLang="en-US" sz="1800">
                  <a:latin typeface="Gill Sans MT" panose="020B0502020104020203" pitchFamily="34" charset="0"/>
                  <a:ea typeface="黑体" panose="02010609060101010101" pitchFamily="49" charset="-122"/>
                </a:rPr>
                <a:t>重</a:t>
              </a:r>
            </a:p>
            <a:p>
              <a:pPr algn="l" defTabSz="762000"/>
              <a:r>
                <a:rPr lang="zh-CN" altLang="en-US" sz="1800">
                  <a:latin typeface="Gill Sans MT" panose="020B0502020104020203" pitchFamily="34" charset="0"/>
                  <a:ea typeface="黑体" panose="02010609060101010101" pitchFamily="49" charset="-122"/>
                </a:rPr>
                <a:t>传</a:t>
              </a:r>
            </a:p>
          </p:txBody>
        </p:sp>
        <p:grpSp>
          <p:nvGrpSpPr>
            <p:cNvPr id="431172" name="Group 68"/>
            <p:cNvGrpSpPr/>
            <p:nvPr/>
          </p:nvGrpSpPr>
          <p:grpSpPr bwMode="auto">
            <a:xfrm>
              <a:off x="4109" y="1763"/>
              <a:ext cx="515" cy="454"/>
              <a:chOff x="2383" y="1903"/>
              <a:chExt cx="515" cy="454"/>
            </a:xfrm>
          </p:grpSpPr>
          <p:sp>
            <p:nvSpPr>
              <p:cNvPr id="431173" name="Freeform 69"/>
              <p:cNvSpPr/>
              <p:nvPr/>
            </p:nvSpPr>
            <p:spPr bwMode="auto">
              <a:xfrm>
                <a:off x="2383" y="1903"/>
                <a:ext cx="499" cy="454"/>
              </a:xfrm>
              <a:custGeom>
                <a:avLst/>
                <a:gdLst/>
                <a:ahLst/>
                <a:cxnLst>
                  <a:cxn ang="0">
                    <a:pos x="341" y="80"/>
                  </a:cxn>
                  <a:cxn ang="0">
                    <a:pos x="338" y="4"/>
                  </a:cxn>
                  <a:cxn ang="0">
                    <a:pos x="265" y="106"/>
                  </a:cxn>
                  <a:cxn ang="0">
                    <a:pos x="223" y="3"/>
                  </a:cxn>
                  <a:cxn ang="0">
                    <a:pos x="190" y="114"/>
                  </a:cxn>
                  <a:cxn ang="0">
                    <a:pos x="109" y="90"/>
                  </a:cxn>
                  <a:cxn ang="0">
                    <a:pos x="120" y="196"/>
                  </a:cxn>
                  <a:cxn ang="0">
                    <a:pos x="34" y="195"/>
                  </a:cxn>
                  <a:cxn ang="0">
                    <a:pos x="65" y="285"/>
                  </a:cxn>
                  <a:cxn ang="0">
                    <a:pos x="0" y="328"/>
                  </a:cxn>
                  <a:cxn ang="0">
                    <a:pos x="59" y="369"/>
                  </a:cxn>
                  <a:cxn ang="0">
                    <a:pos x="22" y="453"/>
                  </a:cxn>
                  <a:cxn ang="0">
                    <a:pos x="109" y="389"/>
                  </a:cxn>
                  <a:cxn ang="0">
                    <a:pos x="112" y="438"/>
                  </a:cxn>
                  <a:cxn ang="0">
                    <a:pos x="161" y="390"/>
                  </a:cxn>
                  <a:cxn ang="0">
                    <a:pos x="175" y="441"/>
                  </a:cxn>
                  <a:cxn ang="0">
                    <a:pos x="219" y="374"/>
                  </a:cxn>
                  <a:cxn ang="0">
                    <a:pos x="253" y="433"/>
                  </a:cxn>
                  <a:cxn ang="0">
                    <a:pos x="282" y="355"/>
                  </a:cxn>
                  <a:cxn ang="0">
                    <a:pos x="344" y="423"/>
                  </a:cxn>
                  <a:cxn ang="0">
                    <a:pos x="337" y="319"/>
                  </a:cxn>
                  <a:cxn ang="0">
                    <a:pos x="384" y="310"/>
                  </a:cxn>
                  <a:cxn ang="0">
                    <a:pos x="382" y="252"/>
                  </a:cxn>
                  <a:cxn ang="0">
                    <a:pos x="498" y="223"/>
                  </a:cxn>
                  <a:cxn ang="0">
                    <a:pos x="405" y="176"/>
                  </a:cxn>
                  <a:cxn ang="0">
                    <a:pos x="473" y="106"/>
                  </a:cxn>
                  <a:cxn ang="0">
                    <a:pos x="380" y="141"/>
                  </a:cxn>
                  <a:cxn ang="0">
                    <a:pos x="452" y="0"/>
                  </a:cxn>
                  <a:cxn ang="0">
                    <a:pos x="341" y="80"/>
                  </a:cxn>
                </a:cxnLst>
                <a:rect l="0" t="0" r="r" b="b"/>
                <a:pathLst>
                  <a:path w="499" h="454">
                    <a:moveTo>
                      <a:pt x="341" y="80"/>
                    </a:moveTo>
                    <a:lnTo>
                      <a:pt x="338" y="4"/>
                    </a:lnTo>
                    <a:lnTo>
                      <a:pt x="265" y="106"/>
                    </a:lnTo>
                    <a:lnTo>
                      <a:pt x="223" y="3"/>
                    </a:lnTo>
                    <a:lnTo>
                      <a:pt x="190" y="114"/>
                    </a:lnTo>
                    <a:lnTo>
                      <a:pt x="109" y="90"/>
                    </a:lnTo>
                    <a:lnTo>
                      <a:pt x="120" y="196"/>
                    </a:lnTo>
                    <a:lnTo>
                      <a:pt x="34" y="195"/>
                    </a:lnTo>
                    <a:lnTo>
                      <a:pt x="65" y="285"/>
                    </a:lnTo>
                    <a:lnTo>
                      <a:pt x="0" y="328"/>
                    </a:lnTo>
                    <a:lnTo>
                      <a:pt x="59" y="369"/>
                    </a:lnTo>
                    <a:lnTo>
                      <a:pt x="22" y="453"/>
                    </a:lnTo>
                    <a:lnTo>
                      <a:pt x="109" y="389"/>
                    </a:lnTo>
                    <a:lnTo>
                      <a:pt x="112" y="438"/>
                    </a:lnTo>
                    <a:lnTo>
                      <a:pt x="161" y="390"/>
                    </a:lnTo>
                    <a:lnTo>
                      <a:pt x="175" y="441"/>
                    </a:lnTo>
                    <a:lnTo>
                      <a:pt x="219" y="374"/>
                    </a:lnTo>
                    <a:lnTo>
                      <a:pt x="253" y="433"/>
                    </a:lnTo>
                    <a:lnTo>
                      <a:pt x="282" y="355"/>
                    </a:lnTo>
                    <a:lnTo>
                      <a:pt x="344" y="423"/>
                    </a:lnTo>
                    <a:lnTo>
                      <a:pt x="337" y="319"/>
                    </a:lnTo>
                    <a:lnTo>
                      <a:pt x="384" y="310"/>
                    </a:lnTo>
                    <a:lnTo>
                      <a:pt x="382" y="252"/>
                    </a:lnTo>
                    <a:lnTo>
                      <a:pt x="498" y="223"/>
                    </a:lnTo>
                    <a:lnTo>
                      <a:pt x="405" y="176"/>
                    </a:lnTo>
                    <a:lnTo>
                      <a:pt x="473" y="106"/>
                    </a:lnTo>
                    <a:lnTo>
                      <a:pt x="380" y="141"/>
                    </a:lnTo>
                    <a:lnTo>
                      <a:pt x="452" y="0"/>
                    </a:lnTo>
                    <a:lnTo>
                      <a:pt x="341" y="80"/>
                    </a:lnTo>
                  </a:path>
                </a:pathLst>
              </a:custGeom>
              <a:solidFill>
                <a:schemeClr val="bg1"/>
              </a:solidFill>
              <a:ln w="12700" cap="rnd" cmpd="sng">
                <a:solidFill>
                  <a:schemeClr val="tx1"/>
                </a:solidFill>
                <a:prstDash val="solid"/>
                <a:round/>
              </a:ln>
              <a:effectLst/>
            </p:spPr>
            <p:txBody>
              <a:bodyPr/>
              <a:lstStyle/>
              <a:p>
                <a:endParaRPr lang="zh-CN" altLang="en-US">
                  <a:latin typeface="Gill Sans MT" panose="020B0502020104020203" pitchFamily="34" charset="0"/>
                </a:endParaRPr>
              </a:p>
            </p:txBody>
          </p:sp>
          <p:sp>
            <p:nvSpPr>
              <p:cNvPr id="431174" name="Rectangle 70"/>
              <p:cNvSpPr>
                <a:spLocks noChangeArrowheads="1"/>
              </p:cNvSpPr>
              <p:nvPr/>
            </p:nvSpPr>
            <p:spPr bwMode="auto">
              <a:xfrm>
                <a:off x="2464" y="2024"/>
                <a:ext cx="434" cy="233"/>
              </a:xfrm>
              <a:prstGeom prst="rect">
                <a:avLst/>
              </a:prstGeom>
              <a:noFill/>
              <a:ln w="9525">
                <a:noFill/>
                <a:miter lim="800000"/>
              </a:ln>
              <a:effectLst/>
            </p:spPr>
            <p:txBody>
              <a:bodyPr wrap="none" lIns="92075" tIns="46038" rIns="92075" bIns="46038">
                <a:spAutoFit/>
              </a:bodyPr>
              <a:lstStyle/>
              <a:p>
                <a:pPr algn="l" defTabSz="762000"/>
                <a:r>
                  <a:rPr lang="en-US" altLang="zh-CN" sz="1800" dirty="0">
                    <a:solidFill>
                      <a:schemeClr val="hlink"/>
                    </a:solidFill>
                    <a:latin typeface="Gill Sans MT" panose="020B0502020104020203" pitchFamily="34" charset="0"/>
                    <a:ea typeface="黑体" panose="02010609060101010101" pitchFamily="49" charset="-122"/>
                  </a:rPr>
                  <a:t>error</a:t>
                </a:r>
              </a:p>
            </p:txBody>
          </p:sp>
        </p:grpSp>
        <p:sp>
          <p:nvSpPr>
            <p:cNvPr id="431175" name="Line 71"/>
            <p:cNvSpPr>
              <a:spLocks noChangeShapeType="1"/>
            </p:cNvSpPr>
            <p:nvPr/>
          </p:nvSpPr>
          <p:spPr bwMode="auto">
            <a:xfrm>
              <a:off x="3488" y="1679"/>
              <a:ext cx="0" cy="1852"/>
            </a:xfrm>
            <a:prstGeom prst="line">
              <a:avLst/>
            </a:prstGeom>
            <a:noFill/>
            <a:ln w="12700">
              <a:solidFill>
                <a:schemeClr val="tx1"/>
              </a:solidFill>
              <a:round/>
              <a:headEnd type="none" w="sm" len="sm"/>
              <a:tailEnd type="none" w="sm" len="sm"/>
            </a:ln>
            <a:effectLst/>
          </p:spPr>
          <p:txBody>
            <a:bodyPr/>
            <a:lstStyle/>
            <a:p>
              <a:endParaRPr lang="zh-CN" altLang="en-US">
                <a:latin typeface="Gill Sans MT" panose="020B0502020104020203" pitchFamily="34" charset="0"/>
              </a:endParaRPr>
            </a:p>
          </p:txBody>
        </p:sp>
      </p:grpSp>
      <p:sp>
        <p:nvSpPr>
          <p:cNvPr id="431176" name="Rectangle 72"/>
          <p:cNvSpPr>
            <a:spLocks noChangeArrowheads="1"/>
          </p:cNvSpPr>
          <p:nvPr/>
        </p:nvSpPr>
        <p:spPr bwMode="auto">
          <a:xfrm>
            <a:off x="5715000" y="2895600"/>
            <a:ext cx="3200400" cy="1676400"/>
          </a:xfrm>
          <a:prstGeom prst="rect">
            <a:avLst/>
          </a:prstGeom>
          <a:noFill/>
          <a:ln w="9525">
            <a:noFill/>
            <a:miter lim="800000"/>
          </a:ln>
          <a:effectLst/>
        </p:spPr>
        <p:txBody>
          <a:bodyPr lIns="92075" tIns="46038" rIns="92075" bIns="46038" anchor="b"/>
          <a:lstStyle/>
          <a:p>
            <a:pPr eaLnBrk="1" hangingPunct="1">
              <a:buFont typeface="Wingdings" panose="05000000000000000000" pitchFamily="2" charset="2"/>
              <a:buNone/>
            </a:pPr>
            <a:endParaRPr lang="en-US" altLang="zh-CN" sz="1500" b="1">
              <a:latin typeface="Gill Sans MT" panose="020B0502020104020203" pitchFamily="34" charset="0"/>
              <a:ea typeface="宋体" panose="02010600030101010101" pitchFamily="2" charset="-122"/>
            </a:endParaRPr>
          </a:p>
        </p:txBody>
      </p:sp>
      <p:sp>
        <p:nvSpPr>
          <p:cNvPr id="431178" name="Rectangle 74"/>
          <p:cNvSpPr>
            <a:spLocks noChangeArrowheads="1"/>
          </p:cNvSpPr>
          <p:nvPr/>
        </p:nvSpPr>
        <p:spPr bwMode="auto">
          <a:xfrm>
            <a:off x="5500694" y="2690813"/>
            <a:ext cx="3645722" cy="1619251"/>
          </a:xfrm>
          <a:prstGeom prst="rect">
            <a:avLst/>
          </a:prstGeom>
          <a:noFill/>
          <a:ln w="9525">
            <a:noFill/>
            <a:miter lim="800000"/>
          </a:ln>
          <a:effectLst/>
        </p:spPr>
        <p:txBody>
          <a:bodyPr/>
          <a:lstStyle/>
          <a:p>
            <a:pPr algn="l" eaLnBrk="1" hangingPunct="1">
              <a:spcBef>
                <a:spcPct val="20000"/>
              </a:spcBef>
              <a:buClr>
                <a:schemeClr val="hlink"/>
              </a:buClr>
            </a:pPr>
            <a:r>
              <a:rPr lang="en-US" altLang="zh-CN" sz="2000" dirty="0">
                <a:solidFill>
                  <a:srgbClr val="FF0000"/>
                </a:solidFill>
                <a:latin typeface="+mn-lt"/>
                <a:ea typeface="宋体" panose="02010600030101010101" pitchFamily="2" charset="-122"/>
              </a:rPr>
              <a:t>measures</a:t>
            </a:r>
          </a:p>
          <a:p>
            <a:pPr marL="179705" indent="-179705" algn="l" eaLnBrk="1" hangingPunct="1">
              <a:spcBef>
                <a:spcPct val="20000"/>
              </a:spcBef>
              <a:buClr>
                <a:schemeClr val="hlink"/>
              </a:buClr>
              <a:buFontTx/>
              <a:buChar char="•"/>
            </a:pPr>
            <a:r>
              <a:rPr lang="en-US" altLang="zh-CN" sz="2000" dirty="0">
                <a:latin typeface="Gill Sans MT" panose="020B0502020104020203" pitchFamily="34" charset="0"/>
                <a:ea typeface="宋体" panose="02010600030101010101" pitchFamily="2" charset="-122"/>
              </a:rPr>
              <a:t>error detection —&gt; </a:t>
            </a:r>
            <a:r>
              <a:rPr lang="en-US" altLang="zh-CN" sz="2000" dirty="0">
                <a:solidFill>
                  <a:srgbClr val="FF0000"/>
                </a:solidFill>
                <a:latin typeface="Gill Sans MT" panose="020B0502020104020203" pitchFamily="34" charset="0"/>
                <a:ea typeface="宋体" panose="02010600030101010101" pitchFamily="2" charset="-122"/>
              </a:rPr>
              <a:t>checksum</a:t>
            </a:r>
          </a:p>
          <a:p>
            <a:pPr marL="179705" indent="-179705" algn="l" eaLnBrk="1" hangingPunct="1">
              <a:spcBef>
                <a:spcPct val="20000"/>
              </a:spcBef>
              <a:buClr>
                <a:schemeClr val="hlink"/>
              </a:buClr>
              <a:buFontTx/>
              <a:buChar char="•"/>
            </a:pPr>
            <a:r>
              <a:rPr lang="en-US" altLang="zh-CN" sz="2000" dirty="0">
                <a:latin typeface="Gill Sans MT" panose="020B0502020104020203" pitchFamily="34" charset="0"/>
                <a:ea typeface="宋体" panose="02010600030101010101" pitchFamily="2" charset="-122"/>
              </a:rPr>
              <a:t>feedback —&gt; ACK/NAK</a:t>
            </a:r>
          </a:p>
          <a:p>
            <a:pPr marL="179705" indent="-179705" algn="l" eaLnBrk="1" hangingPunct="1">
              <a:spcBef>
                <a:spcPct val="20000"/>
              </a:spcBef>
              <a:buClr>
                <a:schemeClr val="hlink"/>
              </a:buClr>
              <a:buFontTx/>
              <a:buChar char="•"/>
            </a:pPr>
            <a:r>
              <a:rPr lang="en-US" altLang="zh-CN" sz="2000" dirty="0">
                <a:latin typeface="Gill Sans MT" panose="020B0502020104020203" pitchFamily="34" charset="0"/>
                <a:ea typeface="宋体" panose="02010600030101010101" pitchFamily="2" charset="-122"/>
              </a:rPr>
              <a:t>add checksum to the packet</a:t>
            </a:r>
          </a:p>
        </p:txBody>
      </p:sp>
      <p:sp>
        <p:nvSpPr>
          <p:cNvPr id="2" name="标题 1"/>
          <p:cNvSpPr>
            <a:spLocks noGrp="1"/>
          </p:cNvSpPr>
          <p:nvPr>
            <p:ph type="title"/>
          </p:nvPr>
        </p:nvSpPr>
        <p:spPr>
          <a:xfrm>
            <a:off x="355600" y="203200"/>
            <a:ext cx="8458200" cy="688458"/>
          </a:xfrm>
        </p:spPr>
        <p:txBody>
          <a:bodyPr/>
          <a:lstStyle/>
          <a:p>
            <a:r>
              <a:rPr lang="en-US" altLang="zh-CN" dirty="0">
                <a:solidFill>
                  <a:srgbClr val="FF0000"/>
                </a:solidFill>
                <a:latin typeface="+mn-lt"/>
              </a:rPr>
              <a:t>rdt 2.0</a:t>
            </a:r>
            <a:r>
              <a:rPr lang="en-US" altLang="zh-CN" dirty="0">
                <a:latin typeface="+mn-lt"/>
              </a:rPr>
              <a:t>: rdt over a channel with bit errors</a:t>
            </a:r>
            <a:endParaRPr lang="zh-CN" altLang="en-US" dirty="0">
              <a:latin typeface="+mn-lt"/>
            </a:endParaRPr>
          </a:p>
        </p:txBody>
      </p:sp>
      <p:sp>
        <p:nvSpPr>
          <p:cNvPr id="77" name="Text Box 35"/>
          <p:cNvSpPr txBox="1">
            <a:spLocks noChangeArrowheads="1"/>
          </p:cNvSpPr>
          <p:nvPr/>
        </p:nvSpPr>
        <p:spPr bwMode="auto">
          <a:xfrm>
            <a:off x="5794977" y="5129072"/>
            <a:ext cx="3148013" cy="1006475"/>
          </a:xfrm>
          <a:prstGeom prst="rect">
            <a:avLst/>
          </a:prstGeom>
          <a:noFill/>
          <a:ln w="9525">
            <a:noFill/>
            <a:miter lim="800000"/>
          </a:ln>
          <a:effectLst/>
        </p:spPr>
        <p:txBody>
          <a:bodyPr wrap="none">
            <a:spAutoFit/>
          </a:bodyPr>
          <a:lstStyle/>
          <a:p>
            <a:pPr algn="l"/>
            <a:r>
              <a:rPr lang="en-US" altLang="zh-CN" sz="2000" dirty="0">
                <a:latin typeface="Tahoma" panose="020B0604030504040204" pitchFamily="34" charset="0"/>
                <a:ea typeface="宋体" panose="02010600030101010101" pitchFamily="2" charset="-122"/>
              </a:rPr>
              <a:t>sender sends one packet, </a:t>
            </a:r>
          </a:p>
          <a:p>
            <a:pPr algn="l"/>
            <a:r>
              <a:rPr lang="en-US" altLang="zh-CN" sz="2000" dirty="0">
                <a:latin typeface="Tahoma" panose="020B0604030504040204" pitchFamily="34" charset="0"/>
                <a:ea typeface="宋体" panose="02010600030101010101" pitchFamily="2" charset="-122"/>
              </a:rPr>
              <a:t>then waits for receiver </a:t>
            </a:r>
          </a:p>
          <a:p>
            <a:pPr algn="l"/>
            <a:r>
              <a:rPr lang="en-US" altLang="zh-CN" sz="2000" dirty="0">
                <a:latin typeface="Tahoma" panose="020B0604030504040204" pitchFamily="34" charset="0"/>
                <a:ea typeface="宋体" panose="02010600030101010101" pitchFamily="2" charset="-122"/>
              </a:rPr>
              <a:t>response. </a:t>
            </a:r>
          </a:p>
        </p:txBody>
      </p:sp>
      <p:sp>
        <p:nvSpPr>
          <p:cNvPr id="78" name="Rectangle 36"/>
          <p:cNvSpPr>
            <a:spLocks noChangeArrowheads="1"/>
          </p:cNvSpPr>
          <p:nvPr/>
        </p:nvSpPr>
        <p:spPr bwMode="auto">
          <a:xfrm>
            <a:off x="5768209" y="5107496"/>
            <a:ext cx="3045591" cy="1096169"/>
          </a:xfrm>
          <a:prstGeom prst="rect">
            <a:avLst/>
          </a:prstGeom>
          <a:noFill/>
          <a:ln w="19050">
            <a:solidFill>
              <a:srgbClr val="FF0000"/>
            </a:solidFill>
            <a:miter lim="800000"/>
          </a:ln>
          <a:effectLst/>
        </p:spPr>
        <p:txBody>
          <a:bodyPr wrap="none" anchor="ctr"/>
          <a:lstStyle/>
          <a:p>
            <a:endParaRPr lang="zh-CN" altLang="en-US"/>
          </a:p>
        </p:txBody>
      </p:sp>
      <p:sp>
        <p:nvSpPr>
          <p:cNvPr id="79" name="Text Box 39"/>
          <p:cNvSpPr txBox="1">
            <a:spLocks noChangeArrowheads="1"/>
          </p:cNvSpPr>
          <p:nvPr/>
        </p:nvSpPr>
        <p:spPr bwMode="auto">
          <a:xfrm>
            <a:off x="5918229" y="4869160"/>
            <a:ext cx="1700212" cy="396875"/>
          </a:xfrm>
          <a:prstGeom prst="rect">
            <a:avLst/>
          </a:prstGeom>
          <a:noFill/>
          <a:ln w="9525">
            <a:noFill/>
            <a:miter lim="800000"/>
          </a:ln>
          <a:effectLst/>
        </p:spPr>
        <p:txBody>
          <a:bodyPr wrap="none">
            <a:spAutoFit/>
          </a:bodyPr>
          <a:lstStyle/>
          <a:p>
            <a:r>
              <a:rPr lang="en-US" altLang="zh-CN" sz="2000" dirty="0">
                <a:solidFill>
                  <a:srgbClr val="FF0000"/>
                </a:solidFill>
                <a:latin typeface="Tahoma" panose="020B0604030504040204" pitchFamily="34" charset="0"/>
                <a:ea typeface="宋体" panose="02010600030101010101" pitchFamily="2" charset="-122"/>
              </a:rPr>
              <a:t>stop and wait</a:t>
            </a:r>
            <a:endParaRPr lang="en-US" altLang="zh-CN" sz="2400"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1107">
                                            <p:txEl>
                                              <p:pRg st="1" end="1"/>
                                            </p:txEl>
                                          </p:spTgt>
                                        </p:tgtEl>
                                        <p:attrNameLst>
                                          <p:attrName>style.visibility</p:attrName>
                                        </p:attrNameLst>
                                      </p:cBhvr>
                                      <p:to>
                                        <p:strVal val="visible"/>
                                      </p:to>
                                    </p:set>
                                    <p:animEffect transition="in" filter="wipe(left)">
                                      <p:cBhvr>
                                        <p:cTn id="7" dur="500"/>
                                        <p:tgtEl>
                                          <p:spTgt spid="43110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1107">
                                            <p:txEl>
                                              <p:pRg st="2" end="2"/>
                                            </p:txEl>
                                          </p:spTgt>
                                        </p:tgtEl>
                                        <p:attrNameLst>
                                          <p:attrName>style.visibility</p:attrName>
                                        </p:attrNameLst>
                                      </p:cBhvr>
                                      <p:to>
                                        <p:strVal val="visible"/>
                                      </p:to>
                                    </p:set>
                                    <p:animEffect transition="in" filter="wipe(left)">
                                      <p:cBhvr>
                                        <p:cTn id="10" dur="500"/>
                                        <p:tgtEl>
                                          <p:spTgt spid="431107">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1107">
                                            <p:txEl>
                                              <p:pRg st="3" end="3"/>
                                            </p:txEl>
                                          </p:spTgt>
                                        </p:tgtEl>
                                        <p:attrNameLst>
                                          <p:attrName>style.visibility</p:attrName>
                                        </p:attrNameLst>
                                      </p:cBhvr>
                                      <p:to>
                                        <p:strVal val="visible"/>
                                      </p:to>
                                    </p:set>
                                    <p:animEffect transition="in" filter="wipe(left)">
                                      <p:cBhvr>
                                        <p:cTn id="13" dur="500"/>
                                        <p:tgtEl>
                                          <p:spTgt spid="43110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31178">
                                            <p:txEl>
                                              <p:pRg st="1" end="1"/>
                                            </p:txEl>
                                          </p:spTgt>
                                        </p:tgtEl>
                                        <p:attrNameLst>
                                          <p:attrName>style.visibility</p:attrName>
                                        </p:attrNameLst>
                                      </p:cBhvr>
                                      <p:to>
                                        <p:strVal val="visible"/>
                                      </p:to>
                                    </p:set>
                                    <p:anim calcmode="lin" valueType="num">
                                      <p:cBhvr additive="base">
                                        <p:cTn id="18" dur="500" fill="hold"/>
                                        <p:tgtEl>
                                          <p:spTgt spid="43117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311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31178">
                                            <p:txEl>
                                              <p:pRg st="0" end="0"/>
                                            </p:txEl>
                                          </p:spTgt>
                                        </p:tgtEl>
                                        <p:attrNameLst>
                                          <p:attrName>style.visibility</p:attrName>
                                        </p:attrNameLst>
                                      </p:cBhvr>
                                      <p:to>
                                        <p:strVal val="visible"/>
                                      </p:to>
                                    </p:set>
                                    <p:anim calcmode="lin" valueType="num">
                                      <p:cBhvr additive="base">
                                        <p:cTn id="24" dur="500" fill="hold"/>
                                        <p:tgtEl>
                                          <p:spTgt spid="43117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311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31178">
                                            <p:txEl>
                                              <p:pRg st="2" end="2"/>
                                            </p:txEl>
                                          </p:spTgt>
                                        </p:tgtEl>
                                        <p:attrNameLst>
                                          <p:attrName>style.visibility</p:attrName>
                                        </p:attrNameLst>
                                      </p:cBhvr>
                                      <p:to>
                                        <p:strVal val="visible"/>
                                      </p:to>
                                    </p:set>
                                    <p:anim calcmode="lin" valueType="num">
                                      <p:cBhvr additive="base">
                                        <p:cTn id="30" dur="500" fill="hold"/>
                                        <p:tgtEl>
                                          <p:spTgt spid="431178">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311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31178">
                                            <p:txEl>
                                              <p:pRg st="3" end="3"/>
                                            </p:txEl>
                                          </p:spTgt>
                                        </p:tgtEl>
                                        <p:attrNameLst>
                                          <p:attrName>style.visibility</p:attrName>
                                        </p:attrNameLst>
                                      </p:cBhvr>
                                      <p:to>
                                        <p:strVal val="visible"/>
                                      </p:to>
                                    </p:set>
                                    <p:anim calcmode="lin" valueType="num">
                                      <p:cBhvr additive="base">
                                        <p:cTn id="36" dur="500" fill="hold"/>
                                        <p:tgtEl>
                                          <p:spTgt spid="431178">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311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500"/>
                                        <p:tgtEl>
                                          <p:spTgt spid="7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7">
                                            <p:txEl>
                                              <p:pRg st="0" end="0"/>
                                            </p:txEl>
                                          </p:spTgt>
                                        </p:tgtEl>
                                        <p:attrNameLst>
                                          <p:attrName>style.visibility</p:attrName>
                                        </p:attrNameLst>
                                      </p:cBhvr>
                                      <p:to>
                                        <p:strVal val="visible"/>
                                      </p:to>
                                    </p:set>
                                    <p:animEffect transition="in" filter="wipe(up)">
                                      <p:cBhvr>
                                        <p:cTn id="47" dur="500"/>
                                        <p:tgtEl>
                                          <p:spTgt spid="77">
                                            <p:txEl>
                                              <p:pRg st="0" end="0"/>
                                            </p:txEl>
                                          </p:spTgt>
                                        </p:tgtEl>
                                      </p:cBhvr>
                                    </p:animEffect>
                                  </p:childTnLst>
                                </p:cTn>
                              </p:par>
                              <p:par>
                                <p:cTn id="48" presetID="22" presetClass="entr" presetSubtype="1" fill="hold" nodeType="withEffect">
                                  <p:stCondLst>
                                    <p:cond delay="0"/>
                                  </p:stCondLst>
                                  <p:childTnLst>
                                    <p:set>
                                      <p:cBhvr>
                                        <p:cTn id="49" dur="1" fill="hold">
                                          <p:stCondLst>
                                            <p:cond delay="0"/>
                                          </p:stCondLst>
                                        </p:cTn>
                                        <p:tgtEl>
                                          <p:spTgt spid="77">
                                            <p:txEl>
                                              <p:pRg st="1" end="1"/>
                                            </p:txEl>
                                          </p:spTgt>
                                        </p:tgtEl>
                                        <p:attrNameLst>
                                          <p:attrName>style.visibility</p:attrName>
                                        </p:attrNameLst>
                                      </p:cBhvr>
                                      <p:to>
                                        <p:strVal val="visible"/>
                                      </p:to>
                                    </p:set>
                                    <p:animEffect transition="in" filter="wipe(up)">
                                      <p:cBhvr>
                                        <p:cTn id="50" dur="500"/>
                                        <p:tgtEl>
                                          <p:spTgt spid="77">
                                            <p:txEl>
                                              <p:pRg st="1" end="1"/>
                                            </p:txEl>
                                          </p:spTgt>
                                        </p:tgtEl>
                                      </p:cBhvr>
                                    </p:animEffect>
                                  </p:childTnLst>
                                </p:cTn>
                              </p:par>
                              <p:par>
                                <p:cTn id="51" presetID="22" presetClass="entr" presetSubtype="1" fill="hold" nodeType="withEffect">
                                  <p:stCondLst>
                                    <p:cond delay="0"/>
                                  </p:stCondLst>
                                  <p:childTnLst>
                                    <p:set>
                                      <p:cBhvr>
                                        <p:cTn id="52" dur="1" fill="hold">
                                          <p:stCondLst>
                                            <p:cond delay="0"/>
                                          </p:stCondLst>
                                        </p:cTn>
                                        <p:tgtEl>
                                          <p:spTgt spid="77">
                                            <p:txEl>
                                              <p:pRg st="2" end="2"/>
                                            </p:txEl>
                                          </p:spTgt>
                                        </p:tgtEl>
                                        <p:attrNameLst>
                                          <p:attrName>style.visibility</p:attrName>
                                        </p:attrNameLst>
                                      </p:cBhvr>
                                      <p:to>
                                        <p:strVal val="visible"/>
                                      </p:to>
                                    </p:set>
                                    <p:animEffect transition="in" filter="wipe(up)">
                                      <p:cBhvr>
                                        <p:cTn id="53" dur="500"/>
                                        <p:tgtEl>
                                          <p:spTgt spid="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Freeform 3"/>
          <p:cNvSpPr/>
          <p:nvPr/>
        </p:nvSpPr>
        <p:spPr bwMode="auto">
          <a:xfrm>
            <a:off x="4987925" y="1566863"/>
            <a:ext cx="1096963" cy="714375"/>
          </a:xfrm>
          <a:custGeom>
            <a:avLst/>
            <a:gdLst/>
            <a:ahLst/>
            <a:cxnLst>
              <a:cxn ang="0">
                <a:pos x="0" y="0"/>
              </a:cxn>
              <a:cxn ang="0">
                <a:pos x="690" y="140"/>
              </a:cxn>
              <a:cxn ang="0">
                <a:pos x="690" y="449"/>
              </a:cxn>
              <a:cxn ang="0">
                <a:pos x="0" y="309"/>
              </a:cxn>
              <a:cxn ang="0">
                <a:pos x="0" y="0"/>
              </a:cxn>
            </a:cxnLst>
            <a:rect l="0" t="0" r="r" b="b"/>
            <a:pathLst>
              <a:path w="691" h="450">
                <a:moveTo>
                  <a:pt x="0" y="0"/>
                </a:moveTo>
                <a:lnTo>
                  <a:pt x="690" y="140"/>
                </a:lnTo>
                <a:lnTo>
                  <a:pt x="690" y="449"/>
                </a:lnTo>
                <a:lnTo>
                  <a:pt x="0" y="309"/>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444" name="Freeform 4"/>
          <p:cNvSpPr/>
          <p:nvPr/>
        </p:nvSpPr>
        <p:spPr bwMode="auto">
          <a:xfrm>
            <a:off x="4984750" y="2909888"/>
            <a:ext cx="1114425" cy="696912"/>
          </a:xfrm>
          <a:custGeom>
            <a:avLst/>
            <a:gdLst/>
            <a:ahLst/>
            <a:cxnLst>
              <a:cxn ang="0">
                <a:pos x="0" y="0"/>
              </a:cxn>
              <a:cxn ang="0">
                <a:pos x="701" y="137"/>
              </a:cxn>
              <a:cxn ang="0">
                <a:pos x="701" y="438"/>
              </a:cxn>
              <a:cxn ang="0">
                <a:pos x="0" y="301"/>
              </a:cxn>
              <a:cxn ang="0">
                <a:pos x="0" y="0"/>
              </a:cxn>
            </a:cxnLst>
            <a:rect l="0" t="0" r="r" b="b"/>
            <a:pathLst>
              <a:path w="702" h="439">
                <a:moveTo>
                  <a:pt x="0" y="0"/>
                </a:moveTo>
                <a:lnTo>
                  <a:pt x="701" y="137"/>
                </a:lnTo>
                <a:lnTo>
                  <a:pt x="701" y="438"/>
                </a:lnTo>
                <a:lnTo>
                  <a:pt x="0" y="301"/>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445" name="Line 5"/>
          <p:cNvSpPr>
            <a:spLocks noChangeShapeType="1"/>
          </p:cNvSpPr>
          <p:nvPr/>
        </p:nvSpPr>
        <p:spPr bwMode="auto">
          <a:xfrm>
            <a:off x="6097588" y="1430338"/>
            <a:ext cx="0" cy="29400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46" name="Rectangle 6"/>
          <p:cNvSpPr>
            <a:spLocks noChangeArrowheads="1"/>
          </p:cNvSpPr>
          <p:nvPr/>
        </p:nvSpPr>
        <p:spPr bwMode="auto">
          <a:xfrm>
            <a:off x="4803775" y="1130300"/>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A</a:t>
            </a:r>
          </a:p>
        </p:txBody>
      </p:sp>
      <p:sp>
        <p:nvSpPr>
          <p:cNvPr id="445447" name="Rectangle 7"/>
          <p:cNvSpPr>
            <a:spLocks noChangeArrowheads="1"/>
          </p:cNvSpPr>
          <p:nvPr/>
        </p:nvSpPr>
        <p:spPr bwMode="auto">
          <a:xfrm>
            <a:off x="5945188" y="1130300"/>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B</a:t>
            </a:r>
          </a:p>
        </p:txBody>
      </p:sp>
      <p:sp>
        <p:nvSpPr>
          <p:cNvPr id="445448" name="Line 8"/>
          <p:cNvSpPr>
            <a:spLocks noChangeShapeType="1"/>
          </p:cNvSpPr>
          <p:nvPr/>
        </p:nvSpPr>
        <p:spPr bwMode="auto">
          <a:xfrm>
            <a:off x="4975225" y="1562100"/>
            <a:ext cx="1119188"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49" name="Line 9"/>
          <p:cNvSpPr>
            <a:spLocks noChangeShapeType="1"/>
          </p:cNvSpPr>
          <p:nvPr/>
        </p:nvSpPr>
        <p:spPr bwMode="auto">
          <a:xfrm>
            <a:off x="4987925" y="2082800"/>
            <a:ext cx="1106488" cy="192088"/>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50" name="AutoShape 10"/>
          <p:cNvSpPr>
            <a:spLocks noChangeArrowheads="1"/>
          </p:cNvSpPr>
          <p:nvPr/>
        </p:nvSpPr>
        <p:spPr bwMode="auto">
          <a:xfrm rot="480000">
            <a:off x="5808663" y="1976438"/>
            <a:ext cx="292100" cy="96837"/>
          </a:xfrm>
          <a:prstGeom prst="rightArrow">
            <a:avLst>
              <a:gd name="adj1" fmla="val 50000"/>
              <a:gd name="adj2" fmla="val 125251"/>
            </a:avLst>
          </a:prstGeom>
          <a:solidFill>
            <a:schemeClr val="bg1"/>
          </a:solidFill>
          <a:ln w="12700">
            <a:solidFill>
              <a:schemeClr val="tx1"/>
            </a:solidFill>
            <a:miter lim="800000"/>
          </a:ln>
          <a:effectLst/>
        </p:spPr>
        <p:txBody>
          <a:bodyPr wrap="none" anchor="ctr"/>
          <a:lstStyle/>
          <a:p>
            <a:endParaRPr lang="zh-CN" altLang="en-US"/>
          </a:p>
        </p:txBody>
      </p:sp>
      <p:sp>
        <p:nvSpPr>
          <p:cNvPr id="445451" name="Line 11"/>
          <p:cNvSpPr>
            <a:spLocks noChangeShapeType="1"/>
          </p:cNvSpPr>
          <p:nvPr/>
        </p:nvSpPr>
        <p:spPr bwMode="auto">
          <a:xfrm flipH="1">
            <a:off x="4984750" y="2389188"/>
            <a:ext cx="1109663"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52" name="Line 12"/>
          <p:cNvSpPr>
            <a:spLocks noChangeShapeType="1"/>
          </p:cNvSpPr>
          <p:nvPr/>
        </p:nvSpPr>
        <p:spPr bwMode="auto">
          <a:xfrm flipH="1">
            <a:off x="4984750" y="2608263"/>
            <a:ext cx="1117600" cy="2222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53" name="Rectangle 13"/>
          <p:cNvSpPr>
            <a:spLocks noChangeArrowheads="1"/>
          </p:cNvSpPr>
          <p:nvPr/>
        </p:nvSpPr>
        <p:spPr bwMode="auto">
          <a:xfrm rot="21060000">
            <a:off x="5437188" y="2382838"/>
            <a:ext cx="655637" cy="366712"/>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NAK</a:t>
            </a:r>
          </a:p>
        </p:txBody>
      </p:sp>
      <p:sp>
        <p:nvSpPr>
          <p:cNvPr id="445454" name="Line 14"/>
          <p:cNvSpPr>
            <a:spLocks noChangeShapeType="1"/>
          </p:cNvSpPr>
          <p:nvPr/>
        </p:nvSpPr>
        <p:spPr bwMode="auto">
          <a:xfrm>
            <a:off x="4970463" y="2897188"/>
            <a:ext cx="1119187" cy="20478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55" name="Line 15"/>
          <p:cNvSpPr>
            <a:spLocks noChangeShapeType="1"/>
          </p:cNvSpPr>
          <p:nvPr/>
        </p:nvSpPr>
        <p:spPr bwMode="auto">
          <a:xfrm>
            <a:off x="4984750" y="3417888"/>
            <a:ext cx="1104900" cy="192087"/>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45456" name="Group 16"/>
          <p:cNvGrpSpPr/>
          <p:nvPr/>
        </p:nvGrpSpPr>
        <p:grpSpPr bwMode="auto">
          <a:xfrm>
            <a:off x="5014913" y="3054350"/>
            <a:ext cx="1073150" cy="374650"/>
            <a:chOff x="1787" y="2836"/>
            <a:chExt cx="676" cy="236"/>
          </a:xfrm>
        </p:grpSpPr>
        <p:sp>
          <p:nvSpPr>
            <p:cNvPr id="445457" name="Freeform 17"/>
            <p:cNvSpPr/>
            <p:nvPr/>
          </p:nvSpPr>
          <p:spPr bwMode="auto">
            <a:xfrm>
              <a:off x="1830" y="2836"/>
              <a:ext cx="400" cy="173"/>
            </a:xfrm>
            <a:custGeom>
              <a:avLst/>
              <a:gdLst/>
              <a:ahLst/>
              <a:cxnLst>
                <a:cxn ang="0">
                  <a:pos x="5" y="0"/>
                </a:cxn>
                <a:cxn ang="0">
                  <a:pos x="399" y="56"/>
                </a:cxn>
                <a:cxn ang="0">
                  <a:pos x="399" y="172"/>
                </a:cxn>
                <a:cxn ang="0">
                  <a:pos x="0" y="111"/>
                </a:cxn>
                <a:cxn ang="0">
                  <a:pos x="5" y="0"/>
                </a:cxn>
              </a:cxnLst>
              <a:rect l="0" t="0" r="r" b="b"/>
              <a:pathLst>
                <a:path w="400" h="173">
                  <a:moveTo>
                    <a:pt x="5" y="0"/>
                  </a:moveTo>
                  <a:lnTo>
                    <a:pt x="399" y="56"/>
                  </a:lnTo>
                  <a:lnTo>
                    <a:pt x="399"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458" name="Rectangle 18"/>
            <p:cNvSpPr>
              <a:spLocks noChangeArrowheads="1"/>
            </p:cNvSpPr>
            <p:nvPr/>
          </p:nvSpPr>
          <p:spPr bwMode="auto">
            <a:xfrm rot="540000">
              <a:off x="1787" y="2841"/>
              <a:ext cx="67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Packet 0</a:t>
              </a:r>
            </a:p>
          </p:txBody>
        </p:sp>
      </p:grpSp>
      <p:sp>
        <p:nvSpPr>
          <p:cNvPr id="445459" name="AutoShape 19"/>
          <p:cNvSpPr>
            <a:spLocks noChangeArrowheads="1"/>
          </p:cNvSpPr>
          <p:nvPr/>
        </p:nvSpPr>
        <p:spPr bwMode="auto">
          <a:xfrm rot="480000">
            <a:off x="5349875" y="3351287"/>
            <a:ext cx="292100" cy="96838"/>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p>
        </p:txBody>
      </p:sp>
      <p:sp>
        <p:nvSpPr>
          <p:cNvPr id="445460" name="Line 20"/>
          <p:cNvSpPr>
            <a:spLocks noChangeShapeType="1"/>
          </p:cNvSpPr>
          <p:nvPr/>
        </p:nvSpPr>
        <p:spPr bwMode="auto">
          <a:xfrm>
            <a:off x="6113463" y="3636963"/>
            <a:ext cx="228600" cy="0"/>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45461" name="Rectangle 21"/>
          <p:cNvSpPr>
            <a:spLocks noChangeArrowheads="1"/>
          </p:cNvSpPr>
          <p:nvPr/>
        </p:nvSpPr>
        <p:spPr bwMode="auto">
          <a:xfrm>
            <a:off x="5854700" y="3557587"/>
            <a:ext cx="1161597" cy="366713"/>
          </a:xfrm>
          <a:prstGeom prst="rect">
            <a:avLst/>
          </a:prstGeom>
          <a:noFill/>
          <a:ln w="9525">
            <a:noFill/>
            <a:miter lim="800000"/>
          </a:ln>
          <a:effectLst/>
        </p:spPr>
        <p:txBody>
          <a:bodyPr wrap="square" lIns="92075" tIns="46038" rIns="92075" bIns="46038">
            <a:spAutoFit/>
          </a:bodyPr>
          <a:lstStyle/>
          <a:p>
            <a:pPr algn="l" defTabSz="762000"/>
            <a:r>
              <a:rPr lang="en-US" altLang="zh-CN" sz="1800" dirty="0">
                <a:solidFill>
                  <a:schemeClr val="hlink"/>
                </a:solidFill>
                <a:latin typeface="Arial" panose="020B0604020202020204" pitchFamily="34" charset="0"/>
                <a:ea typeface="黑体" panose="02010609060101010101" pitchFamily="49" charset="-122"/>
              </a:rPr>
              <a:t>delivered</a:t>
            </a:r>
            <a:r>
              <a:rPr lang="en-US" altLang="zh-CN" sz="1800" dirty="0">
                <a:latin typeface="Arial" panose="020B0604020202020204" pitchFamily="34" charset="0"/>
                <a:ea typeface="黑体" panose="02010609060101010101" pitchFamily="49" charset="-122"/>
              </a:rPr>
              <a:t> </a:t>
            </a:r>
          </a:p>
        </p:txBody>
      </p:sp>
      <p:sp>
        <p:nvSpPr>
          <p:cNvPr id="445462" name="Line 22"/>
          <p:cNvSpPr>
            <a:spLocks noChangeShapeType="1"/>
          </p:cNvSpPr>
          <p:nvPr/>
        </p:nvSpPr>
        <p:spPr bwMode="auto">
          <a:xfrm flipH="1">
            <a:off x="4978400" y="3724275"/>
            <a:ext cx="1111250"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63" name="Line 23"/>
          <p:cNvSpPr>
            <a:spLocks noChangeShapeType="1"/>
          </p:cNvSpPr>
          <p:nvPr/>
        </p:nvSpPr>
        <p:spPr bwMode="auto">
          <a:xfrm flipH="1">
            <a:off x="4978400" y="3941763"/>
            <a:ext cx="1119188" cy="22383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64" name="Rectangle 24"/>
          <p:cNvSpPr>
            <a:spLocks noChangeArrowheads="1"/>
          </p:cNvSpPr>
          <p:nvPr/>
        </p:nvSpPr>
        <p:spPr bwMode="auto">
          <a:xfrm rot="21060000">
            <a:off x="5426075" y="3714750"/>
            <a:ext cx="654050" cy="368300"/>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a:t>
            </a:r>
          </a:p>
        </p:txBody>
      </p:sp>
      <p:sp>
        <p:nvSpPr>
          <p:cNvPr id="445465" name="Line 25"/>
          <p:cNvSpPr>
            <a:spLocks noChangeShapeType="1"/>
          </p:cNvSpPr>
          <p:nvPr/>
        </p:nvSpPr>
        <p:spPr bwMode="auto">
          <a:xfrm flipV="1">
            <a:off x="5102225" y="2603500"/>
            <a:ext cx="373063" cy="79375"/>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45466" name="Line 26"/>
          <p:cNvSpPr>
            <a:spLocks noChangeShapeType="1"/>
          </p:cNvSpPr>
          <p:nvPr/>
        </p:nvSpPr>
        <p:spPr bwMode="auto">
          <a:xfrm flipV="1">
            <a:off x="5124450" y="3941763"/>
            <a:ext cx="388938" cy="76200"/>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45467" name="Rectangle 27"/>
          <p:cNvSpPr>
            <a:spLocks noChangeArrowheads="1"/>
          </p:cNvSpPr>
          <p:nvPr/>
        </p:nvSpPr>
        <p:spPr bwMode="auto">
          <a:xfrm>
            <a:off x="4699000" y="4608513"/>
            <a:ext cx="1641475" cy="366712"/>
          </a:xfrm>
          <a:prstGeom prst="rect">
            <a:avLst/>
          </a:prstGeom>
          <a:noFill/>
          <a:ln w="9525">
            <a:noFill/>
            <a:miter lim="800000"/>
          </a:ln>
          <a:effectLst/>
        </p:spPr>
        <p:txBody>
          <a:bodyPr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(c) NAK error</a:t>
            </a:r>
          </a:p>
        </p:txBody>
      </p:sp>
      <p:sp>
        <p:nvSpPr>
          <p:cNvPr id="445468" name="Rectangle 28"/>
          <p:cNvSpPr>
            <a:spLocks noChangeArrowheads="1"/>
          </p:cNvSpPr>
          <p:nvPr/>
        </p:nvSpPr>
        <p:spPr bwMode="auto">
          <a:xfrm>
            <a:off x="4418013" y="2895600"/>
            <a:ext cx="412750" cy="641350"/>
          </a:xfrm>
          <a:prstGeom prst="rect">
            <a:avLst/>
          </a:prstGeom>
          <a:noFill/>
          <a:ln w="9525">
            <a:noFill/>
            <a:miter lim="800000"/>
          </a:ln>
          <a:effectLst/>
        </p:spPr>
        <p:txBody>
          <a:bodyPr wrap="none" lIns="92075" tIns="46038" rIns="92075" bIns="46038">
            <a:spAutoFit/>
          </a:bodyPr>
          <a:lstStyle/>
          <a:p>
            <a:pPr algn="l" defTabSz="762000"/>
            <a:r>
              <a:rPr lang="zh-CN" altLang="en-US" sz="1800" dirty="0">
                <a:latin typeface="Arial" panose="020B0604020202020204" pitchFamily="34" charset="0"/>
                <a:ea typeface="黑体" panose="02010609060101010101" pitchFamily="49" charset="-122"/>
              </a:rPr>
              <a:t>重</a:t>
            </a:r>
          </a:p>
          <a:p>
            <a:pPr algn="l" defTabSz="762000"/>
            <a:r>
              <a:rPr lang="zh-CN" altLang="en-US" sz="1800" dirty="0">
                <a:latin typeface="Arial" panose="020B0604020202020204" pitchFamily="34" charset="0"/>
                <a:ea typeface="黑体" panose="02010609060101010101" pitchFamily="49" charset="-122"/>
              </a:rPr>
              <a:t>传</a:t>
            </a:r>
          </a:p>
        </p:txBody>
      </p:sp>
      <p:sp>
        <p:nvSpPr>
          <p:cNvPr id="445469" name="Line 29"/>
          <p:cNvSpPr>
            <a:spLocks noChangeShapeType="1"/>
          </p:cNvSpPr>
          <p:nvPr/>
        </p:nvSpPr>
        <p:spPr bwMode="auto">
          <a:xfrm>
            <a:off x="4975225" y="1439863"/>
            <a:ext cx="0" cy="2940050"/>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45470" name="Group 30"/>
          <p:cNvGrpSpPr/>
          <p:nvPr/>
        </p:nvGrpSpPr>
        <p:grpSpPr bwMode="auto">
          <a:xfrm>
            <a:off x="4768850" y="2209800"/>
            <a:ext cx="795338" cy="720725"/>
            <a:chOff x="2383" y="1903"/>
            <a:chExt cx="501" cy="454"/>
          </a:xfrm>
        </p:grpSpPr>
        <p:sp>
          <p:nvSpPr>
            <p:cNvPr id="445471" name="Freeform 31"/>
            <p:cNvSpPr/>
            <p:nvPr/>
          </p:nvSpPr>
          <p:spPr bwMode="auto">
            <a:xfrm>
              <a:off x="2383" y="1903"/>
              <a:ext cx="499" cy="454"/>
            </a:xfrm>
            <a:custGeom>
              <a:avLst/>
              <a:gdLst/>
              <a:ahLst/>
              <a:cxnLst>
                <a:cxn ang="0">
                  <a:pos x="341" y="80"/>
                </a:cxn>
                <a:cxn ang="0">
                  <a:pos x="338" y="4"/>
                </a:cxn>
                <a:cxn ang="0">
                  <a:pos x="265" y="106"/>
                </a:cxn>
                <a:cxn ang="0">
                  <a:pos x="223" y="3"/>
                </a:cxn>
                <a:cxn ang="0">
                  <a:pos x="190" y="114"/>
                </a:cxn>
                <a:cxn ang="0">
                  <a:pos x="109" y="90"/>
                </a:cxn>
                <a:cxn ang="0">
                  <a:pos x="120" y="196"/>
                </a:cxn>
                <a:cxn ang="0">
                  <a:pos x="34" y="195"/>
                </a:cxn>
                <a:cxn ang="0">
                  <a:pos x="65" y="285"/>
                </a:cxn>
                <a:cxn ang="0">
                  <a:pos x="0" y="328"/>
                </a:cxn>
                <a:cxn ang="0">
                  <a:pos x="59" y="369"/>
                </a:cxn>
                <a:cxn ang="0">
                  <a:pos x="22" y="453"/>
                </a:cxn>
                <a:cxn ang="0">
                  <a:pos x="109" y="389"/>
                </a:cxn>
                <a:cxn ang="0">
                  <a:pos x="112" y="438"/>
                </a:cxn>
                <a:cxn ang="0">
                  <a:pos x="161" y="390"/>
                </a:cxn>
                <a:cxn ang="0">
                  <a:pos x="175" y="441"/>
                </a:cxn>
                <a:cxn ang="0">
                  <a:pos x="219" y="374"/>
                </a:cxn>
                <a:cxn ang="0">
                  <a:pos x="253" y="433"/>
                </a:cxn>
                <a:cxn ang="0">
                  <a:pos x="282" y="355"/>
                </a:cxn>
                <a:cxn ang="0">
                  <a:pos x="344" y="423"/>
                </a:cxn>
                <a:cxn ang="0">
                  <a:pos x="337" y="319"/>
                </a:cxn>
                <a:cxn ang="0">
                  <a:pos x="384" y="310"/>
                </a:cxn>
                <a:cxn ang="0">
                  <a:pos x="382" y="252"/>
                </a:cxn>
                <a:cxn ang="0">
                  <a:pos x="498" y="223"/>
                </a:cxn>
                <a:cxn ang="0">
                  <a:pos x="405" y="176"/>
                </a:cxn>
                <a:cxn ang="0">
                  <a:pos x="473" y="106"/>
                </a:cxn>
                <a:cxn ang="0">
                  <a:pos x="380" y="141"/>
                </a:cxn>
                <a:cxn ang="0">
                  <a:pos x="452" y="0"/>
                </a:cxn>
                <a:cxn ang="0">
                  <a:pos x="341" y="80"/>
                </a:cxn>
              </a:cxnLst>
              <a:rect l="0" t="0" r="r" b="b"/>
              <a:pathLst>
                <a:path w="499" h="454">
                  <a:moveTo>
                    <a:pt x="341" y="80"/>
                  </a:moveTo>
                  <a:lnTo>
                    <a:pt x="338" y="4"/>
                  </a:lnTo>
                  <a:lnTo>
                    <a:pt x="265" y="106"/>
                  </a:lnTo>
                  <a:lnTo>
                    <a:pt x="223" y="3"/>
                  </a:lnTo>
                  <a:lnTo>
                    <a:pt x="190" y="114"/>
                  </a:lnTo>
                  <a:lnTo>
                    <a:pt x="109" y="90"/>
                  </a:lnTo>
                  <a:lnTo>
                    <a:pt x="120" y="196"/>
                  </a:lnTo>
                  <a:lnTo>
                    <a:pt x="34" y="195"/>
                  </a:lnTo>
                  <a:lnTo>
                    <a:pt x="65" y="285"/>
                  </a:lnTo>
                  <a:lnTo>
                    <a:pt x="0" y="328"/>
                  </a:lnTo>
                  <a:lnTo>
                    <a:pt x="59" y="369"/>
                  </a:lnTo>
                  <a:lnTo>
                    <a:pt x="22" y="453"/>
                  </a:lnTo>
                  <a:lnTo>
                    <a:pt x="109" y="389"/>
                  </a:lnTo>
                  <a:lnTo>
                    <a:pt x="112" y="438"/>
                  </a:lnTo>
                  <a:lnTo>
                    <a:pt x="161" y="390"/>
                  </a:lnTo>
                  <a:lnTo>
                    <a:pt x="175" y="441"/>
                  </a:lnTo>
                  <a:lnTo>
                    <a:pt x="219" y="374"/>
                  </a:lnTo>
                  <a:lnTo>
                    <a:pt x="253" y="433"/>
                  </a:lnTo>
                  <a:lnTo>
                    <a:pt x="282" y="355"/>
                  </a:lnTo>
                  <a:lnTo>
                    <a:pt x="344" y="423"/>
                  </a:lnTo>
                  <a:lnTo>
                    <a:pt x="337" y="319"/>
                  </a:lnTo>
                  <a:lnTo>
                    <a:pt x="384" y="310"/>
                  </a:lnTo>
                  <a:lnTo>
                    <a:pt x="382" y="252"/>
                  </a:lnTo>
                  <a:lnTo>
                    <a:pt x="498" y="223"/>
                  </a:lnTo>
                  <a:lnTo>
                    <a:pt x="405" y="176"/>
                  </a:lnTo>
                  <a:lnTo>
                    <a:pt x="473" y="106"/>
                  </a:lnTo>
                  <a:lnTo>
                    <a:pt x="380" y="141"/>
                  </a:lnTo>
                  <a:lnTo>
                    <a:pt x="452" y="0"/>
                  </a:lnTo>
                  <a:lnTo>
                    <a:pt x="341" y="80"/>
                  </a:lnTo>
                </a:path>
              </a:pathLst>
            </a:custGeom>
            <a:solidFill>
              <a:schemeClr val="bg1"/>
            </a:solidFill>
            <a:ln w="12700" cap="rnd" cmpd="sng">
              <a:solidFill>
                <a:schemeClr val="tx1"/>
              </a:solidFill>
              <a:prstDash val="solid"/>
              <a:round/>
            </a:ln>
            <a:effectLst/>
          </p:spPr>
          <p:txBody>
            <a:bodyPr/>
            <a:lstStyle/>
            <a:p>
              <a:endParaRPr lang="zh-CN" altLang="en-US"/>
            </a:p>
          </p:txBody>
        </p:sp>
        <p:sp>
          <p:nvSpPr>
            <p:cNvPr id="445472" name="Rectangle 32"/>
            <p:cNvSpPr>
              <a:spLocks noChangeArrowheads="1"/>
            </p:cNvSpPr>
            <p:nvPr/>
          </p:nvSpPr>
          <p:spPr bwMode="auto">
            <a:xfrm>
              <a:off x="2464" y="2024"/>
              <a:ext cx="420" cy="231"/>
            </a:xfrm>
            <a:prstGeom prst="rect">
              <a:avLst/>
            </a:prstGeom>
            <a:noFill/>
            <a:ln w="9525">
              <a:noFill/>
              <a:miter lim="800000"/>
            </a:ln>
            <a:effectLst/>
          </p:spPr>
          <p:txBody>
            <a:bodyPr wrap="none" lIns="92075" tIns="46038" rIns="92075" bIns="46038">
              <a:spAutoFit/>
            </a:bodyPr>
            <a:lstStyle/>
            <a:p>
              <a:pPr algn="l" defTabSz="762000"/>
              <a:r>
                <a:rPr lang="en-US" altLang="zh-CN" sz="1800" dirty="0">
                  <a:solidFill>
                    <a:schemeClr val="hlink"/>
                  </a:solidFill>
                  <a:latin typeface="Arial" panose="020B0604020202020204" pitchFamily="34" charset="0"/>
                  <a:ea typeface="黑体" panose="02010609060101010101" pitchFamily="49" charset="-122"/>
                </a:rPr>
                <a:t>error</a:t>
              </a:r>
            </a:p>
          </p:txBody>
        </p:sp>
      </p:grpSp>
      <p:sp>
        <p:nvSpPr>
          <p:cNvPr id="445473" name="Freeform 33"/>
          <p:cNvSpPr/>
          <p:nvPr/>
        </p:nvSpPr>
        <p:spPr bwMode="auto">
          <a:xfrm>
            <a:off x="7105650" y="1531938"/>
            <a:ext cx="1096963" cy="714375"/>
          </a:xfrm>
          <a:custGeom>
            <a:avLst/>
            <a:gdLst/>
            <a:ahLst/>
            <a:cxnLst>
              <a:cxn ang="0">
                <a:pos x="0" y="0"/>
              </a:cxn>
              <a:cxn ang="0">
                <a:pos x="690" y="140"/>
              </a:cxn>
              <a:cxn ang="0">
                <a:pos x="690" y="449"/>
              </a:cxn>
              <a:cxn ang="0">
                <a:pos x="0" y="309"/>
              </a:cxn>
              <a:cxn ang="0">
                <a:pos x="0" y="0"/>
              </a:cxn>
            </a:cxnLst>
            <a:rect l="0" t="0" r="r" b="b"/>
            <a:pathLst>
              <a:path w="691" h="450">
                <a:moveTo>
                  <a:pt x="0" y="0"/>
                </a:moveTo>
                <a:lnTo>
                  <a:pt x="690" y="140"/>
                </a:lnTo>
                <a:lnTo>
                  <a:pt x="690" y="449"/>
                </a:lnTo>
                <a:lnTo>
                  <a:pt x="0" y="309"/>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474" name="Freeform 34"/>
          <p:cNvSpPr/>
          <p:nvPr/>
        </p:nvSpPr>
        <p:spPr bwMode="auto">
          <a:xfrm>
            <a:off x="7102475" y="2874963"/>
            <a:ext cx="1114425" cy="696912"/>
          </a:xfrm>
          <a:custGeom>
            <a:avLst/>
            <a:gdLst/>
            <a:ahLst/>
            <a:cxnLst>
              <a:cxn ang="0">
                <a:pos x="0" y="0"/>
              </a:cxn>
              <a:cxn ang="0">
                <a:pos x="701" y="137"/>
              </a:cxn>
              <a:cxn ang="0">
                <a:pos x="701" y="438"/>
              </a:cxn>
              <a:cxn ang="0">
                <a:pos x="0" y="301"/>
              </a:cxn>
              <a:cxn ang="0">
                <a:pos x="0" y="0"/>
              </a:cxn>
            </a:cxnLst>
            <a:rect l="0" t="0" r="r" b="b"/>
            <a:pathLst>
              <a:path w="702" h="439">
                <a:moveTo>
                  <a:pt x="0" y="0"/>
                </a:moveTo>
                <a:lnTo>
                  <a:pt x="701" y="137"/>
                </a:lnTo>
                <a:lnTo>
                  <a:pt x="701" y="438"/>
                </a:lnTo>
                <a:lnTo>
                  <a:pt x="0" y="301"/>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475" name="Line 35"/>
          <p:cNvSpPr>
            <a:spLocks noChangeShapeType="1"/>
          </p:cNvSpPr>
          <p:nvPr/>
        </p:nvSpPr>
        <p:spPr bwMode="auto">
          <a:xfrm>
            <a:off x="8215313" y="1395413"/>
            <a:ext cx="0" cy="29400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76" name="Rectangle 36"/>
          <p:cNvSpPr>
            <a:spLocks noChangeArrowheads="1"/>
          </p:cNvSpPr>
          <p:nvPr/>
        </p:nvSpPr>
        <p:spPr bwMode="auto">
          <a:xfrm>
            <a:off x="6921500" y="1095375"/>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A</a:t>
            </a:r>
          </a:p>
        </p:txBody>
      </p:sp>
      <p:sp>
        <p:nvSpPr>
          <p:cNvPr id="445477" name="Rectangle 37"/>
          <p:cNvSpPr>
            <a:spLocks noChangeArrowheads="1"/>
          </p:cNvSpPr>
          <p:nvPr/>
        </p:nvSpPr>
        <p:spPr bwMode="auto">
          <a:xfrm>
            <a:off x="8062913" y="1095375"/>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B</a:t>
            </a:r>
          </a:p>
        </p:txBody>
      </p:sp>
      <p:sp>
        <p:nvSpPr>
          <p:cNvPr id="445478" name="Line 38"/>
          <p:cNvSpPr>
            <a:spLocks noChangeShapeType="1"/>
          </p:cNvSpPr>
          <p:nvPr/>
        </p:nvSpPr>
        <p:spPr bwMode="auto">
          <a:xfrm>
            <a:off x="7092950" y="1527175"/>
            <a:ext cx="1119188"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79" name="Line 39"/>
          <p:cNvSpPr>
            <a:spLocks noChangeShapeType="1"/>
          </p:cNvSpPr>
          <p:nvPr/>
        </p:nvSpPr>
        <p:spPr bwMode="auto">
          <a:xfrm>
            <a:off x="7105650" y="2047875"/>
            <a:ext cx="1106488" cy="192088"/>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45480" name="Group 40"/>
          <p:cNvGrpSpPr/>
          <p:nvPr/>
        </p:nvGrpSpPr>
        <p:grpSpPr bwMode="auto">
          <a:xfrm>
            <a:off x="7123113" y="1720854"/>
            <a:ext cx="1073150" cy="390526"/>
            <a:chOff x="1781" y="2018"/>
            <a:chExt cx="676" cy="246"/>
          </a:xfrm>
        </p:grpSpPr>
        <p:sp>
          <p:nvSpPr>
            <p:cNvPr id="445481" name="Freeform 41"/>
            <p:cNvSpPr/>
            <p:nvPr/>
          </p:nvSpPr>
          <p:spPr bwMode="auto">
            <a:xfrm>
              <a:off x="1822" y="2018"/>
              <a:ext cx="401" cy="173"/>
            </a:xfrm>
            <a:custGeom>
              <a:avLst/>
              <a:gdLst/>
              <a:ahLst/>
              <a:cxnLst>
                <a:cxn ang="0">
                  <a:pos x="5" y="0"/>
                </a:cxn>
                <a:cxn ang="0">
                  <a:pos x="400" y="56"/>
                </a:cxn>
                <a:cxn ang="0">
                  <a:pos x="400" y="172"/>
                </a:cxn>
                <a:cxn ang="0">
                  <a:pos x="0" y="111"/>
                </a:cxn>
                <a:cxn ang="0">
                  <a:pos x="5" y="0"/>
                </a:cxn>
              </a:cxnLst>
              <a:rect l="0" t="0" r="r" b="b"/>
              <a:pathLst>
                <a:path w="401" h="173">
                  <a:moveTo>
                    <a:pt x="5" y="0"/>
                  </a:moveTo>
                  <a:lnTo>
                    <a:pt x="400" y="56"/>
                  </a:lnTo>
                  <a:lnTo>
                    <a:pt x="400"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482" name="Rectangle 42"/>
            <p:cNvSpPr>
              <a:spLocks noChangeArrowheads="1"/>
            </p:cNvSpPr>
            <p:nvPr/>
          </p:nvSpPr>
          <p:spPr bwMode="auto">
            <a:xfrm rot="540000">
              <a:off x="1781" y="2033"/>
              <a:ext cx="67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Packet 0</a:t>
              </a:r>
            </a:p>
          </p:txBody>
        </p:sp>
      </p:grpSp>
      <p:sp>
        <p:nvSpPr>
          <p:cNvPr id="445483" name="AutoShape 43"/>
          <p:cNvSpPr>
            <a:spLocks noChangeArrowheads="1"/>
          </p:cNvSpPr>
          <p:nvPr/>
        </p:nvSpPr>
        <p:spPr bwMode="auto">
          <a:xfrm rot="480000">
            <a:off x="7559121" y="1723342"/>
            <a:ext cx="292100" cy="96838"/>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p>
        </p:txBody>
      </p:sp>
      <p:sp>
        <p:nvSpPr>
          <p:cNvPr id="445484" name="Line 44"/>
          <p:cNvSpPr>
            <a:spLocks noChangeShapeType="1"/>
          </p:cNvSpPr>
          <p:nvPr/>
        </p:nvSpPr>
        <p:spPr bwMode="auto">
          <a:xfrm flipH="1">
            <a:off x="7102475" y="2354263"/>
            <a:ext cx="1109663"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85" name="Line 45"/>
          <p:cNvSpPr>
            <a:spLocks noChangeShapeType="1"/>
          </p:cNvSpPr>
          <p:nvPr/>
        </p:nvSpPr>
        <p:spPr bwMode="auto">
          <a:xfrm flipH="1">
            <a:off x="7102475" y="2573338"/>
            <a:ext cx="1117600" cy="2222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86" name="Rectangle 46"/>
          <p:cNvSpPr>
            <a:spLocks noChangeArrowheads="1"/>
          </p:cNvSpPr>
          <p:nvPr/>
        </p:nvSpPr>
        <p:spPr bwMode="auto">
          <a:xfrm rot="21060000">
            <a:off x="7553325" y="2341563"/>
            <a:ext cx="717550" cy="366712"/>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 </a:t>
            </a:r>
          </a:p>
        </p:txBody>
      </p:sp>
      <p:sp>
        <p:nvSpPr>
          <p:cNvPr id="445487" name="Line 47"/>
          <p:cNvSpPr>
            <a:spLocks noChangeShapeType="1"/>
          </p:cNvSpPr>
          <p:nvPr/>
        </p:nvSpPr>
        <p:spPr bwMode="auto">
          <a:xfrm>
            <a:off x="7088188" y="2862263"/>
            <a:ext cx="1119187" cy="20478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88" name="Line 48"/>
          <p:cNvSpPr>
            <a:spLocks noChangeShapeType="1"/>
          </p:cNvSpPr>
          <p:nvPr/>
        </p:nvSpPr>
        <p:spPr bwMode="auto">
          <a:xfrm>
            <a:off x="7102475" y="3382963"/>
            <a:ext cx="1104900" cy="192087"/>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45489" name="Group 49"/>
          <p:cNvGrpSpPr/>
          <p:nvPr/>
        </p:nvGrpSpPr>
        <p:grpSpPr bwMode="auto">
          <a:xfrm>
            <a:off x="7118351" y="3019430"/>
            <a:ext cx="1073150" cy="430213"/>
            <a:chOff x="1778" y="2836"/>
            <a:chExt cx="676" cy="271"/>
          </a:xfrm>
        </p:grpSpPr>
        <p:sp>
          <p:nvSpPr>
            <p:cNvPr id="445490" name="Freeform 50"/>
            <p:cNvSpPr/>
            <p:nvPr/>
          </p:nvSpPr>
          <p:spPr bwMode="auto">
            <a:xfrm>
              <a:off x="1830" y="2836"/>
              <a:ext cx="400" cy="173"/>
            </a:xfrm>
            <a:custGeom>
              <a:avLst/>
              <a:gdLst/>
              <a:ahLst/>
              <a:cxnLst>
                <a:cxn ang="0">
                  <a:pos x="5" y="0"/>
                </a:cxn>
                <a:cxn ang="0">
                  <a:pos x="399" y="56"/>
                </a:cxn>
                <a:cxn ang="0">
                  <a:pos x="399" y="172"/>
                </a:cxn>
                <a:cxn ang="0">
                  <a:pos x="0" y="111"/>
                </a:cxn>
                <a:cxn ang="0">
                  <a:pos x="5" y="0"/>
                </a:cxn>
              </a:cxnLst>
              <a:rect l="0" t="0" r="r" b="b"/>
              <a:pathLst>
                <a:path w="400" h="173">
                  <a:moveTo>
                    <a:pt x="5" y="0"/>
                  </a:moveTo>
                  <a:lnTo>
                    <a:pt x="399" y="56"/>
                  </a:lnTo>
                  <a:lnTo>
                    <a:pt x="399"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491" name="Rectangle 51"/>
            <p:cNvSpPr>
              <a:spLocks noChangeArrowheads="1"/>
            </p:cNvSpPr>
            <p:nvPr/>
          </p:nvSpPr>
          <p:spPr bwMode="auto">
            <a:xfrm rot="540000">
              <a:off x="1778" y="2876"/>
              <a:ext cx="67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Packet 0</a:t>
              </a:r>
            </a:p>
          </p:txBody>
        </p:sp>
      </p:grpSp>
      <p:sp>
        <p:nvSpPr>
          <p:cNvPr id="445492" name="AutoShape 52"/>
          <p:cNvSpPr>
            <a:spLocks noChangeArrowheads="1"/>
          </p:cNvSpPr>
          <p:nvPr/>
        </p:nvSpPr>
        <p:spPr bwMode="auto">
          <a:xfrm rot="480000">
            <a:off x="7544591" y="3002133"/>
            <a:ext cx="292100" cy="96838"/>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p>
        </p:txBody>
      </p:sp>
      <p:sp>
        <p:nvSpPr>
          <p:cNvPr id="445493" name="Line 53"/>
          <p:cNvSpPr>
            <a:spLocks noChangeShapeType="1"/>
          </p:cNvSpPr>
          <p:nvPr/>
        </p:nvSpPr>
        <p:spPr bwMode="auto">
          <a:xfrm>
            <a:off x="8231188" y="3602038"/>
            <a:ext cx="228600" cy="0"/>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45494" name="Rectangle 54"/>
          <p:cNvSpPr>
            <a:spLocks noChangeArrowheads="1"/>
          </p:cNvSpPr>
          <p:nvPr/>
        </p:nvSpPr>
        <p:spPr bwMode="auto">
          <a:xfrm>
            <a:off x="7969250" y="3552825"/>
            <a:ext cx="1174750" cy="366713"/>
          </a:xfrm>
          <a:prstGeom prst="rect">
            <a:avLst/>
          </a:prstGeom>
          <a:noFill/>
          <a:ln w="9525">
            <a:noFill/>
            <a:miter lim="800000"/>
          </a:ln>
          <a:effectLst/>
        </p:spPr>
        <p:txBody>
          <a:bodyPr lIns="92075" tIns="46038" rIns="92075" bIns="46038">
            <a:spAutoFit/>
          </a:bodyPr>
          <a:lstStyle/>
          <a:p>
            <a:pPr algn="l" defTabSz="762000"/>
            <a:r>
              <a:rPr lang="en-US" altLang="zh-CN" sz="1800" dirty="0">
                <a:solidFill>
                  <a:schemeClr val="hlink"/>
                </a:solidFill>
                <a:latin typeface="Arial" panose="020B0604020202020204" pitchFamily="34" charset="0"/>
                <a:ea typeface="黑体" panose="02010609060101010101" pitchFamily="49" charset="-122"/>
              </a:rPr>
              <a:t>discarded</a:t>
            </a:r>
          </a:p>
        </p:txBody>
      </p:sp>
      <p:sp>
        <p:nvSpPr>
          <p:cNvPr id="445495" name="Line 55"/>
          <p:cNvSpPr>
            <a:spLocks noChangeShapeType="1"/>
          </p:cNvSpPr>
          <p:nvPr/>
        </p:nvSpPr>
        <p:spPr bwMode="auto">
          <a:xfrm flipH="1">
            <a:off x="7096125" y="3689350"/>
            <a:ext cx="1111250"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96" name="Line 56"/>
          <p:cNvSpPr>
            <a:spLocks noChangeShapeType="1"/>
          </p:cNvSpPr>
          <p:nvPr/>
        </p:nvSpPr>
        <p:spPr bwMode="auto">
          <a:xfrm flipH="1">
            <a:off x="7096125" y="3906838"/>
            <a:ext cx="1119188" cy="22383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497" name="Rectangle 57"/>
          <p:cNvSpPr>
            <a:spLocks noChangeArrowheads="1"/>
          </p:cNvSpPr>
          <p:nvPr/>
        </p:nvSpPr>
        <p:spPr bwMode="auto">
          <a:xfrm rot="21060000">
            <a:off x="7543800" y="3679825"/>
            <a:ext cx="654050" cy="368300"/>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a:t>
            </a:r>
          </a:p>
        </p:txBody>
      </p:sp>
      <p:sp>
        <p:nvSpPr>
          <p:cNvPr id="445498" name="Line 58"/>
          <p:cNvSpPr>
            <a:spLocks noChangeShapeType="1"/>
          </p:cNvSpPr>
          <p:nvPr/>
        </p:nvSpPr>
        <p:spPr bwMode="auto">
          <a:xfrm flipV="1">
            <a:off x="7219950" y="2568575"/>
            <a:ext cx="373063" cy="79375"/>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45499" name="Line 59"/>
          <p:cNvSpPr>
            <a:spLocks noChangeShapeType="1"/>
          </p:cNvSpPr>
          <p:nvPr/>
        </p:nvSpPr>
        <p:spPr bwMode="auto">
          <a:xfrm flipV="1">
            <a:off x="7242175" y="3906838"/>
            <a:ext cx="388938" cy="76200"/>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45500" name="Rectangle 60"/>
          <p:cNvSpPr>
            <a:spLocks noChangeArrowheads="1"/>
          </p:cNvSpPr>
          <p:nvPr/>
        </p:nvSpPr>
        <p:spPr bwMode="auto">
          <a:xfrm>
            <a:off x="6816725" y="4573588"/>
            <a:ext cx="1606550" cy="366712"/>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(d ) ACK</a:t>
            </a:r>
            <a:r>
              <a:rPr lang="zh-CN" altLang="en-US" sz="1800" dirty="0">
                <a:latin typeface="Arial" panose="020B0604020202020204" pitchFamily="34" charset="0"/>
                <a:ea typeface="黑体" panose="02010609060101010101" pitchFamily="49" charset="-122"/>
              </a:rPr>
              <a:t> </a:t>
            </a:r>
            <a:r>
              <a:rPr lang="en-US" altLang="zh-CN" sz="1800" dirty="0">
                <a:latin typeface="Arial" panose="020B0604020202020204" pitchFamily="34" charset="0"/>
                <a:ea typeface="黑体" panose="02010609060101010101" pitchFamily="49" charset="-122"/>
              </a:rPr>
              <a:t>error</a:t>
            </a:r>
          </a:p>
        </p:txBody>
      </p:sp>
      <p:sp>
        <p:nvSpPr>
          <p:cNvPr id="445501" name="Rectangle 61"/>
          <p:cNvSpPr>
            <a:spLocks noChangeArrowheads="1"/>
          </p:cNvSpPr>
          <p:nvPr/>
        </p:nvSpPr>
        <p:spPr bwMode="auto">
          <a:xfrm>
            <a:off x="6764338" y="2860675"/>
            <a:ext cx="412750" cy="641350"/>
          </a:xfrm>
          <a:prstGeom prst="rect">
            <a:avLst/>
          </a:prstGeom>
          <a:noFill/>
          <a:ln w="9525">
            <a:noFill/>
            <a:miter lim="800000"/>
          </a:ln>
          <a:effectLst/>
        </p:spPr>
        <p:txBody>
          <a:bodyPr wrap="none" lIns="92075" tIns="46038" rIns="92075" bIns="46038">
            <a:spAutoFit/>
          </a:bodyPr>
          <a:lstStyle/>
          <a:p>
            <a:pPr algn="l" defTabSz="762000"/>
            <a:r>
              <a:rPr lang="zh-CN" altLang="en-US" sz="1800">
                <a:latin typeface="Arial" panose="020B0604020202020204" pitchFamily="34" charset="0"/>
                <a:ea typeface="黑体" panose="02010609060101010101" pitchFamily="49" charset="-122"/>
              </a:rPr>
              <a:t>重</a:t>
            </a:r>
          </a:p>
          <a:p>
            <a:pPr algn="l" defTabSz="762000"/>
            <a:r>
              <a:rPr lang="zh-CN" altLang="en-US" sz="1800">
                <a:latin typeface="Arial" panose="020B0604020202020204" pitchFamily="34" charset="0"/>
                <a:ea typeface="黑体" panose="02010609060101010101" pitchFamily="49" charset="-122"/>
              </a:rPr>
              <a:t>传</a:t>
            </a:r>
          </a:p>
        </p:txBody>
      </p:sp>
      <p:sp>
        <p:nvSpPr>
          <p:cNvPr id="445502" name="Line 62"/>
          <p:cNvSpPr>
            <a:spLocks noChangeShapeType="1"/>
          </p:cNvSpPr>
          <p:nvPr/>
        </p:nvSpPr>
        <p:spPr bwMode="auto">
          <a:xfrm>
            <a:off x="7092950" y="1404938"/>
            <a:ext cx="0" cy="2940050"/>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45503" name="Group 63"/>
          <p:cNvGrpSpPr/>
          <p:nvPr/>
        </p:nvGrpSpPr>
        <p:grpSpPr bwMode="auto">
          <a:xfrm>
            <a:off x="6705600" y="2114550"/>
            <a:ext cx="795338" cy="720725"/>
            <a:chOff x="2383" y="1903"/>
            <a:chExt cx="501" cy="454"/>
          </a:xfrm>
        </p:grpSpPr>
        <p:sp>
          <p:nvSpPr>
            <p:cNvPr id="445504" name="Freeform 64"/>
            <p:cNvSpPr/>
            <p:nvPr/>
          </p:nvSpPr>
          <p:spPr bwMode="auto">
            <a:xfrm>
              <a:off x="2383" y="1903"/>
              <a:ext cx="499" cy="454"/>
            </a:xfrm>
            <a:custGeom>
              <a:avLst/>
              <a:gdLst/>
              <a:ahLst/>
              <a:cxnLst>
                <a:cxn ang="0">
                  <a:pos x="341" y="80"/>
                </a:cxn>
                <a:cxn ang="0">
                  <a:pos x="338" y="4"/>
                </a:cxn>
                <a:cxn ang="0">
                  <a:pos x="265" y="106"/>
                </a:cxn>
                <a:cxn ang="0">
                  <a:pos x="223" y="3"/>
                </a:cxn>
                <a:cxn ang="0">
                  <a:pos x="190" y="114"/>
                </a:cxn>
                <a:cxn ang="0">
                  <a:pos x="109" y="90"/>
                </a:cxn>
                <a:cxn ang="0">
                  <a:pos x="120" y="196"/>
                </a:cxn>
                <a:cxn ang="0">
                  <a:pos x="34" y="195"/>
                </a:cxn>
                <a:cxn ang="0">
                  <a:pos x="65" y="285"/>
                </a:cxn>
                <a:cxn ang="0">
                  <a:pos x="0" y="328"/>
                </a:cxn>
                <a:cxn ang="0">
                  <a:pos x="59" y="369"/>
                </a:cxn>
                <a:cxn ang="0">
                  <a:pos x="22" y="453"/>
                </a:cxn>
                <a:cxn ang="0">
                  <a:pos x="109" y="389"/>
                </a:cxn>
                <a:cxn ang="0">
                  <a:pos x="112" y="438"/>
                </a:cxn>
                <a:cxn ang="0">
                  <a:pos x="161" y="390"/>
                </a:cxn>
                <a:cxn ang="0">
                  <a:pos x="175" y="441"/>
                </a:cxn>
                <a:cxn ang="0">
                  <a:pos x="219" y="374"/>
                </a:cxn>
                <a:cxn ang="0">
                  <a:pos x="253" y="433"/>
                </a:cxn>
                <a:cxn ang="0">
                  <a:pos x="282" y="355"/>
                </a:cxn>
                <a:cxn ang="0">
                  <a:pos x="344" y="423"/>
                </a:cxn>
                <a:cxn ang="0">
                  <a:pos x="337" y="319"/>
                </a:cxn>
                <a:cxn ang="0">
                  <a:pos x="384" y="310"/>
                </a:cxn>
                <a:cxn ang="0">
                  <a:pos x="382" y="252"/>
                </a:cxn>
                <a:cxn ang="0">
                  <a:pos x="498" y="223"/>
                </a:cxn>
                <a:cxn ang="0">
                  <a:pos x="405" y="176"/>
                </a:cxn>
                <a:cxn ang="0">
                  <a:pos x="473" y="106"/>
                </a:cxn>
                <a:cxn ang="0">
                  <a:pos x="380" y="141"/>
                </a:cxn>
                <a:cxn ang="0">
                  <a:pos x="452" y="0"/>
                </a:cxn>
                <a:cxn ang="0">
                  <a:pos x="341" y="80"/>
                </a:cxn>
              </a:cxnLst>
              <a:rect l="0" t="0" r="r" b="b"/>
              <a:pathLst>
                <a:path w="499" h="454">
                  <a:moveTo>
                    <a:pt x="341" y="80"/>
                  </a:moveTo>
                  <a:lnTo>
                    <a:pt x="338" y="4"/>
                  </a:lnTo>
                  <a:lnTo>
                    <a:pt x="265" y="106"/>
                  </a:lnTo>
                  <a:lnTo>
                    <a:pt x="223" y="3"/>
                  </a:lnTo>
                  <a:lnTo>
                    <a:pt x="190" y="114"/>
                  </a:lnTo>
                  <a:lnTo>
                    <a:pt x="109" y="90"/>
                  </a:lnTo>
                  <a:lnTo>
                    <a:pt x="120" y="196"/>
                  </a:lnTo>
                  <a:lnTo>
                    <a:pt x="34" y="195"/>
                  </a:lnTo>
                  <a:lnTo>
                    <a:pt x="65" y="285"/>
                  </a:lnTo>
                  <a:lnTo>
                    <a:pt x="0" y="328"/>
                  </a:lnTo>
                  <a:lnTo>
                    <a:pt x="59" y="369"/>
                  </a:lnTo>
                  <a:lnTo>
                    <a:pt x="22" y="453"/>
                  </a:lnTo>
                  <a:lnTo>
                    <a:pt x="109" y="389"/>
                  </a:lnTo>
                  <a:lnTo>
                    <a:pt x="112" y="438"/>
                  </a:lnTo>
                  <a:lnTo>
                    <a:pt x="161" y="390"/>
                  </a:lnTo>
                  <a:lnTo>
                    <a:pt x="175" y="441"/>
                  </a:lnTo>
                  <a:lnTo>
                    <a:pt x="219" y="374"/>
                  </a:lnTo>
                  <a:lnTo>
                    <a:pt x="253" y="433"/>
                  </a:lnTo>
                  <a:lnTo>
                    <a:pt x="282" y="355"/>
                  </a:lnTo>
                  <a:lnTo>
                    <a:pt x="344" y="423"/>
                  </a:lnTo>
                  <a:lnTo>
                    <a:pt x="337" y="319"/>
                  </a:lnTo>
                  <a:lnTo>
                    <a:pt x="384" y="310"/>
                  </a:lnTo>
                  <a:lnTo>
                    <a:pt x="382" y="252"/>
                  </a:lnTo>
                  <a:lnTo>
                    <a:pt x="498" y="223"/>
                  </a:lnTo>
                  <a:lnTo>
                    <a:pt x="405" y="176"/>
                  </a:lnTo>
                  <a:lnTo>
                    <a:pt x="473" y="106"/>
                  </a:lnTo>
                  <a:lnTo>
                    <a:pt x="380" y="141"/>
                  </a:lnTo>
                  <a:lnTo>
                    <a:pt x="452" y="0"/>
                  </a:lnTo>
                  <a:lnTo>
                    <a:pt x="341" y="80"/>
                  </a:lnTo>
                </a:path>
              </a:pathLst>
            </a:custGeom>
            <a:solidFill>
              <a:schemeClr val="bg1"/>
            </a:solidFill>
            <a:ln w="12700" cap="rnd" cmpd="sng">
              <a:solidFill>
                <a:schemeClr val="tx1"/>
              </a:solidFill>
              <a:prstDash val="solid"/>
              <a:round/>
            </a:ln>
            <a:effectLst/>
          </p:spPr>
          <p:txBody>
            <a:bodyPr/>
            <a:lstStyle/>
            <a:p>
              <a:endParaRPr lang="zh-CN" altLang="en-US"/>
            </a:p>
          </p:txBody>
        </p:sp>
        <p:sp>
          <p:nvSpPr>
            <p:cNvPr id="445505" name="Rectangle 65"/>
            <p:cNvSpPr>
              <a:spLocks noChangeArrowheads="1"/>
            </p:cNvSpPr>
            <p:nvPr/>
          </p:nvSpPr>
          <p:spPr bwMode="auto">
            <a:xfrm>
              <a:off x="2464" y="2024"/>
              <a:ext cx="420" cy="231"/>
            </a:xfrm>
            <a:prstGeom prst="rect">
              <a:avLst/>
            </a:prstGeom>
            <a:noFill/>
            <a:ln w="9525">
              <a:noFill/>
              <a:miter lim="800000"/>
            </a:ln>
            <a:effectLst/>
          </p:spPr>
          <p:txBody>
            <a:bodyPr wrap="none" lIns="92075" tIns="46038" rIns="92075" bIns="46038">
              <a:spAutoFit/>
            </a:bodyPr>
            <a:lstStyle/>
            <a:p>
              <a:pPr algn="l" defTabSz="762000"/>
              <a:r>
                <a:rPr lang="en-US" altLang="zh-CN" sz="1800" dirty="0">
                  <a:solidFill>
                    <a:schemeClr val="hlink"/>
                  </a:solidFill>
                  <a:latin typeface="Arial" panose="020B0604020202020204" pitchFamily="34" charset="0"/>
                  <a:ea typeface="黑体" panose="02010609060101010101" pitchFamily="49" charset="-122"/>
                </a:rPr>
                <a:t>error</a:t>
              </a:r>
            </a:p>
          </p:txBody>
        </p:sp>
      </p:grpSp>
      <p:sp>
        <p:nvSpPr>
          <p:cNvPr id="445506" name="Freeform 66"/>
          <p:cNvSpPr/>
          <p:nvPr/>
        </p:nvSpPr>
        <p:spPr bwMode="auto">
          <a:xfrm>
            <a:off x="628650" y="1492250"/>
            <a:ext cx="1096963" cy="696913"/>
          </a:xfrm>
          <a:custGeom>
            <a:avLst/>
            <a:gdLst/>
            <a:ahLst/>
            <a:cxnLst>
              <a:cxn ang="0">
                <a:pos x="0" y="0"/>
              </a:cxn>
              <a:cxn ang="0">
                <a:pos x="690" y="137"/>
              </a:cxn>
              <a:cxn ang="0">
                <a:pos x="690" y="438"/>
              </a:cxn>
              <a:cxn ang="0">
                <a:pos x="0" y="301"/>
              </a:cxn>
              <a:cxn ang="0">
                <a:pos x="0" y="0"/>
              </a:cxn>
            </a:cxnLst>
            <a:rect l="0" t="0" r="r" b="b"/>
            <a:pathLst>
              <a:path w="691" h="439">
                <a:moveTo>
                  <a:pt x="0" y="0"/>
                </a:moveTo>
                <a:lnTo>
                  <a:pt x="690" y="137"/>
                </a:lnTo>
                <a:lnTo>
                  <a:pt x="690" y="438"/>
                </a:lnTo>
                <a:lnTo>
                  <a:pt x="0" y="301"/>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507" name="Freeform 67"/>
          <p:cNvSpPr/>
          <p:nvPr/>
        </p:nvSpPr>
        <p:spPr bwMode="auto">
          <a:xfrm>
            <a:off x="623888" y="2827338"/>
            <a:ext cx="1106487" cy="681037"/>
          </a:xfrm>
          <a:custGeom>
            <a:avLst/>
            <a:gdLst/>
            <a:ahLst/>
            <a:cxnLst>
              <a:cxn ang="0">
                <a:pos x="0" y="0"/>
              </a:cxn>
              <a:cxn ang="0">
                <a:pos x="696" y="133"/>
              </a:cxn>
              <a:cxn ang="0">
                <a:pos x="696" y="428"/>
              </a:cxn>
              <a:cxn ang="0">
                <a:pos x="0" y="295"/>
              </a:cxn>
              <a:cxn ang="0">
                <a:pos x="0" y="0"/>
              </a:cxn>
            </a:cxnLst>
            <a:rect l="0" t="0" r="r" b="b"/>
            <a:pathLst>
              <a:path w="697" h="429">
                <a:moveTo>
                  <a:pt x="0" y="0"/>
                </a:moveTo>
                <a:lnTo>
                  <a:pt x="696" y="133"/>
                </a:lnTo>
                <a:lnTo>
                  <a:pt x="696" y="428"/>
                </a:lnTo>
                <a:lnTo>
                  <a:pt x="0" y="295"/>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508" name="Line 68"/>
          <p:cNvSpPr>
            <a:spLocks noChangeShapeType="1"/>
          </p:cNvSpPr>
          <p:nvPr/>
        </p:nvSpPr>
        <p:spPr bwMode="auto">
          <a:xfrm>
            <a:off x="349250" y="1601788"/>
            <a:ext cx="1588" cy="2082800"/>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45509" name="Rectangle 69"/>
          <p:cNvSpPr>
            <a:spLocks noChangeArrowheads="1"/>
          </p:cNvSpPr>
          <p:nvPr/>
        </p:nvSpPr>
        <p:spPr bwMode="auto">
          <a:xfrm>
            <a:off x="455613" y="4291013"/>
            <a:ext cx="615950" cy="366712"/>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time</a:t>
            </a:r>
          </a:p>
        </p:txBody>
      </p:sp>
      <p:sp>
        <p:nvSpPr>
          <p:cNvPr id="445510" name="Line 70"/>
          <p:cNvSpPr>
            <a:spLocks noChangeShapeType="1"/>
          </p:cNvSpPr>
          <p:nvPr/>
        </p:nvSpPr>
        <p:spPr bwMode="auto">
          <a:xfrm>
            <a:off x="614363" y="1357313"/>
            <a:ext cx="1587" cy="29400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11" name="Line 71"/>
          <p:cNvSpPr>
            <a:spLocks noChangeShapeType="1"/>
          </p:cNvSpPr>
          <p:nvPr/>
        </p:nvSpPr>
        <p:spPr bwMode="auto">
          <a:xfrm>
            <a:off x="1736725" y="1347788"/>
            <a:ext cx="1588" cy="29400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12" name="Rectangle 72"/>
          <p:cNvSpPr>
            <a:spLocks noChangeArrowheads="1"/>
          </p:cNvSpPr>
          <p:nvPr/>
        </p:nvSpPr>
        <p:spPr bwMode="auto">
          <a:xfrm>
            <a:off x="446088" y="1047750"/>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A</a:t>
            </a:r>
          </a:p>
        </p:txBody>
      </p:sp>
      <p:sp>
        <p:nvSpPr>
          <p:cNvPr id="445513" name="Rectangle 73"/>
          <p:cNvSpPr>
            <a:spLocks noChangeArrowheads="1"/>
          </p:cNvSpPr>
          <p:nvPr/>
        </p:nvSpPr>
        <p:spPr bwMode="auto">
          <a:xfrm>
            <a:off x="1571625" y="1047750"/>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B</a:t>
            </a:r>
          </a:p>
        </p:txBody>
      </p:sp>
      <p:sp>
        <p:nvSpPr>
          <p:cNvPr id="445514" name="Line 74"/>
          <p:cNvSpPr>
            <a:spLocks noChangeShapeType="1"/>
          </p:cNvSpPr>
          <p:nvPr/>
        </p:nvSpPr>
        <p:spPr bwMode="auto">
          <a:xfrm>
            <a:off x="614363" y="1479550"/>
            <a:ext cx="1119187"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15" name="Line 75"/>
          <p:cNvSpPr>
            <a:spLocks noChangeShapeType="1"/>
          </p:cNvSpPr>
          <p:nvPr/>
        </p:nvSpPr>
        <p:spPr bwMode="auto">
          <a:xfrm>
            <a:off x="628650" y="2000250"/>
            <a:ext cx="1104900" cy="192088"/>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45516" name="Group 76"/>
          <p:cNvGrpSpPr/>
          <p:nvPr/>
        </p:nvGrpSpPr>
        <p:grpSpPr bwMode="auto">
          <a:xfrm>
            <a:off x="679450" y="1692275"/>
            <a:ext cx="1073150" cy="374650"/>
            <a:chOff x="338" y="2030"/>
            <a:chExt cx="676" cy="236"/>
          </a:xfrm>
        </p:grpSpPr>
        <p:sp>
          <p:nvSpPr>
            <p:cNvPr id="445517" name="Freeform 77"/>
            <p:cNvSpPr/>
            <p:nvPr/>
          </p:nvSpPr>
          <p:spPr bwMode="auto">
            <a:xfrm>
              <a:off x="381" y="2030"/>
              <a:ext cx="401" cy="173"/>
            </a:xfrm>
            <a:custGeom>
              <a:avLst/>
              <a:gdLst/>
              <a:ahLst/>
              <a:cxnLst>
                <a:cxn ang="0">
                  <a:pos x="5" y="0"/>
                </a:cxn>
                <a:cxn ang="0">
                  <a:pos x="400" y="56"/>
                </a:cxn>
                <a:cxn ang="0">
                  <a:pos x="400" y="172"/>
                </a:cxn>
                <a:cxn ang="0">
                  <a:pos x="0" y="111"/>
                </a:cxn>
                <a:cxn ang="0">
                  <a:pos x="5" y="0"/>
                </a:cxn>
              </a:cxnLst>
              <a:rect l="0" t="0" r="r" b="b"/>
              <a:pathLst>
                <a:path w="401" h="173">
                  <a:moveTo>
                    <a:pt x="5" y="0"/>
                  </a:moveTo>
                  <a:lnTo>
                    <a:pt x="400" y="56"/>
                  </a:lnTo>
                  <a:lnTo>
                    <a:pt x="400"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518" name="Rectangle 78"/>
            <p:cNvSpPr>
              <a:spLocks noChangeArrowheads="1"/>
            </p:cNvSpPr>
            <p:nvPr/>
          </p:nvSpPr>
          <p:spPr bwMode="auto">
            <a:xfrm rot="540000">
              <a:off x="338" y="2035"/>
              <a:ext cx="67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Packet 0</a:t>
              </a:r>
            </a:p>
          </p:txBody>
        </p:sp>
      </p:grpSp>
      <p:sp>
        <p:nvSpPr>
          <p:cNvPr id="445519" name="AutoShape 79"/>
          <p:cNvSpPr>
            <a:spLocks noChangeArrowheads="1"/>
          </p:cNvSpPr>
          <p:nvPr/>
        </p:nvSpPr>
        <p:spPr bwMode="auto">
          <a:xfrm rot="480000">
            <a:off x="1227138" y="1700995"/>
            <a:ext cx="292100" cy="96838"/>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p>
        </p:txBody>
      </p:sp>
      <p:sp>
        <p:nvSpPr>
          <p:cNvPr id="445520" name="Line 80"/>
          <p:cNvSpPr>
            <a:spLocks noChangeShapeType="1"/>
          </p:cNvSpPr>
          <p:nvPr/>
        </p:nvSpPr>
        <p:spPr bwMode="auto">
          <a:xfrm>
            <a:off x="1758950" y="2217738"/>
            <a:ext cx="227013" cy="1587"/>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45521" name="Rectangle 81"/>
          <p:cNvSpPr>
            <a:spLocks noChangeArrowheads="1"/>
          </p:cNvSpPr>
          <p:nvPr/>
        </p:nvSpPr>
        <p:spPr bwMode="auto">
          <a:xfrm>
            <a:off x="1827213" y="2189163"/>
            <a:ext cx="1238250" cy="366712"/>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delivered  </a:t>
            </a:r>
          </a:p>
        </p:txBody>
      </p:sp>
      <p:sp>
        <p:nvSpPr>
          <p:cNvPr id="445522" name="Line 82"/>
          <p:cNvSpPr>
            <a:spLocks noChangeShapeType="1"/>
          </p:cNvSpPr>
          <p:nvPr/>
        </p:nvSpPr>
        <p:spPr bwMode="auto">
          <a:xfrm flipH="1">
            <a:off x="623888" y="2306638"/>
            <a:ext cx="1109662"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23" name="Line 83"/>
          <p:cNvSpPr>
            <a:spLocks noChangeShapeType="1"/>
          </p:cNvSpPr>
          <p:nvPr/>
        </p:nvSpPr>
        <p:spPr bwMode="auto">
          <a:xfrm flipH="1">
            <a:off x="623888" y="2525713"/>
            <a:ext cx="1117600" cy="2222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24" name="Rectangle 84"/>
          <p:cNvSpPr>
            <a:spLocks noChangeArrowheads="1"/>
          </p:cNvSpPr>
          <p:nvPr/>
        </p:nvSpPr>
        <p:spPr bwMode="auto">
          <a:xfrm rot="21060000">
            <a:off x="1063625" y="2290763"/>
            <a:ext cx="654050" cy="366712"/>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a:t>
            </a:r>
          </a:p>
        </p:txBody>
      </p:sp>
      <p:sp>
        <p:nvSpPr>
          <p:cNvPr id="445525" name="Line 85"/>
          <p:cNvSpPr>
            <a:spLocks noChangeShapeType="1"/>
          </p:cNvSpPr>
          <p:nvPr/>
        </p:nvSpPr>
        <p:spPr bwMode="auto">
          <a:xfrm>
            <a:off x="609600" y="2814638"/>
            <a:ext cx="1117600" cy="20478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26" name="Line 86"/>
          <p:cNvSpPr>
            <a:spLocks noChangeShapeType="1"/>
          </p:cNvSpPr>
          <p:nvPr/>
        </p:nvSpPr>
        <p:spPr bwMode="auto">
          <a:xfrm>
            <a:off x="623888" y="3335338"/>
            <a:ext cx="1103312" cy="192087"/>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45527" name="Group 87"/>
          <p:cNvGrpSpPr/>
          <p:nvPr/>
        </p:nvGrpSpPr>
        <p:grpSpPr bwMode="auto">
          <a:xfrm>
            <a:off x="671513" y="3028950"/>
            <a:ext cx="1073150" cy="374650"/>
            <a:chOff x="333" y="2872"/>
            <a:chExt cx="676" cy="236"/>
          </a:xfrm>
        </p:grpSpPr>
        <p:sp>
          <p:nvSpPr>
            <p:cNvPr id="445528" name="Freeform 88"/>
            <p:cNvSpPr/>
            <p:nvPr/>
          </p:nvSpPr>
          <p:spPr bwMode="auto">
            <a:xfrm>
              <a:off x="377" y="2872"/>
              <a:ext cx="402" cy="172"/>
            </a:xfrm>
            <a:custGeom>
              <a:avLst/>
              <a:gdLst/>
              <a:ahLst/>
              <a:cxnLst>
                <a:cxn ang="0">
                  <a:pos x="5" y="0"/>
                </a:cxn>
                <a:cxn ang="0">
                  <a:pos x="401" y="55"/>
                </a:cxn>
                <a:cxn ang="0">
                  <a:pos x="401" y="171"/>
                </a:cxn>
                <a:cxn ang="0">
                  <a:pos x="0" y="110"/>
                </a:cxn>
                <a:cxn ang="0">
                  <a:pos x="5" y="0"/>
                </a:cxn>
              </a:cxnLst>
              <a:rect l="0" t="0" r="r" b="b"/>
              <a:pathLst>
                <a:path w="402" h="172">
                  <a:moveTo>
                    <a:pt x="5" y="0"/>
                  </a:moveTo>
                  <a:lnTo>
                    <a:pt x="401" y="55"/>
                  </a:lnTo>
                  <a:lnTo>
                    <a:pt x="401" y="171"/>
                  </a:lnTo>
                  <a:lnTo>
                    <a:pt x="0" y="110"/>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529" name="Rectangle 89"/>
            <p:cNvSpPr>
              <a:spLocks noChangeArrowheads="1"/>
            </p:cNvSpPr>
            <p:nvPr/>
          </p:nvSpPr>
          <p:spPr bwMode="auto">
            <a:xfrm rot="540000">
              <a:off x="333" y="2877"/>
              <a:ext cx="67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Packet 1</a:t>
              </a:r>
            </a:p>
          </p:txBody>
        </p:sp>
      </p:grpSp>
      <p:sp>
        <p:nvSpPr>
          <p:cNvPr id="445530" name="AutoShape 90"/>
          <p:cNvSpPr>
            <a:spLocks noChangeArrowheads="1"/>
          </p:cNvSpPr>
          <p:nvPr/>
        </p:nvSpPr>
        <p:spPr bwMode="auto">
          <a:xfrm rot="480000">
            <a:off x="1030879" y="3002024"/>
            <a:ext cx="290513" cy="96838"/>
          </a:xfrm>
          <a:prstGeom prst="rightArrow">
            <a:avLst>
              <a:gd name="adj1" fmla="val 50000"/>
              <a:gd name="adj2" fmla="val 124569"/>
            </a:avLst>
          </a:prstGeom>
          <a:solidFill>
            <a:schemeClr val="bg1"/>
          </a:solidFill>
          <a:ln w="12700">
            <a:solidFill>
              <a:schemeClr val="tx1"/>
            </a:solidFill>
            <a:miter lim="800000"/>
          </a:ln>
          <a:effectLst/>
        </p:spPr>
        <p:txBody>
          <a:bodyPr wrap="none" anchor="ctr"/>
          <a:lstStyle/>
          <a:p>
            <a:endParaRPr lang="zh-CN" altLang="en-US"/>
          </a:p>
        </p:txBody>
      </p:sp>
      <p:sp>
        <p:nvSpPr>
          <p:cNvPr id="445531" name="Line 91"/>
          <p:cNvSpPr>
            <a:spLocks noChangeShapeType="1"/>
          </p:cNvSpPr>
          <p:nvPr/>
        </p:nvSpPr>
        <p:spPr bwMode="auto">
          <a:xfrm>
            <a:off x="1754188" y="3554413"/>
            <a:ext cx="227012" cy="1587"/>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45532" name="Rectangle 92"/>
          <p:cNvSpPr>
            <a:spLocks noChangeArrowheads="1"/>
          </p:cNvSpPr>
          <p:nvPr/>
        </p:nvSpPr>
        <p:spPr bwMode="auto">
          <a:xfrm>
            <a:off x="1828800" y="3521075"/>
            <a:ext cx="11747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delivered </a:t>
            </a:r>
          </a:p>
        </p:txBody>
      </p:sp>
      <p:sp>
        <p:nvSpPr>
          <p:cNvPr id="445533" name="Line 93"/>
          <p:cNvSpPr>
            <a:spLocks noChangeShapeType="1"/>
          </p:cNvSpPr>
          <p:nvPr/>
        </p:nvSpPr>
        <p:spPr bwMode="auto">
          <a:xfrm flipH="1">
            <a:off x="617538" y="3641725"/>
            <a:ext cx="1109662"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34" name="Line 94"/>
          <p:cNvSpPr>
            <a:spLocks noChangeShapeType="1"/>
          </p:cNvSpPr>
          <p:nvPr/>
        </p:nvSpPr>
        <p:spPr bwMode="auto">
          <a:xfrm flipH="1">
            <a:off x="617538" y="3859213"/>
            <a:ext cx="1119187" cy="22383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35" name="Rectangle 95"/>
          <p:cNvSpPr>
            <a:spLocks noChangeArrowheads="1"/>
          </p:cNvSpPr>
          <p:nvPr/>
        </p:nvSpPr>
        <p:spPr bwMode="auto">
          <a:xfrm rot="21060000">
            <a:off x="1096963" y="3629025"/>
            <a:ext cx="654050" cy="366713"/>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a:t>
            </a:r>
          </a:p>
        </p:txBody>
      </p:sp>
      <p:sp>
        <p:nvSpPr>
          <p:cNvPr id="445536" name="Line 96"/>
          <p:cNvSpPr>
            <a:spLocks noChangeShapeType="1"/>
          </p:cNvSpPr>
          <p:nvPr/>
        </p:nvSpPr>
        <p:spPr bwMode="auto">
          <a:xfrm flipV="1">
            <a:off x="741363" y="2520950"/>
            <a:ext cx="373062" cy="79375"/>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45537" name="Line 97"/>
          <p:cNvSpPr>
            <a:spLocks noChangeShapeType="1"/>
          </p:cNvSpPr>
          <p:nvPr/>
        </p:nvSpPr>
        <p:spPr bwMode="auto">
          <a:xfrm flipV="1">
            <a:off x="763588" y="3859213"/>
            <a:ext cx="388937" cy="76200"/>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45538" name="Rectangle 98"/>
          <p:cNvSpPr>
            <a:spLocks noChangeArrowheads="1"/>
          </p:cNvSpPr>
          <p:nvPr/>
        </p:nvSpPr>
        <p:spPr bwMode="auto">
          <a:xfrm>
            <a:off x="920750" y="4649788"/>
            <a:ext cx="1174750" cy="366712"/>
          </a:xfrm>
          <a:prstGeom prst="rect">
            <a:avLst/>
          </a:prstGeom>
          <a:noFill/>
          <a:ln w="9525">
            <a:noFill/>
            <a:miter lim="800000"/>
          </a:ln>
          <a:effectLst/>
        </p:spPr>
        <p:txBody>
          <a:bodyPr wrap="none" lIns="92075" tIns="46038" rIns="92075" bIns="46038">
            <a:spAutoFit/>
          </a:bodyPr>
          <a:lstStyle/>
          <a:p>
            <a:pPr algn="l" defTabSz="762000"/>
            <a:r>
              <a:rPr lang="en-US" altLang="zh-CN" sz="1600" dirty="0">
                <a:latin typeface="Arial" panose="020B0604020202020204" pitchFamily="34" charset="0"/>
                <a:ea typeface="黑体" panose="02010609060101010101" pitchFamily="49" charset="-122"/>
              </a:rPr>
              <a:t>(a) normal</a:t>
            </a:r>
            <a:r>
              <a:rPr lang="en-US" altLang="zh-CN" sz="1800" dirty="0">
                <a:latin typeface="Arial" panose="020B0604020202020204" pitchFamily="34" charset="0"/>
                <a:ea typeface="黑体" panose="02010609060101010101" pitchFamily="49" charset="-122"/>
              </a:rPr>
              <a:t> </a:t>
            </a:r>
          </a:p>
        </p:txBody>
      </p:sp>
      <p:grpSp>
        <p:nvGrpSpPr>
          <p:cNvPr id="445581" name="Group 141"/>
          <p:cNvGrpSpPr/>
          <p:nvPr/>
        </p:nvGrpSpPr>
        <p:grpSpPr bwMode="auto">
          <a:xfrm>
            <a:off x="2288222" y="1073149"/>
            <a:ext cx="2943225" cy="3954463"/>
            <a:chOff x="1440" y="660"/>
            <a:chExt cx="1854" cy="2491"/>
          </a:xfrm>
        </p:grpSpPr>
        <p:sp>
          <p:nvSpPr>
            <p:cNvPr id="445540" name="Freeform 100"/>
            <p:cNvSpPr/>
            <p:nvPr/>
          </p:nvSpPr>
          <p:spPr bwMode="auto">
            <a:xfrm>
              <a:off x="1864" y="935"/>
              <a:ext cx="691" cy="450"/>
            </a:xfrm>
            <a:custGeom>
              <a:avLst/>
              <a:gdLst/>
              <a:ahLst/>
              <a:cxnLst>
                <a:cxn ang="0">
                  <a:pos x="0" y="0"/>
                </a:cxn>
                <a:cxn ang="0">
                  <a:pos x="690" y="140"/>
                </a:cxn>
                <a:cxn ang="0">
                  <a:pos x="690" y="449"/>
                </a:cxn>
                <a:cxn ang="0">
                  <a:pos x="0" y="309"/>
                </a:cxn>
                <a:cxn ang="0">
                  <a:pos x="0" y="0"/>
                </a:cxn>
              </a:cxnLst>
              <a:rect l="0" t="0" r="r" b="b"/>
              <a:pathLst>
                <a:path w="691" h="450">
                  <a:moveTo>
                    <a:pt x="0" y="0"/>
                  </a:moveTo>
                  <a:lnTo>
                    <a:pt x="690" y="140"/>
                  </a:lnTo>
                  <a:lnTo>
                    <a:pt x="690" y="449"/>
                  </a:lnTo>
                  <a:lnTo>
                    <a:pt x="0" y="309"/>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541" name="Freeform 101"/>
            <p:cNvSpPr/>
            <p:nvPr/>
          </p:nvSpPr>
          <p:spPr bwMode="auto">
            <a:xfrm>
              <a:off x="1862" y="1781"/>
              <a:ext cx="702" cy="439"/>
            </a:xfrm>
            <a:custGeom>
              <a:avLst/>
              <a:gdLst/>
              <a:ahLst/>
              <a:cxnLst>
                <a:cxn ang="0">
                  <a:pos x="0" y="0"/>
                </a:cxn>
                <a:cxn ang="0">
                  <a:pos x="701" y="137"/>
                </a:cxn>
                <a:cxn ang="0">
                  <a:pos x="701" y="438"/>
                </a:cxn>
                <a:cxn ang="0">
                  <a:pos x="0" y="301"/>
                </a:cxn>
                <a:cxn ang="0">
                  <a:pos x="0" y="0"/>
                </a:cxn>
              </a:cxnLst>
              <a:rect l="0" t="0" r="r" b="b"/>
              <a:pathLst>
                <a:path w="702" h="439">
                  <a:moveTo>
                    <a:pt x="0" y="0"/>
                  </a:moveTo>
                  <a:lnTo>
                    <a:pt x="701" y="137"/>
                  </a:lnTo>
                  <a:lnTo>
                    <a:pt x="701" y="438"/>
                  </a:lnTo>
                  <a:lnTo>
                    <a:pt x="0" y="301"/>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542" name="Line 102"/>
            <p:cNvSpPr>
              <a:spLocks noChangeShapeType="1"/>
            </p:cNvSpPr>
            <p:nvPr/>
          </p:nvSpPr>
          <p:spPr bwMode="auto">
            <a:xfrm>
              <a:off x="2563" y="849"/>
              <a:ext cx="0" cy="1852"/>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43" name="Rectangle 103"/>
            <p:cNvSpPr>
              <a:spLocks noChangeArrowheads="1"/>
            </p:cNvSpPr>
            <p:nvPr/>
          </p:nvSpPr>
          <p:spPr bwMode="auto">
            <a:xfrm>
              <a:off x="1748" y="660"/>
              <a:ext cx="212" cy="231"/>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A</a:t>
              </a:r>
            </a:p>
          </p:txBody>
        </p:sp>
        <p:sp>
          <p:nvSpPr>
            <p:cNvPr id="445544" name="Rectangle 104"/>
            <p:cNvSpPr>
              <a:spLocks noChangeArrowheads="1"/>
            </p:cNvSpPr>
            <p:nvPr/>
          </p:nvSpPr>
          <p:spPr bwMode="auto">
            <a:xfrm>
              <a:off x="2467" y="660"/>
              <a:ext cx="212" cy="231"/>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B</a:t>
              </a:r>
            </a:p>
          </p:txBody>
        </p:sp>
        <p:sp>
          <p:nvSpPr>
            <p:cNvPr id="445545" name="Line 105"/>
            <p:cNvSpPr>
              <a:spLocks noChangeShapeType="1"/>
            </p:cNvSpPr>
            <p:nvPr/>
          </p:nvSpPr>
          <p:spPr bwMode="auto">
            <a:xfrm>
              <a:off x="1856" y="932"/>
              <a:ext cx="705" cy="13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46" name="Line 106"/>
            <p:cNvSpPr>
              <a:spLocks noChangeShapeType="1"/>
            </p:cNvSpPr>
            <p:nvPr/>
          </p:nvSpPr>
          <p:spPr bwMode="auto">
            <a:xfrm>
              <a:off x="1864" y="1260"/>
              <a:ext cx="697" cy="121"/>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45547" name="Group 107"/>
            <p:cNvGrpSpPr/>
            <p:nvPr/>
          </p:nvGrpSpPr>
          <p:grpSpPr bwMode="auto">
            <a:xfrm>
              <a:off x="1872" y="1054"/>
              <a:ext cx="676" cy="236"/>
              <a:chOff x="1778" y="2018"/>
              <a:chExt cx="676" cy="236"/>
            </a:xfrm>
          </p:grpSpPr>
          <p:sp>
            <p:nvSpPr>
              <p:cNvPr id="445548" name="Freeform 108"/>
              <p:cNvSpPr/>
              <p:nvPr/>
            </p:nvSpPr>
            <p:spPr bwMode="auto">
              <a:xfrm>
                <a:off x="1822" y="2018"/>
                <a:ext cx="401" cy="173"/>
              </a:xfrm>
              <a:custGeom>
                <a:avLst/>
                <a:gdLst/>
                <a:ahLst/>
                <a:cxnLst>
                  <a:cxn ang="0">
                    <a:pos x="5" y="0"/>
                  </a:cxn>
                  <a:cxn ang="0">
                    <a:pos x="400" y="56"/>
                  </a:cxn>
                  <a:cxn ang="0">
                    <a:pos x="400" y="172"/>
                  </a:cxn>
                  <a:cxn ang="0">
                    <a:pos x="0" y="111"/>
                  </a:cxn>
                  <a:cxn ang="0">
                    <a:pos x="5" y="0"/>
                  </a:cxn>
                </a:cxnLst>
                <a:rect l="0" t="0" r="r" b="b"/>
                <a:pathLst>
                  <a:path w="401" h="173">
                    <a:moveTo>
                      <a:pt x="5" y="0"/>
                    </a:moveTo>
                    <a:lnTo>
                      <a:pt x="400" y="56"/>
                    </a:lnTo>
                    <a:lnTo>
                      <a:pt x="400"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549" name="Rectangle 109"/>
              <p:cNvSpPr>
                <a:spLocks noChangeArrowheads="1"/>
              </p:cNvSpPr>
              <p:nvPr/>
            </p:nvSpPr>
            <p:spPr bwMode="auto">
              <a:xfrm rot="540000">
                <a:off x="1778" y="2023"/>
                <a:ext cx="67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Packet 0</a:t>
                </a:r>
              </a:p>
            </p:txBody>
          </p:sp>
        </p:grpSp>
        <p:sp>
          <p:nvSpPr>
            <p:cNvPr id="445550" name="AutoShape 110"/>
            <p:cNvSpPr>
              <a:spLocks noChangeArrowheads="1"/>
            </p:cNvSpPr>
            <p:nvPr/>
          </p:nvSpPr>
          <p:spPr bwMode="auto">
            <a:xfrm rot="480000">
              <a:off x="2144" y="1243"/>
              <a:ext cx="184" cy="61"/>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p>
          </p:txBody>
        </p:sp>
        <p:sp>
          <p:nvSpPr>
            <p:cNvPr id="445551" name="Line 111"/>
            <p:cNvSpPr>
              <a:spLocks noChangeShapeType="1"/>
            </p:cNvSpPr>
            <p:nvPr/>
          </p:nvSpPr>
          <p:spPr bwMode="auto">
            <a:xfrm flipH="1">
              <a:off x="1862" y="1453"/>
              <a:ext cx="699" cy="13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52" name="Line 112"/>
            <p:cNvSpPr>
              <a:spLocks noChangeShapeType="1"/>
            </p:cNvSpPr>
            <p:nvPr/>
          </p:nvSpPr>
          <p:spPr bwMode="auto">
            <a:xfrm flipH="1">
              <a:off x="1862" y="1591"/>
              <a:ext cx="704" cy="14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53" name="Rectangle 113"/>
            <p:cNvSpPr>
              <a:spLocks noChangeArrowheads="1"/>
            </p:cNvSpPr>
            <p:nvPr/>
          </p:nvSpPr>
          <p:spPr bwMode="auto">
            <a:xfrm rot="21060000">
              <a:off x="2147" y="1449"/>
              <a:ext cx="413" cy="231"/>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NAK</a:t>
              </a:r>
            </a:p>
          </p:txBody>
        </p:sp>
        <p:sp>
          <p:nvSpPr>
            <p:cNvPr id="445554" name="Line 114"/>
            <p:cNvSpPr>
              <a:spLocks noChangeShapeType="1"/>
            </p:cNvSpPr>
            <p:nvPr/>
          </p:nvSpPr>
          <p:spPr bwMode="auto">
            <a:xfrm>
              <a:off x="1853" y="1773"/>
              <a:ext cx="705" cy="129"/>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55" name="Line 115"/>
            <p:cNvSpPr>
              <a:spLocks noChangeShapeType="1"/>
            </p:cNvSpPr>
            <p:nvPr/>
          </p:nvSpPr>
          <p:spPr bwMode="auto">
            <a:xfrm>
              <a:off x="1862" y="2101"/>
              <a:ext cx="696" cy="121"/>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45556" name="Group 116"/>
            <p:cNvGrpSpPr/>
            <p:nvPr/>
          </p:nvGrpSpPr>
          <p:grpSpPr bwMode="auto">
            <a:xfrm>
              <a:off x="1879" y="1872"/>
              <a:ext cx="676" cy="235"/>
              <a:chOff x="1785" y="2836"/>
              <a:chExt cx="676" cy="235"/>
            </a:xfrm>
          </p:grpSpPr>
          <p:sp>
            <p:nvSpPr>
              <p:cNvPr id="445557" name="Freeform 117"/>
              <p:cNvSpPr/>
              <p:nvPr/>
            </p:nvSpPr>
            <p:spPr bwMode="auto">
              <a:xfrm>
                <a:off x="1830" y="2836"/>
                <a:ext cx="400" cy="173"/>
              </a:xfrm>
              <a:custGeom>
                <a:avLst/>
                <a:gdLst/>
                <a:ahLst/>
                <a:cxnLst>
                  <a:cxn ang="0">
                    <a:pos x="5" y="0"/>
                  </a:cxn>
                  <a:cxn ang="0">
                    <a:pos x="399" y="56"/>
                  </a:cxn>
                  <a:cxn ang="0">
                    <a:pos x="399" y="172"/>
                  </a:cxn>
                  <a:cxn ang="0">
                    <a:pos x="0" y="111"/>
                  </a:cxn>
                  <a:cxn ang="0">
                    <a:pos x="5" y="0"/>
                  </a:cxn>
                </a:cxnLst>
                <a:rect l="0" t="0" r="r" b="b"/>
                <a:pathLst>
                  <a:path w="400" h="173">
                    <a:moveTo>
                      <a:pt x="5" y="0"/>
                    </a:moveTo>
                    <a:lnTo>
                      <a:pt x="399" y="56"/>
                    </a:lnTo>
                    <a:lnTo>
                      <a:pt x="399"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558" name="Rectangle 118"/>
              <p:cNvSpPr>
                <a:spLocks noChangeArrowheads="1"/>
              </p:cNvSpPr>
              <p:nvPr/>
            </p:nvSpPr>
            <p:spPr bwMode="auto">
              <a:xfrm rot="540000">
                <a:off x="1785" y="2840"/>
                <a:ext cx="67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Packet 0</a:t>
                </a:r>
              </a:p>
            </p:txBody>
          </p:sp>
        </p:grpSp>
        <p:sp>
          <p:nvSpPr>
            <p:cNvPr id="445559" name="AutoShape 119"/>
            <p:cNvSpPr>
              <a:spLocks noChangeArrowheads="1"/>
            </p:cNvSpPr>
            <p:nvPr/>
          </p:nvSpPr>
          <p:spPr bwMode="auto">
            <a:xfrm rot="480000">
              <a:off x="2174" y="2077"/>
              <a:ext cx="184" cy="61"/>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p>
          </p:txBody>
        </p:sp>
        <p:sp>
          <p:nvSpPr>
            <p:cNvPr id="445560" name="Line 120"/>
            <p:cNvSpPr>
              <a:spLocks noChangeShapeType="1"/>
            </p:cNvSpPr>
            <p:nvPr/>
          </p:nvSpPr>
          <p:spPr bwMode="auto">
            <a:xfrm>
              <a:off x="2573" y="2239"/>
              <a:ext cx="144" cy="0"/>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45561" name="Rectangle 121"/>
            <p:cNvSpPr>
              <a:spLocks noChangeArrowheads="1"/>
            </p:cNvSpPr>
            <p:nvPr/>
          </p:nvSpPr>
          <p:spPr bwMode="auto">
            <a:xfrm>
              <a:off x="2600" y="2232"/>
              <a:ext cx="694" cy="231"/>
            </a:xfrm>
            <a:prstGeom prst="rect">
              <a:avLst/>
            </a:prstGeom>
            <a:noFill/>
            <a:ln w="9525">
              <a:noFill/>
              <a:miter lim="800000"/>
            </a:ln>
            <a:effectLst/>
          </p:spPr>
          <p:txBody>
            <a:bodyPr wrap="none" lIns="92075" tIns="46038" rIns="92075" bIns="46038">
              <a:spAutoFit/>
            </a:bodyPr>
            <a:lstStyle/>
            <a:p>
              <a:pPr algn="l" defTabSz="762000" eaLnBrk="1" hangingPunct="1">
                <a:spcBef>
                  <a:spcPct val="60000"/>
                </a:spcBef>
                <a:buClr>
                  <a:schemeClr val="bg1"/>
                </a:buClr>
                <a:buSzPct val="70000"/>
                <a:buFont typeface="Wingdings" panose="05000000000000000000" pitchFamily="2" charset="2"/>
                <a:buNone/>
              </a:pPr>
              <a:r>
                <a:rPr lang="en-US" altLang="zh-CN" sz="1800">
                  <a:latin typeface="Tahoma" panose="020B0604030504040204" pitchFamily="34" charset="0"/>
                  <a:ea typeface="宋体" panose="02010600030101010101" pitchFamily="2" charset="-122"/>
                </a:rPr>
                <a:t>delivered</a:t>
              </a:r>
              <a:endParaRPr lang="zh-CN" altLang="en-US" sz="1800">
                <a:latin typeface="Tahoma" panose="020B0604030504040204" pitchFamily="34" charset="0"/>
                <a:ea typeface="宋体" panose="02010600030101010101" pitchFamily="2" charset="-122"/>
              </a:endParaRPr>
            </a:p>
          </p:txBody>
        </p:sp>
        <p:sp>
          <p:nvSpPr>
            <p:cNvPr id="445562" name="Line 122"/>
            <p:cNvSpPr>
              <a:spLocks noChangeShapeType="1"/>
            </p:cNvSpPr>
            <p:nvPr/>
          </p:nvSpPr>
          <p:spPr bwMode="auto">
            <a:xfrm flipH="1">
              <a:off x="1858" y="2294"/>
              <a:ext cx="700" cy="13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63" name="Line 123"/>
            <p:cNvSpPr>
              <a:spLocks noChangeShapeType="1"/>
            </p:cNvSpPr>
            <p:nvPr/>
          </p:nvSpPr>
          <p:spPr bwMode="auto">
            <a:xfrm flipH="1">
              <a:off x="1858" y="2431"/>
              <a:ext cx="705" cy="141"/>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45564" name="Rectangle 124"/>
            <p:cNvSpPr>
              <a:spLocks noChangeArrowheads="1"/>
            </p:cNvSpPr>
            <p:nvPr/>
          </p:nvSpPr>
          <p:spPr bwMode="auto">
            <a:xfrm rot="21060000">
              <a:off x="2140" y="2288"/>
              <a:ext cx="412" cy="232"/>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a:t>
              </a:r>
            </a:p>
          </p:txBody>
        </p:sp>
        <p:sp>
          <p:nvSpPr>
            <p:cNvPr id="445565" name="Line 125"/>
            <p:cNvSpPr>
              <a:spLocks noChangeShapeType="1"/>
            </p:cNvSpPr>
            <p:nvPr/>
          </p:nvSpPr>
          <p:spPr bwMode="auto">
            <a:xfrm flipV="1">
              <a:off x="1936" y="1588"/>
              <a:ext cx="235" cy="50"/>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45566" name="Line 126"/>
            <p:cNvSpPr>
              <a:spLocks noChangeShapeType="1"/>
            </p:cNvSpPr>
            <p:nvPr/>
          </p:nvSpPr>
          <p:spPr bwMode="auto">
            <a:xfrm flipV="1">
              <a:off x="1950" y="2431"/>
              <a:ext cx="245" cy="48"/>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45567" name="Rectangle 127"/>
            <p:cNvSpPr>
              <a:spLocks noChangeArrowheads="1"/>
            </p:cNvSpPr>
            <p:nvPr/>
          </p:nvSpPr>
          <p:spPr bwMode="auto">
            <a:xfrm>
              <a:off x="1632" y="2920"/>
              <a:ext cx="1154" cy="231"/>
            </a:xfrm>
            <a:prstGeom prst="rect">
              <a:avLst/>
            </a:prstGeom>
            <a:noFill/>
            <a:ln w="9525">
              <a:noFill/>
              <a:miter lim="800000"/>
            </a:ln>
            <a:effectLst/>
          </p:spPr>
          <p:txBody>
            <a:bodyPr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(b) packet error</a:t>
              </a:r>
            </a:p>
          </p:txBody>
        </p:sp>
        <p:sp>
          <p:nvSpPr>
            <p:cNvPr id="445568" name="Rectangle 128"/>
            <p:cNvSpPr>
              <a:spLocks noChangeArrowheads="1"/>
            </p:cNvSpPr>
            <p:nvPr/>
          </p:nvSpPr>
          <p:spPr bwMode="auto">
            <a:xfrm>
              <a:off x="1440" y="1768"/>
              <a:ext cx="260" cy="404"/>
            </a:xfrm>
            <a:prstGeom prst="rect">
              <a:avLst/>
            </a:prstGeom>
            <a:noFill/>
            <a:ln w="9525">
              <a:noFill/>
              <a:miter lim="800000"/>
            </a:ln>
            <a:effectLst/>
          </p:spPr>
          <p:txBody>
            <a:bodyPr wrap="none" lIns="92075" tIns="46038" rIns="92075" bIns="46038">
              <a:spAutoFit/>
            </a:bodyPr>
            <a:lstStyle/>
            <a:p>
              <a:pPr algn="l" defTabSz="762000"/>
              <a:r>
                <a:rPr lang="zh-CN" altLang="en-US" sz="1800">
                  <a:latin typeface="Arial" panose="020B0604020202020204" pitchFamily="34" charset="0"/>
                  <a:ea typeface="黑体" panose="02010609060101010101" pitchFamily="49" charset="-122"/>
                </a:rPr>
                <a:t>重</a:t>
              </a:r>
            </a:p>
            <a:p>
              <a:pPr algn="l" defTabSz="762000"/>
              <a:r>
                <a:rPr lang="zh-CN" altLang="en-US" sz="1800">
                  <a:latin typeface="Arial" panose="020B0604020202020204" pitchFamily="34" charset="0"/>
                  <a:ea typeface="黑体" panose="02010609060101010101" pitchFamily="49" charset="-122"/>
                </a:rPr>
                <a:t>传</a:t>
              </a:r>
            </a:p>
          </p:txBody>
        </p:sp>
        <p:grpSp>
          <p:nvGrpSpPr>
            <p:cNvPr id="445569" name="Group 129"/>
            <p:cNvGrpSpPr/>
            <p:nvPr/>
          </p:nvGrpSpPr>
          <p:grpSpPr bwMode="auto">
            <a:xfrm>
              <a:off x="2477" y="939"/>
              <a:ext cx="501" cy="454"/>
              <a:chOff x="2383" y="1903"/>
              <a:chExt cx="501" cy="454"/>
            </a:xfrm>
          </p:grpSpPr>
          <p:sp>
            <p:nvSpPr>
              <p:cNvPr id="445570" name="Freeform 130"/>
              <p:cNvSpPr/>
              <p:nvPr/>
            </p:nvSpPr>
            <p:spPr bwMode="auto">
              <a:xfrm>
                <a:off x="2383" y="1903"/>
                <a:ext cx="499" cy="454"/>
              </a:xfrm>
              <a:custGeom>
                <a:avLst/>
                <a:gdLst/>
                <a:ahLst/>
                <a:cxnLst>
                  <a:cxn ang="0">
                    <a:pos x="341" y="80"/>
                  </a:cxn>
                  <a:cxn ang="0">
                    <a:pos x="338" y="4"/>
                  </a:cxn>
                  <a:cxn ang="0">
                    <a:pos x="265" y="106"/>
                  </a:cxn>
                  <a:cxn ang="0">
                    <a:pos x="223" y="3"/>
                  </a:cxn>
                  <a:cxn ang="0">
                    <a:pos x="190" y="114"/>
                  </a:cxn>
                  <a:cxn ang="0">
                    <a:pos x="109" y="90"/>
                  </a:cxn>
                  <a:cxn ang="0">
                    <a:pos x="120" y="196"/>
                  </a:cxn>
                  <a:cxn ang="0">
                    <a:pos x="34" y="195"/>
                  </a:cxn>
                  <a:cxn ang="0">
                    <a:pos x="65" y="285"/>
                  </a:cxn>
                  <a:cxn ang="0">
                    <a:pos x="0" y="328"/>
                  </a:cxn>
                  <a:cxn ang="0">
                    <a:pos x="59" y="369"/>
                  </a:cxn>
                  <a:cxn ang="0">
                    <a:pos x="22" y="453"/>
                  </a:cxn>
                  <a:cxn ang="0">
                    <a:pos x="109" y="389"/>
                  </a:cxn>
                  <a:cxn ang="0">
                    <a:pos x="112" y="438"/>
                  </a:cxn>
                  <a:cxn ang="0">
                    <a:pos x="161" y="390"/>
                  </a:cxn>
                  <a:cxn ang="0">
                    <a:pos x="175" y="441"/>
                  </a:cxn>
                  <a:cxn ang="0">
                    <a:pos x="219" y="374"/>
                  </a:cxn>
                  <a:cxn ang="0">
                    <a:pos x="253" y="433"/>
                  </a:cxn>
                  <a:cxn ang="0">
                    <a:pos x="282" y="355"/>
                  </a:cxn>
                  <a:cxn ang="0">
                    <a:pos x="344" y="423"/>
                  </a:cxn>
                  <a:cxn ang="0">
                    <a:pos x="337" y="319"/>
                  </a:cxn>
                  <a:cxn ang="0">
                    <a:pos x="384" y="310"/>
                  </a:cxn>
                  <a:cxn ang="0">
                    <a:pos x="382" y="252"/>
                  </a:cxn>
                  <a:cxn ang="0">
                    <a:pos x="498" y="223"/>
                  </a:cxn>
                  <a:cxn ang="0">
                    <a:pos x="405" y="176"/>
                  </a:cxn>
                  <a:cxn ang="0">
                    <a:pos x="473" y="106"/>
                  </a:cxn>
                  <a:cxn ang="0">
                    <a:pos x="380" y="141"/>
                  </a:cxn>
                  <a:cxn ang="0">
                    <a:pos x="452" y="0"/>
                  </a:cxn>
                  <a:cxn ang="0">
                    <a:pos x="341" y="80"/>
                  </a:cxn>
                </a:cxnLst>
                <a:rect l="0" t="0" r="r" b="b"/>
                <a:pathLst>
                  <a:path w="499" h="454">
                    <a:moveTo>
                      <a:pt x="341" y="80"/>
                    </a:moveTo>
                    <a:lnTo>
                      <a:pt x="338" y="4"/>
                    </a:lnTo>
                    <a:lnTo>
                      <a:pt x="265" y="106"/>
                    </a:lnTo>
                    <a:lnTo>
                      <a:pt x="223" y="3"/>
                    </a:lnTo>
                    <a:lnTo>
                      <a:pt x="190" y="114"/>
                    </a:lnTo>
                    <a:lnTo>
                      <a:pt x="109" y="90"/>
                    </a:lnTo>
                    <a:lnTo>
                      <a:pt x="120" y="196"/>
                    </a:lnTo>
                    <a:lnTo>
                      <a:pt x="34" y="195"/>
                    </a:lnTo>
                    <a:lnTo>
                      <a:pt x="65" y="285"/>
                    </a:lnTo>
                    <a:lnTo>
                      <a:pt x="0" y="328"/>
                    </a:lnTo>
                    <a:lnTo>
                      <a:pt x="59" y="369"/>
                    </a:lnTo>
                    <a:lnTo>
                      <a:pt x="22" y="453"/>
                    </a:lnTo>
                    <a:lnTo>
                      <a:pt x="109" y="389"/>
                    </a:lnTo>
                    <a:lnTo>
                      <a:pt x="112" y="438"/>
                    </a:lnTo>
                    <a:lnTo>
                      <a:pt x="161" y="390"/>
                    </a:lnTo>
                    <a:lnTo>
                      <a:pt x="175" y="441"/>
                    </a:lnTo>
                    <a:lnTo>
                      <a:pt x="219" y="374"/>
                    </a:lnTo>
                    <a:lnTo>
                      <a:pt x="253" y="433"/>
                    </a:lnTo>
                    <a:lnTo>
                      <a:pt x="282" y="355"/>
                    </a:lnTo>
                    <a:lnTo>
                      <a:pt x="344" y="423"/>
                    </a:lnTo>
                    <a:lnTo>
                      <a:pt x="337" y="319"/>
                    </a:lnTo>
                    <a:lnTo>
                      <a:pt x="384" y="310"/>
                    </a:lnTo>
                    <a:lnTo>
                      <a:pt x="382" y="252"/>
                    </a:lnTo>
                    <a:lnTo>
                      <a:pt x="498" y="223"/>
                    </a:lnTo>
                    <a:lnTo>
                      <a:pt x="405" y="176"/>
                    </a:lnTo>
                    <a:lnTo>
                      <a:pt x="473" y="106"/>
                    </a:lnTo>
                    <a:lnTo>
                      <a:pt x="380" y="141"/>
                    </a:lnTo>
                    <a:lnTo>
                      <a:pt x="452" y="0"/>
                    </a:lnTo>
                    <a:lnTo>
                      <a:pt x="341" y="80"/>
                    </a:lnTo>
                  </a:path>
                </a:pathLst>
              </a:custGeom>
              <a:solidFill>
                <a:schemeClr val="bg1"/>
              </a:solidFill>
              <a:ln w="12700" cap="rnd" cmpd="sng">
                <a:solidFill>
                  <a:schemeClr val="tx1"/>
                </a:solidFill>
                <a:prstDash val="solid"/>
                <a:round/>
              </a:ln>
              <a:effectLst/>
            </p:spPr>
            <p:txBody>
              <a:bodyPr/>
              <a:lstStyle/>
              <a:p>
                <a:endParaRPr lang="zh-CN" altLang="en-US"/>
              </a:p>
            </p:txBody>
          </p:sp>
          <p:sp>
            <p:nvSpPr>
              <p:cNvPr id="445571" name="Rectangle 131"/>
              <p:cNvSpPr>
                <a:spLocks noChangeArrowheads="1"/>
              </p:cNvSpPr>
              <p:nvPr/>
            </p:nvSpPr>
            <p:spPr bwMode="auto">
              <a:xfrm>
                <a:off x="2464" y="2024"/>
                <a:ext cx="420" cy="231"/>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error</a:t>
                </a:r>
              </a:p>
            </p:txBody>
          </p:sp>
        </p:grpSp>
        <p:sp>
          <p:nvSpPr>
            <p:cNvPr id="445572" name="Line 132"/>
            <p:cNvSpPr>
              <a:spLocks noChangeShapeType="1"/>
            </p:cNvSpPr>
            <p:nvPr/>
          </p:nvSpPr>
          <p:spPr bwMode="auto">
            <a:xfrm>
              <a:off x="1856" y="855"/>
              <a:ext cx="0" cy="1852"/>
            </a:xfrm>
            <a:prstGeom prst="line">
              <a:avLst/>
            </a:prstGeom>
            <a:noFill/>
            <a:ln w="12700">
              <a:solidFill>
                <a:schemeClr val="tx1"/>
              </a:solidFill>
              <a:round/>
              <a:headEnd type="none" w="sm" len="sm"/>
              <a:tailEnd type="none" w="sm" len="sm"/>
            </a:ln>
            <a:effectLst/>
          </p:spPr>
          <p:txBody>
            <a:bodyPr/>
            <a:lstStyle/>
            <a:p>
              <a:endParaRPr lang="zh-CN" altLang="en-US"/>
            </a:p>
          </p:txBody>
        </p:sp>
      </p:grpSp>
      <p:grpSp>
        <p:nvGrpSpPr>
          <p:cNvPr id="445573" name="Group 133"/>
          <p:cNvGrpSpPr/>
          <p:nvPr/>
        </p:nvGrpSpPr>
        <p:grpSpPr bwMode="auto">
          <a:xfrm>
            <a:off x="5715000" y="1352550"/>
            <a:ext cx="795338" cy="720725"/>
            <a:chOff x="2383" y="1903"/>
            <a:chExt cx="501" cy="454"/>
          </a:xfrm>
        </p:grpSpPr>
        <p:sp>
          <p:nvSpPr>
            <p:cNvPr id="445574" name="Freeform 134"/>
            <p:cNvSpPr/>
            <p:nvPr/>
          </p:nvSpPr>
          <p:spPr bwMode="auto">
            <a:xfrm>
              <a:off x="2383" y="1903"/>
              <a:ext cx="499" cy="454"/>
            </a:xfrm>
            <a:custGeom>
              <a:avLst/>
              <a:gdLst/>
              <a:ahLst/>
              <a:cxnLst>
                <a:cxn ang="0">
                  <a:pos x="341" y="80"/>
                </a:cxn>
                <a:cxn ang="0">
                  <a:pos x="338" y="4"/>
                </a:cxn>
                <a:cxn ang="0">
                  <a:pos x="265" y="106"/>
                </a:cxn>
                <a:cxn ang="0">
                  <a:pos x="223" y="3"/>
                </a:cxn>
                <a:cxn ang="0">
                  <a:pos x="190" y="114"/>
                </a:cxn>
                <a:cxn ang="0">
                  <a:pos x="109" y="90"/>
                </a:cxn>
                <a:cxn ang="0">
                  <a:pos x="120" y="196"/>
                </a:cxn>
                <a:cxn ang="0">
                  <a:pos x="34" y="195"/>
                </a:cxn>
                <a:cxn ang="0">
                  <a:pos x="65" y="285"/>
                </a:cxn>
                <a:cxn ang="0">
                  <a:pos x="0" y="328"/>
                </a:cxn>
                <a:cxn ang="0">
                  <a:pos x="59" y="369"/>
                </a:cxn>
                <a:cxn ang="0">
                  <a:pos x="22" y="453"/>
                </a:cxn>
                <a:cxn ang="0">
                  <a:pos x="109" y="389"/>
                </a:cxn>
                <a:cxn ang="0">
                  <a:pos x="112" y="438"/>
                </a:cxn>
                <a:cxn ang="0">
                  <a:pos x="161" y="390"/>
                </a:cxn>
                <a:cxn ang="0">
                  <a:pos x="175" y="441"/>
                </a:cxn>
                <a:cxn ang="0">
                  <a:pos x="219" y="374"/>
                </a:cxn>
                <a:cxn ang="0">
                  <a:pos x="253" y="433"/>
                </a:cxn>
                <a:cxn ang="0">
                  <a:pos x="282" y="355"/>
                </a:cxn>
                <a:cxn ang="0">
                  <a:pos x="344" y="423"/>
                </a:cxn>
                <a:cxn ang="0">
                  <a:pos x="337" y="319"/>
                </a:cxn>
                <a:cxn ang="0">
                  <a:pos x="384" y="310"/>
                </a:cxn>
                <a:cxn ang="0">
                  <a:pos x="382" y="252"/>
                </a:cxn>
                <a:cxn ang="0">
                  <a:pos x="498" y="223"/>
                </a:cxn>
                <a:cxn ang="0">
                  <a:pos x="405" y="176"/>
                </a:cxn>
                <a:cxn ang="0">
                  <a:pos x="473" y="106"/>
                </a:cxn>
                <a:cxn ang="0">
                  <a:pos x="380" y="141"/>
                </a:cxn>
                <a:cxn ang="0">
                  <a:pos x="452" y="0"/>
                </a:cxn>
                <a:cxn ang="0">
                  <a:pos x="341" y="80"/>
                </a:cxn>
              </a:cxnLst>
              <a:rect l="0" t="0" r="r" b="b"/>
              <a:pathLst>
                <a:path w="499" h="454">
                  <a:moveTo>
                    <a:pt x="341" y="80"/>
                  </a:moveTo>
                  <a:lnTo>
                    <a:pt x="338" y="4"/>
                  </a:lnTo>
                  <a:lnTo>
                    <a:pt x="265" y="106"/>
                  </a:lnTo>
                  <a:lnTo>
                    <a:pt x="223" y="3"/>
                  </a:lnTo>
                  <a:lnTo>
                    <a:pt x="190" y="114"/>
                  </a:lnTo>
                  <a:lnTo>
                    <a:pt x="109" y="90"/>
                  </a:lnTo>
                  <a:lnTo>
                    <a:pt x="120" y="196"/>
                  </a:lnTo>
                  <a:lnTo>
                    <a:pt x="34" y="195"/>
                  </a:lnTo>
                  <a:lnTo>
                    <a:pt x="65" y="285"/>
                  </a:lnTo>
                  <a:lnTo>
                    <a:pt x="0" y="328"/>
                  </a:lnTo>
                  <a:lnTo>
                    <a:pt x="59" y="369"/>
                  </a:lnTo>
                  <a:lnTo>
                    <a:pt x="22" y="453"/>
                  </a:lnTo>
                  <a:lnTo>
                    <a:pt x="109" y="389"/>
                  </a:lnTo>
                  <a:lnTo>
                    <a:pt x="112" y="438"/>
                  </a:lnTo>
                  <a:lnTo>
                    <a:pt x="161" y="390"/>
                  </a:lnTo>
                  <a:lnTo>
                    <a:pt x="175" y="441"/>
                  </a:lnTo>
                  <a:lnTo>
                    <a:pt x="219" y="374"/>
                  </a:lnTo>
                  <a:lnTo>
                    <a:pt x="253" y="433"/>
                  </a:lnTo>
                  <a:lnTo>
                    <a:pt x="282" y="355"/>
                  </a:lnTo>
                  <a:lnTo>
                    <a:pt x="344" y="423"/>
                  </a:lnTo>
                  <a:lnTo>
                    <a:pt x="337" y="319"/>
                  </a:lnTo>
                  <a:lnTo>
                    <a:pt x="384" y="310"/>
                  </a:lnTo>
                  <a:lnTo>
                    <a:pt x="382" y="252"/>
                  </a:lnTo>
                  <a:lnTo>
                    <a:pt x="498" y="223"/>
                  </a:lnTo>
                  <a:lnTo>
                    <a:pt x="405" y="176"/>
                  </a:lnTo>
                  <a:lnTo>
                    <a:pt x="473" y="106"/>
                  </a:lnTo>
                  <a:lnTo>
                    <a:pt x="380" y="141"/>
                  </a:lnTo>
                  <a:lnTo>
                    <a:pt x="452" y="0"/>
                  </a:lnTo>
                  <a:lnTo>
                    <a:pt x="341" y="80"/>
                  </a:lnTo>
                </a:path>
              </a:pathLst>
            </a:custGeom>
            <a:solidFill>
              <a:schemeClr val="bg1"/>
            </a:solidFill>
            <a:ln w="12700" cap="rnd" cmpd="sng">
              <a:solidFill>
                <a:schemeClr val="tx1"/>
              </a:solidFill>
              <a:prstDash val="solid"/>
              <a:round/>
            </a:ln>
            <a:effectLst/>
          </p:spPr>
          <p:txBody>
            <a:bodyPr/>
            <a:lstStyle/>
            <a:p>
              <a:endParaRPr lang="zh-CN" altLang="en-US"/>
            </a:p>
          </p:txBody>
        </p:sp>
        <p:sp>
          <p:nvSpPr>
            <p:cNvPr id="445575" name="Rectangle 135"/>
            <p:cNvSpPr>
              <a:spLocks noChangeArrowheads="1"/>
            </p:cNvSpPr>
            <p:nvPr/>
          </p:nvSpPr>
          <p:spPr bwMode="auto">
            <a:xfrm>
              <a:off x="2464" y="2024"/>
              <a:ext cx="420" cy="231"/>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error</a:t>
              </a:r>
            </a:p>
          </p:txBody>
        </p:sp>
      </p:grpSp>
      <p:sp>
        <p:nvSpPr>
          <p:cNvPr id="445576" name="Rectangle 136"/>
          <p:cNvSpPr>
            <a:spLocks noChangeArrowheads="1"/>
          </p:cNvSpPr>
          <p:nvPr/>
        </p:nvSpPr>
        <p:spPr bwMode="auto">
          <a:xfrm>
            <a:off x="381000" y="5156200"/>
            <a:ext cx="8305800" cy="968375"/>
          </a:xfrm>
          <a:prstGeom prst="rect">
            <a:avLst/>
          </a:prstGeom>
          <a:noFill/>
          <a:ln w="9525">
            <a:noFill/>
            <a:miter lim="800000"/>
          </a:ln>
          <a:effectLst/>
        </p:spPr>
        <p:txBody>
          <a:bodyPr lIns="92075" tIns="46038" rIns="92075" bIns="46038" anchor="b"/>
          <a:lstStyle/>
          <a:p>
            <a:pPr algn="l" eaLnBrk="1" hangingPunct="1">
              <a:buClr>
                <a:schemeClr val="hlink"/>
              </a:buClr>
              <a:buFontTx/>
              <a:buChar char="•"/>
            </a:pPr>
            <a:endParaRPr lang="en-US" altLang="zh-CN" sz="2000">
              <a:latin typeface="Tahoma" panose="020B0604030504040204" pitchFamily="34" charset="0"/>
              <a:ea typeface="宋体" panose="02010600030101010101" pitchFamily="2" charset="-122"/>
            </a:endParaRPr>
          </a:p>
        </p:txBody>
      </p:sp>
      <p:grpSp>
        <p:nvGrpSpPr>
          <p:cNvPr id="445577" name="Group 137"/>
          <p:cNvGrpSpPr/>
          <p:nvPr/>
        </p:nvGrpSpPr>
        <p:grpSpPr bwMode="auto">
          <a:xfrm>
            <a:off x="5003800" y="1755775"/>
            <a:ext cx="1073150" cy="376238"/>
            <a:chOff x="1780" y="2018"/>
            <a:chExt cx="676" cy="237"/>
          </a:xfrm>
        </p:grpSpPr>
        <p:sp>
          <p:nvSpPr>
            <p:cNvPr id="445578" name="Freeform 138"/>
            <p:cNvSpPr/>
            <p:nvPr/>
          </p:nvSpPr>
          <p:spPr bwMode="auto">
            <a:xfrm>
              <a:off x="1822" y="2018"/>
              <a:ext cx="401" cy="173"/>
            </a:xfrm>
            <a:custGeom>
              <a:avLst/>
              <a:gdLst/>
              <a:ahLst/>
              <a:cxnLst>
                <a:cxn ang="0">
                  <a:pos x="5" y="0"/>
                </a:cxn>
                <a:cxn ang="0">
                  <a:pos x="400" y="56"/>
                </a:cxn>
                <a:cxn ang="0">
                  <a:pos x="400" y="172"/>
                </a:cxn>
                <a:cxn ang="0">
                  <a:pos x="0" y="111"/>
                </a:cxn>
                <a:cxn ang="0">
                  <a:pos x="5" y="0"/>
                </a:cxn>
              </a:cxnLst>
              <a:rect l="0" t="0" r="r" b="b"/>
              <a:pathLst>
                <a:path w="401" h="173">
                  <a:moveTo>
                    <a:pt x="5" y="0"/>
                  </a:moveTo>
                  <a:lnTo>
                    <a:pt x="400" y="56"/>
                  </a:lnTo>
                  <a:lnTo>
                    <a:pt x="400"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45579" name="Rectangle 139"/>
            <p:cNvSpPr>
              <a:spLocks noChangeArrowheads="1"/>
            </p:cNvSpPr>
            <p:nvPr/>
          </p:nvSpPr>
          <p:spPr bwMode="auto">
            <a:xfrm rot="540000">
              <a:off x="1780" y="2024"/>
              <a:ext cx="67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Packet 0</a:t>
              </a:r>
            </a:p>
          </p:txBody>
        </p:sp>
      </p:grpSp>
      <p:sp>
        <p:nvSpPr>
          <p:cNvPr id="445580" name="Rectangle 140"/>
          <p:cNvSpPr>
            <a:spLocks noGrp="1" noChangeArrowheads="1"/>
          </p:cNvSpPr>
          <p:nvPr>
            <p:ph type="body" idx="1"/>
          </p:nvPr>
        </p:nvSpPr>
        <p:spPr>
          <a:xfrm>
            <a:off x="349250" y="5038725"/>
            <a:ext cx="8615238" cy="1162048"/>
          </a:xfrm>
        </p:spPr>
        <p:txBody>
          <a:bodyPr/>
          <a:lstStyle/>
          <a:p>
            <a:pPr marL="179705" indent="-179705"/>
            <a:r>
              <a:rPr lang="en-US" altLang="zh-CN" sz="2000" dirty="0">
                <a:latin typeface="Gill Sans MT" panose="020B0502020104020203" pitchFamily="34" charset="0"/>
              </a:rPr>
              <a:t>Error detection —&gt; checksum</a:t>
            </a:r>
          </a:p>
          <a:p>
            <a:pPr marL="179705" indent="-179705"/>
            <a:r>
              <a:rPr lang="en-US" altLang="zh-CN" sz="2000" dirty="0">
                <a:latin typeface="Gill Sans MT" panose="020B0502020104020203" pitchFamily="34" charset="0"/>
              </a:rPr>
              <a:t>Feedback —&gt; ACK/NAK (</a:t>
            </a:r>
            <a:r>
              <a:rPr lang="en-US" altLang="zh-CN" sz="2000" dirty="0">
                <a:solidFill>
                  <a:srgbClr val="FF0000"/>
                </a:solidFill>
                <a:latin typeface="Gill Sans MT" panose="020B0502020104020203" pitchFamily="34" charset="0"/>
              </a:rPr>
              <a:t>not including </a:t>
            </a:r>
            <a:r>
              <a:rPr lang="en-US" altLang="zh-CN" sz="2000" dirty="0">
                <a:latin typeface="Gill Sans MT" panose="020B0502020104020203" pitchFamily="34" charset="0"/>
              </a:rPr>
              <a:t>seq # of the packet )</a:t>
            </a:r>
          </a:p>
          <a:p>
            <a:pPr marL="179705" indent="-179705"/>
            <a:r>
              <a:rPr lang="en-US" altLang="zh-CN" sz="2000" dirty="0">
                <a:solidFill>
                  <a:srgbClr val="FF0000"/>
                </a:solidFill>
                <a:latin typeface="Gill Sans MT" panose="020B0502020104020203" pitchFamily="34" charset="0"/>
              </a:rPr>
              <a:t>Sequence Number</a:t>
            </a:r>
            <a:r>
              <a:rPr lang="en-US" altLang="zh-CN" sz="2000" dirty="0">
                <a:latin typeface="Gill Sans MT" panose="020B0502020104020203" pitchFamily="34" charset="0"/>
              </a:rPr>
              <a:t> —&gt; add a new field to the data packet </a:t>
            </a:r>
            <a:r>
              <a:rPr lang="en-US" altLang="zh-CN" sz="1800" dirty="0">
                <a:latin typeface="Gill Sans MT" panose="020B0502020104020203" pitchFamily="34" charset="0"/>
              </a:rPr>
              <a:t>(</a:t>
            </a:r>
            <a:r>
              <a:rPr lang="zh-CN" altLang="en-US" sz="1800" dirty="0">
                <a:latin typeface="Gill Sans MT" panose="020B0502020104020203" pitchFamily="34" charset="0"/>
              </a:rPr>
              <a:t>区分</a:t>
            </a:r>
            <a:r>
              <a:rPr lang="en-US" altLang="zh-CN" sz="1800" dirty="0">
                <a:latin typeface="Gill Sans MT" panose="020B0502020104020203" pitchFamily="34" charset="0"/>
              </a:rPr>
              <a:t>duplicate </a:t>
            </a:r>
            <a:r>
              <a:rPr lang="en-US" altLang="zh-CN" sz="1800" dirty="0" err="1">
                <a:latin typeface="Gill Sans MT" panose="020B0502020104020203" pitchFamily="34" charset="0"/>
              </a:rPr>
              <a:t>pkts</a:t>
            </a:r>
            <a:r>
              <a:rPr lang="en-US" altLang="zh-CN" sz="1800" dirty="0">
                <a:latin typeface="Gill Sans MT" panose="020B0502020104020203" pitchFamily="34" charset="0"/>
              </a:rPr>
              <a:t>)</a:t>
            </a:r>
            <a:endParaRPr lang="zh-CN" altLang="en-US" sz="1800" dirty="0">
              <a:latin typeface="Gill Sans MT" panose="020B0502020104020203" pitchFamily="34" charset="0"/>
            </a:endParaRPr>
          </a:p>
        </p:txBody>
      </p:sp>
      <p:sp>
        <p:nvSpPr>
          <p:cNvPr id="2" name="标题 1"/>
          <p:cNvSpPr>
            <a:spLocks noGrp="1"/>
          </p:cNvSpPr>
          <p:nvPr>
            <p:ph type="title"/>
          </p:nvPr>
        </p:nvSpPr>
        <p:spPr>
          <a:xfrm>
            <a:off x="355600" y="203200"/>
            <a:ext cx="8458200" cy="674687"/>
          </a:xfrm>
        </p:spPr>
        <p:txBody>
          <a:bodyPr/>
          <a:lstStyle/>
          <a:p>
            <a:r>
              <a:rPr lang="en-US" altLang="zh-CN" dirty="0">
                <a:latin typeface="+mn-lt"/>
              </a:rPr>
              <a:t>rdt 2.1: sender handles garbled ACK/NAKs</a:t>
            </a:r>
            <a:endParaRPr lang="zh-CN" altLang="en-US" dirty="0">
              <a:latin typeface="+mn-lt"/>
            </a:endParaRPr>
          </a:p>
        </p:txBody>
      </p:sp>
      <p:sp>
        <p:nvSpPr>
          <p:cNvPr id="142" name="AutoShape 19"/>
          <p:cNvSpPr>
            <a:spLocks noChangeArrowheads="1"/>
          </p:cNvSpPr>
          <p:nvPr/>
        </p:nvSpPr>
        <p:spPr bwMode="auto">
          <a:xfrm rot="480000">
            <a:off x="5392307" y="1715282"/>
            <a:ext cx="292100" cy="96838"/>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5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5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8374" y="1078281"/>
            <a:ext cx="8858124" cy="3841734"/>
            <a:chOff x="178593" y="935190"/>
            <a:chExt cx="8858124" cy="3841734"/>
          </a:xfrm>
        </p:grpSpPr>
        <p:sp>
          <p:nvSpPr>
            <p:cNvPr id="455683" name="Freeform 3"/>
            <p:cNvSpPr/>
            <p:nvPr/>
          </p:nvSpPr>
          <p:spPr bwMode="auto">
            <a:xfrm>
              <a:off x="4987925" y="1454303"/>
              <a:ext cx="1096963" cy="714375"/>
            </a:xfrm>
            <a:custGeom>
              <a:avLst/>
              <a:gdLst/>
              <a:ahLst/>
              <a:cxnLst>
                <a:cxn ang="0">
                  <a:pos x="0" y="0"/>
                </a:cxn>
                <a:cxn ang="0">
                  <a:pos x="690" y="140"/>
                </a:cxn>
                <a:cxn ang="0">
                  <a:pos x="690" y="449"/>
                </a:cxn>
                <a:cxn ang="0">
                  <a:pos x="0" y="309"/>
                </a:cxn>
                <a:cxn ang="0">
                  <a:pos x="0" y="0"/>
                </a:cxn>
              </a:cxnLst>
              <a:rect l="0" t="0" r="r" b="b"/>
              <a:pathLst>
                <a:path w="691" h="450">
                  <a:moveTo>
                    <a:pt x="0" y="0"/>
                  </a:moveTo>
                  <a:lnTo>
                    <a:pt x="690" y="140"/>
                  </a:lnTo>
                  <a:lnTo>
                    <a:pt x="690" y="449"/>
                  </a:lnTo>
                  <a:lnTo>
                    <a:pt x="0" y="309"/>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684" name="Freeform 4"/>
            <p:cNvSpPr/>
            <p:nvPr/>
          </p:nvSpPr>
          <p:spPr bwMode="auto">
            <a:xfrm>
              <a:off x="4984750" y="2797328"/>
              <a:ext cx="1114425" cy="696912"/>
            </a:xfrm>
            <a:custGeom>
              <a:avLst/>
              <a:gdLst/>
              <a:ahLst/>
              <a:cxnLst>
                <a:cxn ang="0">
                  <a:pos x="0" y="0"/>
                </a:cxn>
                <a:cxn ang="0">
                  <a:pos x="701" y="137"/>
                </a:cxn>
                <a:cxn ang="0">
                  <a:pos x="701" y="438"/>
                </a:cxn>
                <a:cxn ang="0">
                  <a:pos x="0" y="301"/>
                </a:cxn>
                <a:cxn ang="0">
                  <a:pos x="0" y="0"/>
                </a:cxn>
              </a:cxnLst>
              <a:rect l="0" t="0" r="r" b="b"/>
              <a:pathLst>
                <a:path w="702" h="439">
                  <a:moveTo>
                    <a:pt x="0" y="0"/>
                  </a:moveTo>
                  <a:lnTo>
                    <a:pt x="701" y="137"/>
                  </a:lnTo>
                  <a:lnTo>
                    <a:pt x="701" y="438"/>
                  </a:lnTo>
                  <a:lnTo>
                    <a:pt x="0" y="301"/>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685" name="Line 5"/>
            <p:cNvSpPr>
              <a:spLocks noChangeShapeType="1"/>
            </p:cNvSpPr>
            <p:nvPr/>
          </p:nvSpPr>
          <p:spPr bwMode="auto">
            <a:xfrm>
              <a:off x="6097588" y="1317778"/>
              <a:ext cx="0" cy="29400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686" name="Rectangle 6"/>
            <p:cNvSpPr>
              <a:spLocks noChangeArrowheads="1"/>
            </p:cNvSpPr>
            <p:nvPr/>
          </p:nvSpPr>
          <p:spPr bwMode="auto">
            <a:xfrm>
              <a:off x="4803775" y="1017740"/>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A</a:t>
              </a:r>
            </a:p>
          </p:txBody>
        </p:sp>
        <p:sp>
          <p:nvSpPr>
            <p:cNvPr id="455687" name="Rectangle 7"/>
            <p:cNvSpPr>
              <a:spLocks noChangeArrowheads="1"/>
            </p:cNvSpPr>
            <p:nvPr/>
          </p:nvSpPr>
          <p:spPr bwMode="auto">
            <a:xfrm>
              <a:off x="5945188" y="1017740"/>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B</a:t>
              </a:r>
            </a:p>
          </p:txBody>
        </p:sp>
        <p:sp>
          <p:nvSpPr>
            <p:cNvPr id="455688" name="Line 8"/>
            <p:cNvSpPr>
              <a:spLocks noChangeShapeType="1"/>
            </p:cNvSpPr>
            <p:nvPr/>
          </p:nvSpPr>
          <p:spPr bwMode="auto">
            <a:xfrm>
              <a:off x="4975225" y="1449540"/>
              <a:ext cx="1119188"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689" name="Line 9"/>
            <p:cNvSpPr>
              <a:spLocks noChangeShapeType="1"/>
            </p:cNvSpPr>
            <p:nvPr/>
          </p:nvSpPr>
          <p:spPr bwMode="auto">
            <a:xfrm>
              <a:off x="4987925" y="1970240"/>
              <a:ext cx="1106488" cy="192088"/>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55690" name="Group 10"/>
            <p:cNvGrpSpPr/>
            <p:nvPr/>
          </p:nvGrpSpPr>
          <p:grpSpPr bwMode="auto">
            <a:xfrm>
              <a:off x="5003800" y="1643215"/>
              <a:ext cx="1009650" cy="371475"/>
              <a:chOff x="1780" y="2018"/>
              <a:chExt cx="636" cy="234"/>
            </a:xfrm>
          </p:grpSpPr>
          <p:sp>
            <p:nvSpPr>
              <p:cNvPr id="455691" name="Freeform 11"/>
              <p:cNvSpPr/>
              <p:nvPr/>
            </p:nvSpPr>
            <p:spPr bwMode="auto">
              <a:xfrm>
                <a:off x="1822" y="2018"/>
                <a:ext cx="401" cy="173"/>
              </a:xfrm>
              <a:custGeom>
                <a:avLst/>
                <a:gdLst/>
                <a:ahLst/>
                <a:cxnLst>
                  <a:cxn ang="0">
                    <a:pos x="5" y="0"/>
                  </a:cxn>
                  <a:cxn ang="0">
                    <a:pos x="400" y="56"/>
                  </a:cxn>
                  <a:cxn ang="0">
                    <a:pos x="400" y="172"/>
                  </a:cxn>
                  <a:cxn ang="0">
                    <a:pos x="0" y="111"/>
                  </a:cxn>
                  <a:cxn ang="0">
                    <a:pos x="5" y="0"/>
                  </a:cxn>
                </a:cxnLst>
                <a:rect l="0" t="0" r="r" b="b"/>
                <a:pathLst>
                  <a:path w="401" h="173">
                    <a:moveTo>
                      <a:pt x="5" y="0"/>
                    </a:moveTo>
                    <a:lnTo>
                      <a:pt x="400" y="56"/>
                    </a:lnTo>
                    <a:lnTo>
                      <a:pt x="400"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692" name="Rectangle 12"/>
              <p:cNvSpPr>
                <a:spLocks noChangeArrowheads="1"/>
              </p:cNvSpPr>
              <p:nvPr/>
            </p:nvSpPr>
            <p:spPr bwMode="auto">
              <a:xfrm rot="540000">
                <a:off x="1780" y="2021"/>
                <a:ext cx="63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Packet1</a:t>
                </a:r>
              </a:p>
            </p:txBody>
          </p:sp>
        </p:grpSp>
        <p:sp>
          <p:nvSpPr>
            <p:cNvPr id="455693" name="AutoShape 13"/>
            <p:cNvSpPr>
              <a:spLocks noChangeArrowheads="1"/>
            </p:cNvSpPr>
            <p:nvPr/>
          </p:nvSpPr>
          <p:spPr bwMode="auto">
            <a:xfrm rot="480000">
              <a:off x="5369544" y="1647173"/>
              <a:ext cx="292100" cy="96837"/>
            </a:xfrm>
            <a:prstGeom prst="rightArrow">
              <a:avLst>
                <a:gd name="adj1" fmla="val 50000"/>
                <a:gd name="adj2" fmla="val 125251"/>
              </a:avLst>
            </a:prstGeom>
            <a:solidFill>
              <a:schemeClr val="bg1"/>
            </a:solidFill>
            <a:ln w="12700">
              <a:solidFill>
                <a:schemeClr val="tx1"/>
              </a:solidFill>
              <a:miter lim="800000"/>
            </a:ln>
            <a:effectLst/>
          </p:spPr>
          <p:txBody>
            <a:bodyPr wrap="none" anchor="ctr"/>
            <a:lstStyle/>
            <a:p>
              <a:endParaRPr lang="zh-CN" altLang="en-US"/>
            </a:p>
          </p:txBody>
        </p:sp>
        <p:sp>
          <p:nvSpPr>
            <p:cNvPr id="455694" name="Line 14"/>
            <p:cNvSpPr>
              <a:spLocks noChangeShapeType="1"/>
            </p:cNvSpPr>
            <p:nvPr/>
          </p:nvSpPr>
          <p:spPr bwMode="auto">
            <a:xfrm flipH="1">
              <a:off x="4984750" y="2276628"/>
              <a:ext cx="1109663"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695" name="Line 15"/>
            <p:cNvSpPr>
              <a:spLocks noChangeShapeType="1"/>
            </p:cNvSpPr>
            <p:nvPr/>
          </p:nvSpPr>
          <p:spPr bwMode="auto">
            <a:xfrm flipH="1">
              <a:off x="4984750" y="2495703"/>
              <a:ext cx="1117600" cy="2222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696" name="Rectangle 16"/>
            <p:cNvSpPr>
              <a:spLocks noChangeArrowheads="1"/>
            </p:cNvSpPr>
            <p:nvPr/>
          </p:nvSpPr>
          <p:spPr bwMode="auto">
            <a:xfrm rot="21060000">
              <a:off x="5404330" y="2259932"/>
              <a:ext cx="781050" cy="366713"/>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ACK0</a:t>
              </a:r>
            </a:p>
          </p:txBody>
        </p:sp>
        <p:sp>
          <p:nvSpPr>
            <p:cNvPr id="455697" name="Line 17"/>
            <p:cNvSpPr>
              <a:spLocks noChangeShapeType="1"/>
            </p:cNvSpPr>
            <p:nvPr/>
          </p:nvSpPr>
          <p:spPr bwMode="auto">
            <a:xfrm>
              <a:off x="4970463" y="2784628"/>
              <a:ext cx="1119187" cy="20478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698" name="Line 18"/>
            <p:cNvSpPr>
              <a:spLocks noChangeShapeType="1"/>
            </p:cNvSpPr>
            <p:nvPr/>
          </p:nvSpPr>
          <p:spPr bwMode="auto">
            <a:xfrm>
              <a:off x="4984750" y="3305328"/>
              <a:ext cx="1104900" cy="192087"/>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55699" name="Group 19"/>
            <p:cNvGrpSpPr/>
            <p:nvPr/>
          </p:nvGrpSpPr>
          <p:grpSpPr bwMode="auto">
            <a:xfrm>
              <a:off x="5014913" y="2941790"/>
              <a:ext cx="1009650" cy="369888"/>
              <a:chOff x="1787" y="2836"/>
              <a:chExt cx="636" cy="233"/>
            </a:xfrm>
          </p:grpSpPr>
          <p:sp>
            <p:nvSpPr>
              <p:cNvPr id="455700" name="Freeform 20"/>
              <p:cNvSpPr/>
              <p:nvPr/>
            </p:nvSpPr>
            <p:spPr bwMode="auto">
              <a:xfrm>
                <a:off x="1830" y="2836"/>
                <a:ext cx="400" cy="173"/>
              </a:xfrm>
              <a:custGeom>
                <a:avLst/>
                <a:gdLst/>
                <a:ahLst/>
                <a:cxnLst>
                  <a:cxn ang="0">
                    <a:pos x="5" y="0"/>
                  </a:cxn>
                  <a:cxn ang="0">
                    <a:pos x="399" y="56"/>
                  </a:cxn>
                  <a:cxn ang="0">
                    <a:pos x="399" y="172"/>
                  </a:cxn>
                  <a:cxn ang="0">
                    <a:pos x="0" y="111"/>
                  </a:cxn>
                  <a:cxn ang="0">
                    <a:pos x="5" y="0"/>
                  </a:cxn>
                </a:cxnLst>
                <a:rect l="0" t="0" r="r" b="b"/>
                <a:pathLst>
                  <a:path w="400" h="173">
                    <a:moveTo>
                      <a:pt x="5" y="0"/>
                    </a:moveTo>
                    <a:lnTo>
                      <a:pt x="399" y="56"/>
                    </a:lnTo>
                    <a:lnTo>
                      <a:pt x="399"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01" name="Rectangle 21"/>
              <p:cNvSpPr>
                <a:spLocks noChangeArrowheads="1"/>
              </p:cNvSpPr>
              <p:nvPr/>
            </p:nvSpPr>
            <p:spPr bwMode="auto">
              <a:xfrm rot="540000">
                <a:off x="1787" y="2838"/>
                <a:ext cx="63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Packet1</a:t>
                </a:r>
              </a:p>
            </p:txBody>
          </p:sp>
        </p:grpSp>
        <p:sp>
          <p:nvSpPr>
            <p:cNvPr id="455702" name="AutoShape 22"/>
            <p:cNvSpPr>
              <a:spLocks noChangeArrowheads="1"/>
            </p:cNvSpPr>
            <p:nvPr/>
          </p:nvSpPr>
          <p:spPr bwMode="auto">
            <a:xfrm rot="480000">
              <a:off x="5453857" y="2941740"/>
              <a:ext cx="292100" cy="96838"/>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p>
          </p:txBody>
        </p:sp>
        <p:sp>
          <p:nvSpPr>
            <p:cNvPr id="455703" name="Line 23"/>
            <p:cNvSpPr>
              <a:spLocks noChangeShapeType="1"/>
            </p:cNvSpPr>
            <p:nvPr/>
          </p:nvSpPr>
          <p:spPr bwMode="auto">
            <a:xfrm>
              <a:off x="6113463" y="3524403"/>
              <a:ext cx="228600" cy="0"/>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55704" name="Rectangle 24"/>
            <p:cNvSpPr>
              <a:spLocks noChangeArrowheads="1"/>
            </p:cNvSpPr>
            <p:nvPr/>
          </p:nvSpPr>
          <p:spPr bwMode="auto">
            <a:xfrm>
              <a:off x="6017965" y="3535418"/>
              <a:ext cx="1016304" cy="339196"/>
            </a:xfrm>
            <a:prstGeom prst="rect">
              <a:avLst/>
            </a:prstGeom>
            <a:noFill/>
            <a:ln w="9525">
              <a:noFill/>
              <a:miter lim="800000"/>
            </a:ln>
            <a:effectLst/>
          </p:spPr>
          <p:txBody>
            <a:bodyPr wrap="none" lIns="92075" tIns="46038" rIns="92075" bIns="46038">
              <a:spAutoFit/>
            </a:bodyPr>
            <a:lstStyle/>
            <a:p>
              <a:pPr algn="l" defTabSz="762000"/>
              <a:r>
                <a:rPr lang="en-US" altLang="zh-CN" sz="1600" dirty="0">
                  <a:latin typeface="Arial" panose="020B0604020202020204" pitchFamily="34" charset="0"/>
                  <a:ea typeface="黑体" panose="02010609060101010101" pitchFamily="49" charset="-122"/>
                </a:rPr>
                <a:t>delivered</a:t>
              </a:r>
            </a:p>
          </p:txBody>
        </p:sp>
        <p:sp>
          <p:nvSpPr>
            <p:cNvPr id="455705" name="Line 25"/>
            <p:cNvSpPr>
              <a:spLocks noChangeShapeType="1"/>
            </p:cNvSpPr>
            <p:nvPr/>
          </p:nvSpPr>
          <p:spPr bwMode="auto">
            <a:xfrm flipH="1">
              <a:off x="4978400" y="3611715"/>
              <a:ext cx="1111250"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06" name="Line 26"/>
            <p:cNvSpPr>
              <a:spLocks noChangeShapeType="1"/>
            </p:cNvSpPr>
            <p:nvPr/>
          </p:nvSpPr>
          <p:spPr bwMode="auto">
            <a:xfrm flipH="1">
              <a:off x="4978400" y="3829203"/>
              <a:ext cx="1119188" cy="22383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07" name="Rectangle 27"/>
            <p:cNvSpPr>
              <a:spLocks noChangeArrowheads="1"/>
            </p:cNvSpPr>
            <p:nvPr/>
          </p:nvSpPr>
          <p:spPr bwMode="auto">
            <a:xfrm rot="21060000">
              <a:off x="5391535" y="3573841"/>
              <a:ext cx="781050" cy="366712"/>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a:t>
              </a:r>
              <a:r>
                <a:rPr lang="en-US" altLang="zh-CN" sz="1800" dirty="0">
                  <a:solidFill>
                    <a:schemeClr val="hlink"/>
                  </a:solidFill>
                  <a:latin typeface="Arial" panose="020B0604020202020204" pitchFamily="34" charset="0"/>
                  <a:ea typeface="黑体" panose="02010609060101010101" pitchFamily="49" charset="-122"/>
                </a:rPr>
                <a:t>1</a:t>
              </a:r>
            </a:p>
          </p:txBody>
        </p:sp>
        <p:sp>
          <p:nvSpPr>
            <p:cNvPr id="455708" name="Line 28"/>
            <p:cNvSpPr>
              <a:spLocks noChangeShapeType="1"/>
            </p:cNvSpPr>
            <p:nvPr/>
          </p:nvSpPr>
          <p:spPr bwMode="auto">
            <a:xfrm flipV="1">
              <a:off x="5102225" y="2490940"/>
              <a:ext cx="373063" cy="79375"/>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55709" name="Line 29"/>
            <p:cNvSpPr>
              <a:spLocks noChangeShapeType="1"/>
            </p:cNvSpPr>
            <p:nvPr/>
          </p:nvSpPr>
          <p:spPr bwMode="auto">
            <a:xfrm flipV="1">
              <a:off x="5083968" y="3837070"/>
              <a:ext cx="388938" cy="76200"/>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55710" name="Rectangle 30"/>
            <p:cNvSpPr>
              <a:spLocks noChangeArrowheads="1"/>
            </p:cNvSpPr>
            <p:nvPr/>
          </p:nvSpPr>
          <p:spPr bwMode="auto">
            <a:xfrm>
              <a:off x="4887913" y="4320564"/>
              <a:ext cx="1407886" cy="369974"/>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(c) </a:t>
              </a:r>
              <a:r>
                <a:rPr lang="en-US" altLang="zh-CN" sz="1800" dirty="0">
                  <a:latin typeface="Tahoma" panose="020B0604030504040204" pitchFamily="34" charset="0"/>
                  <a:ea typeface="宋体" panose="02010600030101010101" pitchFamily="2" charset="-122"/>
                </a:rPr>
                <a:t>pkt error</a:t>
              </a:r>
            </a:p>
          </p:txBody>
        </p:sp>
        <p:sp>
          <p:nvSpPr>
            <p:cNvPr id="455712" name="Line 32"/>
            <p:cNvSpPr>
              <a:spLocks noChangeShapeType="1"/>
            </p:cNvSpPr>
            <p:nvPr/>
          </p:nvSpPr>
          <p:spPr bwMode="auto">
            <a:xfrm>
              <a:off x="4975225" y="1327303"/>
              <a:ext cx="0" cy="29400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13" name="Freeform 33"/>
            <p:cNvSpPr/>
            <p:nvPr/>
          </p:nvSpPr>
          <p:spPr bwMode="auto">
            <a:xfrm>
              <a:off x="7105650" y="1419378"/>
              <a:ext cx="1096963" cy="714375"/>
            </a:xfrm>
            <a:custGeom>
              <a:avLst/>
              <a:gdLst/>
              <a:ahLst/>
              <a:cxnLst>
                <a:cxn ang="0">
                  <a:pos x="0" y="0"/>
                </a:cxn>
                <a:cxn ang="0">
                  <a:pos x="690" y="140"/>
                </a:cxn>
                <a:cxn ang="0">
                  <a:pos x="690" y="449"/>
                </a:cxn>
                <a:cxn ang="0">
                  <a:pos x="0" y="309"/>
                </a:cxn>
                <a:cxn ang="0">
                  <a:pos x="0" y="0"/>
                </a:cxn>
              </a:cxnLst>
              <a:rect l="0" t="0" r="r" b="b"/>
              <a:pathLst>
                <a:path w="691" h="450">
                  <a:moveTo>
                    <a:pt x="0" y="0"/>
                  </a:moveTo>
                  <a:lnTo>
                    <a:pt x="690" y="140"/>
                  </a:lnTo>
                  <a:lnTo>
                    <a:pt x="690" y="449"/>
                  </a:lnTo>
                  <a:lnTo>
                    <a:pt x="0" y="309"/>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14" name="Freeform 34"/>
            <p:cNvSpPr/>
            <p:nvPr/>
          </p:nvSpPr>
          <p:spPr bwMode="auto">
            <a:xfrm>
              <a:off x="7102475" y="2762403"/>
              <a:ext cx="1114425" cy="696912"/>
            </a:xfrm>
            <a:custGeom>
              <a:avLst/>
              <a:gdLst/>
              <a:ahLst/>
              <a:cxnLst>
                <a:cxn ang="0">
                  <a:pos x="0" y="0"/>
                </a:cxn>
                <a:cxn ang="0">
                  <a:pos x="701" y="137"/>
                </a:cxn>
                <a:cxn ang="0">
                  <a:pos x="701" y="438"/>
                </a:cxn>
                <a:cxn ang="0">
                  <a:pos x="0" y="301"/>
                </a:cxn>
                <a:cxn ang="0">
                  <a:pos x="0" y="0"/>
                </a:cxn>
              </a:cxnLst>
              <a:rect l="0" t="0" r="r" b="b"/>
              <a:pathLst>
                <a:path w="702" h="439">
                  <a:moveTo>
                    <a:pt x="0" y="0"/>
                  </a:moveTo>
                  <a:lnTo>
                    <a:pt x="701" y="137"/>
                  </a:lnTo>
                  <a:lnTo>
                    <a:pt x="701" y="438"/>
                  </a:lnTo>
                  <a:lnTo>
                    <a:pt x="0" y="301"/>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15" name="Line 35"/>
            <p:cNvSpPr>
              <a:spLocks noChangeShapeType="1"/>
            </p:cNvSpPr>
            <p:nvPr/>
          </p:nvSpPr>
          <p:spPr bwMode="auto">
            <a:xfrm>
              <a:off x="8215313" y="1282853"/>
              <a:ext cx="0" cy="29400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16" name="Rectangle 36"/>
            <p:cNvSpPr>
              <a:spLocks noChangeArrowheads="1"/>
            </p:cNvSpPr>
            <p:nvPr/>
          </p:nvSpPr>
          <p:spPr bwMode="auto">
            <a:xfrm>
              <a:off x="6921500" y="982815"/>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A</a:t>
              </a:r>
            </a:p>
          </p:txBody>
        </p:sp>
        <p:sp>
          <p:nvSpPr>
            <p:cNvPr id="455717" name="Rectangle 37"/>
            <p:cNvSpPr>
              <a:spLocks noChangeArrowheads="1"/>
            </p:cNvSpPr>
            <p:nvPr/>
          </p:nvSpPr>
          <p:spPr bwMode="auto">
            <a:xfrm>
              <a:off x="8062913" y="982815"/>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B</a:t>
              </a:r>
            </a:p>
          </p:txBody>
        </p:sp>
        <p:sp>
          <p:nvSpPr>
            <p:cNvPr id="455718" name="Line 38"/>
            <p:cNvSpPr>
              <a:spLocks noChangeShapeType="1"/>
            </p:cNvSpPr>
            <p:nvPr/>
          </p:nvSpPr>
          <p:spPr bwMode="auto">
            <a:xfrm>
              <a:off x="7092950" y="1414615"/>
              <a:ext cx="1119188"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19" name="Line 39"/>
            <p:cNvSpPr>
              <a:spLocks noChangeShapeType="1"/>
            </p:cNvSpPr>
            <p:nvPr/>
          </p:nvSpPr>
          <p:spPr bwMode="auto">
            <a:xfrm>
              <a:off x="7105650" y="1935315"/>
              <a:ext cx="1106488" cy="192088"/>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55720" name="Group 40"/>
            <p:cNvGrpSpPr/>
            <p:nvPr/>
          </p:nvGrpSpPr>
          <p:grpSpPr bwMode="auto">
            <a:xfrm>
              <a:off x="7121525" y="1608290"/>
              <a:ext cx="1009650" cy="371475"/>
              <a:chOff x="1780" y="2018"/>
              <a:chExt cx="636" cy="234"/>
            </a:xfrm>
          </p:grpSpPr>
          <p:sp>
            <p:nvSpPr>
              <p:cNvPr id="455721" name="Freeform 41"/>
              <p:cNvSpPr/>
              <p:nvPr/>
            </p:nvSpPr>
            <p:spPr bwMode="auto">
              <a:xfrm>
                <a:off x="1822" y="2018"/>
                <a:ext cx="401" cy="173"/>
              </a:xfrm>
              <a:custGeom>
                <a:avLst/>
                <a:gdLst/>
                <a:ahLst/>
                <a:cxnLst>
                  <a:cxn ang="0">
                    <a:pos x="5" y="0"/>
                  </a:cxn>
                  <a:cxn ang="0">
                    <a:pos x="400" y="56"/>
                  </a:cxn>
                  <a:cxn ang="0">
                    <a:pos x="400" y="172"/>
                  </a:cxn>
                  <a:cxn ang="0">
                    <a:pos x="0" y="111"/>
                  </a:cxn>
                  <a:cxn ang="0">
                    <a:pos x="5" y="0"/>
                  </a:cxn>
                </a:cxnLst>
                <a:rect l="0" t="0" r="r" b="b"/>
                <a:pathLst>
                  <a:path w="401" h="173">
                    <a:moveTo>
                      <a:pt x="5" y="0"/>
                    </a:moveTo>
                    <a:lnTo>
                      <a:pt x="400" y="56"/>
                    </a:lnTo>
                    <a:lnTo>
                      <a:pt x="400"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22" name="Rectangle 42"/>
              <p:cNvSpPr>
                <a:spLocks noChangeArrowheads="1"/>
              </p:cNvSpPr>
              <p:nvPr/>
            </p:nvSpPr>
            <p:spPr bwMode="auto">
              <a:xfrm rot="540000">
                <a:off x="1780" y="2021"/>
                <a:ext cx="63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Packet1</a:t>
                </a:r>
              </a:p>
            </p:txBody>
          </p:sp>
        </p:grpSp>
        <p:sp>
          <p:nvSpPr>
            <p:cNvPr id="455723" name="AutoShape 43"/>
            <p:cNvSpPr>
              <a:spLocks noChangeArrowheads="1"/>
            </p:cNvSpPr>
            <p:nvPr/>
          </p:nvSpPr>
          <p:spPr bwMode="auto">
            <a:xfrm rot="480000">
              <a:off x="7625795" y="1591044"/>
              <a:ext cx="292100" cy="96837"/>
            </a:xfrm>
            <a:prstGeom prst="rightArrow">
              <a:avLst>
                <a:gd name="adj1" fmla="val 50000"/>
                <a:gd name="adj2" fmla="val 125251"/>
              </a:avLst>
            </a:prstGeom>
            <a:solidFill>
              <a:schemeClr val="bg1"/>
            </a:solidFill>
            <a:ln w="12700">
              <a:solidFill>
                <a:schemeClr val="tx1"/>
              </a:solidFill>
              <a:miter lim="800000"/>
            </a:ln>
            <a:effectLst/>
          </p:spPr>
          <p:txBody>
            <a:bodyPr wrap="none" anchor="ctr"/>
            <a:lstStyle/>
            <a:p>
              <a:endParaRPr lang="zh-CN" altLang="en-US"/>
            </a:p>
          </p:txBody>
        </p:sp>
        <p:sp>
          <p:nvSpPr>
            <p:cNvPr id="455724" name="Line 44"/>
            <p:cNvSpPr>
              <a:spLocks noChangeShapeType="1"/>
            </p:cNvSpPr>
            <p:nvPr/>
          </p:nvSpPr>
          <p:spPr bwMode="auto">
            <a:xfrm flipH="1">
              <a:off x="7102475" y="2241703"/>
              <a:ext cx="1109663"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25" name="Line 45"/>
            <p:cNvSpPr>
              <a:spLocks noChangeShapeType="1"/>
            </p:cNvSpPr>
            <p:nvPr/>
          </p:nvSpPr>
          <p:spPr bwMode="auto">
            <a:xfrm flipH="1">
              <a:off x="7102475" y="2460778"/>
              <a:ext cx="1117600" cy="2222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26" name="Rectangle 46"/>
            <p:cNvSpPr>
              <a:spLocks noChangeArrowheads="1"/>
            </p:cNvSpPr>
            <p:nvPr/>
          </p:nvSpPr>
          <p:spPr bwMode="auto">
            <a:xfrm rot="21060000">
              <a:off x="7551738" y="2217890"/>
              <a:ext cx="844550" cy="366713"/>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ACK1 </a:t>
              </a:r>
            </a:p>
          </p:txBody>
        </p:sp>
        <p:sp>
          <p:nvSpPr>
            <p:cNvPr id="455727" name="Line 47"/>
            <p:cNvSpPr>
              <a:spLocks noChangeShapeType="1"/>
            </p:cNvSpPr>
            <p:nvPr/>
          </p:nvSpPr>
          <p:spPr bwMode="auto">
            <a:xfrm>
              <a:off x="7088188" y="2749703"/>
              <a:ext cx="1119187" cy="20478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28" name="Line 48"/>
            <p:cNvSpPr>
              <a:spLocks noChangeShapeType="1"/>
            </p:cNvSpPr>
            <p:nvPr/>
          </p:nvSpPr>
          <p:spPr bwMode="auto">
            <a:xfrm>
              <a:off x="7102475" y="3270403"/>
              <a:ext cx="1104900" cy="192087"/>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55729" name="Group 49"/>
            <p:cNvGrpSpPr/>
            <p:nvPr/>
          </p:nvGrpSpPr>
          <p:grpSpPr bwMode="auto">
            <a:xfrm>
              <a:off x="7132638" y="2906865"/>
              <a:ext cx="1009650" cy="369888"/>
              <a:chOff x="1787" y="2836"/>
              <a:chExt cx="636" cy="233"/>
            </a:xfrm>
          </p:grpSpPr>
          <p:sp>
            <p:nvSpPr>
              <p:cNvPr id="455730" name="Freeform 50"/>
              <p:cNvSpPr/>
              <p:nvPr/>
            </p:nvSpPr>
            <p:spPr bwMode="auto">
              <a:xfrm>
                <a:off x="1830" y="2836"/>
                <a:ext cx="400" cy="173"/>
              </a:xfrm>
              <a:custGeom>
                <a:avLst/>
                <a:gdLst/>
                <a:ahLst/>
                <a:cxnLst>
                  <a:cxn ang="0">
                    <a:pos x="5" y="0"/>
                  </a:cxn>
                  <a:cxn ang="0">
                    <a:pos x="399" y="56"/>
                  </a:cxn>
                  <a:cxn ang="0">
                    <a:pos x="399" y="172"/>
                  </a:cxn>
                  <a:cxn ang="0">
                    <a:pos x="0" y="111"/>
                  </a:cxn>
                  <a:cxn ang="0">
                    <a:pos x="5" y="0"/>
                  </a:cxn>
                </a:cxnLst>
                <a:rect l="0" t="0" r="r" b="b"/>
                <a:pathLst>
                  <a:path w="400" h="173">
                    <a:moveTo>
                      <a:pt x="5" y="0"/>
                    </a:moveTo>
                    <a:lnTo>
                      <a:pt x="399" y="56"/>
                    </a:lnTo>
                    <a:lnTo>
                      <a:pt x="399"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31" name="Rectangle 51"/>
              <p:cNvSpPr>
                <a:spLocks noChangeArrowheads="1"/>
              </p:cNvSpPr>
              <p:nvPr/>
            </p:nvSpPr>
            <p:spPr bwMode="auto">
              <a:xfrm rot="540000">
                <a:off x="1787" y="2838"/>
                <a:ext cx="63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Packet1</a:t>
                </a:r>
              </a:p>
            </p:txBody>
          </p:sp>
        </p:grpSp>
        <p:sp>
          <p:nvSpPr>
            <p:cNvPr id="455732" name="AutoShape 52"/>
            <p:cNvSpPr>
              <a:spLocks noChangeArrowheads="1"/>
            </p:cNvSpPr>
            <p:nvPr/>
          </p:nvSpPr>
          <p:spPr bwMode="auto">
            <a:xfrm rot="480000">
              <a:off x="7508080" y="2906072"/>
              <a:ext cx="292100" cy="96838"/>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p>
          </p:txBody>
        </p:sp>
        <p:sp>
          <p:nvSpPr>
            <p:cNvPr id="455733" name="Line 53"/>
            <p:cNvSpPr>
              <a:spLocks noChangeShapeType="1"/>
            </p:cNvSpPr>
            <p:nvPr/>
          </p:nvSpPr>
          <p:spPr bwMode="auto">
            <a:xfrm>
              <a:off x="8231188" y="3489478"/>
              <a:ext cx="228600" cy="0"/>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55734" name="Rectangle 54"/>
            <p:cNvSpPr>
              <a:spLocks noChangeArrowheads="1"/>
            </p:cNvSpPr>
            <p:nvPr/>
          </p:nvSpPr>
          <p:spPr bwMode="auto">
            <a:xfrm>
              <a:off x="7962705" y="3188803"/>
              <a:ext cx="1074012" cy="339196"/>
            </a:xfrm>
            <a:prstGeom prst="rect">
              <a:avLst/>
            </a:prstGeom>
            <a:noFill/>
            <a:ln w="9525">
              <a:noFill/>
              <a:miter lim="800000"/>
            </a:ln>
            <a:effectLst/>
          </p:spPr>
          <p:txBody>
            <a:bodyPr wrap="none" lIns="92075" tIns="46038" rIns="92075" bIns="46038">
              <a:spAutoFit/>
            </a:bodyPr>
            <a:lstStyle/>
            <a:p>
              <a:pPr algn="l" defTabSz="762000"/>
              <a:r>
                <a:rPr lang="en-US" altLang="zh-CN" sz="1600" dirty="0">
                  <a:solidFill>
                    <a:schemeClr val="hlink"/>
                  </a:solidFill>
                  <a:latin typeface="Arial" panose="020B0604020202020204" pitchFamily="34" charset="0"/>
                  <a:ea typeface="黑体" panose="02010609060101010101" pitchFamily="49" charset="-122"/>
                </a:rPr>
                <a:t>discarded</a:t>
              </a:r>
            </a:p>
          </p:txBody>
        </p:sp>
        <p:sp>
          <p:nvSpPr>
            <p:cNvPr id="455735" name="Line 55"/>
            <p:cNvSpPr>
              <a:spLocks noChangeShapeType="1"/>
            </p:cNvSpPr>
            <p:nvPr/>
          </p:nvSpPr>
          <p:spPr bwMode="auto">
            <a:xfrm flipH="1">
              <a:off x="7096125" y="3576790"/>
              <a:ext cx="1111250"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36" name="Line 56"/>
            <p:cNvSpPr>
              <a:spLocks noChangeShapeType="1"/>
            </p:cNvSpPr>
            <p:nvPr/>
          </p:nvSpPr>
          <p:spPr bwMode="auto">
            <a:xfrm flipH="1">
              <a:off x="7096125" y="3794278"/>
              <a:ext cx="1119188" cy="22383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37" name="Rectangle 57"/>
            <p:cNvSpPr>
              <a:spLocks noChangeArrowheads="1"/>
            </p:cNvSpPr>
            <p:nvPr/>
          </p:nvSpPr>
          <p:spPr bwMode="auto">
            <a:xfrm rot="21060000">
              <a:off x="7454955" y="3571445"/>
              <a:ext cx="781050" cy="366713"/>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ACK1</a:t>
              </a:r>
            </a:p>
          </p:txBody>
        </p:sp>
        <p:sp>
          <p:nvSpPr>
            <p:cNvPr id="455738" name="Line 58"/>
            <p:cNvSpPr>
              <a:spLocks noChangeShapeType="1"/>
            </p:cNvSpPr>
            <p:nvPr/>
          </p:nvSpPr>
          <p:spPr bwMode="auto">
            <a:xfrm flipV="1">
              <a:off x="7230703" y="2456015"/>
              <a:ext cx="373063" cy="79375"/>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55739" name="Line 59"/>
            <p:cNvSpPr>
              <a:spLocks noChangeShapeType="1"/>
            </p:cNvSpPr>
            <p:nvPr/>
          </p:nvSpPr>
          <p:spPr bwMode="auto">
            <a:xfrm flipV="1">
              <a:off x="7166476" y="3794898"/>
              <a:ext cx="388938" cy="76200"/>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55740" name="Rectangle 60"/>
            <p:cNvSpPr>
              <a:spLocks noChangeArrowheads="1"/>
            </p:cNvSpPr>
            <p:nvPr/>
          </p:nvSpPr>
          <p:spPr bwMode="auto">
            <a:xfrm>
              <a:off x="6893161" y="4410212"/>
              <a:ext cx="1606550" cy="366712"/>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(d ) ACK error</a:t>
              </a:r>
            </a:p>
          </p:txBody>
        </p:sp>
        <p:sp>
          <p:nvSpPr>
            <p:cNvPr id="455742" name="Line 62"/>
            <p:cNvSpPr>
              <a:spLocks noChangeShapeType="1"/>
            </p:cNvSpPr>
            <p:nvPr/>
          </p:nvSpPr>
          <p:spPr bwMode="auto">
            <a:xfrm>
              <a:off x="7092950" y="1292378"/>
              <a:ext cx="0" cy="2940050"/>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55743" name="Group 63"/>
            <p:cNvGrpSpPr/>
            <p:nvPr/>
          </p:nvGrpSpPr>
          <p:grpSpPr bwMode="auto">
            <a:xfrm>
              <a:off x="6586537" y="1986909"/>
              <a:ext cx="792163" cy="720725"/>
              <a:chOff x="2257" y="1887"/>
              <a:chExt cx="499" cy="454"/>
            </a:xfrm>
          </p:grpSpPr>
          <p:sp>
            <p:nvSpPr>
              <p:cNvPr id="455744" name="Freeform 64"/>
              <p:cNvSpPr/>
              <p:nvPr/>
            </p:nvSpPr>
            <p:spPr bwMode="auto">
              <a:xfrm>
                <a:off x="2257" y="1887"/>
                <a:ext cx="499" cy="454"/>
              </a:xfrm>
              <a:custGeom>
                <a:avLst/>
                <a:gdLst/>
                <a:ahLst/>
                <a:cxnLst>
                  <a:cxn ang="0">
                    <a:pos x="341" y="80"/>
                  </a:cxn>
                  <a:cxn ang="0">
                    <a:pos x="338" y="4"/>
                  </a:cxn>
                  <a:cxn ang="0">
                    <a:pos x="265" y="106"/>
                  </a:cxn>
                  <a:cxn ang="0">
                    <a:pos x="223" y="3"/>
                  </a:cxn>
                  <a:cxn ang="0">
                    <a:pos x="190" y="114"/>
                  </a:cxn>
                  <a:cxn ang="0">
                    <a:pos x="109" y="90"/>
                  </a:cxn>
                  <a:cxn ang="0">
                    <a:pos x="120" y="196"/>
                  </a:cxn>
                  <a:cxn ang="0">
                    <a:pos x="34" y="195"/>
                  </a:cxn>
                  <a:cxn ang="0">
                    <a:pos x="65" y="285"/>
                  </a:cxn>
                  <a:cxn ang="0">
                    <a:pos x="0" y="328"/>
                  </a:cxn>
                  <a:cxn ang="0">
                    <a:pos x="59" y="369"/>
                  </a:cxn>
                  <a:cxn ang="0">
                    <a:pos x="22" y="453"/>
                  </a:cxn>
                  <a:cxn ang="0">
                    <a:pos x="109" y="389"/>
                  </a:cxn>
                  <a:cxn ang="0">
                    <a:pos x="112" y="438"/>
                  </a:cxn>
                  <a:cxn ang="0">
                    <a:pos x="161" y="390"/>
                  </a:cxn>
                  <a:cxn ang="0">
                    <a:pos x="175" y="441"/>
                  </a:cxn>
                  <a:cxn ang="0">
                    <a:pos x="219" y="374"/>
                  </a:cxn>
                  <a:cxn ang="0">
                    <a:pos x="253" y="433"/>
                  </a:cxn>
                  <a:cxn ang="0">
                    <a:pos x="282" y="355"/>
                  </a:cxn>
                  <a:cxn ang="0">
                    <a:pos x="344" y="423"/>
                  </a:cxn>
                  <a:cxn ang="0">
                    <a:pos x="337" y="319"/>
                  </a:cxn>
                  <a:cxn ang="0">
                    <a:pos x="384" y="310"/>
                  </a:cxn>
                  <a:cxn ang="0">
                    <a:pos x="382" y="252"/>
                  </a:cxn>
                  <a:cxn ang="0">
                    <a:pos x="498" y="223"/>
                  </a:cxn>
                  <a:cxn ang="0">
                    <a:pos x="405" y="176"/>
                  </a:cxn>
                  <a:cxn ang="0">
                    <a:pos x="473" y="106"/>
                  </a:cxn>
                  <a:cxn ang="0">
                    <a:pos x="380" y="141"/>
                  </a:cxn>
                  <a:cxn ang="0">
                    <a:pos x="452" y="0"/>
                  </a:cxn>
                  <a:cxn ang="0">
                    <a:pos x="341" y="80"/>
                  </a:cxn>
                </a:cxnLst>
                <a:rect l="0" t="0" r="r" b="b"/>
                <a:pathLst>
                  <a:path w="499" h="454">
                    <a:moveTo>
                      <a:pt x="341" y="80"/>
                    </a:moveTo>
                    <a:lnTo>
                      <a:pt x="338" y="4"/>
                    </a:lnTo>
                    <a:lnTo>
                      <a:pt x="265" y="106"/>
                    </a:lnTo>
                    <a:lnTo>
                      <a:pt x="223" y="3"/>
                    </a:lnTo>
                    <a:lnTo>
                      <a:pt x="190" y="114"/>
                    </a:lnTo>
                    <a:lnTo>
                      <a:pt x="109" y="90"/>
                    </a:lnTo>
                    <a:lnTo>
                      <a:pt x="120" y="196"/>
                    </a:lnTo>
                    <a:lnTo>
                      <a:pt x="34" y="195"/>
                    </a:lnTo>
                    <a:lnTo>
                      <a:pt x="65" y="285"/>
                    </a:lnTo>
                    <a:lnTo>
                      <a:pt x="0" y="328"/>
                    </a:lnTo>
                    <a:lnTo>
                      <a:pt x="59" y="369"/>
                    </a:lnTo>
                    <a:lnTo>
                      <a:pt x="22" y="453"/>
                    </a:lnTo>
                    <a:lnTo>
                      <a:pt x="109" y="389"/>
                    </a:lnTo>
                    <a:lnTo>
                      <a:pt x="112" y="438"/>
                    </a:lnTo>
                    <a:lnTo>
                      <a:pt x="161" y="390"/>
                    </a:lnTo>
                    <a:lnTo>
                      <a:pt x="175" y="441"/>
                    </a:lnTo>
                    <a:lnTo>
                      <a:pt x="219" y="374"/>
                    </a:lnTo>
                    <a:lnTo>
                      <a:pt x="253" y="433"/>
                    </a:lnTo>
                    <a:lnTo>
                      <a:pt x="282" y="355"/>
                    </a:lnTo>
                    <a:lnTo>
                      <a:pt x="344" y="423"/>
                    </a:lnTo>
                    <a:lnTo>
                      <a:pt x="337" y="319"/>
                    </a:lnTo>
                    <a:lnTo>
                      <a:pt x="384" y="310"/>
                    </a:lnTo>
                    <a:lnTo>
                      <a:pt x="382" y="252"/>
                    </a:lnTo>
                    <a:lnTo>
                      <a:pt x="498" y="223"/>
                    </a:lnTo>
                    <a:lnTo>
                      <a:pt x="405" y="176"/>
                    </a:lnTo>
                    <a:lnTo>
                      <a:pt x="473" y="106"/>
                    </a:lnTo>
                    <a:lnTo>
                      <a:pt x="380" y="141"/>
                    </a:lnTo>
                    <a:lnTo>
                      <a:pt x="452" y="0"/>
                    </a:lnTo>
                    <a:lnTo>
                      <a:pt x="341" y="80"/>
                    </a:lnTo>
                  </a:path>
                </a:pathLst>
              </a:custGeom>
              <a:solidFill>
                <a:schemeClr val="bg1"/>
              </a:solidFill>
              <a:ln w="12700" cap="rnd" cmpd="sng">
                <a:solidFill>
                  <a:schemeClr val="tx1"/>
                </a:solidFill>
                <a:prstDash val="solid"/>
                <a:round/>
              </a:ln>
              <a:effectLst/>
            </p:spPr>
            <p:txBody>
              <a:bodyPr/>
              <a:lstStyle/>
              <a:p>
                <a:endParaRPr lang="zh-CN" altLang="en-US"/>
              </a:p>
            </p:txBody>
          </p:sp>
          <p:sp>
            <p:nvSpPr>
              <p:cNvPr id="455745" name="Rectangle 65"/>
              <p:cNvSpPr>
                <a:spLocks noChangeArrowheads="1"/>
              </p:cNvSpPr>
              <p:nvPr/>
            </p:nvSpPr>
            <p:spPr bwMode="auto">
              <a:xfrm>
                <a:off x="2331" y="2024"/>
                <a:ext cx="391" cy="214"/>
              </a:xfrm>
              <a:prstGeom prst="rect">
                <a:avLst/>
              </a:prstGeom>
              <a:noFill/>
              <a:ln w="9525">
                <a:noFill/>
                <a:miter lim="800000"/>
              </a:ln>
              <a:effectLst/>
            </p:spPr>
            <p:txBody>
              <a:bodyPr wrap="none" lIns="92075" tIns="46038" rIns="92075" bIns="46038">
                <a:spAutoFit/>
              </a:bodyPr>
              <a:lstStyle/>
              <a:p>
                <a:pPr algn="l" defTabSz="762000"/>
                <a:r>
                  <a:rPr lang="en-US" altLang="zh-CN" sz="1600" dirty="0">
                    <a:solidFill>
                      <a:schemeClr val="hlink"/>
                    </a:solidFill>
                    <a:latin typeface="Arial" panose="020B0604020202020204" pitchFamily="34" charset="0"/>
                    <a:ea typeface="黑体" panose="02010609060101010101" pitchFamily="49" charset="-122"/>
                  </a:rPr>
                  <a:t>error</a:t>
                </a:r>
              </a:p>
            </p:txBody>
          </p:sp>
        </p:grpSp>
        <p:sp>
          <p:nvSpPr>
            <p:cNvPr id="455746" name="Freeform 66"/>
            <p:cNvSpPr/>
            <p:nvPr/>
          </p:nvSpPr>
          <p:spPr bwMode="auto">
            <a:xfrm>
              <a:off x="628650" y="1379690"/>
              <a:ext cx="1096963" cy="696913"/>
            </a:xfrm>
            <a:custGeom>
              <a:avLst/>
              <a:gdLst/>
              <a:ahLst/>
              <a:cxnLst>
                <a:cxn ang="0">
                  <a:pos x="0" y="0"/>
                </a:cxn>
                <a:cxn ang="0">
                  <a:pos x="690" y="137"/>
                </a:cxn>
                <a:cxn ang="0">
                  <a:pos x="690" y="438"/>
                </a:cxn>
                <a:cxn ang="0">
                  <a:pos x="0" y="301"/>
                </a:cxn>
                <a:cxn ang="0">
                  <a:pos x="0" y="0"/>
                </a:cxn>
              </a:cxnLst>
              <a:rect l="0" t="0" r="r" b="b"/>
              <a:pathLst>
                <a:path w="691" h="439">
                  <a:moveTo>
                    <a:pt x="0" y="0"/>
                  </a:moveTo>
                  <a:lnTo>
                    <a:pt x="690" y="137"/>
                  </a:lnTo>
                  <a:lnTo>
                    <a:pt x="690" y="438"/>
                  </a:lnTo>
                  <a:lnTo>
                    <a:pt x="0" y="301"/>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47" name="Freeform 67"/>
            <p:cNvSpPr/>
            <p:nvPr/>
          </p:nvSpPr>
          <p:spPr bwMode="auto">
            <a:xfrm>
              <a:off x="623888" y="2714778"/>
              <a:ext cx="1106487" cy="681037"/>
            </a:xfrm>
            <a:custGeom>
              <a:avLst/>
              <a:gdLst/>
              <a:ahLst/>
              <a:cxnLst>
                <a:cxn ang="0">
                  <a:pos x="0" y="0"/>
                </a:cxn>
                <a:cxn ang="0">
                  <a:pos x="696" y="133"/>
                </a:cxn>
                <a:cxn ang="0">
                  <a:pos x="696" y="428"/>
                </a:cxn>
                <a:cxn ang="0">
                  <a:pos x="0" y="295"/>
                </a:cxn>
                <a:cxn ang="0">
                  <a:pos x="0" y="0"/>
                </a:cxn>
              </a:cxnLst>
              <a:rect l="0" t="0" r="r" b="b"/>
              <a:pathLst>
                <a:path w="697" h="429">
                  <a:moveTo>
                    <a:pt x="0" y="0"/>
                  </a:moveTo>
                  <a:lnTo>
                    <a:pt x="696" y="133"/>
                  </a:lnTo>
                  <a:lnTo>
                    <a:pt x="696" y="428"/>
                  </a:lnTo>
                  <a:lnTo>
                    <a:pt x="0" y="295"/>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48" name="Line 68"/>
            <p:cNvSpPr>
              <a:spLocks noChangeShapeType="1"/>
            </p:cNvSpPr>
            <p:nvPr/>
          </p:nvSpPr>
          <p:spPr bwMode="auto">
            <a:xfrm>
              <a:off x="349250" y="1489228"/>
              <a:ext cx="1588" cy="2082800"/>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55749" name="Rectangle 69"/>
            <p:cNvSpPr>
              <a:spLocks noChangeArrowheads="1"/>
            </p:cNvSpPr>
            <p:nvPr/>
          </p:nvSpPr>
          <p:spPr bwMode="auto">
            <a:xfrm>
              <a:off x="178593" y="3735424"/>
              <a:ext cx="462947" cy="597344"/>
            </a:xfrm>
            <a:prstGeom prst="rect">
              <a:avLst/>
            </a:prstGeom>
            <a:noFill/>
            <a:ln w="9525">
              <a:noFill/>
              <a:miter lim="800000"/>
            </a:ln>
            <a:effectLst/>
          </p:spPr>
          <p:txBody>
            <a:bodyPr vert="eaVert"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Time</a:t>
              </a:r>
              <a:endParaRPr lang="zh-CN" altLang="en-US" sz="1800" dirty="0">
                <a:latin typeface="Arial" panose="020B0604020202020204" pitchFamily="34" charset="0"/>
                <a:ea typeface="黑体" panose="02010609060101010101" pitchFamily="49" charset="-122"/>
              </a:endParaRPr>
            </a:p>
          </p:txBody>
        </p:sp>
        <p:sp>
          <p:nvSpPr>
            <p:cNvPr id="455750" name="Line 70"/>
            <p:cNvSpPr>
              <a:spLocks noChangeShapeType="1"/>
            </p:cNvSpPr>
            <p:nvPr/>
          </p:nvSpPr>
          <p:spPr bwMode="auto">
            <a:xfrm>
              <a:off x="614363" y="1244753"/>
              <a:ext cx="1587" cy="29400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51" name="Line 71"/>
            <p:cNvSpPr>
              <a:spLocks noChangeShapeType="1"/>
            </p:cNvSpPr>
            <p:nvPr/>
          </p:nvSpPr>
          <p:spPr bwMode="auto">
            <a:xfrm>
              <a:off x="1736725" y="1235228"/>
              <a:ext cx="1588" cy="29400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52" name="Rectangle 72"/>
            <p:cNvSpPr>
              <a:spLocks noChangeArrowheads="1"/>
            </p:cNvSpPr>
            <p:nvPr/>
          </p:nvSpPr>
          <p:spPr bwMode="auto">
            <a:xfrm>
              <a:off x="446088" y="935190"/>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A</a:t>
              </a:r>
            </a:p>
          </p:txBody>
        </p:sp>
        <p:sp>
          <p:nvSpPr>
            <p:cNvPr id="455753" name="Rectangle 73"/>
            <p:cNvSpPr>
              <a:spLocks noChangeArrowheads="1"/>
            </p:cNvSpPr>
            <p:nvPr/>
          </p:nvSpPr>
          <p:spPr bwMode="auto">
            <a:xfrm>
              <a:off x="1571625" y="935190"/>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B</a:t>
              </a:r>
            </a:p>
          </p:txBody>
        </p:sp>
        <p:sp>
          <p:nvSpPr>
            <p:cNvPr id="455754" name="Line 74"/>
            <p:cNvSpPr>
              <a:spLocks noChangeShapeType="1"/>
            </p:cNvSpPr>
            <p:nvPr/>
          </p:nvSpPr>
          <p:spPr bwMode="auto">
            <a:xfrm>
              <a:off x="614363" y="1366990"/>
              <a:ext cx="1119187"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55" name="Line 75"/>
            <p:cNvSpPr>
              <a:spLocks noChangeShapeType="1"/>
            </p:cNvSpPr>
            <p:nvPr/>
          </p:nvSpPr>
          <p:spPr bwMode="auto">
            <a:xfrm>
              <a:off x="628650" y="1887690"/>
              <a:ext cx="1104900" cy="192088"/>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55756" name="Group 76"/>
            <p:cNvGrpSpPr/>
            <p:nvPr/>
          </p:nvGrpSpPr>
          <p:grpSpPr bwMode="auto">
            <a:xfrm>
              <a:off x="679450" y="1579715"/>
              <a:ext cx="1009650" cy="369888"/>
              <a:chOff x="338" y="2030"/>
              <a:chExt cx="636" cy="233"/>
            </a:xfrm>
          </p:grpSpPr>
          <p:sp>
            <p:nvSpPr>
              <p:cNvPr id="455757" name="Freeform 77"/>
              <p:cNvSpPr/>
              <p:nvPr/>
            </p:nvSpPr>
            <p:spPr bwMode="auto">
              <a:xfrm>
                <a:off x="381" y="2030"/>
                <a:ext cx="401" cy="173"/>
              </a:xfrm>
              <a:custGeom>
                <a:avLst/>
                <a:gdLst/>
                <a:ahLst/>
                <a:cxnLst>
                  <a:cxn ang="0">
                    <a:pos x="5" y="0"/>
                  </a:cxn>
                  <a:cxn ang="0">
                    <a:pos x="400" y="56"/>
                  </a:cxn>
                  <a:cxn ang="0">
                    <a:pos x="400" y="172"/>
                  </a:cxn>
                  <a:cxn ang="0">
                    <a:pos x="0" y="111"/>
                  </a:cxn>
                  <a:cxn ang="0">
                    <a:pos x="5" y="0"/>
                  </a:cxn>
                </a:cxnLst>
                <a:rect l="0" t="0" r="r" b="b"/>
                <a:pathLst>
                  <a:path w="401" h="173">
                    <a:moveTo>
                      <a:pt x="5" y="0"/>
                    </a:moveTo>
                    <a:lnTo>
                      <a:pt x="400" y="56"/>
                    </a:lnTo>
                    <a:lnTo>
                      <a:pt x="400"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58" name="Rectangle 78"/>
              <p:cNvSpPr>
                <a:spLocks noChangeArrowheads="1"/>
              </p:cNvSpPr>
              <p:nvPr/>
            </p:nvSpPr>
            <p:spPr bwMode="auto">
              <a:xfrm rot="540000">
                <a:off x="338" y="2032"/>
                <a:ext cx="63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Packet0</a:t>
                </a:r>
              </a:p>
            </p:txBody>
          </p:sp>
        </p:grpSp>
        <p:sp>
          <p:nvSpPr>
            <p:cNvPr id="455759" name="AutoShape 79"/>
            <p:cNvSpPr>
              <a:spLocks noChangeArrowheads="1"/>
            </p:cNvSpPr>
            <p:nvPr/>
          </p:nvSpPr>
          <p:spPr bwMode="auto">
            <a:xfrm rot="480000">
              <a:off x="1109110" y="1555902"/>
              <a:ext cx="292100" cy="96837"/>
            </a:xfrm>
            <a:prstGeom prst="rightArrow">
              <a:avLst>
                <a:gd name="adj1" fmla="val 50000"/>
                <a:gd name="adj2" fmla="val 125251"/>
              </a:avLst>
            </a:prstGeom>
            <a:solidFill>
              <a:schemeClr val="bg1"/>
            </a:solidFill>
            <a:ln w="12700">
              <a:solidFill>
                <a:schemeClr val="tx1"/>
              </a:solidFill>
              <a:miter lim="800000"/>
            </a:ln>
            <a:effectLst/>
          </p:spPr>
          <p:txBody>
            <a:bodyPr wrap="none" anchor="ctr"/>
            <a:lstStyle/>
            <a:p>
              <a:endParaRPr lang="zh-CN" altLang="en-US"/>
            </a:p>
          </p:txBody>
        </p:sp>
        <p:sp>
          <p:nvSpPr>
            <p:cNvPr id="455760" name="Line 80"/>
            <p:cNvSpPr>
              <a:spLocks noChangeShapeType="1"/>
            </p:cNvSpPr>
            <p:nvPr/>
          </p:nvSpPr>
          <p:spPr bwMode="auto">
            <a:xfrm>
              <a:off x="1758950" y="2105178"/>
              <a:ext cx="227013" cy="1587"/>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55761" name="Rectangle 81"/>
            <p:cNvSpPr>
              <a:spLocks noChangeArrowheads="1"/>
            </p:cNvSpPr>
            <p:nvPr/>
          </p:nvSpPr>
          <p:spPr bwMode="auto">
            <a:xfrm>
              <a:off x="1769003" y="2075342"/>
              <a:ext cx="1144544" cy="369974"/>
            </a:xfrm>
            <a:prstGeom prst="rect">
              <a:avLst/>
            </a:prstGeom>
            <a:noFill/>
            <a:ln w="9525">
              <a:noFill/>
              <a:miter lim="800000"/>
            </a:ln>
            <a:effectLst/>
          </p:spPr>
          <p:txBody>
            <a:bodyPr wrap="none" lIns="92075" tIns="46038" rIns="92075" bIns="46038">
              <a:spAutoFit/>
            </a:bodyPr>
            <a:lstStyle/>
            <a:p>
              <a:pPr algn="l" defTabSz="762000"/>
              <a:r>
                <a:rPr lang="en-US" altLang="zh-CN" sz="1600" dirty="0">
                  <a:latin typeface="Arial" panose="020B0604020202020204" pitchFamily="34" charset="0"/>
                  <a:ea typeface="黑体" panose="02010609060101010101" pitchFamily="49" charset="-122"/>
                </a:rPr>
                <a:t>delivered</a:t>
              </a:r>
              <a:r>
                <a:rPr lang="en-US" altLang="zh-CN" sz="1800" dirty="0">
                  <a:latin typeface="Arial" panose="020B0604020202020204" pitchFamily="34" charset="0"/>
                  <a:ea typeface="黑体" panose="02010609060101010101" pitchFamily="49" charset="-122"/>
                </a:rPr>
                <a:t>  </a:t>
              </a:r>
            </a:p>
          </p:txBody>
        </p:sp>
        <p:sp>
          <p:nvSpPr>
            <p:cNvPr id="455762" name="Line 82"/>
            <p:cNvSpPr>
              <a:spLocks noChangeShapeType="1"/>
            </p:cNvSpPr>
            <p:nvPr/>
          </p:nvSpPr>
          <p:spPr bwMode="auto">
            <a:xfrm flipH="1">
              <a:off x="623888" y="2194078"/>
              <a:ext cx="1109662"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63" name="Line 83"/>
            <p:cNvSpPr>
              <a:spLocks noChangeShapeType="1"/>
            </p:cNvSpPr>
            <p:nvPr/>
          </p:nvSpPr>
          <p:spPr bwMode="auto">
            <a:xfrm flipH="1">
              <a:off x="623888" y="2413153"/>
              <a:ext cx="1117600" cy="2222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64" name="Rectangle 84"/>
            <p:cNvSpPr>
              <a:spLocks noChangeArrowheads="1"/>
            </p:cNvSpPr>
            <p:nvPr/>
          </p:nvSpPr>
          <p:spPr bwMode="auto">
            <a:xfrm rot="21060000">
              <a:off x="990600" y="2160740"/>
              <a:ext cx="781050" cy="366713"/>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ACK0</a:t>
              </a:r>
            </a:p>
          </p:txBody>
        </p:sp>
        <p:sp>
          <p:nvSpPr>
            <p:cNvPr id="455765" name="Line 85"/>
            <p:cNvSpPr>
              <a:spLocks noChangeShapeType="1"/>
            </p:cNvSpPr>
            <p:nvPr/>
          </p:nvSpPr>
          <p:spPr bwMode="auto">
            <a:xfrm>
              <a:off x="609600" y="2702078"/>
              <a:ext cx="1117600" cy="20478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66" name="Line 86"/>
            <p:cNvSpPr>
              <a:spLocks noChangeShapeType="1"/>
            </p:cNvSpPr>
            <p:nvPr/>
          </p:nvSpPr>
          <p:spPr bwMode="auto">
            <a:xfrm>
              <a:off x="623888" y="3222778"/>
              <a:ext cx="1103312" cy="192087"/>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55767" name="Group 87"/>
            <p:cNvGrpSpPr/>
            <p:nvPr/>
          </p:nvGrpSpPr>
          <p:grpSpPr bwMode="auto">
            <a:xfrm>
              <a:off x="671513" y="2916390"/>
              <a:ext cx="1009650" cy="369888"/>
              <a:chOff x="333" y="2872"/>
              <a:chExt cx="636" cy="233"/>
            </a:xfrm>
          </p:grpSpPr>
          <p:sp>
            <p:nvSpPr>
              <p:cNvPr id="455768" name="Freeform 88"/>
              <p:cNvSpPr/>
              <p:nvPr/>
            </p:nvSpPr>
            <p:spPr bwMode="auto">
              <a:xfrm>
                <a:off x="377" y="2872"/>
                <a:ext cx="402" cy="172"/>
              </a:xfrm>
              <a:custGeom>
                <a:avLst/>
                <a:gdLst/>
                <a:ahLst/>
                <a:cxnLst>
                  <a:cxn ang="0">
                    <a:pos x="5" y="0"/>
                  </a:cxn>
                  <a:cxn ang="0">
                    <a:pos x="401" y="55"/>
                  </a:cxn>
                  <a:cxn ang="0">
                    <a:pos x="401" y="171"/>
                  </a:cxn>
                  <a:cxn ang="0">
                    <a:pos x="0" y="110"/>
                  </a:cxn>
                  <a:cxn ang="0">
                    <a:pos x="5" y="0"/>
                  </a:cxn>
                </a:cxnLst>
                <a:rect l="0" t="0" r="r" b="b"/>
                <a:pathLst>
                  <a:path w="402" h="172">
                    <a:moveTo>
                      <a:pt x="5" y="0"/>
                    </a:moveTo>
                    <a:lnTo>
                      <a:pt x="401" y="55"/>
                    </a:lnTo>
                    <a:lnTo>
                      <a:pt x="401" y="171"/>
                    </a:lnTo>
                    <a:lnTo>
                      <a:pt x="0" y="110"/>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69" name="Rectangle 89"/>
              <p:cNvSpPr>
                <a:spLocks noChangeArrowheads="1"/>
              </p:cNvSpPr>
              <p:nvPr/>
            </p:nvSpPr>
            <p:spPr bwMode="auto">
              <a:xfrm rot="540000">
                <a:off x="333" y="2874"/>
                <a:ext cx="63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Packet1</a:t>
                </a:r>
              </a:p>
            </p:txBody>
          </p:sp>
        </p:grpSp>
        <p:sp>
          <p:nvSpPr>
            <p:cNvPr id="455770" name="AutoShape 90"/>
            <p:cNvSpPr>
              <a:spLocks noChangeArrowheads="1"/>
            </p:cNvSpPr>
            <p:nvPr/>
          </p:nvSpPr>
          <p:spPr bwMode="auto">
            <a:xfrm rot="480000">
              <a:off x="1222395" y="2928297"/>
              <a:ext cx="290513" cy="96838"/>
            </a:xfrm>
            <a:prstGeom prst="rightArrow">
              <a:avLst>
                <a:gd name="adj1" fmla="val 50000"/>
                <a:gd name="adj2" fmla="val 124569"/>
              </a:avLst>
            </a:prstGeom>
            <a:solidFill>
              <a:schemeClr val="bg1"/>
            </a:solidFill>
            <a:ln w="12700">
              <a:solidFill>
                <a:schemeClr val="tx1"/>
              </a:solidFill>
              <a:miter lim="800000"/>
            </a:ln>
            <a:effectLst/>
          </p:spPr>
          <p:txBody>
            <a:bodyPr wrap="none" anchor="ctr"/>
            <a:lstStyle/>
            <a:p>
              <a:endParaRPr lang="zh-CN" altLang="en-US"/>
            </a:p>
          </p:txBody>
        </p:sp>
        <p:sp>
          <p:nvSpPr>
            <p:cNvPr id="455771" name="Line 91"/>
            <p:cNvSpPr>
              <a:spLocks noChangeShapeType="1"/>
            </p:cNvSpPr>
            <p:nvPr/>
          </p:nvSpPr>
          <p:spPr bwMode="auto">
            <a:xfrm>
              <a:off x="1754188" y="3441853"/>
              <a:ext cx="227012" cy="1587"/>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55772" name="Rectangle 92"/>
            <p:cNvSpPr>
              <a:spLocks noChangeArrowheads="1"/>
            </p:cNvSpPr>
            <p:nvPr/>
          </p:nvSpPr>
          <p:spPr bwMode="auto">
            <a:xfrm>
              <a:off x="1705282" y="3427565"/>
              <a:ext cx="1080424" cy="369974"/>
            </a:xfrm>
            <a:prstGeom prst="rect">
              <a:avLst/>
            </a:prstGeom>
            <a:noFill/>
            <a:ln w="9525">
              <a:noFill/>
              <a:miter lim="800000"/>
            </a:ln>
            <a:effectLst/>
          </p:spPr>
          <p:txBody>
            <a:bodyPr wrap="none" lIns="92075" tIns="46038" rIns="92075" bIns="46038">
              <a:spAutoFit/>
            </a:bodyPr>
            <a:lstStyle/>
            <a:p>
              <a:pPr algn="l" defTabSz="762000"/>
              <a:r>
                <a:rPr lang="en-US" altLang="zh-CN" sz="1600" dirty="0">
                  <a:latin typeface="Arial" panose="020B0604020202020204" pitchFamily="34" charset="0"/>
                  <a:ea typeface="黑体" panose="02010609060101010101" pitchFamily="49" charset="-122"/>
                </a:rPr>
                <a:t>delivered</a:t>
              </a:r>
              <a:r>
                <a:rPr lang="en-US" altLang="zh-CN" sz="1800" dirty="0">
                  <a:latin typeface="Arial" panose="020B0604020202020204" pitchFamily="34" charset="0"/>
                  <a:ea typeface="黑体" panose="02010609060101010101" pitchFamily="49" charset="-122"/>
                </a:rPr>
                <a:t> </a:t>
              </a:r>
            </a:p>
          </p:txBody>
        </p:sp>
        <p:sp>
          <p:nvSpPr>
            <p:cNvPr id="455773" name="Line 93"/>
            <p:cNvSpPr>
              <a:spLocks noChangeShapeType="1"/>
            </p:cNvSpPr>
            <p:nvPr/>
          </p:nvSpPr>
          <p:spPr bwMode="auto">
            <a:xfrm flipH="1">
              <a:off x="617538" y="3529165"/>
              <a:ext cx="1109662"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74" name="Line 94"/>
            <p:cNvSpPr>
              <a:spLocks noChangeShapeType="1"/>
            </p:cNvSpPr>
            <p:nvPr/>
          </p:nvSpPr>
          <p:spPr bwMode="auto">
            <a:xfrm flipH="1">
              <a:off x="617538" y="3746653"/>
              <a:ext cx="1119187" cy="22383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75" name="Rectangle 95"/>
            <p:cNvSpPr>
              <a:spLocks noChangeArrowheads="1"/>
            </p:cNvSpPr>
            <p:nvPr/>
          </p:nvSpPr>
          <p:spPr bwMode="auto">
            <a:xfrm rot="21060000">
              <a:off x="990600" y="3532340"/>
              <a:ext cx="781050" cy="366713"/>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ACK1</a:t>
              </a:r>
            </a:p>
          </p:txBody>
        </p:sp>
        <p:sp>
          <p:nvSpPr>
            <p:cNvPr id="455776" name="Line 96"/>
            <p:cNvSpPr>
              <a:spLocks noChangeShapeType="1"/>
            </p:cNvSpPr>
            <p:nvPr/>
          </p:nvSpPr>
          <p:spPr bwMode="auto">
            <a:xfrm flipV="1">
              <a:off x="701612" y="2408390"/>
              <a:ext cx="373062" cy="79375"/>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55777" name="Line 97"/>
            <p:cNvSpPr>
              <a:spLocks noChangeShapeType="1"/>
            </p:cNvSpPr>
            <p:nvPr/>
          </p:nvSpPr>
          <p:spPr bwMode="auto">
            <a:xfrm flipV="1">
              <a:off x="693095" y="3786667"/>
              <a:ext cx="388937" cy="76200"/>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55778" name="Rectangle 98"/>
            <p:cNvSpPr>
              <a:spLocks noChangeArrowheads="1"/>
            </p:cNvSpPr>
            <p:nvPr/>
          </p:nvSpPr>
          <p:spPr bwMode="auto">
            <a:xfrm>
              <a:off x="562769" y="4279865"/>
              <a:ext cx="1225550" cy="366712"/>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 normal</a:t>
              </a:r>
            </a:p>
          </p:txBody>
        </p:sp>
        <p:sp>
          <p:nvSpPr>
            <p:cNvPr id="455780" name="Freeform 100"/>
            <p:cNvSpPr/>
            <p:nvPr/>
          </p:nvSpPr>
          <p:spPr bwMode="auto">
            <a:xfrm>
              <a:off x="2933701" y="1412234"/>
              <a:ext cx="1096963" cy="714375"/>
            </a:xfrm>
            <a:custGeom>
              <a:avLst/>
              <a:gdLst/>
              <a:ahLst/>
              <a:cxnLst>
                <a:cxn ang="0">
                  <a:pos x="0" y="0"/>
                </a:cxn>
                <a:cxn ang="0">
                  <a:pos x="690" y="140"/>
                </a:cxn>
                <a:cxn ang="0">
                  <a:pos x="690" y="449"/>
                </a:cxn>
                <a:cxn ang="0">
                  <a:pos x="0" y="309"/>
                </a:cxn>
                <a:cxn ang="0">
                  <a:pos x="0" y="0"/>
                </a:cxn>
              </a:cxnLst>
              <a:rect l="0" t="0" r="r" b="b"/>
              <a:pathLst>
                <a:path w="691" h="450">
                  <a:moveTo>
                    <a:pt x="0" y="0"/>
                  </a:moveTo>
                  <a:lnTo>
                    <a:pt x="690" y="140"/>
                  </a:lnTo>
                  <a:lnTo>
                    <a:pt x="690" y="449"/>
                  </a:lnTo>
                  <a:lnTo>
                    <a:pt x="0" y="309"/>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81" name="Freeform 101"/>
            <p:cNvSpPr/>
            <p:nvPr/>
          </p:nvSpPr>
          <p:spPr bwMode="auto">
            <a:xfrm>
              <a:off x="2930526" y="2755259"/>
              <a:ext cx="1114425" cy="696913"/>
            </a:xfrm>
            <a:custGeom>
              <a:avLst/>
              <a:gdLst/>
              <a:ahLst/>
              <a:cxnLst>
                <a:cxn ang="0">
                  <a:pos x="0" y="0"/>
                </a:cxn>
                <a:cxn ang="0">
                  <a:pos x="701" y="137"/>
                </a:cxn>
                <a:cxn ang="0">
                  <a:pos x="701" y="438"/>
                </a:cxn>
                <a:cxn ang="0">
                  <a:pos x="0" y="301"/>
                </a:cxn>
                <a:cxn ang="0">
                  <a:pos x="0" y="0"/>
                </a:cxn>
              </a:cxnLst>
              <a:rect l="0" t="0" r="r" b="b"/>
              <a:pathLst>
                <a:path w="702" h="439">
                  <a:moveTo>
                    <a:pt x="0" y="0"/>
                  </a:moveTo>
                  <a:lnTo>
                    <a:pt x="701" y="137"/>
                  </a:lnTo>
                  <a:lnTo>
                    <a:pt x="701" y="438"/>
                  </a:lnTo>
                  <a:lnTo>
                    <a:pt x="0" y="301"/>
                  </a:lnTo>
                  <a:lnTo>
                    <a:pt x="0"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82" name="Line 102"/>
            <p:cNvSpPr>
              <a:spLocks noChangeShapeType="1"/>
            </p:cNvSpPr>
            <p:nvPr/>
          </p:nvSpPr>
          <p:spPr bwMode="auto">
            <a:xfrm>
              <a:off x="4043364" y="1275709"/>
              <a:ext cx="0" cy="29400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83" name="Rectangle 103"/>
            <p:cNvSpPr>
              <a:spLocks noChangeArrowheads="1"/>
            </p:cNvSpPr>
            <p:nvPr/>
          </p:nvSpPr>
          <p:spPr bwMode="auto">
            <a:xfrm>
              <a:off x="2749551" y="975671"/>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A</a:t>
              </a:r>
            </a:p>
          </p:txBody>
        </p:sp>
        <p:sp>
          <p:nvSpPr>
            <p:cNvPr id="455784" name="Rectangle 104"/>
            <p:cNvSpPr>
              <a:spLocks noChangeArrowheads="1"/>
            </p:cNvSpPr>
            <p:nvPr/>
          </p:nvSpPr>
          <p:spPr bwMode="auto">
            <a:xfrm>
              <a:off x="3890964" y="975671"/>
              <a:ext cx="336550" cy="366713"/>
            </a:xfrm>
            <a:prstGeom prst="rect">
              <a:avLst/>
            </a:prstGeom>
            <a:no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B</a:t>
              </a:r>
            </a:p>
          </p:txBody>
        </p:sp>
        <p:sp>
          <p:nvSpPr>
            <p:cNvPr id="455785" name="Line 105"/>
            <p:cNvSpPr>
              <a:spLocks noChangeShapeType="1"/>
            </p:cNvSpPr>
            <p:nvPr/>
          </p:nvSpPr>
          <p:spPr bwMode="auto">
            <a:xfrm>
              <a:off x="2921001" y="1407471"/>
              <a:ext cx="1119188"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86" name="Line 106"/>
            <p:cNvSpPr>
              <a:spLocks noChangeShapeType="1"/>
            </p:cNvSpPr>
            <p:nvPr/>
          </p:nvSpPr>
          <p:spPr bwMode="auto">
            <a:xfrm>
              <a:off x="2933701" y="1928171"/>
              <a:ext cx="1106488" cy="192088"/>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55787" name="Group 107"/>
            <p:cNvGrpSpPr/>
            <p:nvPr/>
          </p:nvGrpSpPr>
          <p:grpSpPr bwMode="auto">
            <a:xfrm>
              <a:off x="2946401" y="1601146"/>
              <a:ext cx="1073150" cy="374650"/>
              <a:chOff x="1778" y="2018"/>
              <a:chExt cx="676" cy="236"/>
            </a:xfrm>
          </p:grpSpPr>
          <p:sp>
            <p:nvSpPr>
              <p:cNvPr id="455788" name="Freeform 108"/>
              <p:cNvSpPr/>
              <p:nvPr/>
            </p:nvSpPr>
            <p:spPr bwMode="auto">
              <a:xfrm>
                <a:off x="1822" y="2018"/>
                <a:ext cx="401" cy="173"/>
              </a:xfrm>
              <a:custGeom>
                <a:avLst/>
                <a:gdLst/>
                <a:ahLst/>
                <a:cxnLst>
                  <a:cxn ang="0">
                    <a:pos x="5" y="0"/>
                  </a:cxn>
                  <a:cxn ang="0">
                    <a:pos x="400" y="56"/>
                  </a:cxn>
                  <a:cxn ang="0">
                    <a:pos x="400" y="172"/>
                  </a:cxn>
                  <a:cxn ang="0">
                    <a:pos x="0" y="111"/>
                  </a:cxn>
                  <a:cxn ang="0">
                    <a:pos x="5" y="0"/>
                  </a:cxn>
                </a:cxnLst>
                <a:rect l="0" t="0" r="r" b="b"/>
                <a:pathLst>
                  <a:path w="401" h="173">
                    <a:moveTo>
                      <a:pt x="5" y="0"/>
                    </a:moveTo>
                    <a:lnTo>
                      <a:pt x="400" y="56"/>
                    </a:lnTo>
                    <a:lnTo>
                      <a:pt x="400"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89" name="Rectangle 109"/>
              <p:cNvSpPr>
                <a:spLocks noChangeArrowheads="1"/>
              </p:cNvSpPr>
              <p:nvPr/>
            </p:nvSpPr>
            <p:spPr bwMode="auto">
              <a:xfrm rot="540000">
                <a:off x="1778" y="2023"/>
                <a:ext cx="67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a:latin typeface="Arial" panose="020B0604020202020204" pitchFamily="34" charset="0"/>
                    <a:ea typeface="黑体" panose="02010609060101010101" pitchFamily="49" charset="-122"/>
                  </a:rPr>
                  <a:t>Packet 0</a:t>
                </a:r>
              </a:p>
            </p:txBody>
          </p:sp>
        </p:grpSp>
        <p:sp>
          <p:nvSpPr>
            <p:cNvPr id="455790" name="AutoShape 110"/>
            <p:cNvSpPr>
              <a:spLocks noChangeArrowheads="1"/>
            </p:cNvSpPr>
            <p:nvPr/>
          </p:nvSpPr>
          <p:spPr bwMode="auto">
            <a:xfrm rot="480000">
              <a:off x="3454500" y="1570640"/>
              <a:ext cx="292100" cy="96838"/>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p>
          </p:txBody>
        </p:sp>
        <p:sp>
          <p:nvSpPr>
            <p:cNvPr id="455791" name="Line 111"/>
            <p:cNvSpPr>
              <a:spLocks noChangeShapeType="1"/>
            </p:cNvSpPr>
            <p:nvPr/>
          </p:nvSpPr>
          <p:spPr bwMode="auto">
            <a:xfrm flipH="1">
              <a:off x="2930526" y="2234559"/>
              <a:ext cx="1109663"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92" name="Line 112"/>
            <p:cNvSpPr>
              <a:spLocks noChangeShapeType="1"/>
            </p:cNvSpPr>
            <p:nvPr/>
          </p:nvSpPr>
          <p:spPr bwMode="auto">
            <a:xfrm flipH="1">
              <a:off x="2930526" y="2453634"/>
              <a:ext cx="1117600" cy="22225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93" name="Rectangle 113"/>
            <p:cNvSpPr>
              <a:spLocks noChangeArrowheads="1"/>
            </p:cNvSpPr>
            <p:nvPr/>
          </p:nvSpPr>
          <p:spPr bwMode="auto">
            <a:xfrm rot="21060000">
              <a:off x="3381376" y="2217096"/>
              <a:ext cx="781050" cy="366713"/>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a:t>
              </a:r>
              <a:r>
                <a:rPr lang="en-US" altLang="zh-CN" sz="1800" dirty="0">
                  <a:solidFill>
                    <a:schemeClr val="hlink"/>
                  </a:solidFill>
                  <a:latin typeface="Arial" panose="020B0604020202020204" pitchFamily="34" charset="0"/>
                  <a:ea typeface="黑体" panose="02010609060101010101" pitchFamily="49" charset="-122"/>
                </a:rPr>
                <a:t>1</a:t>
              </a:r>
            </a:p>
          </p:txBody>
        </p:sp>
        <p:sp>
          <p:nvSpPr>
            <p:cNvPr id="455794" name="Line 114"/>
            <p:cNvSpPr>
              <a:spLocks noChangeShapeType="1"/>
            </p:cNvSpPr>
            <p:nvPr/>
          </p:nvSpPr>
          <p:spPr bwMode="auto">
            <a:xfrm>
              <a:off x="2963864" y="2742559"/>
              <a:ext cx="1119188" cy="204788"/>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795" name="Line 115"/>
            <p:cNvSpPr>
              <a:spLocks noChangeShapeType="1"/>
            </p:cNvSpPr>
            <p:nvPr/>
          </p:nvSpPr>
          <p:spPr bwMode="auto">
            <a:xfrm>
              <a:off x="2930526" y="3263259"/>
              <a:ext cx="1104900" cy="192088"/>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55796" name="Group 116"/>
            <p:cNvGrpSpPr/>
            <p:nvPr/>
          </p:nvGrpSpPr>
          <p:grpSpPr bwMode="auto">
            <a:xfrm>
              <a:off x="2957514" y="2899721"/>
              <a:ext cx="1073150" cy="373063"/>
              <a:chOff x="1785" y="2836"/>
              <a:chExt cx="676" cy="235"/>
            </a:xfrm>
          </p:grpSpPr>
          <p:sp>
            <p:nvSpPr>
              <p:cNvPr id="455797" name="Freeform 117"/>
              <p:cNvSpPr/>
              <p:nvPr/>
            </p:nvSpPr>
            <p:spPr bwMode="auto">
              <a:xfrm>
                <a:off x="1830" y="2836"/>
                <a:ext cx="400" cy="173"/>
              </a:xfrm>
              <a:custGeom>
                <a:avLst/>
                <a:gdLst/>
                <a:ahLst/>
                <a:cxnLst>
                  <a:cxn ang="0">
                    <a:pos x="5" y="0"/>
                  </a:cxn>
                  <a:cxn ang="0">
                    <a:pos x="399" y="56"/>
                  </a:cxn>
                  <a:cxn ang="0">
                    <a:pos x="399" y="172"/>
                  </a:cxn>
                  <a:cxn ang="0">
                    <a:pos x="0" y="111"/>
                  </a:cxn>
                  <a:cxn ang="0">
                    <a:pos x="5" y="0"/>
                  </a:cxn>
                </a:cxnLst>
                <a:rect l="0" t="0" r="r" b="b"/>
                <a:pathLst>
                  <a:path w="400" h="173">
                    <a:moveTo>
                      <a:pt x="5" y="0"/>
                    </a:moveTo>
                    <a:lnTo>
                      <a:pt x="399" y="56"/>
                    </a:lnTo>
                    <a:lnTo>
                      <a:pt x="399" y="172"/>
                    </a:lnTo>
                    <a:lnTo>
                      <a:pt x="0" y="111"/>
                    </a:lnTo>
                    <a:lnTo>
                      <a:pt x="5" y="0"/>
                    </a:lnTo>
                  </a:path>
                </a:pathLst>
              </a:custGeom>
              <a:solidFill>
                <a:srgbClr val="DDDDDD"/>
              </a:solidFill>
              <a:ln w="9525" cap="rnd">
                <a:noFill/>
                <a:round/>
                <a:headEnd type="none" w="sm" len="sm"/>
                <a:tailEnd type="none" w="sm" len="sm"/>
              </a:ln>
              <a:effectLst/>
            </p:spPr>
            <p:txBody>
              <a:bodyPr/>
              <a:lstStyle/>
              <a:p>
                <a:endParaRPr lang="zh-CN" altLang="en-US"/>
              </a:p>
            </p:txBody>
          </p:sp>
          <p:sp>
            <p:nvSpPr>
              <p:cNvPr id="455798" name="Rectangle 118"/>
              <p:cNvSpPr>
                <a:spLocks noChangeArrowheads="1"/>
              </p:cNvSpPr>
              <p:nvPr/>
            </p:nvSpPr>
            <p:spPr bwMode="auto">
              <a:xfrm rot="540000">
                <a:off x="1785" y="2840"/>
                <a:ext cx="676" cy="231"/>
              </a:xfrm>
              <a:prstGeom prst="rect">
                <a:avLst/>
              </a:prstGeom>
              <a:solidFill>
                <a:srgbClr val="DDDDDD"/>
              </a:solid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Packet 0</a:t>
                </a:r>
              </a:p>
            </p:txBody>
          </p:sp>
        </p:grpSp>
        <p:sp>
          <p:nvSpPr>
            <p:cNvPr id="455799" name="AutoShape 119"/>
            <p:cNvSpPr>
              <a:spLocks noChangeArrowheads="1"/>
            </p:cNvSpPr>
            <p:nvPr/>
          </p:nvSpPr>
          <p:spPr bwMode="auto">
            <a:xfrm rot="480000">
              <a:off x="3386205" y="2888105"/>
              <a:ext cx="292100" cy="96838"/>
            </a:xfrm>
            <a:prstGeom prst="rightArrow">
              <a:avLst>
                <a:gd name="adj1" fmla="val 50000"/>
                <a:gd name="adj2" fmla="val 125250"/>
              </a:avLst>
            </a:prstGeom>
            <a:solidFill>
              <a:schemeClr val="bg1"/>
            </a:solidFill>
            <a:ln w="12700">
              <a:solidFill>
                <a:schemeClr val="tx1"/>
              </a:solidFill>
              <a:miter lim="800000"/>
            </a:ln>
            <a:effectLst/>
          </p:spPr>
          <p:txBody>
            <a:bodyPr wrap="none" anchor="ctr"/>
            <a:lstStyle/>
            <a:p>
              <a:endParaRPr lang="zh-CN" altLang="en-US"/>
            </a:p>
          </p:txBody>
        </p:sp>
        <p:sp>
          <p:nvSpPr>
            <p:cNvPr id="455800" name="Line 120"/>
            <p:cNvSpPr>
              <a:spLocks noChangeShapeType="1"/>
            </p:cNvSpPr>
            <p:nvPr/>
          </p:nvSpPr>
          <p:spPr bwMode="auto">
            <a:xfrm>
              <a:off x="4059239" y="3482334"/>
              <a:ext cx="228600" cy="0"/>
            </a:xfrm>
            <a:prstGeom prst="line">
              <a:avLst/>
            </a:prstGeom>
            <a:noFill/>
            <a:ln w="12700">
              <a:solidFill>
                <a:schemeClr val="tx1"/>
              </a:solidFill>
              <a:round/>
              <a:headEnd type="none" w="sm" len="sm"/>
              <a:tailEnd type="stealth" w="med" len="lg"/>
            </a:ln>
            <a:effectLst/>
          </p:spPr>
          <p:txBody>
            <a:bodyPr/>
            <a:lstStyle/>
            <a:p>
              <a:endParaRPr lang="zh-CN" altLang="en-US"/>
            </a:p>
          </p:txBody>
        </p:sp>
        <p:sp>
          <p:nvSpPr>
            <p:cNvPr id="455801" name="Rectangle 121"/>
            <p:cNvSpPr>
              <a:spLocks noChangeArrowheads="1"/>
            </p:cNvSpPr>
            <p:nvPr/>
          </p:nvSpPr>
          <p:spPr bwMode="auto">
            <a:xfrm>
              <a:off x="4102101" y="3471221"/>
              <a:ext cx="1016304" cy="339196"/>
            </a:xfrm>
            <a:prstGeom prst="rect">
              <a:avLst/>
            </a:prstGeom>
            <a:noFill/>
            <a:ln w="9525">
              <a:noFill/>
              <a:miter lim="800000"/>
            </a:ln>
            <a:effectLst/>
          </p:spPr>
          <p:txBody>
            <a:bodyPr wrap="none" lIns="92075" tIns="46038" rIns="92075" bIns="46038">
              <a:spAutoFit/>
            </a:bodyPr>
            <a:lstStyle/>
            <a:p>
              <a:pPr algn="l" defTabSz="762000" eaLnBrk="1" hangingPunct="1">
                <a:spcBef>
                  <a:spcPct val="60000"/>
                </a:spcBef>
                <a:buClr>
                  <a:schemeClr val="bg1"/>
                </a:buClr>
                <a:buSzPct val="70000"/>
                <a:buFont typeface="Wingdings" panose="05000000000000000000" pitchFamily="2" charset="2"/>
                <a:buNone/>
              </a:pPr>
              <a:r>
                <a:rPr lang="en-US" altLang="zh-CN" sz="1600" dirty="0">
                  <a:latin typeface="Arial" panose="020B0604020202020204" pitchFamily="34" charset="0"/>
                  <a:ea typeface="黑体" panose="02010609060101010101" pitchFamily="49" charset="-122"/>
                </a:rPr>
                <a:t>delivered</a:t>
              </a:r>
              <a:endParaRPr lang="zh-CN" altLang="en-US" sz="1600" dirty="0">
                <a:latin typeface="Arial" panose="020B0604020202020204" pitchFamily="34" charset="0"/>
                <a:ea typeface="黑体" panose="02010609060101010101" pitchFamily="49" charset="-122"/>
              </a:endParaRPr>
            </a:p>
          </p:txBody>
        </p:sp>
        <p:sp>
          <p:nvSpPr>
            <p:cNvPr id="455802" name="Line 122"/>
            <p:cNvSpPr>
              <a:spLocks noChangeShapeType="1"/>
            </p:cNvSpPr>
            <p:nvPr/>
          </p:nvSpPr>
          <p:spPr bwMode="auto">
            <a:xfrm flipH="1">
              <a:off x="2924176" y="3569646"/>
              <a:ext cx="1111250" cy="206375"/>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803" name="Line 123"/>
            <p:cNvSpPr>
              <a:spLocks noChangeShapeType="1"/>
            </p:cNvSpPr>
            <p:nvPr/>
          </p:nvSpPr>
          <p:spPr bwMode="auto">
            <a:xfrm flipH="1">
              <a:off x="2924176" y="3787134"/>
              <a:ext cx="1119188" cy="223838"/>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55804" name="Rectangle 124"/>
            <p:cNvSpPr>
              <a:spLocks noChangeArrowheads="1"/>
            </p:cNvSpPr>
            <p:nvPr/>
          </p:nvSpPr>
          <p:spPr bwMode="auto">
            <a:xfrm rot="21060000">
              <a:off x="3370264" y="3549009"/>
              <a:ext cx="781050" cy="366713"/>
            </a:xfrm>
            <a:prstGeom prst="rect">
              <a:avLst/>
            </a:prstGeom>
            <a:noFill/>
            <a:ln w="9525">
              <a:noFill/>
              <a:miter lim="800000"/>
            </a:ln>
            <a:effectLst/>
          </p:spPr>
          <p:txBody>
            <a:bodyPr wrap="none"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ACK0</a:t>
              </a:r>
            </a:p>
          </p:txBody>
        </p:sp>
        <p:sp>
          <p:nvSpPr>
            <p:cNvPr id="455805" name="Line 125"/>
            <p:cNvSpPr>
              <a:spLocks noChangeShapeType="1"/>
            </p:cNvSpPr>
            <p:nvPr/>
          </p:nvSpPr>
          <p:spPr bwMode="auto">
            <a:xfrm flipV="1">
              <a:off x="3048001" y="2448871"/>
              <a:ext cx="373063" cy="79375"/>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55806" name="Line 126"/>
            <p:cNvSpPr>
              <a:spLocks noChangeShapeType="1"/>
            </p:cNvSpPr>
            <p:nvPr/>
          </p:nvSpPr>
          <p:spPr bwMode="auto">
            <a:xfrm flipV="1">
              <a:off x="3070226" y="3787134"/>
              <a:ext cx="388938" cy="76200"/>
            </a:xfrm>
            <a:prstGeom prst="line">
              <a:avLst/>
            </a:prstGeom>
            <a:noFill/>
            <a:ln w="12700">
              <a:solidFill>
                <a:schemeClr val="tx1"/>
              </a:solidFill>
              <a:round/>
              <a:headEnd type="stealth" w="med" len="lg"/>
              <a:tailEnd type="none" w="sm" len="sm"/>
            </a:ln>
            <a:effectLst/>
          </p:spPr>
          <p:txBody>
            <a:bodyPr/>
            <a:lstStyle/>
            <a:p>
              <a:endParaRPr lang="zh-CN" altLang="en-US"/>
            </a:p>
          </p:txBody>
        </p:sp>
        <p:sp>
          <p:nvSpPr>
            <p:cNvPr id="455807" name="Rectangle 127"/>
            <p:cNvSpPr>
              <a:spLocks noChangeArrowheads="1"/>
            </p:cNvSpPr>
            <p:nvPr/>
          </p:nvSpPr>
          <p:spPr bwMode="auto">
            <a:xfrm>
              <a:off x="2785706" y="4288341"/>
              <a:ext cx="1670050" cy="366713"/>
            </a:xfrm>
            <a:prstGeom prst="rect">
              <a:avLst/>
            </a:prstGeom>
            <a:noFill/>
            <a:ln w="9525">
              <a:noFill/>
              <a:miter lim="800000"/>
            </a:ln>
            <a:effectLst/>
          </p:spPr>
          <p:txBody>
            <a:bodyPr lIns="92075" tIns="46038" rIns="92075" bIns="46038">
              <a:spAutoFit/>
            </a:bodyPr>
            <a:lstStyle/>
            <a:p>
              <a:pPr algn="l" defTabSz="762000"/>
              <a:r>
                <a:rPr lang="en-US" altLang="zh-CN" sz="1800" dirty="0">
                  <a:latin typeface="Arial" panose="020B0604020202020204" pitchFamily="34" charset="0"/>
                  <a:ea typeface="黑体" panose="02010609060101010101" pitchFamily="49" charset="-122"/>
                </a:rPr>
                <a:t>(b) pkt error</a:t>
              </a:r>
            </a:p>
          </p:txBody>
        </p:sp>
        <p:sp>
          <p:nvSpPr>
            <p:cNvPr id="455808" name="Rectangle 128"/>
            <p:cNvSpPr>
              <a:spLocks noChangeArrowheads="1"/>
            </p:cNvSpPr>
            <p:nvPr/>
          </p:nvSpPr>
          <p:spPr bwMode="auto">
            <a:xfrm>
              <a:off x="2496770" y="2499741"/>
              <a:ext cx="432170" cy="1006687"/>
            </a:xfrm>
            <a:prstGeom prst="rect">
              <a:avLst/>
            </a:prstGeom>
            <a:noFill/>
            <a:ln w="9525">
              <a:noFill/>
              <a:miter lim="800000"/>
            </a:ln>
            <a:effectLst/>
          </p:spPr>
          <p:txBody>
            <a:bodyPr vert="eaVert" wrap="none" lIns="92075" tIns="46038" rIns="92075" bIns="46038">
              <a:spAutoFit/>
            </a:bodyPr>
            <a:lstStyle/>
            <a:p>
              <a:pPr algn="l" defTabSz="762000"/>
              <a:r>
                <a:rPr lang="en-US" altLang="zh-CN" sz="1600" dirty="0">
                  <a:solidFill>
                    <a:srgbClr val="FF0000"/>
                  </a:solidFill>
                  <a:latin typeface="Arial" panose="020B0604020202020204" pitchFamily="34" charset="0"/>
                  <a:ea typeface="黑体" panose="02010609060101010101" pitchFamily="49" charset="-122"/>
                </a:rPr>
                <a:t>retransmit</a:t>
              </a:r>
              <a:endParaRPr lang="zh-CN" altLang="en-US" sz="1600" dirty="0">
                <a:solidFill>
                  <a:srgbClr val="FF0000"/>
                </a:solidFill>
                <a:latin typeface="Arial" panose="020B0604020202020204" pitchFamily="34" charset="0"/>
                <a:ea typeface="黑体" panose="02010609060101010101" pitchFamily="49" charset="-122"/>
              </a:endParaRPr>
            </a:p>
          </p:txBody>
        </p:sp>
        <p:grpSp>
          <p:nvGrpSpPr>
            <p:cNvPr id="455809" name="Group 129"/>
            <p:cNvGrpSpPr/>
            <p:nvPr/>
          </p:nvGrpSpPr>
          <p:grpSpPr bwMode="auto">
            <a:xfrm>
              <a:off x="3906839" y="1418584"/>
              <a:ext cx="792163" cy="720725"/>
              <a:chOff x="2383" y="1903"/>
              <a:chExt cx="499" cy="454"/>
            </a:xfrm>
          </p:grpSpPr>
          <p:sp>
            <p:nvSpPr>
              <p:cNvPr id="455810" name="Freeform 130"/>
              <p:cNvSpPr/>
              <p:nvPr/>
            </p:nvSpPr>
            <p:spPr bwMode="auto">
              <a:xfrm>
                <a:off x="2383" y="1903"/>
                <a:ext cx="499" cy="454"/>
              </a:xfrm>
              <a:custGeom>
                <a:avLst/>
                <a:gdLst/>
                <a:ahLst/>
                <a:cxnLst>
                  <a:cxn ang="0">
                    <a:pos x="341" y="80"/>
                  </a:cxn>
                  <a:cxn ang="0">
                    <a:pos x="338" y="4"/>
                  </a:cxn>
                  <a:cxn ang="0">
                    <a:pos x="265" y="106"/>
                  </a:cxn>
                  <a:cxn ang="0">
                    <a:pos x="223" y="3"/>
                  </a:cxn>
                  <a:cxn ang="0">
                    <a:pos x="190" y="114"/>
                  </a:cxn>
                  <a:cxn ang="0">
                    <a:pos x="109" y="90"/>
                  </a:cxn>
                  <a:cxn ang="0">
                    <a:pos x="120" y="196"/>
                  </a:cxn>
                  <a:cxn ang="0">
                    <a:pos x="34" y="195"/>
                  </a:cxn>
                  <a:cxn ang="0">
                    <a:pos x="65" y="285"/>
                  </a:cxn>
                  <a:cxn ang="0">
                    <a:pos x="0" y="328"/>
                  </a:cxn>
                  <a:cxn ang="0">
                    <a:pos x="59" y="369"/>
                  </a:cxn>
                  <a:cxn ang="0">
                    <a:pos x="22" y="453"/>
                  </a:cxn>
                  <a:cxn ang="0">
                    <a:pos x="109" y="389"/>
                  </a:cxn>
                  <a:cxn ang="0">
                    <a:pos x="112" y="438"/>
                  </a:cxn>
                  <a:cxn ang="0">
                    <a:pos x="161" y="390"/>
                  </a:cxn>
                  <a:cxn ang="0">
                    <a:pos x="175" y="441"/>
                  </a:cxn>
                  <a:cxn ang="0">
                    <a:pos x="219" y="374"/>
                  </a:cxn>
                  <a:cxn ang="0">
                    <a:pos x="253" y="433"/>
                  </a:cxn>
                  <a:cxn ang="0">
                    <a:pos x="282" y="355"/>
                  </a:cxn>
                  <a:cxn ang="0">
                    <a:pos x="344" y="423"/>
                  </a:cxn>
                  <a:cxn ang="0">
                    <a:pos x="337" y="319"/>
                  </a:cxn>
                  <a:cxn ang="0">
                    <a:pos x="384" y="310"/>
                  </a:cxn>
                  <a:cxn ang="0">
                    <a:pos x="382" y="252"/>
                  </a:cxn>
                  <a:cxn ang="0">
                    <a:pos x="498" y="223"/>
                  </a:cxn>
                  <a:cxn ang="0">
                    <a:pos x="405" y="176"/>
                  </a:cxn>
                  <a:cxn ang="0">
                    <a:pos x="473" y="106"/>
                  </a:cxn>
                  <a:cxn ang="0">
                    <a:pos x="380" y="141"/>
                  </a:cxn>
                  <a:cxn ang="0">
                    <a:pos x="452" y="0"/>
                  </a:cxn>
                  <a:cxn ang="0">
                    <a:pos x="341" y="80"/>
                  </a:cxn>
                </a:cxnLst>
                <a:rect l="0" t="0" r="r" b="b"/>
                <a:pathLst>
                  <a:path w="499" h="454">
                    <a:moveTo>
                      <a:pt x="341" y="80"/>
                    </a:moveTo>
                    <a:lnTo>
                      <a:pt x="338" y="4"/>
                    </a:lnTo>
                    <a:lnTo>
                      <a:pt x="265" y="106"/>
                    </a:lnTo>
                    <a:lnTo>
                      <a:pt x="223" y="3"/>
                    </a:lnTo>
                    <a:lnTo>
                      <a:pt x="190" y="114"/>
                    </a:lnTo>
                    <a:lnTo>
                      <a:pt x="109" y="90"/>
                    </a:lnTo>
                    <a:lnTo>
                      <a:pt x="120" y="196"/>
                    </a:lnTo>
                    <a:lnTo>
                      <a:pt x="34" y="195"/>
                    </a:lnTo>
                    <a:lnTo>
                      <a:pt x="65" y="285"/>
                    </a:lnTo>
                    <a:lnTo>
                      <a:pt x="0" y="328"/>
                    </a:lnTo>
                    <a:lnTo>
                      <a:pt x="59" y="369"/>
                    </a:lnTo>
                    <a:lnTo>
                      <a:pt x="22" y="453"/>
                    </a:lnTo>
                    <a:lnTo>
                      <a:pt x="109" y="389"/>
                    </a:lnTo>
                    <a:lnTo>
                      <a:pt x="112" y="438"/>
                    </a:lnTo>
                    <a:lnTo>
                      <a:pt x="161" y="390"/>
                    </a:lnTo>
                    <a:lnTo>
                      <a:pt x="175" y="441"/>
                    </a:lnTo>
                    <a:lnTo>
                      <a:pt x="219" y="374"/>
                    </a:lnTo>
                    <a:lnTo>
                      <a:pt x="253" y="433"/>
                    </a:lnTo>
                    <a:lnTo>
                      <a:pt x="282" y="355"/>
                    </a:lnTo>
                    <a:lnTo>
                      <a:pt x="344" y="423"/>
                    </a:lnTo>
                    <a:lnTo>
                      <a:pt x="337" y="319"/>
                    </a:lnTo>
                    <a:lnTo>
                      <a:pt x="384" y="310"/>
                    </a:lnTo>
                    <a:lnTo>
                      <a:pt x="382" y="252"/>
                    </a:lnTo>
                    <a:lnTo>
                      <a:pt x="498" y="223"/>
                    </a:lnTo>
                    <a:lnTo>
                      <a:pt x="405" y="176"/>
                    </a:lnTo>
                    <a:lnTo>
                      <a:pt x="473" y="106"/>
                    </a:lnTo>
                    <a:lnTo>
                      <a:pt x="380" y="141"/>
                    </a:lnTo>
                    <a:lnTo>
                      <a:pt x="452" y="0"/>
                    </a:lnTo>
                    <a:lnTo>
                      <a:pt x="341" y="80"/>
                    </a:lnTo>
                  </a:path>
                </a:pathLst>
              </a:custGeom>
              <a:solidFill>
                <a:schemeClr val="bg1"/>
              </a:solidFill>
              <a:ln w="12700" cap="rnd" cmpd="sng">
                <a:solidFill>
                  <a:schemeClr val="tx1"/>
                </a:solidFill>
                <a:prstDash val="solid"/>
                <a:round/>
              </a:ln>
              <a:effectLst/>
            </p:spPr>
            <p:txBody>
              <a:bodyPr/>
              <a:lstStyle/>
              <a:p>
                <a:endParaRPr lang="zh-CN" altLang="en-US"/>
              </a:p>
            </p:txBody>
          </p:sp>
          <p:sp>
            <p:nvSpPr>
              <p:cNvPr id="455811" name="Rectangle 131"/>
              <p:cNvSpPr>
                <a:spLocks noChangeArrowheads="1"/>
              </p:cNvSpPr>
              <p:nvPr/>
            </p:nvSpPr>
            <p:spPr bwMode="auto">
              <a:xfrm>
                <a:off x="2464" y="2024"/>
                <a:ext cx="391" cy="214"/>
              </a:xfrm>
              <a:prstGeom prst="rect">
                <a:avLst/>
              </a:prstGeom>
              <a:noFill/>
              <a:ln w="9525">
                <a:noFill/>
                <a:miter lim="800000"/>
              </a:ln>
              <a:effectLst/>
            </p:spPr>
            <p:txBody>
              <a:bodyPr wrap="none" lIns="92075" tIns="46038" rIns="92075" bIns="46038">
                <a:spAutoFit/>
              </a:bodyPr>
              <a:lstStyle/>
              <a:p>
                <a:pPr algn="l" defTabSz="762000"/>
                <a:r>
                  <a:rPr lang="en-US" altLang="zh-CN" sz="1600" dirty="0">
                    <a:solidFill>
                      <a:schemeClr val="hlink"/>
                    </a:solidFill>
                    <a:latin typeface="Arial" panose="020B0604020202020204" pitchFamily="34" charset="0"/>
                    <a:ea typeface="黑体" panose="02010609060101010101" pitchFamily="49" charset="-122"/>
                  </a:rPr>
                  <a:t>error</a:t>
                </a:r>
              </a:p>
            </p:txBody>
          </p:sp>
        </p:grpSp>
        <p:sp>
          <p:nvSpPr>
            <p:cNvPr id="455812" name="Line 132"/>
            <p:cNvSpPr>
              <a:spLocks noChangeShapeType="1"/>
            </p:cNvSpPr>
            <p:nvPr/>
          </p:nvSpPr>
          <p:spPr bwMode="auto">
            <a:xfrm>
              <a:off x="2921001" y="1285234"/>
              <a:ext cx="0" cy="2940050"/>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55813" name="Group 133"/>
            <p:cNvGrpSpPr/>
            <p:nvPr/>
          </p:nvGrpSpPr>
          <p:grpSpPr bwMode="auto">
            <a:xfrm>
              <a:off x="5853493" y="1418585"/>
              <a:ext cx="792163" cy="720725"/>
              <a:chOff x="2383" y="1903"/>
              <a:chExt cx="499" cy="454"/>
            </a:xfrm>
          </p:grpSpPr>
          <p:sp>
            <p:nvSpPr>
              <p:cNvPr id="455814" name="Freeform 134"/>
              <p:cNvSpPr/>
              <p:nvPr/>
            </p:nvSpPr>
            <p:spPr bwMode="auto">
              <a:xfrm>
                <a:off x="2383" y="1903"/>
                <a:ext cx="499" cy="454"/>
              </a:xfrm>
              <a:custGeom>
                <a:avLst/>
                <a:gdLst/>
                <a:ahLst/>
                <a:cxnLst>
                  <a:cxn ang="0">
                    <a:pos x="341" y="80"/>
                  </a:cxn>
                  <a:cxn ang="0">
                    <a:pos x="338" y="4"/>
                  </a:cxn>
                  <a:cxn ang="0">
                    <a:pos x="265" y="106"/>
                  </a:cxn>
                  <a:cxn ang="0">
                    <a:pos x="223" y="3"/>
                  </a:cxn>
                  <a:cxn ang="0">
                    <a:pos x="190" y="114"/>
                  </a:cxn>
                  <a:cxn ang="0">
                    <a:pos x="109" y="90"/>
                  </a:cxn>
                  <a:cxn ang="0">
                    <a:pos x="120" y="196"/>
                  </a:cxn>
                  <a:cxn ang="0">
                    <a:pos x="34" y="195"/>
                  </a:cxn>
                  <a:cxn ang="0">
                    <a:pos x="65" y="285"/>
                  </a:cxn>
                  <a:cxn ang="0">
                    <a:pos x="0" y="328"/>
                  </a:cxn>
                  <a:cxn ang="0">
                    <a:pos x="59" y="369"/>
                  </a:cxn>
                  <a:cxn ang="0">
                    <a:pos x="22" y="453"/>
                  </a:cxn>
                  <a:cxn ang="0">
                    <a:pos x="109" y="389"/>
                  </a:cxn>
                  <a:cxn ang="0">
                    <a:pos x="112" y="438"/>
                  </a:cxn>
                  <a:cxn ang="0">
                    <a:pos x="161" y="390"/>
                  </a:cxn>
                  <a:cxn ang="0">
                    <a:pos x="175" y="441"/>
                  </a:cxn>
                  <a:cxn ang="0">
                    <a:pos x="219" y="374"/>
                  </a:cxn>
                  <a:cxn ang="0">
                    <a:pos x="253" y="433"/>
                  </a:cxn>
                  <a:cxn ang="0">
                    <a:pos x="282" y="355"/>
                  </a:cxn>
                  <a:cxn ang="0">
                    <a:pos x="344" y="423"/>
                  </a:cxn>
                  <a:cxn ang="0">
                    <a:pos x="337" y="319"/>
                  </a:cxn>
                  <a:cxn ang="0">
                    <a:pos x="384" y="310"/>
                  </a:cxn>
                  <a:cxn ang="0">
                    <a:pos x="382" y="252"/>
                  </a:cxn>
                  <a:cxn ang="0">
                    <a:pos x="498" y="223"/>
                  </a:cxn>
                  <a:cxn ang="0">
                    <a:pos x="405" y="176"/>
                  </a:cxn>
                  <a:cxn ang="0">
                    <a:pos x="473" y="106"/>
                  </a:cxn>
                  <a:cxn ang="0">
                    <a:pos x="380" y="141"/>
                  </a:cxn>
                  <a:cxn ang="0">
                    <a:pos x="452" y="0"/>
                  </a:cxn>
                  <a:cxn ang="0">
                    <a:pos x="341" y="80"/>
                  </a:cxn>
                </a:cxnLst>
                <a:rect l="0" t="0" r="r" b="b"/>
                <a:pathLst>
                  <a:path w="499" h="454">
                    <a:moveTo>
                      <a:pt x="341" y="80"/>
                    </a:moveTo>
                    <a:lnTo>
                      <a:pt x="338" y="4"/>
                    </a:lnTo>
                    <a:lnTo>
                      <a:pt x="265" y="106"/>
                    </a:lnTo>
                    <a:lnTo>
                      <a:pt x="223" y="3"/>
                    </a:lnTo>
                    <a:lnTo>
                      <a:pt x="190" y="114"/>
                    </a:lnTo>
                    <a:lnTo>
                      <a:pt x="109" y="90"/>
                    </a:lnTo>
                    <a:lnTo>
                      <a:pt x="120" y="196"/>
                    </a:lnTo>
                    <a:lnTo>
                      <a:pt x="34" y="195"/>
                    </a:lnTo>
                    <a:lnTo>
                      <a:pt x="65" y="285"/>
                    </a:lnTo>
                    <a:lnTo>
                      <a:pt x="0" y="328"/>
                    </a:lnTo>
                    <a:lnTo>
                      <a:pt x="59" y="369"/>
                    </a:lnTo>
                    <a:lnTo>
                      <a:pt x="22" y="453"/>
                    </a:lnTo>
                    <a:lnTo>
                      <a:pt x="109" y="389"/>
                    </a:lnTo>
                    <a:lnTo>
                      <a:pt x="112" y="438"/>
                    </a:lnTo>
                    <a:lnTo>
                      <a:pt x="161" y="390"/>
                    </a:lnTo>
                    <a:lnTo>
                      <a:pt x="175" y="441"/>
                    </a:lnTo>
                    <a:lnTo>
                      <a:pt x="219" y="374"/>
                    </a:lnTo>
                    <a:lnTo>
                      <a:pt x="253" y="433"/>
                    </a:lnTo>
                    <a:lnTo>
                      <a:pt x="282" y="355"/>
                    </a:lnTo>
                    <a:lnTo>
                      <a:pt x="344" y="423"/>
                    </a:lnTo>
                    <a:lnTo>
                      <a:pt x="337" y="319"/>
                    </a:lnTo>
                    <a:lnTo>
                      <a:pt x="384" y="310"/>
                    </a:lnTo>
                    <a:lnTo>
                      <a:pt x="382" y="252"/>
                    </a:lnTo>
                    <a:lnTo>
                      <a:pt x="498" y="223"/>
                    </a:lnTo>
                    <a:lnTo>
                      <a:pt x="405" y="176"/>
                    </a:lnTo>
                    <a:lnTo>
                      <a:pt x="473" y="106"/>
                    </a:lnTo>
                    <a:lnTo>
                      <a:pt x="380" y="141"/>
                    </a:lnTo>
                    <a:lnTo>
                      <a:pt x="452" y="0"/>
                    </a:lnTo>
                    <a:lnTo>
                      <a:pt x="341" y="80"/>
                    </a:lnTo>
                  </a:path>
                </a:pathLst>
              </a:custGeom>
              <a:solidFill>
                <a:schemeClr val="bg1"/>
              </a:solidFill>
              <a:ln w="12700" cap="rnd" cmpd="sng">
                <a:solidFill>
                  <a:schemeClr val="tx1"/>
                </a:solidFill>
                <a:prstDash val="solid"/>
                <a:round/>
              </a:ln>
              <a:effectLst/>
            </p:spPr>
            <p:txBody>
              <a:bodyPr/>
              <a:lstStyle/>
              <a:p>
                <a:endParaRPr lang="zh-CN" altLang="en-US"/>
              </a:p>
            </p:txBody>
          </p:sp>
          <p:sp>
            <p:nvSpPr>
              <p:cNvPr id="455815" name="Rectangle 135"/>
              <p:cNvSpPr>
                <a:spLocks noChangeArrowheads="1"/>
              </p:cNvSpPr>
              <p:nvPr/>
            </p:nvSpPr>
            <p:spPr bwMode="auto">
              <a:xfrm>
                <a:off x="2464" y="2024"/>
                <a:ext cx="391" cy="214"/>
              </a:xfrm>
              <a:prstGeom prst="rect">
                <a:avLst/>
              </a:prstGeom>
              <a:noFill/>
              <a:ln w="9525">
                <a:noFill/>
                <a:miter lim="800000"/>
              </a:ln>
              <a:effectLst/>
            </p:spPr>
            <p:txBody>
              <a:bodyPr wrap="none" lIns="92075" tIns="46038" rIns="92075" bIns="46038">
                <a:spAutoFit/>
              </a:bodyPr>
              <a:lstStyle/>
              <a:p>
                <a:pPr algn="l" defTabSz="762000"/>
                <a:r>
                  <a:rPr lang="en-US" altLang="zh-CN" sz="1600" dirty="0">
                    <a:solidFill>
                      <a:schemeClr val="hlink"/>
                    </a:solidFill>
                    <a:latin typeface="Arial" panose="020B0604020202020204" pitchFamily="34" charset="0"/>
                    <a:ea typeface="黑体" panose="02010609060101010101" pitchFamily="49" charset="-122"/>
                  </a:rPr>
                  <a:t>error</a:t>
                </a:r>
              </a:p>
            </p:txBody>
          </p:sp>
        </p:grpSp>
      </p:grpSp>
      <p:sp>
        <p:nvSpPr>
          <p:cNvPr id="455816" name="Rectangle 136"/>
          <p:cNvSpPr>
            <a:spLocks noChangeArrowheads="1"/>
          </p:cNvSpPr>
          <p:nvPr/>
        </p:nvSpPr>
        <p:spPr bwMode="auto">
          <a:xfrm>
            <a:off x="457200" y="5257800"/>
            <a:ext cx="8305800" cy="914400"/>
          </a:xfrm>
          <a:prstGeom prst="rect">
            <a:avLst/>
          </a:prstGeom>
          <a:noFill/>
          <a:ln w="9525">
            <a:noFill/>
            <a:miter lim="800000"/>
          </a:ln>
          <a:effectLst/>
        </p:spPr>
        <p:txBody>
          <a:bodyPr lIns="92075" tIns="46038" rIns="92075" bIns="46038" anchor="b"/>
          <a:lstStyle/>
          <a:p>
            <a:pPr eaLnBrk="1" hangingPunct="1">
              <a:buFont typeface="Wingdings" panose="05000000000000000000" pitchFamily="2" charset="2"/>
              <a:buNone/>
            </a:pPr>
            <a:endParaRPr lang="en-US" altLang="zh-CN" sz="1500" b="1">
              <a:latin typeface="Tahoma" panose="020B0604030504040204" pitchFamily="34" charset="0"/>
              <a:ea typeface="宋体" panose="02010600030101010101" pitchFamily="2" charset="-122"/>
            </a:endParaRPr>
          </a:p>
        </p:txBody>
      </p:sp>
      <p:sp>
        <p:nvSpPr>
          <p:cNvPr id="455819" name="Rectangle 139"/>
          <p:cNvSpPr>
            <a:spLocks noGrp="1" noChangeArrowheads="1"/>
          </p:cNvSpPr>
          <p:nvPr>
            <p:ph type="body" idx="1"/>
          </p:nvPr>
        </p:nvSpPr>
        <p:spPr>
          <a:xfrm>
            <a:off x="277075" y="4807127"/>
            <a:ext cx="8581205" cy="1392220"/>
          </a:xfrm>
        </p:spPr>
        <p:txBody>
          <a:bodyPr/>
          <a:lstStyle/>
          <a:p>
            <a:pPr marL="179705" indent="-179705">
              <a:spcBef>
                <a:spcPts val="600"/>
              </a:spcBef>
            </a:pPr>
            <a:r>
              <a:rPr lang="en-US" altLang="zh-CN" sz="1800" dirty="0"/>
              <a:t>error detection —&gt; checksum</a:t>
            </a:r>
          </a:p>
          <a:p>
            <a:pPr marL="179705" indent="-179705">
              <a:spcBef>
                <a:spcPts val="600"/>
              </a:spcBef>
            </a:pPr>
            <a:r>
              <a:rPr lang="en-US" altLang="zh-CN" sz="1800" dirty="0"/>
              <a:t>feedback —&gt; ACK </a:t>
            </a:r>
            <a:r>
              <a:rPr lang="en-US" altLang="zh-CN" sz="1600" dirty="0"/>
              <a:t>(</a:t>
            </a:r>
            <a:r>
              <a:rPr lang="en-US" altLang="zh-CN" sz="1600" dirty="0">
                <a:solidFill>
                  <a:srgbClr val="FF0000"/>
                </a:solidFill>
              </a:rPr>
              <a:t>explicitly</a:t>
            </a:r>
            <a:r>
              <a:rPr lang="en-US" altLang="zh-CN" sz="1600" dirty="0"/>
              <a:t> include the seq # of the packet </a:t>
            </a:r>
            <a:r>
              <a:rPr lang="en-US" altLang="zh-CN" sz="1600" dirty="0">
                <a:solidFill>
                  <a:srgbClr val="C00000"/>
                </a:solidFill>
              </a:rPr>
              <a:t>being acknowledged</a:t>
            </a:r>
            <a:r>
              <a:rPr lang="en-US" altLang="zh-CN" sz="1600" dirty="0">
                <a:solidFill>
                  <a:schemeClr val="bg2"/>
                </a:solidFill>
              </a:rPr>
              <a:t>,</a:t>
            </a:r>
            <a:r>
              <a:rPr lang="en-US" altLang="zh-CN" sz="1600" dirty="0">
                <a:solidFill>
                  <a:srgbClr val="C00000"/>
                </a:solidFill>
              </a:rPr>
              <a:t> </a:t>
            </a:r>
            <a:r>
              <a:rPr lang="en-US" altLang="zh-CN" sz="1600" dirty="0">
                <a:solidFill>
                  <a:schemeClr val="hlink"/>
                </a:solidFill>
              </a:rPr>
              <a:t>add a new field </a:t>
            </a:r>
            <a:r>
              <a:rPr lang="en-US" altLang="zh-CN" sz="1600" dirty="0"/>
              <a:t>to</a:t>
            </a:r>
            <a:r>
              <a:rPr lang="en-US" altLang="zh-CN" sz="1600" dirty="0">
                <a:solidFill>
                  <a:schemeClr val="hlink"/>
                </a:solidFill>
              </a:rPr>
              <a:t> the ACK packet, </a:t>
            </a:r>
            <a:r>
              <a:rPr lang="en-US" altLang="zh-CN" sz="1600" dirty="0"/>
              <a:t>acknowledging the most recent correctly received packet)</a:t>
            </a:r>
          </a:p>
          <a:p>
            <a:pPr marL="179705" indent="-179705">
              <a:spcBef>
                <a:spcPts val="600"/>
              </a:spcBef>
            </a:pPr>
            <a:r>
              <a:rPr lang="en-US" altLang="zh-CN" sz="1800" dirty="0"/>
              <a:t>sequence number —&gt; add a new field to the data packet</a:t>
            </a:r>
            <a:endParaRPr lang="zh-CN" altLang="en-US" sz="1800" dirty="0"/>
          </a:p>
        </p:txBody>
      </p:sp>
      <p:sp>
        <p:nvSpPr>
          <p:cNvPr id="2" name="标题 1"/>
          <p:cNvSpPr>
            <a:spLocks noGrp="1"/>
          </p:cNvSpPr>
          <p:nvPr>
            <p:ph type="title"/>
          </p:nvPr>
        </p:nvSpPr>
        <p:spPr>
          <a:xfrm>
            <a:off x="355600" y="203200"/>
            <a:ext cx="8437563" cy="653904"/>
          </a:xfrm>
        </p:spPr>
        <p:txBody>
          <a:bodyPr/>
          <a:lstStyle/>
          <a:p>
            <a:r>
              <a:rPr lang="en-US" altLang="zh-CN" dirty="0">
                <a:latin typeface="+mn-lt"/>
              </a:rPr>
              <a:t>rdt 2.2: A NAK-free protocol</a:t>
            </a:r>
            <a:endParaRPr lang="zh-CN" altLang="en-US" dirty="0">
              <a:latin typeface="+mn-lt"/>
            </a:endParaRPr>
          </a:p>
        </p:txBody>
      </p:sp>
      <p:sp>
        <p:nvSpPr>
          <p:cNvPr id="142" name="Rectangle 128"/>
          <p:cNvSpPr>
            <a:spLocks noChangeArrowheads="1"/>
          </p:cNvSpPr>
          <p:nvPr/>
        </p:nvSpPr>
        <p:spPr bwMode="auto">
          <a:xfrm>
            <a:off x="4503001" y="2690457"/>
            <a:ext cx="432170" cy="1006687"/>
          </a:xfrm>
          <a:prstGeom prst="rect">
            <a:avLst/>
          </a:prstGeom>
          <a:noFill/>
          <a:ln w="9525">
            <a:noFill/>
            <a:miter lim="800000"/>
          </a:ln>
          <a:effectLst/>
        </p:spPr>
        <p:txBody>
          <a:bodyPr vert="eaVert" wrap="none" lIns="92075" tIns="46038" rIns="92075" bIns="46038">
            <a:spAutoFit/>
          </a:bodyPr>
          <a:lstStyle/>
          <a:p>
            <a:pPr algn="l" defTabSz="762000"/>
            <a:r>
              <a:rPr lang="en-US" altLang="zh-CN" sz="1600" dirty="0">
                <a:solidFill>
                  <a:srgbClr val="FF0000"/>
                </a:solidFill>
                <a:latin typeface="Arial" panose="020B0604020202020204" pitchFamily="34" charset="0"/>
                <a:ea typeface="黑体" panose="02010609060101010101" pitchFamily="49" charset="-122"/>
              </a:rPr>
              <a:t>retransmit</a:t>
            </a:r>
            <a:endParaRPr lang="zh-CN" altLang="en-US" sz="1600" dirty="0">
              <a:solidFill>
                <a:srgbClr val="FF0000"/>
              </a:solidFill>
              <a:latin typeface="Arial" panose="020B0604020202020204" pitchFamily="34" charset="0"/>
              <a:ea typeface="黑体" panose="02010609060101010101" pitchFamily="49" charset="-122"/>
            </a:endParaRPr>
          </a:p>
        </p:txBody>
      </p:sp>
      <p:sp>
        <p:nvSpPr>
          <p:cNvPr id="143" name="Rectangle 128"/>
          <p:cNvSpPr>
            <a:spLocks noChangeArrowheads="1"/>
          </p:cNvSpPr>
          <p:nvPr/>
        </p:nvSpPr>
        <p:spPr bwMode="auto">
          <a:xfrm>
            <a:off x="6703276" y="2804757"/>
            <a:ext cx="432170" cy="1006687"/>
          </a:xfrm>
          <a:prstGeom prst="rect">
            <a:avLst/>
          </a:prstGeom>
          <a:noFill/>
          <a:ln w="9525">
            <a:noFill/>
            <a:miter lim="800000"/>
          </a:ln>
          <a:effectLst/>
        </p:spPr>
        <p:txBody>
          <a:bodyPr vert="eaVert" wrap="none" lIns="92075" tIns="46038" rIns="92075" bIns="46038">
            <a:spAutoFit/>
          </a:bodyPr>
          <a:lstStyle/>
          <a:p>
            <a:pPr algn="l" defTabSz="762000"/>
            <a:r>
              <a:rPr lang="en-US" altLang="zh-CN" sz="1600" dirty="0">
                <a:solidFill>
                  <a:srgbClr val="FF0000"/>
                </a:solidFill>
                <a:latin typeface="Arial" panose="020B0604020202020204" pitchFamily="34" charset="0"/>
                <a:ea typeface="黑体" panose="02010609060101010101" pitchFamily="49" charset="-122"/>
              </a:rPr>
              <a:t>retransmit</a:t>
            </a:r>
            <a:endParaRPr lang="zh-CN" altLang="en-US" sz="1600" dirty="0">
              <a:solidFill>
                <a:srgbClr val="FF0000"/>
              </a:solidFill>
              <a:latin typeface="Arial" panose="020B0604020202020204" pitchFamily="34" charset="0"/>
              <a:ea typeface="黑体" panose="020106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body" sz="half" idx="1"/>
          </p:nvPr>
        </p:nvSpPr>
        <p:spPr/>
        <p:txBody>
          <a:bodyPr/>
          <a:lstStyle/>
          <a:p>
            <a:pPr marL="0" indent="0">
              <a:spcBef>
                <a:spcPts val="600"/>
              </a:spcBef>
              <a:buFont typeface="Wingdings" panose="05000000000000000000" pitchFamily="2" charset="2"/>
              <a:buNone/>
            </a:pPr>
            <a:r>
              <a:rPr lang="en-US" altLang="zh-CN" sz="2400" dirty="0">
                <a:solidFill>
                  <a:srgbClr val="FF0000"/>
                </a:solidFill>
                <a:cs typeface="Times New Roman" panose="02020603050405020304" pitchFamily="18" charset="0"/>
              </a:rPr>
              <a:t>new assumption: </a:t>
            </a:r>
            <a:r>
              <a:rPr lang="en-US" altLang="zh-CN" sz="2400" dirty="0">
                <a:cs typeface="Times New Roman" panose="02020603050405020304" pitchFamily="18" charset="0"/>
              </a:rPr>
              <a:t>underlying channel can also lose packets (data, ACKs)</a:t>
            </a:r>
          </a:p>
          <a:p>
            <a:pPr marL="342265" indent="-342265">
              <a:spcBef>
                <a:spcPts val="600"/>
              </a:spcBef>
            </a:pPr>
            <a:endParaRPr lang="en-US" altLang="zh-CN" sz="2400" dirty="0">
              <a:latin typeface="+mj-lt"/>
              <a:cs typeface="Times New Roman" panose="02020603050405020304" pitchFamily="18" charset="0"/>
            </a:endParaRPr>
          </a:p>
          <a:p>
            <a:pPr marL="342265" indent="-342265">
              <a:spcBef>
                <a:spcPts val="600"/>
              </a:spcBef>
              <a:buFont typeface="+mj-lt"/>
              <a:buAutoNum type="alphaLcParenR"/>
            </a:pPr>
            <a:r>
              <a:rPr lang="en-US" altLang="zh-CN" sz="2200" dirty="0">
                <a:cs typeface="Times New Roman" panose="02020603050405020304" pitchFamily="18" charset="0"/>
              </a:rPr>
              <a:t>how to </a:t>
            </a:r>
            <a:r>
              <a:rPr lang="en-US" altLang="zh-CN" sz="2200" dirty="0">
                <a:solidFill>
                  <a:srgbClr val="FF0000"/>
                </a:solidFill>
                <a:cs typeface="Times New Roman" panose="02020603050405020304" pitchFamily="18" charset="0"/>
              </a:rPr>
              <a:t>detect</a:t>
            </a:r>
            <a:r>
              <a:rPr lang="en-US" altLang="zh-CN" sz="2200" dirty="0">
                <a:solidFill>
                  <a:srgbClr val="C00000"/>
                </a:solidFill>
                <a:cs typeface="Times New Roman" panose="02020603050405020304" pitchFamily="18" charset="0"/>
              </a:rPr>
              <a:t> </a:t>
            </a:r>
            <a:r>
              <a:rPr lang="en-US" altLang="zh-CN" sz="2200" dirty="0">
                <a:cs typeface="Times New Roman" panose="02020603050405020304" pitchFamily="18" charset="0"/>
              </a:rPr>
              <a:t>packet loss and what to </a:t>
            </a:r>
            <a:r>
              <a:rPr lang="en-US" altLang="zh-CN" sz="2200" dirty="0">
                <a:solidFill>
                  <a:srgbClr val="FF0000"/>
                </a:solidFill>
                <a:cs typeface="Times New Roman" panose="02020603050405020304" pitchFamily="18" charset="0"/>
              </a:rPr>
              <a:t>do</a:t>
            </a:r>
            <a:r>
              <a:rPr lang="en-US" altLang="zh-CN" sz="2200" dirty="0">
                <a:cs typeface="Times New Roman" panose="02020603050405020304" pitchFamily="18" charset="0"/>
              </a:rPr>
              <a:t> when packet loss occurs. </a:t>
            </a:r>
          </a:p>
          <a:p>
            <a:pPr marL="342265" indent="-342265">
              <a:spcBef>
                <a:spcPts val="600"/>
              </a:spcBef>
              <a:buFont typeface="+mj-lt"/>
              <a:buAutoNum type="alphaLcParenR"/>
            </a:pPr>
            <a:endParaRPr lang="en-US" altLang="zh-CN" sz="2200" dirty="0">
              <a:cs typeface="Times New Roman" panose="02020603050405020304" pitchFamily="18" charset="0"/>
            </a:endParaRPr>
          </a:p>
          <a:p>
            <a:pPr marL="342265" indent="-342265">
              <a:spcBef>
                <a:spcPts val="600"/>
              </a:spcBef>
              <a:buFont typeface="+mj-lt"/>
              <a:buAutoNum type="alphaLcParenR"/>
            </a:pPr>
            <a:r>
              <a:rPr lang="en-US" altLang="zh-CN" sz="2200" dirty="0">
                <a:cs typeface="Times New Roman" panose="02020603050405020304" pitchFamily="18" charset="0"/>
              </a:rPr>
              <a:t>checksum, seq. #, ACKs, retransmissions will be of help … but not enough</a:t>
            </a:r>
          </a:p>
        </p:txBody>
      </p:sp>
      <p:sp>
        <p:nvSpPr>
          <p:cNvPr id="345092" name="Rectangle 4"/>
          <p:cNvSpPr>
            <a:spLocks noGrp="1" noChangeArrowheads="1"/>
          </p:cNvSpPr>
          <p:nvPr>
            <p:ph type="body" sz="half" idx="2"/>
          </p:nvPr>
        </p:nvSpPr>
        <p:spPr>
          <a:xfrm>
            <a:off x="4427984" y="1017587"/>
            <a:ext cx="4385816" cy="5159376"/>
          </a:xfrm>
        </p:spPr>
        <p:txBody>
          <a:bodyPr/>
          <a:lstStyle/>
          <a:p>
            <a:pPr marL="0" indent="0">
              <a:spcBef>
                <a:spcPts val="600"/>
              </a:spcBef>
              <a:buNone/>
            </a:pPr>
            <a:r>
              <a:rPr lang="en-US" altLang="zh-CN" sz="2400" dirty="0">
                <a:solidFill>
                  <a:srgbClr val="FF0000"/>
                </a:solidFill>
                <a:cs typeface="Times New Roman" panose="02020603050405020304" pitchFamily="18" charset="0"/>
              </a:rPr>
              <a:t>approach:</a:t>
            </a:r>
            <a:r>
              <a:rPr lang="en-US" altLang="zh-CN" sz="2400" dirty="0">
                <a:solidFill>
                  <a:srgbClr val="CC0000"/>
                </a:solidFill>
                <a:cs typeface="Times New Roman" panose="02020603050405020304" pitchFamily="18" charset="0"/>
              </a:rPr>
              <a:t> </a:t>
            </a:r>
            <a:r>
              <a:rPr lang="en-US" altLang="zh-CN" sz="2400" dirty="0">
                <a:cs typeface="Times New Roman" panose="02020603050405020304" pitchFamily="18" charset="0"/>
              </a:rPr>
              <a:t>sender waits “</a:t>
            </a:r>
            <a:r>
              <a:rPr lang="en-US" altLang="ja-JP" sz="2400" dirty="0">
                <a:cs typeface="Times New Roman" panose="02020603050405020304" pitchFamily="18" charset="0"/>
              </a:rPr>
              <a:t>reasonable” amount of time for ACK </a:t>
            </a:r>
          </a:p>
          <a:p>
            <a:pPr>
              <a:spcBef>
                <a:spcPts val="600"/>
              </a:spcBef>
            </a:pPr>
            <a:r>
              <a:rPr lang="en-US" altLang="zh-CN" sz="2200" dirty="0">
                <a:latin typeface="+mj-lt"/>
                <a:cs typeface="Times New Roman" panose="02020603050405020304" pitchFamily="18" charset="0"/>
              </a:rPr>
              <a:t>retransmits if no ACK received in this time</a:t>
            </a:r>
          </a:p>
          <a:p>
            <a:pPr>
              <a:spcBef>
                <a:spcPts val="600"/>
              </a:spcBef>
            </a:pPr>
            <a:r>
              <a:rPr lang="en-US" altLang="zh-CN" sz="2200" dirty="0">
                <a:latin typeface="+mj-lt"/>
                <a:cs typeface="Times New Roman" panose="02020603050405020304" pitchFamily="18" charset="0"/>
              </a:rPr>
              <a:t>if pkt (or ACK) just delayed (not lost):</a:t>
            </a:r>
          </a:p>
          <a:p>
            <a:pPr>
              <a:spcBef>
                <a:spcPts val="600"/>
              </a:spcBef>
              <a:buBlip>
                <a:blip r:embed="rId3"/>
              </a:buBlip>
            </a:pPr>
            <a:r>
              <a:rPr lang="en-US" altLang="zh-CN" sz="2000" dirty="0">
                <a:latin typeface="+mj-lt"/>
                <a:cs typeface="Times New Roman" panose="02020603050405020304" pitchFamily="18" charset="0"/>
              </a:rPr>
              <a:t>retransmission will be duplicate, but seq. #</a:t>
            </a:r>
            <a:r>
              <a:rPr lang="en-US" altLang="ja-JP" sz="2000" dirty="0">
                <a:latin typeface="+mj-lt"/>
                <a:cs typeface="Times New Roman" panose="02020603050405020304" pitchFamily="18" charset="0"/>
              </a:rPr>
              <a:t>'s </a:t>
            </a:r>
            <a:r>
              <a:rPr lang="en-US" altLang="ja-JP" sz="2000" dirty="0">
                <a:solidFill>
                  <a:srgbClr val="FF0000"/>
                </a:solidFill>
                <a:latin typeface="+mj-lt"/>
                <a:cs typeface="Times New Roman" panose="02020603050405020304" pitchFamily="18" charset="0"/>
              </a:rPr>
              <a:t>already</a:t>
            </a:r>
            <a:r>
              <a:rPr lang="en-US" altLang="ja-JP" sz="2000" dirty="0">
                <a:solidFill>
                  <a:srgbClr val="C00000"/>
                </a:solidFill>
                <a:latin typeface="+mj-lt"/>
                <a:cs typeface="Times New Roman" panose="02020603050405020304" pitchFamily="18" charset="0"/>
              </a:rPr>
              <a:t> </a:t>
            </a:r>
            <a:r>
              <a:rPr lang="en-US" altLang="ja-JP" sz="2000" dirty="0">
                <a:latin typeface="+mj-lt"/>
                <a:cs typeface="Times New Roman" panose="02020603050405020304" pitchFamily="18" charset="0"/>
              </a:rPr>
              <a:t>handles this problem</a:t>
            </a:r>
          </a:p>
          <a:p>
            <a:pPr>
              <a:spcBef>
                <a:spcPts val="600"/>
              </a:spcBef>
              <a:buBlip>
                <a:blip r:embed="rId3"/>
              </a:buBlip>
            </a:pPr>
            <a:r>
              <a:rPr lang="en-US" altLang="zh-CN" sz="2000" dirty="0">
                <a:latin typeface="+mj-lt"/>
                <a:cs typeface="Times New Roman" panose="02020603050405020304" pitchFamily="18" charset="0"/>
              </a:rPr>
              <a:t>receiver must specify seq # of pkt being ACKed</a:t>
            </a:r>
          </a:p>
          <a:p>
            <a:pPr>
              <a:spcBef>
                <a:spcPts val="600"/>
              </a:spcBef>
            </a:pPr>
            <a:endParaRPr lang="en-US" altLang="zh-CN" sz="2400" dirty="0">
              <a:latin typeface="+mj-lt"/>
              <a:cs typeface="Times New Roman" panose="02020603050405020304" pitchFamily="18" charset="0"/>
            </a:endParaRPr>
          </a:p>
          <a:p>
            <a:pPr>
              <a:spcBef>
                <a:spcPts val="600"/>
              </a:spcBef>
            </a:pPr>
            <a:r>
              <a:rPr lang="en-US" altLang="zh-CN" sz="2200" dirty="0">
                <a:latin typeface="+mj-lt"/>
                <a:cs typeface="Times New Roman" panose="02020603050405020304" pitchFamily="18" charset="0"/>
              </a:rPr>
              <a:t>requires </a:t>
            </a:r>
            <a:r>
              <a:rPr lang="en-US" altLang="zh-CN" sz="2200" dirty="0">
                <a:solidFill>
                  <a:srgbClr val="FF0000"/>
                </a:solidFill>
                <a:latin typeface="+mj-lt"/>
                <a:cs typeface="Times New Roman" panose="02020603050405020304" pitchFamily="18" charset="0"/>
              </a:rPr>
              <a:t>countdown</a:t>
            </a:r>
            <a:r>
              <a:rPr lang="en-US" altLang="zh-CN" sz="2200" dirty="0">
                <a:latin typeface="+mj-lt"/>
                <a:cs typeface="Times New Roman" panose="02020603050405020304" pitchFamily="18" charset="0"/>
              </a:rPr>
              <a:t> timer</a:t>
            </a:r>
          </a:p>
        </p:txBody>
      </p:sp>
      <p:sp>
        <p:nvSpPr>
          <p:cNvPr id="2" name="标题 1"/>
          <p:cNvSpPr>
            <a:spLocks noGrp="1"/>
          </p:cNvSpPr>
          <p:nvPr>
            <p:ph type="title"/>
          </p:nvPr>
        </p:nvSpPr>
        <p:spPr>
          <a:xfrm>
            <a:off x="355600" y="203200"/>
            <a:ext cx="8458200" cy="633512"/>
          </a:xfrm>
        </p:spPr>
        <p:txBody>
          <a:bodyPr/>
          <a:lstStyle/>
          <a:p>
            <a:r>
              <a:rPr lang="en-US" altLang="zh-CN" dirty="0">
                <a:latin typeface="+mn-lt"/>
              </a:rPr>
              <a:t>rdt 3.0: channels with errors and loss</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0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rdt 3.0: channels with errors and loss</a:t>
            </a:r>
            <a:endParaRPr lang="zh-CN" altLang="en-US" dirty="0"/>
          </a:p>
        </p:txBody>
      </p:sp>
      <p:sp>
        <p:nvSpPr>
          <p:cNvPr id="5" name="内容占位符 4"/>
          <p:cNvSpPr>
            <a:spLocks noGrp="1"/>
          </p:cNvSpPr>
          <p:nvPr>
            <p:ph idx="1"/>
          </p:nvPr>
        </p:nvSpPr>
        <p:spPr/>
        <p:txBody>
          <a:bodyPr/>
          <a:lstStyle/>
          <a:p>
            <a:pPr>
              <a:spcBef>
                <a:spcPts val="600"/>
              </a:spcBef>
            </a:pPr>
            <a:r>
              <a:rPr lang="en-US" altLang="zh-CN" kern="1200" dirty="0">
                <a:ea typeface="宋体" panose="02010600030101010101" pitchFamily="2" charset="-122"/>
              </a:rPr>
              <a:t>The sender must clearly wait at least as long as a round-trip delay between the sender and receiver (which may </a:t>
            </a:r>
            <a:r>
              <a:rPr lang="en-US" altLang="zh-CN" kern="1200" dirty="0">
                <a:solidFill>
                  <a:srgbClr val="FF0000"/>
                </a:solidFill>
                <a:ea typeface="宋体" panose="02010600030101010101" pitchFamily="2" charset="-122"/>
              </a:rPr>
              <a:t>include</a:t>
            </a:r>
            <a:r>
              <a:rPr lang="en-US" altLang="zh-CN" kern="1200" dirty="0">
                <a:ea typeface="宋体" panose="02010600030101010101" pitchFamily="2" charset="-122"/>
              </a:rPr>
              <a:t> buffering at intermediate routers) </a:t>
            </a:r>
            <a:r>
              <a:rPr lang="en-US" altLang="zh-CN" kern="1200" dirty="0">
                <a:solidFill>
                  <a:srgbClr val="FF0000"/>
                </a:solidFill>
                <a:ea typeface="宋体" panose="02010600030101010101" pitchFamily="2" charset="-122"/>
              </a:rPr>
              <a:t>plus</a:t>
            </a:r>
            <a:r>
              <a:rPr lang="en-US" altLang="zh-CN" kern="1200" dirty="0">
                <a:ea typeface="宋体" panose="02010600030101010101" pitchFamily="2" charset="-122"/>
              </a:rPr>
              <a:t> whatever amount of time is needed to process a packet at the receiver. </a:t>
            </a:r>
          </a:p>
          <a:p>
            <a:pPr>
              <a:spcBef>
                <a:spcPts val="600"/>
              </a:spcBef>
            </a:pPr>
            <a:endParaRPr lang="en-US" altLang="zh-CN" kern="1200" dirty="0">
              <a:ea typeface="宋体" panose="02010600030101010101" pitchFamily="2" charset="-122"/>
            </a:endParaRPr>
          </a:p>
          <a:p>
            <a:pPr>
              <a:spcBef>
                <a:spcPts val="600"/>
              </a:spcBef>
            </a:pPr>
            <a:r>
              <a:rPr lang="en-US" altLang="zh-CN" kern="1200" dirty="0">
                <a:ea typeface="宋体" panose="02010600030101010101" pitchFamily="2" charset="-122"/>
              </a:rPr>
              <a:t>In many networks, this worst-case maximum delay is very difficult even to estimate, </a:t>
            </a:r>
            <a:r>
              <a:rPr lang="en-US" altLang="zh-CN" kern="1200" dirty="0">
                <a:solidFill>
                  <a:srgbClr val="FF0000"/>
                </a:solidFill>
                <a:ea typeface="宋体" panose="02010600030101010101" pitchFamily="2" charset="-122"/>
              </a:rPr>
              <a:t>much less </a:t>
            </a:r>
            <a:r>
              <a:rPr lang="en-US" altLang="zh-CN" kern="1200" dirty="0">
                <a:ea typeface="宋体" panose="02010600030101010101" pitchFamily="2" charset="-122"/>
              </a:rPr>
              <a:t>know with certainty.</a:t>
            </a:r>
          </a:p>
          <a:p>
            <a:pPr>
              <a:spcBef>
                <a:spcPts val="600"/>
              </a:spcBef>
            </a:pPr>
            <a:endParaRPr lang="en-US" altLang="zh-CN" kern="1200" dirty="0">
              <a:ea typeface="宋体" panose="02010600030101010101" pitchFamily="2" charset="-122"/>
            </a:endParaRPr>
          </a:p>
          <a:p>
            <a:pPr>
              <a:spcBef>
                <a:spcPts val="600"/>
              </a:spcBef>
            </a:pPr>
            <a:r>
              <a:rPr lang="en-US" altLang="zh-CN" kern="1200" dirty="0">
                <a:ea typeface="宋体" panose="02010600030101010101" pitchFamily="2" charset="-122"/>
              </a:rPr>
              <a:t>Moreover, the protocol should </a:t>
            </a:r>
            <a:r>
              <a:rPr lang="en-US" altLang="zh-CN" kern="1200" dirty="0">
                <a:solidFill>
                  <a:srgbClr val="FF0000"/>
                </a:solidFill>
                <a:ea typeface="宋体" panose="02010600030101010101" pitchFamily="2" charset="-122"/>
              </a:rPr>
              <a:t>ideally</a:t>
            </a:r>
            <a:r>
              <a:rPr lang="en-US" altLang="zh-CN" kern="1200" dirty="0">
                <a:ea typeface="宋体" panose="02010600030101010101" pitchFamily="2" charset="-122"/>
              </a:rPr>
              <a:t> recover from packet loss as soon as possible; waiting for a worst-case delay could mean a long wait </a:t>
            </a:r>
            <a:r>
              <a:rPr lang="en-US" altLang="zh-CN" kern="1200" dirty="0">
                <a:solidFill>
                  <a:srgbClr val="FF0000"/>
                </a:solidFill>
                <a:ea typeface="宋体" panose="02010600030101010101" pitchFamily="2" charset="-122"/>
              </a:rPr>
              <a:t>until</a:t>
            </a:r>
            <a:r>
              <a:rPr lang="en-US" altLang="zh-CN" kern="1200" dirty="0">
                <a:ea typeface="宋体" panose="02010600030101010101" pitchFamily="2" charset="-122"/>
              </a:rPr>
              <a:t> error recovery is initiated. </a:t>
            </a:r>
          </a:p>
          <a:p>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rdt 3.0: channels with errors and loss</a:t>
            </a:r>
            <a:endParaRPr lang="zh-CN" altLang="en-US" dirty="0"/>
          </a:p>
        </p:txBody>
      </p:sp>
      <p:sp>
        <p:nvSpPr>
          <p:cNvPr id="5" name="内容占位符 4"/>
          <p:cNvSpPr>
            <a:spLocks noGrp="1"/>
          </p:cNvSpPr>
          <p:nvPr>
            <p:ph idx="1"/>
          </p:nvPr>
        </p:nvSpPr>
        <p:spPr/>
        <p:txBody>
          <a:bodyPr/>
          <a:lstStyle/>
          <a:p>
            <a:pPr>
              <a:spcBef>
                <a:spcPts val="600"/>
              </a:spcBef>
            </a:pPr>
            <a:r>
              <a:rPr lang="en-US" altLang="zh-CN" kern="1200" dirty="0">
                <a:ea typeface="宋体" panose="02010600030101010101" pitchFamily="2" charset="-122"/>
              </a:rPr>
              <a:t>From the sender's viewpoint, retransmission is a </a:t>
            </a:r>
            <a:r>
              <a:rPr lang="en-US" altLang="zh-CN" kern="1200" dirty="0">
                <a:solidFill>
                  <a:srgbClr val="FF0000"/>
                </a:solidFill>
                <a:ea typeface="宋体" panose="02010600030101010101" pitchFamily="2" charset="-122"/>
              </a:rPr>
              <a:t>panacea</a:t>
            </a:r>
            <a:r>
              <a:rPr lang="en-US" altLang="zh-CN" kern="1200" dirty="0">
                <a:ea typeface="宋体" panose="02010600030101010101" pitchFamily="2" charset="-122"/>
              </a:rPr>
              <a:t>. </a:t>
            </a:r>
          </a:p>
          <a:p>
            <a:pPr>
              <a:spcBef>
                <a:spcPts val="600"/>
              </a:spcBef>
            </a:pPr>
            <a:endParaRPr lang="en-US" altLang="zh-CN" kern="1200" dirty="0">
              <a:ea typeface="宋体" panose="02010600030101010101" pitchFamily="2" charset="-122"/>
            </a:endParaRPr>
          </a:p>
          <a:p>
            <a:pPr>
              <a:spcBef>
                <a:spcPts val="600"/>
              </a:spcBef>
            </a:pPr>
            <a:r>
              <a:rPr lang="en-US" altLang="zh-CN" kern="1200" dirty="0">
                <a:ea typeface="宋体" panose="02010600030101010101" pitchFamily="2" charset="-122"/>
              </a:rPr>
              <a:t>The sender does not know </a:t>
            </a:r>
            <a:r>
              <a:rPr lang="en-US" altLang="zh-CN" kern="1200" dirty="0">
                <a:solidFill>
                  <a:srgbClr val="FF0000"/>
                </a:solidFill>
                <a:ea typeface="宋体" panose="02010600030101010101" pitchFamily="2" charset="-122"/>
              </a:rPr>
              <a:t>whether</a:t>
            </a:r>
            <a:r>
              <a:rPr lang="en-US" altLang="zh-CN" kern="1200" dirty="0">
                <a:ea typeface="宋体" panose="02010600030101010101" pitchFamily="2" charset="-122"/>
              </a:rPr>
              <a:t> a data packet was lost, an ACK was lost, </a:t>
            </a:r>
            <a:r>
              <a:rPr lang="en-US" altLang="zh-CN" kern="1200" dirty="0">
                <a:solidFill>
                  <a:srgbClr val="FF0000"/>
                </a:solidFill>
                <a:ea typeface="宋体" panose="02010600030101010101" pitchFamily="2" charset="-122"/>
              </a:rPr>
              <a:t>or</a:t>
            </a:r>
            <a:r>
              <a:rPr lang="en-US" altLang="zh-CN" kern="1200" dirty="0">
                <a:ea typeface="宋体" panose="02010600030101010101" pitchFamily="2" charset="-122"/>
              </a:rPr>
              <a:t> if the packet or ACK was simply overly delayed. </a:t>
            </a:r>
          </a:p>
          <a:p>
            <a:pPr>
              <a:spcBef>
                <a:spcPts val="600"/>
              </a:spcBef>
            </a:pPr>
            <a:endParaRPr lang="en-US" altLang="zh-CN" dirty="0"/>
          </a:p>
          <a:p>
            <a:pPr>
              <a:spcBef>
                <a:spcPts val="600"/>
              </a:spcBef>
            </a:pPr>
            <a:r>
              <a:rPr lang="en-US" altLang="zh-CN" kern="1200" dirty="0">
                <a:ea typeface="宋体" panose="02010600030101010101" pitchFamily="2" charset="-122"/>
              </a:rPr>
              <a:t>In all cases, the action is the same: retransmit. </a:t>
            </a:r>
          </a:p>
          <a:p>
            <a:pPr>
              <a:spcBef>
                <a:spcPts val="600"/>
              </a:spcBef>
            </a:pPr>
            <a:endParaRPr lang="en-US" altLang="zh-CN" kern="1200" dirty="0">
              <a:ea typeface="宋体" panose="02010600030101010101" pitchFamily="2" charset="-122"/>
            </a:endParaRPr>
          </a:p>
          <a:p>
            <a:pPr>
              <a:spcBef>
                <a:spcPts val="600"/>
              </a:spcBef>
            </a:pPr>
            <a:r>
              <a:rPr lang="en-US" altLang="zh-CN" kern="1200" dirty="0">
                <a:ea typeface="宋体" panose="02010600030101010101" pitchFamily="2" charset="-122"/>
              </a:rPr>
              <a:t>Implementing a time-based retransmission mechanism requires a countdown timer </a:t>
            </a:r>
            <a:r>
              <a:rPr lang="en-US" altLang="zh-CN" kern="1200" dirty="0">
                <a:solidFill>
                  <a:srgbClr val="FF0000"/>
                </a:solidFill>
                <a:ea typeface="宋体" panose="02010600030101010101" pitchFamily="2" charset="-122"/>
              </a:rPr>
              <a:t>that</a:t>
            </a:r>
            <a:r>
              <a:rPr lang="en-US" altLang="zh-CN" kern="1200" dirty="0">
                <a:ea typeface="宋体" panose="02010600030101010101" pitchFamily="2" charset="-122"/>
              </a:rPr>
              <a:t> can interrupt the sender </a:t>
            </a:r>
            <a:r>
              <a:rPr lang="en-US" altLang="zh-CN" kern="1200" dirty="0">
                <a:solidFill>
                  <a:srgbClr val="FF0000"/>
                </a:solidFill>
                <a:ea typeface="宋体" panose="02010600030101010101" pitchFamily="2" charset="-122"/>
              </a:rPr>
              <a:t>after</a:t>
            </a:r>
            <a:r>
              <a:rPr lang="en-US" altLang="zh-CN" kern="1200" dirty="0">
                <a:ea typeface="宋体" panose="02010600030101010101" pitchFamily="2" charset="-122"/>
              </a:rPr>
              <a:t> a given amount of time has expired. </a:t>
            </a:r>
            <a:endParaRPr lang="zh-CN" altLang="en-US" kern="1200"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9" name="Rectangle 3"/>
          <p:cNvSpPr>
            <a:spLocks noGrp="1" noChangeArrowheads="1"/>
          </p:cNvSpPr>
          <p:nvPr>
            <p:ph type="body" idx="1"/>
          </p:nvPr>
        </p:nvSpPr>
        <p:spPr>
          <a:xfrm>
            <a:off x="323850" y="1052735"/>
            <a:ext cx="8451850" cy="5112569"/>
          </a:xfrm>
        </p:spPr>
        <p:txBody>
          <a:bodyPr/>
          <a:lstStyle/>
          <a:p>
            <a:pPr algn="just">
              <a:spcBef>
                <a:spcPts val="600"/>
              </a:spcBef>
            </a:pPr>
            <a:r>
              <a:rPr lang="zh-CN" altLang="en-US" dirty="0">
                <a:solidFill>
                  <a:srgbClr val="FF0000"/>
                </a:solidFill>
              </a:rPr>
              <a:t>当</a:t>
            </a:r>
            <a:r>
              <a:rPr lang="zh-CN" altLang="en-US" dirty="0"/>
              <a:t>网络的边缘部分中的两个主机</a:t>
            </a:r>
            <a:r>
              <a:rPr lang="zh-CN" altLang="en-US" dirty="0">
                <a:solidFill>
                  <a:srgbClr val="FF0000"/>
                </a:solidFill>
                <a:ea typeface="黑体" panose="02010609060101010101" pitchFamily="49" charset="-122"/>
              </a:rPr>
              <a:t>使用</a:t>
            </a:r>
            <a:r>
              <a:rPr lang="zh-CN" altLang="en-US" dirty="0"/>
              <a:t>网络的核心部分的功能</a:t>
            </a:r>
            <a:r>
              <a:rPr lang="zh-CN" altLang="en-US" dirty="0">
                <a:solidFill>
                  <a:srgbClr val="FF0000"/>
                </a:solidFill>
                <a:ea typeface="黑体" panose="02010609060101010101" pitchFamily="49" charset="-122"/>
              </a:rPr>
              <a:t>进行</a:t>
            </a:r>
            <a:r>
              <a:rPr lang="zh-CN" altLang="en-US" dirty="0"/>
              <a:t>端到端的通信时，</a:t>
            </a:r>
          </a:p>
          <a:p>
            <a:pPr algn="just">
              <a:spcBef>
                <a:spcPts val="600"/>
              </a:spcBef>
            </a:pPr>
            <a:endParaRPr lang="zh-CN" altLang="en-US" dirty="0"/>
          </a:p>
          <a:p>
            <a:pPr algn="just">
              <a:spcBef>
                <a:spcPts val="600"/>
              </a:spcBef>
            </a:pPr>
            <a:r>
              <a:rPr lang="zh-CN" altLang="en-US" dirty="0">
                <a:solidFill>
                  <a:srgbClr val="FF0000"/>
                </a:solidFill>
              </a:rPr>
              <a:t>只有</a:t>
            </a:r>
            <a:r>
              <a:rPr lang="zh-CN" altLang="en-US" dirty="0"/>
              <a:t>位于网络边缘部分的主机的协议栈才有运输层，</a:t>
            </a:r>
          </a:p>
          <a:p>
            <a:pPr algn="just">
              <a:spcBef>
                <a:spcPts val="600"/>
              </a:spcBef>
            </a:pPr>
            <a:endParaRPr lang="zh-CN" altLang="en-US" dirty="0"/>
          </a:p>
          <a:p>
            <a:pPr algn="just">
              <a:spcBef>
                <a:spcPts val="600"/>
              </a:spcBef>
            </a:pPr>
            <a:r>
              <a:rPr lang="zh-CN" altLang="en-US" dirty="0"/>
              <a:t>而网络核心部分中的路由器</a:t>
            </a:r>
            <a:r>
              <a:rPr lang="zh-CN" altLang="en-US" u="sng" dirty="0">
                <a:solidFill>
                  <a:schemeClr val="hlink"/>
                </a:solidFill>
              </a:rPr>
              <a:t>在转发分组时</a:t>
            </a:r>
            <a:r>
              <a:rPr lang="zh-CN" altLang="en-US" dirty="0"/>
              <a:t>都只用到下三层的功能。 </a:t>
            </a:r>
          </a:p>
        </p:txBody>
      </p:sp>
      <p:sp>
        <p:nvSpPr>
          <p:cNvPr id="807940" name="Rectangle 4"/>
          <p:cNvSpPr>
            <a:spLocks noGrp="1" noChangeArrowheads="1"/>
          </p:cNvSpPr>
          <p:nvPr>
            <p:ph type="title"/>
          </p:nvPr>
        </p:nvSpPr>
        <p:spPr/>
        <p:txBody>
          <a:bodyPr/>
          <a:lstStyle/>
          <a:p>
            <a:r>
              <a:rPr lang="zh-CN" altLang="en-US" dirty="0"/>
              <a:t>进程之间的通信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7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7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7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rdt 3.0: channels with errors and loss</a:t>
            </a:r>
            <a:endParaRPr lang="zh-CN" altLang="en-US" dirty="0"/>
          </a:p>
        </p:txBody>
      </p:sp>
      <p:sp>
        <p:nvSpPr>
          <p:cNvPr id="3" name="内容占位符 2"/>
          <p:cNvSpPr>
            <a:spLocks noGrp="1"/>
          </p:cNvSpPr>
          <p:nvPr>
            <p:ph idx="1"/>
          </p:nvPr>
        </p:nvSpPr>
        <p:spPr/>
        <p:txBody>
          <a:bodyPr/>
          <a:lstStyle/>
          <a:p>
            <a:r>
              <a:rPr lang="en-US" altLang="zh-CN" kern="1200" dirty="0">
                <a:ea typeface="宋体" panose="02010600030101010101" pitchFamily="2" charset="-122"/>
              </a:rPr>
              <a:t>The sender </a:t>
            </a:r>
            <a:r>
              <a:rPr lang="en-US" altLang="zh-CN" kern="1200" dirty="0">
                <a:solidFill>
                  <a:schemeClr val="tx1"/>
                </a:solidFill>
                <a:ea typeface="宋体" panose="02010600030101010101" pitchFamily="2" charset="-122"/>
              </a:rPr>
              <a:t>will thus need to be able to</a:t>
            </a:r>
            <a:r>
              <a:rPr lang="en-US" altLang="zh-CN" kern="1200" dirty="0">
                <a:solidFill>
                  <a:srgbClr val="FF0000"/>
                </a:solidFill>
                <a:ea typeface="宋体" panose="02010600030101010101" pitchFamily="2" charset="-122"/>
              </a:rPr>
              <a:t> </a:t>
            </a:r>
          </a:p>
          <a:p>
            <a:pPr marL="457200" indent="-457200">
              <a:buAutoNum type="arabicParenBoth"/>
            </a:pPr>
            <a:r>
              <a:rPr lang="en-US" altLang="zh-CN" kern="1200" dirty="0">
                <a:solidFill>
                  <a:srgbClr val="FF0000"/>
                </a:solidFill>
                <a:ea typeface="宋体" panose="02010600030101010101" pitchFamily="2" charset="-122"/>
              </a:rPr>
              <a:t>start </a:t>
            </a:r>
            <a:r>
              <a:rPr lang="en-US" altLang="zh-CN" kern="1200" dirty="0">
                <a:ea typeface="宋体" panose="02010600030101010101" pitchFamily="2" charset="-122"/>
              </a:rPr>
              <a:t>the timer each time a packet (</a:t>
            </a:r>
            <a:r>
              <a:rPr lang="en-US" altLang="zh-CN" kern="1200" dirty="0">
                <a:solidFill>
                  <a:schemeClr val="tx2"/>
                </a:solidFill>
                <a:ea typeface="宋体" panose="02010600030101010101" pitchFamily="2" charset="-122"/>
              </a:rPr>
              <a:t>either</a:t>
            </a:r>
            <a:r>
              <a:rPr lang="en-US" altLang="zh-CN" kern="1200" dirty="0">
                <a:ea typeface="宋体" panose="02010600030101010101" pitchFamily="2" charset="-122"/>
              </a:rPr>
              <a:t> a first-time packet </a:t>
            </a:r>
            <a:r>
              <a:rPr lang="en-US" altLang="zh-CN" kern="1200" dirty="0">
                <a:solidFill>
                  <a:schemeClr val="tx2"/>
                </a:solidFill>
                <a:ea typeface="宋体" panose="02010600030101010101" pitchFamily="2" charset="-122"/>
              </a:rPr>
              <a:t>or</a:t>
            </a:r>
            <a:r>
              <a:rPr lang="en-US" altLang="zh-CN" kern="1200" dirty="0">
                <a:ea typeface="宋体" panose="02010600030101010101" pitchFamily="2" charset="-122"/>
              </a:rPr>
              <a:t> a retransmission) is sent, </a:t>
            </a:r>
          </a:p>
          <a:p>
            <a:pPr marL="457200" indent="-457200"/>
            <a:endParaRPr lang="en-US" altLang="zh-CN" kern="1200" dirty="0">
              <a:ea typeface="宋体" panose="02010600030101010101" pitchFamily="2" charset="-122"/>
            </a:endParaRPr>
          </a:p>
          <a:p>
            <a:pPr>
              <a:buNone/>
            </a:pPr>
            <a:r>
              <a:rPr lang="en-US" altLang="zh-CN" kern="1200" dirty="0">
                <a:ea typeface="宋体" panose="02010600030101010101" pitchFamily="2" charset="-122"/>
              </a:rPr>
              <a:t>(2) </a:t>
            </a:r>
            <a:r>
              <a:rPr lang="en-US" altLang="zh-CN" kern="1200" dirty="0">
                <a:solidFill>
                  <a:srgbClr val="FF0000"/>
                </a:solidFill>
                <a:ea typeface="宋体" panose="02010600030101010101" pitchFamily="2" charset="-122"/>
              </a:rPr>
              <a:t>respond </a:t>
            </a:r>
            <a:r>
              <a:rPr lang="en-US" altLang="zh-CN" kern="1200" dirty="0">
                <a:ea typeface="宋体" panose="02010600030101010101" pitchFamily="2" charset="-122"/>
              </a:rPr>
              <a:t>to a timer interrupt (taking appropriate actions), and</a:t>
            </a:r>
          </a:p>
          <a:p>
            <a:endParaRPr lang="en-US" altLang="zh-CN" kern="1200" dirty="0">
              <a:ea typeface="宋体" panose="02010600030101010101" pitchFamily="2" charset="-122"/>
            </a:endParaRPr>
          </a:p>
          <a:p>
            <a:pPr>
              <a:buNone/>
            </a:pPr>
            <a:r>
              <a:rPr lang="en-US" altLang="zh-CN" kern="1200" dirty="0">
                <a:ea typeface="宋体" panose="02010600030101010101" pitchFamily="2" charset="-122"/>
              </a:rPr>
              <a:t>(3) </a:t>
            </a:r>
            <a:r>
              <a:rPr lang="en-US" altLang="zh-CN" kern="1200" dirty="0">
                <a:solidFill>
                  <a:srgbClr val="FF0000"/>
                </a:solidFill>
                <a:ea typeface="宋体" panose="02010600030101010101" pitchFamily="2" charset="-122"/>
              </a:rPr>
              <a:t>stop </a:t>
            </a:r>
            <a:r>
              <a:rPr lang="en-US" altLang="zh-CN" kern="1200" dirty="0">
                <a:ea typeface="宋体" panose="02010600030101010101" pitchFamily="2" charset="-122"/>
              </a:rPr>
              <a:t>the timer.</a:t>
            </a:r>
            <a:endParaRPr lang="zh-CN" altLang="en-US" dirty="0"/>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355600" y="203200"/>
            <a:ext cx="8464872" cy="633512"/>
          </a:xfrm>
        </p:spPr>
        <p:txBody>
          <a:bodyPr/>
          <a:lstStyle/>
          <a:p>
            <a:r>
              <a:rPr lang="zh-CN" altLang="en-US" dirty="0"/>
              <a:t>请注意</a:t>
            </a:r>
          </a:p>
        </p:txBody>
      </p:sp>
      <p:sp>
        <p:nvSpPr>
          <p:cNvPr id="701443" name="Rectangle 3"/>
          <p:cNvSpPr>
            <a:spLocks noGrp="1" noChangeArrowheads="1"/>
          </p:cNvSpPr>
          <p:nvPr>
            <p:ph type="body" idx="1"/>
          </p:nvPr>
        </p:nvSpPr>
        <p:spPr>
          <a:xfrm>
            <a:off x="323528" y="1052736"/>
            <a:ext cx="8496944" cy="5112568"/>
          </a:xfrm>
        </p:spPr>
        <p:txBody>
          <a:bodyPr/>
          <a:lstStyle/>
          <a:p>
            <a:pPr>
              <a:buFontTx/>
              <a:buNone/>
            </a:pPr>
            <a:r>
              <a:rPr lang="en-US" altLang="zh-CN" dirty="0"/>
              <a:t>(1) </a:t>
            </a:r>
            <a:r>
              <a:rPr lang="zh-CN" altLang="en-US" dirty="0"/>
              <a:t>在发送完一个分组后，必须暂时保留已发送的分组的副本。只有在收到相应的确认后才能清除暂时保留的分组的副本</a:t>
            </a:r>
            <a:r>
              <a:rPr lang="en-US" altLang="zh-CN" dirty="0"/>
              <a:t>(copy or replica)</a:t>
            </a:r>
            <a:r>
              <a:rPr lang="zh-CN" altLang="en-US" dirty="0"/>
              <a:t>。</a:t>
            </a:r>
          </a:p>
          <a:p>
            <a:endParaRPr lang="zh-CN" altLang="en-US" dirty="0"/>
          </a:p>
          <a:p>
            <a:pPr>
              <a:buFontTx/>
              <a:buNone/>
            </a:pPr>
            <a:r>
              <a:rPr lang="en-US" altLang="zh-CN" dirty="0"/>
              <a:t>(2) </a:t>
            </a:r>
            <a:r>
              <a:rPr lang="zh-CN" altLang="en-US" dirty="0"/>
              <a:t>分组和确认分组都必须进行</a:t>
            </a:r>
            <a:r>
              <a:rPr lang="zh-CN" altLang="en-US" dirty="0">
                <a:solidFill>
                  <a:srgbClr val="C00000"/>
                </a:solidFill>
              </a:rPr>
              <a:t>编号</a:t>
            </a:r>
            <a:r>
              <a:rPr lang="zh-CN" altLang="en-US" dirty="0"/>
              <a:t>。</a:t>
            </a:r>
            <a:endParaRPr lang="en-US" altLang="zh-CN" dirty="0"/>
          </a:p>
          <a:p>
            <a:endParaRPr lang="en-US" altLang="zh-CN" dirty="0"/>
          </a:p>
          <a:p>
            <a:r>
              <a:rPr lang="zh-CN" altLang="en-US" dirty="0"/>
              <a:t>这样才能</a:t>
            </a:r>
            <a:r>
              <a:rPr lang="zh-CN" altLang="en-US" dirty="0">
                <a:solidFill>
                  <a:srgbClr val="C00000"/>
                </a:solidFill>
              </a:rPr>
              <a:t>明确</a:t>
            </a:r>
            <a:r>
              <a:rPr lang="zh-CN" altLang="en-US" dirty="0"/>
              <a:t>是哪一个发送出去的分组</a:t>
            </a:r>
            <a:r>
              <a:rPr lang="zh-CN" altLang="en-US" dirty="0">
                <a:solidFill>
                  <a:srgbClr val="FF0000"/>
                </a:solidFill>
              </a:rPr>
              <a:t>收到了</a:t>
            </a:r>
            <a:r>
              <a:rPr lang="zh-CN" altLang="en-US" dirty="0"/>
              <a:t>确认，而哪一个分组还没有收到确认。 </a:t>
            </a:r>
          </a:p>
          <a:p>
            <a:pPr>
              <a:buFontTx/>
              <a:buNone/>
            </a:pPr>
            <a:endParaRPr lang="zh-CN" altLang="en-US" dirty="0"/>
          </a:p>
          <a:p>
            <a:pPr>
              <a:buFontTx/>
              <a:buNone/>
            </a:pPr>
            <a:r>
              <a:rPr lang="en-US" altLang="zh-CN" dirty="0"/>
              <a:t>(3) </a:t>
            </a:r>
            <a:r>
              <a:rPr lang="zh-CN" altLang="en-US" dirty="0"/>
              <a:t>超时计时器的重传时间应当比数据在分组传输的平均往返时间更长一些。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8" name="Line 4"/>
          <p:cNvSpPr>
            <a:spLocks noChangeShapeType="1"/>
          </p:cNvSpPr>
          <p:nvPr/>
        </p:nvSpPr>
        <p:spPr bwMode="auto">
          <a:xfrm>
            <a:off x="1349375" y="1693863"/>
            <a:ext cx="0" cy="3382962"/>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702469" name="Line 5"/>
          <p:cNvSpPr>
            <a:spLocks noChangeShapeType="1"/>
          </p:cNvSpPr>
          <p:nvPr/>
        </p:nvSpPr>
        <p:spPr bwMode="auto">
          <a:xfrm flipH="1">
            <a:off x="1927225" y="2397125"/>
            <a:ext cx="723900" cy="252413"/>
          </a:xfrm>
          <a:prstGeom prst="line">
            <a:avLst/>
          </a:prstGeom>
          <a:noFill/>
          <a:ln w="28575">
            <a:solidFill>
              <a:schemeClr val="folHlink"/>
            </a:solidFill>
            <a:round/>
            <a:headEnd type="none" w="sm" len="sm"/>
            <a:tailEnd type="triangle" w="med" len="lg"/>
          </a:ln>
          <a:effectLst/>
        </p:spPr>
        <p:txBody>
          <a:bodyPr/>
          <a:lstStyle/>
          <a:p>
            <a:endParaRPr lang="zh-CN" altLang="en-US"/>
          </a:p>
        </p:txBody>
      </p:sp>
      <p:sp>
        <p:nvSpPr>
          <p:cNvPr id="702470" name="Line 6"/>
          <p:cNvSpPr>
            <a:spLocks noChangeShapeType="1"/>
          </p:cNvSpPr>
          <p:nvPr/>
        </p:nvSpPr>
        <p:spPr bwMode="auto">
          <a:xfrm>
            <a:off x="1349375" y="3068638"/>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02471" name="Line 7"/>
          <p:cNvSpPr>
            <a:spLocks noChangeShapeType="1"/>
          </p:cNvSpPr>
          <p:nvPr/>
        </p:nvSpPr>
        <p:spPr bwMode="auto">
          <a:xfrm flipH="1">
            <a:off x="1349375" y="3570288"/>
            <a:ext cx="1301750" cy="419100"/>
          </a:xfrm>
          <a:prstGeom prst="line">
            <a:avLst/>
          </a:prstGeom>
          <a:noFill/>
          <a:ln w="28575">
            <a:solidFill>
              <a:schemeClr val="folHlink"/>
            </a:solidFill>
            <a:round/>
            <a:headEnd type="none" w="sm" len="sm"/>
            <a:tailEnd type="triangle" w="med" len="lg"/>
          </a:ln>
          <a:effectLst/>
        </p:spPr>
        <p:txBody>
          <a:bodyPr/>
          <a:lstStyle/>
          <a:p>
            <a:endParaRPr lang="zh-CN" altLang="en-US"/>
          </a:p>
        </p:txBody>
      </p:sp>
      <p:sp>
        <p:nvSpPr>
          <p:cNvPr id="702472" name="Line 8"/>
          <p:cNvSpPr>
            <a:spLocks noChangeShapeType="1"/>
          </p:cNvSpPr>
          <p:nvPr/>
        </p:nvSpPr>
        <p:spPr bwMode="auto">
          <a:xfrm>
            <a:off x="1349375" y="4071938"/>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02473" name="Text Box 9"/>
          <p:cNvSpPr txBox="1">
            <a:spLocks noChangeArrowheads="1"/>
          </p:cNvSpPr>
          <p:nvPr/>
        </p:nvSpPr>
        <p:spPr bwMode="auto">
          <a:xfrm>
            <a:off x="1146175" y="1268413"/>
            <a:ext cx="420688" cy="519112"/>
          </a:xfrm>
          <a:prstGeom prst="rect">
            <a:avLst/>
          </a:prstGeom>
          <a:noFill/>
          <a:ln w="9525">
            <a:noFill/>
            <a:miter lim="800000"/>
          </a:ln>
          <a:effectLst/>
        </p:spPr>
        <p:txBody>
          <a:bodyPr wrap="none">
            <a:spAutoFit/>
          </a:bodyPr>
          <a:lstStyle/>
          <a:p>
            <a:pPr algn="ctr"/>
            <a:r>
              <a:rPr lang="en-US" altLang="zh-CN">
                <a:latin typeface="Arial" panose="020B0604020202020204" pitchFamily="34" charset="0"/>
                <a:ea typeface="黑体" panose="02010609060101010101" pitchFamily="49" charset="-122"/>
              </a:rPr>
              <a:t>A</a:t>
            </a:r>
          </a:p>
        </p:txBody>
      </p:sp>
      <p:sp>
        <p:nvSpPr>
          <p:cNvPr id="702474" name="Text Box 10"/>
          <p:cNvSpPr txBox="1">
            <a:spLocks noChangeArrowheads="1"/>
          </p:cNvSpPr>
          <p:nvPr/>
        </p:nvSpPr>
        <p:spPr bwMode="auto">
          <a:xfrm>
            <a:off x="107950" y="1589088"/>
            <a:ext cx="1075936" cy="400110"/>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702475" name="Text Box 11"/>
          <p:cNvSpPr txBox="1">
            <a:spLocks noChangeArrowheads="1"/>
          </p:cNvSpPr>
          <p:nvPr/>
        </p:nvSpPr>
        <p:spPr bwMode="auto">
          <a:xfrm>
            <a:off x="2452688" y="1268413"/>
            <a:ext cx="420687" cy="519112"/>
          </a:xfrm>
          <a:prstGeom prst="rect">
            <a:avLst/>
          </a:prstGeom>
          <a:noFill/>
          <a:ln w="9525">
            <a:noFill/>
            <a:miter lim="800000"/>
          </a:ln>
          <a:effectLst/>
        </p:spPr>
        <p:txBody>
          <a:bodyPr wrap="none">
            <a:spAutoFit/>
          </a:bodyPr>
          <a:lstStyle/>
          <a:p>
            <a:pPr algn="ctr"/>
            <a:r>
              <a:rPr lang="en-US" altLang="zh-CN">
                <a:latin typeface="Arial" panose="020B0604020202020204" pitchFamily="34" charset="0"/>
                <a:ea typeface="黑体" panose="02010609060101010101" pitchFamily="49" charset="-122"/>
              </a:rPr>
              <a:t>B</a:t>
            </a:r>
          </a:p>
        </p:txBody>
      </p:sp>
      <p:sp>
        <p:nvSpPr>
          <p:cNvPr id="702476" name="Line 12"/>
          <p:cNvSpPr>
            <a:spLocks noChangeShapeType="1"/>
          </p:cNvSpPr>
          <p:nvPr/>
        </p:nvSpPr>
        <p:spPr bwMode="auto">
          <a:xfrm>
            <a:off x="2651125" y="1693863"/>
            <a:ext cx="0" cy="3382962"/>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702477" name="Text Box 13"/>
          <p:cNvSpPr txBox="1">
            <a:spLocks noChangeArrowheads="1"/>
          </p:cNvSpPr>
          <p:nvPr/>
        </p:nvSpPr>
        <p:spPr bwMode="auto">
          <a:xfrm>
            <a:off x="195263" y="2670175"/>
            <a:ext cx="1075936" cy="707886"/>
          </a:xfrm>
          <a:prstGeom prst="rect">
            <a:avLst/>
          </a:prstGeom>
          <a:noFill/>
          <a:ln w="9525">
            <a:noFill/>
            <a:miter lim="800000"/>
          </a:ln>
          <a:effectLst/>
        </p:spPr>
        <p:txBody>
          <a:bodyPr wrap="none">
            <a:spAutoFit/>
          </a:bodyPr>
          <a:lstStyle/>
          <a:p>
            <a:pPr algn="ctr"/>
            <a:r>
              <a:rPr lang="zh-CN" altLang="en-US" sz="2000" dirty="0">
                <a:latin typeface="Arial" panose="020B0604020202020204" pitchFamily="34" charset="0"/>
                <a:ea typeface="黑体" panose="02010609060101010101" pitchFamily="49" charset="-122"/>
              </a:rPr>
              <a:t>超时</a:t>
            </a:r>
          </a:p>
          <a:p>
            <a:pPr algn="ctr"/>
            <a:r>
              <a:rPr lang="zh-CN" altLang="en-US" sz="2000" dirty="0">
                <a:latin typeface="Arial" panose="020B0604020202020204" pitchFamily="34" charset="0"/>
                <a:ea typeface="黑体" panose="02010609060101010101" pitchFamily="49" charset="-122"/>
              </a:rPr>
              <a:t>重传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702478" name="Text Box 14"/>
          <p:cNvSpPr txBox="1">
            <a:spLocks noChangeArrowheads="1"/>
          </p:cNvSpPr>
          <p:nvPr/>
        </p:nvSpPr>
        <p:spPr bwMode="auto">
          <a:xfrm>
            <a:off x="285720" y="3786190"/>
            <a:ext cx="1075936" cy="400110"/>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1</a:t>
            </a:r>
          </a:p>
        </p:txBody>
      </p:sp>
      <p:sp>
        <p:nvSpPr>
          <p:cNvPr id="702479" name="Text Box 15"/>
          <p:cNvSpPr txBox="1">
            <a:spLocks noChangeArrowheads="1"/>
          </p:cNvSpPr>
          <p:nvPr/>
        </p:nvSpPr>
        <p:spPr bwMode="auto">
          <a:xfrm>
            <a:off x="2749550" y="3011488"/>
            <a:ext cx="1845377" cy="707886"/>
          </a:xfrm>
          <a:prstGeom prst="rect">
            <a:avLst/>
          </a:prstGeom>
          <a:solidFill>
            <a:srgbClr val="FFFF99"/>
          </a:solidFill>
          <a:ln w="9525">
            <a:solidFill>
              <a:schemeClr val="folHlink"/>
            </a:solidFill>
            <a:miter lim="800000"/>
          </a:ln>
          <a:effectLst>
            <a:outerShdw dist="45791" dir="3378596" algn="ctr" rotWithShape="0">
              <a:schemeClr val="bg2"/>
            </a:outerShdw>
          </a:effectLst>
        </p:spPr>
        <p:txBody>
          <a:bodyPr wrap="none">
            <a:spAutoFit/>
          </a:bodyPr>
          <a:lstStyle/>
          <a:p>
            <a:r>
              <a:rPr lang="zh-CN" altLang="en-US" sz="2000" dirty="0">
                <a:latin typeface="Arial" panose="020B0604020202020204" pitchFamily="34" charset="0"/>
                <a:ea typeface="黑体" panose="02010609060101010101" pitchFamily="49" charset="-122"/>
              </a:rPr>
              <a:t>丢弃重复的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a:p>
            <a:r>
              <a:rPr lang="zh-CN" altLang="en-US" sz="2000" dirty="0">
                <a:latin typeface="Arial" panose="020B0604020202020204" pitchFamily="34" charset="0"/>
                <a:ea typeface="黑体" panose="02010609060101010101" pitchFamily="49" charset="-122"/>
              </a:rPr>
              <a:t>重传确认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702480" name="Line 16"/>
          <p:cNvSpPr>
            <a:spLocks noChangeShapeType="1"/>
          </p:cNvSpPr>
          <p:nvPr/>
        </p:nvSpPr>
        <p:spPr bwMode="auto">
          <a:xfrm flipH="1">
            <a:off x="1323975" y="2663825"/>
            <a:ext cx="584200" cy="188913"/>
          </a:xfrm>
          <a:prstGeom prst="line">
            <a:avLst/>
          </a:prstGeom>
          <a:noFill/>
          <a:ln w="12700">
            <a:solidFill>
              <a:schemeClr val="tx1"/>
            </a:solidFill>
            <a:prstDash val="dash"/>
            <a:round/>
            <a:headEnd type="none" w="sm" len="sm"/>
            <a:tailEnd type="triangle" w="sm" len="med"/>
          </a:ln>
          <a:effectLst/>
        </p:spPr>
        <p:txBody>
          <a:bodyPr/>
          <a:lstStyle/>
          <a:p>
            <a:endParaRPr lang="zh-CN" altLang="en-US"/>
          </a:p>
        </p:txBody>
      </p:sp>
      <p:sp>
        <p:nvSpPr>
          <p:cNvPr id="702481" name="Line 17"/>
          <p:cNvSpPr>
            <a:spLocks noChangeShapeType="1"/>
          </p:cNvSpPr>
          <p:nvPr/>
        </p:nvSpPr>
        <p:spPr bwMode="auto">
          <a:xfrm>
            <a:off x="1089025" y="1895475"/>
            <a:ext cx="217488"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702482" name="Line 18"/>
          <p:cNvSpPr>
            <a:spLocks noChangeShapeType="1"/>
          </p:cNvSpPr>
          <p:nvPr/>
        </p:nvSpPr>
        <p:spPr bwMode="auto">
          <a:xfrm>
            <a:off x="1089025" y="3068638"/>
            <a:ext cx="217488"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702483" name="Line 19"/>
          <p:cNvSpPr>
            <a:spLocks noChangeShapeType="1"/>
          </p:cNvSpPr>
          <p:nvPr/>
        </p:nvSpPr>
        <p:spPr bwMode="auto">
          <a:xfrm>
            <a:off x="1198563" y="1884363"/>
            <a:ext cx="0" cy="1173162"/>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702484" name="Oval 20"/>
          <p:cNvSpPr>
            <a:spLocks noChangeArrowheads="1"/>
          </p:cNvSpPr>
          <p:nvPr/>
        </p:nvSpPr>
        <p:spPr bwMode="auto">
          <a:xfrm>
            <a:off x="1050925" y="2263775"/>
            <a:ext cx="288925" cy="333375"/>
          </a:xfrm>
          <a:prstGeom prst="ellipse">
            <a:avLst/>
          </a:prstGeom>
          <a:solidFill>
            <a:schemeClr val="bg1"/>
          </a:solidFill>
          <a:ln w="9525">
            <a:noFill/>
            <a:round/>
          </a:ln>
          <a:effectLst/>
        </p:spPr>
        <p:txBody>
          <a:bodyPr wrap="none" anchor="ctr"/>
          <a:lstStyle/>
          <a:p>
            <a:endParaRPr lang="zh-CN" altLang="en-US"/>
          </a:p>
        </p:txBody>
      </p:sp>
      <p:sp>
        <p:nvSpPr>
          <p:cNvPr id="702485" name="Text Box 21"/>
          <p:cNvSpPr txBox="1">
            <a:spLocks noChangeArrowheads="1"/>
          </p:cNvSpPr>
          <p:nvPr/>
        </p:nvSpPr>
        <p:spPr bwMode="auto">
          <a:xfrm>
            <a:off x="900113" y="2081213"/>
            <a:ext cx="592137" cy="641350"/>
          </a:xfrm>
          <a:prstGeom prst="rect">
            <a:avLst/>
          </a:prstGeom>
          <a:noFill/>
          <a:ln w="9525">
            <a:noFill/>
            <a:miter lim="800000"/>
          </a:ln>
          <a:effectLst/>
        </p:spPr>
        <p:txBody>
          <a:bodyPr wrap="none">
            <a:spAutoFit/>
          </a:bodyPr>
          <a:lstStyle/>
          <a:p>
            <a:r>
              <a:rPr lang="en-US" altLang="zh-CN" sz="3600">
                <a:latin typeface="Arial" panose="020B0604020202020204" pitchFamily="34" charset="0"/>
                <a:ea typeface="黑体" panose="02010609060101010101" pitchFamily="49" charset="-122"/>
                <a:sym typeface="Wingdings" panose="05000000000000000000" pitchFamily="2" charset="2"/>
              </a:rPr>
              <a:t></a:t>
            </a:r>
          </a:p>
        </p:txBody>
      </p:sp>
      <p:grpSp>
        <p:nvGrpSpPr>
          <p:cNvPr id="702486" name="Group 22"/>
          <p:cNvGrpSpPr/>
          <p:nvPr/>
        </p:nvGrpSpPr>
        <p:grpSpPr bwMode="auto">
          <a:xfrm>
            <a:off x="1881188" y="2481263"/>
            <a:ext cx="215900" cy="250825"/>
            <a:chOff x="3651" y="709"/>
            <a:chExt cx="136" cy="136"/>
          </a:xfrm>
        </p:grpSpPr>
        <p:sp>
          <p:nvSpPr>
            <p:cNvPr id="702487" name="Line 23"/>
            <p:cNvSpPr>
              <a:spLocks noChangeShapeType="1"/>
            </p:cNvSpPr>
            <p:nvPr/>
          </p:nvSpPr>
          <p:spPr bwMode="auto">
            <a:xfrm flipH="1">
              <a:off x="3651" y="709"/>
              <a:ext cx="136" cy="136"/>
            </a:xfrm>
            <a:prstGeom prst="line">
              <a:avLst/>
            </a:prstGeom>
            <a:noFill/>
            <a:ln w="38100">
              <a:solidFill>
                <a:schemeClr val="tx1"/>
              </a:solidFill>
              <a:round/>
              <a:headEnd type="none" w="sm" len="sm"/>
              <a:tailEnd type="none" w="sm" len="sm"/>
            </a:ln>
            <a:effectLst/>
          </p:spPr>
          <p:txBody>
            <a:bodyPr/>
            <a:lstStyle/>
            <a:p>
              <a:endParaRPr lang="zh-CN" altLang="en-US"/>
            </a:p>
          </p:txBody>
        </p:sp>
        <p:sp>
          <p:nvSpPr>
            <p:cNvPr id="702488" name="Line 24"/>
            <p:cNvSpPr>
              <a:spLocks noChangeShapeType="1"/>
            </p:cNvSpPr>
            <p:nvPr/>
          </p:nvSpPr>
          <p:spPr bwMode="auto">
            <a:xfrm>
              <a:off x="3651" y="709"/>
              <a:ext cx="136" cy="136"/>
            </a:xfrm>
            <a:prstGeom prst="line">
              <a:avLst/>
            </a:prstGeom>
            <a:noFill/>
            <a:ln w="38100">
              <a:solidFill>
                <a:schemeClr val="tx1"/>
              </a:solidFill>
              <a:round/>
              <a:headEnd type="none" w="sm" len="sm"/>
              <a:tailEnd type="none" w="sm" len="sm"/>
            </a:ln>
            <a:effectLst/>
          </p:spPr>
          <p:txBody>
            <a:bodyPr/>
            <a:lstStyle/>
            <a:p>
              <a:endParaRPr lang="zh-CN" altLang="en-US"/>
            </a:p>
          </p:txBody>
        </p:sp>
      </p:grpSp>
      <p:sp>
        <p:nvSpPr>
          <p:cNvPr id="702489" name="Rectangle 25"/>
          <p:cNvSpPr>
            <a:spLocks noChangeArrowheads="1"/>
          </p:cNvSpPr>
          <p:nvPr/>
        </p:nvSpPr>
        <p:spPr bwMode="auto">
          <a:xfrm>
            <a:off x="835893" y="5532438"/>
            <a:ext cx="1878719" cy="462307"/>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400" dirty="0">
                <a:latin typeface="Arial" panose="020B0604020202020204" pitchFamily="34" charset="0"/>
                <a:ea typeface="黑体" panose="02010609060101010101" pitchFamily="49" charset="-122"/>
              </a:rPr>
              <a:t>(a) </a:t>
            </a:r>
            <a:r>
              <a:rPr kumimoji="1" lang="zh-CN" altLang="en-US" sz="2400" dirty="0">
                <a:latin typeface="Arial" panose="020B0604020202020204" pitchFamily="34" charset="0"/>
                <a:ea typeface="黑体" panose="02010609060101010101" pitchFamily="49" charset="-122"/>
              </a:rPr>
              <a:t>确认丢失</a:t>
            </a:r>
          </a:p>
        </p:txBody>
      </p:sp>
      <p:sp>
        <p:nvSpPr>
          <p:cNvPr id="702490" name="Line 26"/>
          <p:cNvSpPr>
            <a:spLocks noChangeShapeType="1"/>
          </p:cNvSpPr>
          <p:nvPr/>
        </p:nvSpPr>
        <p:spPr bwMode="auto">
          <a:xfrm>
            <a:off x="1344613" y="1909763"/>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02491" name="Text Box 27"/>
          <p:cNvSpPr txBox="1">
            <a:spLocks noChangeArrowheads="1"/>
          </p:cNvSpPr>
          <p:nvPr/>
        </p:nvSpPr>
        <p:spPr bwMode="auto">
          <a:xfrm>
            <a:off x="2676525" y="2174875"/>
            <a:ext cx="1075936" cy="400110"/>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确认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702492" name="Line 28"/>
          <p:cNvSpPr>
            <a:spLocks noChangeShapeType="1"/>
          </p:cNvSpPr>
          <p:nvPr/>
        </p:nvSpPr>
        <p:spPr bwMode="auto">
          <a:xfrm>
            <a:off x="5870571" y="1693863"/>
            <a:ext cx="0" cy="3382962"/>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702493" name="Line 29"/>
          <p:cNvSpPr>
            <a:spLocks noChangeShapeType="1"/>
          </p:cNvSpPr>
          <p:nvPr/>
        </p:nvSpPr>
        <p:spPr bwMode="auto">
          <a:xfrm>
            <a:off x="5870571" y="3068638"/>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02494" name="Line 30"/>
          <p:cNvSpPr>
            <a:spLocks noChangeShapeType="1"/>
          </p:cNvSpPr>
          <p:nvPr/>
        </p:nvSpPr>
        <p:spPr bwMode="auto">
          <a:xfrm flipH="1">
            <a:off x="5870571" y="3570288"/>
            <a:ext cx="1301750" cy="419100"/>
          </a:xfrm>
          <a:prstGeom prst="line">
            <a:avLst/>
          </a:prstGeom>
          <a:noFill/>
          <a:ln w="28575">
            <a:solidFill>
              <a:schemeClr val="folHlink"/>
            </a:solidFill>
            <a:round/>
            <a:headEnd type="none" w="sm" len="sm"/>
            <a:tailEnd type="triangle" w="med" len="lg"/>
          </a:ln>
          <a:effectLst/>
        </p:spPr>
        <p:txBody>
          <a:bodyPr/>
          <a:lstStyle/>
          <a:p>
            <a:endParaRPr lang="zh-CN" altLang="en-US"/>
          </a:p>
        </p:txBody>
      </p:sp>
      <p:sp>
        <p:nvSpPr>
          <p:cNvPr id="702495" name="Line 31"/>
          <p:cNvSpPr>
            <a:spLocks noChangeShapeType="1"/>
          </p:cNvSpPr>
          <p:nvPr/>
        </p:nvSpPr>
        <p:spPr bwMode="auto">
          <a:xfrm>
            <a:off x="5870571" y="4071938"/>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02496" name="Text Box 32"/>
          <p:cNvSpPr txBox="1">
            <a:spLocks noChangeArrowheads="1"/>
          </p:cNvSpPr>
          <p:nvPr/>
        </p:nvSpPr>
        <p:spPr bwMode="auto">
          <a:xfrm>
            <a:off x="5675309" y="1268413"/>
            <a:ext cx="420687" cy="519112"/>
          </a:xfrm>
          <a:prstGeom prst="rect">
            <a:avLst/>
          </a:prstGeom>
          <a:noFill/>
          <a:ln w="9525">
            <a:noFill/>
            <a:miter lim="800000"/>
          </a:ln>
          <a:effectLst/>
        </p:spPr>
        <p:txBody>
          <a:bodyPr wrap="none">
            <a:spAutoFit/>
          </a:bodyPr>
          <a:lstStyle/>
          <a:p>
            <a:pPr algn="ctr"/>
            <a:r>
              <a:rPr lang="en-US" altLang="zh-CN">
                <a:latin typeface="Arial" panose="020B0604020202020204" pitchFamily="34" charset="0"/>
                <a:ea typeface="黑体" panose="02010609060101010101" pitchFamily="49" charset="-122"/>
              </a:rPr>
              <a:t>A</a:t>
            </a:r>
          </a:p>
        </p:txBody>
      </p:sp>
      <p:sp>
        <p:nvSpPr>
          <p:cNvPr id="702497" name="Text Box 33"/>
          <p:cNvSpPr txBox="1">
            <a:spLocks noChangeArrowheads="1"/>
          </p:cNvSpPr>
          <p:nvPr/>
        </p:nvSpPr>
        <p:spPr bwMode="auto">
          <a:xfrm>
            <a:off x="4646609" y="1589088"/>
            <a:ext cx="1075936" cy="400110"/>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702498" name="Text Box 34"/>
          <p:cNvSpPr txBox="1">
            <a:spLocks noChangeArrowheads="1"/>
          </p:cNvSpPr>
          <p:nvPr/>
        </p:nvSpPr>
        <p:spPr bwMode="auto">
          <a:xfrm>
            <a:off x="6970709" y="1268413"/>
            <a:ext cx="420687" cy="519112"/>
          </a:xfrm>
          <a:prstGeom prst="rect">
            <a:avLst/>
          </a:prstGeom>
          <a:noFill/>
          <a:ln w="9525">
            <a:noFill/>
            <a:miter lim="800000"/>
          </a:ln>
          <a:effectLst/>
        </p:spPr>
        <p:txBody>
          <a:bodyPr wrap="none">
            <a:spAutoFit/>
          </a:bodyPr>
          <a:lstStyle/>
          <a:p>
            <a:pPr algn="ctr"/>
            <a:r>
              <a:rPr lang="en-US" altLang="zh-CN">
                <a:latin typeface="Arial" panose="020B0604020202020204" pitchFamily="34" charset="0"/>
                <a:ea typeface="黑体" panose="02010609060101010101" pitchFamily="49" charset="-122"/>
              </a:rPr>
              <a:t>B</a:t>
            </a:r>
          </a:p>
        </p:txBody>
      </p:sp>
      <p:sp>
        <p:nvSpPr>
          <p:cNvPr id="702499" name="Line 35"/>
          <p:cNvSpPr>
            <a:spLocks noChangeShapeType="1"/>
          </p:cNvSpPr>
          <p:nvPr/>
        </p:nvSpPr>
        <p:spPr bwMode="auto">
          <a:xfrm>
            <a:off x="7172321" y="1693863"/>
            <a:ext cx="0" cy="3382962"/>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702500" name="Text Box 36"/>
          <p:cNvSpPr txBox="1">
            <a:spLocks noChangeArrowheads="1"/>
          </p:cNvSpPr>
          <p:nvPr/>
        </p:nvSpPr>
        <p:spPr bwMode="auto">
          <a:xfrm>
            <a:off x="4733921" y="2722563"/>
            <a:ext cx="1075936" cy="707886"/>
          </a:xfrm>
          <a:prstGeom prst="rect">
            <a:avLst/>
          </a:prstGeom>
          <a:noFill/>
          <a:ln w="9525">
            <a:noFill/>
            <a:miter lim="800000"/>
          </a:ln>
          <a:effectLst/>
        </p:spPr>
        <p:txBody>
          <a:bodyPr wrap="none">
            <a:spAutoFit/>
          </a:bodyPr>
          <a:lstStyle/>
          <a:p>
            <a:pPr algn="ctr"/>
            <a:r>
              <a:rPr lang="zh-CN" altLang="en-US" sz="2000" dirty="0">
                <a:latin typeface="Arial" panose="020B0604020202020204" pitchFamily="34" charset="0"/>
                <a:ea typeface="黑体" panose="02010609060101010101" pitchFamily="49" charset="-122"/>
              </a:rPr>
              <a:t>超时</a:t>
            </a:r>
          </a:p>
          <a:p>
            <a:pPr algn="ctr"/>
            <a:r>
              <a:rPr lang="zh-CN" altLang="en-US" sz="2000" dirty="0">
                <a:latin typeface="Arial" panose="020B0604020202020204" pitchFamily="34" charset="0"/>
                <a:ea typeface="黑体" panose="02010609060101010101" pitchFamily="49" charset="-122"/>
              </a:rPr>
              <a:t>重传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702501" name="Text Box 37"/>
          <p:cNvSpPr txBox="1">
            <a:spLocks noChangeArrowheads="1"/>
          </p:cNvSpPr>
          <p:nvPr/>
        </p:nvSpPr>
        <p:spPr bwMode="auto">
          <a:xfrm>
            <a:off x="4890290" y="3721100"/>
            <a:ext cx="1075936" cy="400110"/>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1</a:t>
            </a:r>
          </a:p>
        </p:txBody>
      </p:sp>
      <p:sp>
        <p:nvSpPr>
          <p:cNvPr id="702502" name="Text Box 38"/>
          <p:cNvSpPr txBox="1">
            <a:spLocks noChangeArrowheads="1"/>
          </p:cNvSpPr>
          <p:nvPr/>
        </p:nvSpPr>
        <p:spPr bwMode="auto">
          <a:xfrm>
            <a:off x="7215206" y="3143248"/>
            <a:ext cx="1928794" cy="707886"/>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square">
            <a:spAutoFit/>
          </a:bodyPr>
          <a:lstStyle/>
          <a:p>
            <a:r>
              <a:rPr lang="zh-CN" altLang="en-US" sz="2000" dirty="0">
                <a:latin typeface="Arial" panose="020B0604020202020204" pitchFamily="34" charset="0"/>
                <a:ea typeface="黑体" panose="02010609060101010101" pitchFamily="49" charset="-122"/>
              </a:rPr>
              <a:t>丢弃重复的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a:p>
            <a:r>
              <a:rPr lang="zh-CN" altLang="en-US" sz="2000" dirty="0">
                <a:latin typeface="Arial" panose="020B0604020202020204" pitchFamily="34" charset="0"/>
                <a:ea typeface="黑体" panose="02010609060101010101" pitchFamily="49" charset="-122"/>
              </a:rPr>
              <a:t>重传确认</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702503" name="Line 39"/>
          <p:cNvSpPr>
            <a:spLocks noChangeShapeType="1"/>
          </p:cNvSpPr>
          <p:nvPr/>
        </p:nvSpPr>
        <p:spPr bwMode="auto">
          <a:xfrm>
            <a:off x="5610221" y="1895475"/>
            <a:ext cx="217488"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702504" name="Line 40"/>
          <p:cNvSpPr>
            <a:spLocks noChangeShapeType="1"/>
          </p:cNvSpPr>
          <p:nvPr/>
        </p:nvSpPr>
        <p:spPr bwMode="auto">
          <a:xfrm>
            <a:off x="5610221" y="3068638"/>
            <a:ext cx="217488"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702505" name="Line 41"/>
          <p:cNvSpPr>
            <a:spLocks noChangeShapeType="1"/>
          </p:cNvSpPr>
          <p:nvPr/>
        </p:nvSpPr>
        <p:spPr bwMode="auto">
          <a:xfrm>
            <a:off x="5721346" y="1884363"/>
            <a:ext cx="0" cy="1173162"/>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702507" name="Oval 43"/>
          <p:cNvSpPr>
            <a:spLocks noChangeArrowheads="1"/>
          </p:cNvSpPr>
          <p:nvPr/>
        </p:nvSpPr>
        <p:spPr bwMode="auto">
          <a:xfrm>
            <a:off x="5572121" y="2263775"/>
            <a:ext cx="288925" cy="333375"/>
          </a:xfrm>
          <a:prstGeom prst="ellipse">
            <a:avLst/>
          </a:prstGeom>
          <a:solidFill>
            <a:schemeClr val="bg1"/>
          </a:solidFill>
          <a:ln w="9525">
            <a:noFill/>
            <a:round/>
          </a:ln>
          <a:effectLst/>
        </p:spPr>
        <p:txBody>
          <a:bodyPr wrap="none" anchor="ctr"/>
          <a:lstStyle/>
          <a:p>
            <a:endParaRPr lang="zh-CN" altLang="en-US"/>
          </a:p>
        </p:txBody>
      </p:sp>
      <p:sp>
        <p:nvSpPr>
          <p:cNvPr id="702508" name="Text Box 44"/>
          <p:cNvSpPr txBox="1">
            <a:spLocks noChangeArrowheads="1"/>
          </p:cNvSpPr>
          <p:nvPr/>
        </p:nvSpPr>
        <p:spPr bwMode="auto">
          <a:xfrm>
            <a:off x="5422896" y="2146300"/>
            <a:ext cx="592138" cy="641350"/>
          </a:xfrm>
          <a:prstGeom prst="rect">
            <a:avLst/>
          </a:prstGeom>
          <a:noFill/>
          <a:ln w="9525">
            <a:noFill/>
            <a:miter lim="800000"/>
          </a:ln>
          <a:effectLst/>
        </p:spPr>
        <p:txBody>
          <a:bodyPr wrap="none">
            <a:spAutoFit/>
          </a:bodyPr>
          <a:lstStyle/>
          <a:p>
            <a:r>
              <a:rPr lang="en-US" altLang="zh-CN" sz="3600">
                <a:latin typeface="Arial" panose="020B0604020202020204" pitchFamily="34" charset="0"/>
                <a:ea typeface="黑体" panose="02010609060101010101" pitchFamily="49" charset="-122"/>
                <a:sym typeface="Wingdings" panose="05000000000000000000" pitchFamily="2" charset="2"/>
              </a:rPr>
              <a:t></a:t>
            </a:r>
          </a:p>
        </p:txBody>
      </p:sp>
      <p:sp>
        <p:nvSpPr>
          <p:cNvPr id="702509" name="Rectangle 45"/>
          <p:cNvSpPr>
            <a:spLocks noChangeArrowheads="1"/>
          </p:cNvSpPr>
          <p:nvPr/>
        </p:nvSpPr>
        <p:spPr bwMode="auto">
          <a:xfrm>
            <a:off x="5508625" y="5532438"/>
            <a:ext cx="1878719" cy="462307"/>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400" dirty="0">
                <a:latin typeface="Arial" panose="020B0604020202020204" pitchFamily="34" charset="0"/>
                <a:ea typeface="黑体" panose="02010609060101010101" pitchFamily="49" charset="-122"/>
              </a:rPr>
              <a:t>(b) </a:t>
            </a:r>
            <a:r>
              <a:rPr kumimoji="1" lang="zh-CN" altLang="en-US" sz="2400" dirty="0">
                <a:latin typeface="Arial" panose="020B0604020202020204" pitchFamily="34" charset="0"/>
                <a:ea typeface="黑体" panose="02010609060101010101" pitchFamily="49" charset="-122"/>
              </a:rPr>
              <a:t>确认迟到</a:t>
            </a:r>
          </a:p>
        </p:txBody>
      </p:sp>
      <p:sp>
        <p:nvSpPr>
          <p:cNvPr id="702510" name="Line 46"/>
          <p:cNvSpPr>
            <a:spLocks noChangeShapeType="1"/>
          </p:cNvSpPr>
          <p:nvPr/>
        </p:nvSpPr>
        <p:spPr bwMode="auto">
          <a:xfrm>
            <a:off x="5865809" y="1909763"/>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02511" name="Text Box 47"/>
          <p:cNvSpPr txBox="1">
            <a:spLocks noChangeArrowheads="1"/>
          </p:cNvSpPr>
          <p:nvPr/>
        </p:nvSpPr>
        <p:spPr bwMode="auto">
          <a:xfrm>
            <a:off x="7197721" y="2174875"/>
            <a:ext cx="1075936" cy="400110"/>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确认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702512" name="Freeform 48"/>
          <p:cNvSpPr/>
          <p:nvPr/>
        </p:nvSpPr>
        <p:spPr bwMode="auto">
          <a:xfrm>
            <a:off x="5889621" y="2397125"/>
            <a:ext cx="1271588" cy="2262188"/>
          </a:xfrm>
          <a:custGeom>
            <a:avLst/>
            <a:gdLst/>
            <a:ahLst/>
            <a:cxnLst>
              <a:cxn ang="0">
                <a:pos x="798" y="0"/>
              </a:cxn>
              <a:cxn ang="0">
                <a:pos x="589" y="70"/>
              </a:cxn>
              <a:cxn ang="0">
                <a:pos x="466" y="217"/>
              </a:cxn>
              <a:cxn ang="0">
                <a:pos x="418" y="376"/>
              </a:cxn>
              <a:cxn ang="0">
                <a:pos x="385" y="661"/>
              </a:cxn>
              <a:cxn ang="0">
                <a:pos x="310" y="1018"/>
              </a:cxn>
              <a:cxn ang="0">
                <a:pos x="0" y="1134"/>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28575" cap="flat" cmpd="sng">
            <a:solidFill>
              <a:schemeClr val="folHlink"/>
            </a:solidFill>
            <a:prstDash val="solid"/>
            <a:round/>
            <a:headEnd type="none" w="sm" len="sm"/>
            <a:tailEnd type="triangle" w="med" len="lg"/>
          </a:ln>
          <a:effectLst/>
        </p:spPr>
        <p:txBody>
          <a:bodyPr/>
          <a:lstStyle/>
          <a:p>
            <a:endParaRPr lang="zh-CN" altLang="en-US"/>
          </a:p>
        </p:txBody>
      </p:sp>
      <p:sp>
        <p:nvSpPr>
          <p:cNvPr id="702513" name="Text Box 49"/>
          <p:cNvSpPr txBox="1">
            <a:spLocks noChangeArrowheads="1"/>
          </p:cNvSpPr>
          <p:nvPr/>
        </p:nvSpPr>
        <p:spPr bwMode="auto">
          <a:xfrm>
            <a:off x="4071934" y="4298950"/>
            <a:ext cx="1717675" cy="1016000"/>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pPr algn="ctr"/>
            <a:r>
              <a:rPr lang="zh-CN" altLang="en-US" sz="2000">
                <a:latin typeface="Arial" panose="020B0604020202020204" pitchFamily="34" charset="0"/>
                <a:ea typeface="黑体" panose="02010609060101010101" pitchFamily="49" charset="-122"/>
              </a:rPr>
              <a:t>收下迟到</a:t>
            </a:r>
          </a:p>
          <a:p>
            <a:pPr algn="ctr"/>
            <a:r>
              <a:rPr lang="zh-CN" altLang="en-US" sz="2000">
                <a:latin typeface="Arial" panose="020B0604020202020204" pitchFamily="34" charset="0"/>
                <a:ea typeface="黑体" panose="02010609060101010101" pitchFamily="49" charset="-122"/>
              </a:rPr>
              <a:t>的确认</a:t>
            </a:r>
          </a:p>
          <a:p>
            <a:pPr algn="ctr"/>
            <a:r>
              <a:rPr lang="zh-CN" altLang="en-US" sz="2000">
                <a:latin typeface="Arial" panose="020B0604020202020204" pitchFamily="34" charset="0"/>
                <a:ea typeface="黑体" panose="02010609060101010101" pitchFamily="49" charset="-122"/>
              </a:rPr>
              <a:t>但什么也不做</a:t>
            </a:r>
            <a:endParaRPr lang="zh-CN" altLang="en-US" sz="2000" baseline="-25000">
              <a:latin typeface="Arial" panose="020B0604020202020204" pitchFamily="34" charset="0"/>
              <a:ea typeface="黑体" panose="02010609060101010101" pitchFamily="49" charset="-122"/>
            </a:endParaRPr>
          </a:p>
        </p:txBody>
      </p:sp>
      <p:sp>
        <p:nvSpPr>
          <p:cNvPr id="702514" name="Rectangle 50"/>
          <p:cNvSpPr>
            <a:spLocks noChangeArrowheads="1"/>
          </p:cNvSpPr>
          <p:nvPr/>
        </p:nvSpPr>
        <p:spPr bwMode="auto">
          <a:xfrm>
            <a:off x="1325563" y="4852988"/>
            <a:ext cx="254000" cy="396875"/>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000" i="1">
                <a:latin typeface="Arial" panose="020B0604020202020204" pitchFamily="34" charset="0"/>
                <a:ea typeface="黑体" panose="02010609060101010101" pitchFamily="49" charset="-122"/>
              </a:rPr>
              <a:t>t</a:t>
            </a:r>
          </a:p>
        </p:txBody>
      </p:sp>
      <p:sp>
        <p:nvSpPr>
          <p:cNvPr id="702515" name="Rectangle 51"/>
          <p:cNvSpPr>
            <a:spLocks noChangeArrowheads="1"/>
          </p:cNvSpPr>
          <p:nvPr/>
        </p:nvSpPr>
        <p:spPr bwMode="auto">
          <a:xfrm>
            <a:off x="2625725" y="4852988"/>
            <a:ext cx="254000" cy="396875"/>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000" i="1">
                <a:latin typeface="Arial" panose="020B0604020202020204" pitchFamily="34" charset="0"/>
                <a:ea typeface="黑体" panose="02010609060101010101" pitchFamily="49" charset="-122"/>
              </a:rPr>
              <a:t>t</a:t>
            </a:r>
          </a:p>
        </p:txBody>
      </p:sp>
      <p:sp>
        <p:nvSpPr>
          <p:cNvPr id="702516" name="Rectangle 52"/>
          <p:cNvSpPr>
            <a:spLocks noChangeArrowheads="1"/>
          </p:cNvSpPr>
          <p:nvPr/>
        </p:nvSpPr>
        <p:spPr bwMode="auto">
          <a:xfrm>
            <a:off x="5835646" y="4852988"/>
            <a:ext cx="254000" cy="396875"/>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000" i="1">
                <a:latin typeface="Arial" panose="020B0604020202020204" pitchFamily="34" charset="0"/>
                <a:ea typeface="黑体" panose="02010609060101010101" pitchFamily="49" charset="-122"/>
              </a:rPr>
              <a:t>t</a:t>
            </a:r>
          </a:p>
        </p:txBody>
      </p:sp>
      <p:sp>
        <p:nvSpPr>
          <p:cNvPr id="702517" name="Rectangle 53"/>
          <p:cNvSpPr>
            <a:spLocks noChangeArrowheads="1"/>
          </p:cNvSpPr>
          <p:nvPr/>
        </p:nvSpPr>
        <p:spPr bwMode="auto">
          <a:xfrm>
            <a:off x="7137396" y="4852988"/>
            <a:ext cx="254000" cy="396875"/>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000" i="1">
                <a:latin typeface="Arial" panose="020B0604020202020204" pitchFamily="34" charset="0"/>
                <a:ea typeface="黑体" panose="02010609060101010101" pitchFamily="49" charset="-122"/>
              </a:rPr>
              <a:t>t</a:t>
            </a:r>
          </a:p>
        </p:txBody>
      </p:sp>
      <p:sp>
        <p:nvSpPr>
          <p:cNvPr id="702519" name="Rectangle 55"/>
          <p:cNvSpPr>
            <a:spLocks noGrp="1" noChangeArrowheads="1"/>
          </p:cNvSpPr>
          <p:nvPr>
            <p:ph type="title"/>
          </p:nvPr>
        </p:nvSpPr>
        <p:spPr/>
        <p:txBody>
          <a:bodyPr/>
          <a:lstStyle/>
          <a:p>
            <a:r>
              <a:rPr lang="zh-CN" altLang="en-US"/>
              <a:t>确认丢失和确认迟到</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overly delayed </a:t>
            </a:r>
            <a:r>
              <a:rPr lang="en-US" altLang="zh-CN">
                <a:latin typeface="+mn-lt"/>
              </a:rPr>
              <a:t>ACK problem</a:t>
            </a:r>
            <a:br>
              <a:rPr lang="en-US" altLang="zh-CN" dirty="0">
                <a:latin typeface="+mn-lt"/>
              </a:rPr>
            </a:br>
            <a:r>
              <a:rPr lang="en-US" altLang="zh-CN" dirty="0">
                <a:latin typeface="+mn-lt"/>
              </a:rPr>
              <a:t>in Stop and Wait Protocol</a:t>
            </a:r>
            <a:endParaRPr lang="zh-CN" altLang="en-US" dirty="0">
              <a:latin typeface="+mn-lt"/>
            </a:endParaRPr>
          </a:p>
        </p:txBody>
      </p:sp>
      <p:sp>
        <p:nvSpPr>
          <p:cNvPr id="3" name="Line 28"/>
          <p:cNvSpPr>
            <a:spLocks noChangeShapeType="1"/>
          </p:cNvSpPr>
          <p:nvPr/>
        </p:nvSpPr>
        <p:spPr bwMode="auto">
          <a:xfrm flipH="1">
            <a:off x="1803774" y="1693862"/>
            <a:ext cx="31748" cy="3751361"/>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4" name="Line 29"/>
          <p:cNvSpPr>
            <a:spLocks noChangeShapeType="1"/>
          </p:cNvSpPr>
          <p:nvPr/>
        </p:nvSpPr>
        <p:spPr bwMode="auto">
          <a:xfrm>
            <a:off x="1835522" y="3068638"/>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5" name="Line 30"/>
          <p:cNvSpPr>
            <a:spLocks noChangeShapeType="1"/>
          </p:cNvSpPr>
          <p:nvPr/>
        </p:nvSpPr>
        <p:spPr bwMode="auto">
          <a:xfrm flipH="1">
            <a:off x="1854572" y="3570288"/>
            <a:ext cx="1282700" cy="265793"/>
          </a:xfrm>
          <a:prstGeom prst="line">
            <a:avLst/>
          </a:prstGeom>
          <a:noFill/>
          <a:ln w="28575">
            <a:solidFill>
              <a:schemeClr val="folHlink"/>
            </a:solidFill>
            <a:round/>
            <a:headEnd type="none" w="sm" len="sm"/>
            <a:tailEnd type="triangle" w="med" len="lg"/>
          </a:ln>
          <a:effectLst/>
        </p:spPr>
        <p:txBody>
          <a:bodyPr/>
          <a:lstStyle/>
          <a:p>
            <a:endParaRPr lang="zh-CN" altLang="en-US"/>
          </a:p>
        </p:txBody>
      </p:sp>
      <p:sp>
        <p:nvSpPr>
          <p:cNvPr id="6" name="Line 31"/>
          <p:cNvSpPr>
            <a:spLocks noChangeShapeType="1"/>
          </p:cNvSpPr>
          <p:nvPr/>
        </p:nvSpPr>
        <p:spPr bwMode="auto">
          <a:xfrm>
            <a:off x="1870448" y="3938135"/>
            <a:ext cx="1411286" cy="347662"/>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 name="Text Box 32"/>
          <p:cNvSpPr txBox="1">
            <a:spLocks noChangeArrowheads="1"/>
          </p:cNvSpPr>
          <p:nvPr/>
        </p:nvSpPr>
        <p:spPr bwMode="auto">
          <a:xfrm>
            <a:off x="1640260" y="1268413"/>
            <a:ext cx="420687" cy="519112"/>
          </a:xfrm>
          <a:prstGeom prst="rect">
            <a:avLst/>
          </a:prstGeom>
          <a:noFill/>
          <a:ln w="9525">
            <a:noFill/>
            <a:miter lim="800000"/>
          </a:ln>
          <a:effectLst/>
        </p:spPr>
        <p:txBody>
          <a:bodyPr wrap="none">
            <a:spAutoFit/>
          </a:bodyPr>
          <a:lstStyle/>
          <a:p>
            <a:pPr algn="ctr"/>
            <a:r>
              <a:rPr lang="en-US" altLang="zh-CN">
                <a:latin typeface="Arial" panose="020B0604020202020204" pitchFamily="34" charset="0"/>
                <a:ea typeface="黑体" panose="02010609060101010101" pitchFamily="49" charset="-122"/>
              </a:rPr>
              <a:t>A</a:t>
            </a:r>
          </a:p>
        </p:txBody>
      </p:sp>
      <p:sp>
        <p:nvSpPr>
          <p:cNvPr id="8" name="Text Box 33"/>
          <p:cNvSpPr txBox="1">
            <a:spLocks noChangeArrowheads="1"/>
          </p:cNvSpPr>
          <p:nvPr/>
        </p:nvSpPr>
        <p:spPr bwMode="auto">
          <a:xfrm>
            <a:off x="611560" y="1589088"/>
            <a:ext cx="1075936" cy="400110"/>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9" name="Text Box 34"/>
          <p:cNvSpPr txBox="1">
            <a:spLocks noChangeArrowheads="1"/>
          </p:cNvSpPr>
          <p:nvPr/>
        </p:nvSpPr>
        <p:spPr bwMode="auto">
          <a:xfrm>
            <a:off x="2935660" y="1268413"/>
            <a:ext cx="420687" cy="519112"/>
          </a:xfrm>
          <a:prstGeom prst="rect">
            <a:avLst/>
          </a:prstGeom>
          <a:noFill/>
          <a:ln w="9525">
            <a:noFill/>
            <a:miter lim="800000"/>
          </a:ln>
          <a:effectLst/>
        </p:spPr>
        <p:txBody>
          <a:bodyPr wrap="none">
            <a:spAutoFit/>
          </a:bodyPr>
          <a:lstStyle/>
          <a:p>
            <a:pPr algn="ctr"/>
            <a:r>
              <a:rPr lang="en-US" altLang="zh-CN">
                <a:latin typeface="Arial" panose="020B0604020202020204" pitchFamily="34" charset="0"/>
                <a:ea typeface="黑体" panose="02010609060101010101" pitchFamily="49" charset="-122"/>
              </a:rPr>
              <a:t>B</a:t>
            </a:r>
          </a:p>
        </p:txBody>
      </p:sp>
      <p:sp>
        <p:nvSpPr>
          <p:cNvPr id="10" name="Line 35"/>
          <p:cNvSpPr>
            <a:spLocks noChangeShapeType="1"/>
          </p:cNvSpPr>
          <p:nvPr/>
        </p:nvSpPr>
        <p:spPr bwMode="auto">
          <a:xfrm>
            <a:off x="3132509" y="1616756"/>
            <a:ext cx="9075" cy="3698194"/>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11" name="Text Box 36"/>
          <p:cNvSpPr txBox="1">
            <a:spLocks noChangeArrowheads="1"/>
          </p:cNvSpPr>
          <p:nvPr/>
        </p:nvSpPr>
        <p:spPr bwMode="auto">
          <a:xfrm>
            <a:off x="698872" y="2722563"/>
            <a:ext cx="1075936" cy="707886"/>
          </a:xfrm>
          <a:prstGeom prst="rect">
            <a:avLst/>
          </a:prstGeom>
          <a:noFill/>
          <a:ln w="9525">
            <a:noFill/>
            <a:miter lim="800000"/>
          </a:ln>
          <a:effectLst/>
        </p:spPr>
        <p:txBody>
          <a:bodyPr wrap="none">
            <a:spAutoFit/>
          </a:bodyPr>
          <a:lstStyle/>
          <a:p>
            <a:pPr algn="ctr"/>
            <a:r>
              <a:rPr lang="zh-CN" altLang="en-US" sz="2000" dirty="0">
                <a:latin typeface="Arial" panose="020B0604020202020204" pitchFamily="34" charset="0"/>
                <a:ea typeface="黑体" panose="02010609060101010101" pitchFamily="49" charset="-122"/>
              </a:rPr>
              <a:t>超时</a:t>
            </a:r>
          </a:p>
          <a:p>
            <a:pPr algn="ctr"/>
            <a:r>
              <a:rPr lang="zh-CN" altLang="en-US" sz="2000" dirty="0">
                <a:latin typeface="Arial" panose="020B0604020202020204" pitchFamily="34" charset="0"/>
                <a:ea typeface="黑体" panose="02010609060101010101" pitchFamily="49" charset="-122"/>
              </a:rPr>
              <a:t>重传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12" name="Text Box 37"/>
          <p:cNvSpPr txBox="1">
            <a:spLocks noChangeArrowheads="1"/>
          </p:cNvSpPr>
          <p:nvPr/>
        </p:nvSpPr>
        <p:spPr bwMode="auto">
          <a:xfrm>
            <a:off x="785786" y="3714752"/>
            <a:ext cx="1075936" cy="400110"/>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1</a:t>
            </a:r>
          </a:p>
        </p:txBody>
      </p:sp>
      <p:sp>
        <p:nvSpPr>
          <p:cNvPr id="13" name="Text Box 38"/>
          <p:cNvSpPr txBox="1">
            <a:spLocks noChangeArrowheads="1"/>
          </p:cNvSpPr>
          <p:nvPr/>
        </p:nvSpPr>
        <p:spPr bwMode="auto">
          <a:xfrm>
            <a:off x="3204736" y="3095099"/>
            <a:ext cx="2016819" cy="707886"/>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square">
            <a:spAutoFit/>
          </a:bodyPr>
          <a:lstStyle/>
          <a:p>
            <a:r>
              <a:rPr lang="zh-CN" altLang="en-US" sz="2000" dirty="0">
                <a:latin typeface="Arial" panose="020B0604020202020204" pitchFamily="34" charset="0"/>
                <a:ea typeface="黑体" panose="02010609060101010101" pitchFamily="49" charset="-122"/>
              </a:rPr>
              <a:t>丢弃重复的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1</a:t>
            </a:r>
          </a:p>
          <a:p>
            <a:r>
              <a:rPr lang="zh-CN" altLang="en-US" sz="2000" dirty="0">
                <a:latin typeface="Arial" panose="020B0604020202020204" pitchFamily="34" charset="0"/>
                <a:ea typeface="黑体" panose="02010609060101010101" pitchFamily="49" charset="-122"/>
              </a:rPr>
              <a:t>重传确认</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1</a:t>
            </a:r>
          </a:p>
        </p:txBody>
      </p:sp>
      <p:sp>
        <p:nvSpPr>
          <p:cNvPr id="14" name="Line 39"/>
          <p:cNvSpPr>
            <a:spLocks noChangeShapeType="1"/>
          </p:cNvSpPr>
          <p:nvPr/>
        </p:nvSpPr>
        <p:spPr bwMode="auto">
          <a:xfrm>
            <a:off x="1575172" y="1895475"/>
            <a:ext cx="217488"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5" name="Line 40"/>
          <p:cNvSpPr>
            <a:spLocks noChangeShapeType="1"/>
          </p:cNvSpPr>
          <p:nvPr/>
        </p:nvSpPr>
        <p:spPr bwMode="auto">
          <a:xfrm>
            <a:off x="1575172" y="3068638"/>
            <a:ext cx="217488"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6" name="Line 41"/>
          <p:cNvSpPr>
            <a:spLocks noChangeShapeType="1"/>
          </p:cNvSpPr>
          <p:nvPr/>
        </p:nvSpPr>
        <p:spPr bwMode="auto">
          <a:xfrm>
            <a:off x="1686297" y="1884363"/>
            <a:ext cx="0" cy="1173162"/>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17" name="Oval 43"/>
          <p:cNvSpPr>
            <a:spLocks noChangeArrowheads="1"/>
          </p:cNvSpPr>
          <p:nvPr/>
        </p:nvSpPr>
        <p:spPr bwMode="auto">
          <a:xfrm>
            <a:off x="1537072" y="2263775"/>
            <a:ext cx="288925" cy="333375"/>
          </a:xfrm>
          <a:prstGeom prst="ellipse">
            <a:avLst/>
          </a:prstGeom>
          <a:solidFill>
            <a:schemeClr val="bg1"/>
          </a:solidFill>
          <a:ln w="9525">
            <a:noFill/>
            <a:round/>
          </a:ln>
          <a:effectLst/>
        </p:spPr>
        <p:txBody>
          <a:bodyPr wrap="none" anchor="ctr"/>
          <a:lstStyle/>
          <a:p>
            <a:endParaRPr lang="zh-CN" altLang="en-US"/>
          </a:p>
        </p:txBody>
      </p:sp>
      <p:sp>
        <p:nvSpPr>
          <p:cNvPr id="18" name="Text Box 44"/>
          <p:cNvSpPr txBox="1">
            <a:spLocks noChangeArrowheads="1"/>
          </p:cNvSpPr>
          <p:nvPr/>
        </p:nvSpPr>
        <p:spPr bwMode="auto">
          <a:xfrm>
            <a:off x="1387847" y="2146300"/>
            <a:ext cx="592138" cy="641350"/>
          </a:xfrm>
          <a:prstGeom prst="rect">
            <a:avLst/>
          </a:prstGeom>
          <a:noFill/>
          <a:ln w="9525">
            <a:noFill/>
            <a:miter lim="800000"/>
          </a:ln>
          <a:effectLst/>
        </p:spPr>
        <p:txBody>
          <a:bodyPr wrap="none">
            <a:spAutoFit/>
          </a:bodyPr>
          <a:lstStyle/>
          <a:p>
            <a:r>
              <a:rPr lang="en-US" altLang="zh-CN" sz="3600">
                <a:latin typeface="Arial" panose="020B0604020202020204" pitchFamily="34" charset="0"/>
                <a:ea typeface="黑体" panose="02010609060101010101" pitchFamily="49" charset="-122"/>
                <a:sym typeface="Wingdings" panose="05000000000000000000" pitchFamily="2" charset="2"/>
              </a:rPr>
              <a:t></a:t>
            </a:r>
          </a:p>
        </p:txBody>
      </p:sp>
      <p:sp>
        <p:nvSpPr>
          <p:cNvPr id="20" name="Line 46"/>
          <p:cNvSpPr>
            <a:spLocks noChangeShapeType="1"/>
          </p:cNvSpPr>
          <p:nvPr/>
        </p:nvSpPr>
        <p:spPr bwMode="auto">
          <a:xfrm>
            <a:off x="1830760" y="1909763"/>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21" name="Text Box 47"/>
          <p:cNvSpPr txBox="1">
            <a:spLocks noChangeArrowheads="1"/>
          </p:cNvSpPr>
          <p:nvPr/>
        </p:nvSpPr>
        <p:spPr bwMode="auto">
          <a:xfrm>
            <a:off x="3162672" y="2174875"/>
            <a:ext cx="768159" cy="707886"/>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确认 </a:t>
            </a:r>
            <a:endParaRPr lang="en-US" altLang="zh-CN" sz="2000" dirty="0">
              <a:latin typeface="Arial" panose="020B0604020202020204" pitchFamily="34" charset="0"/>
              <a:ea typeface="黑体" panose="02010609060101010101" pitchFamily="49" charset="-122"/>
            </a:endParaRPr>
          </a:p>
          <a:p>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22" name="Freeform 48"/>
          <p:cNvSpPr/>
          <p:nvPr/>
        </p:nvSpPr>
        <p:spPr bwMode="auto">
          <a:xfrm>
            <a:off x="1857356" y="2397124"/>
            <a:ext cx="1268803" cy="2603512"/>
          </a:xfrm>
          <a:custGeom>
            <a:avLst/>
            <a:gdLst/>
            <a:ahLst/>
            <a:cxnLst>
              <a:cxn ang="0">
                <a:pos x="798" y="0"/>
              </a:cxn>
              <a:cxn ang="0">
                <a:pos x="589" y="70"/>
              </a:cxn>
              <a:cxn ang="0">
                <a:pos x="466" y="217"/>
              </a:cxn>
              <a:cxn ang="0">
                <a:pos x="418" y="376"/>
              </a:cxn>
              <a:cxn ang="0">
                <a:pos x="385" y="661"/>
              </a:cxn>
              <a:cxn ang="0">
                <a:pos x="310" y="1018"/>
              </a:cxn>
              <a:cxn ang="0">
                <a:pos x="0" y="1134"/>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28575" cap="flat" cmpd="sng">
            <a:solidFill>
              <a:schemeClr val="folHlink"/>
            </a:solidFill>
            <a:prstDash val="solid"/>
            <a:round/>
            <a:headEnd type="none" w="sm" len="sm"/>
            <a:tailEnd type="triangle" w="med" len="lg"/>
          </a:ln>
          <a:effectLst/>
        </p:spPr>
        <p:txBody>
          <a:bodyPr/>
          <a:lstStyle/>
          <a:p>
            <a:endParaRPr lang="zh-CN" altLang="en-US"/>
          </a:p>
        </p:txBody>
      </p:sp>
      <p:sp>
        <p:nvSpPr>
          <p:cNvPr id="24" name="Rectangle 52"/>
          <p:cNvSpPr>
            <a:spLocks noChangeArrowheads="1"/>
          </p:cNvSpPr>
          <p:nvPr/>
        </p:nvSpPr>
        <p:spPr bwMode="auto">
          <a:xfrm>
            <a:off x="1800597" y="4852988"/>
            <a:ext cx="254000" cy="396875"/>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000" i="1" dirty="0">
                <a:latin typeface="Arial" panose="020B0604020202020204" pitchFamily="34" charset="0"/>
                <a:ea typeface="黑体" panose="02010609060101010101" pitchFamily="49" charset="-122"/>
              </a:rPr>
              <a:t>t</a:t>
            </a:r>
          </a:p>
        </p:txBody>
      </p:sp>
      <p:sp>
        <p:nvSpPr>
          <p:cNvPr id="25" name="Rectangle 53"/>
          <p:cNvSpPr>
            <a:spLocks noChangeArrowheads="1"/>
          </p:cNvSpPr>
          <p:nvPr/>
        </p:nvSpPr>
        <p:spPr bwMode="auto">
          <a:xfrm>
            <a:off x="3102347" y="4852988"/>
            <a:ext cx="254000" cy="396875"/>
          </a:xfrm>
          <a:prstGeom prst="rect">
            <a:avLst/>
          </a:prstGeom>
          <a:noFill/>
          <a:ln w="9525">
            <a:noFill/>
            <a:miter lim="800000"/>
          </a:ln>
          <a:effectLst/>
        </p:spPr>
        <p:txBody>
          <a:bodyPr wrap="none" lIns="92075" tIns="46038" rIns="92075" bIns="46038">
            <a:spAutoFit/>
          </a:bodyPr>
          <a:lstStyle/>
          <a:p>
            <a:pPr defTabSz="762000" eaLnBrk="0" hangingPunct="0"/>
            <a:r>
              <a:rPr kumimoji="1" lang="en-US" altLang="zh-CN" sz="2000" i="1">
                <a:latin typeface="Arial" panose="020B0604020202020204" pitchFamily="34" charset="0"/>
                <a:ea typeface="黑体" panose="02010609060101010101" pitchFamily="49" charset="-122"/>
              </a:rPr>
              <a:t>t</a:t>
            </a:r>
          </a:p>
        </p:txBody>
      </p:sp>
      <p:sp>
        <p:nvSpPr>
          <p:cNvPr id="26" name="Line 30"/>
          <p:cNvSpPr>
            <a:spLocks noChangeShapeType="1"/>
          </p:cNvSpPr>
          <p:nvPr/>
        </p:nvSpPr>
        <p:spPr bwMode="auto">
          <a:xfrm flipH="1">
            <a:off x="1777218" y="4297680"/>
            <a:ext cx="1374747" cy="209687"/>
          </a:xfrm>
          <a:prstGeom prst="line">
            <a:avLst/>
          </a:prstGeom>
          <a:noFill/>
          <a:ln w="28575">
            <a:solidFill>
              <a:schemeClr val="folHlink"/>
            </a:solidFill>
            <a:round/>
            <a:headEnd type="none" w="sm" len="sm"/>
            <a:tailEnd type="triangle" w="med" len="lg"/>
          </a:ln>
          <a:effectLst/>
        </p:spPr>
        <p:txBody>
          <a:bodyPr/>
          <a:lstStyle/>
          <a:p>
            <a:endParaRPr lang="zh-CN" altLang="en-US"/>
          </a:p>
        </p:txBody>
      </p:sp>
      <p:sp>
        <p:nvSpPr>
          <p:cNvPr id="27" name="Line 29"/>
          <p:cNvSpPr>
            <a:spLocks noChangeShapeType="1"/>
          </p:cNvSpPr>
          <p:nvPr/>
        </p:nvSpPr>
        <p:spPr bwMode="auto">
          <a:xfrm>
            <a:off x="1817177" y="4513263"/>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28" name="矩形 27"/>
          <p:cNvSpPr/>
          <p:nvPr/>
        </p:nvSpPr>
        <p:spPr>
          <a:xfrm>
            <a:off x="3889563" y="1285860"/>
            <a:ext cx="5111593" cy="1323439"/>
          </a:xfrm>
          <a:prstGeom prst="rect">
            <a:avLst/>
          </a:prstGeom>
        </p:spPr>
        <p:txBody>
          <a:bodyPr wrap="square">
            <a:spAutoFit/>
          </a:bodyPr>
          <a:lstStyle/>
          <a:p>
            <a:r>
              <a:rPr lang="en-US" altLang="zh-CN" sz="2000" dirty="0">
                <a:latin typeface="Arial" panose="020B0604020202020204" pitchFamily="34" charset="0"/>
                <a:ea typeface="黑体" panose="02010609060101010101" pitchFamily="49" charset="-122"/>
              </a:rPr>
              <a:t>Suppose the </a:t>
            </a:r>
            <a:r>
              <a:rPr lang="en-US" altLang="zh-CN" sz="2000" dirty="0">
                <a:solidFill>
                  <a:srgbClr val="FF0000"/>
                </a:solidFill>
                <a:latin typeface="Arial" panose="020B0604020202020204" pitchFamily="34" charset="0"/>
                <a:ea typeface="黑体" panose="02010609060101010101" pitchFamily="49" charset="-122"/>
              </a:rPr>
              <a:t>last</a:t>
            </a:r>
            <a:r>
              <a:rPr lang="en-US" altLang="zh-CN" sz="2000" dirty="0">
                <a:latin typeface="Arial" panose="020B0604020202020204" pitchFamily="34" charset="0"/>
                <a:ea typeface="黑体" panose="02010609060101010101" pitchFamily="49" charset="-122"/>
              </a:rPr>
              <a:t> message M</a:t>
            </a:r>
            <a:r>
              <a:rPr lang="en-US" altLang="zh-CN" sz="2000" baseline="-25000" dirty="0">
                <a:latin typeface="Arial" panose="020B0604020202020204" pitchFamily="34" charset="0"/>
                <a:ea typeface="黑体" panose="02010609060101010101" pitchFamily="49" charset="-122"/>
              </a:rPr>
              <a:t>0</a:t>
            </a:r>
            <a:r>
              <a:rPr lang="en-US" altLang="zh-CN" sz="2000" dirty="0">
                <a:latin typeface="Arial" panose="020B0604020202020204" pitchFamily="34" charset="0"/>
                <a:ea typeface="黑体" panose="02010609060101010101" pitchFamily="49" charset="-122"/>
              </a:rPr>
              <a:t> happens to be lost or go wrong, what measure(s) could be taken </a:t>
            </a:r>
            <a:r>
              <a:rPr lang="en-US" altLang="zh-CN" sz="2000">
                <a:latin typeface="Arial" panose="020B0604020202020204" pitchFamily="34" charset="0"/>
                <a:ea typeface="黑体" panose="02010609060101010101" pitchFamily="49" charset="-122"/>
              </a:rPr>
              <a:t>into consideration </a:t>
            </a:r>
            <a:r>
              <a:rPr lang="en-US" altLang="zh-CN" sz="2000" dirty="0">
                <a:latin typeface="Arial" panose="020B0604020202020204" pitchFamily="34" charset="0"/>
                <a:ea typeface="黑体" panose="02010609060101010101" pitchFamily="49" charset="-122"/>
              </a:rPr>
              <a:t>to prevent such a semantic misinterpretation?</a:t>
            </a:r>
            <a:endParaRPr lang="en-US" altLang="zh-CN" sz="2000" baseline="-25000" dirty="0">
              <a:latin typeface="Arial" panose="020B0604020202020204" pitchFamily="34" charset="0"/>
              <a:ea typeface="黑体" panose="02010609060101010101" pitchFamily="49" charset="-122"/>
            </a:endParaRPr>
          </a:p>
        </p:txBody>
      </p:sp>
      <p:sp>
        <p:nvSpPr>
          <p:cNvPr id="29" name="Text Box 37"/>
          <p:cNvSpPr txBox="1">
            <a:spLocks noChangeArrowheads="1"/>
          </p:cNvSpPr>
          <p:nvPr/>
        </p:nvSpPr>
        <p:spPr bwMode="auto">
          <a:xfrm>
            <a:off x="785786" y="4429132"/>
            <a:ext cx="1075936" cy="400110"/>
          </a:xfrm>
          <a:prstGeom prst="rect">
            <a:avLst/>
          </a:prstGeom>
          <a:noFill/>
          <a:ln w="9525">
            <a:noFill/>
            <a:miter lim="800000"/>
          </a:ln>
          <a:effectLst/>
        </p:spPr>
        <p:txBody>
          <a:bodyPr wrap="none">
            <a:spAutoFit/>
          </a:bodyPr>
          <a:lstStyle/>
          <a:p>
            <a:r>
              <a:rPr lang="zh-CN" altLang="en-US" sz="2000" dirty="0">
                <a:latin typeface="Arial" panose="020B0604020202020204" pitchFamily="34" charset="0"/>
                <a:ea typeface="黑体" panose="02010609060101010101" pitchFamily="49" charset="-122"/>
              </a:rPr>
              <a:t>发送 </a:t>
            </a:r>
            <a:r>
              <a:rPr lang="en-US" altLang="zh-CN" sz="2000" dirty="0">
                <a:latin typeface="Arial" panose="020B0604020202020204" pitchFamily="34" charset="0"/>
                <a:ea typeface="黑体" panose="02010609060101010101" pitchFamily="49" charset="-122"/>
              </a:rPr>
              <a:t>M</a:t>
            </a:r>
            <a:r>
              <a:rPr lang="en-US" altLang="zh-CN" sz="2000" baseline="-25000" dirty="0">
                <a:latin typeface="Arial" panose="020B0604020202020204" pitchFamily="34" charset="0"/>
                <a:ea typeface="黑体" panose="02010609060101010101" pitchFamily="49" charset="-122"/>
              </a:rPr>
              <a:t>0</a:t>
            </a:r>
          </a:p>
        </p:txBody>
      </p:sp>
      <p:sp>
        <p:nvSpPr>
          <p:cNvPr id="30" name="矩形 29"/>
          <p:cNvSpPr/>
          <p:nvPr/>
        </p:nvSpPr>
        <p:spPr>
          <a:xfrm>
            <a:off x="2054473" y="2566472"/>
            <a:ext cx="723275" cy="369332"/>
          </a:xfrm>
          <a:prstGeom prst="rect">
            <a:avLst/>
          </a:prstGeom>
        </p:spPr>
        <p:txBody>
          <a:bodyPr wrap="none">
            <a:spAutoFit/>
          </a:bodyPr>
          <a:lstStyle/>
          <a:p>
            <a:r>
              <a:rPr lang="en-US" altLang="zh-CN" sz="1800" dirty="0"/>
              <a:t>ACK0</a:t>
            </a:r>
          </a:p>
        </p:txBody>
      </p:sp>
      <p:sp>
        <p:nvSpPr>
          <p:cNvPr id="31" name="矩形 30"/>
          <p:cNvSpPr/>
          <p:nvPr/>
        </p:nvSpPr>
        <p:spPr>
          <a:xfrm>
            <a:off x="1800597" y="3419753"/>
            <a:ext cx="723275" cy="369332"/>
          </a:xfrm>
          <a:prstGeom prst="rect">
            <a:avLst/>
          </a:prstGeom>
        </p:spPr>
        <p:txBody>
          <a:bodyPr wrap="none">
            <a:spAutoFit/>
          </a:bodyPr>
          <a:lstStyle/>
          <a:p>
            <a:r>
              <a:rPr lang="en-US" altLang="zh-CN" sz="1800" dirty="0"/>
              <a:t>ACK0</a:t>
            </a:r>
          </a:p>
        </p:txBody>
      </p:sp>
      <p:sp>
        <p:nvSpPr>
          <p:cNvPr id="32" name="矩形 31"/>
          <p:cNvSpPr/>
          <p:nvPr/>
        </p:nvSpPr>
        <p:spPr>
          <a:xfrm>
            <a:off x="1808634" y="4139505"/>
            <a:ext cx="723275" cy="369332"/>
          </a:xfrm>
          <a:prstGeom prst="rect">
            <a:avLst/>
          </a:prstGeom>
        </p:spPr>
        <p:txBody>
          <a:bodyPr wrap="none">
            <a:spAutoFit/>
          </a:bodyPr>
          <a:lstStyle/>
          <a:p>
            <a:r>
              <a:rPr lang="en-US" altLang="zh-CN" sz="1800" dirty="0"/>
              <a:t>ACK1</a:t>
            </a:r>
          </a:p>
        </p:txBody>
      </p:sp>
      <p:grpSp>
        <p:nvGrpSpPr>
          <p:cNvPr id="33" name="Group 30"/>
          <p:cNvGrpSpPr/>
          <p:nvPr/>
        </p:nvGrpSpPr>
        <p:grpSpPr bwMode="auto">
          <a:xfrm>
            <a:off x="2357422" y="4786322"/>
            <a:ext cx="795338" cy="720725"/>
            <a:chOff x="2383" y="1903"/>
            <a:chExt cx="501" cy="454"/>
          </a:xfrm>
        </p:grpSpPr>
        <p:sp>
          <p:nvSpPr>
            <p:cNvPr id="34" name="Freeform 31"/>
            <p:cNvSpPr/>
            <p:nvPr/>
          </p:nvSpPr>
          <p:spPr bwMode="auto">
            <a:xfrm>
              <a:off x="2383" y="1903"/>
              <a:ext cx="499" cy="454"/>
            </a:xfrm>
            <a:custGeom>
              <a:avLst/>
              <a:gdLst/>
              <a:ahLst/>
              <a:cxnLst>
                <a:cxn ang="0">
                  <a:pos x="341" y="80"/>
                </a:cxn>
                <a:cxn ang="0">
                  <a:pos x="338" y="4"/>
                </a:cxn>
                <a:cxn ang="0">
                  <a:pos x="265" y="106"/>
                </a:cxn>
                <a:cxn ang="0">
                  <a:pos x="223" y="3"/>
                </a:cxn>
                <a:cxn ang="0">
                  <a:pos x="190" y="114"/>
                </a:cxn>
                <a:cxn ang="0">
                  <a:pos x="109" y="90"/>
                </a:cxn>
                <a:cxn ang="0">
                  <a:pos x="120" y="196"/>
                </a:cxn>
                <a:cxn ang="0">
                  <a:pos x="34" y="195"/>
                </a:cxn>
                <a:cxn ang="0">
                  <a:pos x="65" y="285"/>
                </a:cxn>
                <a:cxn ang="0">
                  <a:pos x="0" y="328"/>
                </a:cxn>
                <a:cxn ang="0">
                  <a:pos x="59" y="369"/>
                </a:cxn>
                <a:cxn ang="0">
                  <a:pos x="22" y="453"/>
                </a:cxn>
                <a:cxn ang="0">
                  <a:pos x="109" y="389"/>
                </a:cxn>
                <a:cxn ang="0">
                  <a:pos x="112" y="438"/>
                </a:cxn>
                <a:cxn ang="0">
                  <a:pos x="161" y="390"/>
                </a:cxn>
                <a:cxn ang="0">
                  <a:pos x="175" y="441"/>
                </a:cxn>
                <a:cxn ang="0">
                  <a:pos x="219" y="374"/>
                </a:cxn>
                <a:cxn ang="0">
                  <a:pos x="253" y="433"/>
                </a:cxn>
                <a:cxn ang="0">
                  <a:pos x="282" y="355"/>
                </a:cxn>
                <a:cxn ang="0">
                  <a:pos x="344" y="423"/>
                </a:cxn>
                <a:cxn ang="0">
                  <a:pos x="337" y="319"/>
                </a:cxn>
                <a:cxn ang="0">
                  <a:pos x="384" y="310"/>
                </a:cxn>
                <a:cxn ang="0">
                  <a:pos x="382" y="252"/>
                </a:cxn>
                <a:cxn ang="0">
                  <a:pos x="498" y="223"/>
                </a:cxn>
                <a:cxn ang="0">
                  <a:pos x="405" y="176"/>
                </a:cxn>
                <a:cxn ang="0">
                  <a:pos x="473" y="106"/>
                </a:cxn>
                <a:cxn ang="0">
                  <a:pos x="380" y="141"/>
                </a:cxn>
                <a:cxn ang="0">
                  <a:pos x="452" y="0"/>
                </a:cxn>
                <a:cxn ang="0">
                  <a:pos x="341" y="80"/>
                </a:cxn>
              </a:cxnLst>
              <a:rect l="0" t="0" r="r" b="b"/>
              <a:pathLst>
                <a:path w="499" h="454">
                  <a:moveTo>
                    <a:pt x="341" y="80"/>
                  </a:moveTo>
                  <a:lnTo>
                    <a:pt x="338" y="4"/>
                  </a:lnTo>
                  <a:lnTo>
                    <a:pt x="265" y="106"/>
                  </a:lnTo>
                  <a:lnTo>
                    <a:pt x="223" y="3"/>
                  </a:lnTo>
                  <a:lnTo>
                    <a:pt x="190" y="114"/>
                  </a:lnTo>
                  <a:lnTo>
                    <a:pt x="109" y="90"/>
                  </a:lnTo>
                  <a:lnTo>
                    <a:pt x="120" y="196"/>
                  </a:lnTo>
                  <a:lnTo>
                    <a:pt x="34" y="195"/>
                  </a:lnTo>
                  <a:lnTo>
                    <a:pt x="65" y="285"/>
                  </a:lnTo>
                  <a:lnTo>
                    <a:pt x="0" y="328"/>
                  </a:lnTo>
                  <a:lnTo>
                    <a:pt x="59" y="369"/>
                  </a:lnTo>
                  <a:lnTo>
                    <a:pt x="22" y="453"/>
                  </a:lnTo>
                  <a:lnTo>
                    <a:pt x="109" y="389"/>
                  </a:lnTo>
                  <a:lnTo>
                    <a:pt x="112" y="438"/>
                  </a:lnTo>
                  <a:lnTo>
                    <a:pt x="161" y="390"/>
                  </a:lnTo>
                  <a:lnTo>
                    <a:pt x="175" y="441"/>
                  </a:lnTo>
                  <a:lnTo>
                    <a:pt x="219" y="374"/>
                  </a:lnTo>
                  <a:lnTo>
                    <a:pt x="253" y="433"/>
                  </a:lnTo>
                  <a:lnTo>
                    <a:pt x="282" y="355"/>
                  </a:lnTo>
                  <a:lnTo>
                    <a:pt x="344" y="423"/>
                  </a:lnTo>
                  <a:lnTo>
                    <a:pt x="337" y="319"/>
                  </a:lnTo>
                  <a:lnTo>
                    <a:pt x="384" y="310"/>
                  </a:lnTo>
                  <a:lnTo>
                    <a:pt x="382" y="252"/>
                  </a:lnTo>
                  <a:lnTo>
                    <a:pt x="498" y="223"/>
                  </a:lnTo>
                  <a:lnTo>
                    <a:pt x="405" y="176"/>
                  </a:lnTo>
                  <a:lnTo>
                    <a:pt x="473" y="106"/>
                  </a:lnTo>
                  <a:lnTo>
                    <a:pt x="380" y="141"/>
                  </a:lnTo>
                  <a:lnTo>
                    <a:pt x="452" y="0"/>
                  </a:lnTo>
                  <a:lnTo>
                    <a:pt x="341" y="80"/>
                  </a:lnTo>
                </a:path>
              </a:pathLst>
            </a:custGeom>
            <a:solidFill>
              <a:schemeClr val="bg1"/>
            </a:solidFill>
            <a:ln w="12700" cap="rnd" cmpd="sng">
              <a:solidFill>
                <a:schemeClr val="tx1"/>
              </a:solidFill>
              <a:prstDash val="solid"/>
              <a:round/>
            </a:ln>
            <a:effectLst/>
          </p:spPr>
          <p:txBody>
            <a:bodyPr/>
            <a:lstStyle/>
            <a:p>
              <a:endParaRPr lang="zh-CN" altLang="en-US"/>
            </a:p>
          </p:txBody>
        </p:sp>
        <p:sp>
          <p:nvSpPr>
            <p:cNvPr id="35" name="Rectangle 32"/>
            <p:cNvSpPr>
              <a:spLocks noChangeArrowheads="1"/>
            </p:cNvSpPr>
            <p:nvPr/>
          </p:nvSpPr>
          <p:spPr bwMode="auto">
            <a:xfrm>
              <a:off x="2464" y="2024"/>
              <a:ext cx="420" cy="231"/>
            </a:xfrm>
            <a:prstGeom prst="rect">
              <a:avLst/>
            </a:prstGeom>
            <a:noFill/>
            <a:ln w="9525">
              <a:noFill/>
              <a:miter lim="800000"/>
            </a:ln>
            <a:effectLst/>
          </p:spPr>
          <p:txBody>
            <a:bodyPr wrap="none" lIns="92075" tIns="46038" rIns="92075" bIns="46038">
              <a:spAutoFit/>
            </a:bodyPr>
            <a:lstStyle/>
            <a:p>
              <a:pPr algn="l" defTabSz="762000"/>
              <a:r>
                <a:rPr lang="en-US" altLang="zh-CN" sz="1800" dirty="0">
                  <a:solidFill>
                    <a:schemeClr val="hlink"/>
                  </a:solidFill>
                  <a:latin typeface="Arial" panose="020B0604020202020204" pitchFamily="34" charset="0"/>
                  <a:ea typeface="黑体" panose="02010609060101010101" pitchFamily="49" charset="-122"/>
                </a:rPr>
                <a:t>error</a:t>
              </a:r>
            </a:p>
          </p:txBody>
        </p:sp>
      </p:grpSp>
      <p:sp>
        <p:nvSpPr>
          <p:cNvPr id="36" name="矩形 35"/>
          <p:cNvSpPr/>
          <p:nvPr/>
        </p:nvSpPr>
        <p:spPr>
          <a:xfrm>
            <a:off x="3640827" y="4895920"/>
            <a:ext cx="5254437" cy="707886"/>
          </a:xfrm>
          <a:prstGeom prst="rect">
            <a:avLst/>
          </a:prstGeom>
        </p:spPr>
        <p:txBody>
          <a:bodyPr wrap="square">
            <a:spAutoFit/>
          </a:bodyPr>
          <a:lstStyle/>
          <a:p>
            <a:r>
              <a:rPr lang="en-US" altLang="zh-CN" sz="2000" dirty="0">
                <a:latin typeface="Arial" panose="020B0604020202020204" pitchFamily="34" charset="0"/>
                <a:ea typeface="黑体" panose="02010609060101010101" pitchFamily="49" charset="-122"/>
              </a:rPr>
              <a:t>the data packet sequence number range extended and included into the ACK packet </a:t>
            </a:r>
            <a:endParaRPr lang="en-US" altLang="zh-CN" sz="2000" baseline="-25000" dirty="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1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2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355600" y="203200"/>
            <a:ext cx="8536880" cy="705520"/>
          </a:xfrm>
        </p:spPr>
        <p:txBody>
          <a:bodyPr/>
          <a:lstStyle/>
          <a:p>
            <a:r>
              <a:rPr lang="zh-CN" altLang="en-US" dirty="0"/>
              <a:t>可靠通信的实现</a:t>
            </a:r>
          </a:p>
        </p:txBody>
      </p:sp>
      <p:sp>
        <p:nvSpPr>
          <p:cNvPr id="705539" name="Rectangle 3"/>
          <p:cNvSpPr>
            <a:spLocks noGrp="1" noChangeArrowheads="1"/>
          </p:cNvSpPr>
          <p:nvPr>
            <p:ph type="body" idx="1"/>
          </p:nvPr>
        </p:nvSpPr>
        <p:spPr>
          <a:xfrm>
            <a:off x="355600" y="1028700"/>
            <a:ext cx="8464872" cy="5136604"/>
          </a:xfrm>
        </p:spPr>
        <p:txBody>
          <a:bodyPr/>
          <a:lstStyle/>
          <a:p>
            <a:pPr marL="342265" indent="-342265">
              <a:spcBef>
                <a:spcPts val="600"/>
              </a:spcBef>
            </a:pPr>
            <a:r>
              <a:rPr lang="zh-CN" altLang="en-US" dirty="0"/>
              <a:t>使用上述的确认和重传机制，我们就可以在不可靠的</a:t>
            </a:r>
            <a:r>
              <a:rPr lang="zh-CN" altLang="en-US" dirty="0">
                <a:solidFill>
                  <a:schemeClr val="hlink"/>
                </a:solidFill>
              </a:rPr>
              <a:t>传输网络</a:t>
            </a:r>
            <a:r>
              <a:rPr lang="zh-CN" altLang="en-US" dirty="0"/>
              <a:t>上实现可靠的通信。</a:t>
            </a:r>
          </a:p>
          <a:p>
            <a:pPr marL="342265" indent="-342265">
              <a:spcBef>
                <a:spcPts val="600"/>
              </a:spcBef>
            </a:pPr>
            <a:endParaRPr lang="zh-CN" altLang="en-US" dirty="0"/>
          </a:p>
          <a:p>
            <a:pPr marL="342265" indent="-342265">
              <a:spcBef>
                <a:spcPts val="600"/>
              </a:spcBef>
            </a:pPr>
            <a:r>
              <a:rPr lang="zh-CN" altLang="en-US" dirty="0"/>
              <a:t>这种可靠传输协议常称为</a:t>
            </a:r>
            <a:r>
              <a:rPr lang="zh-CN" altLang="en-US" dirty="0">
                <a:solidFill>
                  <a:schemeClr val="hlink"/>
                </a:solidFill>
              </a:rPr>
              <a:t>自动重传请求</a:t>
            </a:r>
            <a:r>
              <a:rPr lang="en-US" altLang="zh-CN" dirty="0">
                <a:solidFill>
                  <a:schemeClr val="hlink"/>
                </a:solidFill>
              </a:rPr>
              <a:t>ARQ </a:t>
            </a:r>
            <a:r>
              <a:rPr lang="en-US" altLang="zh-CN" dirty="0"/>
              <a:t>(Automatic Repeat </a:t>
            </a:r>
            <a:r>
              <a:rPr lang="en-US" altLang="zh-CN" dirty="0" err="1"/>
              <a:t>reQuest</a:t>
            </a:r>
            <a:r>
              <a:rPr lang="en-US" altLang="zh-CN" dirty="0"/>
              <a:t>)</a:t>
            </a:r>
            <a:r>
              <a:rPr lang="zh-CN" altLang="en-US" dirty="0"/>
              <a:t>。</a:t>
            </a:r>
          </a:p>
          <a:p>
            <a:pPr marL="342265" indent="-342265">
              <a:spcBef>
                <a:spcPts val="600"/>
              </a:spcBef>
            </a:pPr>
            <a:endParaRPr lang="zh-CN" altLang="en-US" dirty="0"/>
          </a:p>
          <a:p>
            <a:pPr marL="342265" indent="-342265">
              <a:spcBef>
                <a:spcPts val="600"/>
              </a:spcBef>
              <a:buFont typeface="+mj-lt"/>
              <a:buAutoNum type="alphaLcParenR"/>
            </a:pPr>
            <a:r>
              <a:rPr lang="en-US" altLang="zh-CN" dirty="0"/>
              <a:t>ARQ</a:t>
            </a:r>
            <a:r>
              <a:rPr lang="zh-CN" altLang="en-US" dirty="0"/>
              <a:t>表明重传的请求是</a:t>
            </a:r>
            <a:r>
              <a:rPr lang="zh-CN" altLang="en-US" dirty="0">
                <a:solidFill>
                  <a:schemeClr val="hlink"/>
                </a:solidFill>
              </a:rPr>
              <a:t>自动</a:t>
            </a:r>
            <a:r>
              <a:rPr lang="zh-CN" altLang="en-US" dirty="0"/>
              <a:t>进行的。</a:t>
            </a:r>
            <a:endParaRPr lang="en-US" altLang="zh-CN" dirty="0"/>
          </a:p>
          <a:p>
            <a:pPr marL="342265" indent="-342265">
              <a:spcBef>
                <a:spcPts val="600"/>
              </a:spcBef>
              <a:buFont typeface="+mj-lt"/>
              <a:buAutoNum type="alphaLcParenR"/>
            </a:pPr>
            <a:endParaRPr lang="en-US" altLang="zh-CN" dirty="0"/>
          </a:p>
          <a:p>
            <a:pPr marL="342265" indent="-342265">
              <a:spcBef>
                <a:spcPts val="600"/>
              </a:spcBef>
              <a:buFont typeface="+mj-lt"/>
              <a:buAutoNum type="alphaLcParenR"/>
            </a:pPr>
            <a:r>
              <a:rPr lang="zh-CN" altLang="en-US" dirty="0"/>
              <a:t>接收方</a:t>
            </a:r>
            <a:r>
              <a:rPr lang="zh-CN" altLang="en-US" dirty="0">
                <a:solidFill>
                  <a:srgbClr val="FF0000"/>
                </a:solidFill>
              </a:rPr>
              <a:t>不需要请求</a:t>
            </a:r>
            <a:r>
              <a:rPr lang="zh-CN" altLang="en-US" dirty="0"/>
              <a:t>发送方重传某个出错的分组。</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355600" y="203200"/>
            <a:ext cx="8502680" cy="627063"/>
          </a:xfrm>
        </p:spPr>
        <p:txBody>
          <a:bodyPr/>
          <a:lstStyle/>
          <a:p>
            <a:r>
              <a:rPr lang="zh-CN" altLang="en-US" dirty="0"/>
              <a:t>信道利用率 </a:t>
            </a:r>
          </a:p>
        </p:txBody>
      </p:sp>
      <p:sp>
        <p:nvSpPr>
          <p:cNvPr id="707587" name="Rectangle 3"/>
          <p:cNvSpPr>
            <a:spLocks noGrp="1" noChangeArrowheads="1"/>
          </p:cNvSpPr>
          <p:nvPr>
            <p:ph type="body" idx="1"/>
          </p:nvPr>
        </p:nvSpPr>
        <p:spPr>
          <a:xfrm>
            <a:off x="330200" y="1125538"/>
            <a:ext cx="8418513" cy="647700"/>
          </a:xfrm>
        </p:spPr>
        <p:txBody>
          <a:bodyPr/>
          <a:lstStyle/>
          <a:p>
            <a:r>
              <a:rPr lang="zh-CN" altLang="en-US" dirty="0"/>
              <a:t>停止等待协议的优点是简单，但缺点是信道利用率太低。 </a:t>
            </a:r>
          </a:p>
        </p:txBody>
      </p:sp>
      <p:sp>
        <p:nvSpPr>
          <p:cNvPr id="707588" name="Text Box 4"/>
          <p:cNvSpPr txBox="1">
            <a:spLocks noChangeArrowheads="1"/>
          </p:cNvSpPr>
          <p:nvPr/>
        </p:nvSpPr>
        <p:spPr bwMode="auto">
          <a:xfrm>
            <a:off x="755650" y="3690640"/>
            <a:ext cx="515938" cy="457200"/>
          </a:xfrm>
          <a:prstGeom prst="rect">
            <a:avLst/>
          </a:prstGeom>
          <a:noFill/>
          <a:ln w="9525">
            <a:noFill/>
            <a:miter lim="800000"/>
          </a:ln>
          <a:effectLst/>
        </p:spPr>
        <p:txBody>
          <a:bodyPr wrap="none">
            <a:spAutoFit/>
          </a:bodyPr>
          <a:lstStyle/>
          <a:p>
            <a:r>
              <a:rPr lang="en-US" altLang="zh-CN" sz="2400" i="1">
                <a:latin typeface="Arial" panose="020B0604020202020204" pitchFamily="34" charset="0"/>
                <a:ea typeface="黑体" panose="02010609060101010101" pitchFamily="49" charset="-122"/>
              </a:rPr>
              <a:t>T</a:t>
            </a:r>
            <a:r>
              <a:rPr lang="en-US" altLang="zh-CN" sz="2400" i="1" baseline="-25000">
                <a:latin typeface="Arial" panose="020B0604020202020204" pitchFamily="34" charset="0"/>
                <a:ea typeface="黑体" panose="02010609060101010101" pitchFamily="49" charset="-122"/>
              </a:rPr>
              <a:t>D</a:t>
            </a:r>
          </a:p>
        </p:txBody>
      </p:sp>
      <p:sp>
        <p:nvSpPr>
          <p:cNvPr id="707589" name="Line 5"/>
          <p:cNvSpPr>
            <a:spLocks noChangeShapeType="1"/>
          </p:cNvSpPr>
          <p:nvPr/>
        </p:nvSpPr>
        <p:spPr bwMode="auto">
          <a:xfrm flipV="1">
            <a:off x="844550" y="3712865"/>
            <a:ext cx="0" cy="793750"/>
          </a:xfrm>
          <a:prstGeom prst="line">
            <a:avLst/>
          </a:prstGeom>
          <a:noFill/>
          <a:ln w="9525">
            <a:solidFill>
              <a:schemeClr val="tx1"/>
            </a:solidFill>
            <a:round/>
            <a:tailEnd type="none" w="sm" len="med"/>
          </a:ln>
          <a:effectLst/>
        </p:spPr>
        <p:txBody>
          <a:bodyPr/>
          <a:lstStyle/>
          <a:p>
            <a:endParaRPr lang="zh-CN" altLang="en-US"/>
          </a:p>
        </p:txBody>
      </p:sp>
      <p:sp>
        <p:nvSpPr>
          <p:cNvPr id="707590" name="Line 6"/>
          <p:cNvSpPr>
            <a:spLocks noChangeShapeType="1"/>
          </p:cNvSpPr>
          <p:nvPr/>
        </p:nvSpPr>
        <p:spPr bwMode="auto">
          <a:xfrm>
            <a:off x="1217613" y="3774777"/>
            <a:ext cx="0" cy="395288"/>
          </a:xfrm>
          <a:prstGeom prst="line">
            <a:avLst/>
          </a:prstGeom>
          <a:noFill/>
          <a:ln w="9525">
            <a:solidFill>
              <a:schemeClr val="tx1"/>
            </a:solidFill>
            <a:round/>
          </a:ln>
          <a:effectLst/>
        </p:spPr>
        <p:txBody>
          <a:bodyPr/>
          <a:lstStyle/>
          <a:p>
            <a:endParaRPr lang="zh-CN" altLang="en-US"/>
          </a:p>
        </p:txBody>
      </p:sp>
      <p:sp>
        <p:nvSpPr>
          <p:cNvPr id="707591" name="Line 7"/>
          <p:cNvSpPr>
            <a:spLocks noChangeShapeType="1"/>
          </p:cNvSpPr>
          <p:nvPr/>
        </p:nvSpPr>
        <p:spPr bwMode="auto">
          <a:xfrm>
            <a:off x="4487863" y="3774777"/>
            <a:ext cx="0" cy="395288"/>
          </a:xfrm>
          <a:prstGeom prst="line">
            <a:avLst/>
          </a:prstGeom>
          <a:noFill/>
          <a:ln w="9525">
            <a:solidFill>
              <a:schemeClr val="tx1"/>
            </a:solidFill>
            <a:round/>
          </a:ln>
          <a:effectLst/>
        </p:spPr>
        <p:txBody>
          <a:bodyPr/>
          <a:lstStyle/>
          <a:p>
            <a:endParaRPr lang="zh-CN" altLang="en-US"/>
          </a:p>
        </p:txBody>
      </p:sp>
      <p:sp>
        <p:nvSpPr>
          <p:cNvPr id="707592" name="Line 8"/>
          <p:cNvSpPr>
            <a:spLocks noChangeShapeType="1"/>
          </p:cNvSpPr>
          <p:nvPr/>
        </p:nvSpPr>
        <p:spPr bwMode="auto">
          <a:xfrm>
            <a:off x="1216025" y="3970040"/>
            <a:ext cx="3270250" cy="0"/>
          </a:xfrm>
          <a:prstGeom prst="line">
            <a:avLst/>
          </a:prstGeom>
          <a:noFill/>
          <a:ln w="9525">
            <a:solidFill>
              <a:schemeClr val="folHlink"/>
            </a:solidFill>
            <a:round/>
            <a:headEnd type="triangle" w="sm" len="med"/>
            <a:tailEnd type="triangle" w="sm" len="med"/>
          </a:ln>
          <a:effectLst/>
        </p:spPr>
        <p:txBody>
          <a:bodyPr/>
          <a:lstStyle/>
          <a:p>
            <a:endParaRPr lang="zh-CN" altLang="en-US"/>
          </a:p>
        </p:txBody>
      </p:sp>
      <p:sp>
        <p:nvSpPr>
          <p:cNvPr id="707593" name="Text Box 9"/>
          <p:cNvSpPr txBox="1">
            <a:spLocks noChangeArrowheads="1"/>
          </p:cNvSpPr>
          <p:nvPr/>
        </p:nvSpPr>
        <p:spPr bwMode="auto">
          <a:xfrm>
            <a:off x="2406650" y="3714452"/>
            <a:ext cx="777875" cy="457200"/>
          </a:xfrm>
          <a:prstGeom prst="rect">
            <a:avLst/>
          </a:prstGeom>
          <a:solidFill>
            <a:schemeClr val="bg1"/>
          </a:solidFill>
          <a:ln w="9525">
            <a:noFill/>
            <a:miter lim="800000"/>
          </a:ln>
          <a:effectLst/>
        </p:spPr>
        <p:txBody>
          <a:bodyPr wrap="none">
            <a:spAutoFit/>
          </a:bodyPr>
          <a:lstStyle/>
          <a:p>
            <a:r>
              <a:rPr lang="en-US" altLang="zh-CN" sz="2400">
                <a:latin typeface="Arial" panose="020B0604020202020204" pitchFamily="34" charset="0"/>
                <a:ea typeface="黑体" panose="02010609060101010101" pitchFamily="49" charset="-122"/>
              </a:rPr>
              <a:t>RTT</a:t>
            </a:r>
          </a:p>
        </p:txBody>
      </p:sp>
      <p:sp>
        <p:nvSpPr>
          <p:cNvPr id="707594" name="Line 10"/>
          <p:cNvSpPr>
            <a:spLocks noChangeShapeType="1"/>
          </p:cNvSpPr>
          <p:nvPr/>
        </p:nvSpPr>
        <p:spPr bwMode="auto">
          <a:xfrm rot="5400000" flipH="1" flipV="1">
            <a:off x="620713" y="3747790"/>
            <a:ext cx="0" cy="444500"/>
          </a:xfrm>
          <a:prstGeom prst="line">
            <a:avLst/>
          </a:prstGeom>
          <a:noFill/>
          <a:ln w="9525">
            <a:solidFill>
              <a:schemeClr val="folHlink"/>
            </a:solidFill>
            <a:round/>
            <a:tailEnd type="triangle" w="sm" len="med"/>
          </a:ln>
          <a:effectLst/>
        </p:spPr>
        <p:txBody>
          <a:bodyPr/>
          <a:lstStyle/>
          <a:p>
            <a:endParaRPr lang="zh-CN" altLang="en-US"/>
          </a:p>
        </p:txBody>
      </p:sp>
      <p:sp>
        <p:nvSpPr>
          <p:cNvPr id="707595" name="Text Box 11"/>
          <p:cNvSpPr txBox="1">
            <a:spLocks noChangeArrowheads="1"/>
          </p:cNvSpPr>
          <p:nvPr/>
        </p:nvSpPr>
        <p:spPr bwMode="auto">
          <a:xfrm>
            <a:off x="179388" y="3411240"/>
            <a:ext cx="420687" cy="519112"/>
          </a:xfrm>
          <a:prstGeom prst="rect">
            <a:avLst/>
          </a:prstGeom>
          <a:noFill/>
          <a:ln w="9525">
            <a:noFill/>
            <a:miter lim="800000"/>
          </a:ln>
          <a:effectLst/>
        </p:spPr>
        <p:txBody>
          <a:bodyPr wrap="none">
            <a:spAutoFit/>
          </a:bodyPr>
          <a:lstStyle/>
          <a:p>
            <a:r>
              <a:rPr lang="en-US" altLang="zh-CN">
                <a:latin typeface="Arial" panose="020B0604020202020204" pitchFamily="34" charset="0"/>
                <a:ea typeface="黑体" panose="02010609060101010101" pitchFamily="49" charset="-122"/>
              </a:rPr>
              <a:t>A</a:t>
            </a:r>
          </a:p>
        </p:txBody>
      </p:sp>
      <p:sp>
        <p:nvSpPr>
          <p:cNvPr id="707596" name="Line 12"/>
          <p:cNvSpPr>
            <a:spLocks noChangeShapeType="1"/>
          </p:cNvSpPr>
          <p:nvPr/>
        </p:nvSpPr>
        <p:spPr bwMode="auto">
          <a:xfrm flipV="1">
            <a:off x="4562475" y="3712865"/>
            <a:ext cx="0" cy="793750"/>
          </a:xfrm>
          <a:prstGeom prst="line">
            <a:avLst/>
          </a:prstGeom>
          <a:noFill/>
          <a:ln w="9525">
            <a:solidFill>
              <a:schemeClr val="tx1"/>
            </a:solidFill>
            <a:round/>
            <a:tailEnd type="none" w="sm" len="med"/>
          </a:ln>
          <a:effectLst/>
        </p:spPr>
        <p:txBody>
          <a:bodyPr/>
          <a:lstStyle/>
          <a:p>
            <a:endParaRPr lang="zh-CN" altLang="en-US"/>
          </a:p>
        </p:txBody>
      </p:sp>
      <p:sp>
        <p:nvSpPr>
          <p:cNvPr id="707597" name="Line 13"/>
          <p:cNvSpPr>
            <a:spLocks noChangeShapeType="1"/>
          </p:cNvSpPr>
          <p:nvPr/>
        </p:nvSpPr>
        <p:spPr bwMode="auto">
          <a:xfrm>
            <a:off x="844550" y="4368502"/>
            <a:ext cx="3717925" cy="0"/>
          </a:xfrm>
          <a:prstGeom prst="line">
            <a:avLst/>
          </a:prstGeom>
          <a:noFill/>
          <a:ln w="9525">
            <a:solidFill>
              <a:schemeClr val="folHlink"/>
            </a:solidFill>
            <a:round/>
            <a:headEnd type="triangle" w="sm" len="med"/>
            <a:tailEnd type="triangle" w="sm" len="med"/>
          </a:ln>
          <a:effectLst/>
        </p:spPr>
        <p:txBody>
          <a:bodyPr/>
          <a:lstStyle/>
          <a:p>
            <a:endParaRPr lang="zh-CN" altLang="en-US"/>
          </a:p>
        </p:txBody>
      </p:sp>
      <p:sp>
        <p:nvSpPr>
          <p:cNvPr id="707598" name="Text Box 14"/>
          <p:cNvSpPr txBox="1">
            <a:spLocks noChangeArrowheads="1"/>
          </p:cNvSpPr>
          <p:nvPr/>
        </p:nvSpPr>
        <p:spPr bwMode="auto">
          <a:xfrm>
            <a:off x="1619250" y="4147840"/>
            <a:ext cx="2120900" cy="457200"/>
          </a:xfrm>
          <a:prstGeom prst="rect">
            <a:avLst/>
          </a:prstGeom>
          <a:solidFill>
            <a:schemeClr val="bg1"/>
          </a:solidFill>
          <a:ln w="9525">
            <a:noFill/>
            <a:miter lim="800000"/>
          </a:ln>
          <a:effectLst/>
        </p:spPr>
        <p:txBody>
          <a:bodyPr wrap="none">
            <a:spAutoFit/>
          </a:bodyPr>
          <a:lstStyle/>
          <a:p>
            <a:r>
              <a:rPr lang="en-US" altLang="zh-CN" sz="2400" i="1">
                <a:latin typeface="Arial" panose="020B0604020202020204" pitchFamily="34" charset="0"/>
                <a:ea typeface="黑体" panose="02010609060101010101" pitchFamily="49" charset="-122"/>
              </a:rPr>
              <a:t>T</a:t>
            </a:r>
            <a:r>
              <a:rPr lang="en-US" altLang="zh-CN" sz="2400" i="1" baseline="-25000">
                <a:latin typeface="Arial" panose="020B0604020202020204" pitchFamily="34" charset="0"/>
                <a:ea typeface="黑体" panose="02010609060101010101" pitchFamily="49" charset="-122"/>
              </a:rPr>
              <a:t>D</a:t>
            </a:r>
            <a:r>
              <a:rPr lang="en-US" altLang="zh-CN" sz="2400">
                <a:latin typeface="Arial" panose="020B0604020202020204" pitchFamily="34" charset="0"/>
                <a:ea typeface="黑体" panose="02010609060101010101" pitchFamily="49" charset="-122"/>
              </a:rPr>
              <a:t> + RTT + </a:t>
            </a:r>
            <a:r>
              <a:rPr lang="en-US" altLang="zh-CN" sz="2400" i="1">
                <a:latin typeface="Arial" panose="020B0604020202020204" pitchFamily="34" charset="0"/>
                <a:ea typeface="黑体" panose="02010609060101010101" pitchFamily="49" charset="-122"/>
              </a:rPr>
              <a:t>T</a:t>
            </a:r>
            <a:r>
              <a:rPr lang="en-US" altLang="zh-CN" sz="2400" i="1" baseline="-25000">
                <a:latin typeface="Arial" panose="020B0604020202020204" pitchFamily="34" charset="0"/>
                <a:ea typeface="黑体" panose="02010609060101010101" pitchFamily="49" charset="-122"/>
              </a:rPr>
              <a:t>A</a:t>
            </a:r>
          </a:p>
        </p:txBody>
      </p:sp>
      <p:sp>
        <p:nvSpPr>
          <p:cNvPr id="707599" name="Freeform 15"/>
          <p:cNvSpPr/>
          <p:nvPr/>
        </p:nvSpPr>
        <p:spPr bwMode="auto">
          <a:xfrm>
            <a:off x="2852738" y="2263477"/>
            <a:ext cx="1695450" cy="1449388"/>
          </a:xfrm>
          <a:custGeom>
            <a:avLst/>
            <a:gdLst/>
            <a:ahLst/>
            <a:cxnLst>
              <a:cxn ang="0">
                <a:pos x="0" y="3"/>
              </a:cxn>
              <a:cxn ang="0">
                <a:pos x="998" y="1091"/>
              </a:cxn>
              <a:cxn ang="0">
                <a:pos x="1035" y="1083"/>
              </a:cxn>
              <a:cxn ang="0">
                <a:pos x="45" y="0"/>
              </a:cxn>
              <a:cxn ang="0">
                <a:pos x="0" y="3"/>
              </a:cxn>
            </a:cxnLst>
            <a:rect l="0" t="0" r="r" b="b"/>
            <a:pathLst>
              <a:path w="1035" h="1091">
                <a:moveTo>
                  <a:pt x="0" y="3"/>
                </a:moveTo>
                <a:lnTo>
                  <a:pt x="998" y="1091"/>
                </a:lnTo>
                <a:lnTo>
                  <a:pt x="1035" y="1083"/>
                </a:lnTo>
                <a:lnTo>
                  <a:pt x="45" y="0"/>
                </a:lnTo>
                <a:lnTo>
                  <a:pt x="0" y="3"/>
                </a:lnTo>
                <a:close/>
              </a:path>
            </a:pathLst>
          </a:custGeom>
          <a:solidFill>
            <a:schemeClr val="folHlink"/>
          </a:solidFill>
          <a:ln w="9525" cap="flat" cmpd="sng">
            <a:noFill/>
            <a:prstDash val="solid"/>
            <a:round/>
            <a:headEnd type="none" w="sm" len="med"/>
            <a:tailEnd type="none" w="sm" len="med"/>
          </a:ln>
          <a:effectLst/>
        </p:spPr>
        <p:txBody>
          <a:bodyPr/>
          <a:lstStyle/>
          <a:p>
            <a:endParaRPr lang="zh-CN" altLang="en-US"/>
          </a:p>
        </p:txBody>
      </p:sp>
      <p:sp>
        <p:nvSpPr>
          <p:cNvPr id="707600" name="Freeform 16"/>
          <p:cNvSpPr/>
          <p:nvPr/>
        </p:nvSpPr>
        <p:spPr bwMode="auto">
          <a:xfrm>
            <a:off x="844550" y="2263477"/>
            <a:ext cx="1998663" cy="1449388"/>
          </a:xfrm>
          <a:custGeom>
            <a:avLst/>
            <a:gdLst/>
            <a:ahLst/>
            <a:cxnLst>
              <a:cxn ang="0">
                <a:pos x="0" y="1091"/>
              </a:cxn>
              <a:cxn ang="0">
                <a:pos x="997" y="3"/>
              </a:cxn>
              <a:cxn ang="0">
                <a:pos x="1218" y="0"/>
              </a:cxn>
              <a:cxn ang="0">
                <a:pos x="225" y="1086"/>
              </a:cxn>
              <a:cxn ang="0">
                <a:pos x="0" y="1091"/>
              </a:cxn>
            </a:cxnLst>
            <a:rect l="0" t="0" r="r" b="b"/>
            <a:pathLst>
              <a:path w="1218" h="1091">
                <a:moveTo>
                  <a:pt x="0" y="1091"/>
                </a:moveTo>
                <a:lnTo>
                  <a:pt x="997" y="3"/>
                </a:lnTo>
                <a:lnTo>
                  <a:pt x="1218" y="0"/>
                </a:lnTo>
                <a:lnTo>
                  <a:pt x="225" y="1086"/>
                </a:lnTo>
                <a:lnTo>
                  <a:pt x="0" y="1091"/>
                </a:lnTo>
                <a:close/>
              </a:path>
            </a:pathLst>
          </a:custGeom>
          <a:solidFill>
            <a:schemeClr val="hlink"/>
          </a:solidFill>
          <a:ln w="9525" cap="flat" cmpd="sng">
            <a:noFill/>
            <a:prstDash val="solid"/>
            <a:round/>
            <a:headEnd type="none" w="sm" len="med"/>
            <a:tailEnd type="none" w="sm" len="med"/>
          </a:ln>
          <a:effectLst/>
        </p:spPr>
        <p:txBody>
          <a:bodyPr/>
          <a:lstStyle/>
          <a:p>
            <a:endParaRPr lang="zh-CN" altLang="en-US"/>
          </a:p>
        </p:txBody>
      </p:sp>
      <p:sp>
        <p:nvSpPr>
          <p:cNvPr id="707601" name="Text Box 17"/>
          <p:cNvSpPr txBox="1">
            <a:spLocks noChangeArrowheads="1"/>
          </p:cNvSpPr>
          <p:nvPr/>
        </p:nvSpPr>
        <p:spPr bwMode="auto">
          <a:xfrm>
            <a:off x="193675" y="1990427"/>
            <a:ext cx="420688" cy="519113"/>
          </a:xfrm>
          <a:prstGeom prst="rect">
            <a:avLst/>
          </a:prstGeom>
          <a:noFill/>
          <a:ln w="9525">
            <a:noFill/>
            <a:miter lim="800000"/>
          </a:ln>
          <a:effectLst/>
        </p:spPr>
        <p:txBody>
          <a:bodyPr wrap="none">
            <a:spAutoFit/>
          </a:bodyPr>
          <a:lstStyle/>
          <a:p>
            <a:r>
              <a:rPr lang="en-US" altLang="zh-CN">
                <a:latin typeface="Arial" panose="020B0604020202020204" pitchFamily="34" charset="0"/>
                <a:ea typeface="黑体" panose="02010609060101010101" pitchFamily="49" charset="-122"/>
              </a:rPr>
              <a:t>B</a:t>
            </a:r>
          </a:p>
        </p:txBody>
      </p:sp>
      <p:sp>
        <p:nvSpPr>
          <p:cNvPr id="707602" name="Line 18"/>
          <p:cNvSpPr>
            <a:spLocks noChangeShapeType="1"/>
          </p:cNvSpPr>
          <p:nvPr/>
        </p:nvSpPr>
        <p:spPr bwMode="auto">
          <a:xfrm flipV="1">
            <a:off x="844550" y="2266652"/>
            <a:ext cx="1635125" cy="1446213"/>
          </a:xfrm>
          <a:prstGeom prst="line">
            <a:avLst/>
          </a:prstGeom>
          <a:noFill/>
          <a:ln w="9525">
            <a:solidFill>
              <a:schemeClr val="tx1"/>
            </a:solidFill>
            <a:round/>
          </a:ln>
          <a:effectLst/>
        </p:spPr>
        <p:txBody>
          <a:bodyPr/>
          <a:lstStyle/>
          <a:p>
            <a:endParaRPr lang="zh-CN" altLang="en-US"/>
          </a:p>
        </p:txBody>
      </p:sp>
      <p:sp>
        <p:nvSpPr>
          <p:cNvPr id="707603" name="Line 19"/>
          <p:cNvSpPr>
            <a:spLocks noChangeShapeType="1"/>
          </p:cNvSpPr>
          <p:nvPr/>
        </p:nvSpPr>
        <p:spPr bwMode="auto">
          <a:xfrm flipV="1">
            <a:off x="1216025" y="2266652"/>
            <a:ext cx="1633538" cy="1446213"/>
          </a:xfrm>
          <a:prstGeom prst="line">
            <a:avLst/>
          </a:prstGeom>
          <a:noFill/>
          <a:ln w="9525">
            <a:solidFill>
              <a:schemeClr val="tx1"/>
            </a:solidFill>
            <a:round/>
          </a:ln>
          <a:effectLst/>
        </p:spPr>
        <p:txBody>
          <a:bodyPr/>
          <a:lstStyle/>
          <a:p>
            <a:endParaRPr lang="zh-CN" altLang="en-US"/>
          </a:p>
        </p:txBody>
      </p:sp>
      <p:sp>
        <p:nvSpPr>
          <p:cNvPr id="707604" name="Line 20"/>
          <p:cNvSpPr>
            <a:spLocks noChangeShapeType="1"/>
          </p:cNvSpPr>
          <p:nvPr/>
        </p:nvSpPr>
        <p:spPr bwMode="auto">
          <a:xfrm flipH="1" flipV="1">
            <a:off x="2852738" y="2266652"/>
            <a:ext cx="1633537" cy="1446213"/>
          </a:xfrm>
          <a:prstGeom prst="line">
            <a:avLst/>
          </a:prstGeom>
          <a:noFill/>
          <a:ln w="9525">
            <a:solidFill>
              <a:schemeClr val="tx1"/>
            </a:solidFill>
            <a:round/>
          </a:ln>
          <a:effectLst/>
        </p:spPr>
        <p:txBody>
          <a:bodyPr/>
          <a:lstStyle/>
          <a:p>
            <a:endParaRPr lang="zh-CN" altLang="en-US"/>
          </a:p>
        </p:txBody>
      </p:sp>
      <p:sp>
        <p:nvSpPr>
          <p:cNvPr id="707605" name="Line 21"/>
          <p:cNvSpPr>
            <a:spLocks noChangeShapeType="1"/>
          </p:cNvSpPr>
          <p:nvPr/>
        </p:nvSpPr>
        <p:spPr bwMode="auto">
          <a:xfrm flipH="1" flipV="1">
            <a:off x="2925763" y="2266652"/>
            <a:ext cx="1636712" cy="1446213"/>
          </a:xfrm>
          <a:prstGeom prst="line">
            <a:avLst/>
          </a:prstGeom>
          <a:noFill/>
          <a:ln w="9525">
            <a:solidFill>
              <a:schemeClr val="tx1"/>
            </a:solidFill>
            <a:round/>
          </a:ln>
          <a:effectLst/>
        </p:spPr>
        <p:txBody>
          <a:bodyPr/>
          <a:lstStyle/>
          <a:p>
            <a:endParaRPr lang="zh-CN" altLang="en-US"/>
          </a:p>
        </p:txBody>
      </p:sp>
      <p:sp>
        <p:nvSpPr>
          <p:cNvPr id="707606" name="Text Box 22"/>
          <p:cNvSpPr txBox="1">
            <a:spLocks noChangeArrowheads="1"/>
          </p:cNvSpPr>
          <p:nvPr/>
        </p:nvSpPr>
        <p:spPr bwMode="auto">
          <a:xfrm rot="-2468030">
            <a:off x="827088" y="2825452"/>
            <a:ext cx="793750" cy="457200"/>
          </a:xfrm>
          <a:prstGeom prst="rect">
            <a:avLst/>
          </a:prstGeom>
          <a:noFill/>
          <a:ln w="9525">
            <a:noFill/>
            <a:miter lim="800000"/>
          </a:ln>
          <a:effectLst/>
        </p:spPr>
        <p:txBody>
          <a:bodyPr wrap="none">
            <a:spAutoFit/>
          </a:bodyPr>
          <a:lstStyle/>
          <a:p>
            <a:r>
              <a:rPr lang="zh-CN" altLang="en-US" sz="2400">
                <a:latin typeface="Arial" panose="020B0604020202020204" pitchFamily="34" charset="0"/>
                <a:ea typeface="黑体" panose="02010609060101010101" pitchFamily="49" charset="-122"/>
              </a:rPr>
              <a:t>分组</a:t>
            </a:r>
          </a:p>
        </p:txBody>
      </p:sp>
      <p:sp>
        <p:nvSpPr>
          <p:cNvPr id="707607" name="Text Box 23"/>
          <p:cNvSpPr txBox="1">
            <a:spLocks noChangeArrowheads="1"/>
          </p:cNvSpPr>
          <p:nvPr/>
        </p:nvSpPr>
        <p:spPr bwMode="auto">
          <a:xfrm rot="2307784">
            <a:off x="3311525" y="2439690"/>
            <a:ext cx="793750" cy="457200"/>
          </a:xfrm>
          <a:prstGeom prst="rect">
            <a:avLst/>
          </a:prstGeom>
          <a:noFill/>
          <a:ln w="9525">
            <a:noFill/>
            <a:miter lim="800000"/>
          </a:ln>
          <a:effectLst/>
        </p:spPr>
        <p:txBody>
          <a:bodyPr wrap="none">
            <a:spAutoFit/>
          </a:bodyPr>
          <a:lstStyle/>
          <a:p>
            <a:r>
              <a:rPr lang="zh-CN" altLang="en-US" sz="2400">
                <a:latin typeface="Arial" panose="020B0604020202020204" pitchFamily="34" charset="0"/>
                <a:ea typeface="黑体" panose="02010609060101010101" pitchFamily="49" charset="-122"/>
              </a:rPr>
              <a:t>确认</a:t>
            </a:r>
          </a:p>
        </p:txBody>
      </p:sp>
      <p:sp>
        <p:nvSpPr>
          <p:cNvPr id="707608" name="Text Box 24"/>
          <p:cNvSpPr txBox="1">
            <a:spLocks noChangeArrowheads="1"/>
          </p:cNvSpPr>
          <p:nvPr/>
        </p:nvSpPr>
        <p:spPr bwMode="auto">
          <a:xfrm>
            <a:off x="8504238" y="1988840"/>
            <a:ext cx="268287" cy="457200"/>
          </a:xfrm>
          <a:prstGeom prst="rect">
            <a:avLst/>
          </a:prstGeom>
          <a:noFill/>
          <a:ln w="9525">
            <a:noFill/>
            <a:miter lim="800000"/>
          </a:ln>
          <a:effectLst/>
        </p:spPr>
        <p:txBody>
          <a:bodyPr wrap="none">
            <a:spAutoFit/>
          </a:bodyPr>
          <a:lstStyle/>
          <a:p>
            <a:r>
              <a:rPr lang="en-US" altLang="zh-CN" sz="2400" i="1">
                <a:latin typeface="Arial" panose="020B0604020202020204" pitchFamily="34" charset="0"/>
                <a:ea typeface="黑体" panose="02010609060101010101" pitchFamily="49" charset="-122"/>
              </a:rPr>
              <a:t>t</a:t>
            </a:r>
          </a:p>
        </p:txBody>
      </p:sp>
      <p:sp>
        <p:nvSpPr>
          <p:cNvPr id="707609" name="Text Box 25"/>
          <p:cNvSpPr txBox="1">
            <a:spLocks noChangeArrowheads="1"/>
          </p:cNvSpPr>
          <p:nvPr/>
        </p:nvSpPr>
        <p:spPr bwMode="auto">
          <a:xfrm>
            <a:off x="8504238" y="3395365"/>
            <a:ext cx="268287" cy="457200"/>
          </a:xfrm>
          <a:prstGeom prst="rect">
            <a:avLst/>
          </a:prstGeom>
          <a:noFill/>
          <a:ln w="9525">
            <a:noFill/>
            <a:miter lim="800000"/>
          </a:ln>
          <a:effectLst/>
        </p:spPr>
        <p:txBody>
          <a:bodyPr wrap="none">
            <a:spAutoFit/>
          </a:bodyPr>
          <a:lstStyle/>
          <a:p>
            <a:r>
              <a:rPr lang="en-US" altLang="zh-CN" sz="2400" i="1">
                <a:latin typeface="Arial" panose="020B0604020202020204" pitchFamily="34" charset="0"/>
                <a:ea typeface="黑体" panose="02010609060101010101" pitchFamily="49" charset="-122"/>
              </a:rPr>
              <a:t>t</a:t>
            </a:r>
          </a:p>
        </p:txBody>
      </p:sp>
      <p:sp>
        <p:nvSpPr>
          <p:cNvPr id="707610" name="Line 26"/>
          <p:cNvSpPr>
            <a:spLocks noChangeShapeType="1"/>
          </p:cNvSpPr>
          <p:nvPr/>
        </p:nvSpPr>
        <p:spPr bwMode="auto">
          <a:xfrm>
            <a:off x="3967163" y="2990552"/>
            <a:ext cx="284162" cy="247650"/>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707611" name="Line 27"/>
          <p:cNvSpPr>
            <a:spLocks noChangeShapeType="1"/>
          </p:cNvSpPr>
          <p:nvPr/>
        </p:nvSpPr>
        <p:spPr bwMode="auto">
          <a:xfrm rot="15894661">
            <a:off x="1612107" y="2610346"/>
            <a:ext cx="230187" cy="307975"/>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707612" name="Freeform 28"/>
          <p:cNvSpPr/>
          <p:nvPr/>
        </p:nvSpPr>
        <p:spPr bwMode="auto">
          <a:xfrm>
            <a:off x="6600825" y="2266652"/>
            <a:ext cx="1695450" cy="1450975"/>
          </a:xfrm>
          <a:custGeom>
            <a:avLst/>
            <a:gdLst/>
            <a:ahLst/>
            <a:cxnLst>
              <a:cxn ang="0">
                <a:pos x="0" y="3"/>
              </a:cxn>
              <a:cxn ang="0">
                <a:pos x="998" y="1091"/>
              </a:cxn>
              <a:cxn ang="0">
                <a:pos x="1035" y="1083"/>
              </a:cxn>
              <a:cxn ang="0">
                <a:pos x="45" y="0"/>
              </a:cxn>
              <a:cxn ang="0">
                <a:pos x="0" y="3"/>
              </a:cxn>
            </a:cxnLst>
            <a:rect l="0" t="0" r="r" b="b"/>
            <a:pathLst>
              <a:path w="1035" h="1091">
                <a:moveTo>
                  <a:pt x="0" y="3"/>
                </a:moveTo>
                <a:lnTo>
                  <a:pt x="998" y="1091"/>
                </a:lnTo>
                <a:lnTo>
                  <a:pt x="1035" y="1083"/>
                </a:lnTo>
                <a:lnTo>
                  <a:pt x="45" y="0"/>
                </a:lnTo>
                <a:lnTo>
                  <a:pt x="0" y="3"/>
                </a:lnTo>
                <a:close/>
              </a:path>
            </a:pathLst>
          </a:custGeom>
          <a:solidFill>
            <a:schemeClr val="folHlink"/>
          </a:solidFill>
          <a:ln w="9525" cap="flat" cmpd="sng">
            <a:noFill/>
            <a:prstDash val="solid"/>
            <a:round/>
            <a:headEnd type="none" w="sm" len="med"/>
            <a:tailEnd type="none" w="sm" len="med"/>
          </a:ln>
          <a:effectLst/>
        </p:spPr>
        <p:txBody>
          <a:bodyPr/>
          <a:lstStyle/>
          <a:p>
            <a:endParaRPr lang="zh-CN" altLang="en-US"/>
          </a:p>
        </p:txBody>
      </p:sp>
      <p:sp>
        <p:nvSpPr>
          <p:cNvPr id="707613" name="Freeform 29"/>
          <p:cNvSpPr/>
          <p:nvPr/>
        </p:nvSpPr>
        <p:spPr bwMode="auto">
          <a:xfrm>
            <a:off x="4592638" y="2266652"/>
            <a:ext cx="1998662" cy="1450975"/>
          </a:xfrm>
          <a:custGeom>
            <a:avLst/>
            <a:gdLst/>
            <a:ahLst/>
            <a:cxnLst>
              <a:cxn ang="0">
                <a:pos x="0" y="1091"/>
              </a:cxn>
              <a:cxn ang="0">
                <a:pos x="997" y="3"/>
              </a:cxn>
              <a:cxn ang="0">
                <a:pos x="1218" y="0"/>
              </a:cxn>
              <a:cxn ang="0">
                <a:pos x="225" y="1086"/>
              </a:cxn>
              <a:cxn ang="0">
                <a:pos x="0" y="1091"/>
              </a:cxn>
            </a:cxnLst>
            <a:rect l="0" t="0" r="r" b="b"/>
            <a:pathLst>
              <a:path w="1218" h="1091">
                <a:moveTo>
                  <a:pt x="0" y="1091"/>
                </a:moveTo>
                <a:lnTo>
                  <a:pt x="997" y="3"/>
                </a:lnTo>
                <a:lnTo>
                  <a:pt x="1218" y="0"/>
                </a:lnTo>
                <a:lnTo>
                  <a:pt x="225" y="1086"/>
                </a:lnTo>
                <a:lnTo>
                  <a:pt x="0" y="1091"/>
                </a:lnTo>
                <a:close/>
              </a:path>
            </a:pathLst>
          </a:custGeom>
          <a:solidFill>
            <a:schemeClr val="hlink"/>
          </a:solidFill>
          <a:ln w="9525" cap="flat" cmpd="sng">
            <a:noFill/>
            <a:prstDash val="solid"/>
            <a:round/>
            <a:headEnd type="none" w="sm" len="med"/>
            <a:tailEnd type="none" w="sm" len="med"/>
          </a:ln>
          <a:effectLst/>
        </p:spPr>
        <p:txBody>
          <a:bodyPr/>
          <a:lstStyle/>
          <a:p>
            <a:endParaRPr lang="zh-CN" altLang="en-US"/>
          </a:p>
        </p:txBody>
      </p:sp>
      <p:sp>
        <p:nvSpPr>
          <p:cNvPr id="707614" name="Line 30"/>
          <p:cNvSpPr>
            <a:spLocks noChangeShapeType="1"/>
          </p:cNvSpPr>
          <p:nvPr/>
        </p:nvSpPr>
        <p:spPr bwMode="auto">
          <a:xfrm flipV="1">
            <a:off x="4592638" y="2271415"/>
            <a:ext cx="1635125" cy="1446212"/>
          </a:xfrm>
          <a:prstGeom prst="line">
            <a:avLst/>
          </a:prstGeom>
          <a:noFill/>
          <a:ln w="9525">
            <a:solidFill>
              <a:schemeClr val="tx1"/>
            </a:solidFill>
            <a:round/>
          </a:ln>
          <a:effectLst/>
        </p:spPr>
        <p:txBody>
          <a:bodyPr/>
          <a:lstStyle/>
          <a:p>
            <a:endParaRPr lang="zh-CN" altLang="en-US"/>
          </a:p>
        </p:txBody>
      </p:sp>
      <p:sp>
        <p:nvSpPr>
          <p:cNvPr id="707615" name="Line 31"/>
          <p:cNvSpPr>
            <a:spLocks noChangeShapeType="1"/>
          </p:cNvSpPr>
          <p:nvPr/>
        </p:nvSpPr>
        <p:spPr bwMode="auto">
          <a:xfrm flipV="1">
            <a:off x="4964113" y="2271415"/>
            <a:ext cx="1633537" cy="1446212"/>
          </a:xfrm>
          <a:prstGeom prst="line">
            <a:avLst/>
          </a:prstGeom>
          <a:noFill/>
          <a:ln w="9525">
            <a:solidFill>
              <a:schemeClr val="tx1"/>
            </a:solidFill>
            <a:round/>
          </a:ln>
          <a:effectLst/>
        </p:spPr>
        <p:txBody>
          <a:bodyPr/>
          <a:lstStyle/>
          <a:p>
            <a:endParaRPr lang="zh-CN" altLang="en-US"/>
          </a:p>
        </p:txBody>
      </p:sp>
      <p:sp>
        <p:nvSpPr>
          <p:cNvPr id="707616" name="Line 32"/>
          <p:cNvSpPr>
            <a:spLocks noChangeShapeType="1"/>
          </p:cNvSpPr>
          <p:nvPr/>
        </p:nvSpPr>
        <p:spPr bwMode="auto">
          <a:xfrm flipH="1" flipV="1">
            <a:off x="6600825" y="2271415"/>
            <a:ext cx="1633538" cy="1446212"/>
          </a:xfrm>
          <a:prstGeom prst="line">
            <a:avLst/>
          </a:prstGeom>
          <a:noFill/>
          <a:ln w="9525">
            <a:solidFill>
              <a:schemeClr val="tx1"/>
            </a:solidFill>
            <a:round/>
          </a:ln>
          <a:effectLst/>
        </p:spPr>
        <p:txBody>
          <a:bodyPr/>
          <a:lstStyle/>
          <a:p>
            <a:endParaRPr lang="zh-CN" altLang="en-US"/>
          </a:p>
        </p:txBody>
      </p:sp>
      <p:sp>
        <p:nvSpPr>
          <p:cNvPr id="707617" name="Line 33"/>
          <p:cNvSpPr>
            <a:spLocks noChangeShapeType="1"/>
          </p:cNvSpPr>
          <p:nvPr/>
        </p:nvSpPr>
        <p:spPr bwMode="auto">
          <a:xfrm flipH="1" flipV="1">
            <a:off x="6675438" y="2271415"/>
            <a:ext cx="1635125" cy="1446212"/>
          </a:xfrm>
          <a:prstGeom prst="line">
            <a:avLst/>
          </a:prstGeom>
          <a:noFill/>
          <a:ln w="9525">
            <a:solidFill>
              <a:schemeClr val="tx1"/>
            </a:solidFill>
            <a:round/>
          </a:ln>
          <a:effectLst/>
        </p:spPr>
        <p:txBody>
          <a:bodyPr/>
          <a:lstStyle/>
          <a:p>
            <a:endParaRPr lang="zh-CN" altLang="en-US"/>
          </a:p>
        </p:txBody>
      </p:sp>
      <p:sp>
        <p:nvSpPr>
          <p:cNvPr id="707618" name="Text Box 34"/>
          <p:cNvSpPr txBox="1">
            <a:spLocks noChangeArrowheads="1"/>
          </p:cNvSpPr>
          <p:nvPr/>
        </p:nvSpPr>
        <p:spPr bwMode="auto">
          <a:xfrm rot="-2555241">
            <a:off x="4500563" y="2900065"/>
            <a:ext cx="792162" cy="455612"/>
          </a:xfrm>
          <a:prstGeom prst="rect">
            <a:avLst/>
          </a:prstGeom>
          <a:noFill/>
          <a:ln w="9525">
            <a:noFill/>
            <a:miter lim="800000"/>
          </a:ln>
          <a:effectLst/>
        </p:spPr>
        <p:txBody>
          <a:bodyPr wrap="none">
            <a:spAutoFit/>
          </a:bodyPr>
          <a:lstStyle/>
          <a:p>
            <a:r>
              <a:rPr lang="zh-CN" altLang="en-US" sz="2400">
                <a:latin typeface="Arial" panose="020B0604020202020204" pitchFamily="34" charset="0"/>
                <a:ea typeface="黑体" panose="02010609060101010101" pitchFamily="49" charset="-122"/>
              </a:rPr>
              <a:t>分组</a:t>
            </a:r>
          </a:p>
        </p:txBody>
      </p:sp>
      <p:sp>
        <p:nvSpPr>
          <p:cNvPr id="707619" name="Line 35"/>
          <p:cNvSpPr>
            <a:spLocks noChangeShapeType="1"/>
          </p:cNvSpPr>
          <p:nvPr/>
        </p:nvSpPr>
        <p:spPr bwMode="auto">
          <a:xfrm rot="15894661">
            <a:off x="5313363" y="2644477"/>
            <a:ext cx="230188" cy="306387"/>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707620" name="Text Box 36"/>
          <p:cNvSpPr txBox="1">
            <a:spLocks noChangeArrowheads="1"/>
          </p:cNvSpPr>
          <p:nvPr/>
        </p:nvSpPr>
        <p:spPr bwMode="auto">
          <a:xfrm rot="2510398">
            <a:off x="7145338" y="2514302"/>
            <a:ext cx="793750" cy="457200"/>
          </a:xfrm>
          <a:prstGeom prst="rect">
            <a:avLst/>
          </a:prstGeom>
          <a:noFill/>
          <a:ln w="9525">
            <a:noFill/>
            <a:miter lim="800000"/>
          </a:ln>
          <a:effectLst/>
        </p:spPr>
        <p:txBody>
          <a:bodyPr wrap="none">
            <a:spAutoFit/>
          </a:bodyPr>
          <a:lstStyle/>
          <a:p>
            <a:r>
              <a:rPr lang="zh-CN" altLang="en-US" sz="2400">
                <a:latin typeface="Arial" panose="020B0604020202020204" pitchFamily="34" charset="0"/>
                <a:ea typeface="黑体" panose="02010609060101010101" pitchFamily="49" charset="-122"/>
              </a:rPr>
              <a:t>确认</a:t>
            </a:r>
          </a:p>
        </p:txBody>
      </p:sp>
      <p:sp>
        <p:nvSpPr>
          <p:cNvPr id="707621" name="Line 37"/>
          <p:cNvSpPr>
            <a:spLocks noChangeShapeType="1"/>
          </p:cNvSpPr>
          <p:nvPr/>
        </p:nvSpPr>
        <p:spPr bwMode="auto">
          <a:xfrm>
            <a:off x="7766050" y="3030240"/>
            <a:ext cx="284163" cy="247650"/>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707622" name="Line 38"/>
          <p:cNvSpPr>
            <a:spLocks noChangeShapeType="1"/>
          </p:cNvSpPr>
          <p:nvPr/>
        </p:nvSpPr>
        <p:spPr bwMode="auto">
          <a:xfrm>
            <a:off x="619125" y="2266652"/>
            <a:ext cx="7913688" cy="0"/>
          </a:xfrm>
          <a:prstGeom prst="line">
            <a:avLst/>
          </a:prstGeom>
          <a:noFill/>
          <a:ln w="9525">
            <a:solidFill>
              <a:schemeClr val="folHlink"/>
            </a:solidFill>
            <a:round/>
            <a:tailEnd type="triangle" w="sm" len="med"/>
          </a:ln>
          <a:effectLst/>
        </p:spPr>
        <p:txBody>
          <a:bodyPr/>
          <a:lstStyle/>
          <a:p>
            <a:endParaRPr lang="zh-CN" altLang="en-US"/>
          </a:p>
        </p:txBody>
      </p:sp>
      <p:sp>
        <p:nvSpPr>
          <p:cNvPr id="707623" name="Line 39"/>
          <p:cNvSpPr>
            <a:spLocks noChangeShapeType="1"/>
          </p:cNvSpPr>
          <p:nvPr/>
        </p:nvSpPr>
        <p:spPr bwMode="auto">
          <a:xfrm>
            <a:off x="619125" y="3712865"/>
            <a:ext cx="7913688" cy="0"/>
          </a:xfrm>
          <a:prstGeom prst="line">
            <a:avLst/>
          </a:prstGeom>
          <a:noFill/>
          <a:ln w="9525">
            <a:solidFill>
              <a:schemeClr val="folHlink"/>
            </a:solidFill>
            <a:round/>
            <a:tailEnd type="triangle" w="sm" len="med"/>
          </a:ln>
          <a:effectLst/>
        </p:spPr>
        <p:txBody>
          <a:bodyPr/>
          <a:lstStyle/>
          <a:p>
            <a:endParaRPr lang="zh-CN" altLang="en-US"/>
          </a:p>
        </p:txBody>
      </p:sp>
      <p:graphicFrame>
        <p:nvGraphicFramePr>
          <p:cNvPr id="2" name="对象 1"/>
          <p:cNvGraphicFramePr>
            <a:graphicFrameLocks noChangeAspect="1"/>
          </p:cNvGraphicFramePr>
          <p:nvPr/>
        </p:nvGraphicFramePr>
        <p:xfrm>
          <a:off x="1686954" y="5003501"/>
          <a:ext cx="3277159" cy="1011800"/>
        </p:xfrm>
        <a:graphic>
          <a:graphicData uri="http://schemas.openxmlformats.org/presentationml/2006/ole">
            <mc:AlternateContent xmlns:mc="http://schemas.openxmlformats.org/markup-compatibility/2006">
              <mc:Choice xmlns:v="urn:schemas-microsoft-com:vml" Requires="v">
                <p:oleObj spid="_x0000_s817272" name="Equation" r:id="rId4" imgW="3200448" imgH="1104838" progId="Equation.DSMT4">
                  <p:embed/>
                </p:oleObj>
              </mc:Choice>
              <mc:Fallback>
                <p:oleObj name="Equation" r:id="rId4" imgW="3200448" imgH="1104838" progId="Equation.DSMT4">
                  <p:embed/>
                  <p:pic>
                    <p:nvPicPr>
                      <p:cNvPr id="0"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6954" y="5003501"/>
                        <a:ext cx="3277159" cy="101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 Box 6"/>
          <p:cNvSpPr txBox="1">
            <a:spLocks noChangeArrowheads="1"/>
          </p:cNvSpPr>
          <p:nvPr/>
        </p:nvSpPr>
        <p:spPr bwMode="auto">
          <a:xfrm>
            <a:off x="6077744" y="5266233"/>
            <a:ext cx="1230560" cy="523220"/>
          </a:xfrm>
          <a:prstGeom prst="rect">
            <a:avLst/>
          </a:prstGeom>
          <a:noFill/>
          <a:ln w="9525">
            <a:noFill/>
            <a:miter lim="800000"/>
          </a:ln>
          <a:effectLst/>
        </p:spPr>
        <p:txBody>
          <a:bodyPr wrap="square">
            <a:spAutoFit/>
          </a:bodyPr>
          <a:lstStyle/>
          <a:p>
            <a:r>
              <a:rPr lang="en-US" altLang="zh-CN" dirty="0">
                <a:latin typeface="Arial" panose="020B0604020202020204" pitchFamily="34" charset="0"/>
              </a:rPr>
              <a:t>(5-3)</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zh-CN" altLang="en-US" dirty="0"/>
              <a:t>信道利用率 </a:t>
            </a:r>
          </a:p>
        </p:txBody>
      </p:sp>
      <p:sp>
        <p:nvSpPr>
          <p:cNvPr id="711683" name="Rectangle 3"/>
          <p:cNvSpPr>
            <a:spLocks noGrp="1" noChangeArrowheads="1"/>
          </p:cNvSpPr>
          <p:nvPr>
            <p:ph type="body" idx="1"/>
          </p:nvPr>
        </p:nvSpPr>
        <p:spPr>
          <a:xfrm>
            <a:off x="395288" y="1052513"/>
            <a:ext cx="8424862" cy="2232025"/>
          </a:xfrm>
        </p:spPr>
        <p:txBody>
          <a:bodyPr/>
          <a:lstStyle/>
          <a:p>
            <a:r>
              <a:rPr lang="zh-CN" altLang="en-US" dirty="0"/>
              <a:t>发送方可</a:t>
            </a:r>
            <a:r>
              <a:rPr lang="zh-CN" altLang="en-US" dirty="0">
                <a:solidFill>
                  <a:schemeClr val="hlink"/>
                </a:solidFill>
              </a:rPr>
              <a:t>连续发送</a:t>
            </a:r>
            <a:r>
              <a:rPr lang="zh-CN" altLang="en-US" dirty="0"/>
              <a:t>多个分组，不必每发完一个分组就停顿下来等待对方的确认。</a:t>
            </a:r>
          </a:p>
          <a:p>
            <a:endParaRPr lang="zh-CN" altLang="en-US" dirty="0"/>
          </a:p>
          <a:p>
            <a:r>
              <a:rPr lang="zh-CN" altLang="en-US" dirty="0"/>
              <a:t>由于信道上一直有数据</a:t>
            </a:r>
            <a:r>
              <a:rPr lang="zh-CN" altLang="en-US" dirty="0">
                <a:solidFill>
                  <a:srgbClr val="FF0000"/>
                </a:solidFill>
              </a:rPr>
              <a:t>不间断地</a:t>
            </a:r>
            <a:r>
              <a:rPr lang="zh-CN" altLang="en-US" dirty="0"/>
              <a:t>传送，这种传输方式可获得很高的信道利用率。 </a:t>
            </a:r>
          </a:p>
        </p:txBody>
      </p:sp>
      <p:sp>
        <p:nvSpPr>
          <p:cNvPr id="711684" name="Freeform 4"/>
          <p:cNvSpPr/>
          <p:nvPr/>
        </p:nvSpPr>
        <p:spPr bwMode="auto">
          <a:xfrm>
            <a:off x="788988" y="3994150"/>
            <a:ext cx="7015162" cy="1627188"/>
          </a:xfrm>
          <a:custGeom>
            <a:avLst/>
            <a:gdLst/>
            <a:ahLst/>
            <a:cxnLst>
              <a:cxn ang="0">
                <a:pos x="0" y="1088"/>
              </a:cxn>
              <a:cxn ang="0">
                <a:pos x="987" y="0"/>
              </a:cxn>
              <a:cxn ang="0">
                <a:pos x="4131" y="6"/>
              </a:cxn>
              <a:cxn ang="0">
                <a:pos x="3165" y="1080"/>
              </a:cxn>
              <a:cxn ang="0">
                <a:pos x="0" y="1088"/>
              </a:cxn>
            </a:cxnLst>
            <a:rect l="0" t="0" r="r" b="b"/>
            <a:pathLst>
              <a:path w="4131" h="1088">
                <a:moveTo>
                  <a:pt x="0" y="1088"/>
                </a:moveTo>
                <a:lnTo>
                  <a:pt x="987" y="0"/>
                </a:lnTo>
                <a:lnTo>
                  <a:pt x="4131" y="6"/>
                </a:lnTo>
                <a:lnTo>
                  <a:pt x="3165" y="1080"/>
                </a:lnTo>
                <a:lnTo>
                  <a:pt x="0" y="1088"/>
                </a:lnTo>
                <a:close/>
              </a:path>
            </a:pathLst>
          </a:custGeom>
          <a:solidFill>
            <a:srgbClr val="FF99CC"/>
          </a:solidFill>
          <a:ln w="9525" cap="flat" cmpd="sng">
            <a:noFill/>
            <a:prstDash val="solid"/>
            <a:round/>
            <a:headEnd type="none" w="sm" len="med"/>
            <a:tailEnd type="none" w="sm" len="med"/>
          </a:ln>
          <a:effectLst/>
        </p:spPr>
        <p:txBody>
          <a:bodyPr/>
          <a:lstStyle/>
          <a:p>
            <a:endParaRPr lang="zh-CN" altLang="en-US"/>
          </a:p>
        </p:txBody>
      </p:sp>
      <p:sp>
        <p:nvSpPr>
          <p:cNvPr id="711685" name="Line 5"/>
          <p:cNvSpPr>
            <a:spLocks noChangeShapeType="1"/>
          </p:cNvSpPr>
          <p:nvPr/>
        </p:nvSpPr>
        <p:spPr bwMode="auto">
          <a:xfrm>
            <a:off x="514350" y="5621338"/>
            <a:ext cx="8197850" cy="0"/>
          </a:xfrm>
          <a:prstGeom prst="line">
            <a:avLst/>
          </a:prstGeom>
          <a:noFill/>
          <a:ln w="9525">
            <a:solidFill>
              <a:schemeClr val="tx1"/>
            </a:solidFill>
            <a:round/>
            <a:tailEnd type="triangle" w="sm" len="med"/>
          </a:ln>
          <a:effectLst/>
        </p:spPr>
        <p:txBody>
          <a:bodyPr/>
          <a:lstStyle/>
          <a:p>
            <a:endParaRPr lang="zh-CN" altLang="en-US"/>
          </a:p>
        </p:txBody>
      </p:sp>
      <p:sp>
        <p:nvSpPr>
          <p:cNvPr id="711686" name="Line 6"/>
          <p:cNvSpPr>
            <a:spLocks noChangeShapeType="1"/>
          </p:cNvSpPr>
          <p:nvPr/>
        </p:nvSpPr>
        <p:spPr bwMode="auto">
          <a:xfrm>
            <a:off x="514350" y="3994150"/>
            <a:ext cx="8197850" cy="0"/>
          </a:xfrm>
          <a:prstGeom prst="line">
            <a:avLst/>
          </a:prstGeom>
          <a:noFill/>
          <a:ln w="9525">
            <a:solidFill>
              <a:schemeClr val="tx1"/>
            </a:solidFill>
            <a:round/>
            <a:tailEnd type="triangle" w="sm" len="med"/>
          </a:ln>
          <a:effectLst/>
        </p:spPr>
        <p:txBody>
          <a:bodyPr/>
          <a:lstStyle/>
          <a:p>
            <a:endParaRPr lang="zh-CN" altLang="en-US"/>
          </a:p>
        </p:txBody>
      </p:sp>
      <p:sp>
        <p:nvSpPr>
          <p:cNvPr id="711687" name="Text Box 7"/>
          <p:cNvSpPr txBox="1">
            <a:spLocks noChangeArrowheads="1"/>
          </p:cNvSpPr>
          <p:nvPr/>
        </p:nvSpPr>
        <p:spPr bwMode="auto">
          <a:xfrm>
            <a:off x="152400" y="3716338"/>
            <a:ext cx="387350" cy="457200"/>
          </a:xfrm>
          <a:prstGeom prst="rect">
            <a:avLst/>
          </a:prstGeom>
          <a:noFill/>
          <a:ln w="9525">
            <a:noFill/>
            <a:miter lim="800000"/>
          </a:ln>
          <a:effectLst/>
        </p:spPr>
        <p:txBody>
          <a:bodyPr wrap="none">
            <a:spAutoFit/>
          </a:bodyPr>
          <a:lstStyle/>
          <a:p>
            <a:r>
              <a:rPr lang="en-US" altLang="zh-CN" sz="2400">
                <a:latin typeface="Arial" panose="020B0604020202020204" pitchFamily="34" charset="0"/>
                <a:ea typeface="黑体" panose="02010609060101010101" pitchFamily="49" charset="-122"/>
              </a:rPr>
              <a:t>B</a:t>
            </a:r>
          </a:p>
        </p:txBody>
      </p:sp>
      <p:sp>
        <p:nvSpPr>
          <p:cNvPr id="711688" name="Line 8"/>
          <p:cNvSpPr>
            <a:spLocks noChangeShapeType="1"/>
          </p:cNvSpPr>
          <p:nvPr/>
        </p:nvSpPr>
        <p:spPr bwMode="auto">
          <a:xfrm flipV="1">
            <a:off x="777875" y="3994150"/>
            <a:ext cx="1693863" cy="1627188"/>
          </a:xfrm>
          <a:prstGeom prst="line">
            <a:avLst/>
          </a:prstGeom>
          <a:noFill/>
          <a:ln w="9525">
            <a:solidFill>
              <a:schemeClr val="tx1"/>
            </a:solidFill>
            <a:round/>
          </a:ln>
          <a:effectLst/>
        </p:spPr>
        <p:txBody>
          <a:bodyPr/>
          <a:lstStyle/>
          <a:p>
            <a:endParaRPr lang="zh-CN" altLang="en-US"/>
          </a:p>
        </p:txBody>
      </p:sp>
      <p:sp>
        <p:nvSpPr>
          <p:cNvPr id="711689" name="Line 9"/>
          <p:cNvSpPr>
            <a:spLocks noChangeShapeType="1"/>
          </p:cNvSpPr>
          <p:nvPr/>
        </p:nvSpPr>
        <p:spPr bwMode="auto">
          <a:xfrm flipV="1">
            <a:off x="1165225" y="3994150"/>
            <a:ext cx="1692275" cy="1627188"/>
          </a:xfrm>
          <a:prstGeom prst="line">
            <a:avLst/>
          </a:prstGeom>
          <a:noFill/>
          <a:ln w="9525">
            <a:solidFill>
              <a:schemeClr val="tx1"/>
            </a:solidFill>
            <a:round/>
          </a:ln>
          <a:effectLst/>
        </p:spPr>
        <p:txBody>
          <a:bodyPr/>
          <a:lstStyle/>
          <a:p>
            <a:endParaRPr lang="zh-CN" altLang="en-US"/>
          </a:p>
        </p:txBody>
      </p:sp>
      <p:sp>
        <p:nvSpPr>
          <p:cNvPr id="711690" name="Text Box 10"/>
          <p:cNvSpPr txBox="1">
            <a:spLocks noChangeArrowheads="1"/>
          </p:cNvSpPr>
          <p:nvPr/>
        </p:nvSpPr>
        <p:spPr bwMode="auto">
          <a:xfrm rot="-2681777">
            <a:off x="755650" y="4652963"/>
            <a:ext cx="793750" cy="458787"/>
          </a:xfrm>
          <a:prstGeom prst="rect">
            <a:avLst/>
          </a:prstGeom>
          <a:noFill/>
          <a:ln w="9525">
            <a:noFill/>
            <a:miter lim="800000"/>
          </a:ln>
          <a:effectLst/>
        </p:spPr>
        <p:txBody>
          <a:bodyPr wrap="none">
            <a:spAutoFit/>
          </a:bodyPr>
          <a:lstStyle/>
          <a:p>
            <a:r>
              <a:rPr lang="zh-CN" altLang="en-US" sz="2400">
                <a:latin typeface="Arial" panose="020B0604020202020204" pitchFamily="34" charset="0"/>
                <a:ea typeface="黑体" panose="02010609060101010101" pitchFamily="49" charset="-122"/>
              </a:rPr>
              <a:t>分组</a:t>
            </a:r>
          </a:p>
        </p:txBody>
      </p:sp>
      <p:sp>
        <p:nvSpPr>
          <p:cNvPr id="711691" name="Text Box 11"/>
          <p:cNvSpPr txBox="1">
            <a:spLocks noChangeArrowheads="1"/>
          </p:cNvSpPr>
          <p:nvPr/>
        </p:nvSpPr>
        <p:spPr bwMode="auto">
          <a:xfrm>
            <a:off x="8691563" y="3690938"/>
            <a:ext cx="266700" cy="457200"/>
          </a:xfrm>
          <a:prstGeom prst="rect">
            <a:avLst/>
          </a:prstGeom>
          <a:noFill/>
          <a:ln w="9525">
            <a:noFill/>
            <a:miter lim="800000"/>
          </a:ln>
          <a:effectLst/>
        </p:spPr>
        <p:txBody>
          <a:bodyPr wrap="none">
            <a:spAutoFit/>
          </a:bodyPr>
          <a:lstStyle/>
          <a:p>
            <a:r>
              <a:rPr lang="en-US" altLang="zh-CN" sz="2400" i="1">
                <a:latin typeface="Arial" panose="020B0604020202020204" pitchFamily="34" charset="0"/>
                <a:ea typeface="黑体" panose="02010609060101010101" pitchFamily="49" charset="-122"/>
              </a:rPr>
              <a:t>t</a:t>
            </a:r>
          </a:p>
        </p:txBody>
      </p:sp>
      <p:sp>
        <p:nvSpPr>
          <p:cNvPr id="711692" name="Text Box 12"/>
          <p:cNvSpPr txBox="1">
            <a:spLocks noChangeArrowheads="1"/>
          </p:cNvSpPr>
          <p:nvPr/>
        </p:nvSpPr>
        <p:spPr bwMode="auto">
          <a:xfrm>
            <a:off x="8691563" y="5276850"/>
            <a:ext cx="268287" cy="455613"/>
          </a:xfrm>
          <a:prstGeom prst="rect">
            <a:avLst/>
          </a:prstGeom>
          <a:noFill/>
          <a:ln w="9525">
            <a:noFill/>
            <a:miter lim="800000"/>
          </a:ln>
          <a:effectLst/>
        </p:spPr>
        <p:txBody>
          <a:bodyPr wrap="none">
            <a:spAutoFit/>
          </a:bodyPr>
          <a:lstStyle/>
          <a:p>
            <a:r>
              <a:rPr lang="en-US" altLang="zh-CN" sz="2400" i="1">
                <a:latin typeface="Arial" panose="020B0604020202020204" pitchFamily="34" charset="0"/>
                <a:ea typeface="黑体" panose="02010609060101010101" pitchFamily="49" charset="-122"/>
              </a:rPr>
              <a:t>t</a:t>
            </a:r>
          </a:p>
        </p:txBody>
      </p:sp>
      <p:sp>
        <p:nvSpPr>
          <p:cNvPr id="711693" name="Text Box 13"/>
          <p:cNvSpPr txBox="1">
            <a:spLocks noChangeArrowheads="1"/>
          </p:cNvSpPr>
          <p:nvPr/>
        </p:nvSpPr>
        <p:spPr bwMode="auto">
          <a:xfrm>
            <a:off x="138113" y="5330825"/>
            <a:ext cx="385762" cy="457200"/>
          </a:xfrm>
          <a:prstGeom prst="rect">
            <a:avLst/>
          </a:prstGeom>
          <a:noFill/>
          <a:ln w="9525">
            <a:noFill/>
            <a:miter lim="800000"/>
          </a:ln>
          <a:effectLst/>
        </p:spPr>
        <p:txBody>
          <a:bodyPr wrap="none">
            <a:spAutoFit/>
          </a:bodyPr>
          <a:lstStyle/>
          <a:p>
            <a:r>
              <a:rPr lang="en-US" altLang="zh-CN" sz="2400">
                <a:latin typeface="Arial" panose="020B0604020202020204" pitchFamily="34" charset="0"/>
                <a:ea typeface="黑体" panose="02010609060101010101" pitchFamily="49" charset="-122"/>
              </a:rPr>
              <a:t>A</a:t>
            </a:r>
          </a:p>
        </p:txBody>
      </p:sp>
      <p:sp>
        <p:nvSpPr>
          <p:cNvPr id="711694" name="Line 14"/>
          <p:cNvSpPr>
            <a:spLocks noChangeShapeType="1"/>
          </p:cNvSpPr>
          <p:nvPr/>
        </p:nvSpPr>
        <p:spPr bwMode="auto">
          <a:xfrm rot="15894661">
            <a:off x="1504950" y="4257676"/>
            <a:ext cx="350837" cy="461962"/>
          </a:xfrm>
          <a:prstGeom prst="line">
            <a:avLst/>
          </a:prstGeom>
          <a:noFill/>
          <a:ln w="57150">
            <a:solidFill>
              <a:schemeClr val="hlink"/>
            </a:solidFill>
            <a:round/>
            <a:headEnd type="none" w="sm" len="med"/>
            <a:tailEnd type="triangle" w="med" len="lg"/>
          </a:ln>
          <a:effectLst/>
        </p:spPr>
        <p:txBody>
          <a:bodyPr/>
          <a:lstStyle/>
          <a:p>
            <a:endParaRPr lang="zh-CN" altLang="en-US"/>
          </a:p>
        </p:txBody>
      </p:sp>
      <p:sp>
        <p:nvSpPr>
          <p:cNvPr id="711695" name="Line 15"/>
          <p:cNvSpPr>
            <a:spLocks noChangeShapeType="1"/>
          </p:cNvSpPr>
          <p:nvPr/>
        </p:nvSpPr>
        <p:spPr bwMode="auto">
          <a:xfrm flipV="1">
            <a:off x="1547813" y="3998913"/>
            <a:ext cx="1693862" cy="1627187"/>
          </a:xfrm>
          <a:prstGeom prst="line">
            <a:avLst/>
          </a:prstGeom>
          <a:noFill/>
          <a:ln w="9525">
            <a:solidFill>
              <a:schemeClr val="tx1"/>
            </a:solidFill>
            <a:round/>
          </a:ln>
          <a:effectLst/>
        </p:spPr>
        <p:txBody>
          <a:bodyPr/>
          <a:lstStyle/>
          <a:p>
            <a:endParaRPr lang="zh-CN" altLang="en-US"/>
          </a:p>
        </p:txBody>
      </p:sp>
      <p:sp>
        <p:nvSpPr>
          <p:cNvPr id="711696" name="Line 16"/>
          <p:cNvSpPr>
            <a:spLocks noChangeShapeType="1"/>
          </p:cNvSpPr>
          <p:nvPr/>
        </p:nvSpPr>
        <p:spPr bwMode="auto">
          <a:xfrm flipV="1">
            <a:off x="5014913" y="3998913"/>
            <a:ext cx="1693862" cy="1627187"/>
          </a:xfrm>
          <a:prstGeom prst="line">
            <a:avLst/>
          </a:prstGeom>
          <a:noFill/>
          <a:ln w="9525">
            <a:solidFill>
              <a:schemeClr val="tx1"/>
            </a:solidFill>
            <a:round/>
          </a:ln>
          <a:effectLst/>
        </p:spPr>
        <p:txBody>
          <a:bodyPr/>
          <a:lstStyle/>
          <a:p>
            <a:endParaRPr lang="zh-CN" altLang="en-US"/>
          </a:p>
        </p:txBody>
      </p:sp>
      <p:sp>
        <p:nvSpPr>
          <p:cNvPr id="711697" name="Line 17"/>
          <p:cNvSpPr>
            <a:spLocks noChangeShapeType="1"/>
          </p:cNvSpPr>
          <p:nvPr/>
        </p:nvSpPr>
        <p:spPr bwMode="auto">
          <a:xfrm flipH="1" flipV="1">
            <a:off x="2859088" y="3998913"/>
            <a:ext cx="1693862" cy="1627187"/>
          </a:xfrm>
          <a:prstGeom prst="line">
            <a:avLst/>
          </a:prstGeom>
          <a:noFill/>
          <a:ln w="38100">
            <a:solidFill>
              <a:schemeClr val="folHlink"/>
            </a:solidFill>
            <a:round/>
            <a:headEnd type="triangle" w="med" len="lg"/>
          </a:ln>
          <a:effectLst/>
        </p:spPr>
        <p:txBody>
          <a:bodyPr/>
          <a:lstStyle/>
          <a:p>
            <a:endParaRPr lang="zh-CN" altLang="en-US"/>
          </a:p>
        </p:txBody>
      </p:sp>
      <p:sp>
        <p:nvSpPr>
          <p:cNvPr id="711698" name="Text Box 18"/>
          <p:cNvSpPr txBox="1">
            <a:spLocks noChangeArrowheads="1"/>
          </p:cNvSpPr>
          <p:nvPr/>
        </p:nvSpPr>
        <p:spPr bwMode="auto">
          <a:xfrm rot="2268438">
            <a:off x="2860675" y="4437063"/>
            <a:ext cx="811213" cy="457200"/>
          </a:xfrm>
          <a:prstGeom prst="rect">
            <a:avLst/>
          </a:prstGeom>
          <a:noFill/>
          <a:ln w="9525">
            <a:noFill/>
            <a:miter lim="800000"/>
          </a:ln>
          <a:effectLst/>
        </p:spPr>
        <p:txBody>
          <a:bodyPr wrap="none">
            <a:spAutoFit/>
          </a:bodyPr>
          <a:lstStyle/>
          <a:p>
            <a:r>
              <a:rPr lang="en-US" altLang="zh-CN" sz="2400" dirty="0">
                <a:latin typeface="Arial" panose="020B0604020202020204" pitchFamily="34" charset="0"/>
                <a:ea typeface="黑体" panose="02010609060101010101" pitchFamily="49" charset="-122"/>
              </a:rPr>
              <a:t>ACK</a:t>
            </a:r>
          </a:p>
        </p:txBody>
      </p:sp>
      <p:sp>
        <p:nvSpPr>
          <p:cNvPr id="711699" name="Line 19"/>
          <p:cNvSpPr>
            <a:spLocks noChangeShapeType="1"/>
          </p:cNvSpPr>
          <p:nvPr/>
        </p:nvSpPr>
        <p:spPr bwMode="auto">
          <a:xfrm>
            <a:off x="3559175" y="4891088"/>
            <a:ext cx="292100" cy="279400"/>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711700" name="Line 20"/>
          <p:cNvSpPr>
            <a:spLocks noChangeShapeType="1"/>
          </p:cNvSpPr>
          <p:nvPr/>
        </p:nvSpPr>
        <p:spPr bwMode="auto">
          <a:xfrm flipV="1">
            <a:off x="1931988" y="3994150"/>
            <a:ext cx="1692275" cy="1627188"/>
          </a:xfrm>
          <a:prstGeom prst="line">
            <a:avLst/>
          </a:prstGeom>
          <a:noFill/>
          <a:ln w="9525">
            <a:solidFill>
              <a:schemeClr val="tx1"/>
            </a:solidFill>
            <a:round/>
          </a:ln>
          <a:effectLst/>
        </p:spPr>
        <p:txBody>
          <a:bodyPr/>
          <a:lstStyle/>
          <a:p>
            <a:endParaRPr lang="zh-CN" altLang="en-US"/>
          </a:p>
        </p:txBody>
      </p:sp>
      <p:sp>
        <p:nvSpPr>
          <p:cNvPr id="711701" name="Line 21"/>
          <p:cNvSpPr>
            <a:spLocks noChangeShapeType="1"/>
          </p:cNvSpPr>
          <p:nvPr/>
        </p:nvSpPr>
        <p:spPr bwMode="auto">
          <a:xfrm flipV="1">
            <a:off x="2317750" y="3994150"/>
            <a:ext cx="1693863" cy="1627188"/>
          </a:xfrm>
          <a:prstGeom prst="line">
            <a:avLst/>
          </a:prstGeom>
          <a:noFill/>
          <a:ln w="9525">
            <a:solidFill>
              <a:schemeClr val="tx1"/>
            </a:solidFill>
            <a:round/>
          </a:ln>
          <a:effectLst/>
        </p:spPr>
        <p:txBody>
          <a:bodyPr/>
          <a:lstStyle/>
          <a:p>
            <a:endParaRPr lang="zh-CN" altLang="en-US"/>
          </a:p>
        </p:txBody>
      </p:sp>
      <p:sp>
        <p:nvSpPr>
          <p:cNvPr id="711702" name="Line 22"/>
          <p:cNvSpPr>
            <a:spLocks noChangeShapeType="1"/>
          </p:cNvSpPr>
          <p:nvPr/>
        </p:nvSpPr>
        <p:spPr bwMode="auto">
          <a:xfrm flipV="1">
            <a:off x="2720975" y="4013200"/>
            <a:ext cx="1692275" cy="1627188"/>
          </a:xfrm>
          <a:prstGeom prst="line">
            <a:avLst/>
          </a:prstGeom>
          <a:noFill/>
          <a:ln w="9525">
            <a:solidFill>
              <a:schemeClr val="tx1"/>
            </a:solidFill>
            <a:round/>
          </a:ln>
          <a:effectLst/>
        </p:spPr>
        <p:txBody>
          <a:bodyPr/>
          <a:lstStyle/>
          <a:p>
            <a:endParaRPr lang="zh-CN" altLang="en-US"/>
          </a:p>
        </p:txBody>
      </p:sp>
      <p:sp>
        <p:nvSpPr>
          <p:cNvPr id="711703" name="Line 23"/>
          <p:cNvSpPr>
            <a:spLocks noChangeShapeType="1"/>
          </p:cNvSpPr>
          <p:nvPr/>
        </p:nvSpPr>
        <p:spPr bwMode="auto">
          <a:xfrm flipV="1">
            <a:off x="3090863" y="3994150"/>
            <a:ext cx="1695450" cy="1627188"/>
          </a:xfrm>
          <a:prstGeom prst="line">
            <a:avLst/>
          </a:prstGeom>
          <a:noFill/>
          <a:ln w="9525">
            <a:solidFill>
              <a:schemeClr val="tx1"/>
            </a:solidFill>
            <a:round/>
          </a:ln>
          <a:effectLst/>
        </p:spPr>
        <p:txBody>
          <a:bodyPr/>
          <a:lstStyle/>
          <a:p>
            <a:endParaRPr lang="zh-CN" altLang="en-US"/>
          </a:p>
        </p:txBody>
      </p:sp>
      <p:sp>
        <p:nvSpPr>
          <p:cNvPr id="711704" name="Line 24"/>
          <p:cNvSpPr>
            <a:spLocks noChangeShapeType="1"/>
          </p:cNvSpPr>
          <p:nvPr/>
        </p:nvSpPr>
        <p:spPr bwMode="auto">
          <a:xfrm flipV="1">
            <a:off x="3865563" y="3994150"/>
            <a:ext cx="1695450" cy="1627188"/>
          </a:xfrm>
          <a:prstGeom prst="line">
            <a:avLst/>
          </a:prstGeom>
          <a:noFill/>
          <a:ln w="9525">
            <a:solidFill>
              <a:schemeClr val="tx1"/>
            </a:solidFill>
            <a:round/>
          </a:ln>
          <a:effectLst/>
        </p:spPr>
        <p:txBody>
          <a:bodyPr/>
          <a:lstStyle/>
          <a:p>
            <a:endParaRPr lang="zh-CN" altLang="en-US"/>
          </a:p>
        </p:txBody>
      </p:sp>
      <p:sp>
        <p:nvSpPr>
          <p:cNvPr id="711705" name="Line 25"/>
          <p:cNvSpPr>
            <a:spLocks noChangeShapeType="1"/>
          </p:cNvSpPr>
          <p:nvPr/>
        </p:nvSpPr>
        <p:spPr bwMode="auto">
          <a:xfrm flipV="1">
            <a:off x="4254500" y="3994150"/>
            <a:ext cx="1692275" cy="1627188"/>
          </a:xfrm>
          <a:prstGeom prst="line">
            <a:avLst/>
          </a:prstGeom>
          <a:noFill/>
          <a:ln w="9525">
            <a:solidFill>
              <a:schemeClr val="tx1"/>
            </a:solidFill>
            <a:round/>
          </a:ln>
          <a:effectLst/>
        </p:spPr>
        <p:txBody>
          <a:bodyPr/>
          <a:lstStyle/>
          <a:p>
            <a:endParaRPr lang="zh-CN" altLang="en-US"/>
          </a:p>
        </p:txBody>
      </p:sp>
      <p:sp>
        <p:nvSpPr>
          <p:cNvPr id="711706" name="Line 26"/>
          <p:cNvSpPr>
            <a:spLocks noChangeShapeType="1"/>
          </p:cNvSpPr>
          <p:nvPr/>
        </p:nvSpPr>
        <p:spPr bwMode="auto">
          <a:xfrm flipV="1">
            <a:off x="4640263" y="3994150"/>
            <a:ext cx="1693862" cy="1627188"/>
          </a:xfrm>
          <a:prstGeom prst="line">
            <a:avLst/>
          </a:prstGeom>
          <a:noFill/>
          <a:ln w="9525">
            <a:solidFill>
              <a:schemeClr val="tx1"/>
            </a:solidFill>
            <a:round/>
          </a:ln>
          <a:effectLst/>
        </p:spPr>
        <p:txBody>
          <a:bodyPr/>
          <a:lstStyle/>
          <a:p>
            <a:endParaRPr lang="zh-CN" altLang="en-US"/>
          </a:p>
        </p:txBody>
      </p:sp>
      <p:sp>
        <p:nvSpPr>
          <p:cNvPr id="711707" name="Line 27"/>
          <p:cNvSpPr>
            <a:spLocks noChangeShapeType="1"/>
          </p:cNvSpPr>
          <p:nvPr/>
        </p:nvSpPr>
        <p:spPr bwMode="auto">
          <a:xfrm flipV="1">
            <a:off x="5029200" y="3994150"/>
            <a:ext cx="1692275" cy="1627188"/>
          </a:xfrm>
          <a:prstGeom prst="line">
            <a:avLst/>
          </a:prstGeom>
          <a:noFill/>
          <a:ln w="9525">
            <a:solidFill>
              <a:schemeClr val="tx1"/>
            </a:solidFill>
            <a:round/>
          </a:ln>
          <a:effectLst/>
        </p:spPr>
        <p:txBody>
          <a:bodyPr/>
          <a:lstStyle/>
          <a:p>
            <a:endParaRPr lang="zh-CN" altLang="en-US"/>
          </a:p>
        </p:txBody>
      </p:sp>
      <p:sp>
        <p:nvSpPr>
          <p:cNvPr id="711708" name="Line 28"/>
          <p:cNvSpPr>
            <a:spLocks noChangeShapeType="1"/>
          </p:cNvSpPr>
          <p:nvPr/>
        </p:nvSpPr>
        <p:spPr bwMode="auto">
          <a:xfrm flipV="1">
            <a:off x="3473450" y="3994150"/>
            <a:ext cx="1695450" cy="1627188"/>
          </a:xfrm>
          <a:prstGeom prst="line">
            <a:avLst/>
          </a:prstGeom>
          <a:noFill/>
          <a:ln w="9525">
            <a:solidFill>
              <a:schemeClr val="tx1"/>
            </a:solidFill>
            <a:round/>
          </a:ln>
          <a:effectLst/>
        </p:spPr>
        <p:txBody>
          <a:bodyPr/>
          <a:lstStyle/>
          <a:p>
            <a:endParaRPr lang="zh-CN" altLang="en-US"/>
          </a:p>
        </p:txBody>
      </p:sp>
      <p:sp>
        <p:nvSpPr>
          <p:cNvPr id="711709" name="Line 29"/>
          <p:cNvSpPr>
            <a:spLocks noChangeShapeType="1"/>
          </p:cNvSpPr>
          <p:nvPr/>
        </p:nvSpPr>
        <p:spPr bwMode="auto">
          <a:xfrm flipV="1">
            <a:off x="5399088" y="3994150"/>
            <a:ext cx="1693862" cy="1627188"/>
          </a:xfrm>
          <a:prstGeom prst="line">
            <a:avLst/>
          </a:prstGeom>
          <a:noFill/>
          <a:ln w="9525">
            <a:solidFill>
              <a:schemeClr val="tx1"/>
            </a:solidFill>
            <a:round/>
          </a:ln>
          <a:effectLst/>
        </p:spPr>
        <p:txBody>
          <a:bodyPr/>
          <a:lstStyle/>
          <a:p>
            <a:endParaRPr lang="zh-CN" altLang="en-US"/>
          </a:p>
        </p:txBody>
      </p:sp>
      <p:sp>
        <p:nvSpPr>
          <p:cNvPr id="711710" name="Line 30"/>
          <p:cNvSpPr>
            <a:spLocks noChangeShapeType="1"/>
          </p:cNvSpPr>
          <p:nvPr/>
        </p:nvSpPr>
        <p:spPr bwMode="auto">
          <a:xfrm flipV="1">
            <a:off x="5772150" y="3994150"/>
            <a:ext cx="1692275" cy="1627188"/>
          </a:xfrm>
          <a:prstGeom prst="line">
            <a:avLst/>
          </a:prstGeom>
          <a:noFill/>
          <a:ln w="9525">
            <a:solidFill>
              <a:schemeClr val="tx1"/>
            </a:solidFill>
            <a:round/>
          </a:ln>
          <a:effectLst/>
        </p:spPr>
        <p:txBody>
          <a:bodyPr/>
          <a:lstStyle/>
          <a:p>
            <a:endParaRPr lang="zh-CN" altLang="en-US"/>
          </a:p>
        </p:txBody>
      </p:sp>
      <p:sp>
        <p:nvSpPr>
          <p:cNvPr id="711711" name="Line 31"/>
          <p:cNvSpPr>
            <a:spLocks noChangeShapeType="1"/>
          </p:cNvSpPr>
          <p:nvPr/>
        </p:nvSpPr>
        <p:spPr bwMode="auto">
          <a:xfrm flipV="1">
            <a:off x="6143625" y="3994150"/>
            <a:ext cx="1693863" cy="1627188"/>
          </a:xfrm>
          <a:prstGeom prst="line">
            <a:avLst/>
          </a:prstGeom>
          <a:noFill/>
          <a:ln w="9525">
            <a:solidFill>
              <a:schemeClr val="tx1"/>
            </a:solidFill>
            <a:round/>
          </a:ln>
          <a:effectLst/>
        </p:spPr>
        <p:txBody>
          <a:bodyPr/>
          <a:lstStyle/>
          <a:p>
            <a:endParaRPr lang="zh-CN" altLang="en-US"/>
          </a:p>
        </p:txBody>
      </p:sp>
      <p:sp>
        <p:nvSpPr>
          <p:cNvPr id="711712" name="Line 32"/>
          <p:cNvSpPr>
            <a:spLocks noChangeShapeType="1"/>
          </p:cNvSpPr>
          <p:nvPr/>
        </p:nvSpPr>
        <p:spPr bwMode="auto">
          <a:xfrm flipH="1" flipV="1">
            <a:off x="3243263" y="3998913"/>
            <a:ext cx="1693862" cy="1627187"/>
          </a:xfrm>
          <a:prstGeom prst="line">
            <a:avLst/>
          </a:prstGeom>
          <a:noFill/>
          <a:ln w="38100">
            <a:solidFill>
              <a:schemeClr val="folHlink"/>
            </a:solidFill>
            <a:round/>
            <a:headEnd type="triangle" w="med" len="lg"/>
          </a:ln>
          <a:effectLst/>
        </p:spPr>
        <p:txBody>
          <a:bodyPr/>
          <a:lstStyle/>
          <a:p>
            <a:endParaRPr lang="zh-CN" altLang="en-US"/>
          </a:p>
        </p:txBody>
      </p:sp>
      <p:sp>
        <p:nvSpPr>
          <p:cNvPr id="711713" name="Line 33"/>
          <p:cNvSpPr>
            <a:spLocks noChangeShapeType="1"/>
          </p:cNvSpPr>
          <p:nvPr/>
        </p:nvSpPr>
        <p:spPr bwMode="auto">
          <a:xfrm flipH="1" flipV="1">
            <a:off x="3625850" y="3998913"/>
            <a:ext cx="1693863" cy="1627187"/>
          </a:xfrm>
          <a:prstGeom prst="line">
            <a:avLst/>
          </a:prstGeom>
          <a:noFill/>
          <a:ln w="38100">
            <a:solidFill>
              <a:schemeClr val="folHlink"/>
            </a:solidFill>
            <a:round/>
            <a:headEnd type="triangle" w="med" len="lg"/>
          </a:ln>
          <a:effectLst/>
        </p:spPr>
        <p:txBody>
          <a:bodyPr/>
          <a:lstStyle/>
          <a:p>
            <a:endParaRPr lang="zh-CN" altLang="en-US"/>
          </a:p>
        </p:txBody>
      </p:sp>
      <p:sp>
        <p:nvSpPr>
          <p:cNvPr id="711714" name="Line 34"/>
          <p:cNvSpPr>
            <a:spLocks noChangeShapeType="1"/>
          </p:cNvSpPr>
          <p:nvPr/>
        </p:nvSpPr>
        <p:spPr bwMode="auto">
          <a:xfrm flipH="1" flipV="1">
            <a:off x="4011613" y="3998913"/>
            <a:ext cx="1692275" cy="1627187"/>
          </a:xfrm>
          <a:prstGeom prst="line">
            <a:avLst/>
          </a:prstGeom>
          <a:noFill/>
          <a:ln w="38100">
            <a:solidFill>
              <a:schemeClr val="folHlink"/>
            </a:solidFill>
            <a:round/>
            <a:headEnd type="triangle" w="med" len="lg"/>
          </a:ln>
          <a:effectLst/>
        </p:spPr>
        <p:txBody>
          <a:bodyPr/>
          <a:lstStyle/>
          <a:p>
            <a:endParaRPr lang="zh-CN" altLang="en-US"/>
          </a:p>
        </p:txBody>
      </p:sp>
      <p:sp>
        <p:nvSpPr>
          <p:cNvPr id="711715" name="Line 35"/>
          <p:cNvSpPr>
            <a:spLocks noChangeShapeType="1"/>
          </p:cNvSpPr>
          <p:nvPr/>
        </p:nvSpPr>
        <p:spPr bwMode="auto">
          <a:xfrm flipH="1" flipV="1">
            <a:off x="4395788" y="3998913"/>
            <a:ext cx="1692275" cy="1627187"/>
          </a:xfrm>
          <a:prstGeom prst="line">
            <a:avLst/>
          </a:prstGeom>
          <a:noFill/>
          <a:ln w="38100">
            <a:solidFill>
              <a:schemeClr val="folHlink"/>
            </a:solidFill>
            <a:round/>
            <a:headEnd type="triangle" w="med" len="lg"/>
          </a:ln>
          <a:effectLst/>
        </p:spPr>
        <p:txBody>
          <a:bodyPr/>
          <a:lstStyle/>
          <a:p>
            <a:endParaRPr lang="zh-CN" altLang="en-US"/>
          </a:p>
        </p:txBody>
      </p:sp>
      <p:sp>
        <p:nvSpPr>
          <p:cNvPr id="711716" name="Line 36"/>
          <p:cNvSpPr>
            <a:spLocks noChangeShapeType="1"/>
          </p:cNvSpPr>
          <p:nvPr/>
        </p:nvSpPr>
        <p:spPr bwMode="auto">
          <a:xfrm flipH="1" flipV="1">
            <a:off x="4778375" y="3998913"/>
            <a:ext cx="1693863" cy="1627187"/>
          </a:xfrm>
          <a:prstGeom prst="line">
            <a:avLst/>
          </a:prstGeom>
          <a:noFill/>
          <a:ln w="38100">
            <a:solidFill>
              <a:schemeClr val="folHlink"/>
            </a:solidFill>
            <a:round/>
            <a:headEnd type="triangle" w="med" len="lg"/>
          </a:ln>
          <a:effectLst/>
        </p:spPr>
        <p:txBody>
          <a:bodyPr/>
          <a:lstStyle/>
          <a:p>
            <a:endParaRPr lang="zh-CN" altLang="en-US"/>
          </a:p>
        </p:txBody>
      </p:sp>
      <p:sp>
        <p:nvSpPr>
          <p:cNvPr id="711717" name="Line 37"/>
          <p:cNvSpPr>
            <a:spLocks noChangeShapeType="1"/>
          </p:cNvSpPr>
          <p:nvPr/>
        </p:nvSpPr>
        <p:spPr bwMode="auto">
          <a:xfrm flipH="1" flipV="1">
            <a:off x="5162550" y="3998913"/>
            <a:ext cx="1692275" cy="1627187"/>
          </a:xfrm>
          <a:prstGeom prst="line">
            <a:avLst/>
          </a:prstGeom>
          <a:noFill/>
          <a:ln w="38100">
            <a:solidFill>
              <a:schemeClr val="folHlink"/>
            </a:solidFill>
            <a:round/>
            <a:headEnd type="triangle" w="med" len="lg"/>
          </a:ln>
          <a:effectLst/>
        </p:spPr>
        <p:txBody>
          <a:bodyPr/>
          <a:lstStyle/>
          <a:p>
            <a:endParaRPr lang="zh-CN" altLang="en-US"/>
          </a:p>
        </p:txBody>
      </p:sp>
      <p:sp>
        <p:nvSpPr>
          <p:cNvPr id="711718" name="Line 38"/>
          <p:cNvSpPr>
            <a:spLocks noChangeShapeType="1"/>
          </p:cNvSpPr>
          <p:nvPr/>
        </p:nvSpPr>
        <p:spPr bwMode="auto">
          <a:xfrm flipH="1" flipV="1">
            <a:off x="5546725" y="3998913"/>
            <a:ext cx="1692275" cy="1627187"/>
          </a:xfrm>
          <a:prstGeom prst="line">
            <a:avLst/>
          </a:prstGeom>
          <a:noFill/>
          <a:ln w="38100">
            <a:solidFill>
              <a:schemeClr val="folHlink"/>
            </a:solidFill>
            <a:round/>
            <a:headEnd type="triangle" w="med" len="lg"/>
          </a:ln>
          <a:effectLst/>
        </p:spPr>
        <p:txBody>
          <a:bodyPr/>
          <a:lstStyle/>
          <a:p>
            <a:endParaRPr lang="zh-CN" altLang="en-US"/>
          </a:p>
        </p:txBody>
      </p:sp>
      <p:sp>
        <p:nvSpPr>
          <p:cNvPr id="711719" name="Line 39"/>
          <p:cNvSpPr>
            <a:spLocks noChangeShapeType="1"/>
          </p:cNvSpPr>
          <p:nvPr/>
        </p:nvSpPr>
        <p:spPr bwMode="auto">
          <a:xfrm flipH="1" flipV="1">
            <a:off x="5929313" y="3998913"/>
            <a:ext cx="1695450" cy="1627187"/>
          </a:xfrm>
          <a:prstGeom prst="line">
            <a:avLst/>
          </a:prstGeom>
          <a:noFill/>
          <a:ln w="38100">
            <a:solidFill>
              <a:schemeClr val="folHlink"/>
            </a:solidFill>
            <a:round/>
            <a:headEnd type="triangle" w="med" len="lg"/>
          </a:ln>
          <a:effectLst/>
        </p:spPr>
        <p:txBody>
          <a:bodyPr/>
          <a:lstStyle/>
          <a:p>
            <a:endParaRPr lang="zh-CN" altLang="en-US"/>
          </a:p>
        </p:txBody>
      </p:sp>
      <p:sp>
        <p:nvSpPr>
          <p:cNvPr id="711720" name="Line 40"/>
          <p:cNvSpPr>
            <a:spLocks noChangeShapeType="1"/>
          </p:cNvSpPr>
          <p:nvPr/>
        </p:nvSpPr>
        <p:spPr bwMode="auto">
          <a:xfrm flipH="1" flipV="1">
            <a:off x="6313488" y="3998913"/>
            <a:ext cx="1692275" cy="1627187"/>
          </a:xfrm>
          <a:prstGeom prst="line">
            <a:avLst/>
          </a:prstGeom>
          <a:noFill/>
          <a:ln w="38100">
            <a:solidFill>
              <a:schemeClr val="folHlink"/>
            </a:solidFill>
            <a:round/>
            <a:headEnd type="triangle" w="med" len="lg"/>
          </a:ln>
          <a:effectLst/>
        </p:spPr>
        <p:txBody>
          <a:bodyPr/>
          <a:lstStyle/>
          <a:p>
            <a:endParaRPr lang="zh-CN" altLang="en-US"/>
          </a:p>
        </p:txBody>
      </p:sp>
      <p:sp>
        <p:nvSpPr>
          <p:cNvPr id="711721" name="Line 41"/>
          <p:cNvSpPr>
            <a:spLocks noChangeShapeType="1"/>
          </p:cNvSpPr>
          <p:nvPr/>
        </p:nvSpPr>
        <p:spPr bwMode="auto">
          <a:xfrm flipH="1" flipV="1">
            <a:off x="6697663" y="3998913"/>
            <a:ext cx="1693862" cy="1627187"/>
          </a:xfrm>
          <a:prstGeom prst="line">
            <a:avLst/>
          </a:prstGeom>
          <a:noFill/>
          <a:ln w="38100">
            <a:solidFill>
              <a:schemeClr val="folHlink"/>
            </a:solidFill>
            <a:round/>
            <a:headEnd type="triangle" w="med" len="lg"/>
          </a:ln>
          <a:effectLst/>
        </p:spPr>
        <p:txBody>
          <a:bodyPr/>
          <a:lstStyle/>
          <a:p>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4" name="Rectangle 4"/>
          <p:cNvSpPr>
            <a:spLocks noGrp="1" noChangeArrowheads="1"/>
          </p:cNvSpPr>
          <p:nvPr>
            <p:ph type="body" idx="1"/>
          </p:nvPr>
        </p:nvSpPr>
        <p:spPr>
          <a:xfrm>
            <a:off x="330200" y="1028700"/>
            <a:ext cx="8483600" cy="5136603"/>
          </a:xfrm>
        </p:spPr>
        <p:txBody>
          <a:bodyPr/>
          <a:lstStyle/>
          <a:p>
            <a:r>
              <a:rPr lang="zh-CN" altLang="en-US" dirty="0"/>
              <a:t>当使用流水线传输时，就要使用下面介绍的</a:t>
            </a:r>
            <a:r>
              <a:rPr lang="zh-CN" altLang="en-US" dirty="0">
                <a:solidFill>
                  <a:srgbClr val="FF0000"/>
                </a:solidFill>
                <a:ea typeface="黑体" panose="02010609060101010101" pitchFamily="49" charset="-122"/>
              </a:rPr>
              <a:t>连续</a:t>
            </a:r>
            <a:r>
              <a:rPr lang="en-US" altLang="zh-CN" dirty="0">
                <a:solidFill>
                  <a:srgbClr val="FF0000"/>
                </a:solidFill>
                <a:ea typeface="黑体" panose="02010609060101010101" pitchFamily="49" charset="-122"/>
              </a:rPr>
              <a:t>ARQ</a:t>
            </a:r>
            <a:r>
              <a:rPr lang="zh-CN" altLang="en-US" dirty="0">
                <a:solidFill>
                  <a:srgbClr val="FF0000"/>
                </a:solidFill>
                <a:ea typeface="黑体" panose="02010609060101010101" pitchFamily="49" charset="-122"/>
              </a:rPr>
              <a:t>协议</a:t>
            </a:r>
            <a:r>
              <a:rPr lang="zh-CN" altLang="en-US" dirty="0"/>
              <a:t>和</a:t>
            </a:r>
            <a:r>
              <a:rPr lang="zh-CN" altLang="en-US" dirty="0">
                <a:solidFill>
                  <a:srgbClr val="FF0000"/>
                </a:solidFill>
                <a:ea typeface="黑体" panose="02010609060101010101" pitchFamily="49" charset="-122"/>
              </a:rPr>
              <a:t>滑动窗口协议</a:t>
            </a:r>
            <a:r>
              <a:rPr lang="zh-CN" altLang="en-US" dirty="0"/>
              <a:t>。</a:t>
            </a:r>
          </a:p>
          <a:p>
            <a:endParaRPr lang="zh-CN" altLang="en-US" dirty="0"/>
          </a:p>
          <a:p>
            <a:endParaRPr lang="en-US" altLang="zh-CN" dirty="0"/>
          </a:p>
        </p:txBody>
      </p:sp>
      <p:sp>
        <p:nvSpPr>
          <p:cNvPr id="2" name="标题 1"/>
          <p:cNvSpPr>
            <a:spLocks noGrp="1"/>
          </p:cNvSpPr>
          <p:nvPr>
            <p:ph type="title"/>
          </p:nvPr>
        </p:nvSpPr>
        <p:spPr/>
        <p:txBody>
          <a:bodyPr/>
          <a:lstStyle/>
          <a:p>
            <a:r>
              <a:rPr lang="zh-CN" altLang="en-US" dirty="0"/>
              <a:t>信道利用率 </a:t>
            </a:r>
            <a:endParaRPr lang="zh-CN" altLang="en-US" dirty="0">
              <a:latin typeface="+mn-lt"/>
              <a:ea typeface="+mn-e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solidFill>
                  <a:srgbClr val="FF0000"/>
                </a:solidFill>
              </a:rPr>
              <a:t>连续</a:t>
            </a:r>
            <a:r>
              <a:rPr lang="en-US" altLang="zh-CN" sz="2000" dirty="0">
                <a:solidFill>
                  <a:srgbClr val="FF0000"/>
                </a:solidFill>
              </a:rPr>
              <a:t>ARQ</a:t>
            </a:r>
            <a:r>
              <a:rPr lang="zh-CN" altLang="en-US" sz="2000" dirty="0">
                <a:solidFill>
                  <a:srgbClr val="FF0000"/>
                </a:solidFill>
              </a:rPr>
              <a:t>协议</a:t>
            </a:r>
          </a:p>
          <a:p>
            <a:pPr>
              <a:lnSpc>
                <a:spcPct val="90000"/>
              </a:lnSpc>
              <a:buFontTx/>
              <a:buNone/>
            </a:pPr>
            <a:r>
              <a:rPr lang="en-US" altLang="zh-CN" sz="2000" dirty="0"/>
              <a:t>5.5 TCP</a:t>
            </a:r>
            <a:r>
              <a:rPr lang="zh-CN" altLang="en-US" sz="2000" dirty="0"/>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4" name="Rectangle 4"/>
          <p:cNvSpPr>
            <a:spLocks noGrp="1" noChangeArrowheads="1"/>
          </p:cNvSpPr>
          <p:nvPr>
            <p:ph type="body" idx="1"/>
          </p:nvPr>
        </p:nvSpPr>
        <p:spPr>
          <a:xfrm>
            <a:off x="330200" y="1028700"/>
            <a:ext cx="8483600" cy="5136603"/>
          </a:xfrm>
        </p:spPr>
        <p:txBody>
          <a:bodyPr/>
          <a:lstStyle/>
          <a:p>
            <a:pPr>
              <a:spcBef>
                <a:spcPts val="600"/>
              </a:spcBef>
            </a:pPr>
            <a:r>
              <a:rPr lang="zh-CN" altLang="en-US" dirty="0"/>
              <a:t>滑动窗口协议比较复杂，是</a:t>
            </a:r>
            <a:r>
              <a:rPr lang="en-US" altLang="zh-CN" dirty="0"/>
              <a:t>TCP</a:t>
            </a:r>
            <a:r>
              <a:rPr lang="zh-CN" altLang="en-US" dirty="0"/>
              <a:t>协议的精髓所在。</a:t>
            </a:r>
            <a:endParaRPr lang="en-US" altLang="zh-CN" dirty="0"/>
          </a:p>
          <a:p>
            <a:pPr>
              <a:spcBef>
                <a:spcPts val="600"/>
              </a:spcBef>
            </a:pPr>
            <a:endParaRPr lang="en-US" altLang="zh-CN" dirty="0"/>
          </a:p>
          <a:p>
            <a:pPr>
              <a:spcBef>
                <a:spcPts val="600"/>
              </a:spcBef>
            </a:pPr>
            <a:r>
              <a:rPr lang="en-US" altLang="zh-CN" dirty="0"/>
              <a:t>windows: sequence number range between constrained outstanding </a:t>
            </a:r>
            <a:r>
              <a:rPr lang="en-US" altLang="zh-CN" sz="2000" dirty="0"/>
              <a:t>(</a:t>
            </a:r>
            <a:r>
              <a:rPr lang="en-US" altLang="zh-CN" sz="2000" dirty="0">
                <a:solidFill>
                  <a:srgbClr val="FF0000"/>
                </a:solidFill>
              </a:rPr>
              <a:t>unack</a:t>
            </a:r>
            <a:r>
              <a:rPr lang="en-US" altLang="zh-CN" sz="2000" dirty="0"/>
              <a:t>nowledged) </a:t>
            </a:r>
            <a:r>
              <a:rPr lang="en-US" altLang="zh-CN" dirty="0"/>
              <a:t>packets</a:t>
            </a:r>
          </a:p>
          <a:p>
            <a:pPr>
              <a:spcBef>
                <a:spcPts val="600"/>
              </a:spcBef>
            </a:pPr>
            <a:endParaRPr lang="en-US" altLang="zh-CN" dirty="0"/>
          </a:p>
          <a:p>
            <a:pPr>
              <a:spcBef>
                <a:spcPts val="600"/>
              </a:spcBef>
            </a:pPr>
            <a:r>
              <a:rPr lang="zh-CN" altLang="en-US" dirty="0"/>
              <a:t>下图表示发送方</a:t>
            </a:r>
            <a:r>
              <a:rPr lang="zh-CN" altLang="en-US" dirty="0">
                <a:solidFill>
                  <a:srgbClr val="FF0000"/>
                </a:solidFill>
              </a:rPr>
              <a:t>维持的</a:t>
            </a:r>
            <a:r>
              <a:rPr lang="zh-CN" altLang="en-US" dirty="0"/>
              <a:t>发送窗口，它的意义是：位于发送窗口的</a:t>
            </a:r>
            <a:r>
              <a:rPr lang="en-US" altLang="zh-CN" dirty="0"/>
              <a:t>5</a:t>
            </a:r>
            <a:r>
              <a:rPr lang="zh-CN" altLang="en-US" dirty="0"/>
              <a:t>个分组</a:t>
            </a:r>
            <a:r>
              <a:rPr lang="zh-CN" altLang="en-US" dirty="0">
                <a:solidFill>
                  <a:srgbClr val="FF0000"/>
                </a:solidFill>
              </a:rPr>
              <a:t>都可以</a:t>
            </a:r>
            <a:r>
              <a:rPr lang="zh-CN" altLang="en-US" dirty="0"/>
              <a:t>发送出去，而不需要等待对方确认。</a:t>
            </a:r>
          </a:p>
          <a:p>
            <a:pPr>
              <a:spcBef>
                <a:spcPts val="600"/>
              </a:spcBef>
            </a:pPr>
            <a:endParaRPr lang="zh-CN" altLang="en-US" dirty="0"/>
          </a:p>
          <a:p>
            <a:pPr>
              <a:spcBef>
                <a:spcPts val="600"/>
              </a:spcBef>
            </a:pPr>
            <a:r>
              <a:rPr lang="zh-CN" altLang="en-US" dirty="0"/>
              <a:t>这样，信道的利用率就提高了。</a:t>
            </a:r>
          </a:p>
          <a:p>
            <a:pPr>
              <a:spcBef>
                <a:spcPts val="600"/>
              </a:spcBef>
            </a:pPr>
            <a:endParaRPr lang="zh-CN" altLang="en-US" dirty="0"/>
          </a:p>
          <a:p>
            <a:pPr>
              <a:buFontTx/>
              <a:buNone/>
            </a:pPr>
            <a:endParaRPr lang="zh-CN" altLang="en-US" sz="2000" dirty="0"/>
          </a:p>
          <a:p>
            <a:endParaRPr lang="en-US" altLang="zh-CN" dirty="0"/>
          </a:p>
        </p:txBody>
      </p:sp>
      <p:sp>
        <p:nvSpPr>
          <p:cNvPr id="2" name="标题 1"/>
          <p:cNvSpPr>
            <a:spLocks noGrp="1"/>
          </p:cNvSpPr>
          <p:nvPr>
            <p:ph type="title"/>
          </p:nvPr>
        </p:nvSpPr>
        <p:spPr/>
        <p:txBody>
          <a:bodyPr/>
          <a:lstStyle/>
          <a:p>
            <a:r>
              <a:rPr lang="zh-CN" altLang="en-US" dirty="0">
                <a:latin typeface="+mn-lt"/>
                <a:ea typeface="+mn-ea"/>
              </a:rPr>
              <a:t>连续</a:t>
            </a:r>
            <a:r>
              <a:rPr lang="en-US" altLang="zh-CN" dirty="0">
                <a:latin typeface="+mn-lt"/>
                <a:ea typeface="+mn-ea"/>
              </a:rPr>
              <a:t>ARQ</a:t>
            </a:r>
            <a:r>
              <a:rPr lang="zh-CN" altLang="en-US" dirty="0">
                <a:latin typeface="+mn-lt"/>
                <a:ea typeface="+mn-ea"/>
              </a:rPr>
              <a:t>协议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90" name="Rectangle 314"/>
          <p:cNvSpPr>
            <a:spLocks noChangeArrowheads="1"/>
          </p:cNvSpPr>
          <p:nvPr/>
        </p:nvSpPr>
        <p:spPr bwMode="auto">
          <a:xfrm>
            <a:off x="180975" y="1171575"/>
            <a:ext cx="1449388" cy="2538413"/>
          </a:xfrm>
          <a:prstGeom prst="rect">
            <a:avLst/>
          </a:prstGeom>
          <a:solidFill>
            <a:srgbClr val="FFFF99"/>
          </a:solidFill>
          <a:ln w="12700">
            <a:solidFill>
              <a:srgbClr val="333399"/>
            </a:solidFill>
            <a:miter lim="800000"/>
          </a:ln>
          <a:effectLst/>
        </p:spPr>
        <p:txBody>
          <a:bodyPr wrap="none" anchor="ctr"/>
          <a:lstStyle/>
          <a:p>
            <a:endParaRPr lang="zh-CN" altLang="en-US"/>
          </a:p>
        </p:txBody>
      </p:sp>
      <p:sp>
        <p:nvSpPr>
          <p:cNvPr id="127300" name="Rectangle 324"/>
          <p:cNvSpPr>
            <a:spLocks noChangeArrowheads="1"/>
          </p:cNvSpPr>
          <p:nvPr/>
        </p:nvSpPr>
        <p:spPr bwMode="auto">
          <a:xfrm>
            <a:off x="7429500" y="1171575"/>
            <a:ext cx="1452563" cy="2538413"/>
          </a:xfrm>
          <a:prstGeom prst="rect">
            <a:avLst/>
          </a:prstGeom>
          <a:solidFill>
            <a:srgbClr val="FFFF99"/>
          </a:solidFill>
          <a:ln w="12700">
            <a:solidFill>
              <a:srgbClr val="333399"/>
            </a:solidFill>
            <a:miter lim="800000"/>
          </a:ln>
          <a:effectLst/>
        </p:spPr>
        <p:txBody>
          <a:bodyPr wrap="none" anchor="ctr"/>
          <a:lstStyle/>
          <a:p>
            <a:endParaRPr lang="zh-CN" altLang="en-US"/>
          </a:p>
        </p:txBody>
      </p:sp>
      <p:sp>
        <p:nvSpPr>
          <p:cNvPr id="127289" name="Rectangle 313"/>
          <p:cNvSpPr>
            <a:spLocks noChangeArrowheads="1"/>
          </p:cNvSpPr>
          <p:nvPr/>
        </p:nvSpPr>
        <p:spPr bwMode="auto">
          <a:xfrm>
            <a:off x="198438" y="2281238"/>
            <a:ext cx="8688387" cy="469900"/>
          </a:xfrm>
          <a:prstGeom prst="rect">
            <a:avLst/>
          </a:prstGeom>
          <a:solidFill>
            <a:srgbClr val="CCECFF">
              <a:alpha val="67999"/>
            </a:srgbClr>
          </a:solidFill>
          <a:ln w="12700">
            <a:noFill/>
            <a:miter lim="800000"/>
          </a:ln>
          <a:effectLst/>
        </p:spPr>
        <p:txBody>
          <a:bodyPr wrap="none" anchor="ctr"/>
          <a:lstStyle/>
          <a:p>
            <a:endParaRPr lang="zh-CN" altLang="en-US"/>
          </a:p>
        </p:txBody>
      </p:sp>
      <p:sp>
        <p:nvSpPr>
          <p:cNvPr id="127291" name="Line 315"/>
          <p:cNvSpPr>
            <a:spLocks noChangeShapeType="1"/>
          </p:cNvSpPr>
          <p:nvPr/>
        </p:nvSpPr>
        <p:spPr bwMode="auto">
          <a:xfrm>
            <a:off x="1620838" y="4964113"/>
            <a:ext cx="5789612" cy="0"/>
          </a:xfrm>
          <a:prstGeom prst="line">
            <a:avLst/>
          </a:prstGeom>
          <a:noFill/>
          <a:ln w="57150">
            <a:solidFill>
              <a:srgbClr val="333399"/>
            </a:solidFill>
            <a:round/>
          </a:ln>
          <a:effectLst/>
        </p:spPr>
        <p:txBody>
          <a:bodyPr wrap="none" anchor="ctr"/>
          <a:lstStyle/>
          <a:p>
            <a:endParaRPr lang="zh-CN" altLang="en-US"/>
          </a:p>
        </p:txBody>
      </p:sp>
      <p:sp>
        <p:nvSpPr>
          <p:cNvPr id="127292" name="Line 316"/>
          <p:cNvSpPr>
            <a:spLocks noChangeShapeType="1"/>
          </p:cNvSpPr>
          <p:nvPr/>
        </p:nvSpPr>
        <p:spPr bwMode="auto">
          <a:xfrm>
            <a:off x="180975" y="2757488"/>
            <a:ext cx="1447800" cy="0"/>
          </a:xfrm>
          <a:prstGeom prst="line">
            <a:avLst/>
          </a:prstGeom>
          <a:noFill/>
          <a:ln w="12700">
            <a:solidFill>
              <a:schemeClr val="tx1"/>
            </a:solidFill>
            <a:round/>
          </a:ln>
          <a:effectLst/>
        </p:spPr>
        <p:txBody>
          <a:bodyPr wrap="none" anchor="ctr"/>
          <a:lstStyle/>
          <a:p>
            <a:endParaRPr lang="zh-CN" altLang="en-US"/>
          </a:p>
        </p:txBody>
      </p:sp>
      <p:sp>
        <p:nvSpPr>
          <p:cNvPr id="127293" name="Line 317"/>
          <p:cNvSpPr>
            <a:spLocks noChangeShapeType="1"/>
          </p:cNvSpPr>
          <p:nvPr/>
        </p:nvSpPr>
        <p:spPr bwMode="auto">
          <a:xfrm>
            <a:off x="180975" y="3236913"/>
            <a:ext cx="1447800" cy="0"/>
          </a:xfrm>
          <a:prstGeom prst="line">
            <a:avLst/>
          </a:prstGeom>
          <a:noFill/>
          <a:ln w="12700">
            <a:solidFill>
              <a:schemeClr val="tx1"/>
            </a:solidFill>
            <a:round/>
          </a:ln>
          <a:effectLst/>
        </p:spPr>
        <p:txBody>
          <a:bodyPr wrap="none" anchor="ctr"/>
          <a:lstStyle/>
          <a:p>
            <a:endParaRPr lang="zh-CN" altLang="en-US"/>
          </a:p>
        </p:txBody>
      </p:sp>
      <p:sp>
        <p:nvSpPr>
          <p:cNvPr id="127294" name="Rectangle 318"/>
          <p:cNvSpPr>
            <a:spLocks noChangeArrowheads="1"/>
          </p:cNvSpPr>
          <p:nvPr/>
        </p:nvSpPr>
        <p:spPr bwMode="auto">
          <a:xfrm>
            <a:off x="187325" y="1833563"/>
            <a:ext cx="1439863" cy="447675"/>
          </a:xfrm>
          <a:prstGeom prst="rect">
            <a:avLst/>
          </a:prstGeom>
          <a:solidFill>
            <a:srgbClr val="99FF66"/>
          </a:solidFill>
          <a:ln w="19050">
            <a:solidFill>
              <a:schemeClr val="tx1"/>
            </a:solidFill>
            <a:miter lim="800000"/>
          </a:ln>
          <a:effectLst/>
        </p:spPr>
        <p:txBody>
          <a:bodyPr wrap="none" anchor="ctr"/>
          <a:lstStyle/>
          <a:p>
            <a:endParaRPr lang="zh-CN" altLang="en-US"/>
          </a:p>
        </p:txBody>
      </p:sp>
      <p:sp>
        <p:nvSpPr>
          <p:cNvPr id="127295" name="Rectangle 319"/>
          <p:cNvSpPr>
            <a:spLocks noChangeArrowheads="1"/>
          </p:cNvSpPr>
          <p:nvPr/>
        </p:nvSpPr>
        <p:spPr bwMode="auto">
          <a:xfrm>
            <a:off x="146050" y="1292225"/>
            <a:ext cx="322263" cy="2374900"/>
          </a:xfrm>
          <a:prstGeom prst="rect">
            <a:avLst/>
          </a:prstGeom>
          <a:noFill/>
          <a:ln w="12700">
            <a:noFill/>
            <a:miter lim="800000"/>
          </a:ln>
          <a:effectLst/>
        </p:spPr>
        <p:txBody>
          <a:bodyPr wrap="none" lIns="90488" tIns="44450" rIns="90488" bIns="44450">
            <a:spAutoFit/>
          </a:bodyPr>
          <a:lstStyle/>
          <a:p>
            <a:pPr defTabSz="762000" eaLnBrk="0" hangingPunct="0">
              <a:lnSpc>
                <a:spcPct val="150000"/>
              </a:lnSpc>
            </a:pPr>
            <a:r>
              <a:rPr kumimoji="1" lang="en-US" altLang="zh-CN" sz="2000" dirty="0">
                <a:latin typeface="Arial" panose="020B0604020202020204" pitchFamily="34" charset="0"/>
                <a:ea typeface="黑体" panose="02010609060101010101" pitchFamily="49" charset="-122"/>
              </a:rPr>
              <a:t>5</a:t>
            </a:r>
          </a:p>
          <a:p>
            <a:pPr defTabSz="762000" eaLnBrk="0" hangingPunct="0">
              <a:lnSpc>
                <a:spcPct val="150000"/>
              </a:lnSpc>
            </a:pPr>
            <a:r>
              <a:rPr kumimoji="1" lang="en-US" altLang="zh-CN" sz="2000" dirty="0">
                <a:latin typeface="Arial" panose="020B0604020202020204" pitchFamily="34" charset="0"/>
                <a:ea typeface="黑体" panose="02010609060101010101" pitchFamily="49" charset="-122"/>
              </a:rPr>
              <a:t>4</a:t>
            </a:r>
          </a:p>
          <a:p>
            <a:pPr defTabSz="762000" eaLnBrk="0" hangingPunct="0">
              <a:lnSpc>
                <a:spcPct val="150000"/>
              </a:lnSpc>
            </a:pPr>
            <a:r>
              <a:rPr kumimoji="1" lang="en-US" altLang="zh-CN" sz="2000" dirty="0">
                <a:latin typeface="Arial" panose="020B0604020202020204" pitchFamily="34" charset="0"/>
                <a:ea typeface="黑体" panose="02010609060101010101" pitchFamily="49" charset="-122"/>
              </a:rPr>
              <a:t>3</a:t>
            </a:r>
          </a:p>
          <a:p>
            <a:pPr defTabSz="762000" eaLnBrk="0" hangingPunct="0">
              <a:lnSpc>
                <a:spcPct val="150000"/>
              </a:lnSpc>
            </a:pPr>
            <a:r>
              <a:rPr kumimoji="1" lang="en-US" altLang="zh-CN" sz="2000" dirty="0">
                <a:latin typeface="Arial" panose="020B0604020202020204" pitchFamily="34" charset="0"/>
                <a:ea typeface="黑体" panose="02010609060101010101" pitchFamily="49" charset="-122"/>
              </a:rPr>
              <a:t>2</a:t>
            </a:r>
          </a:p>
          <a:p>
            <a:pPr defTabSz="762000" eaLnBrk="0" hangingPunct="0">
              <a:lnSpc>
                <a:spcPct val="150000"/>
              </a:lnSpc>
            </a:pPr>
            <a:r>
              <a:rPr kumimoji="1" lang="en-US" altLang="zh-CN" sz="2000" dirty="0">
                <a:latin typeface="Arial" panose="020B0604020202020204" pitchFamily="34" charset="0"/>
                <a:ea typeface="黑体" panose="02010609060101010101" pitchFamily="49" charset="-122"/>
              </a:rPr>
              <a:t>1</a:t>
            </a:r>
          </a:p>
        </p:txBody>
      </p:sp>
      <p:grpSp>
        <p:nvGrpSpPr>
          <p:cNvPr id="127296" name="Group 320"/>
          <p:cNvGrpSpPr/>
          <p:nvPr/>
        </p:nvGrpSpPr>
        <p:grpSpPr bwMode="auto">
          <a:xfrm>
            <a:off x="2894013" y="2290763"/>
            <a:ext cx="1062037" cy="1419225"/>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ln>
            <a:effectLst/>
          </p:spPr>
          <p:txBody>
            <a:bodyPr wrap="none" anchor="ctr"/>
            <a:lstStyle/>
            <a:p>
              <a:endParaRPr lang="zh-CN" altLang="en-US"/>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ln>
            <a:effectLst/>
          </p:spPr>
          <p:txBody>
            <a:bodyPr wrap="none" anchor="ctr"/>
            <a:lstStyle/>
            <a:p>
              <a:endParaRPr lang="zh-CN" altLang="en-US"/>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ln>
            <a:effectLst/>
          </p:spPr>
          <p:txBody>
            <a:bodyPr wrap="none" anchor="ctr"/>
            <a:lstStyle/>
            <a:p>
              <a:endParaRPr lang="zh-CN" altLang="en-US"/>
            </a:p>
          </p:txBody>
        </p:sp>
      </p:grpSp>
      <p:sp>
        <p:nvSpPr>
          <p:cNvPr id="127301" name="Line 325"/>
          <p:cNvSpPr>
            <a:spLocks noChangeShapeType="1"/>
          </p:cNvSpPr>
          <p:nvPr/>
        </p:nvSpPr>
        <p:spPr bwMode="auto">
          <a:xfrm>
            <a:off x="7429500" y="2757488"/>
            <a:ext cx="1450975" cy="0"/>
          </a:xfrm>
          <a:prstGeom prst="line">
            <a:avLst/>
          </a:prstGeom>
          <a:noFill/>
          <a:ln w="12700">
            <a:solidFill>
              <a:schemeClr val="tx1"/>
            </a:solidFill>
            <a:round/>
          </a:ln>
          <a:effectLst/>
        </p:spPr>
        <p:txBody>
          <a:bodyPr wrap="none" anchor="ctr"/>
          <a:lstStyle/>
          <a:p>
            <a:endParaRPr lang="zh-CN" altLang="en-US"/>
          </a:p>
        </p:txBody>
      </p:sp>
      <p:sp>
        <p:nvSpPr>
          <p:cNvPr id="127302" name="Line 326"/>
          <p:cNvSpPr>
            <a:spLocks noChangeShapeType="1"/>
          </p:cNvSpPr>
          <p:nvPr/>
        </p:nvSpPr>
        <p:spPr bwMode="auto">
          <a:xfrm>
            <a:off x="7429500" y="3236913"/>
            <a:ext cx="1450975" cy="0"/>
          </a:xfrm>
          <a:prstGeom prst="line">
            <a:avLst/>
          </a:prstGeom>
          <a:noFill/>
          <a:ln w="12700">
            <a:solidFill>
              <a:schemeClr val="tx1"/>
            </a:solidFill>
            <a:round/>
          </a:ln>
          <a:effectLst/>
        </p:spPr>
        <p:txBody>
          <a:bodyPr wrap="none" anchor="ctr"/>
          <a:lstStyle/>
          <a:p>
            <a:endParaRPr lang="zh-CN" altLang="en-US"/>
          </a:p>
        </p:txBody>
      </p:sp>
      <p:sp>
        <p:nvSpPr>
          <p:cNvPr id="127303" name="Rectangle 327"/>
          <p:cNvSpPr>
            <a:spLocks noChangeArrowheads="1"/>
          </p:cNvSpPr>
          <p:nvPr/>
        </p:nvSpPr>
        <p:spPr bwMode="auto">
          <a:xfrm>
            <a:off x="7434263" y="1833563"/>
            <a:ext cx="1447800" cy="447675"/>
          </a:xfrm>
          <a:prstGeom prst="rect">
            <a:avLst/>
          </a:prstGeom>
          <a:solidFill>
            <a:srgbClr val="99FF66"/>
          </a:solidFill>
          <a:ln w="19050">
            <a:solidFill>
              <a:schemeClr val="tx1"/>
            </a:solidFill>
            <a:miter lim="800000"/>
          </a:ln>
          <a:effectLst/>
        </p:spPr>
        <p:txBody>
          <a:bodyPr wrap="none" anchor="ctr"/>
          <a:lstStyle/>
          <a:p>
            <a:endParaRPr lang="zh-CN" altLang="en-US"/>
          </a:p>
        </p:txBody>
      </p:sp>
      <p:grpSp>
        <p:nvGrpSpPr>
          <p:cNvPr id="127304" name="Group 328"/>
          <p:cNvGrpSpPr/>
          <p:nvPr/>
        </p:nvGrpSpPr>
        <p:grpSpPr bwMode="auto">
          <a:xfrm>
            <a:off x="5087938" y="2290763"/>
            <a:ext cx="1062037" cy="1419225"/>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ln>
            <a:effectLst/>
          </p:spPr>
          <p:txBody>
            <a:bodyPr wrap="none" anchor="ctr"/>
            <a:lstStyle/>
            <a:p>
              <a:endParaRPr lang="zh-CN" altLang="en-US"/>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ln>
            <a:effectLst/>
          </p:spPr>
          <p:txBody>
            <a:bodyPr wrap="none" anchor="ctr"/>
            <a:lstStyle/>
            <a:p>
              <a:endParaRPr lang="zh-CN" altLang="en-US"/>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ln>
            <a:effectLst/>
          </p:spPr>
          <p:txBody>
            <a:bodyPr wrap="none" anchor="ctr"/>
            <a:lstStyle/>
            <a:p>
              <a:endParaRPr lang="zh-CN" altLang="en-US"/>
            </a:p>
          </p:txBody>
        </p:sp>
      </p:grpSp>
      <p:sp>
        <p:nvSpPr>
          <p:cNvPr id="127308" name="Rectangle 332"/>
          <p:cNvSpPr>
            <a:spLocks noChangeArrowheads="1"/>
          </p:cNvSpPr>
          <p:nvPr/>
        </p:nvSpPr>
        <p:spPr bwMode="auto">
          <a:xfrm>
            <a:off x="2498725" y="1489075"/>
            <a:ext cx="40894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运输层提供应用进程</a:t>
            </a:r>
            <a:r>
              <a:rPr kumimoji="1" lang="zh-CN" altLang="zh-CN" sz="2000" dirty="0">
                <a:latin typeface="Arial" panose="020B0604020202020204" pitchFamily="34" charset="0"/>
                <a:ea typeface="黑体" panose="02010609060101010101" pitchFamily="49" charset="-122"/>
              </a:rPr>
              <a:t>间的逻辑</a:t>
            </a:r>
            <a:r>
              <a:rPr kumimoji="1" lang="zh-CN" altLang="en-US" sz="2000" dirty="0">
                <a:latin typeface="Arial" panose="020B0604020202020204" pitchFamily="34" charset="0"/>
                <a:ea typeface="黑体" panose="02010609060101010101" pitchFamily="49" charset="-122"/>
              </a:rPr>
              <a:t>通信</a:t>
            </a:r>
          </a:p>
        </p:txBody>
      </p:sp>
      <p:sp>
        <p:nvSpPr>
          <p:cNvPr id="127309" name="Rectangle 333"/>
          <p:cNvSpPr>
            <a:spLocks noChangeArrowheads="1"/>
          </p:cNvSpPr>
          <p:nvPr/>
        </p:nvSpPr>
        <p:spPr bwMode="auto">
          <a:xfrm>
            <a:off x="180975" y="4495800"/>
            <a:ext cx="1447800" cy="885825"/>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anchor="ctr"/>
          <a:lstStyle/>
          <a:p>
            <a:endParaRPr lang="zh-CN" altLang="en-US"/>
          </a:p>
        </p:txBody>
      </p:sp>
      <p:sp>
        <p:nvSpPr>
          <p:cNvPr id="127310" name="Freeform 334"/>
          <p:cNvSpPr/>
          <p:nvPr/>
        </p:nvSpPr>
        <p:spPr bwMode="auto">
          <a:xfrm>
            <a:off x="976313" y="4789488"/>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127311" name="Freeform 335"/>
          <p:cNvSpPr/>
          <p:nvPr/>
        </p:nvSpPr>
        <p:spPr bwMode="auto">
          <a:xfrm>
            <a:off x="914400" y="4976813"/>
            <a:ext cx="712788"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127312" name="Rectangle 336"/>
          <p:cNvSpPr>
            <a:spLocks noChangeArrowheads="1"/>
          </p:cNvSpPr>
          <p:nvPr/>
        </p:nvSpPr>
        <p:spPr bwMode="auto">
          <a:xfrm>
            <a:off x="411163" y="4129088"/>
            <a:ext cx="928687" cy="392112"/>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主机 </a:t>
            </a:r>
            <a:r>
              <a:rPr kumimoji="1" lang="en-US" altLang="zh-CN" sz="2000" dirty="0">
                <a:latin typeface="Arial" panose="020B0604020202020204" pitchFamily="34" charset="0"/>
                <a:ea typeface="黑体" panose="02010609060101010101" pitchFamily="49" charset="-122"/>
              </a:rPr>
              <a:t>A</a:t>
            </a:r>
          </a:p>
        </p:txBody>
      </p:sp>
      <p:sp>
        <p:nvSpPr>
          <p:cNvPr id="127313" name="Rectangle 337"/>
          <p:cNvSpPr>
            <a:spLocks noChangeArrowheads="1"/>
          </p:cNvSpPr>
          <p:nvPr/>
        </p:nvSpPr>
        <p:spPr bwMode="auto">
          <a:xfrm>
            <a:off x="7654925" y="4129088"/>
            <a:ext cx="930275" cy="392112"/>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主机 </a:t>
            </a:r>
            <a:r>
              <a:rPr kumimoji="1" lang="en-US" altLang="zh-CN" sz="2000" dirty="0">
                <a:latin typeface="Arial" panose="020B0604020202020204" pitchFamily="34" charset="0"/>
                <a:ea typeface="黑体" panose="02010609060101010101" pitchFamily="49" charset="-122"/>
              </a:rPr>
              <a:t>B</a:t>
            </a:r>
          </a:p>
        </p:txBody>
      </p:sp>
      <p:sp>
        <p:nvSpPr>
          <p:cNvPr id="127314" name="Freeform 338"/>
          <p:cNvSpPr/>
          <p:nvPr/>
        </p:nvSpPr>
        <p:spPr bwMode="auto">
          <a:xfrm>
            <a:off x="873125" y="2281238"/>
            <a:ext cx="7332663" cy="1751012"/>
          </a:xfrm>
          <a:custGeom>
            <a:avLst/>
            <a:gdLst/>
            <a:ahLst/>
            <a:cxnLst>
              <a:cxn ang="0">
                <a:pos x="0" y="0"/>
              </a:cxn>
              <a:cxn ang="0">
                <a:pos x="0" y="996"/>
              </a:cxn>
              <a:cxn ang="0">
                <a:pos x="9" y="1056"/>
              </a:cxn>
              <a:cxn ang="0">
                <a:pos x="36" y="1094"/>
              </a:cxn>
              <a:cxn ang="0">
                <a:pos x="75" y="1110"/>
              </a:cxn>
              <a:cxn ang="0">
                <a:pos x="127" y="1116"/>
              </a:cxn>
              <a:cxn ang="0">
                <a:pos x="1211" y="1116"/>
              </a:cxn>
              <a:cxn ang="0">
                <a:pos x="1250" y="1116"/>
              </a:cxn>
              <a:cxn ang="0">
                <a:pos x="1287" y="1100"/>
              </a:cxn>
              <a:cxn ang="0">
                <a:pos x="1305" y="1056"/>
              </a:cxn>
              <a:cxn ang="0">
                <a:pos x="1308" y="1022"/>
              </a:cxn>
              <a:cxn ang="0">
                <a:pos x="1308" y="307"/>
              </a:cxn>
              <a:cxn ang="0">
                <a:pos x="1311" y="261"/>
              </a:cxn>
              <a:cxn ang="0">
                <a:pos x="1376" y="191"/>
              </a:cxn>
              <a:cxn ang="0">
                <a:pos x="1620" y="191"/>
              </a:cxn>
              <a:cxn ang="0">
                <a:pos x="1676" y="252"/>
              </a:cxn>
              <a:cxn ang="0">
                <a:pos x="1680" y="280"/>
              </a:cxn>
              <a:cxn ang="0">
                <a:pos x="1680" y="1014"/>
              </a:cxn>
              <a:cxn ang="0">
                <a:pos x="1683" y="1047"/>
              </a:cxn>
              <a:cxn ang="0">
                <a:pos x="1701" y="1100"/>
              </a:cxn>
              <a:cxn ang="0">
                <a:pos x="1755" y="1116"/>
              </a:cxn>
              <a:cxn ang="0">
                <a:pos x="1808" y="1116"/>
              </a:cxn>
              <a:cxn ang="0">
                <a:pos x="2486" y="1116"/>
              </a:cxn>
              <a:cxn ang="0">
                <a:pos x="2564" y="1116"/>
              </a:cxn>
              <a:cxn ang="0">
                <a:pos x="2600" y="1091"/>
              </a:cxn>
              <a:cxn ang="0">
                <a:pos x="2608" y="999"/>
              </a:cxn>
              <a:cxn ang="0">
                <a:pos x="2608" y="264"/>
              </a:cxn>
              <a:cxn ang="0">
                <a:pos x="2616" y="227"/>
              </a:cxn>
              <a:cxn ang="0">
                <a:pos x="2676" y="191"/>
              </a:cxn>
              <a:cxn ang="0">
                <a:pos x="2868" y="195"/>
              </a:cxn>
              <a:cxn ang="0">
                <a:pos x="2928" y="251"/>
              </a:cxn>
              <a:cxn ang="0">
                <a:pos x="2928" y="280"/>
              </a:cxn>
              <a:cxn ang="0">
                <a:pos x="2928" y="1002"/>
              </a:cxn>
              <a:cxn ang="0">
                <a:pos x="2944" y="1087"/>
              </a:cxn>
              <a:cxn ang="0">
                <a:pos x="3014" y="1116"/>
              </a:cxn>
              <a:cxn ang="0">
                <a:pos x="3071" y="1116"/>
              </a:cxn>
              <a:cxn ang="0">
                <a:pos x="4117" y="1116"/>
              </a:cxn>
              <a:cxn ang="0">
                <a:pos x="4190" y="1116"/>
              </a:cxn>
              <a:cxn ang="0">
                <a:pos x="4251" y="1097"/>
              </a:cxn>
              <a:cxn ang="0">
                <a:pos x="4269" y="1044"/>
              </a:cxn>
              <a:cxn ang="0">
                <a:pos x="4271" y="994"/>
              </a:cxn>
              <a:cxn ang="0">
                <a:pos x="4272" y="0"/>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p:spPr>
        <p:txBody>
          <a:bodyPr/>
          <a:lstStyle/>
          <a:p>
            <a:endParaRPr lang="zh-CN" altLang="en-US"/>
          </a:p>
        </p:txBody>
      </p:sp>
      <p:sp>
        <p:nvSpPr>
          <p:cNvPr id="127315" name="Rectangle 339"/>
          <p:cNvSpPr>
            <a:spLocks noChangeArrowheads="1"/>
          </p:cNvSpPr>
          <p:nvPr/>
        </p:nvSpPr>
        <p:spPr bwMode="auto">
          <a:xfrm>
            <a:off x="1820863" y="1023938"/>
            <a:ext cx="1196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应用进程</a:t>
            </a:r>
          </a:p>
        </p:txBody>
      </p:sp>
      <p:sp>
        <p:nvSpPr>
          <p:cNvPr id="127316" name="Freeform 340"/>
          <p:cNvSpPr/>
          <p:nvPr/>
        </p:nvSpPr>
        <p:spPr bwMode="auto">
          <a:xfrm>
            <a:off x="7011988" y="1314450"/>
            <a:ext cx="538162" cy="161925"/>
          </a:xfrm>
          <a:custGeom>
            <a:avLst/>
            <a:gdLst/>
            <a:ahLst/>
            <a:cxnLst>
              <a:cxn ang="0">
                <a:pos x="0" y="0"/>
              </a:cxn>
              <a:cxn ang="0">
                <a:pos x="297" y="105"/>
              </a:cxn>
            </a:cxnLst>
            <a:rect l="0" t="0" r="r" b="b"/>
            <a:pathLst>
              <a:path w="297" h="105">
                <a:moveTo>
                  <a:pt x="0" y="0"/>
                </a:moveTo>
                <a:lnTo>
                  <a:pt x="297" y="105"/>
                </a:lnTo>
              </a:path>
            </a:pathLst>
          </a:custGeom>
          <a:noFill/>
          <a:ln w="28575" cmpd="sng">
            <a:solidFill>
              <a:srgbClr val="333399"/>
            </a:solidFill>
            <a:round/>
            <a:tailEnd type="triangle" w="med" len="lg"/>
          </a:ln>
          <a:effectLst/>
        </p:spPr>
        <p:txBody>
          <a:bodyPr wrap="none" anchor="ctr"/>
          <a:lstStyle/>
          <a:p>
            <a:endParaRPr lang="zh-CN" altLang="en-US"/>
          </a:p>
        </p:txBody>
      </p:sp>
      <p:sp>
        <p:nvSpPr>
          <p:cNvPr id="127317" name="Rectangle 341"/>
          <p:cNvSpPr>
            <a:spLocks noChangeArrowheads="1"/>
          </p:cNvSpPr>
          <p:nvPr/>
        </p:nvSpPr>
        <p:spPr bwMode="auto">
          <a:xfrm>
            <a:off x="5929313" y="1023938"/>
            <a:ext cx="1198562"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应用进程</a:t>
            </a:r>
          </a:p>
        </p:txBody>
      </p:sp>
      <p:sp>
        <p:nvSpPr>
          <p:cNvPr id="127318" name="AutoShape 342"/>
          <p:cNvSpPr>
            <a:spLocks noChangeArrowheads="1"/>
          </p:cNvSpPr>
          <p:nvPr/>
        </p:nvSpPr>
        <p:spPr bwMode="auto">
          <a:xfrm>
            <a:off x="1609725" y="1838325"/>
            <a:ext cx="5815013" cy="368300"/>
          </a:xfrm>
          <a:prstGeom prst="leftRightArrow">
            <a:avLst>
              <a:gd name="adj1" fmla="val 59167"/>
              <a:gd name="adj2" fmla="val 215634"/>
            </a:avLst>
          </a:prstGeom>
          <a:solidFill>
            <a:srgbClr val="99FF66"/>
          </a:solidFill>
          <a:ln w="12700">
            <a:solidFill>
              <a:schemeClr val="tx1"/>
            </a:solidFill>
            <a:miter lim="800000"/>
          </a:ln>
          <a:effectLst/>
        </p:spPr>
        <p:txBody>
          <a:bodyPr wrap="none" anchor="ctr"/>
          <a:lstStyle/>
          <a:p>
            <a:endParaRPr lang="zh-CN" altLang="en-US"/>
          </a:p>
        </p:txBody>
      </p:sp>
      <p:sp>
        <p:nvSpPr>
          <p:cNvPr id="127319" name="Rectangle 343"/>
          <p:cNvSpPr>
            <a:spLocks noChangeArrowheads="1"/>
          </p:cNvSpPr>
          <p:nvPr/>
        </p:nvSpPr>
        <p:spPr bwMode="auto">
          <a:xfrm>
            <a:off x="2947988" y="4408488"/>
            <a:ext cx="1155700"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路由器 </a:t>
            </a:r>
            <a:r>
              <a:rPr kumimoji="1" lang="en-US" altLang="zh-CN" sz="2000" dirty="0">
                <a:latin typeface="Arial" panose="020B0604020202020204" pitchFamily="34" charset="0"/>
                <a:ea typeface="黑体" panose="02010609060101010101" pitchFamily="49" charset="-122"/>
              </a:rPr>
              <a:t>1</a:t>
            </a:r>
          </a:p>
        </p:txBody>
      </p:sp>
      <p:pic>
        <p:nvPicPr>
          <p:cNvPr id="127320" name="Picture 344"/>
          <p:cNvPicPr>
            <a:picLocks noChangeArrowheads="1"/>
          </p:cNvPicPr>
          <p:nvPr/>
        </p:nvPicPr>
        <p:blipFill>
          <a:blip r:embed="rId3" cstate="print"/>
          <a:srcRect/>
          <a:stretch>
            <a:fillRect/>
          </a:stretch>
        </p:blipFill>
        <p:spPr bwMode="auto">
          <a:xfrm>
            <a:off x="3025775" y="4756150"/>
            <a:ext cx="723900" cy="430213"/>
          </a:xfrm>
          <a:prstGeom prst="rect">
            <a:avLst/>
          </a:prstGeom>
          <a:noFill/>
          <a:ln w="12699">
            <a:noFill/>
            <a:miter lim="800000"/>
            <a:headEnd/>
            <a:tailEnd/>
          </a:ln>
          <a:effectLst/>
        </p:spPr>
      </p:pic>
      <p:sp>
        <p:nvSpPr>
          <p:cNvPr id="127321" name="Rectangle 345"/>
          <p:cNvSpPr>
            <a:spLocks noChangeArrowheads="1"/>
          </p:cNvSpPr>
          <p:nvPr/>
        </p:nvSpPr>
        <p:spPr bwMode="auto">
          <a:xfrm>
            <a:off x="5154613" y="4408488"/>
            <a:ext cx="1155700"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路由器 </a:t>
            </a:r>
            <a:r>
              <a:rPr kumimoji="1" lang="en-US" altLang="zh-CN" sz="2000" dirty="0">
                <a:latin typeface="Arial" panose="020B0604020202020204" pitchFamily="34" charset="0"/>
                <a:ea typeface="黑体" panose="02010609060101010101" pitchFamily="49" charset="-122"/>
              </a:rPr>
              <a:t>2</a:t>
            </a:r>
          </a:p>
        </p:txBody>
      </p:sp>
      <p:sp>
        <p:nvSpPr>
          <p:cNvPr id="127322" name="Oval 346"/>
          <p:cNvSpPr>
            <a:spLocks noChangeArrowheads="1"/>
          </p:cNvSpPr>
          <p:nvPr/>
        </p:nvSpPr>
        <p:spPr bwMode="auto">
          <a:xfrm>
            <a:off x="434975" y="4605338"/>
            <a:ext cx="631825" cy="314325"/>
          </a:xfrm>
          <a:prstGeom prst="ellipse">
            <a:avLst/>
          </a:prstGeom>
          <a:solidFill>
            <a:srgbClr val="FFCCFF"/>
          </a:solidFill>
          <a:ln w="12700">
            <a:solidFill>
              <a:schemeClr val="tx1"/>
            </a:solidFill>
            <a:round/>
          </a:ln>
          <a:effectLst/>
        </p:spPr>
        <p:txBody>
          <a:bodyPr wrap="none" anchor="ctr"/>
          <a:lstStyle/>
          <a:p>
            <a:endParaRPr lang="zh-CN" altLang="en-US"/>
          </a:p>
        </p:txBody>
      </p:sp>
      <p:sp>
        <p:nvSpPr>
          <p:cNvPr id="127323" name="Rectangle 347"/>
          <p:cNvSpPr>
            <a:spLocks noChangeArrowheads="1"/>
          </p:cNvSpPr>
          <p:nvPr/>
        </p:nvSpPr>
        <p:spPr bwMode="auto">
          <a:xfrm>
            <a:off x="479425" y="4554538"/>
            <a:ext cx="6127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AP</a:t>
            </a:r>
            <a:r>
              <a:rPr kumimoji="1" lang="en-US" altLang="zh-CN" sz="2000" baseline="-25000" dirty="0">
                <a:latin typeface="Arial" panose="020B0604020202020204" pitchFamily="34" charset="0"/>
                <a:ea typeface="黑体" panose="02010609060101010101" pitchFamily="49" charset="-122"/>
              </a:rPr>
              <a:t>1</a:t>
            </a:r>
            <a:endParaRPr kumimoji="1" lang="en-US" altLang="zh-CN" sz="2000" dirty="0">
              <a:latin typeface="Arial" panose="020B0604020202020204" pitchFamily="34" charset="0"/>
              <a:ea typeface="黑体" panose="02010609060101010101" pitchFamily="49" charset="-122"/>
            </a:endParaRPr>
          </a:p>
        </p:txBody>
      </p:sp>
      <p:sp>
        <p:nvSpPr>
          <p:cNvPr id="127324" name="Oval 348"/>
          <p:cNvSpPr>
            <a:spLocks noChangeArrowheads="1"/>
          </p:cNvSpPr>
          <p:nvPr/>
        </p:nvSpPr>
        <p:spPr bwMode="auto">
          <a:xfrm>
            <a:off x="8128000" y="1198563"/>
            <a:ext cx="631825" cy="355600"/>
          </a:xfrm>
          <a:prstGeom prst="ellipse">
            <a:avLst/>
          </a:prstGeom>
          <a:solidFill>
            <a:srgbClr val="FFCCFF"/>
          </a:solidFill>
          <a:ln w="12700">
            <a:solidFill>
              <a:schemeClr val="tx1"/>
            </a:solidFill>
            <a:round/>
          </a:ln>
          <a:effectLst/>
        </p:spPr>
        <p:txBody>
          <a:bodyPr wrap="none" anchor="ctr"/>
          <a:lstStyle/>
          <a:p>
            <a:endParaRPr lang="zh-CN" altLang="en-US"/>
          </a:p>
        </p:txBody>
      </p:sp>
      <p:sp>
        <p:nvSpPr>
          <p:cNvPr id="127325" name="Line 349"/>
          <p:cNvSpPr>
            <a:spLocks noChangeShapeType="1"/>
          </p:cNvSpPr>
          <p:nvPr/>
        </p:nvSpPr>
        <p:spPr bwMode="auto">
          <a:xfrm rot="5400000">
            <a:off x="2941638" y="3232150"/>
            <a:ext cx="946150" cy="0"/>
          </a:xfrm>
          <a:prstGeom prst="line">
            <a:avLst/>
          </a:prstGeom>
          <a:noFill/>
          <a:ln w="12700">
            <a:solidFill>
              <a:schemeClr val="tx1"/>
            </a:solidFill>
            <a:round/>
          </a:ln>
          <a:effectLst/>
        </p:spPr>
        <p:txBody>
          <a:bodyPr wrap="none" anchor="ctr"/>
          <a:lstStyle/>
          <a:p>
            <a:endParaRPr lang="zh-CN" altLang="en-US"/>
          </a:p>
        </p:txBody>
      </p:sp>
      <p:sp>
        <p:nvSpPr>
          <p:cNvPr id="127326" name="Line 350"/>
          <p:cNvSpPr>
            <a:spLocks noChangeShapeType="1"/>
          </p:cNvSpPr>
          <p:nvPr/>
        </p:nvSpPr>
        <p:spPr bwMode="auto">
          <a:xfrm rot="5400000">
            <a:off x="5131594" y="3229769"/>
            <a:ext cx="957262" cy="0"/>
          </a:xfrm>
          <a:prstGeom prst="line">
            <a:avLst/>
          </a:prstGeom>
          <a:noFill/>
          <a:ln w="12700">
            <a:solidFill>
              <a:schemeClr val="tx1"/>
            </a:solidFill>
            <a:round/>
          </a:ln>
          <a:effectLst/>
        </p:spPr>
        <p:txBody>
          <a:bodyPr wrap="none" anchor="ctr"/>
          <a:lstStyle/>
          <a:p>
            <a:endParaRPr lang="zh-CN" altLang="en-US"/>
          </a:p>
        </p:txBody>
      </p:sp>
      <p:pic>
        <p:nvPicPr>
          <p:cNvPr id="127327" name="Picture 351"/>
          <p:cNvPicPr>
            <a:picLocks noChangeArrowheads="1"/>
          </p:cNvPicPr>
          <p:nvPr/>
        </p:nvPicPr>
        <p:blipFill>
          <a:blip r:embed="rId4" cstate="print"/>
          <a:srcRect/>
          <a:stretch>
            <a:fillRect/>
          </a:stretch>
        </p:blipFill>
        <p:spPr bwMode="auto">
          <a:xfrm>
            <a:off x="6270625" y="4668838"/>
            <a:ext cx="904875" cy="542925"/>
          </a:xfrm>
          <a:prstGeom prst="rect">
            <a:avLst/>
          </a:prstGeom>
          <a:noFill/>
          <a:ln w="9525">
            <a:noFill/>
            <a:miter lim="800000"/>
            <a:headEnd/>
            <a:tailEnd/>
          </a:ln>
          <a:effectLst/>
        </p:spPr>
      </p:pic>
      <p:sp>
        <p:nvSpPr>
          <p:cNvPr id="127328" name="Rectangle 352"/>
          <p:cNvSpPr>
            <a:spLocks noChangeArrowheads="1"/>
          </p:cNvSpPr>
          <p:nvPr/>
        </p:nvSpPr>
        <p:spPr bwMode="auto">
          <a:xfrm>
            <a:off x="6340475" y="4749800"/>
            <a:ext cx="766763"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LAN</a:t>
            </a:r>
            <a:r>
              <a:rPr kumimoji="1" lang="en-US" altLang="zh-CN" sz="2000" baseline="-25000" dirty="0">
                <a:latin typeface="Arial" panose="020B0604020202020204" pitchFamily="34" charset="0"/>
                <a:ea typeface="黑体" panose="02010609060101010101" pitchFamily="49" charset="-122"/>
              </a:rPr>
              <a:t>2</a:t>
            </a:r>
            <a:endParaRPr kumimoji="1" lang="en-US" altLang="zh-CN" sz="2000" dirty="0">
              <a:latin typeface="Arial" panose="020B0604020202020204" pitchFamily="34" charset="0"/>
              <a:ea typeface="黑体" panose="02010609060101010101" pitchFamily="49" charset="-122"/>
            </a:endParaRPr>
          </a:p>
        </p:txBody>
      </p:sp>
      <p:pic>
        <p:nvPicPr>
          <p:cNvPr id="127329" name="Picture 353"/>
          <p:cNvPicPr>
            <a:picLocks noChangeArrowheads="1"/>
          </p:cNvPicPr>
          <p:nvPr/>
        </p:nvPicPr>
        <p:blipFill>
          <a:blip r:embed="rId4" cstate="print"/>
          <a:srcRect/>
          <a:stretch>
            <a:fillRect/>
          </a:stretch>
        </p:blipFill>
        <p:spPr bwMode="auto">
          <a:xfrm>
            <a:off x="4044950" y="4668838"/>
            <a:ext cx="989013" cy="542925"/>
          </a:xfrm>
          <a:prstGeom prst="rect">
            <a:avLst/>
          </a:prstGeom>
          <a:noFill/>
          <a:ln w="9525">
            <a:noFill/>
            <a:miter lim="800000"/>
            <a:headEnd/>
            <a:tailEnd/>
          </a:ln>
          <a:effectLst/>
        </p:spPr>
      </p:pic>
      <p:sp>
        <p:nvSpPr>
          <p:cNvPr id="127330" name="Rectangle 354"/>
          <p:cNvSpPr>
            <a:spLocks noChangeArrowheads="1"/>
          </p:cNvSpPr>
          <p:nvPr/>
        </p:nvSpPr>
        <p:spPr bwMode="auto">
          <a:xfrm>
            <a:off x="4159250" y="4760913"/>
            <a:ext cx="774700"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WAN</a:t>
            </a:r>
          </a:p>
        </p:txBody>
      </p:sp>
      <p:sp>
        <p:nvSpPr>
          <p:cNvPr id="127331" name="Oval 355"/>
          <p:cNvSpPr>
            <a:spLocks noChangeArrowheads="1"/>
          </p:cNvSpPr>
          <p:nvPr/>
        </p:nvSpPr>
        <p:spPr bwMode="auto">
          <a:xfrm>
            <a:off x="1552575" y="4889500"/>
            <a:ext cx="153988" cy="138113"/>
          </a:xfrm>
          <a:prstGeom prst="ellipse">
            <a:avLst/>
          </a:prstGeom>
          <a:solidFill>
            <a:schemeClr val="bg1"/>
          </a:solidFill>
          <a:ln w="28575">
            <a:solidFill>
              <a:srgbClr val="333399"/>
            </a:solidFill>
            <a:round/>
          </a:ln>
          <a:effectLst/>
        </p:spPr>
        <p:txBody>
          <a:bodyPr wrap="none" anchor="ctr"/>
          <a:lstStyle/>
          <a:p>
            <a:endParaRPr lang="zh-CN" altLang="en-US"/>
          </a:p>
        </p:txBody>
      </p:sp>
      <p:sp>
        <p:nvSpPr>
          <p:cNvPr id="127332" name="Oval 356"/>
          <p:cNvSpPr>
            <a:spLocks noChangeArrowheads="1"/>
          </p:cNvSpPr>
          <p:nvPr/>
        </p:nvSpPr>
        <p:spPr bwMode="auto">
          <a:xfrm>
            <a:off x="419100" y="4975225"/>
            <a:ext cx="633413" cy="314325"/>
          </a:xfrm>
          <a:prstGeom prst="ellipse">
            <a:avLst/>
          </a:prstGeom>
          <a:solidFill>
            <a:srgbClr val="FFCCFF"/>
          </a:solidFill>
          <a:ln w="12700">
            <a:solidFill>
              <a:schemeClr val="tx1"/>
            </a:solidFill>
            <a:round/>
          </a:ln>
          <a:effectLst/>
        </p:spPr>
        <p:txBody>
          <a:bodyPr wrap="none" anchor="ctr"/>
          <a:lstStyle/>
          <a:p>
            <a:endParaRPr lang="zh-CN" altLang="en-US"/>
          </a:p>
        </p:txBody>
      </p:sp>
      <p:sp>
        <p:nvSpPr>
          <p:cNvPr id="127333" name="Rectangle 357"/>
          <p:cNvSpPr>
            <a:spLocks noChangeArrowheads="1"/>
          </p:cNvSpPr>
          <p:nvPr/>
        </p:nvSpPr>
        <p:spPr bwMode="auto">
          <a:xfrm>
            <a:off x="438150" y="4924425"/>
            <a:ext cx="6127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AP</a:t>
            </a:r>
            <a:r>
              <a:rPr kumimoji="1" lang="en-US" altLang="zh-CN" sz="2000" baseline="-25000" dirty="0">
                <a:latin typeface="Arial" panose="020B0604020202020204" pitchFamily="34" charset="0"/>
                <a:ea typeface="黑体" panose="02010609060101010101" pitchFamily="49" charset="-122"/>
              </a:rPr>
              <a:t>2</a:t>
            </a:r>
            <a:endParaRPr kumimoji="1" lang="en-US" altLang="zh-CN" sz="2000" dirty="0">
              <a:latin typeface="Arial" panose="020B0604020202020204" pitchFamily="34" charset="0"/>
              <a:ea typeface="黑体" panose="02010609060101010101" pitchFamily="49" charset="-122"/>
            </a:endParaRPr>
          </a:p>
        </p:txBody>
      </p:sp>
      <p:sp>
        <p:nvSpPr>
          <p:cNvPr id="127334" name="Rectangle 358"/>
          <p:cNvSpPr>
            <a:spLocks noChangeArrowheads="1"/>
          </p:cNvSpPr>
          <p:nvPr/>
        </p:nvSpPr>
        <p:spPr bwMode="auto">
          <a:xfrm flipH="1">
            <a:off x="7424738" y="4495800"/>
            <a:ext cx="1447800" cy="885825"/>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anchor="ctr"/>
          <a:lstStyle/>
          <a:p>
            <a:endParaRPr lang="zh-CN" altLang="en-US"/>
          </a:p>
        </p:txBody>
      </p:sp>
      <p:sp>
        <p:nvSpPr>
          <p:cNvPr id="127335" name="Freeform 359"/>
          <p:cNvSpPr/>
          <p:nvPr/>
        </p:nvSpPr>
        <p:spPr bwMode="auto">
          <a:xfrm flipH="1">
            <a:off x="7424738" y="4789488"/>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127336" name="Freeform 360"/>
          <p:cNvSpPr/>
          <p:nvPr/>
        </p:nvSpPr>
        <p:spPr bwMode="auto">
          <a:xfrm flipH="1">
            <a:off x="7424738" y="4976813"/>
            <a:ext cx="711200"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127337" name="Oval 361"/>
          <p:cNvSpPr>
            <a:spLocks noChangeArrowheads="1"/>
          </p:cNvSpPr>
          <p:nvPr/>
        </p:nvSpPr>
        <p:spPr bwMode="auto">
          <a:xfrm flipH="1">
            <a:off x="7881938" y="4605338"/>
            <a:ext cx="631825" cy="314325"/>
          </a:xfrm>
          <a:prstGeom prst="ellipse">
            <a:avLst/>
          </a:prstGeom>
          <a:solidFill>
            <a:srgbClr val="FFCCFF"/>
          </a:solidFill>
          <a:ln w="12700">
            <a:solidFill>
              <a:schemeClr val="tx1"/>
            </a:solidFill>
            <a:round/>
          </a:ln>
          <a:effectLst/>
        </p:spPr>
        <p:txBody>
          <a:bodyPr wrap="none" anchor="ctr"/>
          <a:lstStyle/>
          <a:p>
            <a:endParaRPr lang="zh-CN" altLang="en-US"/>
          </a:p>
        </p:txBody>
      </p:sp>
      <p:sp>
        <p:nvSpPr>
          <p:cNvPr id="127338" name="Rectangle 362"/>
          <p:cNvSpPr>
            <a:spLocks noChangeArrowheads="1"/>
          </p:cNvSpPr>
          <p:nvPr/>
        </p:nvSpPr>
        <p:spPr bwMode="auto">
          <a:xfrm flipH="1">
            <a:off x="7893050" y="4554538"/>
            <a:ext cx="6127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AP</a:t>
            </a:r>
            <a:r>
              <a:rPr kumimoji="1" lang="en-US" altLang="zh-CN" sz="2000" baseline="-25000" dirty="0">
                <a:latin typeface="Arial" panose="020B0604020202020204" pitchFamily="34" charset="0"/>
                <a:ea typeface="黑体" panose="02010609060101010101" pitchFamily="49" charset="-122"/>
              </a:rPr>
              <a:t>3</a:t>
            </a:r>
            <a:endParaRPr kumimoji="1" lang="en-US" altLang="zh-CN" sz="2000" dirty="0">
              <a:latin typeface="Arial" panose="020B0604020202020204" pitchFamily="34" charset="0"/>
              <a:ea typeface="黑体" panose="02010609060101010101" pitchFamily="49" charset="-122"/>
            </a:endParaRPr>
          </a:p>
        </p:txBody>
      </p:sp>
      <p:sp>
        <p:nvSpPr>
          <p:cNvPr id="127340" name="Oval 364"/>
          <p:cNvSpPr>
            <a:spLocks noChangeArrowheads="1"/>
          </p:cNvSpPr>
          <p:nvPr/>
        </p:nvSpPr>
        <p:spPr bwMode="auto">
          <a:xfrm flipH="1">
            <a:off x="7867650" y="4975225"/>
            <a:ext cx="631825" cy="314325"/>
          </a:xfrm>
          <a:prstGeom prst="ellipse">
            <a:avLst/>
          </a:prstGeom>
          <a:solidFill>
            <a:srgbClr val="FFCCFF"/>
          </a:solidFill>
          <a:ln w="12700">
            <a:solidFill>
              <a:schemeClr val="tx1"/>
            </a:solidFill>
            <a:round/>
          </a:ln>
          <a:effectLst/>
        </p:spPr>
        <p:txBody>
          <a:bodyPr wrap="none" anchor="ctr"/>
          <a:lstStyle/>
          <a:p>
            <a:endParaRPr lang="zh-CN" altLang="en-US"/>
          </a:p>
        </p:txBody>
      </p:sp>
      <p:sp>
        <p:nvSpPr>
          <p:cNvPr id="127341" name="Rectangle 365"/>
          <p:cNvSpPr>
            <a:spLocks noChangeArrowheads="1"/>
          </p:cNvSpPr>
          <p:nvPr/>
        </p:nvSpPr>
        <p:spPr bwMode="auto">
          <a:xfrm flipH="1">
            <a:off x="7893050" y="4938713"/>
            <a:ext cx="6127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AP</a:t>
            </a:r>
            <a:r>
              <a:rPr kumimoji="1" lang="en-US" altLang="zh-CN" sz="2000" baseline="-25000" dirty="0">
                <a:latin typeface="Arial" panose="020B0604020202020204" pitchFamily="34" charset="0"/>
                <a:ea typeface="黑体" panose="02010609060101010101" pitchFamily="49" charset="-122"/>
              </a:rPr>
              <a:t>4</a:t>
            </a:r>
            <a:endParaRPr kumimoji="1" lang="en-US" altLang="zh-CN" sz="2000" dirty="0">
              <a:latin typeface="Arial" panose="020B0604020202020204" pitchFamily="34" charset="0"/>
              <a:ea typeface="黑体" panose="02010609060101010101" pitchFamily="49" charset="-122"/>
            </a:endParaRPr>
          </a:p>
        </p:txBody>
      </p:sp>
      <p:sp>
        <p:nvSpPr>
          <p:cNvPr id="127342" name="Rectangle 366"/>
          <p:cNvSpPr>
            <a:spLocks noChangeArrowheads="1"/>
          </p:cNvSpPr>
          <p:nvPr/>
        </p:nvSpPr>
        <p:spPr bwMode="auto">
          <a:xfrm>
            <a:off x="4171950" y="2324100"/>
            <a:ext cx="7461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IP </a:t>
            </a:r>
            <a:r>
              <a:rPr kumimoji="1" lang="zh-CN" altLang="en-US" sz="2000">
                <a:latin typeface="Arial" panose="020B0604020202020204" pitchFamily="34" charset="0"/>
                <a:ea typeface="黑体" panose="02010609060101010101" pitchFamily="49" charset="-122"/>
              </a:rPr>
              <a:t>层</a:t>
            </a:r>
          </a:p>
        </p:txBody>
      </p:sp>
      <p:pic>
        <p:nvPicPr>
          <p:cNvPr id="127343" name="Picture 367"/>
          <p:cNvPicPr>
            <a:picLocks noChangeArrowheads="1"/>
          </p:cNvPicPr>
          <p:nvPr/>
        </p:nvPicPr>
        <p:blipFill>
          <a:blip r:embed="rId4" cstate="print"/>
          <a:srcRect/>
          <a:stretch>
            <a:fillRect/>
          </a:stretch>
        </p:blipFill>
        <p:spPr bwMode="auto">
          <a:xfrm>
            <a:off x="1820863" y="4668838"/>
            <a:ext cx="906462" cy="542925"/>
          </a:xfrm>
          <a:prstGeom prst="rect">
            <a:avLst/>
          </a:prstGeom>
          <a:noFill/>
          <a:ln w="9525">
            <a:noFill/>
            <a:miter lim="800000"/>
            <a:headEnd/>
            <a:tailEnd/>
          </a:ln>
          <a:effectLst/>
        </p:spPr>
      </p:pic>
      <p:sp>
        <p:nvSpPr>
          <p:cNvPr id="127344" name="Rectangle 368"/>
          <p:cNvSpPr>
            <a:spLocks noChangeArrowheads="1"/>
          </p:cNvSpPr>
          <p:nvPr/>
        </p:nvSpPr>
        <p:spPr bwMode="auto">
          <a:xfrm>
            <a:off x="1952625" y="4748213"/>
            <a:ext cx="768350" cy="39528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LAN</a:t>
            </a:r>
            <a:r>
              <a:rPr kumimoji="1" lang="en-US" altLang="zh-CN" sz="2000" baseline="-25000" dirty="0">
                <a:latin typeface="Arial" panose="020B0604020202020204" pitchFamily="34" charset="0"/>
                <a:ea typeface="黑体" panose="02010609060101010101" pitchFamily="49" charset="-122"/>
              </a:rPr>
              <a:t>1</a:t>
            </a:r>
            <a:endParaRPr kumimoji="1" lang="en-US" altLang="zh-CN" sz="2000" dirty="0">
              <a:latin typeface="Arial" panose="020B0604020202020204" pitchFamily="34" charset="0"/>
              <a:ea typeface="黑体" panose="02010609060101010101" pitchFamily="49" charset="-122"/>
            </a:endParaRPr>
          </a:p>
        </p:txBody>
      </p:sp>
      <p:sp>
        <p:nvSpPr>
          <p:cNvPr id="127346" name="Freeform 370"/>
          <p:cNvSpPr/>
          <p:nvPr/>
        </p:nvSpPr>
        <p:spPr bwMode="auto">
          <a:xfrm>
            <a:off x="1546225" y="1328738"/>
            <a:ext cx="327025" cy="128587"/>
          </a:xfrm>
          <a:custGeom>
            <a:avLst/>
            <a:gdLst/>
            <a:ahLst/>
            <a:cxnLst>
              <a:cxn ang="0">
                <a:pos x="174" y="0"/>
              </a:cxn>
              <a:cxn ang="0">
                <a:pos x="0" y="84"/>
              </a:cxn>
            </a:cxnLst>
            <a:rect l="0" t="0" r="r" b="b"/>
            <a:pathLst>
              <a:path w="174" h="84">
                <a:moveTo>
                  <a:pt x="174" y="0"/>
                </a:moveTo>
                <a:lnTo>
                  <a:pt x="0" y="84"/>
                </a:lnTo>
              </a:path>
            </a:pathLst>
          </a:custGeom>
          <a:noFill/>
          <a:ln w="28575" cmpd="sng">
            <a:solidFill>
              <a:srgbClr val="333399"/>
            </a:solidFill>
            <a:round/>
            <a:tailEnd type="triangle" w="med" len="lg"/>
          </a:ln>
          <a:effectLst/>
        </p:spPr>
        <p:txBody>
          <a:bodyPr wrap="none" anchor="ctr"/>
          <a:lstStyle/>
          <a:p>
            <a:endParaRPr lang="zh-CN" altLang="en-US"/>
          </a:p>
        </p:txBody>
      </p:sp>
      <p:sp>
        <p:nvSpPr>
          <p:cNvPr id="127360" name="Oval 384"/>
          <p:cNvSpPr>
            <a:spLocks noChangeArrowheads="1"/>
          </p:cNvSpPr>
          <p:nvPr/>
        </p:nvSpPr>
        <p:spPr bwMode="auto">
          <a:xfrm>
            <a:off x="257175" y="1195388"/>
            <a:ext cx="633413" cy="354012"/>
          </a:xfrm>
          <a:prstGeom prst="ellipse">
            <a:avLst/>
          </a:prstGeom>
          <a:solidFill>
            <a:srgbClr val="FFCCFF"/>
          </a:solidFill>
          <a:ln w="12700">
            <a:solidFill>
              <a:schemeClr val="tx1"/>
            </a:solidFill>
            <a:round/>
          </a:ln>
          <a:effectLst/>
        </p:spPr>
        <p:txBody>
          <a:bodyPr wrap="none" anchor="ctr"/>
          <a:lstStyle/>
          <a:p>
            <a:endParaRPr lang="zh-CN" altLang="en-US"/>
          </a:p>
        </p:txBody>
      </p:sp>
      <p:sp>
        <p:nvSpPr>
          <p:cNvPr id="127361" name="Rectangle 385"/>
          <p:cNvSpPr>
            <a:spLocks noChangeArrowheads="1"/>
          </p:cNvSpPr>
          <p:nvPr/>
        </p:nvSpPr>
        <p:spPr bwMode="auto">
          <a:xfrm>
            <a:off x="304800" y="1155700"/>
            <a:ext cx="6127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AP</a:t>
            </a:r>
            <a:r>
              <a:rPr kumimoji="1" lang="en-US" altLang="zh-CN" sz="2000" baseline="-25000" dirty="0">
                <a:latin typeface="Arial" panose="020B0604020202020204" pitchFamily="34" charset="0"/>
                <a:ea typeface="黑体" panose="02010609060101010101" pitchFamily="49" charset="-122"/>
              </a:rPr>
              <a:t>1</a:t>
            </a:r>
            <a:endParaRPr kumimoji="1" lang="en-US" altLang="zh-CN" sz="2000" dirty="0">
              <a:latin typeface="Arial" panose="020B0604020202020204" pitchFamily="34" charset="0"/>
              <a:ea typeface="黑体" panose="02010609060101010101" pitchFamily="49" charset="-122"/>
            </a:endParaRPr>
          </a:p>
        </p:txBody>
      </p:sp>
      <p:sp>
        <p:nvSpPr>
          <p:cNvPr id="127363" name="Oval 387"/>
          <p:cNvSpPr>
            <a:spLocks noChangeArrowheads="1"/>
          </p:cNvSpPr>
          <p:nvPr/>
        </p:nvSpPr>
        <p:spPr bwMode="auto">
          <a:xfrm>
            <a:off x="939800" y="1270000"/>
            <a:ext cx="633413" cy="376238"/>
          </a:xfrm>
          <a:prstGeom prst="ellipse">
            <a:avLst/>
          </a:prstGeom>
          <a:solidFill>
            <a:srgbClr val="FFCCFF"/>
          </a:solidFill>
          <a:ln w="12700">
            <a:solidFill>
              <a:schemeClr val="tx1"/>
            </a:solidFill>
            <a:round/>
          </a:ln>
          <a:effectLst/>
        </p:spPr>
        <p:txBody>
          <a:bodyPr wrap="none" anchor="ctr"/>
          <a:lstStyle/>
          <a:p>
            <a:endParaRPr lang="zh-CN" altLang="en-US"/>
          </a:p>
        </p:txBody>
      </p:sp>
      <p:sp>
        <p:nvSpPr>
          <p:cNvPr id="127364" name="Rectangle 388"/>
          <p:cNvSpPr>
            <a:spLocks noChangeArrowheads="1"/>
          </p:cNvSpPr>
          <p:nvPr/>
        </p:nvSpPr>
        <p:spPr bwMode="auto">
          <a:xfrm>
            <a:off x="969963" y="1244600"/>
            <a:ext cx="6111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AP</a:t>
            </a:r>
            <a:r>
              <a:rPr kumimoji="1" lang="en-US" altLang="zh-CN" sz="2000" baseline="-25000" dirty="0">
                <a:latin typeface="Arial" panose="020B0604020202020204" pitchFamily="34" charset="0"/>
                <a:ea typeface="黑体" panose="02010609060101010101" pitchFamily="49" charset="-122"/>
              </a:rPr>
              <a:t>2</a:t>
            </a:r>
            <a:endParaRPr kumimoji="1" lang="en-US" altLang="zh-CN" sz="2000" dirty="0">
              <a:latin typeface="Arial" panose="020B0604020202020204" pitchFamily="34" charset="0"/>
              <a:ea typeface="黑体" panose="02010609060101010101" pitchFamily="49" charset="-122"/>
            </a:endParaRPr>
          </a:p>
        </p:txBody>
      </p:sp>
      <p:sp>
        <p:nvSpPr>
          <p:cNvPr id="127365" name="Oval 389"/>
          <p:cNvSpPr>
            <a:spLocks noChangeArrowheads="1"/>
          </p:cNvSpPr>
          <p:nvPr/>
        </p:nvSpPr>
        <p:spPr bwMode="auto">
          <a:xfrm>
            <a:off x="790575" y="2217738"/>
            <a:ext cx="153988" cy="136525"/>
          </a:xfrm>
          <a:prstGeom prst="ellipse">
            <a:avLst/>
          </a:prstGeom>
          <a:solidFill>
            <a:schemeClr val="bg1"/>
          </a:solidFill>
          <a:ln w="28575">
            <a:solidFill>
              <a:schemeClr val="tx1"/>
            </a:solidFill>
            <a:round/>
          </a:ln>
          <a:effectLst/>
        </p:spPr>
        <p:txBody>
          <a:bodyPr wrap="none" anchor="ctr"/>
          <a:lstStyle/>
          <a:p>
            <a:endParaRPr lang="zh-CN" altLang="en-US"/>
          </a:p>
        </p:txBody>
      </p:sp>
      <p:sp>
        <p:nvSpPr>
          <p:cNvPr id="127368" name="Rectangle 392"/>
          <p:cNvSpPr>
            <a:spLocks noChangeArrowheads="1"/>
          </p:cNvSpPr>
          <p:nvPr/>
        </p:nvSpPr>
        <p:spPr bwMode="auto">
          <a:xfrm>
            <a:off x="8169275" y="1149350"/>
            <a:ext cx="611188"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AP</a:t>
            </a:r>
            <a:r>
              <a:rPr kumimoji="1" lang="en-US" altLang="zh-CN" sz="2000" baseline="-25000" dirty="0">
                <a:latin typeface="Arial" panose="020B0604020202020204" pitchFamily="34" charset="0"/>
                <a:ea typeface="黑体" panose="02010609060101010101" pitchFamily="49" charset="-122"/>
              </a:rPr>
              <a:t>4</a:t>
            </a:r>
            <a:endParaRPr kumimoji="1" lang="en-US" altLang="zh-CN" sz="2000" dirty="0">
              <a:latin typeface="Arial" panose="020B0604020202020204" pitchFamily="34" charset="0"/>
              <a:ea typeface="黑体" panose="02010609060101010101" pitchFamily="49" charset="-122"/>
            </a:endParaRPr>
          </a:p>
        </p:txBody>
      </p:sp>
      <p:sp>
        <p:nvSpPr>
          <p:cNvPr id="127369" name="Oval 393"/>
          <p:cNvSpPr>
            <a:spLocks noChangeArrowheads="1"/>
          </p:cNvSpPr>
          <p:nvPr/>
        </p:nvSpPr>
        <p:spPr bwMode="auto">
          <a:xfrm>
            <a:off x="8120063" y="2217738"/>
            <a:ext cx="150812" cy="136525"/>
          </a:xfrm>
          <a:prstGeom prst="ellipse">
            <a:avLst/>
          </a:prstGeom>
          <a:solidFill>
            <a:schemeClr val="bg1"/>
          </a:solidFill>
          <a:ln w="28575">
            <a:solidFill>
              <a:schemeClr val="tx1"/>
            </a:solidFill>
            <a:round/>
          </a:ln>
          <a:effectLst/>
        </p:spPr>
        <p:txBody>
          <a:bodyPr wrap="none" anchor="ctr"/>
          <a:lstStyle/>
          <a:p>
            <a:endParaRPr lang="zh-CN" altLang="en-US"/>
          </a:p>
        </p:txBody>
      </p:sp>
      <p:sp>
        <p:nvSpPr>
          <p:cNvPr id="127372" name="Rectangle 396"/>
          <p:cNvSpPr>
            <a:spLocks noChangeArrowheads="1"/>
          </p:cNvSpPr>
          <p:nvPr/>
        </p:nvSpPr>
        <p:spPr bwMode="auto">
          <a:xfrm>
            <a:off x="1820863" y="1484313"/>
            <a:ext cx="688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端口</a:t>
            </a:r>
          </a:p>
        </p:txBody>
      </p:sp>
      <p:sp>
        <p:nvSpPr>
          <p:cNvPr id="127373" name="Rectangle 397"/>
          <p:cNvSpPr>
            <a:spLocks noChangeArrowheads="1"/>
          </p:cNvSpPr>
          <p:nvPr/>
        </p:nvSpPr>
        <p:spPr bwMode="auto">
          <a:xfrm>
            <a:off x="6569075" y="1393825"/>
            <a:ext cx="690563"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端口</a:t>
            </a:r>
          </a:p>
        </p:txBody>
      </p:sp>
      <p:sp>
        <p:nvSpPr>
          <p:cNvPr id="127374" name="Line 398"/>
          <p:cNvSpPr>
            <a:spLocks noChangeShapeType="1"/>
          </p:cNvSpPr>
          <p:nvPr/>
        </p:nvSpPr>
        <p:spPr bwMode="auto">
          <a:xfrm>
            <a:off x="7135813" y="1636713"/>
            <a:ext cx="577850" cy="136525"/>
          </a:xfrm>
          <a:prstGeom prst="line">
            <a:avLst/>
          </a:prstGeom>
          <a:noFill/>
          <a:ln w="28575">
            <a:solidFill>
              <a:srgbClr val="333399"/>
            </a:solidFill>
            <a:round/>
            <a:tailEnd type="triangle" w="med" len="lg"/>
          </a:ln>
          <a:effectLst/>
        </p:spPr>
        <p:txBody>
          <a:bodyPr/>
          <a:lstStyle/>
          <a:p>
            <a:endParaRPr lang="zh-CN" altLang="en-US"/>
          </a:p>
        </p:txBody>
      </p:sp>
      <p:sp>
        <p:nvSpPr>
          <p:cNvPr id="127375" name="Line 399"/>
          <p:cNvSpPr>
            <a:spLocks noChangeShapeType="1"/>
          </p:cNvSpPr>
          <p:nvPr/>
        </p:nvSpPr>
        <p:spPr bwMode="auto">
          <a:xfrm flipH="1">
            <a:off x="1306513" y="1651000"/>
            <a:ext cx="544512" cy="122238"/>
          </a:xfrm>
          <a:prstGeom prst="line">
            <a:avLst/>
          </a:prstGeom>
          <a:noFill/>
          <a:ln w="28575">
            <a:solidFill>
              <a:srgbClr val="333399"/>
            </a:solidFill>
            <a:round/>
            <a:tailEnd type="triangle" w="med" len="lg"/>
          </a:ln>
          <a:effectLst/>
        </p:spPr>
        <p:txBody>
          <a:bodyPr/>
          <a:lstStyle/>
          <a:p>
            <a:endParaRPr lang="zh-CN" altLang="en-US"/>
          </a:p>
        </p:txBody>
      </p:sp>
      <p:sp>
        <p:nvSpPr>
          <p:cNvPr id="127376" name="Rectangle 400"/>
          <p:cNvSpPr>
            <a:spLocks noChangeArrowheads="1"/>
          </p:cNvSpPr>
          <p:nvPr/>
        </p:nvSpPr>
        <p:spPr bwMode="auto">
          <a:xfrm>
            <a:off x="8574088" y="1276350"/>
            <a:ext cx="322262" cy="2374900"/>
          </a:xfrm>
          <a:prstGeom prst="rect">
            <a:avLst/>
          </a:prstGeom>
          <a:noFill/>
          <a:ln w="12700">
            <a:noFill/>
            <a:miter lim="800000"/>
          </a:ln>
          <a:effectLst/>
        </p:spPr>
        <p:txBody>
          <a:bodyPr wrap="none" lIns="90488" tIns="44450" rIns="90488" bIns="44450">
            <a:spAutoFit/>
          </a:bodyPr>
          <a:lstStyle/>
          <a:p>
            <a:pPr defTabSz="762000" eaLnBrk="0" hangingPunct="0">
              <a:lnSpc>
                <a:spcPct val="150000"/>
              </a:lnSpc>
            </a:pPr>
            <a:r>
              <a:rPr kumimoji="1" lang="en-US" altLang="zh-CN" sz="2000" dirty="0">
                <a:latin typeface="Arial" panose="020B0604020202020204" pitchFamily="34" charset="0"/>
                <a:ea typeface="黑体" panose="02010609060101010101" pitchFamily="49" charset="-122"/>
              </a:rPr>
              <a:t>5</a:t>
            </a:r>
          </a:p>
          <a:p>
            <a:pPr defTabSz="762000" eaLnBrk="0" hangingPunct="0">
              <a:lnSpc>
                <a:spcPct val="150000"/>
              </a:lnSpc>
            </a:pPr>
            <a:r>
              <a:rPr kumimoji="1" lang="en-US" altLang="zh-CN" sz="2000" dirty="0">
                <a:latin typeface="Arial" panose="020B0604020202020204" pitchFamily="34" charset="0"/>
                <a:ea typeface="黑体" panose="02010609060101010101" pitchFamily="49" charset="-122"/>
              </a:rPr>
              <a:t>4</a:t>
            </a:r>
          </a:p>
          <a:p>
            <a:pPr defTabSz="762000" eaLnBrk="0" hangingPunct="0">
              <a:lnSpc>
                <a:spcPct val="150000"/>
              </a:lnSpc>
            </a:pPr>
            <a:r>
              <a:rPr kumimoji="1" lang="en-US" altLang="zh-CN" sz="2000" dirty="0">
                <a:latin typeface="Arial" panose="020B0604020202020204" pitchFamily="34" charset="0"/>
                <a:ea typeface="黑体" panose="02010609060101010101" pitchFamily="49" charset="-122"/>
              </a:rPr>
              <a:t>3</a:t>
            </a:r>
          </a:p>
          <a:p>
            <a:pPr defTabSz="762000" eaLnBrk="0" hangingPunct="0">
              <a:lnSpc>
                <a:spcPct val="150000"/>
              </a:lnSpc>
            </a:pPr>
            <a:r>
              <a:rPr kumimoji="1" lang="en-US" altLang="zh-CN" sz="2000" dirty="0">
                <a:latin typeface="Arial" panose="020B0604020202020204" pitchFamily="34" charset="0"/>
                <a:ea typeface="黑体" panose="02010609060101010101" pitchFamily="49" charset="-122"/>
              </a:rPr>
              <a:t>2</a:t>
            </a:r>
          </a:p>
          <a:p>
            <a:pPr defTabSz="762000" eaLnBrk="0" hangingPunct="0">
              <a:lnSpc>
                <a:spcPct val="150000"/>
              </a:lnSpc>
            </a:pPr>
            <a:r>
              <a:rPr kumimoji="1" lang="en-US" altLang="zh-CN" sz="2000" dirty="0">
                <a:latin typeface="Arial" panose="020B0604020202020204" pitchFamily="34" charset="0"/>
                <a:ea typeface="黑体" panose="02010609060101010101" pitchFamily="49" charset="-122"/>
              </a:rPr>
              <a:t>1</a:t>
            </a:r>
          </a:p>
        </p:txBody>
      </p:sp>
      <p:sp>
        <p:nvSpPr>
          <p:cNvPr id="127377" name="Line 401"/>
          <p:cNvSpPr>
            <a:spLocks noChangeShapeType="1"/>
          </p:cNvSpPr>
          <p:nvPr/>
        </p:nvSpPr>
        <p:spPr bwMode="auto">
          <a:xfrm>
            <a:off x="1655763" y="5581650"/>
            <a:ext cx="5765800"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127378" name="Line 402"/>
          <p:cNvSpPr>
            <a:spLocks noChangeShapeType="1"/>
          </p:cNvSpPr>
          <p:nvPr/>
        </p:nvSpPr>
        <p:spPr bwMode="auto">
          <a:xfrm flipH="1">
            <a:off x="1655763" y="5457825"/>
            <a:ext cx="0" cy="300038"/>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127379" name="Line 403"/>
          <p:cNvSpPr>
            <a:spLocks noChangeShapeType="1"/>
          </p:cNvSpPr>
          <p:nvPr/>
        </p:nvSpPr>
        <p:spPr bwMode="auto">
          <a:xfrm>
            <a:off x="7424738" y="5457825"/>
            <a:ext cx="7937" cy="228600"/>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127380" name="Rectangle 404"/>
          <p:cNvSpPr>
            <a:spLocks noChangeArrowheads="1"/>
          </p:cNvSpPr>
          <p:nvPr/>
        </p:nvSpPr>
        <p:spPr bwMode="auto">
          <a:xfrm>
            <a:off x="3386138" y="5378450"/>
            <a:ext cx="2268537" cy="39370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IP</a:t>
            </a:r>
            <a:r>
              <a:rPr kumimoji="1" lang="zh-CN" altLang="en-US" sz="2000" dirty="0">
                <a:latin typeface="Arial" panose="020B0604020202020204" pitchFamily="34" charset="0"/>
                <a:ea typeface="黑体" panose="02010609060101010101" pitchFamily="49" charset="-122"/>
              </a:rPr>
              <a:t>协议的作用范围</a:t>
            </a:r>
          </a:p>
        </p:txBody>
      </p:sp>
      <p:sp>
        <p:nvSpPr>
          <p:cNvPr id="127381" name="Line 405"/>
          <p:cNvSpPr>
            <a:spLocks noChangeShapeType="1"/>
          </p:cNvSpPr>
          <p:nvPr/>
        </p:nvSpPr>
        <p:spPr bwMode="auto">
          <a:xfrm>
            <a:off x="666750" y="5308600"/>
            <a:ext cx="0" cy="849313"/>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127382" name="Line 406"/>
          <p:cNvSpPr>
            <a:spLocks noChangeShapeType="1"/>
          </p:cNvSpPr>
          <p:nvPr/>
        </p:nvSpPr>
        <p:spPr bwMode="auto">
          <a:xfrm>
            <a:off x="8164513" y="5235575"/>
            <a:ext cx="0" cy="904875"/>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127383" name="Line 407"/>
          <p:cNvSpPr>
            <a:spLocks noChangeShapeType="1"/>
          </p:cNvSpPr>
          <p:nvPr/>
        </p:nvSpPr>
        <p:spPr bwMode="auto">
          <a:xfrm>
            <a:off x="666750" y="5981700"/>
            <a:ext cx="7497763"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127384" name="Rectangle 408"/>
          <p:cNvSpPr>
            <a:spLocks noChangeArrowheads="1"/>
          </p:cNvSpPr>
          <p:nvPr/>
        </p:nvSpPr>
        <p:spPr bwMode="auto">
          <a:xfrm>
            <a:off x="2314575" y="5772150"/>
            <a:ext cx="4127926" cy="397545"/>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r>
              <a:rPr kumimoji="1" lang="zh-CN" altLang="en-US" sz="2000" dirty="0">
                <a:latin typeface="Arial" panose="020B0604020202020204" pitchFamily="34" charset="0"/>
                <a:ea typeface="黑体" panose="02010609060101010101" pitchFamily="49" charset="-122"/>
              </a:rPr>
              <a:t>运输层协议</a:t>
            </a:r>
            <a:r>
              <a:rPr kumimoji="1" lang="en-US" altLang="zh-CN" sz="2000" dirty="0">
                <a:latin typeface="Arial" panose="020B0604020202020204" pitchFamily="34" charset="0"/>
                <a:ea typeface="黑体" panose="02010609060101010101" pitchFamily="49" charset="-122"/>
              </a:rPr>
              <a:t>TCP</a:t>
            </a:r>
            <a:r>
              <a:rPr kumimoji="1" lang="zh-CN" altLang="en-US" sz="2000" dirty="0">
                <a:latin typeface="Arial" panose="020B0604020202020204" pitchFamily="34" charset="0"/>
                <a:ea typeface="黑体" panose="02010609060101010101" pitchFamily="49" charset="-122"/>
              </a:rPr>
              <a:t>和</a:t>
            </a:r>
            <a:r>
              <a:rPr kumimoji="1" lang="en-US" altLang="zh-CN" sz="2000" dirty="0">
                <a:latin typeface="Arial" panose="020B0604020202020204" pitchFamily="34" charset="0"/>
                <a:ea typeface="黑体" panose="02010609060101010101" pitchFamily="49" charset="-122"/>
              </a:rPr>
              <a:t>UDP</a:t>
            </a:r>
            <a:r>
              <a:rPr kumimoji="1" lang="zh-CN" altLang="en-US" sz="2000" dirty="0">
                <a:latin typeface="Arial" panose="020B0604020202020204" pitchFamily="34" charset="0"/>
                <a:ea typeface="黑体" panose="02010609060101010101" pitchFamily="49" charset="-122"/>
              </a:rPr>
              <a:t>的作用范围</a:t>
            </a:r>
          </a:p>
        </p:txBody>
      </p:sp>
      <p:pic>
        <p:nvPicPr>
          <p:cNvPr id="127385" name="Picture 409"/>
          <p:cNvPicPr>
            <a:picLocks noChangeArrowheads="1"/>
          </p:cNvPicPr>
          <p:nvPr/>
        </p:nvPicPr>
        <p:blipFill>
          <a:blip r:embed="rId3" cstate="print"/>
          <a:srcRect/>
          <a:stretch>
            <a:fillRect/>
          </a:stretch>
        </p:blipFill>
        <p:spPr bwMode="auto">
          <a:xfrm>
            <a:off x="5273675" y="4756150"/>
            <a:ext cx="723900" cy="430213"/>
          </a:xfrm>
          <a:prstGeom prst="rect">
            <a:avLst/>
          </a:prstGeom>
          <a:noFill/>
          <a:ln w="12699">
            <a:noFill/>
            <a:miter lim="800000"/>
            <a:headEnd/>
            <a:tailEnd/>
          </a:ln>
          <a:effectLst/>
        </p:spPr>
      </p:pic>
      <p:sp>
        <p:nvSpPr>
          <p:cNvPr id="127387" name="Rectangle 411"/>
          <p:cNvSpPr>
            <a:spLocks noChangeArrowheads="1"/>
          </p:cNvSpPr>
          <p:nvPr/>
        </p:nvSpPr>
        <p:spPr bwMode="auto">
          <a:xfrm>
            <a:off x="511175" y="1712913"/>
            <a:ext cx="215900" cy="215900"/>
          </a:xfrm>
          <a:prstGeom prst="rect">
            <a:avLst/>
          </a:prstGeom>
          <a:noFill/>
          <a:ln w="38100">
            <a:solidFill>
              <a:srgbClr val="CC3300"/>
            </a:solidFill>
            <a:miter lim="800000"/>
          </a:ln>
          <a:effectLst/>
        </p:spPr>
        <p:txBody>
          <a:bodyPr wrap="none" anchor="ctr"/>
          <a:lstStyle/>
          <a:p>
            <a:endParaRPr lang="zh-CN" altLang="en-US"/>
          </a:p>
        </p:txBody>
      </p:sp>
      <p:sp>
        <p:nvSpPr>
          <p:cNvPr id="127388" name="Rectangle 412"/>
          <p:cNvSpPr>
            <a:spLocks noChangeArrowheads="1"/>
          </p:cNvSpPr>
          <p:nvPr/>
        </p:nvSpPr>
        <p:spPr bwMode="auto">
          <a:xfrm>
            <a:off x="1095375" y="1712913"/>
            <a:ext cx="215900" cy="215900"/>
          </a:xfrm>
          <a:prstGeom prst="rect">
            <a:avLst/>
          </a:prstGeom>
          <a:noFill/>
          <a:ln w="38100">
            <a:solidFill>
              <a:srgbClr val="CC3300"/>
            </a:solidFill>
            <a:miter lim="800000"/>
          </a:ln>
          <a:effectLst/>
        </p:spPr>
        <p:txBody>
          <a:bodyPr wrap="none" anchor="ctr"/>
          <a:lstStyle/>
          <a:p>
            <a:endParaRPr lang="zh-CN" altLang="en-US"/>
          </a:p>
        </p:txBody>
      </p:sp>
      <p:sp>
        <p:nvSpPr>
          <p:cNvPr id="127389" name="Rectangle 413"/>
          <p:cNvSpPr>
            <a:spLocks noChangeArrowheads="1"/>
          </p:cNvSpPr>
          <p:nvPr/>
        </p:nvSpPr>
        <p:spPr bwMode="auto">
          <a:xfrm>
            <a:off x="7686675" y="1725613"/>
            <a:ext cx="215900" cy="215900"/>
          </a:xfrm>
          <a:prstGeom prst="rect">
            <a:avLst/>
          </a:prstGeom>
          <a:noFill/>
          <a:ln w="38100">
            <a:solidFill>
              <a:srgbClr val="CC3300"/>
            </a:solidFill>
            <a:miter lim="800000"/>
          </a:ln>
          <a:effectLst/>
        </p:spPr>
        <p:txBody>
          <a:bodyPr wrap="none" anchor="ctr"/>
          <a:lstStyle/>
          <a:p>
            <a:endParaRPr lang="zh-CN" altLang="en-US"/>
          </a:p>
        </p:txBody>
      </p:sp>
      <p:sp>
        <p:nvSpPr>
          <p:cNvPr id="127390" name="Rectangle 414"/>
          <p:cNvSpPr>
            <a:spLocks noChangeArrowheads="1"/>
          </p:cNvSpPr>
          <p:nvPr/>
        </p:nvSpPr>
        <p:spPr bwMode="auto">
          <a:xfrm>
            <a:off x="8423275" y="1725613"/>
            <a:ext cx="215900" cy="215900"/>
          </a:xfrm>
          <a:prstGeom prst="rect">
            <a:avLst/>
          </a:prstGeom>
          <a:noFill/>
          <a:ln w="38100">
            <a:solidFill>
              <a:srgbClr val="CC3300"/>
            </a:solidFill>
            <a:miter lim="800000"/>
          </a:ln>
          <a:effectLst/>
        </p:spPr>
        <p:txBody>
          <a:bodyPr wrap="none" anchor="ctr"/>
          <a:lstStyle/>
          <a:p>
            <a:endParaRPr lang="zh-CN" altLang="en-US"/>
          </a:p>
        </p:txBody>
      </p:sp>
      <p:sp>
        <p:nvSpPr>
          <p:cNvPr id="127366" name="Freeform 390"/>
          <p:cNvSpPr/>
          <p:nvPr/>
        </p:nvSpPr>
        <p:spPr bwMode="auto">
          <a:xfrm>
            <a:off x="7797800" y="1555750"/>
            <a:ext cx="331788" cy="695325"/>
          </a:xfrm>
          <a:custGeom>
            <a:avLst/>
            <a:gdLst/>
            <a:ahLst/>
            <a:cxnLst>
              <a:cxn ang="0">
                <a:pos x="4" y="0"/>
              </a:cxn>
              <a:cxn ang="0">
                <a:pos x="13" y="306"/>
              </a:cxn>
              <a:cxn ang="0">
                <a:pos x="85" y="399"/>
              </a:cxn>
              <a:cxn ang="0">
                <a:pos x="157" y="444"/>
              </a:cxn>
              <a:cxn ang="0">
                <a:pos x="193" y="453"/>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127367" name="Freeform 391"/>
          <p:cNvSpPr/>
          <p:nvPr/>
        </p:nvSpPr>
        <p:spPr bwMode="auto">
          <a:xfrm>
            <a:off x="8248650" y="1558925"/>
            <a:ext cx="292100" cy="688975"/>
          </a:xfrm>
          <a:custGeom>
            <a:avLst/>
            <a:gdLst/>
            <a:ahLst/>
            <a:cxnLst>
              <a:cxn ang="0">
                <a:pos x="170" y="0"/>
              </a:cxn>
              <a:cxn ang="0">
                <a:pos x="165" y="264"/>
              </a:cxn>
              <a:cxn ang="0">
                <a:pos x="135" y="351"/>
              </a:cxn>
              <a:cxn ang="0">
                <a:pos x="81" y="411"/>
              </a:cxn>
              <a:cxn ang="0">
                <a:pos x="0" y="447"/>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127370" name="Oval 394"/>
          <p:cNvSpPr>
            <a:spLocks noChangeArrowheads="1"/>
          </p:cNvSpPr>
          <p:nvPr/>
        </p:nvSpPr>
        <p:spPr bwMode="auto">
          <a:xfrm>
            <a:off x="7502525" y="1333500"/>
            <a:ext cx="630238" cy="352425"/>
          </a:xfrm>
          <a:prstGeom prst="ellipse">
            <a:avLst/>
          </a:prstGeom>
          <a:solidFill>
            <a:srgbClr val="FFCCFF"/>
          </a:solidFill>
          <a:ln w="12700">
            <a:solidFill>
              <a:schemeClr val="tx1"/>
            </a:solidFill>
            <a:round/>
          </a:ln>
          <a:effectLst/>
        </p:spPr>
        <p:txBody>
          <a:bodyPr wrap="none" anchor="ctr"/>
          <a:lstStyle/>
          <a:p>
            <a:endParaRPr lang="zh-CN" altLang="en-US"/>
          </a:p>
        </p:txBody>
      </p:sp>
      <p:sp>
        <p:nvSpPr>
          <p:cNvPr id="127371" name="Rectangle 395"/>
          <p:cNvSpPr>
            <a:spLocks noChangeArrowheads="1"/>
          </p:cNvSpPr>
          <p:nvPr/>
        </p:nvSpPr>
        <p:spPr bwMode="auto">
          <a:xfrm>
            <a:off x="7527925" y="1285875"/>
            <a:ext cx="611188"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000" dirty="0">
                <a:latin typeface="Arial" panose="020B0604020202020204" pitchFamily="34" charset="0"/>
                <a:ea typeface="黑体" panose="02010609060101010101" pitchFamily="49" charset="-122"/>
              </a:rPr>
              <a:t>AP</a:t>
            </a:r>
            <a:r>
              <a:rPr kumimoji="1" lang="en-US" altLang="zh-CN" sz="2000" baseline="-25000" dirty="0">
                <a:latin typeface="Arial" panose="020B0604020202020204" pitchFamily="34" charset="0"/>
                <a:ea typeface="黑体" panose="02010609060101010101" pitchFamily="49" charset="-122"/>
              </a:rPr>
              <a:t>3</a:t>
            </a:r>
            <a:endParaRPr kumimoji="1" lang="en-US" altLang="zh-CN" sz="2000" dirty="0">
              <a:latin typeface="Arial" panose="020B0604020202020204" pitchFamily="34" charset="0"/>
              <a:ea typeface="黑体" panose="02010609060101010101" pitchFamily="49" charset="-122"/>
            </a:endParaRPr>
          </a:p>
        </p:txBody>
      </p:sp>
      <p:sp>
        <p:nvSpPr>
          <p:cNvPr id="127362" name="Freeform 386"/>
          <p:cNvSpPr/>
          <p:nvPr/>
        </p:nvSpPr>
        <p:spPr bwMode="auto">
          <a:xfrm>
            <a:off x="946150" y="1619250"/>
            <a:ext cx="271463" cy="628650"/>
          </a:xfrm>
          <a:custGeom>
            <a:avLst/>
            <a:gdLst/>
            <a:ahLst/>
            <a:cxnLst>
              <a:cxn ang="0">
                <a:pos x="156" y="0"/>
              </a:cxn>
              <a:cxn ang="0">
                <a:pos x="147" y="279"/>
              </a:cxn>
              <a:cxn ang="0">
                <a:pos x="81" y="372"/>
              </a:cxn>
              <a:cxn ang="0">
                <a:pos x="0" y="408"/>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127359" name="Freeform 383"/>
          <p:cNvSpPr/>
          <p:nvPr/>
        </p:nvSpPr>
        <p:spPr bwMode="auto">
          <a:xfrm>
            <a:off x="601663" y="1531938"/>
            <a:ext cx="255587" cy="757237"/>
          </a:xfrm>
          <a:custGeom>
            <a:avLst/>
            <a:gdLst/>
            <a:ahLst/>
            <a:cxnLst>
              <a:cxn ang="0">
                <a:pos x="8" y="0"/>
              </a:cxn>
              <a:cxn ang="0">
                <a:pos x="5" y="285"/>
              </a:cxn>
              <a:cxn ang="0">
                <a:pos x="38" y="414"/>
              </a:cxn>
              <a:cxn ang="0">
                <a:pos x="149" y="492"/>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127339" name="Oval 363"/>
          <p:cNvSpPr>
            <a:spLocks noChangeArrowheads="1"/>
          </p:cNvSpPr>
          <p:nvPr/>
        </p:nvSpPr>
        <p:spPr bwMode="auto">
          <a:xfrm flipH="1">
            <a:off x="7342188" y="4889500"/>
            <a:ext cx="152400" cy="138113"/>
          </a:xfrm>
          <a:prstGeom prst="ellipse">
            <a:avLst/>
          </a:prstGeom>
          <a:solidFill>
            <a:schemeClr val="bg1"/>
          </a:solidFill>
          <a:ln w="28575">
            <a:solidFill>
              <a:srgbClr val="333399"/>
            </a:solidFill>
            <a:round/>
          </a:ln>
          <a:effectLst/>
        </p:spPr>
        <p:txBody>
          <a:bodyPr wrap="none" anchor="ctr"/>
          <a:lstStyle/>
          <a:p>
            <a:endParaRPr lang="zh-CN" altLang="en-US"/>
          </a:p>
        </p:txBody>
      </p:sp>
      <p:sp>
        <p:nvSpPr>
          <p:cNvPr id="127391" name="Rectangle 415"/>
          <p:cNvSpPr>
            <a:spLocks noGrp="1" noChangeArrowheads="1"/>
          </p:cNvSpPr>
          <p:nvPr>
            <p:ph type="title"/>
          </p:nvPr>
        </p:nvSpPr>
        <p:spPr>
          <a:xfrm>
            <a:off x="360363" y="215106"/>
            <a:ext cx="8420100" cy="664370"/>
          </a:xfrm>
        </p:spPr>
        <p:txBody>
          <a:bodyPr/>
          <a:lstStyle/>
          <a:p>
            <a:r>
              <a:rPr lang="zh-CN" altLang="en-US" dirty="0"/>
              <a:t>运输层为相互通信的应用进程提供了逻辑通信</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57" name="Rectangle 29"/>
          <p:cNvSpPr>
            <a:spLocks noChangeArrowheads="1"/>
          </p:cNvSpPr>
          <p:nvPr/>
        </p:nvSpPr>
        <p:spPr bwMode="auto">
          <a:xfrm>
            <a:off x="477838" y="2005013"/>
            <a:ext cx="3413125" cy="911225"/>
          </a:xfrm>
          <a:prstGeom prst="rect">
            <a:avLst/>
          </a:prstGeom>
          <a:solidFill>
            <a:srgbClr val="66FF99"/>
          </a:solidFill>
          <a:ln w="28575">
            <a:solidFill>
              <a:srgbClr val="808080"/>
            </a:solidFill>
            <a:miter lim="800000"/>
          </a:ln>
          <a:effectLst/>
        </p:spPr>
        <p:txBody>
          <a:bodyPr wrap="none" anchor="ctr"/>
          <a:lstStyle/>
          <a:p>
            <a:endParaRPr lang="zh-CN" altLang="en-US"/>
          </a:p>
        </p:txBody>
      </p:sp>
      <p:sp>
        <p:nvSpPr>
          <p:cNvPr id="713745" name="Rectangle 17"/>
          <p:cNvSpPr>
            <a:spLocks noChangeArrowheads="1"/>
          </p:cNvSpPr>
          <p:nvPr/>
        </p:nvSpPr>
        <p:spPr bwMode="auto">
          <a:xfrm>
            <a:off x="477838" y="2208213"/>
            <a:ext cx="8189912" cy="504825"/>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713730" name="Rectangle 2"/>
          <p:cNvSpPr>
            <a:spLocks noGrp="1" noChangeArrowheads="1"/>
          </p:cNvSpPr>
          <p:nvPr>
            <p:ph type="title"/>
          </p:nvPr>
        </p:nvSpPr>
        <p:spPr>
          <a:xfrm>
            <a:off x="355600" y="203200"/>
            <a:ext cx="8464550" cy="627063"/>
          </a:xfrm>
        </p:spPr>
        <p:txBody>
          <a:bodyPr/>
          <a:lstStyle/>
          <a:p>
            <a:r>
              <a:rPr lang="zh-CN" altLang="en-US" dirty="0"/>
              <a:t>连续 </a:t>
            </a:r>
            <a:r>
              <a:rPr lang="en-US" altLang="zh-CN" dirty="0"/>
              <a:t>ARQ </a:t>
            </a:r>
            <a:r>
              <a:rPr lang="zh-CN" altLang="en-US" dirty="0"/>
              <a:t>协议 </a:t>
            </a:r>
          </a:p>
        </p:txBody>
      </p:sp>
      <p:sp>
        <p:nvSpPr>
          <p:cNvPr id="713733" name="Rectangle 5"/>
          <p:cNvSpPr>
            <a:spLocks noChangeArrowheads="1"/>
          </p:cNvSpPr>
          <p:nvPr/>
        </p:nvSpPr>
        <p:spPr bwMode="auto">
          <a:xfrm>
            <a:off x="477838" y="2208213"/>
            <a:ext cx="682625" cy="504825"/>
          </a:xfrm>
          <a:prstGeom prst="rect">
            <a:avLst/>
          </a:prstGeom>
          <a:noFill/>
          <a:ln w="9525">
            <a:noFill/>
            <a:miter lim="800000"/>
          </a:ln>
          <a:effectLst/>
        </p:spPr>
        <p:txBody>
          <a:bodyPr wrap="none" anchor="ctr"/>
          <a:lstStyle/>
          <a:p>
            <a:pPr algn="ctr"/>
            <a:r>
              <a:rPr lang="en-US" altLang="zh-CN" dirty="0">
                <a:latin typeface="Times New Roman" panose="02020603050405020304" pitchFamily="18" charset="0"/>
                <a:ea typeface="黑体" panose="02010609060101010101" pitchFamily="49" charset="-122"/>
              </a:rPr>
              <a:t>1</a:t>
            </a:r>
          </a:p>
        </p:txBody>
      </p:sp>
      <p:sp>
        <p:nvSpPr>
          <p:cNvPr id="713734" name="Rectangle 6"/>
          <p:cNvSpPr>
            <a:spLocks noChangeArrowheads="1"/>
          </p:cNvSpPr>
          <p:nvPr/>
        </p:nvSpPr>
        <p:spPr bwMode="auto">
          <a:xfrm>
            <a:off x="1160463" y="2208213"/>
            <a:ext cx="682625" cy="504825"/>
          </a:xfrm>
          <a:prstGeom prst="rect">
            <a:avLst/>
          </a:prstGeom>
          <a:noFill/>
          <a:ln w="9525">
            <a:noFill/>
            <a:miter lim="800000"/>
          </a:ln>
          <a:effectLst/>
        </p:spPr>
        <p:txBody>
          <a:bodyPr wrap="none" anchor="ctr"/>
          <a:lstStyle/>
          <a:p>
            <a:pPr algn="ctr"/>
            <a:r>
              <a:rPr lang="en-US" altLang="zh-CN" dirty="0">
                <a:latin typeface="Times New Roman" panose="02020603050405020304" pitchFamily="18" charset="0"/>
                <a:ea typeface="黑体" panose="02010609060101010101" pitchFamily="49" charset="-122"/>
              </a:rPr>
              <a:t>2</a:t>
            </a:r>
          </a:p>
        </p:txBody>
      </p:sp>
      <p:sp>
        <p:nvSpPr>
          <p:cNvPr id="713735" name="Rectangle 7"/>
          <p:cNvSpPr>
            <a:spLocks noChangeArrowheads="1"/>
          </p:cNvSpPr>
          <p:nvPr/>
        </p:nvSpPr>
        <p:spPr bwMode="auto">
          <a:xfrm>
            <a:off x="1844675" y="2208213"/>
            <a:ext cx="682625" cy="504825"/>
          </a:xfrm>
          <a:prstGeom prst="rect">
            <a:avLst/>
          </a:prstGeom>
          <a:noFill/>
          <a:ln w="9525">
            <a:noFill/>
            <a:miter lim="800000"/>
          </a:ln>
          <a:effectLst/>
        </p:spPr>
        <p:txBody>
          <a:bodyPr wrap="none" anchor="ctr"/>
          <a:lstStyle/>
          <a:p>
            <a:pPr algn="ctr"/>
            <a:r>
              <a:rPr lang="en-US" altLang="zh-CN" dirty="0">
                <a:latin typeface="Times New Roman" panose="02020603050405020304" pitchFamily="18" charset="0"/>
                <a:ea typeface="黑体" panose="02010609060101010101" pitchFamily="49" charset="-122"/>
              </a:rPr>
              <a:t>3</a:t>
            </a:r>
          </a:p>
        </p:txBody>
      </p:sp>
      <p:sp>
        <p:nvSpPr>
          <p:cNvPr id="713736" name="Rectangle 8"/>
          <p:cNvSpPr>
            <a:spLocks noChangeArrowheads="1"/>
          </p:cNvSpPr>
          <p:nvPr/>
        </p:nvSpPr>
        <p:spPr bwMode="auto">
          <a:xfrm>
            <a:off x="2527300" y="2208213"/>
            <a:ext cx="681038" cy="504825"/>
          </a:xfrm>
          <a:prstGeom prst="rect">
            <a:avLst/>
          </a:prstGeom>
          <a:noFill/>
          <a:ln w="9525">
            <a:noFill/>
            <a:miter lim="800000"/>
          </a:ln>
          <a:effectLst/>
        </p:spPr>
        <p:txBody>
          <a:bodyPr wrap="none" anchor="ctr"/>
          <a:lstStyle/>
          <a:p>
            <a:pPr algn="ctr"/>
            <a:r>
              <a:rPr lang="en-US" altLang="zh-CN" dirty="0">
                <a:latin typeface="Times New Roman" panose="02020603050405020304" pitchFamily="18" charset="0"/>
                <a:ea typeface="黑体" panose="02010609060101010101" pitchFamily="49" charset="-122"/>
              </a:rPr>
              <a:t>4</a:t>
            </a:r>
          </a:p>
        </p:txBody>
      </p:sp>
      <p:sp>
        <p:nvSpPr>
          <p:cNvPr id="713737" name="Rectangle 9"/>
          <p:cNvSpPr>
            <a:spLocks noChangeArrowheads="1"/>
          </p:cNvSpPr>
          <p:nvPr/>
        </p:nvSpPr>
        <p:spPr bwMode="auto">
          <a:xfrm>
            <a:off x="3211513" y="2208213"/>
            <a:ext cx="681037" cy="504825"/>
          </a:xfrm>
          <a:prstGeom prst="rect">
            <a:avLst/>
          </a:prstGeom>
          <a:noFill/>
          <a:ln w="9525">
            <a:noFill/>
            <a:miter lim="800000"/>
          </a:ln>
          <a:effectLst/>
        </p:spPr>
        <p:txBody>
          <a:bodyPr wrap="none" anchor="ctr"/>
          <a:lstStyle/>
          <a:p>
            <a:pPr algn="ctr"/>
            <a:r>
              <a:rPr lang="en-US" altLang="zh-CN" dirty="0">
                <a:latin typeface="Times New Roman" panose="02020603050405020304" pitchFamily="18" charset="0"/>
                <a:ea typeface="黑体" panose="02010609060101010101" pitchFamily="49" charset="-122"/>
              </a:rPr>
              <a:t>5</a:t>
            </a:r>
          </a:p>
        </p:txBody>
      </p:sp>
      <p:sp>
        <p:nvSpPr>
          <p:cNvPr id="713738" name="Rectangle 10"/>
          <p:cNvSpPr>
            <a:spLocks noChangeArrowheads="1"/>
          </p:cNvSpPr>
          <p:nvPr/>
        </p:nvSpPr>
        <p:spPr bwMode="auto">
          <a:xfrm>
            <a:off x="3895725" y="2208213"/>
            <a:ext cx="682625" cy="504825"/>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6</a:t>
            </a:r>
          </a:p>
        </p:txBody>
      </p:sp>
      <p:sp>
        <p:nvSpPr>
          <p:cNvPr id="713739" name="Rectangle 11"/>
          <p:cNvSpPr>
            <a:spLocks noChangeArrowheads="1"/>
          </p:cNvSpPr>
          <p:nvPr/>
        </p:nvSpPr>
        <p:spPr bwMode="auto">
          <a:xfrm>
            <a:off x="4578350" y="2208213"/>
            <a:ext cx="681038" cy="504825"/>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7</a:t>
            </a:r>
          </a:p>
        </p:txBody>
      </p:sp>
      <p:sp>
        <p:nvSpPr>
          <p:cNvPr id="713740" name="Rectangle 12"/>
          <p:cNvSpPr>
            <a:spLocks noChangeArrowheads="1"/>
          </p:cNvSpPr>
          <p:nvPr/>
        </p:nvSpPr>
        <p:spPr bwMode="auto">
          <a:xfrm>
            <a:off x="5262563" y="2208213"/>
            <a:ext cx="681037" cy="504825"/>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8</a:t>
            </a:r>
          </a:p>
        </p:txBody>
      </p:sp>
      <p:sp>
        <p:nvSpPr>
          <p:cNvPr id="713741" name="Rectangle 13"/>
          <p:cNvSpPr>
            <a:spLocks noChangeArrowheads="1"/>
          </p:cNvSpPr>
          <p:nvPr/>
        </p:nvSpPr>
        <p:spPr bwMode="auto">
          <a:xfrm>
            <a:off x="5943600" y="2208213"/>
            <a:ext cx="682625" cy="504825"/>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9</a:t>
            </a:r>
          </a:p>
        </p:txBody>
      </p:sp>
      <p:sp>
        <p:nvSpPr>
          <p:cNvPr id="713742" name="Rectangle 14"/>
          <p:cNvSpPr>
            <a:spLocks noChangeArrowheads="1"/>
          </p:cNvSpPr>
          <p:nvPr/>
        </p:nvSpPr>
        <p:spPr bwMode="auto">
          <a:xfrm>
            <a:off x="6629400" y="2208213"/>
            <a:ext cx="681038" cy="504825"/>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10</a:t>
            </a:r>
          </a:p>
        </p:txBody>
      </p:sp>
      <p:sp>
        <p:nvSpPr>
          <p:cNvPr id="713743" name="Rectangle 15"/>
          <p:cNvSpPr>
            <a:spLocks noChangeArrowheads="1"/>
          </p:cNvSpPr>
          <p:nvPr/>
        </p:nvSpPr>
        <p:spPr bwMode="auto">
          <a:xfrm>
            <a:off x="7313613" y="2208213"/>
            <a:ext cx="681037" cy="504825"/>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11</a:t>
            </a:r>
          </a:p>
        </p:txBody>
      </p:sp>
      <p:sp>
        <p:nvSpPr>
          <p:cNvPr id="713744" name="Rectangle 16"/>
          <p:cNvSpPr>
            <a:spLocks noChangeArrowheads="1"/>
          </p:cNvSpPr>
          <p:nvPr/>
        </p:nvSpPr>
        <p:spPr bwMode="auto">
          <a:xfrm>
            <a:off x="7994650" y="2208213"/>
            <a:ext cx="682625" cy="504825"/>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12</a:t>
            </a:r>
          </a:p>
        </p:txBody>
      </p:sp>
      <p:sp>
        <p:nvSpPr>
          <p:cNvPr id="713746" name="Line 18"/>
          <p:cNvSpPr>
            <a:spLocks noChangeShapeType="1"/>
          </p:cNvSpPr>
          <p:nvPr/>
        </p:nvSpPr>
        <p:spPr bwMode="auto">
          <a:xfrm>
            <a:off x="1160463" y="2208213"/>
            <a:ext cx="0" cy="504825"/>
          </a:xfrm>
          <a:prstGeom prst="line">
            <a:avLst/>
          </a:prstGeom>
          <a:noFill/>
          <a:ln w="9525">
            <a:solidFill>
              <a:schemeClr val="tx1"/>
            </a:solidFill>
            <a:round/>
          </a:ln>
          <a:effectLst/>
        </p:spPr>
        <p:txBody>
          <a:bodyPr/>
          <a:lstStyle/>
          <a:p>
            <a:endParaRPr lang="zh-CN" altLang="en-US"/>
          </a:p>
        </p:txBody>
      </p:sp>
      <p:sp>
        <p:nvSpPr>
          <p:cNvPr id="713747" name="Line 19"/>
          <p:cNvSpPr>
            <a:spLocks noChangeShapeType="1"/>
          </p:cNvSpPr>
          <p:nvPr/>
        </p:nvSpPr>
        <p:spPr bwMode="auto">
          <a:xfrm>
            <a:off x="1843088" y="2208213"/>
            <a:ext cx="0" cy="504825"/>
          </a:xfrm>
          <a:prstGeom prst="line">
            <a:avLst/>
          </a:prstGeom>
          <a:noFill/>
          <a:ln w="9525">
            <a:solidFill>
              <a:schemeClr val="tx1"/>
            </a:solidFill>
            <a:round/>
          </a:ln>
          <a:effectLst/>
        </p:spPr>
        <p:txBody>
          <a:bodyPr/>
          <a:lstStyle/>
          <a:p>
            <a:endParaRPr lang="zh-CN" altLang="en-US"/>
          </a:p>
        </p:txBody>
      </p:sp>
      <p:sp>
        <p:nvSpPr>
          <p:cNvPr id="713748" name="Line 20"/>
          <p:cNvSpPr>
            <a:spLocks noChangeShapeType="1"/>
          </p:cNvSpPr>
          <p:nvPr/>
        </p:nvSpPr>
        <p:spPr bwMode="auto">
          <a:xfrm>
            <a:off x="2524125" y="2208213"/>
            <a:ext cx="0" cy="504825"/>
          </a:xfrm>
          <a:prstGeom prst="line">
            <a:avLst/>
          </a:prstGeom>
          <a:noFill/>
          <a:ln w="9525">
            <a:solidFill>
              <a:schemeClr val="tx1"/>
            </a:solidFill>
            <a:round/>
          </a:ln>
          <a:effectLst/>
        </p:spPr>
        <p:txBody>
          <a:bodyPr/>
          <a:lstStyle/>
          <a:p>
            <a:endParaRPr lang="zh-CN" altLang="en-US"/>
          </a:p>
        </p:txBody>
      </p:sp>
      <p:sp>
        <p:nvSpPr>
          <p:cNvPr id="713749" name="Line 21"/>
          <p:cNvSpPr>
            <a:spLocks noChangeShapeType="1"/>
          </p:cNvSpPr>
          <p:nvPr/>
        </p:nvSpPr>
        <p:spPr bwMode="auto">
          <a:xfrm>
            <a:off x="3206750" y="2208213"/>
            <a:ext cx="0" cy="504825"/>
          </a:xfrm>
          <a:prstGeom prst="line">
            <a:avLst/>
          </a:prstGeom>
          <a:noFill/>
          <a:ln w="9525">
            <a:solidFill>
              <a:schemeClr val="tx1"/>
            </a:solidFill>
            <a:round/>
          </a:ln>
          <a:effectLst/>
        </p:spPr>
        <p:txBody>
          <a:bodyPr/>
          <a:lstStyle/>
          <a:p>
            <a:endParaRPr lang="zh-CN" altLang="en-US"/>
          </a:p>
        </p:txBody>
      </p:sp>
      <p:sp>
        <p:nvSpPr>
          <p:cNvPr id="713750" name="Line 22"/>
          <p:cNvSpPr>
            <a:spLocks noChangeShapeType="1"/>
          </p:cNvSpPr>
          <p:nvPr/>
        </p:nvSpPr>
        <p:spPr bwMode="auto">
          <a:xfrm>
            <a:off x="3887788" y="2208213"/>
            <a:ext cx="0" cy="504825"/>
          </a:xfrm>
          <a:prstGeom prst="line">
            <a:avLst/>
          </a:prstGeom>
          <a:noFill/>
          <a:ln w="9525">
            <a:solidFill>
              <a:schemeClr val="tx1"/>
            </a:solidFill>
            <a:round/>
          </a:ln>
          <a:effectLst/>
        </p:spPr>
        <p:txBody>
          <a:bodyPr/>
          <a:lstStyle/>
          <a:p>
            <a:endParaRPr lang="zh-CN" altLang="en-US"/>
          </a:p>
        </p:txBody>
      </p:sp>
      <p:sp>
        <p:nvSpPr>
          <p:cNvPr id="713751" name="Line 23"/>
          <p:cNvSpPr>
            <a:spLocks noChangeShapeType="1"/>
          </p:cNvSpPr>
          <p:nvPr/>
        </p:nvSpPr>
        <p:spPr bwMode="auto">
          <a:xfrm>
            <a:off x="4570413" y="2208213"/>
            <a:ext cx="0" cy="504825"/>
          </a:xfrm>
          <a:prstGeom prst="line">
            <a:avLst/>
          </a:prstGeom>
          <a:noFill/>
          <a:ln w="9525">
            <a:solidFill>
              <a:schemeClr val="tx1"/>
            </a:solidFill>
            <a:round/>
          </a:ln>
          <a:effectLst/>
        </p:spPr>
        <p:txBody>
          <a:bodyPr/>
          <a:lstStyle/>
          <a:p>
            <a:endParaRPr lang="zh-CN" altLang="en-US"/>
          </a:p>
        </p:txBody>
      </p:sp>
      <p:sp>
        <p:nvSpPr>
          <p:cNvPr id="713752" name="Line 24"/>
          <p:cNvSpPr>
            <a:spLocks noChangeShapeType="1"/>
          </p:cNvSpPr>
          <p:nvPr/>
        </p:nvSpPr>
        <p:spPr bwMode="auto">
          <a:xfrm>
            <a:off x="5253038" y="2208213"/>
            <a:ext cx="0" cy="504825"/>
          </a:xfrm>
          <a:prstGeom prst="line">
            <a:avLst/>
          </a:prstGeom>
          <a:noFill/>
          <a:ln w="9525">
            <a:solidFill>
              <a:schemeClr val="tx1"/>
            </a:solidFill>
            <a:round/>
          </a:ln>
          <a:effectLst/>
        </p:spPr>
        <p:txBody>
          <a:bodyPr/>
          <a:lstStyle/>
          <a:p>
            <a:endParaRPr lang="zh-CN" altLang="en-US"/>
          </a:p>
        </p:txBody>
      </p:sp>
      <p:sp>
        <p:nvSpPr>
          <p:cNvPr id="713753" name="Line 25"/>
          <p:cNvSpPr>
            <a:spLocks noChangeShapeType="1"/>
          </p:cNvSpPr>
          <p:nvPr/>
        </p:nvSpPr>
        <p:spPr bwMode="auto">
          <a:xfrm>
            <a:off x="5934075" y="2208213"/>
            <a:ext cx="0" cy="504825"/>
          </a:xfrm>
          <a:prstGeom prst="line">
            <a:avLst/>
          </a:prstGeom>
          <a:noFill/>
          <a:ln w="9525">
            <a:solidFill>
              <a:schemeClr val="tx1"/>
            </a:solidFill>
            <a:round/>
          </a:ln>
          <a:effectLst/>
        </p:spPr>
        <p:txBody>
          <a:bodyPr/>
          <a:lstStyle/>
          <a:p>
            <a:endParaRPr lang="zh-CN" altLang="en-US"/>
          </a:p>
        </p:txBody>
      </p:sp>
      <p:sp>
        <p:nvSpPr>
          <p:cNvPr id="713754" name="Line 26"/>
          <p:cNvSpPr>
            <a:spLocks noChangeShapeType="1"/>
          </p:cNvSpPr>
          <p:nvPr/>
        </p:nvSpPr>
        <p:spPr bwMode="auto">
          <a:xfrm>
            <a:off x="6616700" y="2208213"/>
            <a:ext cx="0" cy="504825"/>
          </a:xfrm>
          <a:prstGeom prst="line">
            <a:avLst/>
          </a:prstGeom>
          <a:noFill/>
          <a:ln w="9525">
            <a:solidFill>
              <a:schemeClr val="tx1"/>
            </a:solidFill>
            <a:round/>
          </a:ln>
          <a:effectLst/>
        </p:spPr>
        <p:txBody>
          <a:bodyPr/>
          <a:lstStyle/>
          <a:p>
            <a:endParaRPr lang="zh-CN" altLang="en-US"/>
          </a:p>
        </p:txBody>
      </p:sp>
      <p:sp>
        <p:nvSpPr>
          <p:cNvPr id="713755" name="Line 27"/>
          <p:cNvSpPr>
            <a:spLocks noChangeShapeType="1"/>
          </p:cNvSpPr>
          <p:nvPr/>
        </p:nvSpPr>
        <p:spPr bwMode="auto">
          <a:xfrm>
            <a:off x="7297738" y="2208213"/>
            <a:ext cx="0" cy="504825"/>
          </a:xfrm>
          <a:prstGeom prst="line">
            <a:avLst/>
          </a:prstGeom>
          <a:noFill/>
          <a:ln w="9525">
            <a:solidFill>
              <a:schemeClr val="tx1"/>
            </a:solidFill>
            <a:round/>
          </a:ln>
          <a:effectLst/>
        </p:spPr>
        <p:txBody>
          <a:bodyPr/>
          <a:lstStyle/>
          <a:p>
            <a:endParaRPr lang="zh-CN" altLang="en-US"/>
          </a:p>
        </p:txBody>
      </p:sp>
      <p:sp>
        <p:nvSpPr>
          <p:cNvPr id="713756" name="Line 28"/>
          <p:cNvSpPr>
            <a:spLocks noChangeShapeType="1"/>
          </p:cNvSpPr>
          <p:nvPr/>
        </p:nvSpPr>
        <p:spPr bwMode="auto">
          <a:xfrm>
            <a:off x="7980363" y="2208213"/>
            <a:ext cx="0" cy="504825"/>
          </a:xfrm>
          <a:prstGeom prst="line">
            <a:avLst/>
          </a:prstGeom>
          <a:noFill/>
          <a:ln w="9525">
            <a:solidFill>
              <a:schemeClr val="tx1"/>
            </a:solidFill>
            <a:round/>
          </a:ln>
          <a:effectLst/>
        </p:spPr>
        <p:txBody>
          <a:bodyPr/>
          <a:lstStyle/>
          <a:p>
            <a:endParaRPr lang="zh-CN" altLang="en-US"/>
          </a:p>
        </p:txBody>
      </p:sp>
      <p:sp>
        <p:nvSpPr>
          <p:cNvPr id="713758" name="Text Box 30"/>
          <p:cNvSpPr txBox="1">
            <a:spLocks noChangeArrowheads="1"/>
          </p:cNvSpPr>
          <p:nvPr/>
        </p:nvSpPr>
        <p:spPr bwMode="auto">
          <a:xfrm>
            <a:off x="1843088" y="2967038"/>
            <a:ext cx="5424883" cy="461665"/>
          </a:xfrm>
          <a:prstGeom prst="rect">
            <a:avLst/>
          </a:prstGeom>
          <a:noFill/>
          <a:ln w="9525">
            <a:noFill/>
            <a:miter lim="800000"/>
          </a:ln>
          <a:effectLst/>
        </p:spPr>
        <p:txBody>
          <a:bodyPr wrap="none">
            <a:spAutoFit/>
          </a:bodyPr>
          <a:lstStyle/>
          <a:p>
            <a:r>
              <a:rPr lang="en-US" altLang="zh-CN" sz="2400" dirty="0">
                <a:latin typeface="Times New Roman" panose="02020603050405020304" pitchFamily="18" charset="0"/>
                <a:ea typeface="黑体" panose="02010609060101010101" pitchFamily="49" charset="-122"/>
              </a:rPr>
              <a:t>(a) </a:t>
            </a:r>
            <a:r>
              <a:rPr lang="zh-CN" altLang="en-US" sz="2400" dirty="0">
                <a:latin typeface="Times New Roman" panose="02020603050405020304" pitchFamily="18" charset="0"/>
                <a:ea typeface="黑体" panose="02010609060101010101" pitchFamily="49" charset="-122"/>
              </a:rPr>
              <a:t>发送方维持发送窗口 </a:t>
            </a:r>
            <a:r>
              <a:rPr lang="en-US" altLang="zh-CN" sz="2400" dirty="0">
                <a:latin typeface="Times New Roman" panose="02020603050405020304" pitchFamily="18" charset="0"/>
                <a:ea typeface="黑体" panose="02010609060101010101" pitchFamily="49" charset="-122"/>
              </a:rPr>
              <a:t>(</a:t>
            </a:r>
            <a:r>
              <a:rPr lang="zh-CN" altLang="en-US" sz="2400" dirty="0">
                <a:latin typeface="Times New Roman" panose="02020603050405020304" pitchFamily="18" charset="0"/>
                <a:ea typeface="黑体" panose="02010609060101010101" pitchFamily="49" charset="-122"/>
              </a:rPr>
              <a:t>发送窗口是 </a:t>
            </a:r>
            <a:r>
              <a:rPr lang="en-US" altLang="zh-CN" sz="2400" dirty="0">
                <a:latin typeface="Times New Roman" panose="02020603050405020304" pitchFamily="18" charset="0"/>
                <a:ea typeface="黑体" panose="02010609060101010101" pitchFamily="49" charset="-122"/>
              </a:rPr>
              <a:t>5)</a:t>
            </a:r>
          </a:p>
        </p:txBody>
      </p:sp>
      <p:sp>
        <p:nvSpPr>
          <p:cNvPr id="713759" name="Text Box 31"/>
          <p:cNvSpPr txBox="1">
            <a:spLocks noChangeArrowheads="1"/>
          </p:cNvSpPr>
          <p:nvPr/>
        </p:nvSpPr>
        <p:spPr bwMode="auto">
          <a:xfrm>
            <a:off x="1406525" y="1484313"/>
            <a:ext cx="1403350" cy="457200"/>
          </a:xfrm>
          <a:prstGeom prst="rect">
            <a:avLst/>
          </a:prstGeom>
          <a:noFill/>
          <a:ln w="9525">
            <a:noFill/>
            <a:miter lim="800000"/>
          </a:ln>
          <a:effectLst/>
        </p:spPr>
        <p:txBody>
          <a:bodyPr wrap="none">
            <a:spAutoFit/>
          </a:bodyPr>
          <a:lstStyle/>
          <a:p>
            <a:r>
              <a:rPr lang="zh-CN" altLang="en-US" sz="2400">
                <a:latin typeface="Times New Roman" panose="02020603050405020304" pitchFamily="18" charset="0"/>
                <a:ea typeface="黑体" panose="02010609060101010101" pitchFamily="49" charset="-122"/>
              </a:rPr>
              <a:t>发送窗口</a:t>
            </a:r>
          </a:p>
        </p:txBody>
      </p:sp>
      <p:grpSp>
        <p:nvGrpSpPr>
          <p:cNvPr id="713791" name="Group 63"/>
          <p:cNvGrpSpPr/>
          <p:nvPr/>
        </p:nvGrpSpPr>
        <p:grpSpPr bwMode="auto">
          <a:xfrm>
            <a:off x="468313" y="3668713"/>
            <a:ext cx="8199437" cy="1865312"/>
            <a:chOff x="385" y="2704"/>
            <a:chExt cx="5165" cy="1175"/>
          </a:xfrm>
        </p:grpSpPr>
        <p:sp>
          <p:nvSpPr>
            <p:cNvPr id="713788" name="Rectangle 60"/>
            <p:cNvSpPr>
              <a:spLocks noChangeArrowheads="1"/>
            </p:cNvSpPr>
            <p:nvPr/>
          </p:nvSpPr>
          <p:spPr bwMode="auto">
            <a:xfrm>
              <a:off x="821" y="3012"/>
              <a:ext cx="2150" cy="575"/>
            </a:xfrm>
            <a:prstGeom prst="rect">
              <a:avLst/>
            </a:prstGeom>
            <a:solidFill>
              <a:srgbClr val="66FF99"/>
            </a:solidFill>
            <a:ln w="28575">
              <a:solidFill>
                <a:srgbClr val="808080"/>
              </a:solidFill>
              <a:miter lim="800000"/>
            </a:ln>
            <a:effectLst/>
          </p:spPr>
          <p:txBody>
            <a:bodyPr wrap="none" anchor="ctr"/>
            <a:lstStyle/>
            <a:p>
              <a:endParaRPr lang="zh-CN" altLang="en-US"/>
            </a:p>
          </p:txBody>
        </p:sp>
        <p:sp>
          <p:nvSpPr>
            <p:cNvPr id="713776" name="Rectangle 48"/>
            <p:cNvSpPr>
              <a:spLocks noChangeArrowheads="1"/>
            </p:cNvSpPr>
            <p:nvPr/>
          </p:nvSpPr>
          <p:spPr bwMode="auto">
            <a:xfrm>
              <a:off x="385" y="3140"/>
              <a:ext cx="5158" cy="319"/>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713760" name="Text Box 32"/>
            <p:cNvSpPr txBox="1">
              <a:spLocks noChangeArrowheads="1"/>
            </p:cNvSpPr>
            <p:nvPr/>
          </p:nvSpPr>
          <p:spPr bwMode="auto">
            <a:xfrm>
              <a:off x="1258" y="3591"/>
              <a:ext cx="3268" cy="288"/>
            </a:xfrm>
            <a:prstGeom prst="rect">
              <a:avLst/>
            </a:prstGeom>
            <a:noFill/>
            <a:ln w="9525">
              <a:noFill/>
              <a:miter lim="800000"/>
            </a:ln>
            <a:effectLst/>
          </p:spPr>
          <p:txBody>
            <a:bodyPr wrap="none">
              <a:spAutoFit/>
            </a:bodyPr>
            <a:lstStyle/>
            <a:p>
              <a:r>
                <a:rPr lang="en-US" altLang="zh-CN" sz="2400" dirty="0">
                  <a:latin typeface="Times New Roman" panose="02020603050405020304" pitchFamily="18" charset="0"/>
                  <a:ea typeface="黑体" panose="02010609060101010101" pitchFamily="49" charset="-122"/>
                </a:rPr>
                <a:t>(b) </a:t>
              </a:r>
              <a:r>
                <a:rPr lang="zh-CN" altLang="en-US" sz="2400" dirty="0">
                  <a:latin typeface="Times New Roman" panose="02020603050405020304" pitchFamily="18" charset="0"/>
                  <a:ea typeface="黑体" panose="02010609060101010101" pitchFamily="49" charset="-122"/>
                </a:rPr>
                <a:t>收到一个确认后发送窗口向前滑动</a:t>
              </a:r>
            </a:p>
          </p:txBody>
        </p:sp>
        <p:sp>
          <p:nvSpPr>
            <p:cNvPr id="713761" name="Line 33"/>
            <p:cNvSpPr>
              <a:spLocks noChangeShapeType="1"/>
            </p:cNvSpPr>
            <p:nvPr/>
          </p:nvSpPr>
          <p:spPr bwMode="auto">
            <a:xfrm>
              <a:off x="3016" y="3067"/>
              <a:ext cx="421" cy="0"/>
            </a:xfrm>
            <a:prstGeom prst="line">
              <a:avLst/>
            </a:prstGeom>
            <a:noFill/>
            <a:ln w="57150">
              <a:solidFill>
                <a:schemeClr val="hlink"/>
              </a:solidFill>
              <a:round/>
              <a:tailEnd type="triangle" w="med" len="lg"/>
            </a:ln>
            <a:effectLst/>
          </p:spPr>
          <p:txBody>
            <a:bodyPr/>
            <a:lstStyle/>
            <a:p>
              <a:endParaRPr lang="zh-CN" altLang="en-US"/>
            </a:p>
          </p:txBody>
        </p:sp>
        <p:sp>
          <p:nvSpPr>
            <p:cNvPr id="713762" name="Text Box 34"/>
            <p:cNvSpPr txBox="1">
              <a:spLocks noChangeArrowheads="1"/>
            </p:cNvSpPr>
            <p:nvPr/>
          </p:nvSpPr>
          <p:spPr bwMode="auto">
            <a:xfrm>
              <a:off x="3424" y="2840"/>
              <a:ext cx="500" cy="288"/>
            </a:xfrm>
            <a:prstGeom prst="rect">
              <a:avLst/>
            </a:prstGeom>
            <a:noFill/>
            <a:ln w="9525">
              <a:noFill/>
              <a:miter lim="800000"/>
            </a:ln>
            <a:effectLst/>
          </p:spPr>
          <p:txBody>
            <a:bodyPr wrap="none">
              <a:spAutoFit/>
            </a:bodyPr>
            <a:lstStyle/>
            <a:p>
              <a:r>
                <a:rPr lang="zh-CN" altLang="en-US" sz="2400">
                  <a:latin typeface="Times New Roman" panose="02020603050405020304" pitchFamily="18" charset="0"/>
                  <a:ea typeface="黑体" panose="02010609060101010101" pitchFamily="49" charset="-122"/>
                </a:rPr>
                <a:t>向前</a:t>
              </a:r>
            </a:p>
          </p:txBody>
        </p:sp>
        <p:sp>
          <p:nvSpPr>
            <p:cNvPr id="713764" name="Rectangle 36"/>
            <p:cNvSpPr>
              <a:spLocks noChangeArrowheads="1"/>
            </p:cNvSpPr>
            <p:nvPr/>
          </p:nvSpPr>
          <p:spPr bwMode="auto">
            <a:xfrm>
              <a:off x="385" y="3140"/>
              <a:ext cx="430" cy="319"/>
            </a:xfrm>
            <a:prstGeom prst="rect">
              <a:avLst/>
            </a:prstGeom>
            <a:noFill/>
            <a:ln w="9525">
              <a:noFill/>
              <a:miter lim="800000"/>
            </a:ln>
            <a:effectLst/>
          </p:spPr>
          <p:txBody>
            <a:bodyPr wrap="none" anchor="ctr"/>
            <a:lstStyle/>
            <a:p>
              <a:pPr algn="ctr"/>
              <a:r>
                <a:rPr lang="en-US" altLang="zh-CN" dirty="0">
                  <a:latin typeface="Times New Roman" panose="02020603050405020304" pitchFamily="18" charset="0"/>
                  <a:ea typeface="黑体" panose="02010609060101010101" pitchFamily="49" charset="-122"/>
                </a:rPr>
                <a:t>1</a:t>
              </a:r>
            </a:p>
          </p:txBody>
        </p:sp>
        <p:sp>
          <p:nvSpPr>
            <p:cNvPr id="713765" name="Rectangle 37"/>
            <p:cNvSpPr>
              <a:spLocks noChangeArrowheads="1"/>
            </p:cNvSpPr>
            <p:nvPr/>
          </p:nvSpPr>
          <p:spPr bwMode="auto">
            <a:xfrm>
              <a:off x="815" y="3140"/>
              <a:ext cx="429" cy="319"/>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2</a:t>
              </a:r>
            </a:p>
          </p:txBody>
        </p:sp>
        <p:sp>
          <p:nvSpPr>
            <p:cNvPr id="713766" name="Rectangle 38"/>
            <p:cNvSpPr>
              <a:spLocks noChangeArrowheads="1"/>
            </p:cNvSpPr>
            <p:nvPr/>
          </p:nvSpPr>
          <p:spPr bwMode="auto">
            <a:xfrm>
              <a:off x="1246" y="3140"/>
              <a:ext cx="429" cy="319"/>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3</a:t>
              </a:r>
            </a:p>
          </p:txBody>
        </p:sp>
        <p:sp>
          <p:nvSpPr>
            <p:cNvPr id="713767" name="Rectangle 39"/>
            <p:cNvSpPr>
              <a:spLocks noChangeArrowheads="1"/>
            </p:cNvSpPr>
            <p:nvPr/>
          </p:nvSpPr>
          <p:spPr bwMode="auto">
            <a:xfrm>
              <a:off x="1675" y="3140"/>
              <a:ext cx="430" cy="319"/>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4</a:t>
              </a:r>
            </a:p>
          </p:txBody>
        </p:sp>
        <p:sp>
          <p:nvSpPr>
            <p:cNvPr id="713768" name="Rectangle 40"/>
            <p:cNvSpPr>
              <a:spLocks noChangeArrowheads="1"/>
            </p:cNvSpPr>
            <p:nvPr/>
          </p:nvSpPr>
          <p:spPr bwMode="auto">
            <a:xfrm>
              <a:off x="2107" y="3140"/>
              <a:ext cx="429" cy="319"/>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5</a:t>
              </a:r>
            </a:p>
          </p:txBody>
        </p:sp>
        <p:sp>
          <p:nvSpPr>
            <p:cNvPr id="713769" name="Rectangle 41"/>
            <p:cNvSpPr>
              <a:spLocks noChangeArrowheads="1"/>
            </p:cNvSpPr>
            <p:nvPr/>
          </p:nvSpPr>
          <p:spPr bwMode="auto">
            <a:xfrm>
              <a:off x="2538" y="3140"/>
              <a:ext cx="429" cy="319"/>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6</a:t>
              </a:r>
            </a:p>
          </p:txBody>
        </p:sp>
        <p:sp>
          <p:nvSpPr>
            <p:cNvPr id="713770" name="Rectangle 42"/>
            <p:cNvSpPr>
              <a:spLocks noChangeArrowheads="1"/>
            </p:cNvSpPr>
            <p:nvPr/>
          </p:nvSpPr>
          <p:spPr bwMode="auto">
            <a:xfrm>
              <a:off x="2967" y="3140"/>
              <a:ext cx="430" cy="319"/>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7</a:t>
              </a:r>
            </a:p>
          </p:txBody>
        </p:sp>
        <p:sp>
          <p:nvSpPr>
            <p:cNvPr id="713771" name="Rectangle 43"/>
            <p:cNvSpPr>
              <a:spLocks noChangeArrowheads="1"/>
            </p:cNvSpPr>
            <p:nvPr/>
          </p:nvSpPr>
          <p:spPr bwMode="auto">
            <a:xfrm>
              <a:off x="3399" y="3140"/>
              <a:ext cx="429" cy="319"/>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8</a:t>
              </a:r>
            </a:p>
          </p:txBody>
        </p:sp>
        <p:sp>
          <p:nvSpPr>
            <p:cNvPr id="713772" name="Rectangle 44"/>
            <p:cNvSpPr>
              <a:spLocks noChangeArrowheads="1"/>
            </p:cNvSpPr>
            <p:nvPr/>
          </p:nvSpPr>
          <p:spPr bwMode="auto">
            <a:xfrm>
              <a:off x="3828" y="3140"/>
              <a:ext cx="430" cy="319"/>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9</a:t>
              </a:r>
            </a:p>
          </p:txBody>
        </p:sp>
        <p:sp>
          <p:nvSpPr>
            <p:cNvPr id="713773" name="Rectangle 45"/>
            <p:cNvSpPr>
              <a:spLocks noChangeArrowheads="1"/>
            </p:cNvSpPr>
            <p:nvPr/>
          </p:nvSpPr>
          <p:spPr bwMode="auto">
            <a:xfrm>
              <a:off x="4259" y="3140"/>
              <a:ext cx="430" cy="319"/>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10</a:t>
              </a:r>
            </a:p>
          </p:txBody>
        </p:sp>
        <p:sp>
          <p:nvSpPr>
            <p:cNvPr id="713774" name="Rectangle 46"/>
            <p:cNvSpPr>
              <a:spLocks noChangeArrowheads="1"/>
            </p:cNvSpPr>
            <p:nvPr/>
          </p:nvSpPr>
          <p:spPr bwMode="auto">
            <a:xfrm>
              <a:off x="4690" y="3140"/>
              <a:ext cx="430" cy="319"/>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11</a:t>
              </a:r>
            </a:p>
          </p:txBody>
        </p:sp>
        <p:sp>
          <p:nvSpPr>
            <p:cNvPr id="713775" name="Rectangle 47"/>
            <p:cNvSpPr>
              <a:spLocks noChangeArrowheads="1"/>
            </p:cNvSpPr>
            <p:nvPr/>
          </p:nvSpPr>
          <p:spPr bwMode="auto">
            <a:xfrm>
              <a:off x="5120" y="3140"/>
              <a:ext cx="430" cy="319"/>
            </a:xfrm>
            <a:prstGeom prst="rect">
              <a:avLst/>
            </a:prstGeom>
            <a:noFill/>
            <a:ln w="9525">
              <a:noFill/>
              <a:miter lim="800000"/>
            </a:ln>
            <a:effectLst/>
          </p:spPr>
          <p:txBody>
            <a:bodyPr wrap="none" anchor="ctr"/>
            <a:lstStyle/>
            <a:p>
              <a:pPr algn="ctr"/>
              <a:r>
                <a:rPr lang="en-US" altLang="zh-CN">
                  <a:latin typeface="Times New Roman" panose="02020603050405020304" pitchFamily="18" charset="0"/>
                  <a:ea typeface="黑体" panose="02010609060101010101" pitchFamily="49" charset="-122"/>
                </a:rPr>
                <a:t>12</a:t>
              </a:r>
            </a:p>
          </p:txBody>
        </p:sp>
        <p:sp>
          <p:nvSpPr>
            <p:cNvPr id="713777" name="Line 49"/>
            <p:cNvSpPr>
              <a:spLocks noChangeShapeType="1"/>
            </p:cNvSpPr>
            <p:nvPr/>
          </p:nvSpPr>
          <p:spPr bwMode="auto">
            <a:xfrm>
              <a:off x="815" y="3140"/>
              <a:ext cx="0" cy="319"/>
            </a:xfrm>
            <a:prstGeom prst="line">
              <a:avLst/>
            </a:prstGeom>
            <a:noFill/>
            <a:ln w="9525">
              <a:solidFill>
                <a:schemeClr val="tx1"/>
              </a:solidFill>
              <a:round/>
            </a:ln>
            <a:effectLst/>
          </p:spPr>
          <p:txBody>
            <a:bodyPr/>
            <a:lstStyle/>
            <a:p>
              <a:endParaRPr lang="zh-CN" altLang="en-US"/>
            </a:p>
          </p:txBody>
        </p:sp>
        <p:sp>
          <p:nvSpPr>
            <p:cNvPr id="713778" name="Line 50"/>
            <p:cNvSpPr>
              <a:spLocks noChangeShapeType="1"/>
            </p:cNvSpPr>
            <p:nvPr/>
          </p:nvSpPr>
          <p:spPr bwMode="auto">
            <a:xfrm>
              <a:off x="1244" y="3140"/>
              <a:ext cx="0" cy="319"/>
            </a:xfrm>
            <a:prstGeom prst="line">
              <a:avLst/>
            </a:prstGeom>
            <a:noFill/>
            <a:ln w="9525">
              <a:solidFill>
                <a:schemeClr val="tx1"/>
              </a:solidFill>
              <a:round/>
            </a:ln>
            <a:effectLst/>
          </p:spPr>
          <p:txBody>
            <a:bodyPr/>
            <a:lstStyle/>
            <a:p>
              <a:endParaRPr lang="zh-CN" altLang="en-US"/>
            </a:p>
          </p:txBody>
        </p:sp>
        <p:sp>
          <p:nvSpPr>
            <p:cNvPr id="713779" name="Line 51"/>
            <p:cNvSpPr>
              <a:spLocks noChangeShapeType="1"/>
            </p:cNvSpPr>
            <p:nvPr/>
          </p:nvSpPr>
          <p:spPr bwMode="auto">
            <a:xfrm>
              <a:off x="1674" y="3140"/>
              <a:ext cx="0" cy="319"/>
            </a:xfrm>
            <a:prstGeom prst="line">
              <a:avLst/>
            </a:prstGeom>
            <a:noFill/>
            <a:ln w="9525">
              <a:solidFill>
                <a:schemeClr val="tx1"/>
              </a:solidFill>
              <a:round/>
            </a:ln>
            <a:effectLst/>
          </p:spPr>
          <p:txBody>
            <a:bodyPr/>
            <a:lstStyle/>
            <a:p>
              <a:endParaRPr lang="zh-CN" altLang="en-US"/>
            </a:p>
          </p:txBody>
        </p:sp>
        <p:sp>
          <p:nvSpPr>
            <p:cNvPr id="713780" name="Line 52"/>
            <p:cNvSpPr>
              <a:spLocks noChangeShapeType="1"/>
            </p:cNvSpPr>
            <p:nvPr/>
          </p:nvSpPr>
          <p:spPr bwMode="auto">
            <a:xfrm>
              <a:off x="2103" y="3140"/>
              <a:ext cx="0" cy="319"/>
            </a:xfrm>
            <a:prstGeom prst="line">
              <a:avLst/>
            </a:prstGeom>
            <a:noFill/>
            <a:ln w="9525">
              <a:solidFill>
                <a:schemeClr val="tx1"/>
              </a:solidFill>
              <a:round/>
            </a:ln>
            <a:effectLst/>
          </p:spPr>
          <p:txBody>
            <a:bodyPr/>
            <a:lstStyle/>
            <a:p>
              <a:endParaRPr lang="zh-CN" altLang="en-US"/>
            </a:p>
          </p:txBody>
        </p:sp>
        <p:sp>
          <p:nvSpPr>
            <p:cNvPr id="713781" name="Line 53"/>
            <p:cNvSpPr>
              <a:spLocks noChangeShapeType="1"/>
            </p:cNvSpPr>
            <p:nvPr/>
          </p:nvSpPr>
          <p:spPr bwMode="auto">
            <a:xfrm>
              <a:off x="2533" y="3140"/>
              <a:ext cx="0" cy="319"/>
            </a:xfrm>
            <a:prstGeom prst="line">
              <a:avLst/>
            </a:prstGeom>
            <a:noFill/>
            <a:ln w="9525">
              <a:solidFill>
                <a:schemeClr val="tx1"/>
              </a:solidFill>
              <a:round/>
            </a:ln>
            <a:effectLst/>
          </p:spPr>
          <p:txBody>
            <a:bodyPr/>
            <a:lstStyle/>
            <a:p>
              <a:endParaRPr lang="zh-CN" altLang="en-US"/>
            </a:p>
          </p:txBody>
        </p:sp>
        <p:sp>
          <p:nvSpPr>
            <p:cNvPr id="713782" name="Line 54"/>
            <p:cNvSpPr>
              <a:spLocks noChangeShapeType="1"/>
            </p:cNvSpPr>
            <p:nvPr/>
          </p:nvSpPr>
          <p:spPr bwMode="auto">
            <a:xfrm>
              <a:off x="2963" y="3140"/>
              <a:ext cx="0" cy="319"/>
            </a:xfrm>
            <a:prstGeom prst="line">
              <a:avLst/>
            </a:prstGeom>
            <a:noFill/>
            <a:ln w="9525">
              <a:solidFill>
                <a:schemeClr val="tx1"/>
              </a:solidFill>
              <a:round/>
            </a:ln>
            <a:effectLst/>
          </p:spPr>
          <p:txBody>
            <a:bodyPr/>
            <a:lstStyle/>
            <a:p>
              <a:endParaRPr lang="zh-CN" altLang="en-US"/>
            </a:p>
          </p:txBody>
        </p:sp>
        <p:sp>
          <p:nvSpPr>
            <p:cNvPr id="713783" name="Line 55"/>
            <p:cNvSpPr>
              <a:spLocks noChangeShapeType="1"/>
            </p:cNvSpPr>
            <p:nvPr/>
          </p:nvSpPr>
          <p:spPr bwMode="auto">
            <a:xfrm>
              <a:off x="3392" y="3140"/>
              <a:ext cx="0" cy="319"/>
            </a:xfrm>
            <a:prstGeom prst="line">
              <a:avLst/>
            </a:prstGeom>
            <a:noFill/>
            <a:ln w="9525">
              <a:solidFill>
                <a:schemeClr val="tx1"/>
              </a:solidFill>
              <a:round/>
            </a:ln>
            <a:effectLst/>
          </p:spPr>
          <p:txBody>
            <a:bodyPr/>
            <a:lstStyle/>
            <a:p>
              <a:endParaRPr lang="zh-CN" altLang="en-US"/>
            </a:p>
          </p:txBody>
        </p:sp>
        <p:sp>
          <p:nvSpPr>
            <p:cNvPr id="713784" name="Line 56"/>
            <p:cNvSpPr>
              <a:spLocks noChangeShapeType="1"/>
            </p:cNvSpPr>
            <p:nvPr/>
          </p:nvSpPr>
          <p:spPr bwMode="auto">
            <a:xfrm>
              <a:off x="3822" y="3140"/>
              <a:ext cx="0" cy="319"/>
            </a:xfrm>
            <a:prstGeom prst="line">
              <a:avLst/>
            </a:prstGeom>
            <a:noFill/>
            <a:ln w="9525">
              <a:solidFill>
                <a:schemeClr val="tx1"/>
              </a:solidFill>
              <a:round/>
            </a:ln>
            <a:effectLst/>
          </p:spPr>
          <p:txBody>
            <a:bodyPr/>
            <a:lstStyle/>
            <a:p>
              <a:endParaRPr lang="zh-CN" altLang="en-US"/>
            </a:p>
          </p:txBody>
        </p:sp>
        <p:sp>
          <p:nvSpPr>
            <p:cNvPr id="713785" name="Line 57"/>
            <p:cNvSpPr>
              <a:spLocks noChangeShapeType="1"/>
            </p:cNvSpPr>
            <p:nvPr/>
          </p:nvSpPr>
          <p:spPr bwMode="auto">
            <a:xfrm>
              <a:off x="4251" y="3140"/>
              <a:ext cx="0" cy="319"/>
            </a:xfrm>
            <a:prstGeom prst="line">
              <a:avLst/>
            </a:prstGeom>
            <a:noFill/>
            <a:ln w="9525">
              <a:solidFill>
                <a:schemeClr val="tx1"/>
              </a:solidFill>
              <a:round/>
            </a:ln>
            <a:effectLst/>
          </p:spPr>
          <p:txBody>
            <a:bodyPr/>
            <a:lstStyle/>
            <a:p>
              <a:endParaRPr lang="zh-CN" altLang="en-US"/>
            </a:p>
          </p:txBody>
        </p:sp>
        <p:sp>
          <p:nvSpPr>
            <p:cNvPr id="713786" name="Line 58"/>
            <p:cNvSpPr>
              <a:spLocks noChangeShapeType="1"/>
            </p:cNvSpPr>
            <p:nvPr/>
          </p:nvSpPr>
          <p:spPr bwMode="auto">
            <a:xfrm>
              <a:off x="4681" y="3140"/>
              <a:ext cx="0" cy="319"/>
            </a:xfrm>
            <a:prstGeom prst="line">
              <a:avLst/>
            </a:prstGeom>
            <a:noFill/>
            <a:ln w="9525">
              <a:solidFill>
                <a:schemeClr val="tx1"/>
              </a:solidFill>
              <a:round/>
            </a:ln>
            <a:effectLst/>
          </p:spPr>
          <p:txBody>
            <a:bodyPr/>
            <a:lstStyle/>
            <a:p>
              <a:endParaRPr lang="zh-CN" altLang="en-US"/>
            </a:p>
          </p:txBody>
        </p:sp>
        <p:sp>
          <p:nvSpPr>
            <p:cNvPr id="713787" name="Line 59"/>
            <p:cNvSpPr>
              <a:spLocks noChangeShapeType="1"/>
            </p:cNvSpPr>
            <p:nvPr/>
          </p:nvSpPr>
          <p:spPr bwMode="auto">
            <a:xfrm>
              <a:off x="5111" y="3140"/>
              <a:ext cx="0" cy="319"/>
            </a:xfrm>
            <a:prstGeom prst="line">
              <a:avLst/>
            </a:prstGeom>
            <a:noFill/>
            <a:ln w="9525">
              <a:solidFill>
                <a:schemeClr val="tx1"/>
              </a:solidFill>
              <a:round/>
            </a:ln>
            <a:effectLst/>
          </p:spPr>
          <p:txBody>
            <a:bodyPr/>
            <a:lstStyle/>
            <a:p>
              <a:endParaRPr lang="zh-CN" altLang="en-US"/>
            </a:p>
          </p:txBody>
        </p:sp>
        <p:sp>
          <p:nvSpPr>
            <p:cNvPr id="713789" name="Text Box 61"/>
            <p:cNvSpPr txBox="1">
              <a:spLocks noChangeArrowheads="1"/>
            </p:cNvSpPr>
            <p:nvPr/>
          </p:nvSpPr>
          <p:spPr bwMode="auto">
            <a:xfrm>
              <a:off x="1497" y="2704"/>
              <a:ext cx="884" cy="288"/>
            </a:xfrm>
            <a:prstGeom prst="rect">
              <a:avLst/>
            </a:prstGeom>
            <a:noFill/>
            <a:ln w="9525">
              <a:noFill/>
              <a:miter lim="800000"/>
            </a:ln>
            <a:effectLst/>
          </p:spPr>
          <p:txBody>
            <a:bodyPr wrap="none">
              <a:spAutoFit/>
            </a:bodyPr>
            <a:lstStyle/>
            <a:p>
              <a:r>
                <a:rPr lang="zh-CN" altLang="en-US" sz="2400">
                  <a:latin typeface="Times New Roman" panose="02020603050405020304" pitchFamily="18" charset="0"/>
                  <a:ea typeface="黑体" panose="02010609060101010101" pitchFamily="49" charset="-122"/>
                </a:rPr>
                <a:t>发送窗口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3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r>
              <a:rPr lang="zh-CN" altLang="en-US" dirty="0"/>
              <a:t>累积确认 </a:t>
            </a:r>
          </a:p>
        </p:txBody>
      </p:sp>
      <p:sp>
        <p:nvSpPr>
          <p:cNvPr id="878595" name="Rectangle 3"/>
          <p:cNvSpPr>
            <a:spLocks noGrp="1" noChangeArrowheads="1"/>
          </p:cNvSpPr>
          <p:nvPr>
            <p:ph type="body" idx="1"/>
          </p:nvPr>
        </p:nvSpPr>
        <p:spPr>
          <a:xfrm>
            <a:off x="330200" y="1028700"/>
            <a:ext cx="8483600" cy="5136603"/>
          </a:xfrm>
        </p:spPr>
        <p:txBody>
          <a:bodyPr/>
          <a:lstStyle/>
          <a:p>
            <a:pPr>
              <a:spcBef>
                <a:spcPts val="600"/>
              </a:spcBef>
            </a:pPr>
            <a:r>
              <a:rPr lang="zh-CN" altLang="en-US" dirty="0"/>
              <a:t>接收方一般采用</a:t>
            </a:r>
            <a:r>
              <a:rPr lang="zh-CN" altLang="en-US" dirty="0">
                <a:solidFill>
                  <a:srgbClr val="FF0000"/>
                </a:solidFill>
              </a:rPr>
              <a:t>累积确认</a:t>
            </a:r>
            <a:r>
              <a:rPr lang="en-US" altLang="zh-CN" dirty="0"/>
              <a:t>(cumulative ACKs)</a:t>
            </a:r>
            <a:r>
              <a:rPr lang="zh-CN" altLang="en-US" dirty="0"/>
              <a:t>的方式。</a:t>
            </a:r>
          </a:p>
          <a:p>
            <a:pPr>
              <a:spcBef>
                <a:spcPts val="600"/>
              </a:spcBef>
            </a:pPr>
            <a:endParaRPr lang="en-US" altLang="zh-CN" dirty="0"/>
          </a:p>
          <a:p>
            <a:pPr>
              <a:spcBef>
                <a:spcPts val="600"/>
              </a:spcBef>
              <a:buBlip>
                <a:blip r:embed="rId3"/>
              </a:buBlip>
            </a:pPr>
            <a:r>
              <a:rPr lang="zh-CN" altLang="en-US" dirty="0"/>
              <a:t>即不必对收到的分组逐个发送确认，而是对按序到达的最后一个分组发送确认，这样就表示：</a:t>
            </a:r>
            <a:r>
              <a:rPr lang="zh-CN" altLang="en-US" dirty="0">
                <a:solidFill>
                  <a:srgbClr val="FF0000"/>
                </a:solidFill>
              </a:rPr>
              <a:t>到这个分组为止的</a:t>
            </a:r>
            <a:r>
              <a:rPr lang="zh-CN" altLang="en-US" dirty="0"/>
              <a:t>所有分组</a:t>
            </a:r>
            <a:r>
              <a:rPr lang="zh-CN" altLang="en-US" dirty="0">
                <a:solidFill>
                  <a:srgbClr val="FF0000"/>
                </a:solidFill>
              </a:rPr>
              <a:t>都已正确收到了</a:t>
            </a:r>
            <a:r>
              <a:rPr lang="zh-CN" altLang="en-US" dirty="0"/>
              <a:t>。</a:t>
            </a:r>
          </a:p>
          <a:p>
            <a:pPr>
              <a:spcBef>
                <a:spcPts val="600"/>
              </a:spcBef>
            </a:pPr>
            <a:endParaRPr lang="zh-CN" altLang="en-US" dirty="0"/>
          </a:p>
          <a:p>
            <a:pPr>
              <a:spcBef>
                <a:spcPts val="600"/>
              </a:spcBef>
            </a:pPr>
            <a:r>
              <a:rPr lang="zh-CN" altLang="en-US" dirty="0"/>
              <a:t>累积确认有的优点是：容易实现，</a:t>
            </a:r>
            <a:r>
              <a:rPr lang="zh-CN" altLang="en-US" dirty="0">
                <a:solidFill>
                  <a:srgbClr val="FF0000"/>
                </a:solidFill>
              </a:rPr>
              <a:t>即使确认丢失也不必重传</a:t>
            </a:r>
            <a:r>
              <a:rPr lang="zh-CN" altLang="en-US" dirty="0"/>
              <a:t>。</a:t>
            </a:r>
          </a:p>
          <a:p>
            <a:pPr>
              <a:spcBef>
                <a:spcPts val="600"/>
              </a:spcBef>
            </a:pPr>
            <a:endParaRPr lang="zh-CN" altLang="en-US" dirty="0"/>
          </a:p>
          <a:p>
            <a:pPr>
              <a:spcBef>
                <a:spcPts val="600"/>
              </a:spcBef>
            </a:pPr>
            <a:r>
              <a:rPr lang="zh-CN" altLang="en-US" dirty="0"/>
              <a:t>缺点是：不能向发送方</a:t>
            </a:r>
            <a:r>
              <a:rPr lang="zh-CN" altLang="en-US" dirty="0">
                <a:solidFill>
                  <a:srgbClr val="FF0000"/>
                </a:solidFill>
              </a:rPr>
              <a:t>反映出</a:t>
            </a:r>
            <a:r>
              <a:rPr lang="zh-CN" altLang="en-US" dirty="0"/>
              <a:t>接收方已经正确收到的</a:t>
            </a:r>
            <a:r>
              <a:rPr lang="zh-CN" altLang="en-US" dirty="0">
                <a:solidFill>
                  <a:srgbClr val="FF0000"/>
                </a:solidFill>
              </a:rPr>
              <a:t>所有分组</a:t>
            </a:r>
            <a:r>
              <a:rPr lang="zh-CN" altLang="en-US" dirty="0"/>
              <a:t>的信息。</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en-US" altLang="zh-CN" dirty="0">
                <a:latin typeface="+mn-lt"/>
              </a:rPr>
              <a:t>Go-back-N (</a:t>
            </a:r>
            <a:r>
              <a:rPr lang="zh-CN" altLang="en-US" dirty="0">
                <a:latin typeface="+mn-lt"/>
              </a:rPr>
              <a:t>回退 </a:t>
            </a:r>
            <a:r>
              <a:rPr lang="en-US" altLang="zh-CN" dirty="0">
                <a:latin typeface="+mn-lt"/>
              </a:rPr>
              <a:t>N)</a:t>
            </a:r>
            <a:endParaRPr lang="zh-CN" altLang="en-US" dirty="0">
              <a:latin typeface="+mn-lt"/>
            </a:endParaRPr>
          </a:p>
        </p:txBody>
      </p:sp>
      <p:sp>
        <p:nvSpPr>
          <p:cNvPr id="714755" name="Rectangle 3"/>
          <p:cNvSpPr>
            <a:spLocks noGrp="1" noChangeArrowheads="1"/>
          </p:cNvSpPr>
          <p:nvPr>
            <p:ph type="body" idx="1"/>
          </p:nvPr>
        </p:nvSpPr>
        <p:spPr>
          <a:xfrm>
            <a:off x="342900" y="1052736"/>
            <a:ext cx="8483600" cy="5136603"/>
          </a:xfrm>
        </p:spPr>
        <p:txBody>
          <a:bodyPr/>
          <a:lstStyle/>
          <a:p>
            <a:pPr>
              <a:spcBef>
                <a:spcPts val="600"/>
              </a:spcBef>
            </a:pPr>
            <a:r>
              <a:rPr lang="zh-CN" altLang="en-US" dirty="0"/>
              <a:t>如果发送方发送了前</a:t>
            </a:r>
            <a:r>
              <a:rPr lang="en-US" altLang="zh-CN" dirty="0"/>
              <a:t>5</a:t>
            </a:r>
            <a:r>
              <a:rPr lang="zh-CN" altLang="en-US" dirty="0"/>
              <a:t>个分组，而中间的第</a:t>
            </a:r>
            <a:r>
              <a:rPr lang="en-US" altLang="zh-CN" dirty="0"/>
              <a:t>3</a:t>
            </a:r>
            <a:r>
              <a:rPr lang="zh-CN" altLang="en-US" dirty="0"/>
              <a:t>个分组丢失了。</a:t>
            </a:r>
          </a:p>
          <a:p>
            <a:pPr>
              <a:spcBef>
                <a:spcPts val="600"/>
              </a:spcBef>
            </a:pPr>
            <a:endParaRPr lang="zh-CN" altLang="en-US" dirty="0"/>
          </a:p>
          <a:p>
            <a:pPr>
              <a:spcBef>
                <a:spcPts val="600"/>
              </a:spcBef>
            </a:pPr>
            <a:r>
              <a:rPr lang="zh-CN" altLang="en-US" dirty="0"/>
              <a:t>这时接收方只能对前两个分组发出确认。</a:t>
            </a:r>
          </a:p>
          <a:p>
            <a:pPr>
              <a:spcBef>
                <a:spcPts val="600"/>
              </a:spcBef>
            </a:pPr>
            <a:endParaRPr lang="zh-CN" altLang="en-US" dirty="0"/>
          </a:p>
          <a:p>
            <a:pPr>
              <a:spcBef>
                <a:spcPts val="600"/>
              </a:spcBef>
            </a:pPr>
            <a:r>
              <a:rPr lang="zh-CN" altLang="en-US" dirty="0"/>
              <a:t>发送方无法知道后面三个分组的下落 </a:t>
            </a:r>
            <a:r>
              <a:rPr lang="en-US" altLang="zh-CN" dirty="0"/>
              <a:t>(</a:t>
            </a:r>
            <a:r>
              <a:rPr lang="zh-CN" altLang="en-US" dirty="0"/>
              <a:t>严格来说，应该是最后两个分组</a:t>
            </a:r>
            <a:r>
              <a:rPr lang="en-US" altLang="zh-CN" dirty="0"/>
              <a:t>)</a:t>
            </a:r>
            <a:r>
              <a:rPr lang="zh-CN" altLang="en-US" dirty="0"/>
              <a:t>，</a:t>
            </a:r>
            <a:r>
              <a:rPr lang="zh-CN" altLang="en-US" dirty="0">
                <a:solidFill>
                  <a:srgbClr val="FF0000"/>
                </a:solidFill>
              </a:rPr>
              <a:t>而只好把后面的三个分组都再重传一次</a:t>
            </a:r>
            <a:r>
              <a:rPr lang="zh-CN" altLang="en-US" dirty="0"/>
              <a:t>。</a:t>
            </a:r>
            <a:endParaRPr lang="en-US" altLang="zh-CN" dirty="0"/>
          </a:p>
          <a:p>
            <a:pPr>
              <a:spcBef>
                <a:spcPts val="600"/>
              </a:spcBef>
            </a:pPr>
            <a:endParaRPr lang="en-US" altLang="zh-CN" dirty="0"/>
          </a:p>
          <a:p>
            <a:pPr>
              <a:spcBef>
                <a:spcPts val="600"/>
              </a:spcBef>
            </a:pPr>
            <a:r>
              <a:rPr lang="zh-CN" altLang="en-US" dirty="0"/>
              <a:t>这就叫做</a:t>
            </a:r>
            <a:r>
              <a:rPr lang="en-US" altLang="zh-CN" dirty="0"/>
              <a:t>Go-back-N (</a:t>
            </a:r>
            <a:r>
              <a:rPr lang="zh-CN" altLang="en-US" dirty="0"/>
              <a:t>回退 </a:t>
            </a:r>
            <a:r>
              <a:rPr lang="en-US" altLang="zh-CN" dirty="0"/>
              <a:t>N)</a:t>
            </a:r>
            <a:r>
              <a:rPr lang="zh-CN" altLang="en-US" dirty="0"/>
              <a:t>，表示需要</a:t>
            </a:r>
            <a:r>
              <a:rPr lang="zh-CN" altLang="en-US" dirty="0">
                <a:solidFill>
                  <a:srgbClr val="FF0000"/>
                </a:solidFill>
              </a:rPr>
              <a:t>再退回</a:t>
            </a:r>
            <a:r>
              <a:rPr lang="zh-CN" altLang="en-US" dirty="0"/>
              <a:t>来重传已发送过的</a:t>
            </a:r>
            <a:r>
              <a:rPr lang="en-US" altLang="zh-CN" dirty="0"/>
              <a:t>N</a:t>
            </a:r>
            <a:r>
              <a:rPr lang="zh-CN" altLang="en-US" dirty="0"/>
              <a:t>个分组。</a:t>
            </a:r>
          </a:p>
          <a:p>
            <a:pPr>
              <a:spcBef>
                <a:spcPts val="600"/>
              </a:spcBef>
            </a:pPr>
            <a:endParaRPr lang="zh-CN" altLang="en-US" dirty="0"/>
          </a:p>
          <a:p>
            <a:pPr>
              <a:spcBef>
                <a:spcPts val="600"/>
              </a:spcBef>
            </a:pPr>
            <a:r>
              <a:rPr lang="zh-CN" altLang="en-US" dirty="0"/>
              <a:t>可见当通信线路质量不好时，连续 </a:t>
            </a:r>
            <a:r>
              <a:rPr lang="en-US" altLang="zh-CN" dirty="0"/>
              <a:t>ARQ </a:t>
            </a:r>
            <a:r>
              <a:rPr lang="zh-CN" altLang="en-US" dirty="0"/>
              <a:t>协议会带来负面的影响。 </a:t>
            </a:r>
          </a:p>
          <a:p>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Why the window size should be limited?</a:t>
            </a:r>
            <a:endParaRPr lang="zh-CN" altLang="en-US" dirty="0">
              <a:latin typeface="+mn-lt"/>
            </a:endParaRPr>
          </a:p>
        </p:txBody>
      </p:sp>
      <p:pic>
        <p:nvPicPr>
          <p:cNvPr id="508931" name="Picture 3"/>
          <p:cNvPicPr>
            <a:picLocks noChangeAspect="1" noChangeArrowheads="1"/>
          </p:cNvPicPr>
          <p:nvPr/>
        </p:nvPicPr>
        <p:blipFill>
          <a:blip r:embed="rId3" cstate="print"/>
          <a:srcRect/>
          <a:stretch>
            <a:fillRect/>
          </a:stretch>
        </p:blipFill>
        <p:spPr bwMode="auto">
          <a:xfrm>
            <a:off x="762000" y="1079500"/>
            <a:ext cx="7358063" cy="5138738"/>
          </a:xfrm>
          <a:prstGeom prst="rect">
            <a:avLst/>
          </a:prstGeom>
          <a:noFill/>
          <a:ln w="9525">
            <a:noFill/>
            <a:miter lim="800000"/>
            <a:headEnd/>
            <a:tailEnd/>
          </a:ln>
          <a:effectLst/>
        </p:spPr>
      </p:pic>
      <p:sp>
        <p:nvSpPr>
          <p:cNvPr id="4" name="矩形 3"/>
          <p:cNvSpPr/>
          <p:nvPr/>
        </p:nvSpPr>
        <p:spPr>
          <a:xfrm>
            <a:off x="1214414" y="5357826"/>
            <a:ext cx="2701381" cy="430887"/>
          </a:xfrm>
          <a:prstGeom prst="rect">
            <a:avLst/>
          </a:prstGeom>
        </p:spPr>
        <p:txBody>
          <a:bodyPr wrap="none">
            <a:spAutoFit/>
          </a:bodyPr>
          <a:lstStyle/>
          <a:p>
            <a:r>
              <a:rPr lang="en-US" altLang="zh-CN" sz="2200" dirty="0" err="1"/>
              <a:t>swnd</a:t>
            </a:r>
            <a:r>
              <a:rPr lang="en-US" altLang="zh-CN" sz="2200" dirty="0"/>
              <a:t> = 3, rwnd = 1</a:t>
            </a:r>
            <a:endParaRPr lang="zh-CN" altLang="en-US" sz="22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xfrm>
            <a:off x="366713" y="228600"/>
            <a:ext cx="8375650" cy="639763"/>
          </a:xfrm>
        </p:spPr>
        <p:txBody>
          <a:bodyPr/>
          <a:lstStyle/>
          <a:p>
            <a:r>
              <a:rPr lang="en-US" altLang="zh-CN" dirty="0">
                <a:latin typeface="+mn-lt"/>
              </a:rPr>
              <a:t>Comparisons between rdt protocols</a:t>
            </a:r>
          </a:p>
        </p:txBody>
      </p:sp>
      <p:graphicFrame>
        <p:nvGraphicFramePr>
          <p:cNvPr id="950391" name="Group 119"/>
          <p:cNvGraphicFramePr>
            <a:graphicFrameLocks noGrp="1"/>
          </p:cNvGraphicFramePr>
          <p:nvPr>
            <p:ph type="tbl" idx="1"/>
          </p:nvPr>
        </p:nvGraphicFramePr>
        <p:xfrm>
          <a:off x="379413" y="1119188"/>
          <a:ext cx="8441059" cy="4911218"/>
        </p:xfrm>
        <a:graphic>
          <a:graphicData uri="http://schemas.openxmlformats.org/drawingml/2006/table">
            <a:tbl>
              <a:tblPr/>
              <a:tblGrid>
                <a:gridCol w="1347787">
                  <a:extLst>
                    <a:ext uri="{9D8B030D-6E8A-4147-A177-3AD203B41FA5}">
                      <a16:colId xmlns:a16="http://schemas.microsoft.com/office/drawing/2014/main" val="20000"/>
                    </a:ext>
                  </a:extLst>
                </a:gridCol>
                <a:gridCol w="915974">
                  <a:extLst>
                    <a:ext uri="{9D8B030D-6E8A-4147-A177-3AD203B41FA5}">
                      <a16:colId xmlns:a16="http://schemas.microsoft.com/office/drawing/2014/main" val="20001"/>
                    </a:ext>
                  </a:extLst>
                </a:gridCol>
                <a:gridCol w="1785950">
                  <a:extLst>
                    <a:ext uri="{9D8B030D-6E8A-4147-A177-3AD203B41FA5}">
                      <a16:colId xmlns:a16="http://schemas.microsoft.com/office/drawing/2014/main" val="20002"/>
                    </a:ext>
                  </a:extLst>
                </a:gridCol>
                <a:gridCol w="1222996">
                  <a:extLst>
                    <a:ext uri="{9D8B030D-6E8A-4147-A177-3AD203B41FA5}">
                      <a16:colId xmlns:a16="http://schemas.microsoft.com/office/drawing/2014/main" val="20003"/>
                    </a:ext>
                  </a:extLst>
                </a:gridCol>
                <a:gridCol w="2160240">
                  <a:extLst>
                    <a:ext uri="{9D8B030D-6E8A-4147-A177-3AD203B41FA5}">
                      <a16:colId xmlns:a16="http://schemas.microsoft.com/office/drawing/2014/main" val="20004"/>
                    </a:ext>
                  </a:extLst>
                </a:gridCol>
                <a:gridCol w="1008112">
                  <a:extLst>
                    <a:ext uri="{9D8B030D-6E8A-4147-A177-3AD203B41FA5}">
                      <a16:colId xmlns:a16="http://schemas.microsoft.com/office/drawing/2014/main" val="20005"/>
                    </a:ext>
                  </a:extLst>
                </a:gridCol>
              </a:tblGrid>
              <a:tr h="4937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panose="02010600030101010101" pitchFamily="2" charset="-122"/>
                        </a:rPr>
                        <a:t>Protocol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000" b="0" i="0" u="none" strike="noStrike" kern="1200" cap="none" normalizeH="0" baseline="0" dirty="0" err="1">
                          <a:ln>
                            <a:noFill/>
                          </a:ln>
                          <a:solidFill>
                            <a:schemeClr val="tx1"/>
                          </a:solidFill>
                          <a:effectLst/>
                          <a:latin typeface="Gill Sans MT" panose="020B0502020104020203" pitchFamily="34" charset="0"/>
                          <a:ea typeface="宋体" panose="02010600030101010101" pitchFamily="2" charset="-122"/>
                          <a:cs typeface="+mn-cs"/>
                        </a:rPr>
                        <a:t>swnd</a:t>
                      </a:r>
                      <a:endParaRPr kumimoji="0" lang="zh-CN" altLang="en-US" sz="20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panose="02010600030101010101" pitchFamily="2" charset="-122"/>
                        </a:rPr>
                        <a:t>rwnd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panose="02010600030101010101" pitchFamily="2" charset="-122"/>
                        </a:rPr>
                        <a:t>SN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panose="02010600030101010101" pitchFamily="2" charset="-122"/>
                        </a:rPr>
                        <a:t>ACK Type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panose="02010600030101010101" pitchFamily="2" charset="-122"/>
                        </a:rPr>
                        <a:t>timer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rtd 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no window concept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no feedback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none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Stop-and-Wait ARQ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number packet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rdt 2.0 ACK/NAK          </a:t>
                      </a:r>
                    </a:p>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rdt 2.1 ACK/NAK</a:t>
                      </a:r>
                    </a:p>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rdt 2.2 ACK </a:t>
                      </a:r>
                      <a:r>
                        <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en-US" altLang="zh-CN" sz="12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NAK-free</a:t>
                      </a:r>
                      <a:r>
                        <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rdt 3.0 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Go-Back-N ARQ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r>
                        <a:rPr kumimoji="0" lang="en-US" altLang="zh-CN" sz="1800" b="0" i="0" u="none" strike="noStrike" cap="none" normalizeH="0" baseline="30000" dirty="0">
                          <a:ln>
                            <a:noFill/>
                          </a:ln>
                          <a:solidFill>
                            <a:schemeClr val="tx1"/>
                          </a:solidFill>
                          <a:effectLst/>
                          <a:latin typeface="Tahoma" panose="020B0604030504040204" pitchFamily="34" charset="0"/>
                          <a:ea typeface="宋体" panose="02010600030101010101" pitchFamily="2" charset="-122"/>
                        </a:rPr>
                        <a:t>n </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number packet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cumulative  ACK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one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59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SR ARQ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r>
                        <a:rPr kumimoji="0" lang="en-US" altLang="zh-CN" sz="1800" b="0" i="0" u="none" strike="noStrike" cap="none" normalizeH="0" baseline="30000" dirty="0">
                          <a:ln>
                            <a:noFill/>
                          </a:ln>
                          <a:solidFill>
                            <a:schemeClr val="tx1"/>
                          </a:solidFill>
                          <a:effectLst/>
                          <a:latin typeface="Tahoma" panose="020B0604030504040204" pitchFamily="34" charset="0"/>
                          <a:ea typeface="宋体" panose="02010600030101010101" pitchFamily="2" charset="-122"/>
                        </a:rPr>
                        <a:t>n-1</a:t>
                      </a:r>
                      <a:endParaRPr kumimoji="0" lang="en-US"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 2</a:t>
                      </a:r>
                      <a:r>
                        <a:rPr kumimoji="0" lang="en-US" altLang="zh-CN" sz="1800" b="0" i="0" u="none" strike="noStrike" cap="none" normalizeH="0" baseline="30000" dirty="0">
                          <a:ln>
                            <a:noFill/>
                          </a:ln>
                          <a:solidFill>
                            <a:schemeClr val="tx1"/>
                          </a:solidFill>
                          <a:effectLst/>
                          <a:latin typeface="Tahoma" panose="020B0604030504040204" pitchFamily="34" charset="0"/>
                          <a:ea typeface="宋体" panose="02010600030101010101" pitchFamily="2" charset="-122"/>
                        </a:rPr>
                        <a:t>n-1</a:t>
                      </a:r>
                      <a:endParaRPr kumimoji="0" lang="en-US" altLang="zh-CN" sz="1800" b="0" i="0" u="none" strike="noStrike" cap="none" normalizeH="0" baseline="-25000" dirty="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number packet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Selective  ACK</a:t>
                      </a:r>
                    </a:p>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(individual  ACK)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multiple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112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TCP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min {cwnd, rwnd}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RcvBuffer </a:t>
                      </a:r>
                      <a:r>
                        <a:rPr kumimoji="0" lang="zh-CN" altLang="en-US" sz="1400" b="0" i="0" u="none" strike="noStrike" cap="none" normalizeH="0" baseline="0" dirty="0">
                          <a:ln>
                            <a:noFill/>
                          </a:ln>
                          <a:solidFill>
                            <a:schemeClr val="tx1"/>
                          </a:solidFill>
                          <a:effectLst/>
                          <a:latin typeface="Cambria Math" panose="02040503050406030204" pitchFamily="18" charset="0"/>
                          <a:ea typeface="宋体" panose="02010600030101010101" pitchFamily="2" charset="-122"/>
                        </a:rPr>
                        <a:t>− </a:t>
                      </a: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en-US" altLang="zh-CN" sz="13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LastByteRcvd</a:t>
                      </a:r>
                      <a:r>
                        <a:rPr kumimoji="0" lang="zh-CN" altLang="en-US" sz="1400" b="0" i="0" u="none" strike="noStrike" cap="none" normalizeH="0" baseline="0" dirty="0">
                          <a:ln>
                            <a:noFill/>
                          </a:ln>
                          <a:solidFill>
                            <a:schemeClr val="tx1"/>
                          </a:solidFill>
                          <a:effectLst/>
                          <a:latin typeface="Cambria Math" panose="02040503050406030204" pitchFamily="18" charset="0"/>
                          <a:ea typeface="宋体" panose="02010600030101010101" pitchFamily="2" charset="-122"/>
                        </a:rPr>
                        <a:t>− </a:t>
                      </a:r>
                      <a:r>
                        <a:rPr kumimoji="0" lang="en-US" altLang="zh-CN" sz="13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LastByteRead</a:t>
                      </a: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cap="none" normalizeH="0" baseline="0" dirty="0">
                          <a:ln>
                            <a:noFill/>
                          </a:ln>
                          <a:solidFill>
                            <a:schemeClr val="tx1"/>
                          </a:solidFill>
                          <a:effectLst/>
                          <a:latin typeface="+mn-lt"/>
                          <a:ea typeface="宋体" panose="02010600030101010101" pitchFamily="2" charset="-122"/>
                        </a:rPr>
                        <a:t>number 1</a:t>
                      </a:r>
                      <a:r>
                        <a:rPr kumimoji="0" lang="en-US" altLang="zh-CN" sz="1600" b="0" i="0" u="none" strike="noStrike" cap="none" normalizeH="0" baseline="30000" dirty="0">
                          <a:ln>
                            <a:noFill/>
                          </a:ln>
                          <a:solidFill>
                            <a:schemeClr val="tx1"/>
                          </a:solidFill>
                          <a:effectLst/>
                          <a:latin typeface="+mn-lt"/>
                          <a:ea typeface="宋体" panose="02010600030101010101" pitchFamily="2" charset="-122"/>
                        </a:rPr>
                        <a:t>st</a:t>
                      </a:r>
                      <a:r>
                        <a:rPr kumimoji="0" lang="en-US" altLang="zh-CN" sz="1600" b="0" i="0" u="none" strike="noStrike" cap="none" normalizeH="0" baseline="0" dirty="0">
                          <a:ln>
                            <a:noFill/>
                          </a:ln>
                          <a:solidFill>
                            <a:schemeClr val="tx1"/>
                          </a:solidFill>
                          <a:effectLst/>
                          <a:latin typeface="+mn-lt"/>
                          <a:ea typeface="宋体" panose="02010600030101010101" pitchFamily="2" charset="-122"/>
                        </a:rPr>
                        <a:t> transmitted bytes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cumulative ACK, optional selective ACK TCP operation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Gill Sans MT" panose="020B0502020104020203" pitchFamily="34" charset="0"/>
                          <a:ea typeface="宋体" panose="02010600030101010101" pitchFamily="2" charset="-122"/>
                          <a:cs typeface="+mn-cs"/>
                        </a:rPr>
                        <a:t>one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950377" name="Group 105"/>
          <p:cNvGrpSpPr/>
          <p:nvPr/>
        </p:nvGrpSpPr>
        <p:grpSpPr bwMode="auto">
          <a:xfrm>
            <a:off x="7711825" y="2348880"/>
            <a:ext cx="1030537" cy="800100"/>
            <a:chOff x="4696" y="1512"/>
            <a:chExt cx="573" cy="504"/>
          </a:xfrm>
        </p:grpSpPr>
        <p:sp>
          <p:nvSpPr>
            <p:cNvPr id="950375" name="AutoShape 103"/>
            <p:cNvSpPr/>
            <p:nvPr/>
          </p:nvSpPr>
          <p:spPr bwMode="auto">
            <a:xfrm>
              <a:off x="4696" y="1512"/>
              <a:ext cx="40" cy="504"/>
            </a:xfrm>
            <a:prstGeom prst="rightBracket">
              <a:avLst>
                <a:gd name="adj" fmla="val 105000"/>
              </a:avLst>
            </a:prstGeom>
            <a:noFill/>
            <a:ln w="9525">
              <a:solidFill>
                <a:srgbClr val="C00000"/>
              </a:solidFill>
              <a:round/>
            </a:ln>
            <a:effectLst/>
          </p:spPr>
          <p:txBody>
            <a:bodyPr wrap="none" anchor="ctr"/>
            <a:lstStyle/>
            <a:p>
              <a:endParaRPr lang="zh-CN" altLang="en-US"/>
            </a:p>
          </p:txBody>
        </p:sp>
        <p:sp>
          <p:nvSpPr>
            <p:cNvPr id="950376" name="Rectangle 104"/>
            <p:cNvSpPr>
              <a:spLocks noChangeArrowheads="1"/>
            </p:cNvSpPr>
            <p:nvPr/>
          </p:nvSpPr>
          <p:spPr bwMode="auto">
            <a:xfrm>
              <a:off x="4817" y="1665"/>
              <a:ext cx="452" cy="233"/>
            </a:xfrm>
            <a:prstGeom prst="rect">
              <a:avLst/>
            </a:prstGeom>
            <a:noFill/>
            <a:ln w="9525">
              <a:solidFill>
                <a:srgbClr val="C00000"/>
              </a:solidFill>
              <a:miter lim="800000"/>
            </a:ln>
            <a:effectLst/>
          </p:spPr>
          <p:txBody>
            <a:bodyPr wrap="none">
              <a:spAutoFit/>
            </a:bodyPr>
            <a:lstStyle/>
            <a:p>
              <a:pPr eaLnBrk="1" hangingPunct="1">
                <a:spcBef>
                  <a:spcPct val="20000"/>
                </a:spcBef>
                <a:buClr>
                  <a:schemeClr val="hlink"/>
                </a:buClr>
              </a:pPr>
              <a:r>
                <a:rPr lang="en-US" altLang="zh-CN" sz="1800" dirty="0">
                  <a:latin typeface="Gill Sans MT" panose="020B0502020104020203" pitchFamily="34" charset="0"/>
                  <a:ea typeface="宋体" panose="02010600030101010101" pitchFamily="2" charset="-122"/>
                </a:rPr>
                <a:t> none</a:t>
              </a:r>
              <a:endParaRPr lang="zh-CN" altLang="en-US" sz="1800" dirty="0">
                <a:latin typeface="Gill Sans MT" panose="020B0502020104020203" pitchFamily="34" charset="0"/>
                <a:ea typeface="宋体" panose="02010600030101010101" pitchFamily="2" charset="-122"/>
              </a:endParaRP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Grp="1" noChangeArrowheads="1"/>
          </p:cNvSpPr>
          <p:nvPr>
            <p:ph type="title"/>
          </p:nvPr>
        </p:nvSpPr>
        <p:spPr>
          <a:xfrm>
            <a:off x="355600" y="203200"/>
            <a:ext cx="8420100" cy="705520"/>
          </a:xfrm>
        </p:spPr>
        <p:txBody>
          <a:bodyPr/>
          <a:lstStyle/>
          <a:p>
            <a:r>
              <a:rPr lang="zh-CN" altLang="en-US" dirty="0"/>
              <a:t>第</a:t>
            </a:r>
            <a:r>
              <a:rPr lang="en-US" altLang="zh-CN" dirty="0"/>
              <a:t>5</a:t>
            </a:r>
            <a:r>
              <a:rPr lang="zh-CN" altLang="en-US" dirty="0"/>
              <a:t>章 运输层</a:t>
            </a:r>
          </a:p>
        </p:txBody>
      </p:sp>
      <p:sp>
        <p:nvSpPr>
          <p:cNvPr id="942085" name="Rectangle 5"/>
          <p:cNvSpPr>
            <a:spLocks noGrp="1" noChangeArrowheads="1"/>
          </p:cNvSpPr>
          <p:nvPr>
            <p:ph type="body" sz="half" idx="1"/>
          </p:nvPr>
        </p:nvSpPr>
        <p:spPr>
          <a:xfrm>
            <a:off x="251520" y="1028700"/>
            <a:ext cx="4033143" cy="5148263"/>
          </a:xfrm>
        </p:spPr>
        <p:txBody>
          <a:bodyPr/>
          <a:lstStyle/>
          <a:p>
            <a:pPr>
              <a:lnSpc>
                <a:spcPct val="90000"/>
              </a:lnSpc>
              <a:buFontTx/>
              <a:buNone/>
            </a:pPr>
            <a:r>
              <a:rPr lang="en-US" altLang="zh-CN" sz="2000" dirty="0"/>
              <a:t> 5.1 </a:t>
            </a:r>
            <a:r>
              <a:rPr lang="zh-CN" altLang="en-US" sz="2000" dirty="0"/>
              <a:t>运输层协议概述</a:t>
            </a:r>
          </a:p>
          <a:p>
            <a:pPr>
              <a:lnSpc>
                <a:spcPct val="90000"/>
              </a:lnSpc>
            </a:pPr>
            <a:r>
              <a:rPr lang="zh-CN" altLang="en-US" sz="2000" dirty="0"/>
              <a:t>进程之间的通信</a:t>
            </a:r>
          </a:p>
          <a:p>
            <a:pPr>
              <a:lnSpc>
                <a:spcPct val="90000"/>
              </a:lnSpc>
            </a:pPr>
            <a:r>
              <a:rPr lang="zh-CN" altLang="en-US" sz="2000" dirty="0"/>
              <a:t>运输层的两个主要协议</a:t>
            </a:r>
          </a:p>
          <a:p>
            <a:pPr>
              <a:lnSpc>
                <a:spcPct val="90000"/>
              </a:lnSpc>
            </a:pPr>
            <a:r>
              <a:rPr lang="zh-CN" altLang="en-US" sz="2000" dirty="0"/>
              <a:t>运输层的端口</a:t>
            </a:r>
          </a:p>
          <a:p>
            <a:pPr>
              <a:lnSpc>
                <a:spcPct val="90000"/>
              </a:lnSpc>
              <a:buFontTx/>
              <a:buNone/>
            </a:pPr>
            <a:r>
              <a:rPr lang="en-US" altLang="zh-CN" sz="2000" dirty="0"/>
              <a:t>5.2 </a:t>
            </a:r>
            <a:r>
              <a:rPr lang="zh-CN" altLang="en-US" sz="2000" dirty="0"/>
              <a:t>用户数据报协议</a:t>
            </a:r>
            <a:r>
              <a:rPr lang="en-US" altLang="zh-CN" sz="2000" dirty="0"/>
              <a:t>UDP </a:t>
            </a:r>
          </a:p>
          <a:p>
            <a:pPr>
              <a:lnSpc>
                <a:spcPct val="90000"/>
              </a:lnSpc>
            </a:pPr>
            <a:r>
              <a:rPr lang="en-US" altLang="zh-CN" sz="2000" dirty="0"/>
              <a:t>UDP</a:t>
            </a:r>
            <a:r>
              <a:rPr lang="zh-CN" altLang="en-US" sz="2000" dirty="0"/>
              <a:t>概述</a:t>
            </a:r>
            <a:endParaRPr lang="en-US" altLang="zh-CN" sz="2000" dirty="0"/>
          </a:p>
          <a:p>
            <a:pPr>
              <a:lnSpc>
                <a:spcPct val="90000"/>
              </a:lnSpc>
            </a:pPr>
            <a:r>
              <a:rPr lang="en-US" altLang="zh-CN" sz="2000" dirty="0"/>
              <a:t>UDP</a:t>
            </a:r>
            <a:r>
              <a:rPr lang="zh-CN" altLang="en-US" sz="2000" dirty="0"/>
              <a:t>的首部格式</a:t>
            </a:r>
          </a:p>
          <a:p>
            <a:pPr>
              <a:lnSpc>
                <a:spcPct val="90000"/>
              </a:lnSpc>
              <a:buNone/>
            </a:pPr>
            <a:r>
              <a:rPr lang="en-US" altLang="zh-CN" sz="2000" dirty="0"/>
              <a:t>5.3 </a:t>
            </a:r>
            <a:r>
              <a:rPr lang="zh-CN" altLang="en-US" sz="2000" dirty="0"/>
              <a:t>传输控制协议</a:t>
            </a:r>
            <a:r>
              <a:rPr lang="en-US" altLang="zh-CN" sz="2000" dirty="0"/>
              <a:t>TCP</a:t>
            </a:r>
            <a:r>
              <a:rPr lang="zh-CN" altLang="en-US" sz="2000" dirty="0"/>
              <a:t>概述</a:t>
            </a:r>
          </a:p>
          <a:p>
            <a:pPr>
              <a:lnSpc>
                <a:spcPct val="90000"/>
              </a:lnSpc>
            </a:pPr>
            <a:r>
              <a:rPr lang="en-US" altLang="zh-CN" sz="2000" dirty="0"/>
              <a:t>TCP</a:t>
            </a:r>
            <a:r>
              <a:rPr lang="zh-CN" altLang="en-US" sz="2000" dirty="0"/>
              <a:t>最主要的特点</a:t>
            </a:r>
          </a:p>
          <a:p>
            <a:pPr>
              <a:lnSpc>
                <a:spcPct val="90000"/>
              </a:lnSpc>
            </a:pPr>
            <a:r>
              <a:rPr lang="en-US" altLang="zh-CN" sz="2000" dirty="0"/>
              <a:t>TCP</a:t>
            </a:r>
            <a:r>
              <a:rPr lang="zh-CN" altLang="en-US" sz="2000" dirty="0"/>
              <a:t>连接</a:t>
            </a:r>
          </a:p>
          <a:p>
            <a:pPr>
              <a:lnSpc>
                <a:spcPct val="90000"/>
              </a:lnSpc>
              <a:buFontTx/>
              <a:buNone/>
            </a:pPr>
            <a:r>
              <a:rPr lang="en-US" altLang="zh-CN" sz="2000" dirty="0"/>
              <a:t>5.4 </a:t>
            </a:r>
            <a:r>
              <a:rPr lang="zh-CN" altLang="en-US" sz="2000" dirty="0"/>
              <a:t>可靠传输的工作原理</a:t>
            </a:r>
          </a:p>
          <a:p>
            <a:pPr>
              <a:lnSpc>
                <a:spcPct val="90000"/>
              </a:lnSpc>
            </a:pPr>
            <a:r>
              <a:rPr lang="zh-CN" altLang="en-US" sz="2000" dirty="0"/>
              <a:t>停止等待协议</a:t>
            </a:r>
          </a:p>
          <a:p>
            <a:pPr>
              <a:lnSpc>
                <a:spcPct val="90000"/>
              </a:lnSpc>
            </a:pPr>
            <a:r>
              <a:rPr lang="zh-CN" altLang="en-US" sz="2000" dirty="0"/>
              <a:t>连续</a:t>
            </a:r>
            <a:r>
              <a:rPr lang="en-US" altLang="zh-CN" sz="2000" dirty="0"/>
              <a:t>ARQ</a:t>
            </a:r>
            <a:r>
              <a:rPr lang="zh-CN" altLang="en-US" sz="2000" dirty="0"/>
              <a:t>协议</a:t>
            </a:r>
          </a:p>
          <a:p>
            <a:pPr>
              <a:lnSpc>
                <a:spcPct val="90000"/>
              </a:lnSpc>
              <a:buNone/>
            </a:pPr>
            <a:r>
              <a:rPr lang="en-US" altLang="zh-CN" sz="2000" dirty="0"/>
              <a:t>5.5 </a:t>
            </a:r>
            <a:r>
              <a:rPr lang="en-US" altLang="zh-CN" sz="2000" dirty="0">
                <a:solidFill>
                  <a:srgbClr val="C00000"/>
                </a:solidFill>
              </a:rPr>
              <a:t>TCP</a:t>
            </a:r>
            <a:r>
              <a:rPr lang="zh-CN" altLang="en-US" sz="2000" dirty="0">
                <a:solidFill>
                  <a:srgbClr val="C00000"/>
                </a:solidFill>
              </a:rPr>
              <a:t>段的首部格式</a:t>
            </a:r>
          </a:p>
          <a:p>
            <a:pPr>
              <a:lnSpc>
                <a:spcPct val="90000"/>
              </a:lnSpc>
              <a:buFontTx/>
              <a:buNone/>
            </a:pPr>
            <a:r>
              <a:rPr lang="en-US" altLang="zh-CN" sz="2000" dirty="0"/>
              <a:t>5.6 TCP</a:t>
            </a:r>
            <a:r>
              <a:rPr lang="zh-CN" altLang="en-US" sz="2000" dirty="0"/>
              <a:t>传输的实现</a:t>
            </a:r>
          </a:p>
        </p:txBody>
      </p:sp>
      <p:sp>
        <p:nvSpPr>
          <p:cNvPr id="942086" name="Rectangle 6"/>
          <p:cNvSpPr>
            <a:spLocks noGrp="1" noChangeArrowheads="1"/>
          </p:cNvSpPr>
          <p:nvPr>
            <p:ph type="body" sz="half" idx="2"/>
          </p:nvPr>
        </p:nvSpPr>
        <p:spPr>
          <a:xfrm>
            <a:off x="4427538" y="1028700"/>
            <a:ext cx="4386262" cy="5148263"/>
          </a:xfrm>
        </p:spPr>
        <p:txBody>
          <a:bodyPr/>
          <a:lstStyle/>
          <a:p>
            <a:pPr>
              <a:lnSpc>
                <a:spcPct val="90000"/>
              </a:lnSpc>
            </a:pPr>
            <a:r>
              <a:rPr lang="zh-CN" altLang="en-US" sz="2000" dirty="0"/>
              <a:t>以字节为单位的滑动窗口            </a:t>
            </a:r>
          </a:p>
          <a:p>
            <a:pPr>
              <a:lnSpc>
                <a:spcPct val="90000"/>
              </a:lnSpc>
            </a:pPr>
            <a:r>
              <a:rPr lang="zh-CN" altLang="en-US" sz="2000" dirty="0"/>
              <a:t>超时重传时间的选择</a:t>
            </a:r>
          </a:p>
          <a:p>
            <a:pPr>
              <a:lnSpc>
                <a:spcPct val="90000"/>
              </a:lnSpc>
            </a:pPr>
            <a:r>
              <a:rPr lang="zh-CN" altLang="en-US" sz="2000" dirty="0"/>
              <a:t>选择确认</a:t>
            </a:r>
            <a:r>
              <a:rPr lang="en-US" altLang="zh-CN" sz="2000" dirty="0"/>
              <a:t>SACK</a:t>
            </a:r>
          </a:p>
          <a:p>
            <a:pPr>
              <a:lnSpc>
                <a:spcPct val="90000"/>
              </a:lnSpc>
              <a:buFontTx/>
              <a:buNone/>
            </a:pPr>
            <a:r>
              <a:rPr lang="en-US" altLang="zh-CN" sz="2000" dirty="0"/>
              <a:t>5.7 TCP</a:t>
            </a:r>
            <a:r>
              <a:rPr lang="zh-CN" altLang="en-US" sz="2000" dirty="0"/>
              <a:t>的流量控制</a:t>
            </a:r>
          </a:p>
          <a:p>
            <a:pPr>
              <a:lnSpc>
                <a:spcPct val="90000"/>
              </a:lnSpc>
            </a:pPr>
            <a:r>
              <a:rPr lang="zh-CN" altLang="en-US" sz="2000" dirty="0"/>
              <a:t>利用滑动窗口实现流量控制</a:t>
            </a:r>
          </a:p>
          <a:p>
            <a:pPr>
              <a:lnSpc>
                <a:spcPct val="90000"/>
              </a:lnSpc>
            </a:pPr>
            <a:r>
              <a:rPr lang="en-US" altLang="zh-CN" sz="2000" dirty="0"/>
              <a:t>TCP</a:t>
            </a:r>
            <a:r>
              <a:rPr lang="zh-CN" altLang="en-US" sz="2000" dirty="0"/>
              <a:t>的传输效率</a:t>
            </a:r>
          </a:p>
          <a:p>
            <a:pPr>
              <a:lnSpc>
                <a:spcPct val="90000"/>
              </a:lnSpc>
              <a:buFontTx/>
              <a:buNone/>
            </a:pPr>
            <a:r>
              <a:rPr lang="en-US" altLang="zh-CN" sz="2000" dirty="0"/>
              <a:t>5.8 TCP</a:t>
            </a:r>
            <a:r>
              <a:rPr lang="zh-CN" altLang="en-US" sz="2000" dirty="0"/>
              <a:t>的拥塞控制</a:t>
            </a:r>
          </a:p>
          <a:p>
            <a:pPr>
              <a:lnSpc>
                <a:spcPct val="90000"/>
              </a:lnSpc>
            </a:pPr>
            <a:r>
              <a:rPr lang="zh-CN" altLang="en-US" sz="2000" dirty="0"/>
              <a:t>拥塞控制的一般原理</a:t>
            </a:r>
          </a:p>
          <a:p>
            <a:pPr>
              <a:lnSpc>
                <a:spcPct val="90000"/>
              </a:lnSpc>
            </a:pPr>
            <a:r>
              <a:rPr lang="en-US" altLang="zh-CN" sz="2000" dirty="0"/>
              <a:t>TCP</a:t>
            </a:r>
            <a:r>
              <a:rPr lang="zh-CN" altLang="en-US" sz="2000" dirty="0"/>
              <a:t>的拥塞控制方法</a:t>
            </a:r>
          </a:p>
          <a:p>
            <a:pPr>
              <a:lnSpc>
                <a:spcPct val="90000"/>
              </a:lnSpc>
            </a:pPr>
            <a:r>
              <a:rPr lang="zh-CN" altLang="en-US" sz="2000" dirty="0"/>
              <a:t>主动队列管理</a:t>
            </a:r>
            <a:r>
              <a:rPr lang="en-US" altLang="zh-CN" sz="2000" dirty="0"/>
              <a:t>AQM</a:t>
            </a:r>
          </a:p>
          <a:p>
            <a:pPr>
              <a:lnSpc>
                <a:spcPct val="90000"/>
              </a:lnSpc>
              <a:buFontTx/>
              <a:buNone/>
            </a:pPr>
            <a:endParaRPr lang="en-US" altLang="zh-CN" sz="2000" dirty="0"/>
          </a:p>
          <a:p>
            <a:pPr>
              <a:lnSpc>
                <a:spcPct val="90000"/>
              </a:lnSpc>
              <a:buFontTx/>
              <a:buNone/>
            </a:pPr>
            <a:r>
              <a:rPr lang="en-US" altLang="zh-CN" sz="2000" dirty="0"/>
              <a:t>5.9  TCP</a:t>
            </a:r>
            <a:r>
              <a:rPr lang="zh-CN" altLang="en-US" sz="2000" dirty="0"/>
              <a:t>的运输连接管理</a:t>
            </a:r>
          </a:p>
          <a:p>
            <a:pPr>
              <a:lnSpc>
                <a:spcPct val="90000"/>
              </a:lnSpc>
            </a:pPr>
            <a:r>
              <a:rPr lang="en-US" altLang="zh-CN" sz="2000" dirty="0"/>
              <a:t>TCP</a:t>
            </a:r>
            <a:r>
              <a:rPr lang="zh-CN" altLang="en-US" sz="2000" dirty="0"/>
              <a:t>的连接建立</a:t>
            </a:r>
          </a:p>
          <a:p>
            <a:pPr>
              <a:lnSpc>
                <a:spcPct val="90000"/>
              </a:lnSpc>
            </a:pPr>
            <a:r>
              <a:rPr lang="en-US" altLang="zh-CN" sz="2000" dirty="0"/>
              <a:t>TCP</a:t>
            </a:r>
            <a:r>
              <a:rPr lang="zh-CN" altLang="en-US" sz="2000" dirty="0"/>
              <a:t>的连接释放</a:t>
            </a:r>
          </a:p>
          <a:p>
            <a:pPr>
              <a:lnSpc>
                <a:spcPct val="90000"/>
              </a:lnSpc>
            </a:pPr>
            <a:r>
              <a:rPr lang="en-US" altLang="zh-CN" sz="2000" dirty="0"/>
              <a:t>TCP</a:t>
            </a:r>
            <a:r>
              <a:rPr lang="zh-CN" altLang="en-US" sz="2000" dirty="0"/>
              <a:t>的有限状态机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altLang="zh-CN"/>
              <a:t>TCP</a:t>
            </a:r>
            <a:r>
              <a:rPr lang="zh-CN" altLang="en-US"/>
              <a:t>可靠通信的具体实现 </a:t>
            </a:r>
          </a:p>
        </p:txBody>
      </p:sp>
      <p:sp>
        <p:nvSpPr>
          <p:cNvPr id="719875" name="Rectangle 3"/>
          <p:cNvSpPr>
            <a:spLocks noGrp="1" noChangeArrowheads="1"/>
          </p:cNvSpPr>
          <p:nvPr>
            <p:ph type="body" idx="1"/>
          </p:nvPr>
        </p:nvSpPr>
        <p:spPr>
          <a:xfrm>
            <a:off x="330200" y="1028701"/>
            <a:ext cx="8483600" cy="5136604"/>
          </a:xfrm>
        </p:spPr>
        <p:txBody>
          <a:bodyPr/>
          <a:lstStyle/>
          <a:p>
            <a:pPr>
              <a:spcBef>
                <a:spcPts val="600"/>
              </a:spcBef>
            </a:pPr>
            <a:r>
              <a:rPr lang="en-US" altLang="zh-CN" dirty="0"/>
              <a:t>TCP</a:t>
            </a:r>
            <a:r>
              <a:rPr lang="zh-CN" altLang="en-US" dirty="0"/>
              <a:t>连接的每一端都必须设有两个窗口 </a:t>
            </a:r>
            <a:r>
              <a:rPr lang="en-US" altLang="en-US" dirty="0"/>
              <a:t>——</a:t>
            </a:r>
            <a:r>
              <a:rPr lang="en-US" altLang="zh-CN" dirty="0"/>
              <a:t>  </a:t>
            </a:r>
            <a:r>
              <a:rPr lang="zh-CN" altLang="en-US" dirty="0"/>
              <a:t>一个</a:t>
            </a:r>
            <a:r>
              <a:rPr lang="zh-CN" altLang="en-US" dirty="0">
                <a:solidFill>
                  <a:srgbClr val="C00000"/>
                </a:solidFill>
              </a:rPr>
              <a:t>发送</a:t>
            </a:r>
            <a:r>
              <a:rPr lang="zh-CN" altLang="en-US" dirty="0"/>
              <a:t>窗口和一个</a:t>
            </a:r>
            <a:r>
              <a:rPr lang="zh-CN" altLang="en-US" dirty="0">
                <a:solidFill>
                  <a:srgbClr val="C00000"/>
                </a:solidFill>
              </a:rPr>
              <a:t>接收</a:t>
            </a:r>
            <a:r>
              <a:rPr lang="zh-CN" altLang="en-US" dirty="0"/>
              <a:t>窗口。</a:t>
            </a:r>
          </a:p>
          <a:p>
            <a:pPr>
              <a:spcBef>
                <a:spcPts val="600"/>
              </a:spcBef>
            </a:pPr>
            <a:endParaRPr lang="zh-CN" altLang="en-US" dirty="0"/>
          </a:p>
          <a:p>
            <a:pPr>
              <a:spcBef>
                <a:spcPts val="600"/>
              </a:spcBef>
            </a:pPr>
            <a:r>
              <a:rPr lang="en-US" altLang="zh-CN" dirty="0"/>
              <a:t>TCP</a:t>
            </a:r>
            <a:r>
              <a:rPr lang="zh-CN" altLang="en-US" dirty="0"/>
              <a:t>的可靠传输机制用</a:t>
            </a:r>
            <a:r>
              <a:rPr lang="zh-CN" altLang="en-US" dirty="0">
                <a:solidFill>
                  <a:srgbClr val="FF0000"/>
                </a:solidFill>
              </a:rPr>
              <a:t>字节的序号</a:t>
            </a:r>
            <a:r>
              <a:rPr lang="zh-CN" altLang="en-US" dirty="0"/>
              <a:t>进行控制。</a:t>
            </a:r>
            <a:r>
              <a:rPr lang="en-US" altLang="zh-CN" dirty="0"/>
              <a:t>TCP</a:t>
            </a:r>
            <a:r>
              <a:rPr lang="zh-CN" altLang="en-US" dirty="0"/>
              <a:t>所有的确认都是基于序号而不是基于报文段。</a:t>
            </a:r>
          </a:p>
          <a:p>
            <a:pPr>
              <a:spcBef>
                <a:spcPts val="600"/>
              </a:spcBef>
            </a:pPr>
            <a:endParaRPr lang="zh-CN" altLang="en-US" dirty="0"/>
          </a:p>
          <a:p>
            <a:pPr>
              <a:spcBef>
                <a:spcPts val="600"/>
              </a:spcBef>
            </a:pPr>
            <a:r>
              <a:rPr lang="en-US" altLang="zh-CN" dirty="0"/>
              <a:t>TCP</a:t>
            </a:r>
            <a:r>
              <a:rPr lang="zh-CN" altLang="en-US" dirty="0"/>
              <a:t>两端的四个窗口经常处于</a:t>
            </a:r>
            <a:r>
              <a:rPr lang="zh-CN" altLang="en-US" dirty="0">
                <a:solidFill>
                  <a:srgbClr val="FF0000"/>
                </a:solidFill>
              </a:rPr>
              <a:t>动态变化</a:t>
            </a:r>
            <a:r>
              <a:rPr lang="zh-CN" altLang="en-US" dirty="0"/>
              <a:t>之中。</a:t>
            </a:r>
          </a:p>
          <a:p>
            <a:pPr>
              <a:spcBef>
                <a:spcPts val="600"/>
              </a:spcBef>
            </a:pPr>
            <a:endParaRPr lang="zh-CN" altLang="en-US" dirty="0"/>
          </a:p>
          <a:p>
            <a:pPr>
              <a:spcBef>
                <a:spcPts val="600"/>
              </a:spcBef>
            </a:pPr>
            <a:r>
              <a:rPr lang="en-US" altLang="zh-CN" dirty="0"/>
              <a:t>TCP</a:t>
            </a:r>
            <a:r>
              <a:rPr lang="zh-CN" altLang="en-US" dirty="0"/>
              <a:t>连接的往返时间</a:t>
            </a:r>
            <a:r>
              <a:rPr lang="en-US" altLang="zh-CN" dirty="0"/>
              <a:t>RTT</a:t>
            </a:r>
            <a:r>
              <a:rPr lang="zh-CN" altLang="en-US" dirty="0"/>
              <a:t>也不是固定不变的。需要使用特定的算法</a:t>
            </a:r>
            <a:r>
              <a:rPr lang="zh-CN" altLang="en-US" dirty="0">
                <a:solidFill>
                  <a:srgbClr val="C00000"/>
                </a:solidFill>
              </a:rPr>
              <a:t>估算</a:t>
            </a:r>
            <a:r>
              <a:rPr lang="zh-CN" altLang="en-US" dirty="0"/>
              <a:t>较为合理的重传时间。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altLang="zh-CN" dirty="0"/>
              <a:t>TCP</a:t>
            </a:r>
            <a:r>
              <a:rPr lang="zh-CN" altLang="en-US" dirty="0"/>
              <a:t>可靠通信的具体实现 </a:t>
            </a:r>
          </a:p>
        </p:txBody>
      </p:sp>
      <p:sp>
        <p:nvSpPr>
          <p:cNvPr id="719875" name="Rectangle 3"/>
          <p:cNvSpPr>
            <a:spLocks noGrp="1" noChangeArrowheads="1"/>
          </p:cNvSpPr>
          <p:nvPr>
            <p:ph type="body" idx="1"/>
          </p:nvPr>
        </p:nvSpPr>
        <p:spPr>
          <a:xfrm>
            <a:off x="330200" y="1028700"/>
            <a:ext cx="8459076" cy="5136604"/>
          </a:xfrm>
        </p:spPr>
        <p:txBody>
          <a:bodyPr/>
          <a:lstStyle/>
          <a:p>
            <a:r>
              <a:rPr lang="en-US" altLang="zh-CN" dirty="0"/>
              <a:t>TCP </a:t>
            </a:r>
            <a:r>
              <a:rPr lang="zh-CN" altLang="en-US" dirty="0"/>
              <a:t>虽然是面向字节流的，但 </a:t>
            </a:r>
            <a:r>
              <a:rPr lang="en-US" altLang="zh-CN" dirty="0"/>
              <a:t>TCP </a:t>
            </a:r>
            <a:r>
              <a:rPr lang="zh-CN" altLang="en-US" dirty="0"/>
              <a:t>传送的数据单元却是报文段。</a:t>
            </a:r>
            <a:endParaRPr lang="en-US" altLang="zh-CN" dirty="0"/>
          </a:p>
          <a:p>
            <a:endParaRPr lang="en-US" altLang="zh-CN" dirty="0"/>
          </a:p>
          <a:p>
            <a:r>
              <a:rPr lang="zh-CN" altLang="en-US" dirty="0"/>
              <a:t>一个</a:t>
            </a:r>
            <a:r>
              <a:rPr lang="en-US" altLang="zh-CN" dirty="0"/>
              <a:t>TCP</a:t>
            </a:r>
            <a:r>
              <a:rPr lang="zh-CN" altLang="en-US" dirty="0"/>
              <a:t>报文段分为首部和数据部分，而</a:t>
            </a:r>
            <a:r>
              <a:rPr lang="en-US" altLang="zh-CN" dirty="0"/>
              <a:t>TCP</a:t>
            </a:r>
            <a:r>
              <a:rPr lang="zh-CN" altLang="en-US" dirty="0"/>
              <a:t>的全部功能都体现在它首部中</a:t>
            </a:r>
            <a:r>
              <a:rPr lang="zh-CN" altLang="en-US" dirty="0">
                <a:solidFill>
                  <a:srgbClr val="FF0000"/>
                </a:solidFill>
              </a:rPr>
              <a:t>各字段的作用</a:t>
            </a:r>
            <a:r>
              <a:rPr lang="zh-CN" altLang="en-US" dirty="0"/>
              <a:t>。 </a:t>
            </a:r>
            <a:endParaRPr lang="en-US" altLang="zh-CN" dirty="0"/>
          </a:p>
          <a:p>
            <a:endParaRPr lang="en-US" altLang="zh-CN" dirty="0"/>
          </a:p>
          <a:p>
            <a:r>
              <a:rPr lang="zh-CN" altLang="en-US" dirty="0"/>
              <a:t>因此，只要弄清楚</a:t>
            </a:r>
            <a:r>
              <a:rPr lang="en-US" altLang="zh-CN" dirty="0"/>
              <a:t>TCP</a:t>
            </a:r>
            <a:r>
              <a:rPr lang="zh-CN" altLang="en-US" dirty="0"/>
              <a:t>首部各字段的作用</a:t>
            </a:r>
            <a:r>
              <a:rPr lang="zh-CN" altLang="en-US" dirty="0">
                <a:solidFill>
                  <a:srgbClr val="FF0000"/>
                </a:solidFill>
              </a:rPr>
              <a:t>才能</a:t>
            </a:r>
            <a:r>
              <a:rPr lang="zh-CN" altLang="en-US" dirty="0"/>
              <a:t>掌握</a:t>
            </a:r>
            <a:r>
              <a:rPr lang="en-US" altLang="zh-CN" dirty="0"/>
              <a:t>TCP</a:t>
            </a:r>
            <a:r>
              <a:rPr lang="zh-CN" altLang="en-US" dirty="0"/>
              <a:t>的工作原理。 </a:t>
            </a:r>
            <a:endParaRPr lang="en-US" altLang="zh-CN" dirty="0"/>
          </a:p>
          <a:p>
            <a:endParaRPr lang="en-US" altLang="zh-CN" dirty="0"/>
          </a:p>
          <a:p>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2788" name="AutoShape 4"/>
          <p:cNvSpPr>
            <a:spLocks noChangeArrowheads="1"/>
          </p:cNvSpPr>
          <p:nvPr/>
        </p:nvSpPr>
        <p:spPr bwMode="auto">
          <a:xfrm>
            <a:off x="657225" y="6059488"/>
            <a:ext cx="635000" cy="252412"/>
          </a:xfrm>
          <a:prstGeom prst="leftArrow">
            <a:avLst>
              <a:gd name="adj1" fmla="val 50000"/>
              <a:gd name="adj2" fmla="val 62893"/>
            </a:avLst>
          </a:prstGeom>
          <a:solidFill>
            <a:schemeClr val="hlink"/>
          </a:solidFill>
          <a:ln w="12700">
            <a:solidFill>
              <a:schemeClr val="tx1"/>
            </a:solidFill>
            <a:miter lim="800000"/>
          </a:ln>
          <a:effectLst/>
        </p:spPr>
        <p:txBody>
          <a:bodyPr wrap="none" anchor="ctr"/>
          <a:lstStyle/>
          <a:p>
            <a:endParaRPr lang="zh-CN" altLang="en-US"/>
          </a:p>
        </p:txBody>
      </p:sp>
      <p:sp>
        <p:nvSpPr>
          <p:cNvPr id="502890" name="Rectangle 106"/>
          <p:cNvSpPr>
            <a:spLocks noChangeArrowheads="1"/>
          </p:cNvSpPr>
          <p:nvPr/>
        </p:nvSpPr>
        <p:spPr bwMode="auto">
          <a:xfrm>
            <a:off x="1258888" y="5934075"/>
            <a:ext cx="1225550" cy="504825"/>
          </a:xfrm>
          <a:prstGeom prst="rect">
            <a:avLst/>
          </a:prstGeom>
          <a:solidFill>
            <a:srgbClr val="CCFF99"/>
          </a:solidFill>
          <a:ln w="19050">
            <a:solidFill>
              <a:srgbClr val="333399"/>
            </a:solidFill>
            <a:miter lim="800000"/>
          </a:ln>
          <a:effectLst/>
        </p:spPr>
        <p:txBody>
          <a:bodyPr wrap="none" anchor="ctr"/>
          <a:lstStyle/>
          <a:p>
            <a:endParaRPr lang="zh-CN" altLang="en-US"/>
          </a:p>
        </p:txBody>
      </p:sp>
      <p:sp>
        <p:nvSpPr>
          <p:cNvPr id="502817" name="Line 33"/>
          <p:cNvSpPr>
            <a:spLocks noChangeShapeType="1"/>
          </p:cNvSpPr>
          <p:nvPr/>
        </p:nvSpPr>
        <p:spPr bwMode="auto">
          <a:xfrm flipH="1">
            <a:off x="928688" y="1466850"/>
            <a:ext cx="15875" cy="2757488"/>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2818" name="Rectangle 34"/>
          <p:cNvSpPr>
            <a:spLocks noChangeArrowheads="1"/>
          </p:cNvSpPr>
          <p:nvPr/>
        </p:nvSpPr>
        <p:spPr bwMode="auto">
          <a:xfrm>
            <a:off x="638175" y="2536825"/>
            <a:ext cx="587375" cy="53022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16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1600">
                <a:latin typeface="Arial" panose="020B0604020202020204" pitchFamily="34" charset="0"/>
                <a:ea typeface="黑体" panose="02010609060101010101" pitchFamily="49" charset="-122"/>
              </a:rPr>
              <a:t>首部</a:t>
            </a:r>
          </a:p>
        </p:txBody>
      </p:sp>
      <p:sp>
        <p:nvSpPr>
          <p:cNvPr id="502819" name="Line 35"/>
          <p:cNvSpPr>
            <a:spLocks noChangeShapeType="1"/>
          </p:cNvSpPr>
          <p:nvPr/>
        </p:nvSpPr>
        <p:spPr bwMode="auto">
          <a:xfrm>
            <a:off x="8453438" y="1460500"/>
            <a:ext cx="0" cy="2316163"/>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2820" name="Rectangle 36"/>
          <p:cNvSpPr>
            <a:spLocks noChangeArrowheads="1"/>
          </p:cNvSpPr>
          <p:nvPr/>
        </p:nvSpPr>
        <p:spPr bwMode="auto">
          <a:xfrm>
            <a:off x="8002588" y="2279650"/>
            <a:ext cx="1073150" cy="530225"/>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1600">
                <a:latin typeface="Arial" panose="020B0604020202020204" pitchFamily="34" charset="0"/>
                <a:ea typeface="黑体" panose="02010609060101010101" pitchFamily="49" charset="-122"/>
              </a:rPr>
              <a:t>20 </a:t>
            </a:r>
            <a:r>
              <a:rPr kumimoji="1" lang="zh-CN" altLang="en-US" sz="1600">
                <a:latin typeface="Arial" panose="020B0604020202020204" pitchFamily="34" charset="0"/>
                <a:ea typeface="黑体" panose="02010609060101010101" pitchFamily="49" charset="-122"/>
              </a:rPr>
              <a:t>字节的</a:t>
            </a:r>
          </a:p>
          <a:p>
            <a:pPr algn="ctr" defTabSz="762000" eaLnBrk="0" hangingPunct="0">
              <a:lnSpc>
                <a:spcPct val="90000"/>
              </a:lnSpc>
            </a:pPr>
            <a:r>
              <a:rPr kumimoji="1" lang="zh-CN" altLang="en-US" sz="1600">
                <a:latin typeface="Arial" panose="020B0604020202020204" pitchFamily="34" charset="0"/>
                <a:ea typeface="黑体" panose="02010609060101010101" pitchFamily="49" charset="-122"/>
              </a:rPr>
              <a:t>固定首部</a:t>
            </a:r>
          </a:p>
        </p:txBody>
      </p:sp>
      <p:sp>
        <p:nvSpPr>
          <p:cNvPr id="502859" name="Rectangle 75"/>
          <p:cNvSpPr>
            <a:spLocks noChangeArrowheads="1"/>
          </p:cNvSpPr>
          <p:nvPr/>
        </p:nvSpPr>
        <p:spPr bwMode="auto">
          <a:xfrm>
            <a:off x="1217613" y="1465263"/>
            <a:ext cx="6810375" cy="2763837"/>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02789" name="Freeform 5"/>
          <p:cNvSpPr/>
          <p:nvPr/>
        </p:nvSpPr>
        <p:spPr bwMode="auto">
          <a:xfrm>
            <a:off x="1227138" y="4229100"/>
            <a:ext cx="6826250" cy="757238"/>
          </a:xfrm>
          <a:custGeom>
            <a:avLst/>
            <a:gdLst/>
            <a:ahLst/>
            <a:cxnLst>
              <a:cxn ang="0">
                <a:pos x="0" y="0"/>
              </a:cxn>
              <a:cxn ang="0">
                <a:pos x="861" y="544"/>
              </a:cxn>
              <a:cxn ang="0">
                <a:pos x="1814" y="544"/>
              </a:cxn>
              <a:cxn ang="0">
                <a:pos x="4626" y="0"/>
              </a:cxn>
              <a:cxn ang="0">
                <a:pos x="0" y="0"/>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CC"/>
              </a:gs>
            </a:gsLst>
            <a:lin ang="5400000" scaled="1"/>
          </a:gradFill>
          <a:ln w="12700" cap="flat" cmpd="sng">
            <a:noFill/>
            <a:prstDash val="solid"/>
            <a:round/>
          </a:ln>
          <a:effectLst/>
        </p:spPr>
        <p:txBody>
          <a:bodyPr/>
          <a:lstStyle/>
          <a:p>
            <a:endParaRPr lang="zh-CN" altLang="en-US"/>
          </a:p>
        </p:txBody>
      </p:sp>
      <p:sp>
        <p:nvSpPr>
          <p:cNvPr id="502790" name="Line 6"/>
          <p:cNvSpPr>
            <a:spLocks noChangeShapeType="1"/>
          </p:cNvSpPr>
          <p:nvPr/>
        </p:nvSpPr>
        <p:spPr bwMode="auto">
          <a:xfrm>
            <a:off x="1211263" y="1935163"/>
            <a:ext cx="6821487" cy="0"/>
          </a:xfrm>
          <a:prstGeom prst="line">
            <a:avLst/>
          </a:prstGeom>
          <a:noFill/>
          <a:ln w="12700">
            <a:solidFill>
              <a:schemeClr val="tx1"/>
            </a:solidFill>
            <a:round/>
          </a:ln>
          <a:effectLst/>
        </p:spPr>
        <p:txBody>
          <a:bodyPr wrap="none" anchor="ctr"/>
          <a:lstStyle/>
          <a:p>
            <a:endParaRPr lang="zh-CN" altLang="en-US"/>
          </a:p>
        </p:txBody>
      </p:sp>
      <p:sp>
        <p:nvSpPr>
          <p:cNvPr id="502791" name="Line 7"/>
          <p:cNvSpPr>
            <a:spLocks noChangeShapeType="1"/>
          </p:cNvSpPr>
          <p:nvPr/>
        </p:nvSpPr>
        <p:spPr bwMode="auto">
          <a:xfrm>
            <a:off x="1223963" y="2400300"/>
            <a:ext cx="6808787" cy="0"/>
          </a:xfrm>
          <a:prstGeom prst="line">
            <a:avLst/>
          </a:prstGeom>
          <a:noFill/>
          <a:ln w="12700">
            <a:solidFill>
              <a:schemeClr val="tx1"/>
            </a:solidFill>
            <a:round/>
          </a:ln>
          <a:effectLst/>
        </p:spPr>
        <p:txBody>
          <a:bodyPr wrap="none" anchor="ctr"/>
          <a:lstStyle/>
          <a:p>
            <a:endParaRPr lang="zh-CN" altLang="en-US"/>
          </a:p>
        </p:txBody>
      </p:sp>
      <p:sp>
        <p:nvSpPr>
          <p:cNvPr id="502792" name="Line 8"/>
          <p:cNvSpPr>
            <a:spLocks noChangeShapeType="1"/>
          </p:cNvSpPr>
          <p:nvPr/>
        </p:nvSpPr>
        <p:spPr bwMode="auto">
          <a:xfrm>
            <a:off x="1211263" y="2863850"/>
            <a:ext cx="6821487" cy="0"/>
          </a:xfrm>
          <a:prstGeom prst="line">
            <a:avLst/>
          </a:prstGeom>
          <a:noFill/>
          <a:ln w="12700">
            <a:solidFill>
              <a:schemeClr val="tx1"/>
            </a:solidFill>
            <a:round/>
          </a:ln>
          <a:effectLst/>
        </p:spPr>
        <p:txBody>
          <a:bodyPr wrap="none" anchor="ctr"/>
          <a:lstStyle/>
          <a:p>
            <a:endParaRPr lang="zh-CN" altLang="en-US"/>
          </a:p>
        </p:txBody>
      </p:sp>
      <p:sp>
        <p:nvSpPr>
          <p:cNvPr id="502793" name="Line 9"/>
          <p:cNvSpPr>
            <a:spLocks noChangeShapeType="1"/>
          </p:cNvSpPr>
          <p:nvPr/>
        </p:nvSpPr>
        <p:spPr bwMode="auto">
          <a:xfrm>
            <a:off x="1211263" y="3327400"/>
            <a:ext cx="6821487" cy="0"/>
          </a:xfrm>
          <a:prstGeom prst="line">
            <a:avLst/>
          </a:prstGeom>
          <a:noFill/>
          <a:ln w="12700">
            <a:solidFill>
              <a:schemeClr val="tx1"/>
            </a:solidFill>
            <a:round/>
          </a:ln>
          <a:effectLst/>
        </p:spPr>
        <p:txBody>
          <a:bodyPr wrap="none" anchor="ctr"/>
          <a:lstStyle/>
          <a:p>
            <a:endParaRPr lang="zh-CN" altLang="en-US"/>
          </a:p>
        </p:txBody>
      </p:sp>
      <p:sp>
        <p:nvSpPr>
          <p:cNvPr id="502794" name="Line 10"/>
          <p:cNvSpPr>
            <a:spLocks noChangeShapeType="1"/>
          </p:cNvSpPr>
          <p:nvPr/>
        </p:nvSpPr>
        <p:spPr bwMode="auto">
          <a:xfrm>
            <a:off x="1223963" y="3792538"/>
            <a:ext cx="6808787" cy="0"/>
          </a:xfrm>
          <a:prstGeom prst="line">
            <a:avLst/>
          </a:prstGeom>
          <a:noFill/>
          <a:ln w="12700">
            <a:solidFill>
              <a:schemeClr val="tx1"/>
            </a:solidFill>
            <a:round/>
          </a:ln>
          <a:effectLst/>
        </p:spPr>
        <p:txBody>
          <a:bodyPr wrap="none" anchor="ctr"/>
          <a:lstStyle/>
          <a:p>
            <a:endParaRPr lang="zh-CN" altLang="en-US"/>
          </a:p>
        </p:txBody>
      </p:sp>
      <p:sp>
        <p:nvSpPr>
          <p:cNvPr id="502795" name="Line 11"/>
          <p:cNvSpPr>
            <a:spLocks noChangeShapeType="1"/>
          </p:cNvSpPr>
          <p:nvPr/>
        </p:nvSpPr>
        <p:spPr bwMode="auto">
          <a:xfrm>
            <a:off x="4624388" y="1470025"/>
            <a:ext cx="0" cy="474663"/>
          </a:xfrm>
          <a:prstGeom prst="line">
            <a:avLst/>
          </a:prstGeom>
          <a:noFill/>
          <a:ln w="12700">
            <a:solidFill>
              <a:schemeClr val="tx1"/>
            </a:solidFill>
            <a:round/>
          </a:ln>
          <a:effectLst/>
        </p:spPr>
        <p:txBody>
          <a:bodyPr wrap="none" anchor="ctr"/>
          <a:lstStyle/>
          <a:p>
            <a:endParaRPr lang="zh-CN" altLang="en-US"/>
          </a:p>
        </p:txBody>
      </p:sp>
      <p:sp>
        <p:nvSpPr>
          <p:cNvPr id="502796" name="Rectangle 12"/>
          <p:cNvSpPr>
            <a:spLocks noChangeArrowheads="1"/>
          </p:cNvSpPr>
          <p:nvPr/>
        </p:nvSpPr>
        <p:spPr bwMode="auto">
          <a:xfrm>
            <a:off x="5688013" y="1555750"/>
            <a:ext cx="13366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latin typeface="Arial" panose="020B0604020202020204" pitchFamily="34" charset="0"/>
                <a:ea typeface="黑体" panose="02010609060101010101" pitchFamily="49" charset="-122"/>
              </a:rPr>
              <a:t>目  的  端  口</a:t>
            </a:r>
          </a:p>
        </p:txBody>
      </p:sp>
      <p:sp>
        <p:nvSpPr>
          <p:cNvPr id="502797" name="Rectangle 13"/>
          <p:cNvSpPr>
            <a:spLocks noChangeArrowheads="1"/>
          </p:cNvSpPr>
          <p:nvPr/>
        </p:nvSpPr>
        <p:spPr bwMode="auto">
          <a:xfrm>
            <a:off x="1354138" y="2805113"/>
            <a:ext cx="587375" cy="57785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latin typeface="Arial" panose="020B0604020202020204" pitchFamily="34" charset="0"/>
                <a:ea typeface="黑体" panose="02010609060101010101" pitchFamily="49" charset="-122"/>
              </a:rPr>
              <a:t>数据</a:t>
            </a:r>
          </a:p>
          <a:p>
            <a:pPr defTabSz="762000" eaLnBrk="0" hangingPunct="0"/>
            <a:r>
              <a:rPr kumimoji="1" lang="zh-CN" altLang="en-US" sz="1600">
                <a:latin typeface="Arial" panose="020B0604020202020204" pitchFamily="34" charset="0"/>
                <a:ea typeface="黑体" panose="02010609060101010101" pitchFamily="49" charset="-122"/>
              </a:rPr>
              <a:t>偏移</a:t>
            </a:r>
          </a:p>
        </p:txBody>
      </p:sp>
      <p:sp>
        <p:nvSpPr>
          <p:cNvPr id="502798" name="Rectangle 14"/>
          <p:cNvSpPr>
            <a:spLocks noChangeArrowheads="1"/>
          </p:cNvSpPr>
          <p:nvPr/>
        </p:nvSpPr>
        <p:spPr bwMode="auto">
          <a:xfrm>
            <a:off x="2309813" y="3419475"/>
            <a:ext cx="11334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dirty="0">
                <a:latin typeface="Arial" panose="020B0604020202020204" pitchFamily="34" charset="0"/>
                <a:ea typeface="黑体" panose="02010609060101010101" pitchFamily="49" charset="-122"/>
              </a:rPr>
              <a:t>检   验   和</a:t>
            </a:r>
          </a:p>
        </p:txBody>
      </p:sp>
      <p:sp>
        <p:nvSpPr>
          <p:cNvPr id="502799" name="Rectangle 15"/>
          <p:cNvSpPr>
            <a:spLocks noChangeArrowheads="1"/>
          </p:cNvSpPr>
          <p:nvPr/>
        </p:nvSpPr>
        <p:spPr bwMode="auto">
          <a:xfrm>
            <a:off x="2489200" y="3848100"/>
            <a:ext cx="2833688" cy="333375"/>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600" dirty="0">
                <a:latin typeface="Arial" panose="020B0604020202020204" pitchFamily="34" charset="0"/>
                <a:ea typeface="黑体" panose="02010609060101010101" pitchFamily="49" charset="-122"/>
              </a:rPr>
              <a:t>选    项    </a:t>
            </a:r>
            <a:r>
              <a:rPr kumimoji="1" lang="en-US" altLang="zh-CN" sz="1600" dirty="0">
                <a:latin typeface="Arial" panose="020B0604020202020204" pitchFamily="34" charset="0"/>
                <a:ea typeface="黑体" panose="02010609060101010101" pitchFamily="49" charset="-122"/>
              </a:rPr>
              <a:t>(</a:t>
            </a:r>
            <a:r>
              <a:rPr kumimoji="1" lang="zh-CN" altLang="en-US" sz="1600" dirty="0">
                <a:latin typeface="Arial" panose="020B0604020202020204" pitchFamily="34" charset="0"/>
                <a:ea typeface="黑体" panose="02010609060101010101" pitchFamily="49" charset="-122"/>
              </a:rPr>
              <a:t>长  度  可  变</a:t>
            </a:r>
            <a:r>
              <a:rPr kumimoji="1" lang="en-US" altLang="zh-CN" sz="1600" dirty="0">
                <a:latin typeface="Arial" panose="020B0604020202020204" pitchFamily="34" charset="0"/>
                <a:ea typeface="黑体" panose="02010609060101010101" pitchFamily="49" charset="-122"/>
              </a:rPr>
              <a:t>)</a:t>
            </a:r>
          </a:p>
        </p:txBody>
      </p:sp>
      <p:sp>
        <p:nvSpPr>
          <p:cNvPr id="502800" name="Rectangle 16"/>
          <p:cNvSpPr>
            <a:spLocks noChangeArrowheads="1"/>
          </p:cNvSpPr>
          <p:nvPr/>
        </p:nvSpPr>
        <p:spPr bwMode="auto">
          <a:xfrm>
            <a:off x="2411413" y="1555750"/>
            <a:ext cx="10191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latin typeface="Arial" panose="020B0604020202020204" pitchFamily="34" charset="0"/>
                <a:ea typeface="黑体" panose="02010609060101010101" pitchFamily="49" charset="-122"/>
              </a:rPr>
              <a:t>源  端  口</a:t>
            </a:r>
          </a:p>
        </p:txBody>
      </p:sp>
      <p:sp>
        <p:nvSpPr>
          <p:cNvPr id="502801" name="Rectangle 17"/>
          <p:cNvSpPr>
            <a:spLocks noChangeArrowheads="1"/>
          </p:cNvSpPr>
          <p:nvPr/>
        </p:nvSpPr>
        <p:spPr bwMode="auto">
          <a:xfrm>
            <a:off x="4230688" y="2014538"/>
            <a:ext cx="769937" cy="333375"/>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600">
                <a:latin typeface="Arial" panose="020B0604020202020204" pitchFamily="34" charset="0"/>
                <a:ea typeface="黑体" panose="02010609060101010101" pitchFamily="49" charset="-122"/>
              </a:rPr>
              <a:t>序   号</a:t>
            </a:r>
          </a:p>
        </p:txBody>
      </p:sp>
      <p:sp>
        <p:nvSpPr>
          <p:cNvPr id="502802" name="Line 18"/>
          <p:cNvSpPr>
            <a:spLocks noChangeShapeType="1"/>
          </p:cNvSpPr>
          <p:nvPr/>
        </p:nvSpPr>
        <p:spPr bwMode="auto">
          <a:xfrm>
            <a:off x="4629150" y="2870200"/>
            <a:ext cx="0" cy="915988"/>
          </a:xfrm>
          <a:prstGeom prst="line">
            <a:avLst/>
          </a:prstGeom>
          <a:noFill/>
          <a:ln w="12700">
            <a:solidFill>
              <a:schemeClr val="tx1"/>
            </a:solidFill>
            <a:round/>
          </a:ln>
          <a:effectLst/>
        </p:spPr>
        <p:txBody>
          <a:bodyPr wrap="none" anchor="ctr"/>
          <a:lstStyle/>
          <a:p>
            <a:endParaRPr lang="zh-CN" altLang="en-US"/>
          </a:p>
        </p:txBody>
      </p:sp>
      <p:sp>
        <p:nvSpPr>
          <p:cNvPr id="502803" name="Rectangle 19"/>
          <p:cNvSpPr>
            <a:spLocks noChangeArrowheads="1"/>
          </p:cNvSpPr>
          <p:nvPr/>
        </p:nvSpPr>
        <p:spPr bwMode="auto">
          <a:xfrm>
            <a:off x="5545138" y="3419475"/>
            <a:ext cx="150812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latin typeface="Arial" panose="020B0604020202020204" pitchFamily="34" charset="0"/>
                <a:ea typeface="黑体" panose="02010609060101010101" pitchFamily="49" charset="-122"/>
              </a:rPr>
              <a:t>紧   急   指   针</a:t>
            </a:r>
          </a:p>
        </p:txBody>
      </p:sp>
      <p:sp>
        <p:nvSpPr>
          <p:cNvPr id="502804" name="Rectangle 20"/>
          <p:cNvSpPr>
            <a:spLocks noChangeArrowheads="1"/>
          </p:cNvSpPr>
          <p:nvPr/>
        </p:nvSpPr>
        <p:spPr bwMode="auto">
          <a:xfrm>
            <a:off x="5943600" y="2938463"/>
            <a:ext cx="75882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latin typeface="Arial" panose="020B0604020202020204" pitchFamily="34" charset="0"/>
                <a:ea typeface="黑体" panose="02010609060101010101" pitchFamily="49" charset="-122"/>
              </a:rPr>
              <a:t>窗   口</a:t>
            </a:r>
          </a:p>
        </p:txBody>
      </p:sp>
      <p:sp>
        <p:nvSpPr>
          <p:cNvPr id="502805" name="Rectangle 21"/>
          <p:cNvSpPr>
            <a:spLocks noChangeArrowheads="1"/>
          </p:cNvSpPr>
          <p:nvPr/>
        </p:nvSpPr>
        <p:spPr bwMode="auto">
          <a:xfrm>
            <a:off x="4013200" y="2498725"/>
            <a:ext cx="1296988" cy="333375"/>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600">
                <a:latin typeface="Arial" panose="020B0604020202020204" pitchFamily="34" charset="0"/>
                <a:ea typeface="黑体" panose="02010609060101010101" pitchFamily="49" charset="-122"/>
              </a:rPr>
              <a:t>确    认    号</a:t>
            </a:r>
          </a:p>
        </p:txBody>
      </p:sp>
      <p:sp>
        <p:nvSpPr>
          <p:cNvPr id="502806" name="Line 22"/>
          <p:cNvSpPr>
            <a:spLocks noChangeShapeType="1"/>
          </p:cNvSpPr>
          <p:nvPr/>
        </p:nvSpPr>
        <p:spPr bwMode="auto">
          <a:xfrm>
            <a:off x="2065338" y="2870200"/>
            <a:ext cx="0" cy="463550"/>
          </a:xfrm>
          <a:prstGeom prst="line">
            <a:avLst/>
          </a:prstGeom>
          <a:noFill/>
          <a:ln w="12700">
            <a:solidFill>
              <a:schemeClr val="tx1"/>
            </a:solidFill>
            <a:round/>
          </a:ln>
          <a:effectLst/>
        </p:spPr>
        <p:txBody>
          <a:bodyPr wrap="none" anchor="ctr"/>
          <a:lstStyle/>
          <a:p>
            <a:endParaRPr lang="zh-CN" altLang="en-US"/>
          </a:p>
        </p:txBody>
      </p:sp>
      <p:sp>
        <p:nvSpPr>
          <p:cNvPr id="502807" name="Line 23"/>
          <p:cNvSpPr>
            <a:spLocks noChangeShapeType="1"/>
          </p:cNvSpPr>
          <p:nvPr/>
        </p:nvSpPr>
        <p:spPr bwMode="auto">
          <a:xfrm>
            <a:off x="3773488" y="2865438"/>
            <a:ext cx="0" cy="457200"/>
          </a:xfrm>
          <a:prstGeom prst="line">
            <a:avLst/>
          </a:prstGeom>
          <a:noFill/>
          <a:ln w="12700">
            <a:solidFill>
              <a:schemeClr val="tx1"/>
            </a:solidFill>
            <a:round/>
          </a:ln>
          <a:effectLst/>
        </p:spPr>
        <p:txBody>
          <a:bodyPr wrap="none" anchor="ctr"/>
          <a:lstStyle/>
          <a:p>
            <a:endParaRPr lang="zh-CN" altLang="en-US"/>
          </a:p>
        </p:txBody>
      </p:sp>
      <p:sp>
        <p:nvSpPr>
          <p:cNvPr id="502808" name="Line 24"/>
          <p:cNvSpPr>
            <a:spLocks noChangeShapeType="1"/>
          </p:cNvSpPr>
          <p:nvPr/>
        </p:nvSpPr>
        <p:spPr bwMode="auto">
          <a:xfrm>
            <a:off x="3335338" y="2870200"/>
            <a:ext cx="0" cy="463550"/>
          </a:xfrm>
          <a:prstGeom prst="line">
            <a:avLst/>
          </a:prstGeom>
          <a:noFill/>
          <a:ln w="12700">
            <a:solidFill>
              <a:schemeClr val="tx1"/>
            </a:solidFill>
            <a:round/>
          </a:ln>
          <a:effectLst/>
        </p:spPr>
        <p:txBody>
          <a:bodyPr wrap="none" anchor="ctr"/>
          <a:lstStyle/>
          <a:p>
            <a:endParaRPr lang="zh-CN" altLang="en-US"/>
          </a:p>
        </p:txBody>
      </p:sp>
      <p:sp>
        <p:nvSpPr>
          <p:cNvPr id="502809" name="Line 25"/>
          <p:cNvSpPr>
            <a:spLocks noChangeShapeType="1"/>
          </p:cNvSpPr>
          <p:nvPr/>
        </p:nvSpPr>
        <p:spPr bwMode="auto">
          <a:xfrm>
            <a:off x="3552825" y="2870200"/>
            <a:ext cx="0" cy="455613"/>
          </a:xfrm>
          <a:prstGeom prst="line">
            <a:avLst/>
          </a:prstGeom>
          <a:noFill/>
          <a:ln w="12700">
            <a:solidFill>
              <a:schemeClr val="tx1"/>
            </a:solidFill>
            <a:round/>
          </a:ln>
          <a:effectLst/>
        </p:spPr>
        <p:txBody>
          <a:bodyPr wrap="none" anchor="ctr"/>
          <a:lstStyle/>
          <a:p>
            <a:endParaRPr lang="zh-CN" altLang="en-US"/>
          </a:p>
        </p:txBody>
      </p:sp>
      <p:sp>
        <p:nvSpPr>
          <p:cNvPr id="502810" name="Line 26"/>
          <p:cNvSpPr>
            <a:spLocks noChangeShapeType="1"/>
          </p:cNvSpPr>
          <p:nvPr/>
        </p:nvSpPr>
        <p:spPr bwMode="auto">
          <a:xfrm>
            <a:off x="4198938" y="2870200"/>
            <a:ext cx="0" cy="455613"/>
          </a:xfrm>
          <a:prstGeom prst="line">
            <a:avLst/>
          </a:prstGeom>
          <a:noFill/>
          <a:ln w="12700">
            <a:solidFill>
              <a:schemeClr val="tx1"/>
            </a:solidFill>
            <a:round/>
          </a:ln>
          <a:effectLst/>
        </p:spPr>
        <p:txBody>
          <a:bodyPr wrap="none" anchor="ctr"/>
          <a:lstStyle/>
          <a:p>
            <a:endParaRPr lang="zh-CN" altLang="en-US"/>
          </a:p>
        </p:txBody>
      </p:sp>
      <p:sp>
        <p:nvSpPr>
          <p:cNvPr id="502811" name="Line 27"/>
          <p:cNvSpPr>
            <a:spLocks noChangeShapeType="1"/>
          </p:cNvSpPr>
          <p:nvPr/>
        </p:nvSpPr>
        <p:spPr bwMode="auto">
          <a:xfrm>
            <a:off x="3986213" y="2870200"/>
            <a:ext cx="0" cy="455613"/>
          </a:xfrm>
          <a:prstGeom prst="line">
            <a:avLst/>
          </a:prstGeom>
          <a:noFill/>
          <a:ln w="12700">
            <a:solidFill>
              <a:schemeClr val="tx1"/>
            </a:solidFill>
            <a:round/>
          </a:ln>
          <a:effectLst/>
        </p:spPr>
        <p:txBody>
          <a:bodyPr wrap="none" anchor="ctr"/>
          <a:lstStyle/>
          <a:p>
            <a:endParaRPr lang="zh-CN" altLang="en-US"/>
          </a:p>
        </p:txBody>
      </p:sp>
      <p:sp>
        <p:nvSpPr>
          <p:cNvPr id="502812" name="Line 28"/>
          <p:cNvSpPr>
            <a:spLocks noChangeShapeType="1"/>
          </p:cNvSpPr>
          <p:nvPr/>
        </p:nvSpPr>
        <p:spPr bwMode="auto">
          <a:xfrm>
            <a:off x="4416425" y="2870200"/>
            <a:ext cx="0" cy="455613"/>
          </a:xfrm>
          <a:prstGeom prst="line">
            <a:avLst/>
          </a:prstGeom>
          <a:noFill/>
          <a:ln w="12700">
            <a:solidFill>
              <a:schemeClr val="tx1"/>
            </a:solidFill>
            <a:round/>
          </a:ln>
          <a:effectLst/>
        </p:spPr>
        <p:txBody>
          <a:bodyPr wrap="none" anchor="ctr"/>
          <a:lstStyle/>
          <a:p>
            <a:endParaRPr lang="zh-CN" altLang="en-US"/>
          </a:p>
        </p:txBody>
      </p:sp>
      <p:sp>
        <p:nvSpPr>
          <p:cNvPr id="502813" name="Rectangle 29"/>
          <p:cNvSpPr>
            <a:spLocks noChangeArrowheads="1"/>
          </p:cNvSpPr>
          <p:nvPr/>
        </p:nvSpPr>
        <p:spPr bwMode="auto">
          <a:xfrm>
            <a:off x="2332038" y="2947988"/>
            <a:ext cx="75882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latin typeface="Arial" panose="020B0604020202020204" pitchFamily="34" charset="0"/>
                <a:ea typeface="黑体" panose="02010609060101010101" pitchFamily="49" charset="-122"/>
              </a:rPr>
              <a:t>保   留</a:t>
            </a:r>
          </a:p>
        </p:txBody>
      </p:sp>
      <p:sp>
        <p:nvSpPr>
          <p:cNvPr id="502814" name="Rectangle 30"/>
          <p:cNvSpPr>
            <a:spLocks noChangeArrowheads="1"/>
          </p:cNvSpPr>
          <p:nvPr/>
        </p:nvSpPr>
        <p:spPr bwMode="auto">
          <a:xfrm>
            <a:off x="4391025" y="2882900"/>
            <a:ext cx="290513" cy="498475"/>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2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2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200" b="1">
                <a:latin typeface="Arial" panose="020B0604020202020204" pitchFamily="34" charset="0"/>
                <a:ea typeface="黑体" panose="02010609060101010101" pitchFamily="49" charset="-122"/>
              </a:rPr>
              <a:t>N</a:t>
            </a:r>
          </a:p>
        </p:txBody>
      </p:sp>
      <p:sp>
        <p:nvSpPr>
          <p:cNvPr id="502815" name="Line 31"/>
          <p:cNvSpPr>
            <a:spLocks noChangeShapeType="1"/>
          </p:cNvSpPr>
          <p:nvPr/>
        </p:nvSpPr>
        <p:spPr bwMode="auto">
          <a:xfrm>
            <a:off x="1228725" y="852488"/>
            <a:ext cx="6794500" cy="0"/>
          </a:xfrm>
          <a:prstGeom prst="line">
            <a:avLst/>
          </a:prstGeom>
          <a:noFill/>
          <a:ln w="12700">
            <a:solidFill>
              <a:srgbClr val="333399"/>
            </a:solidFill>
            <a:round/>
            <a:headEnd type="triangle" w="med" len="lg"/>
            <a:tailEnd type="triangle" w="med" len="lg"/>
          </a:ln>
          <a:effectLst/>
        </p:spPr>
        <p:txBody>
          <a:bodyPr wrap="none" anchor="ctr"/>
          <a:lstStyle/>
          <a:p>
            <a:endParaRPr lang="zh-CN" altLang="en-US"/>
          </a:p>
        </p:txBody>
      </p:sp>
      <p:sp>
        <p:nvSpPr>
          <p:cNvPr id="502816" name="Rectangle 32"/>
          <p:cNvSpPr>
            <a:spLocks noChangeArrowheads="1"/>
          </p:cNvSpPr>
          <p:nvPr/>
        </p:nvSpPr>
        <p:spPr bwMode="auto">
          <a:xfrm>
            <a:off x="4292600" y="692150"/>
            <a:ext cx="727075" cy="363538"/>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sz="1800">
                <a:latin typeface="Arial" panose="020B0604020202020204" pitchFamily="34" charset="0"/>
                <a:ea typeface="黑体" panose="02010609060101010101" pitchFamily="49" charset="-122"/>
              </a:rPr>
              <a:t>32 </a:t>
            </a:r>
            <a:r>
              <a:rPr kumimoji="1" lang="zh-CN" altLang="en-US" sz="1800">
                <a:latin typeface="Arial" panose="020B0604020202020204" pitchFamily="34" charset="0"/>
                <a:ea typeface="黑体" panose="02010609060101010101" pitchFamily="49" charset="-122"/>
              </a:rPr>
              <a:t>位</a:t>
            </a:r>
          </a:p>
        </p:txBody>
      </p:sp>
      <p:sp>
        <p:nvSpPr>
          <p:cNvPr id="502821" name="Line 37"/>
          <p:cNvSpPr>
            <a:spLocks noChangeShapeType="1"/>
          </p:cNvSpPr>
          <p:nvPr/>
        </p:nvSpPr>
        <p:spPr bwMode="auto">
          <a:xfrm>
            <a:off x="1214438" y="1360488"/>
            <a:ext cx="6800850" cy="0"/>
          </a:xfrm>
          <a:prstGeom prst="line">
            <a:avLst/>
          </a:prstGeom>
          <a:noFill/>
          <a:ln w="12700">
            <a:solidFill>
              <a:schemeClr val="tx1"/>
            </a:solidFill>
            <a:round/>
          </a:ln>
          <a:effectLst/>
        </p:spPr>
        <p:txBody>
          <a:bodyPr wrap="none" anchor="ctr"/>
          <a:lstStyle/>
          <a:p>
            <a:endParaRPr lang="zh-CN" altLang="en-US"/>
          </a:p>
        </p:txBody>
      </p:sp>
      <p:sp>
        <p:nvSpPr>
          <p:cNvPr id="502822" name="Line 38"/>
          <p:cNvSpPr>
            <a:spLocks noChangeShapeType="1"/>
          </p:cNvSpPr>
          <p:nvPr/>
        </p:nvSpPr>
        <p:spPr bwMode="auto">
          <a:xfrm>
            <a:off x="1214438" y="1227138"/>
            <a:ext cx="0" cy="133350"/>
          </a:xfrm>
          <a:prstGeom prst="line">
            <a:avLst/>
          </a:prstGeom>
          <a:noFill/>
          <a:ln w="12700">
            <a:solidFill>
              <a:schemeClr val="tx1"/>
            </a:solidFill>
            <a:round/>
          </a:ln>
          <a:effectLst/>
        </p:spPr>
        <p:txBody>
          <a:bodyPr wrap="none" anchor="ctr"/>
          <a:lstStyle/>
          <a:p>
            <a:endParaRPr lang="zh-CN" altLang="en-US"/>
          </a:p>
        </p:txBody>
      </p:sp>
      <p:sp>
        <p:nvSpPr>
          <p:cNvPr id="502823" name="Line 39"/>
          <p:cNvSpPr>
            <a:spLocks noChangeShapeType="1"/>
          </p:cNvSpPr>
          <p:nvPr/>
        </p:nvSpPr>
        <p:spPr bwMode="auto">
          <a:xfrm>
            <a:off x="1427163" y="1160463"/>
            <a:ext cx="0" cy="200025"/>
          </a:xfrm>
          <a:prstGeom prst="line">
            <a:avLst/>
          </a:prstGeom>
          <a:noFill/>
          <a:ln w="12700">
            <a:solidFill>
              <a:schemeClr val="tx1"/>
            </a:solidFill>
            <a:round/>
          </a:ln>
          <a:effectLst/>
        </p:spPr>
        <p:txBody>
          <a:bodyPr wrap="none" anchor="ctr"/>
          <a:lstStyle/>
          <a:p>
            <a:endParaRPr lang="zh-CN" altLang="en-US"/>
          </a:p>
        </p:txBody>
      </p:sp>
      <p:sp>
        <p:nvSpPr>
          <p:cNvPr id="502824" name="Line 40"/>
          <p:cNvSpPr>
            <a:spLocks noChangeShapeType="1"/>
          </p:cNvSpPr>
          <p:nvPr/>
        </p:nvSpPr>
        <p:spPr bwMode="auto">
          <a:xfrm>
            <a:off x="1639888" y="1160463"/>
            <a:ext cx="0" cy="200025"/>
          </a:xfrm>
          <a:prstGeom prst="line">
            <a:avLst/>
          </a:prstGeom>
          <a:noFill/>
          <a:ln w="12700">
            <a:solidFill>
              <a:schemeClr val="tx1"/>
            </a:solidFill>
            <a:round/>
          </a:ln>
          <a:effectLst/>
        </p:spPr>
        <p:txBody>
          <a:bodyPr wrap="none" anchor="ctr"/>
          <a:lstStyle/>
          <a:p>
            <a:endParaRPr lang="zh-CN" altLang="en-US"/>
          </a:p>
        </p:txBody>
      </p:sp>
      <p:sp>
        <p:nvSpPr>
          <p:cNvPr id="502825" name="Line 41"/>
          <p:cNvSpPr>
            <a:spLocks noChangeShapeType="1"/>
          </p:cNvSpPr>
          <p:nvPr/>
        </p:nvSpPr>
        <p:spPr bwMode="auto">
          <a:xfrm>
            <a:off x="1852613" y="1160463"/>
            <a:ext cx="0" cy="200025"/>
          </a:xfrm>
          <a:prstGeom prst="line">
            <a:avLst/>
          </a:prstGeom>
          <a:noFill/>
          <a:ln w="12700">
            <a:solidFill>
              <a:schemeClr val="tx1"/>
            </a:solidFill>
            <a:round/>
          </a:ln>
          <a:effectLst/>
        </p:spPr>
        <p:txBody>
          <a:bodyPr wrap="none" anchor="ctr"/>
          <a:lstStyle/>
          <a:p>
            <a:endParaRPr lang="zh-CN" altLang="en-US"/>
          </a:p>
        </p:txBody>
      </p:sp>
      <p:sp>
        <p:nvSpPr>
          <p:cNvPr id="502826" name="Line 42"/>
          <p:cNvSpPr>
            <a:spLocks noChangeShapeType="1"/>
          </p:cNvSpPr>
          <p:nvPr/>
        </p:nvSpPr>
        <p:spPr bwMode="auto">
          <a:xfrm>
            <a:off x="2065338" y="1160463"/>
            <a:ext cx="0" cy="200025"/>
          </a:xfrm>
          <a:prstGeom prst="line">
            <a:avLst/>
          </a:prstGeom>
          <a:noFill/>
          <a:ln w="12700">
            <a:solidFill>
              <a:schemeClr val="tx1"/>
            </a:solidFill>
            <a:round/>
          </a:ln>
          <a:effectLst/>
        </p:spPr>
        <p:txBody>
          <a:bodyPr wrap="none" anchor="ctr"/>
          <a:lstStyle/>
          <a:p>
            <a:endParaRPr lang="zh-CN" altLang="en-US"/>
          </a:p>
        </p:txBody>
      </p:sp>
      <p:sp>
        <p:nvSpPr>
          <p:cNvPr id="502827" name="Line 43"/>
          <p:cNvSpPr>
            <a:spLocks noChangeShapeType="1"/>
          </p:cNvSpPr>
          <p:nvPr/>
        </p:nvSpPr>
        <p:spPr bwMode="auto">
          <a:xfrm>
            <a:off x="2278063" y="1160463"/>
            <a:ext cx="0" cy="200025"/>
          </a:xfrm>
          <a:prstGeom prst="line">
            <a:avLst/>
          </a:prstGeom>
          <a:noFill/>
          <a:ln w="12700">
            <a:solidFill>
              <a:schemeClr val="tx1"/>
            </a:solidFill>
            <a:round/>
          </a:ln>
          <a:effectLst/>
        </p:spPr>
        <p:txBody>
          <a:bodyPr wrap="none" anchor="ctr"/>
          <a:lstStyle/>
          <a:p>
            <a:endParaRPr lang="zh-CN" altLang="en-US"/>
          </a:p>
        </p:txBody>
      </p:sp>
      <p:sp>
        <p:nvSpPr>
          <p:cNvPr id="502828" name="Line 44"/>
          <p:cNvSpPr>
            <a:spLocks noChangeShapeType="1"/>
          </p:cNvSpPr>
          <p:nvPr/>
        </p:nvSpPr>
        <p:spPr bwMode="auto">
          <a:xfrm>
            <a:off x="2489200" y="1160463"/>
            <a:ext cx="0" cy="200025"/>
          </a:xfrm>
          <a:prstGeom prst="line">
            <a:avLst/>
          </a:prstGeom>
          <a:noFill/>
          <a:ln w="12700">
            <a:solidFill>
              <a:schemeClr val="tx1"/>
            </a:solidFill>
            <a:round/>
          </a:ln>
          <a:effectLst/>
        </p:spPr>
        <p:txBody>
          <a:bodyPr wrap="none" anchor="ctr"/>
          <a:lstStyle/>
          <a:p>
            <a:endParaRPr lang="zh-CN" altLang="en-US"/>
          </a:p>
        </p:txBody>
      </p:sp>
      <p:sp>
        <p:nvSpPr>
          <p:cNvPr id="502829" name="Line 45"/>
          <p:cNvSpPr>
            <a:spLocks noChangeShapeType="1"/>
          </p:cNvSpPr>
          <p:nvPr/>
        </p:nvSpPr>
        <p:spPr bwMode="auto">
          <a:xfrm>
            <a:off x="2701925" y="1160463"/>
            <a:ext cx="0" cy="200025"/>
          </a:xfrm>
          <a:prstGeom prst="line">
            <a:avLst/>
          </a:prstGeom>
          <a:noFill/>
          <a:ln w="12700">
            <a:solidFill>
              <a:schemeClr val="tx1"/>
            </a:solidFill>
            <a:round/>
          </a:ln>
          <a:effectLst/>
        </p:spPr>
        <p:txBody>
          <a:bodyPr wrap="none" anchor="ctr"/>
          <a:lstStyle/>
          <a:p>
            <a:endParaRPr lang="zh-CN" altLang="en-US"/>
          </a:p>
        </p:txBody>
      </p:sp>
      <p:sp>
        <p:nvSpPr>
          <p:cNvPr id="502830" name="Line 46"/>
          <p:cNvSpPr>
            <a:spLocks noChangeShapeType="1"/>
          </p:cNvSpPr>
          <p:nvPr/>
        </p:nvSpPr>
        <p:spPr bwMode="auto">
          <a:xfrm>
            <a:off x="2914650" y="1227138"/>
            <a:ext cx="0" cy="133350"/>
          </a:xfrm>
          <a:prstGeom prst="line">
            <a:avLst/>
          </a:prstGeom>
          <a:noFill/>
          <a:ln w="12700">
            <a:solidFill>
              <a:schemeClr val="tx1"/>
            </a:solidFill>
            <a:round/>
          </a:ln>
          <a:effectLst/>
        </p:spPr>
        <p:txBody>
          <a:bodyPr wrap="none" anchor="ctr"/>
          <a:lstStyle/>
          <a:p>
            <a:endParaRPr lang="zh-CN" altLang="en-US"/>
          </a:p>
        </p:txBody>
      </p:sp>
      <p:sp>
        <p:nvSpPr>
          <p:cNvPr id="502831" name="Line 47"/>
          <p:cNvSpPr>
            <a:spLocks noChangeShapeType="1"/>
          </p:cNvSpPr>
          <p:nvPr/>
        </p:nvSpPr>
        <p:spPr bwMode="auto">
          <a:xfrm>
            <a:off x="3127375" y="1160463"/>
            <a:ext cx="0" cy="200025"/>
          </a:xfrm>
          <a:prstGeom prst="line">
            <a:avLst/>
          </a:prstGeom>
          <a:noFill/>
          <a:ln w="12700">
            <a:solidFill>
              <a:schemeClr val="tx1"/>
            </a:solidFill>
            <a:round/>
          </a:ln>
          <a:effectLst/>
        </p:spPr>
        <p:txBody>
          <a:bodyPr wrap="none" anchor="ctr"/>
          <a:lstStyle/>
          <a:p>
            <a:endParaRPr lang="zh-CN" altLang="en-US"/>
          </a:p>
        </p:txBody>
      </p:sp>
      <p:sp>
        <p:nvSpPr>
          <p:cNvPr id="502832" name="Line 48"/>
          <p:cNvSpPr>
            <a:spLocks noChangeShapeType="1"/>
          </p:cNvSpPr>
          <p:nvPr/>
        </p:nvSpPr>
        <p:spPr bwMode="auto">
          <a:xfrm>
            <a:off x="3340100" y="1160463"/>
            <a:ext cx="0" cy="200025"/>
          </a:xfrm>
          <a:prstGeom prst="line">
            <a:avLst/>
          </a:prstGeom>
          <a:noFill/>
          <a:ln w="12700">
            <a:solidFill>
              <a:schemeClr val="tx1"/>
            </a:solidFill>
            <a:round/>
          </a:ln>
          <a:effectLst/>
        </p:spPr>
        <p:txBody>
          <a:bodyPr wrap="none" anchor="ctr"/>
          <a:lstStyle/>
          <a:p>
            <a:endParaRPr lang="zh-CN" altLang="en-US"/>
          </a:p>
        </p:txBody>
      </p:sp>
      <p:sp>
        <p:nvSpPr>
          <p:cNvPr id="502833" name="Line 49"/>
          <p:cNvSpPr>
            <a:spLocks noChangeShapeType="1"/>
          </p:cNvSpPr>
          <p:nvPr/>
        </p:nvSpPr>
        <p:spPr bwMode="auto">
          <a:xfrm>
            <a:off x="3552825" y="1160463"/>
            <a:ext cx="0" cy="200025"/>
          </a:xfrm>
          <a:prstGeom prst="line">
            <a:avLst/>
          </a:prstGeom>
          <a:noFill/>
          <a:ln w="12700">
            <a:solidFill>
              <a:schemeClr val="tx1"/>
            </a:solidFill>
            <a:round/>
          </a:ln>
          <a:effectLst/>
        </p:spPr>
        <p:txBody>
          <a:bodyPr wrap="none" anchor="ctr"/>
          <a:lstStyle/>
          <a:p>
            <a:endParaRPr lang="zh-CN" altLang="en-US"/>
          </a:p>
        </p:txBody>
      </p:sp>
      <p:sp>
        <p:nvSpPr>
          <p:cNvPr id="502834" name="Line 50"/>
          <p:cNvSpPr>
            <a:spLocks noChangeShapeType="1"/>
          </p:cNvSpPr>
          <p:nvPr/>
        </p:nvSpPr>
        <p:spPr bwMode="auto">
          <a:xfrm>
            <a:off x="3765550" y="1160463"/>
            <a:ext cx="0" cy="200025"/>
          </a:xfrm>
          <a:prstGeom prst="line">
            <a:avLst/>
          </a:prstGeom>
          <a:noFill/>
          <a:ln w="12700">
            <a:solidFill>
              <a:schemeClr val="tx1"/>
            </a:solidFill>
            <a:round/>
          </a:ln>
          <a:effectLst/>
        </p:spPr>
        <p:txBody>
          <a:bodyPr wrap="none" anchor="ctr"/>
          <a:lstStyle/>
          <a:p>
            <a:endParaRPr lang="zh-CN" altLang="en-US"/>
          </a:p>
        </p:txBody>
      </p:sp>
      <p:sp>
        <p:nvSpPr>
          <p:cNvPr id="502835" name="Line 51"/>
          <p:cNvSpPr>
            <a:spLocks noChangeShapeType="1"/>
          </p:cNvSpPr>
          <p:nvPr/>
        </p:nvSpPr>
        <p:spPr bwMode="auto">
          <a:xfrm>
            <a:off x="3978275" y="1160463"/>
            <a:ext cx="0" cy="200025"/>
          </a:xfrm>
          <a:prstGeom prst="line">
            <a:avLst/>
          </a:prstGeom>
          <a:noFill/>
          <a:ln w="12700">
            <a:solidFill>
              <a:schemeClr val="tx1"/>
            </a:solidFill>
            <a:round/>
          </a:ln>
          <a:effectLst/>
        </p:spPr>
        <p:txBody>
          <a:bodyPr wrap="none" anchor="ctr"/>
          <a:lstStyle/>
          <a:p>
            <a:endParaRPr lang="zh-CN" altLang="en-US"/>
          </a:p>
        </p:txBody>
      </p:sp>
      <p:sp>
        <p:nvSpPr>
          <p:cNvPr id="502836" name="Line 52"/>
          <p:cNvSpPr>
            <a:spLocks noChangeShapeType="1"/>
          </p:cNvSpPr>
          <p:nvPr/>
        </p:nvSpPr>
        <p:spPr bwMode="auto">
          <a:xfrm>
            <a:off x="4189413" y="1160463"/>
            <a:ext cx="0" cy="200025"/>
          </a:xfrm>
          <a:prstGeom prst="line">
            <a:avLst/>
          </a:prstGeom>
          <a:noFill/>
          <a:ln w="12700">
            <a:solidFill>
              <a:schemeClr val="tx1"/>
            </a:solidFill>
            <a:round/>
          </a:ln>
          <a:effectLst/>
        </p:spPr>
        <p:txBody>
          <a:bodyPr wrap="none" anchor="ctr"/>
          <a:lstStyle/>
          <a:p>
            <a:endParaRPr lang="zh-CN" altLang="en-US"/>
          </a:p>
        </p:txBody>
      </p:sp>
      <p:sp>
        <p:nvSpPr>
          <p:cNvPr id="502837" name="Line 53"/>
          <p:cNvSpPr>
            <a:spLocks noChangeShapeType="1"/>
          </p:cNvSpPr>
          <p:nvPr/>
        </p:nvSpPr>
        <p:spPr bwMode="auto">
          <a:xfrm>
            <a:off x="4402138" y="1160463"/>
            <a:ext cx="0" cy="200025"/>
          </a:xfrm>
          <a:prstGeom prst="line">
            <a:avLst/>
          </a:prstGeom>
          <a:noFill/>
          <a:ln w="12700">
            <a:solidFill>
              <a:schemeClr val="tx1"/>
            </a:solidFill>
            <a:round/>
          </a:ln>
          <a:effectLst/>
        </p:spPr>
        <p:txBody>
          <a:bodyPr wrap="none" anchor="ctr"/>
          <a:lstStyle/>
          <a:p>
            <a:endParaRPr lang="zh-CN" altLang="en-US"/>
          </a:p>
        </p:txBody>
      </p:sp>
      <p:sp>
        <p:nvSpPr>
          <p:cNvPr id="502838" name="Line 54"/>
          <p:cNvSpPr>
            <a:spLocks noChangeShapeType="1"/>
          </p:cNvSpPr>
          <p:nvPr/>
        </p:nvSpPr>
        <p:spPr bwMode="auto">
          <a:xfrm>
            <a:off x="4614863" y="1227138"/>
            <a:ext cx="0" cy="133350"/>
          </a:xfrm>
          <a:prstGeom prst="line">
            <a:avLst/>
          </a:prstGeom>
          <a:noFill/>
          <a:ln w="12700">
            <a:solidFill>
              <a:schemeClr val="tx1"/>
            </a:solidFill>
            <a:round/>
          </a:ln>
          <a:effectLst/>
        </p:spPr>
        <p:txBody>
          <a:bodyPr wrap="none" anchor="ctr"/>
          <a:lstStyle/>
          <a:p>
            <a:endParaRPr lang="zh-CN" altLang="en-US"/>
          </a:p>
        </p:txBody>
      </p:sp>
      <p:sp>
        <p:nvSpPr>
          <p:cNvPr id="502839" name="Line 55"/>
          <p:cNvSpPr>
            <a:spLocks noChangeShapeType="1"/>
          </p:cNvSpPr>
          <p:nvPr/>
        </p:nvSpPr>
        <p:spPr bwMode="auto">
          <a:xfrm>
            <a:off x="4827588" y="1160463"/>
            <a:ext cx="0" cy="200025"/>
          </a:xfrm>
          <a:prstGeom prst="line">
            <a:avLst/>
          </a:prstGeom>
          <a:noFill/>
          <a:ln w="12700">
            <a:solidFill>
              <a:schemeClr val="tx1"/>
            </a:solidFill>
            <a:round/>
          </a:ln>
          <a:effectLst/>
        </p:spPr>
        <p:txBody>
          <a:bodyPr wrap="none" anchor="ctr"/>
          <a:lstStyle/>
          <a:p>
            <a:endParaRPr lang="zh-CN" altLang="en-US"/>
          </a:p>
        </p:txBody>
      </p:sp>
      <p:sp>
        <p:nvSpPr>
          <p:cNvPr id="502840" name="Line 56"/>
          <p:cNvSpPr>
            <a:spLocks noChangeShapeType="1"/>
          </p:cNvSpPr>
          <p:nvPr/>
        </p:nvSpPr>
        <p:spPr bwMode="auto">
          <a:xfrm>
            <a:off x="5040313" y="1160463"/>
            <a:ext cx="0" cy="200025"/>
          </a:xfrm>
          <a:prstGeom prst="line">
            <a:avLst/>
          </a:prstGeom>
          <a:noFill/>
          <a:ln w="12700">
            <a:solidFill>
              <a:schemeClr val="tx1"/>
            </a:solidFill>
            <a:round/>
          </a:ln>
          <a:effectLst/>
        </p:spPr>
        <p:txBody>
          <a:bodyPr wrap="none" anchor="ctr"/>
          <a:lstStyle/>
          <a:p>
            <a:endParaRPr lang="zh-CN" altLang="en-US"/>
          </a:p>
        </p:txBody>
      </p:sp>
      <p:sp>
        <p:nvSpPr>
          <p:cNvPr id="502841" name="Line 57"/>
          <p:cNvSpPr>
            <a:spLocks noChangeShapeType="1"/>
          </p:cNvSpPr>
          <p:nvPr/>
        </p:nvSpPr>
        <p:spPr bwMode="auto">
          <a:xfrm>
            <a:off x="5253038" y="1160463"/>
            <a:ext cx="0" cy="200025"/>
          </a:xfrm>
          <a:prstGeom prst="line">
            <a:avLst/>
          </a:prstGeom>
          <a:noFill/>
          <a:ln w="12700">
            <a:solidFill>
              <a:schemeClr val="tx1"/>
            </a:solidFill>
            <a:round/>
          </a:ln>
          <a:effectLst/>
        </p:spPr>
        <p:txBody>
          <a:bodyPr wrap="none" anchor="ctr"/>
          <a:lstStyle/>
          <a:p>
            <a:endParaRPr lang="zh-CN" altLang="en-US"/>
          </a:p>
        </p:txBody>
      </p:sp>
      <p:sp>
        <p:nvSpPr>
          <p:cNvPr id="502842" name="Line 58"/>
          <p:cNvSpPr>
            <a:spLocks noChangeShapeType="1"/>
          </p:cNvSpPr>
          <p:nvPr/>
        </p:nvSpPr>
        <p:spPr bwMode="auto">
          <a:xfrm>
            <a:off x="5465763" y="1160463"/>
            <a:ext cx="0" cy="200025"/>
          </a:xfrm>
          <a:prstGeom prst="line">
            <a:avLst/>
          </a:prstGeom>
          <a:noFill/>
          <a:ln w="12700">
            <a:solidFill>
              <a:schemeClr val="tx1"/>
            </a:solidFill>
            <a:round/>
          </a:ln>
          <a:effectLst/>
        </p:spPr>
        <p:txBody>
          <a:bodyPr wrap="none" anchor="ctr"/>
          <a:lstStyle/>
          <a:p>
            <a:endParaRPr lang="zh-CN" altLang="en-US"/>
          </a:p>
        </p:txBody>
      </p:sp>
      <p:sp>
        <p:nvSpPr>
          <p:cNvPr id="502843" name="Line 59"/>
          <p:cNvSpPr>
            <a:spLocks noChangeShapeType="1"/>
          </p:cNvSpPr>
          <p:nvPr/>
        </p:nvSpPr>
        <p:spPr bwMode="auto">
          <a:xfrm>
            <a:off x="5678488" y="1160463"/>
            <a:ext cx="0" cy="200025"/>
          </a:xfrm>
          <a:prstGeom prst="line">
            <a:avLst/>
          </a:prstGeom>
          <a:noFill/>
          <a:ln w="12700">
            <a:solidFill>
              <a:schemeClr val="tx1"/>
            </a:solidFill>
            <a:round/>
          </a:ln>
          <a:effectLst/>
        </p:spPr>
        <p:txBody>
          <a:bodyPr wrap="none" anchor="ctr"/>
          <a:lstStyle/>
          <a:p>
            <a:endParaRPr lang="zh-CN" altLang="en-US"/>
          </a:p>
        </p:txBody>
      </p:sp>
      <p:sp>
        <p:nvSpPr>
          <p:cNvPr id="502844" name="Line 60"/>
          <p:cNvSpPr>
            <a:spLocks noChangeShapeType="1"/>
          </p:cNvSpPr>
          <p:nvPr/>
        </p:nvSpPr>
        <p:spPr bwMode="auto">
          <a:xfrm>
            <a:off x="5889625" y="1160463"/>
            <a:ext cx="0" cy="200025"/>
          </a:xfrm>
          <a:prstGeom prst="line">
            <a:avLst/>
          </a:prstGeom>
          <a:noFill/>
          <a:ln w="12700">
            <a:solidFill>
              <a:schemeClr val="tx1"/>
            </a:solidFill>
            <a:round/>
          </a:ln>
          <a:effectLst/>
        </p:spPr>
        <p:txBody>
          <a:bodyPr wrap="none" anchor="ctr"/>
          <a:lstStyle/>
          <a:p>
            <a:endParaRPr lang="zh-CN" altLang="en-US"/>
          </a:p>
        </p:txBody>
      </p:sp>
      <p:sp>
        <p:nvSpPr>
          <p:cNvPr id="502845" name="Line 61"/>
          <p:cNvSpPr>
            <a:spLocks noChangeShapeType="1"/>
          </p:cNvSpPr>
          <p:nvPr/>
        </p:nvSpPr>
        <p:spPr bwMode="auto">
          <a:xfrm>
            <a:off x="6102350" y="1160463"/>
            <a:ext cx="0" cy="200025"/>
          </a:xfrm>
          <a:prstGeom prst="line">
            <a:avLst/>
          </a:prstGeom>
          <a:noFill/>
          <a:ln w="12700">
            <a:solidFill>
              <a:schemeClr val="tx1"/>
            </a:solidFill>
            <a:round/>
          </a:ln>
          <a:effectLst/>
        </p:spPr>
        <p:txBody>
          <a:bodyPr wrap="none" anchor="ctr"/>
          <a:lstStyle/>
          <a:p>
            <a:endParaRPr lang="zh-CN" altLang="en-US"/>
          </a:p>
        </p:txBody>
      </p:sp>
      <p:sp>
        <p:nvSpPr>
          <p:cNvPr id="502846" name="Line 62"/>
          <p:cNvSpPr>
            <a:spLocks noChangeShapeType="1"/>
          </p:cNvSpPr>
          <p:nvPr/>
        </p:nvSpPr>
        <p:spPr bwMode="auto">
          <a:xfrm>
            <a:off x="6315075" y="1227138"/>
            <a:ext cx="0" cy="133350"/>
          </a:xfrm>
          <a:prstGeom prst="line">
            <a:avLst/>
          </a:prstGeom>
          <a:noFill/>
          <a:ln w="12700">
            <a:solidFill>
              <a:schemeClr val="tx1"/>
            </a:solidFill>
            <a:round/>
          </a:ln>
          <a:effectLst/>
        </p:spPr>
        <p:txBody>
          <a:bodyPr wrap="none" anchor="ctr"/>
          <a:lstStyle/>
          <a:p>
            <a:endParaRPr lang="zh-CN" altLang="en-US"/>
          </a:p>
        </p:txBody>
      </p:sp>
      <p:sp>
        <p:nvSpPr>
          <p:cNvPr id="502847" name="Line 63"/>
          <p:cNvSpPr>
            <a:spLocks noChangeShapeType="1"/>
          </p:cNvSpPr>
          <p:nvPr/>
        </p:nvSpPr>
        <p:spPr bwMode="auto">
          <a:xfrm>
            <a:off x="6527800" y="1160463"/>
            <a:ext cx="0" cy="200025"/>
          </a:xfrm>
          <a:prstGeom prst="line">
            <a:avLst/>
          </a:prstGeom>
          <a:noFill/>
          <a:ln w="12700">
            <a:solidFill>
              <a:schemeClr val="tx1"/>
            </a:solidFill>
            <a:round/>
          </a:ln>
          <a:effectLst/>
        </p:spPr>
        <p:txBody>
          <a:bodyPr wrap="none" anchor="ctr"/>
          <a:lstStyle/>
          <a:p>
            <a:endParaRPr lang="zh-CN" altLang="en-US"/>
          </a:p>
        </p:txBody>
      </p:sp>
      <p:sp>
        <p:nvSpPr>
          <p:cNvPr id="502848" name="Line 64"/>
          <p:cNvSpPr>
            <a:spLocks noChangeShapeType="1"/>
          </p:cNvSpPr>
          <p:nvPr/>
        </p:nvSpPr>
        <p:spPr bwMode="auto">
          <a:xfrm>
            <a:off x="6740525" y="1160463"/>
            <a:ext cx="0" cy="200025"/>
          </a:xfrm>
          <a:prstGeom prst="line">
            <a:avLst/>
          </a:prstGeom>
          <a:noFill/>
          <a:ln w="12700">
            <a:solidFill>
              <a:schemeClr val="tx1"/>
            </a:solidFill>
            <a:round/>
          </a:ln>
          <a:effectLst/>
        </p:spPr>
        <p:txBody>
          <a:bodyPr wrap="none" anchor="ctr"/>
          <a:lstStyle/>
          <a:p>
            <a:endParaRPr lang="zh-CN" altLang="en-US"/>
          </a:p>
        </p:txBody>
      </p:sp>
      <p:sp>
        <p:nvSpPr>
          <p:cNvPr id="502849" name="Line 65"/>
          <p:cNvSpPr>
            <a:spLocks noChangeShapeType="1"/>
          </p:cNvSpPr>
          <p:nvPr/>
        </p:nvSpPr>
        <p:spPr bwMode="auto">
          <a:xfrm>
            <a:off x="6953250" y="1160463"/>
            <a:ext cx="0" cy="200025"/>
          </a:xfrm>
          <a:prstGeom prst="line">
            <a:avLst/>
          </a:prstGeom>
          <a:noFill/>
          <a:ln w="12700">
            <a:solidFill>
              <a:schemeClr val="tx1"/>
            </a:solidFill>
            <a:round/>
          </a:ln>
          <a:effectLst/>
        </p:spPr>
        <p:txBody>
          <a:bodyPr wrap="none" anchor="ctr"/>
          <a:lstStyle/>
          <a:p>
            <a:endParaRPr lang="zh-CN" altLang="en-US"/>
          </a:p>
        </p:txBody>
      </p:sp>
      <p:sp>
        <p:nvSpPr>
          <p:cNvPr id="502850" name="Line 66"/>
          <p:cNvSpPr>
            <a:spLocks noChangeShapeType="1"/>
          </p:cNvSpPr>
          <p:nvPr/>
        </p:nvSpPr>
        <p:spPr bwMode="auto">
          <a:xfrm>
            <a:off x="7165975" y="1160463"/>
            <a:ext cx="0" cy="200025"/>
          </a:xfrm>
          <a:prstGeom prst="line">
            <a:avLst/>
          </a:prstGeom>
          <a:noFill/>
          <a:ln w="12700">
            <a:solidFill>
              <a:schemeClr val="tx1"/>
            </a:solidFill>
            <a:round/>
          </a:ln>
          <a:effectLst/>
        </p:spPr>
        <p:txBody>
          <a:bodyPr wrap="none" anchor="ctr"/>
          <a:lstStyle/>
          <a:p>
            <a:endParaRPr lang="zh-CN" altLang="en-US"/>
          </a:p>
        </p:txBody>
      </p:sp>
      <p:sp>
        <p:nvSpPr>
          <p:cNvPr id="502851" name="Line 67"/>
          <p:cNvSpPr>
            <a:spLocks noChangeShapeType="1"/>
          </p:cNvSpPr>
          <p:nvPr/>
        </p:nvSpPr>
        <p:spPr bwMode="auto">
          <a:xfrm>
            <a:off x="7378700" y="1160463"/>
            <a:ext cx="0" cy="200025"/>
          </a:xfrm>
          <a:prstGeom prst="line">
            <a:avLst/>
          </a:prstGeom>
          <a:noFill/>
          <a:ln w="12700">
            <a:solidFill>
              <a:schemeClr val="tx1"/>
            </a:solidFill>
            <a:round/>
          </a:ln>
          <a:effectLst/>
        </p:spPr>
        <p:txBody>
          <a:bodyPr wrap="none" anchor="ctr"/>
          <a:lstStyle/>
          <a:p>
            <a:endParaRPr lang="zh-CN" altLang="en-US"/>
          </a:p>
        </p:txBody>
      </p:sp>
      <p:sp>
        <p:nvSpPr>
          <p:cNvPr id="502852" name="Line 68"/>
          <p:cNvSpPr>
            <a:spLocks noChangeShapeType="1"/>
          </p:cNvSpPr>
          <p:nvPr/>
        </p:nvSpPr>
        <p:spPr bwMode="auto">
          <a:xfrm>
            <a:off x="7589838" y="1160463"/>
            <a:ext cx="0" cy="200025"/>
          </a:xfrm>
          <a:prstGeom prst="line">
            <a:avLst/>
          </a:prstGeom>
          <a:noFill/>
          <a:ln w="12700">
            <a:solidFill>
              <a:schemeClr val="tx1"/>
            </a:solidFill>
            <a:round/>
          </a:ln>
          <a:effectLst/>
        </p:spPr>
        <p:txBody>
          <a:bodyPr wrap="none" anchor="ctr"/>
          <a:lstStyle/>
          <a:p>
            <a:endParaRPr lang="zh-CN" altLang="en-US"/>
          </a:p>
        </p:txBody>
      </p:sp>
      <p:sp>
        <p:nvSpPr>
          <p:cNvPr id="502853" name="Line 69"/>
          <p:cNvSpPr>
            <a:spLocks noChangeShapeType="1"/>
          </p:cNvSpPr>
          <p:nvPr/>
        </p:nvSpPr>
        <p:spPr bwMode="auto">
          <a:xfrm>
            <a:off x="7802563" y="1160463"/>
            <a:ext cx="0" cy="200025"/>
          </a:xfrm>
          <a:prstGeom prst="line">
            <a:avLst/>
          </a:prstGeom>
          <a:noFill/>
          <a:ln w="12700">
            <a:solidFill>
              <a:schemeClr val="tx1"/>
            </a:solidFill>
            <a:round/>
          </a:ln>
          <a:effectLst/>
        </p:spPr>
        <p:txBody>
          <a:bodyPr wrap="none" anchor="ctr"/>
          <a:lstStyle/>
          <a:p>
            <a:endParaRPr lang="zh-CN" altLang="en-US"/>
          </a:p>
        </p:txBody>
      </p:sp>
      <p:sp>
        <p:nvSpPr>
          <p:cNvPr id="502854" name="Line 70"/>
          <p:cNvSpPr>
            <a:spLocks noChangeShapeType="1"/>
          </p:cNvSpPr>
          <p:nvPr/>
        </p:nvSpPr>
        <p:spPr bwMode="auto">
          <a:xfrm>
            <a:off x="8015288" y="1227138"/>
            <a:ext cx="0" cy="133350"/>
          </a:xfrm>
          <a:prstGeom prst="line">
            <a:avLst/>
          </a:prstGeom>
          <a:noFill/>
          <a:ln w="12700">
            <a:solidFill>
              <a:schemeClr val="tx1"/>
            </a:solidFill>
            <a:round/>
          </a:ln>
          <a:effectLst/>
        </p:spPr>
        <p:txBody>
          <a:bodyPr wrap="none" anchor="ctr"/>
          <a:lstStyle/>
          <a:p>
            <a:endParaRPr lang="zh-CN" altLang="en-US"/>
          </a:p>
        </p:txBody>
      </p:sp>
      <p:sp>
        <p:nvSpPr>
          <p:cNvPr id="502855" name="Rectangle 71"/>
          <p:cNvSpPr>
            <a:spLocks noChangeArrowheads="1"/>
          </p:cNvSpPr>
          <p:nvPr/>
        </p:nvSpPr>
        <p:spPr bwMode="auto">
          <a:xfrm>
            <a:off x="1355725" y="1093788"/>
            <a:ext cx="1417638" cy="200025"/>
          </a:xfrm>
          <a:prstGeom prst="rect">
            <a:avLst/>
          </a:prstGeom>
          <a:solidFill>
            <a:schemeClr val="bg1"/>
          </a:solidFill>
          <a:ln w="12700">
            <a:noFill/>
            <a:miter lim="800000"/>
          </a:ln>
          <a:effectLst/>
        </p:spPr>
        <p:txBody>
          <a:bodyPr wrap="none" anchor="ctr"/>
          <a:lstStyle/>
          <a:p>
            <a:endParaRPr lang="zh-CN" altLang="en-US"/>
          </a:p>
        </p:txBody>
      </p:sp>
      <p:sp>
        <p:nvSpPr>
          <p:cNvPr id="502856" name="Rectangle 72"/>
          <p:cNvSpPr>
            <a:spLocks noChangeArrowheads="1"/>
          </p:cNvSpPr>
          <p:nvPr/>
        </p:nvSpPr>
        <p:spPr bwMode="auto">
          <a:xfrm>
            <a:off x="3055938" y="1093788"/>
            <a:ext cx="1417637" cy="200025"/>
          </a:xfrm>
          <a:prstGeom prst="rect">
            <a:avLst/>
          </a:prstGeom>
          <a:solidFill>
            <a:schemeClr val="bg1"/>
          </a:solidFill>
          <a:ln w="12700">
            <a:noFill/>
            <a:miter lim="800000"/>
          </a:ln>
          <a:effectLst/>
        </p:spPr>
        <p:txBody>
          <a:bodyPr wrap="none" anchor="ctr"/>
          <a:lstStyle/>
          <a:p>
            <a:endParaRPr lang="zh-CN" altLang="en-US"/>
          </a:p>
        </p:txBody>
      </p:sp>
      <p:sp>
        <p:nvSpPr>
          <p:cNvPr id="502857" name="Rectangle 73"/>
          <p:cNvSpPr>
            <a:spLocks noChangeArrowheads="1"/>
          </p:cNvSpPr>
          <p:nvPr/>
        </p:nvSpPr>
        <p:spPr bwMode="auto">
          <a:xfrm>
            <a:off x="4756150" y="1093788"/>
            <a:ext cx="1417638" cy="200025"/>
          </a:xfrm>
          <a:prstGeom prst="rect">
            <a:avLst/>
          </a:prstGeom>
          <a:solidFill>
            <a:schemeClr val="bg1"/>
          </a:solidFill>
          <a:ln w="12700">
            <a:noFill/>
            <a:miter lim="800000"/>
          </a:ln>
          <a:effectLst/>
        </p:spPr>
        <p:txBody>
          <a:bodyPr wrap="none" anchor="ctr"/>
          <a:lstStyle/>
          <a:p>
            <a:endParaRPr lang="zh-CN" altLang="en-US"/>
          </a:p>
        </p:txBody>
      </p:sp>
      <p:sp>
        <p:nvSpPr>
          <p:cNvPr id="502858" name="Rectangle 74"/>
          <p:cNvSpPr>
            <a:spLocks noChangeArrowheads="1"/>
          </p:cNvSpPr>
          <p:nvPr/>
        </p:nvSpPr>
        <p:spPr bwMode="auto">
          <a:xfrm>
            <a:off x="6456363" y="1093788"/>
            <a:ext cx="1417637" cy="200025"/>
          </a:xfrm>
          <a:prstGeom prst="rect">
            <a:avLst/>
          </a:prstGeom>
          <a:solidFill>
            <a:schemeClr val="bg1"/>
          </a:solidFill>
          <a:ln w="12700">
            <a:noFill/>
            <a:miter lim="800000"/>
          </a:ln>
          <a:effectLst/>
        </p:spPr>
        <p:txBody>
          <a:bodyPr wrap="none" anchor="ctr"/>
          <a:lstStyle/>
          <a:p>
            <a:endParaRPr lang="zh-CN" altLang="en-US"/>
          </a:p>
        </p:txBody>
      </p:sp>
      <p:sp>
        <p:nvSpPr>
          <p:cNvPr id="502860" name="Rectangle 76"/>
          <p:cNvSpPr>
            <a:spLocks noChangeArrowheads="1"/>
          </p:cNvSpPr>
          <p:nvPr/>
        </p:nvSpPr>
        <p:spPr bwMode="auto">
          <a:xfrm>
            <a:off x="4189413" y="2882900"/>
            <a:ext cx="290512" cy="498475"/>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N</a:t>
            </a:r>
          </a:p>
        </p:txBody>
      </p:sp>
      <p:sp>
        <p:nvSpPr>
          <p:cNvPr id="502861" name="Rectangle 77"/>
          <p:cNvSpPr>
            <a:spLocks noChangeArrowheads="1"/>
          </p:cNvSpPr>
          <p:nvPr/>
        </p:nvSpPr>
        <p:spPr bwMode="auto">
          <a:xfrm>
            <a:off x="3978275" y="2882900"/>
            <a:ext cx="290513" cy="498475"/>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T</a:t>
            </a:r>
          </a:p>
        </p:txBody>
      </p:sp>
      <p:sp>
        <p:nvSpPr>
          <p:cNvPr id="502862" name="Rectangle 78"/>
          <p:cNvSpPr>
            <a:spLocks noChangeArrowheads="1"/>
          </p:cNvSpPr>
          <p:nvPr/>
        </p:nvSpPr>
        <p:spPr bwMode="auto">
          <a:xfrm>
            <a:off x="3751263" y="2882900"/>
            <a:ext cx="290512" cy="498475"/>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H</a:t>
            </a:r>
          </a:p>
        </p:txBody>
      </p:sp>
      <p:sp>
        <p:nvSpPr>
          <p:cNvPr id="502863" name="Rectangle 79"/>
          <p:cNvSpPr>
            <a:spLocks noChangeArrowheads="1"/>
          </p:cNvSpPr>
          <p:nvPr/>
        </p:nvSpPr>
        <p:spPr bwMode="auto">
          <a:xfrm>
            <a:off x="3538538" y="2882900"/>
            <a:ext cx="290512" cy="498475"/>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K</a:t>
            </a:r>
          </a:p>
        </p:txBody>
      </p:sp>
      <p:sp>
        <p:nvSpPr>
          <p:cNvPr id="502864" name="Rectangle 80"/>
          <p:cNvSpPr>
            <a:spLocks noChangeArrowheads="1"/>
          </p:cNvSpPr>
          <p:nvPr/>
        </p:nvSpPr>
        <p:spPr bwMode="auto">
          <a:xfrm>
            <a:off x="3306763" y="2882900"/>
            <a:ext cx="300037" cy="498475"/>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200" b="1">
                <a:latin typeface="Arial" panose="020B0604020202020204" pitchFamily="34" charset="0"/>
                <a:ea typeface="黑体" panose="02010609060101010101" pitchFamily="49" charset="-122"/>
              </a:rPr>
              <a:t>G</a:t>
            </a:r>
          </a:p>
        </p:txBody>
      </p:sp>
      <p:sp>
        <p:nvSpPr>
          <p:cNvPr id="502865" name="Rectangle 81"/>
          <p:cNvSpPr>
            <a:spLocks noChangeArrowheads="1"/>
          </p:cNvSpPr>
          <p:nvPr/>
        </p:nvSpPr>
        <p:spPr bwMode="auto">
          <a:xfrm>
            <a:off x="885825" y="974725"/>
            <a:ext cx="728662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latin typeface="Arial" panose="020B0604020202020204" pitchFamily="34" charset="0"/>
                <a:ea typeface="黑体" panose="02010609060101010101" pitchFamily="49" charset="-122"/>
              </a:rPr>
              <a:t>位  </a:t>
            </a:r>
            <a:r>
              <a:rPr kumimoji="1" lang="en-US" altLang="zh-CN" sz="1600">
                <a:latin typeface="Arial" panose="020B0604020202020204" pitchFamily="34" charset="0"/>
                <a:ea typeface="黑体" panose="02010609060101010101" pitchFamily="49" charset="-122"/>
              </a:rPr>
              <a:t>0                           8                           16                          24                       31</a:t>
            </a:r>
          </a:p>
        </p:txBody>
      </p:sp>
      <p:sp>
        <p:nvSpPr>
          <p:cNvPr id="502866" name="Line 82"/>
          <p:cNvSpPr>
            <a:spLocks noChangeShapeType="1"/>
          </p:cNvSpPr>
          <p:nvPr/>
        </p:nvSpPr>
        <p:spPr bwMode="auto">
          <a:xfrm flipH="1">
            <a:off x="6313488" y="3803650"/>
            <a:ext cx="3175" cy="430213"/>
          </a:xfrm>
          <a:prstGeom prst="line">
            <a:avLst/>
          </a:prstGeom>
          <a:noFill/>
          <a:ln w="12700">
            <a:solidFill>
              <a:schemeClr val="tx1"/>
            </a:solidFill>
            <a:round/>
          </a:ln>
          <a:effectLst/>
        </p:spPr>
        <p:txBody>
          <a:bodyPr/>
          <a:lstStyle/>
          <a:p>
            <a:endParaRPr lang="zh-CN" altLang="en-US"/>
          </a:p>
        </p:txBody>
      </p:sp>
      <p:sp>
        <p:nvSpPr>
          <p:cNvPr id="502889" name="Rectangle 105"/>
          <p:cNvSpPr>
            <a:spLocks noChangeArrowheads="1"/>
          </p:cNvSpPr>
          <p:nvPr/>
        </p:nvSpPr>
        <p:spPr bwMode="auto">
          <a:xfrm>
            <a:off x="3924300" y="5011738"/>
            <a:ext cx="4305300" cy="493712"/>
          </a:xfrm>
          <a:prstGeom prst="rect">
            <a:avLst/>
          </a:prstGeom>
          <a:solidFill>
            <a:srgbClr val="CCECFF"/>
          </a:solidFill>
          <a:ln w="9525">
            <a:noFill/>
            <a:miter lim="800000"/>
          </a:ln>
          <a:effectLst/>
        </p:spPr>
        <p:txBody>
          <a:bodyPr wrap="none" anchor="ctr"/>
          <a:lstStyle/>
          <a:p>
            <a:endParaRPr lang="zh-CN" altLang="en-US"/>
          </a:p>
        </p:txBody>
      </p:sp>
      <p:sp>
        <p:nvSpPr>
          <p:cNvPr id="502867" name="Rectangle 83"/>
          <p:cNvSpPr>
            <a:spLocks noChangeArrowheads="1"/>
          </p:cNvSpPr>
          <p:nvPr/>
        </p:nvSpPr>
        <p:spPr bwMode="auto">
          <a:xfrm>
            <a:off x="6767513" y="3848100"/>
            <a:ext cx="822325" cy="333375"/>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600">
                <a:latin typeface="Arial" panose="020B0604020202020204" pitchFamily="34" charset="0"/>
                <a:ea typeface="黑体" panose="02010609060101010101" pitchFamily="49" charset="-122"/>
              </a:rPr>
              <a:t>填    充</a:t>
            </a:r>
          </a:p>
        </p:txBody>
      </p:sp>
      <p:sp>
        <p:nvSpPr>
          <p:cNvPr id="502868" name="Rectangle 84"/>
          <p:cNvSpPr>
            <a:spLocks noChangeArrowheads="1"/>
          </p:cNvSpPr>
          <p:nvPr/>
        </p:nvSpPr>
        <p:spPr bwMode="auto">
          <a:xfrm>
            <a:off x="5310188" y="5067300"/>
            <a:ext cx="145573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latin typeface="Arial" panose="020B0604020202020204" pitchFamily="34" charset="0"/>
                <a:ea typeface="黑体" panose="02010609060101010101" pitchFamily="49" charset="-122"/>
              </a:rPr>
              <a:t>TCP </a:t>
            </a:r>
            <a:r>
              <a:rPr kumimoji="1" lang="zh-CN" altLang="en-US" sz="1600">
                <a:latin typeface="Arial" panose="020B0604020202020204" pitchFamily="34" charset="0"/>
                <a:ea typeface="黑体" panose="02010609060101010101" pitchFamily="49" charset="-122"/>
              </a:rPr>
              <a:t>数据部分</a:t>
            </a:r>
          </a:p>
        </p:txBody>
      </p:sp>
      <p:sp>
        <p:nvSpPr>
          <p:cNvPr id="502869" name="Rectangle 85"/>
          <p:cNvSpPr>
            <a:spLocks noChangeArrowheads="1"/>
          </p:cNvSpPr>
          <p:nvPr/>
        </p:nvSpPr>
        <p:spPr bwMode="auto">
          <a:xfrm>
            <a:off x="2497138" y="4986338"/>
            <a:ext cx="1406525" cy="506412"/>
          </a:xfrm>
          <a:prstGeom prst="rect">
            <a:avLst/>
          </a:prstGeom>
          <a:solidFill>
            <a:srgbClr val="FFFFCC"/>
          </a:solidFill>
          <a:ln w="12700">
            <a:noFill/>
            <a:miter lim="800000"/>
          </a:ln>
          <a:effectLst/>
        </p:spPr>
        <p:txBody>
          <a:bodyPr wrap="none" anchor="ctr"/>
          <a:lstStyle/>
          <a:p>
            <a:endParaRPr lang="zh-CN" altLang="en-US"/>
          </a:p>
        </p:txBody>
      </p:sp>
      <p:sp>
        <p:nvSpPr>
          <p:cNvPr id="502870" name="Rectangle 86"/>
          <p:cNvSpPr>
            <a:spLocks noChangeArrowheads="1"/>
          </p:cNvSpPr>
          <p:nvPr/>
        </p:nvSpPr>
        <p:spPr bwMode="auto">
          <a:xfrm>
            <a:off x="2497138" y="4986338"/>
            <a:ext cx="5757862" cy="506412"/>
          </a:xfrm>
          <a:prstGeom prst="rect">
            <a:avLst/>
          </a:prstGeom>
          <a:noFill/>
          <a:ln w="19050">
            <a:solidFill>
              <a:srgbClr val="333399"/>
            </a:solidFill>
            <a:miter lim="800000"/>
          </a:ln>
          <a:effectLst/>
        </p:spPr>
        <p:txBody>
          <a:bodyPr wrap="none" anchor="ctr"/>
          <a:lstStyle/>
          <a:p>
            <a:endParaRPr lang="zh-CN" altLang="en-US"/>
          </a:p>
        </p:txBody>
      </p:sp>
      <p:sp>
        <p:nvSpPr>
          <p:cNvPr id="502871" name="Line 87"/>
          <p:cNvSpPr>
            <a:spLocks noChangeShapeType="1"/>
          </p:cNvSpPr>
          <p:nvPr/>
        </p:nvSpPr>
        <p:spPr bwMode="auto">
          <a:xfrm flipH="1">
            <a:off x="3903663" y="4997450"/>
            <a:ext cx="0" cy="495300"/>
          </a:xfrm>
          <a:prstGeom prst="line">
            <a:avLst/>
          </a:prstGeom>
          <a:noFill/>
          <a:ln w="12700">
            <a:solidFill>
              <a:schemeClr val="tx1"/>
            </a:solidFill>
            <a:round/>
          </a:ln>
          <a:effectLst/>
        </p:spPr>
        <p:txBody>
          <a:bodyPr/>
          <a:lstStyle/>
          <a:p>
            <a:endParaRPr lang="zh-CN" altLang="en-US"/>
          </a:p>
        </p:txBody>
      </p:sp>
      <p:sp>
        <p:nvSpPr>
          <p:cNvPr id="502872" name="Rectangle 88"/>
          <p:cNvSpPr>
            <a:spLocks noChangeArrowheads="1"/>
          </p:cNvSpPr>
          <p:nvPr/>
        </p:nvSpPr>
        <p:spPr bwMode="auto">
          <a:xfrm>
            <a:off x="2692400" y="5114925"/>
            <a:ext cx="720725" cy="269875"/>
          </a:xfrm>
          <a:prstGeom prst="rect">
            <a:avLst/>
          </a:prstGeom>
          <a:noFill/>
          <a:ln w="12700">
            <a:noFill/>
            <a:miter lim="800000"/>
          </a:ln>
          <a:effectLst/>
        </p:spPr>
        <p:txBody>
          <a:bodyPr wrap="none" anchor="ctr"/>
          <a:lstStyle/>
          <a:p>
            <a:endParaRPr lang="zh-CN" altLang="en-US"/>
          </a:p>
        </p:txBody>
      </p:sp>
      <p:sp>
        <p:nvSpPr>
          <p:cNvPr id="502873" name="Rectangle 89"/>
          <p:cNvSpPr>
            <a:spLocks noChangeArrowheads="1"/>
          </p:cNvSpPr>
          <p:nvPr/>
        </p:nvSpPr>
        <p:spPr bwMode="auto">
          <a:xfrm>
            <a:off x="2700338" y="5067300"/>
            <a:ext cx="104933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latin typeface="Arial" panose="020B0604020202020204" pitchFamily="34" charset="0"/>
                <a:ea typeface="黑体" panose="02010609060101010101" pitchFamily="49" charset="-122"/>
              </a:rPr>
              <a:t>TCP </a:t>
            </a:r>
            <a:r>
              <a:rPr kumimoji="1" lang="zh-CN" altLang="en-US" sz="1600">
                <a:latin typeface="Arial" panose="020B0604020202020204" pitchFamily="34" charset="0"/>
                <a:ea typeface="黑体" panose="02010609060101010101" pitchFamily="49" charset="-122"/>
              </a:rPr>
              <a:t>首部</a:t>
            </a:r>
          </a:p>
        </p:txBody>
      </p:sp>
      <p:sp>
        <p:nvSpPr>
          <p:cNvPr id="502877" name="Rectangle 93"/>
          <p:cNvSpPr>
            <a:spLocks noChangeArrowheads="1"/>
          </p:cNvSpPr>
          <p:nvPr/>
        </p:nvSpPr>
        <p:spPr bwMode="auto">
          <a:xfrm>
            <a:off x="1069975" y="5084763"/>
            <a:ext cx="1630363" cy="363537"/>
          </a:xfrm>
          <a:prstGeom prst="rect">
            <a:avLst/>
          </a:prstGeom>
          <a:noFill/>
          <a:ln w="12700">
            <a:noFill/>
            <a:miter lim="800000"/>
          </a:ln>
          <a:effectLst/>
        </p:spPr>
        <p:txBody>
          <a:bodyPr lIns="90488" tIns="44450" rIns="90488" bIns="44450">
            <a:spAutoFit/>
          </a:bodyPr>
          <a:lstStyle/>
          <a:p>
            <a:pPr defTabSz="762000" eaLnBrk="0" hangingPunct="0"/>
            <a:r>
              <a:rPr kumimoji="1" lang="en-US" altLang="zh-CN" sz="1800">
                <a:latin typeface="Arial" panose="020B0604020202020204" pitchFamily="34" charset="0"/>
                <a:ea typeface="黑体" panose="02010609060101010101" pitchFamily="49" charset="-122"/>
              </a:rPr>
              <a:t>TCP </a:t>
            </a:r>
            <a:r>
              <a:rPr kumimoji="1" lang="zh-CN" altLang="en-US" sz="1800">
                <a:latin typeface="Arial" panose="020B0604020202020204" pitchFamily="34" charset="0"/>
                <a:ea typeface="黑体" panose="02010609060101010101" pitchFamily="49" charset="-122"/>
              </a:rPr>
              <a:t>报文段</a:t>
            </a:r>
          </a:p>
        </p:txBody>
      </p:sp>
      <p:sp>
        <p:nvSpPr>
          <p:cNvPr id="502878" name="Rectangle 94"/>
          <p:cNvSpPr>
            <a:spLocks noChangeArrowheads="1"/>
          </p:cNvSpPr>
          <p:nvPr/>
        </p:nvSpPr>
        <p:spPr bwMode="auto">
          <a:xfrm>
            <a:off x="2484438" y="5934075"/>
            <a:ext cx="5770562" cy="504825"/>
          </a:xfrm>
          <a:prstGeom prst="rect">
            <a:avLst/>
          </a:prstGeom>
          <a:solidFill>
            <a:srgbClr val="FFCCFF"/>
          </a:solidFill>
          <a:ln w="19050">
            <a:solidFill>
              <a:srgbClr val="333399"/>
            </a:solidFill>
            <a:miter lim="800000"/>
          </a:ln>
          <a:effectLst/>
        </p:spPr>
        <p:txBody>
          <a:bodyPr wrap="none" anchor="ctr"/>
          <a:lstStyle/>
          <a:p>
            <a:endParaRPr lang="zh-CN" altLang="en-US"/>
          </a:p>
        </p:txBody>
      </p:sp>
      <p:sp>
        <p:nvSpPr>
          <p:cNvPr id="502880" name="Rectangle 96"/>
          <p:cNvSpPr>
            <a:spLocks noChangeArrowheads="1"/>
          </p:cNvSpPr>
          <p:nvPr/>
        </p:nvSpPr>
        <p:spPr bwMode="auto">
          <a:xfrm>
            <a:off x="4505325" y="5992813"/>
            <a:ext cx="13747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Arial" panose="020B0604020202020204" pitchFamily="34" charset="0"/>
                <a:ea typeface="黑体" panose="02010609060101010101" pitchFamily="49" charset="-122"/>
              </a:rPr>
              <a:t>IP </a:t>
            </a:r>
            <a:r>
              <a:rPr kumimoji="1" lang="zh-CN" altLang="en-US" sz="1800">
                <a:latin typeface="Arial" panose="020B0604020202020204" pitchFamily="34" charset="0"/>
                <a:ea typeface="黑体" panose="02010609060101010101" pitchFamily="49" charset="-122"/>
              </a:rPr>
              <a:t>数据部分</a:t>
            </a:r>
          </a:p>
        </p:txBody>
      </p:sp>
      <p:sp>
        <p:nvSpPr>
          <p:cNvPr id="502881" name="Rectangle 97"/>
          <p:cNvSpPr>
            <a:spLocks noChangeArrowheads="1"/>
          </p:cNvSpPr>
          <p:nvPr/>
        </p:nvSpPr>
        <p:spPr bwMode="auto">
          <a:xfrm>
            <a:off x="1495425" y="5992813"/>
            <a:ext cx="9175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latin typeface="Arial" panose="020B0604020202020204" pitchFamily="34" charset="0"/>
                <a:ea typeface="黑体" panose="02010609060101010101" pitchFamily="49" charset="-122"/>
              </a:rPr>
              <a:t>IP </a:t>
            </a:r>
            <a:r>
              <a:rPr kumimoji="1" lang="zh-CN" altLang="en-US" sz="1800">
                <a:latin typeface="Arial" panose="020B0604020202020204" pitchFamily="34" charset="0"/>
                <a:ea typeface="黑体" panose="02010609060101010101" pitchFamily="49" charset="-122"/>
              </a:rPr>
              <a:t>首部</a:t>
            </a:r>
          </a:p>
        </p:txBody>
      </p:sp>
      <p:sp>
        <p:nvSpPr>
          <p:cNvPr id="502882" name="AutoShape 98"/>
          <p:cNvSpPr>
            <a:spLocks noChangeArrowheads="1"/>
          </p:cNvSpPr>
          <p:nvPr/>
        </p:nvSpPr>
        <p:spPr bwMode="auto">
          <a:xfrm rot="-5400000">
            <a:off x="2855119" y="5736432"/>
            <a:ext cx="758825" cy="268287"/>
          </a:xfrm>
          <a:prstGeom prst="leftArrow">
            <a:avLst>
              <a:gd name="adj1" fmla="val 50000"/>
              <a:gd name="adj2" fmla="val 70710"/>
            </a:avLst>
          </a:prstGeom>
          <a:solidFill>
            <a:schemeClr val="accent2">
              <a:alpha val="42999"/>
            </a:schemeClr>
          </a:solidFill>
          <a:ln w="12700">
            <a:solidFill>
              <a:srgbClr val="333399"/>
            </a:solidFill>
            <a:miter lim="800000"/>
          </a:ln>
          <a:effectLst/>
        </p:spPr>
        <p:txBody>
          <a:bodyPr wrap="none" anchor="ctr"/>
          <a:lstStyle/>
          <a:p>
            <a:endParaRPr lang="zh-CN" altLang="en-US"/>
          </a:p>
        </p:txBody>
      </p:sp>
      <p:sp>
        <p:nvSpPr>
          <p:cNvPr id="502883" name="AutoShape 99"/>
          <p:cNvSpPr>
            <a:spLocks noChangeArrowheads="1"/>
          </p:cNvSpPr>
          <p:nvPr/>
        </p:nvSpPr>
        <p:spPr bwMode="auto">
          <a:xfrm rot="-5400000">
            <a:off x="5799137" y="5737226"/>
            <a:ext cx="758825" cy="266700"/>
          </a:xfrm>
          <a:prstGeom prst="leftArrow">
            <a:avLst>
              <a:gd name="adj1" fmla="val 50000"/>
              <a:gd name="adj2" fmla="val 71131"/>
            </a:avLst>
          </a:prstGeom>
          <a:solidFill>
            <a:schemeClr val="accent1">
              <a:alpha val="42999"/>
            </a:schemeClr>
          </a:solidFill>
          <a:ln w="12700">
            <a:solidFill>
              <a:srgbClr val="333399"/>
            </a:solidFill>
            <a:miter lim="800000"/>
          </a:ln>
          <a:effectLst/>
        </p:spPr>
        <p:txBody>
          <a:bodyPr wrap="none" anchor="ctr"/>
          <a:lstStyle/>
          <a:p>
            <a:endParaRPr lang="zh-CN" altLang="en-US"/>
          </a:p>
        </p:txBody>
      </p:sp>
      <p:sp>
        <p:nvSpPr>
          <p:cNvPr id="502884" name="Line 100"/>
          <p:cNvSpPr>
            <a:spLocks noChangeShapeType="1"/>
          </p:cNvSpPr>
          <p:nvPr/>
        </p:nvSpPr>
        <p:spPr bwMode="auto">
          <a:xfrm>
            <a:off x="8121650" y="1449388"/>
            <a:ext cx="736600" cy="0"/>
          </a:xfrm>
          <a:prstGeom prst="line">
            <a:avLst/>
          </a:prstGeom>
          <a:noFill/>
          <a:ln w="12700">
            <a:solidFill>
              <a:schemeClr val="tx1"/>
            </a:solidFill>
            <a:round/>
          </a:ln>
          <a:effectLst/>
        </p:spPr>
        <p:txBody>
          <a:bodyPr/>
          <a:lstStyle/>
          <a:p>
            <a:endParaRPr lang="zh-CN" altLang="en-US"/>
          </a:p>
        </p:txBody>
      </p:sp>
      <p:sp>
        <p:nvSpPr>
          <p:cNvPr id="502885" name="Line 101"/>
          <p:cNvSpPr>
            <a:spLocks noChangeShapeType="1"/>
          </p:cNvSpPr>
          <p:nvPr/>
        </p:nvSpPr>
        <p:spPr bwMode="auto">
          <a:xfrm>
            <a:off x="8121650" y="3786188"/>
            <a:ext cx="736600" cy="0"/>
          </a:xfrm>
          <a:prstGeom prst="line">
            <a:avLst/>
          </a:prstGeom>
          <a:noFill/>
          <a:ln w="12700">
            <a:solidFill>
              <a:schemeClr val="tx1"/>
            </a:solidFill>
            <a:round/>
          </a:ln>
          <a:effectLst/>
        </p:spPr>
        <p:txBody>
          <a:bodyPr/>
          <a:lstStyle/>
          <a:p>
            <a:endParaRPr lang="zh-CN" altLang="en-US"/>
          </a:p>
        </p:txBody>
      </p:sp>
      <p:sp>
        <p:nvSpPr>
          <p:cNvPr id="502886" name="Line 102"/>
          <p:cNvSpPr>
            <a:spLocks noChangeShapeType="1"/>
          </p:cNvSpPr>
          <p:nvPr/>
        </p:nvSpPr>
        <p:spPr bwMode="auto">
          <a:xfrm>
            <a:off x="690563" y="1474788"/>
            <a:ext cx="469900" cy="0"/>
          </a:xfrm>
          <a:prstGeom prst="line">
            <a:avLst/>
          </a:prstGeom>
          <a:noFill/>
          <a:ln w="12700">
            <a:solidFill>
              <a:schemeClr val="tx1"/>
            </a:solidFill>
            <a:round/>
          </a:ln>
          <a:effectLst/>
        </p:spPr>
        <p:txBody>
          <a:bodyPr/>
          <a:lstStyle/>
          <a:p>
            <a:endParaRPr lang="zh-CN" altLang="en-US"/>
          </a:p>
        </p:txBody>
      </p:sp>
      <p:sp>
        <p:nvSpPr>
          <p:cNvPr id="502887" name="Line 103"/>
          <p:cNvSpPr>
            <a:spLocks noChangeShapeType="1"/>
          </p:cNvSpPr>
          <p:nvPr/>
        </p:nvSpPr>
        <p:spPr bwMode="auto">
          <a:xfrm>
            <a:off x="703263" y="4216400"/>
            <a:ext cx="469900" cy="0"/>
          </a:xfrm>
          <a:prstGeom prst="line">
            <a:avLst/>
          </a:prstGeom>
          <a:noFill/>
          <a:ln w="12700">
            <a:solidFill>
              <a:schemeClr val="tx1"/>
            </a:solidFill>
            <a:round/>
          </a:ln>
          <a:effectLst/>
        </p:spPr>
        <p:txBody>
          <a:bodyPr/>
          <a:lstStyle/>
          <a:p>
            <a:endParaRPr lang="zh-CN" altLang="en-US"/>
          </a:p>
        </p:txBody>
      </p:sp>
      <p:sp>
        <p:nvSpPr>
          <p:cNvPr id="502888" name="Rectangle 104"/>
          <p:cNvSpPr>
            <a:spLocks noChangeArrowheads="1"/>
          </p:cNvSpPr>
          <p:nvPr/>
        </p:nvSpPr>
        <p:spPr bwMode="auto">
          <a:xfrm>
            <a:off x="250825" y="5661025"/>
            <a:ext cx="10953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latin typeface="Arial" panose="020B0604020202020204" pitchFamily="34" charset="0"/>
                <a:ea typeface="黑体" panose="02010609060101010101" pitchFamily="49" charset="-122"/>
              </a:rPr>
              <a:t>发送在前</a:t>
            </a:r>
          </a:p>
        </p:txBody>
      </p:sp>
      <p:sp>
        <p:nvSpPr>
          <p:cNvPr id="502891" name="Text Box 107"/>
          <p:cNvSpPr txBox="1">
            <a:spLocks noChangeArrowheads="1"/>
          </p:cNvSpPr>
          <p:nvPr/>
        </p:nvSpPr>
        <p:spPr bwMode="auto">
          <a:xfrm>
            <a:off x="1187450" y="188913"/>
            <a:ext cx="7005638" cy="528637"/>
          </a:xfrm>
          <a:prstGeom prst="rect">
            <a:avLst/>
          </a:prstGeom>
          <a:solidFill>
            <a:srgbClr val="FFFF99"/>
          </a:solidFill>
          <a:ln w="9525">
            <a:solidFill>
              <a:schemeClr val="folHlink"/>
            </a:solidFill>
            <a:miter lim="800000"/>
          </a:ln>
          <a:effectLst/>
        </p:spPr>
        <p:txBody>
          <a:bodyPr>
            <a:spAutoFit/>
          </a:bodyPr>
          <a:lstStyle/>
          <a:p>
            <a:pPr algn="ctr"/>
            <a:r>
              <a:rPr lang="en-US" altLang="zh-CN" dirty="0">
                <a:latin typeface="Arial" panose="020B0604020202020204" pitchFamily="34" charset="0"/>
                <a:ea typeface="黑体" panose="02010609060101010101" pitchFamily="49" charset="-122"/>
              </a:rPr>
              <a:t>TCP </a:t>
            </a:r>
            <a:r>
              <a:rPr lang="zh-CN" altLang="en-US" dirty="0">
                <a:latin typeface="Arial" panose="020B0604020202020204" pitchFamily="34" charset="0"/>
                <a:ea typeface="黑体" panose="02010609060101010101" pitchFamily="49" charset="-122"/>
              </a:rPr>
              <a:t>报文段的首部格式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3811" name="Line 3"/>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3812" name="Rectangle 4"/>
          <p:cNvSpPr>
            <a:spLocks noChangeArrowheads="1"/>
          </p:cNvSpPr>
          <p:nvPr/>
        </p:nvSpPr>
        <p:spPr bwMode="auto">
          <a:xfrm>
            <a:off x="0" y="2309813"/>
            <a:ext cx="690563" cy="6381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a:latin typeface="Arial" panose="020B0604020202020204" pitchFamily="34" charset="0"/>
                <a:ea typeface="黑体" panose="02010609060101010101" pitchFamily="49" charset="-122"/>
              </a:rPr>
              <a:t>TCP</a:t>
            </a:r>
          </a:p>
          <a:p>
            <a:pP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3813" name="Line 5"/>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3814" name="Rectangle 6"/>
          <p:cNvSpPr>
            <a:spLocks noChangeArrowheads="1"/>
          </p:cNvSpPr>
          <p:nvPr/>
        </p:nvSpPr>
        <p:spPr bwMode="auto">
          <a:xfrm>
            <a:off x="8388350" y="1778000"/>
            <a:ext cx="688975" cy="118745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a:latin typeface="Arial" panose="020B0604020202020204" pitchFamily="34" charset="0"/>
                <a:ea typeface="黑体" panose="02010609060101010101" pitchFamily="49" charset="-122"/>
              </a:rPr>
              <a:t>20</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字节</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固定</a:t>
            </a:r>
          </a:p>
          <a:p>
            <a:pPr algn="ctr" defTabSz="762000" eaLnBrk="0" hangingPunct="0">
              <a:lnSpc>
                <a:spcPct val="90000"/>
              </a:lnSpc>
            </a:pPr>
            <a:r>
              <a:rPr kumimoji="1" lang="zh-CN" altLang="en-US" sz="2000">
                <a:latin typeface="Arial" panose="020B0604020202020204" pitchFamily="34" charset="0"/>
                <a:ea typeface="黑体" panose="02010609060101010101" pitchFamily="49" charset="-122"/>
              </a:rPr>
              <a:t>首部</a:t>
            </a:r>
          </a:p>
        </p:txBody>
      </p:sp>
      <p:sp>
        <p:nvSpPr>
          <p:cNvPr id="503815" name="Rectangle 7"/>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ln>
          <a:effectLst/>
        </p:spPr>
        <p:txBody>
          <a:bodyPr wrap="none" anchor="ctr"/>
          <a:lstStyle/>
          <a:p>
            <a:endParaRPr lang="zh-CN" altLang="en-US"/>
          </a:p>
        </p:txBody>
      </p:sp>
      <p:sp>
        <p:nvSpPr>
          <p:cNvPr id="503818" name="Line 10"/>
          <p:cNvSpPr>
            <a:spLocks noChangeShapeType="1"/>
          </p:cNvSpPr>
          <p:nvPr/>
        </p:nvSpPr>
        <p:spPr bwMode="auto">
          <a:xfrm>
            <a:off x="646113" y="1409700"/>
            <a:ext cx="7699375" cy="0"/>
          </a:xfrm>
          <a:prstGeom prst="line">
            <a:avLst/>
          </a:prstGeom>
          <a:noFill/>
          <a:ln w="12700">
            <a:solidFill>
              <a:schemeClr val="tx1"/>
            </a:solidFill>
            <a:round/>
          </a:ln>
          <a:effectLst/>
        </p:spPr>
        <p:txBody>
          <a:bodyPr wrap="none" anchor="ctr"/>
          <a:lstStyle/>
          <a:p>
            <a:endParaRPr lang="zh-CN" altLang="en-US"/>
          </a:p>
        </p:txBody>
      </p:sp>
      <p:sp>
        <p:nvSpPr>
          <p:cNvPr id="503819" name="Line 11"/>
          <p:cNvSpPr>
            <a:spLocks noChangeShapeType="1"/>
          </p:cNvSpPr>
          <p:nvPr/>
        </p:nvSpPr>
        <p:spPr bwMode="auto">
          <a:xfrm>
            <a:off x="660400" y="2105025"/>
            <a:ext cx="7685088" cy="0"/>
          </a:xfrm>
          <a:prstGeom prst="line">
            <a:avLst/>
          </a:prstGeom>
          <a:noFill/>
          <a:ln w="12700">
            <a:solidFill>
              <a:schemeClr val="tx1"/>
            </a:solidFill>
            <a:round/>
          </a:ln>
          <a:effectLst/>
        </p:spPr>
        <p:txBody>
          <a:bodyPr wrap="none" anchor="ctr"/>
          <a:lstStyle/>
          <a:p>
            <a:endParaRPr lang="zh-CN" altLang="en-US"/>
          </a:p>
        </p:txBody>
      </p:sp>
      <p:sp>
        <p:nvSpPr>
          <p:cNvPr id="503820" name="Line 12"/>
          <p:cNvSpPr>
            <a:spLocks noChangeShapeType="1"/>
          </p:cNvSpPr>
          <p:nvPr/>
        </p:nvSpPr>
        <p:spPr bwMode="auto">
          <a:xfrm>
            <a:off x="646113" y="2798763"/>
            <a:ext cx="7699375" cy="0"/>
          </a:xfrm>
          <a:prstGeom prst="line">
            <a:avLst/>
          </a:prstGeom>
          <a:noFill/>
          <a:ln w="12700">
            <a:solidFill>
              <a:schemeClr val="tx1"/>
            </a:solidFill>
            <a:round/>
          </a:ln>
          <a:effectLst/>
        </p:spPr>
        <p:txBody>
          <a:bodyPr wrap="none" anchor="ctr"/>
          <a:lstStyle/>
          <a:p>
            <a:endParaRPr lang="zh-CN" altLang="en-US"/>
          </a:p>
        </p:txBody>
      </p:sp>
      <p:sp>
        <p:nvSpPr>
          <p:cNvPr id="503821" name="Line 13"/>
          <p:cNvSpPr>
            <a:spLocks noChangeShapeType="1"/>
          </p:cNvSpPr>
          <p:nvPr/>
        </p:nvSpPr>
        <p:spPr bwMode="auto">
          <a:xfrm>
            <a:off x="646113" y="3490913"/>
            <a:ext cx="7699375" cy="0"/>
          </a:xfrm>
          <a:prstGeom prst="line">
            <a:avLst/>
          </a:prstGeom>
          <a:noFill/>
          <a:ln w="12700">
            <a:solidFill>
              <a:schemeClr val="tx1"/>
            </a:solidFill>
            <a:round/>
          </a:ln>
          <a:effectLst/>
        </p:spPr>
        <p:txBody>
          <a:bodyPr wrap="none" anchor="ctr"/>
          <a:lstStyle/>
          <a:p>
            <a:endParaRPr lang="zh-CN" altLang="en-US"/>
          </a:p>
        </p:txBody>
      </p:sp>
      <p:sp>
        <p:nvSpPr>
          <p:cNvPr id="503822" name="Line 14"/>
          <p:cNvSpPr>
            <a:spLocks noChangeShapeType="1"/>
          </p:cNvSpPr>
          <p:nvPr/>
        </p:nvSpPr>
        <p:spPr bwMode="auto">
          <a:xfrm>
            <a:off x="660400" y="4186238"/>
            <a:ext cx="7685088" cy="0"/>
          </a:xfrm>
          <a:prstGeom prst="line">
            <a:avLst/>
          </a:prstGeom>
          <a:noFill/>
          <a:ln w="12700">
            <a:solidFill>
              <a:schemeClr val="tx1"/>
            </a:solidFill>
            <a:round/>
          </a:ln>
          <a:effectLst/>
        </p:spPr>
        <p:txBody>
          <a:bodyPr wrap="none" anchor="ctr"/>
          <a:lstStyle/>
          <a:p>
            <a:endParaRPr lang="zh-CN" altLang="en-US"/>
          </a:p>
        </p:txBody>
      </p:sp>
      <p:sp>
        <p:nvSpPr>
          <p:cNvPr id="503823" name="Line 15"/>
          <p:cNvSpPr>
            <a:spLocks noChangeShapeType="1"/>
          </p:cNvSpPr>
          <p:nvPr/>
        </p:nvSpPr>
        <p:spPr bwMode="auto">
          <a:xfrm>
            <a:off x="4498975" y="714375"/>
            <a:ext cx="0" cy="709613"/>
          </a:xfrm>
          <a:prstGeom prst="line">
            <a:avLst/>
          </a:prstGeom>
          <a:noFill/>
          <a:ln w="12700">
            <a:solidFill>
              <a:schemeClr val="tx1"/>
            </a:solidFill>
            <a:round/>
          </a:ln>
          <a:effectLst/>
        </p:spPr>
        <p:txBody>
          <a:bodyPr wrap="none" anchor="ctr"/>
          <a:lstStyle/>
          <a:p>
            <a:endParaRPr lang="zh-CN" altLang="en-US"/>
          </a:p>
        </p:txBody>
      </p:sp>
      <p:sp>
        <p:nvSpPr>
          <p:cNvPr id="503824" name="Rectangle 16"/>
          <p:cNvSpPr>
            <a:spLocks noChangeArrowheads="1"/>
          </p:cNvSpPr>
          <p:nvPr/>
        </p:nvSpPr>
        <p:spPr bwMode="auto">
          <a:xfrm>
            <a:off x="5699125" y="841375"/>
            <a:ext cx="16160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目  的  端  口</a:t>
            </a:r>
          </a:p>
        </p:txBody>
      </p:sp>
      <p:sp>
        <p:nvSpPr>
          <p:cNvPr id="503825" name="Rectangle 17"/>
          <p:cNvSpPr>
            <a:spLocks noChangeArrowheads="1"/>
          </p:cNvSpPr>
          <p:nvPr/>
        </p:nvSpPr>
        <p:spPr bwMode="auto">
          <a:xfrm>
            <a:off x="808038" y="2763838"/>
            <a:ext cx="687387" cy="6985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数据</a:t>
            </a:r>
          </a:p>
          <a:p>
            <a:pPr defTabSz="762000" eaLnBrk="0" hangingPunct="0"/>
            <a:r>
              <a:rPr kumimoji="1" lang="zh-CN" altLang="en-US" sz="2000">
                <a:latin typeface="Arial" panose="020B0604020202020204" pitchFamily="34" charset="0"/>
                <a:ea typeface="黑体" panose="02010609060101010101" pitchFamily="49" charset="-122"/>
              </a:rPr>
              <a:t>偏移</a:t>
            </a:r>
          </a:p>
        </p:txBody>
      </p:sp>
      <p:sp>
        <p:nvSpPr>
          <p:cNvPr id="503826" name="Rectangle 18"/>
          <p:cNvSpPr>
            <a:spLocks noChangeArrowheads="1"/>
          </p:cNvSpPr>
          <p:nvPr/>
        </p:nvSpPr>
        <p:spPr bwMode="auto">
          <a:xfrm>
            <a:off x="1887538" y="3629025"/>
            <a:ext cx="13604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检   验   和</a:t>
            </a:r>
          </a:p>
        </p:txBody>
      </p:sp>
      <p:sp>
        <p:nvSpPr>
          <p:cNvPr id="503827" name="Rectangle 19"/>
          <p:cNvSpPr>
            <a:spLocks noChangeArrowheads="1"/>
          </p:cNvSpPr>
          <p:nvPr/>
        </p:nvSpPr>
        <p:spPr bwMode="auto">
          <a:xfrm>
            <a:off x="2089150" y="4270375"/>
            <a:ext cx="3198813"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dirty="0">
                <a:latin typeface="Arial" panose="020B0604020202020204" pitchFamily="34" charset="0"/>
                <a:ea typeface="黑体" panose="02010609060101010101" pitchFamily="49" charset="-122"/>
              </a:rPr>
              <a:t>选    项    </a:t>
            </a:r>
            <a:r>
              <a:rPr kumimoji="1" lang="en-US" altLang="zh-CN" sz="2000" dirty="0">
                <a:latin typeface="Arial" panose="020B0604020202020204" pitchFamily="34" charset="0"/>
                <a:ea typeface="黑体" panose="02010609060101010101" pitchFamily="49" charset="-122"/>
              </a:rPr>
              <a:t>(</a:t>
            </a:r>
            <a:r>
              <a:rPr kumimoji="1" lang="zh-CN" altLang="en-US" sz="2000" dirty="0">
                <a:latin typeface="Arial" panose="020B0604020202020204" pitchFamily="34" charset="0"/>
                <a:ea typeface="黑体" panose="02010609060101010101" pitchFamily="49" charset="-122"/>
              </a:rPr>
              <a:t>长  度  可  变</a:t>
            </a:r>
            <a:r>
              <a:rPr kumimoji="1" lang="en-US" altLang="zh-CN" sz="2000" dirty="0">
                <a:latin typeface="Arial" panose="020B0604020202020204" pitchFamily="34" charset="0"/>
                <a:ea typeface="黑体" panose="02010609060101010101" pitchFamily="49" charset="-122"/>
              </a:rPr>
              <a:t>)</a:t>
            </a:r>
          </a:p>
        </p:txBody>
      </p:sp>
      <p:sp>
        <p:nvSpPr>
          <p:cNvPr id="503828" name="Rectangle 20"/>
          <p:cNvSpPr>
            <a:spLocks noChangeArrowheads="1"/>
          </p:cNvSpPr>
          <p:nvPr/>
        </p:nvSpPr>
        <p:spPr bwMode="auto">
          <a:xfrm>
            <a:off x="2001838" y="841375"/>
            <a:ext cx="12223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源  端  口</a:t>
            </a:r>
          </a:p>
        </p:txBody>
      </p:sp>
      <p:sp>
        <p:nvSpPr>
          <p:cNvPr id="503829" name="Rectangle 21"/>
          <p:cNvSpPr>
            <a:spLocks noChangeArrowheads="1"/>
          </p:cNvSpPr>
          <p:nvPr/>
        </p:nvSpPr>
        <p:spPr bwMode="auto">
          <a:xfrm>
            <a:off x="4054475" y="1528763"/>
            <a:ext cx="1381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序   号</a:t>
            </a:r>
          </a:p>
        </p:txBody>
      </p:sp>
      <p:sp>
        <p:nvSpPr>
          <p:cNvPr id="503830" name="Line 22"/>
          <p:cNvSpPr>
            <a:spLocks noChangeShapeType="1"/>
          </p:cNvSpPr>
          <p:nvPr/>
        </p:nvSpPr>
        <p:spPr bwMode="auto">
          <a:xfrm>
            <a:off x="4505325" y="2808288"/>
            <a:ext cx="0" cy="1370012"/>
          </a:xfrm>
          <a:prstGeom prst="line">
            <a:avLst/>
          </a:prstGeom>
          <a:noFill/>
          <a:ln w="12700">
            <a:solidFill>
              <a:schemeClr val="tx1"/>
            </a:solidFill>
            <a:round/>
          </a:ln>
          <a:effectLst/>
        </p:spPr>
        <p:txBody>
          <a:bodyPr wrap="none" anchor="ctr"/>
          <a:lstStyle/>
          <a:p>
            <a:endParaRPr lang="zh-CN" altLang="en-US"/>
          </a:p>
        </p:txBody>
      </p:sp>
      <p:sp>
        <p:nvSpPr>
          <p:cNvPr id="503831" name="Rectangle 23"/>
          <p:cNvSpPr>
            <a:spLocks noChangeArrowheads="1"/>
          </p:cNvSpPr>
          <p:nvPr/>
        </p:nvSpPr>
        <p:spPr bwMode="auto">
          <a:xfrm>
            <a:off x="5538788" y="3629025"/>
            <a:ext cx="18256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紧   急   指   针</a:t>
            </a:r>
          </a:p>
        </p:txBody>
      </p:sp>
      <p:sp>
        <p:nvSpPr>
          <p:cNvPr id="503832" name="Rectangle 24"/>
          <p:cNvSpPr>
            <a:spLocks noChangeArrowheads="1"/>
          </p:cNvSpPr>
          <p:nvPr/>
        </p:nvSpPr>
        <p:spPr bwMode="auto">
          <a:xfrm>
            <a:off x="5988050" y="290988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窗   口</a:t>
            </a:r>
          </a:p>
        </p:txBody>
      </p:sp>
      <p:sp>
        <p:nvSpPr>
          <p:cNvPr id="503833" name="Rectangle 25"/>
          <p:cNvSpPr>
            <a:spLocks noChangeArrowheads="1"/>
          </p:cNvSpPr>
          <p:nvPr/>
        </p:nvSpPr>
        <p:spPr bwMode="auto">
          <a:xfrm>
            <a:off x="3810000" y="2252663"/>
            <a:ext cx="1841500"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确    认    号</a:t>
            </a:r>
          </a:p>
        </p:txBody>
      </p:sp>
      <p:sp>
        <p:nvSpPr>
          <p:cNvPr id="503834" name="Line 26"/>
          <p:cNvSpPr>
            <a:spLocks noChangeShapeType="1"/>
          </p:cNvSpPr>
          <p:nvPr/>
        </p:nvSpPr>
        <p:spPr bwMode="auto">
          <a:xfrm>
            <a:off x="1611313" y="2808288"/>
            <a:ext cx="0" cy="692150"/>
          </a:xfrm>
          <a:prstGeom prst="line">
            <a:avLst/>
          </a:prstGeom>
          <a:noFill/>
          <a:ln w="12700">
            <a:solidFill>
              <a:schemeClr val="tx1"/>
            </a:solidFill>
            <a:round/>
          </a:ln>
          <a:effectLst/>
        </p:spPr>
        <p:txBody>
          <a:bodyPr wrap="none" anchor="ctr"/>
          <a:lstStyle/>
          <a:p>
            <a:endParaRPr lang="zh-CN" altLang="en-US"/>
          </a:p>
        </p:txBody>
      </p:sp>
      <p:sp>
        <p:nvSpPr>
          <p:cNvPr id="503835" name="Line 27"/>
          <p:cNvSpPr>
            <a:spLocks noChangeShapeType="1"/>
          </p:cNvSpPr>
          <p:nvPr/>
        </p:nvSpPr>
        <p:spPr bwMode="auto">
          <a:xfrm>
            <a:off x="3538538" y="2800350"/>
            <a:ext cx="0" cy="684213"/>
          </a:xfrm>
          <a:prstGeom prst="line">
            <a:avLst/>
          </a:prstGeom>
          <a:noFill/>
          <a:ln w="12700">
            <a:solidFill>
              <a:schemeClr val="tx1"/>
            </a:solidFill>
            <a:round/>
          </a:ln>
          <a:effectLst/>
        </p:spPr>
        <p:txBody>
          <a:bodyPr wrap="none" anchor="ctr"/>
          <a:lstStyle/>
          <a:p>
            <a:endParaRPr lang="zh-CN" altLang="en-US"/>
          </a:p>
        </p:txBody>
      </p:sp>
      <p:sp>
        <p:nvSpPr>
          <p:cNvPr id="503836" name="Line 28"/>
          <p:cNvSpPr>
            <a:spLocks noChangeShapeType="1"/>
          </p:cNvSpPr>
          <p:nvPr/>
        </p:nvSpPr>
        <p:spPr bwMode="auto">
          <a:xfrm>
            <a:off x="3044825" y="2808288"/>
            <a:ext cx="0" cy="692150"/>
          </a:xfrm>
          <a:prstGeom prst="line">
            <a:avLst/>
          </a:prstGeom>
          <a:noFill/>
          <a:ln w="12700">
            <a:solidFill>
              <a:schemeClr val="tx1"/>
            </a:solidFill>
            <a:round/>
          </a:ln>
          <a:effectLst/>
        </p:spPr>
        <p:txBody>
          <a:bodyPr wrap="none" anchor="ctr"/>
          <a:lstStyle/>
          <a:p>
            <a:endParaRPr lang="zh-CN" altLang="en-US"/>
          </a:p>
        </p:txBody>
      </p:sp>
      <p:sp>
        <p:nvSpPr>
          <p:cNvPr id="503837" name="Line 29"/>
          <p:cNvSpPr>
            <a:spLocks noChangeShapeType="1"/>
          </p:cNvSpPr>
          <p:nvPr/>
        </p:nvSpPr>
        <p:spPr bwMode="auto">
          <a:xfrm>
            <a:off x="3289300" y="2808288"/>
            <a:ext cx="0" cy="681037"/>
          </a:xfrm>
          <a:prstGeom prst="line">
            <a:avLst/>
          </a:prstGeom>
          <a:noFill/>
          <a:ln w="12700">
            <a:solidFill>
              <a:schemeClr val="tx1"/>
            </a:solidFill>
            <a:round/>
          </a:ln>
          <a:effectLst/>
        </p:spPr>
        <p:txBody>
          <a:bodyPr wrap="none" anchor="ctr"/>
          <a:lstStyle/>
          <a:p>
            <a:endParaRPr lang="zh-CN" altLang="en-US"/>
          </a:p>
        </p:txBody>
      </p:sp>
      <p:sp>
        <p:nvSpPr>
          <p:cNvPr id="503838" name="Line 30"/>
          <p:cNvSpPr>
            <a:spLocks noChangeShapeType="1"/>
          </p:cNvSpPr>
          <p:nvPr/>
        </p:nvSpPr>
        <p:spPr bwMode="auto">
          <a:xfrm>
            <a:off x="4019550" y="2808288"/>
            <a:ext cx="0" cy="681037"/>
          </a:xfrm>
          <a:prstGeom prst="line">
            <a:avLst/>
          </a:prstGeom>
          <a:noFill/>
          <a:ln w="12700">
            <a:solidFill>
              <a:schemeClr val="tx1"/>
            </a:solidFill>
            <a:round/>
          </a:ln>
          <a:effectLst/>
        </p:spPr>
        <p:txBody>
          <a:bodyPr wrap="none" anchor="ctr"/>
          <a:lstStyle/>
          <a:p>
            <a:endParaRPr lang="zh-CN" altLang="en-US"/>
          </a:p>
        </p:txBody>
      </p:sp>
      <p:sp>
        <p:nvSpPr>
          <p:cNvPr id="503839" name="Line 31"/>
          <p:cNvSpPr>
            <a:spLocks noChangeShapeType="1"/>
          </p:cNvSpPr>
          <p:nvPr/>
        </p:nvSpPr>
        <p:spPr bwMode="auto">
          <a:xfrm>
            <a:off x="3778250" y="2808288"/>
            <a:ext cx="0" cy="681037"/>
          </a:xfrm>
          <a:prstGeom prst="line">
            <a:avLst/>
          </a:prstGeom>
          <a:noFill/>
          <a:ln w="12700">
            <a:solidFill>
              <a:schemeClr val="tx1"/>
            </a:solidFill>
            <a:round/>
          </a:ln>
          <a:effectLst/>
        </p:spPr>
        <p:txBody>
          <a:bodyPr wrap="none" anchor="ctr"/>
          <a:lstStyle/>
          <a:p>
            <a:endParaRPr lang="zh-CN" altLang="en-US"/>
          </a:p>
        </p:txBody>
      </p:sp>
      <p:sp>
        <p:nvSpPr>
          <p:cNvPr id="503840" name="Line 32"/>
          <p:cNvSpPr>
            <a:spLocks noChangeShapeType="1"/>
          </p:cNvSpPr>
          <p:nvPr/>
        </p:nvSpPr>
        <p:spPr bwMode="auto">
          <a:xfrm>
            <a:off x="4264025" y="2808288"/>
            <a:ext cx="0" cy="681037"/>
          </a:xfrm>
          <a:prstGeom prst="line">
            <a:avLst/>
          </a:prstGeom>
          <a:noFill/>
          <a:ln w="12700">
            <a:solidFill>
              <a:schemeClr val="tx1"/>
            </a:solidFill>
            <a:round/>
          </a:ln>
          <a:effectLst/>
        </p:spPr>
        <p:txBody>
          <a:bodyPr wrap="none" anchor="ctr"/>
          <a:lstStyle/>
          <a:p>
            <a:endParaRPr lang="zh-CN" altLang="en-US"/>
          </a:p>
        </p:txBody>
      </p:sp>
      <p:sp>
        <p:nvSpPr>
          <p:cNvPr id="503841" name="Rectangle 33"/>
          <p:cNvSpPr>
            <a:spLocks noChangeArrowheads="1"/>
          </p:cNvSpPr>
          <p:nvPr/>
        </p:nvSpPr>
        <p:spPr bwMode="auto">
          <a:xfrm>
            <a:off x="1911350" y="2924175"/>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保   留</a:t>
            </a:r>
          </a:p>
        </p:txBody>
      </p:sp>
      <p:sp>
        <p:nvSpPr>
          <p:cNvPr id="503842" name="Rectangle 34"/>
          <p:cNvSpPr>
            <a:spLocks noChangeArrowheads="1"/>
          </p:cNvSpPr>
          <p:nvPr/>
        </p:nvSpPr>
        <p:spPr bwMode="auto">
          <a:xfrm>
            <a:off x="4237038" y="2827338"/>
            <a:ext cx="327025" cy="639762"/>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F</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I</a:t>
            </a:r>
          </a:p>
          <a:p>
            <a:pPr algn="ct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3845" name="Line 37"/>
          <p:cNvSpPr>
            <a:spLocks noChangeShapeType="1"/>
          </p:cNvSpPr>
          <p:nvPr/>
        </p:nvSpPr>
        <p:spPr bwMode="auto">
          <a:xfrm>
            <a:off x="650875" y="549275"/>
            <a:ext cx="7675563" cy="0"/>
          </a:xfrm>
          <a:prstGeom prst="line">
            <a:avLst/>
          </a:prstGeom>
          <a:noFill/>
          <a:ln w="12700">
            <a:solidFill>
              <a:schemeClr val="tx1"/>
            </a:solidFill>
            <a:round/>
          </a:ln>
          <a:effectLst/>
        </p:spPr>
        <p:txBody>
          <a:bodyPr wrap="none" anchor="ctr"/>
          <a:lstStyle/>
          <a:p>
            <a:endParaRPr lang="zh-CN" altLang="en-US"/>
          </a:p>
        </p:txBody>
      </p:sp>
      <p:sp>
        <p:nvSpPr>
          <p:cNvPr id="503846" name="Line 38"/>
          <p:cNvSpPr>
            <a:spLocks noChangeShapeType="1"/>
          </p:cNvSpPr>
          <p:nvPr/>
        </p:nvSpPr>
        <p:spPr bwMode="auto">
          <a:xfrm>
            <a:off x="650875" y="350838"/>
            <a:ext cx="0" cy="198437"/>
          </a:xfrm>
          <a:prstGeom prst="line">
            <a:avLst/>
          </a:prstGeom>
          <a:noFill/>
          <a:ln w="12700">
            <a:solidFill>
              <a:schemeClr val="tx1"/>
            </a:solidFill>
            <a:round/>
          </a:ln>
          <a:effectLst/>
        </p:spPr>
        <p:txBody>
          <a:bodyPr wrap="none" anchor="ctr"/>
          <a:lstStyle/>
          <a:p>
            <a:endParaRPr lang="zh-CN" altLang="en-US"/>
          </a:p>
        </p:txBody>
      </p:sp>
      <p:sp>
        <p:nvSpPr>
          <p:cNvPr id="503847" name="Line 39"/>
          <p:cNvSpPr>
            <a:spLocks noChangeShapeType="1"/>
          </p:cNvSpPr>
          <p:nvPr/>
        </p:nvSpPr>
        <p:spPr bwMode="auto">
          <a:xfrm>
            <a:off x="890588" y="250825"/>
            <a:ext cx="0" cy="298450"/>
          </a:xfrm>
          <a:prstGeom prst="line">
            <a:avLst/>
          </a:prstGeom>
          <a:noFill/>
          <a:ln w="12700">
            <a:solidFill>
              <a:schemeClr val="tx1"/>
            </a:solidFill>
            <a:round/>
          </a:ln>
          <a:effectLst/>
        </p:spPr>
        <p:txBody>
          <a:bodyPr wrap="none" anchor="ctr"/>
          <a:lstStyle/>
          <a:p>
            <a:endParaRPr lang="zh-CN" altLang="en-US"/>
          </a:p>
        </p:txBody>
      </p:sp>
      <p:sp>
        <p:nvSpPr>
          <p:cNvPr id="503848" name="Line 40"/>
          <p:cNvSpPr>
            <a:spLocks noChangeShapeType="1"/>
          </p:cNvSpPr>
          <p:nvPr/>
        </p:nvSpPr>
        <p:spPr bwMode="auto">
          <a:xfrm>
            <a:off x="1130300" y="250825"/>
            <a:ext cx="0" cy="298450"/>
          </a:xfrm>
          <a:prstGeom prst="line">
            <a:avLst/>
          </a:prstGeom>
          <a:noFill/>
          <a:ln w="12700">
            <a:solidFill>
              <a:schemeClr val="tx1"/>
            </a:solidFill>
            <a:round/>
          </a:ln>
          <a:effectLst/>
        </p:spPr>
        <p:txBody>
          <a:bodyPr wrap="none" anchor="ctr"/>
          <a:lstStyle/>
          <a:p>
            <a:endParaRPr lang="zh-CN" altLang="en-US"/>
          </a:p>
        </p:txBody>
      </p:sp>
      <p:sp>
        <p:nvSpPr>
          <p:cNvPr id="503849" name="Line 41"/>
          <p:cNvSpPr>
            <a:spLocks noChangeShapeType="1"/>
          </p:cNvSpPr>
          <p:nvPr/>
        </p:nvSpPr>
        <p:spPr bwMode="auto">
          <a:xfrm>
            <a:off x="1370013" y="250825"/>
            <a:ext cx="0" cy="298450"/>
          </a:xfrm>
          <a:prstGeom prst="line">
            <a:avLst/>
          </a:prstGeom>
          <a:noFill/>
          <a:ln w="12700">
            <a:solidFill>
              <a:schemeClr val="tx1"/>
            </a:solidFill>
            <a:round/>
          </a:ln>
          <a:effectLst/>
        </p:spPr>
        <p:txBody>
          <a:bodyPr wrap="none" anchor="ctr"/>
          <a:lstStyle/>
          <a:p>
            <a:endParaRPr lang="zh-CN" altLang="en-US"/>
          </a:p>
        </p:txBody>
      </p:sp>
      <p:sp>
        <p:nvSpPr>
          <p:cNvPr id="503850" name="Line 42"/>
          <p:cNvSpPr>
            <a:spLocks noChangeShapeType="1"/>
          </p:cNvSpPr>
          <p:nvPr/>
        </p:nvSpPr>
        <p:spPr bwMode="auto">
          <a:xfrm>
            <a:off x="1611313" y="250825"/>
            <a:ext cx="0" cy="298450"/>
          </a:xfrm>
          <a:prstGeom prst="line">
            <a:avLst/>
          </a:prstGeom>
          <a:noFill/>
          <a:ln w="12700">
            <a:solidFill>
              <a:schemeClr val="tx1"/>
            </a:solidFill>
            <a:round/>
          </a:ln>
          <a:effectLst/>
        </p:spPr>
        <p:txBody>
          <a:bodyPr wrap="none" anchor="ctr"/>
          <a:lstStyle/>
          <a:p>
            <a:endParaRPr lang="zh-CN" altLang="en-US"/>
          </a:p>
        </p:txBody>
      </p:sp>
      <p:sp>
        <p:nvSpPr>
          <p:cNvPr id="503851" name="Line 43"/>
          <p:cNvSpPr>
            <a:spLocks noChangeShapeType="1"/>
          </p:cNvSpPr>
          <p:nvPr/>
        </p:nvSpPr>
        <p:spPr bwMode="auto">
          <a:xfrm>
            <a:off x="1851025" y="250825"/>
            <a:ext cx="0" cy="298450"/>
          </a:xfrm>
          <a:prstGeom prst="line">
            <a:avLst/>
          </a:prstGeom>
          <a:noFill/>
          <a:ln w="12700">
            <a:solidFill>
              <a:schemeClr val="tx1"/>
            </a:solidFill>
            <a:round/>
          </a:ln>
          <a:effectLst/>
        </p:spPr>
        <p:txBody>
          <a:bodyPr wrap="none" anchor="ctr"/>
          <a:lstStyle/>
          <a:p>
            <a:endParaRPr lang="zh-CN" altLang="en-US"/>
          </a:p>
        </p:txBody>
      </p:sp>
      <p:sp>
        <p:nvSpPr>
          <p:cNvPr id="503852" name="Line 44"/>
          <p:cNvSpPr>
            <a:spLocks noChangeShapeType="1"/>
          </p:cNvSpPr>
          <p:nvPr/>
        </p:nvSpPr>
        <p:spPr bwMode="auto">
          <a:xfrm>
            <a:off x="2089150" y="250825"/>
            <a:ext cx="0" cy="298450"/>
          </a:xfrm>
          <a:prstGeom prst="line">
            <a:avLst/>
          </a:prstGeom>
          <a:noFill/>
          <a:ln w="12700">
            <a:solidFill>
              <a:schemeClr val="tx1"/>
            </a:solidFill>
            <a:round/>
          </a:ln>
          <a:effectLst/>
        </p:spPr>
        <p:txBody>
          <a:bodyPr wrap="none" anchor="ctr"/>
          <a:lstStyle/>
          <a:p>
            <a:endParaRPr lang="zh-CN" altLang="en-US"/>
          </a:p>
        </p:txBody>
      </p:sp>
      <p:sp>
        <p:nvSpPr>
          <p:cNvPr id="503853" name="Line 45"/>
          <p:cNvSpPr>
            <a:spLocks noChangeShapeType="1"/>
          </p:cNvSpPr>
          <p:nvPr/>
        </p:nvSpPr>
        <p:spPr bwMode="auto">
          <a:xfrm>
            <a:off x="2328863" y="250825"/>
            <a:ext cx="0" cy="298450"/>
          </a:xfrm>
          <a:prstGeom prst="line">
            <a:avLst/>
          </a:prstGeom>
          <a:noFill/>
          <a:ln w="12700">
            <a:solidFill>
              <a:schemeClr val="tx1"/>
            </a:solidFill>
            <a:round/>
          </a:ln>
          <a:effectLst/>
        </p:spPr>
        <p:txBody>
          <a:bodyPr wrap="none" anchor="ctr"/>
          <a:lstStyle/>
          <a:p>
            <a:endParaRPr lang="zh-CN" altLang="en-US"/>
          </a:p>
        </p:txBody>
      </p:sp>
      <p:sp>
        <p:nvSpPr>
          <p:cNvPr id="503854" name="Line 46"/>
          <p:cNvSpPr>
            <a:spLocks noChangeShapeType="1"/>
          </p:cNvSpPr>
          <p:nvPr/>
        </p:nvSpPr>
        <p:spPr bwMode="auto">
          <a:xfrm>
            <a:off x="2570163" y="350838"/>
            <a:ext cx="0" cy="198437"/>
          </a:xfrm>
          <a:prstGeom prst="line">
            <a:avLst/>
          </a:prstGeom>
          <a:noFill/>
          <a:ln w="12700">
            <a:solidFill>
              <a:schemeClr val="tx1"/>
            </a:solidFill>
            <a:round/>
          </a:ln>
          <a:effectLst/>
        </p:spPr>
        <p:txBody>
          <a:bodyPr wrap="none" anchor="ctr"/>
          <a:lstStyle/>
          <a:p>
            <a:endParaRPr lang="zh-CN" altLang="en-US"/>
          </a:p>
        </p:txBody>
      </p:sp>
      <p:sp>
        <p:nvSpPr>
          <p:cNvPr id="503855" name="Line 47"/>
          <p:cNvSpPr>
            <a:spLocks noChangeShapeType="1"/>
          </p:cNvSpPr>
          <p:nvPr/>
        </p:nvSpPr>
        <p:spPr bwMode="auto">
          <a:xfrm>
            <a:off x="2809875" y="250825"/>
            <a:ext cx="0" cy="298450"/>
          </a:xfrm>
          <a:prstGeom prst="line">
            <a:avLst/>
          </a:prstGeom>
          <a:noFill/>
          <a:ln w="12700">
            <a:solidFill>
              <a:schemeClr val="tx1"/>
            </a:solidFill>
            <a:round/>
          </a:ln>
          <a:effectLst/>
        </p:spPr>
        <p:txBody>
          <a:bodyPr wrap="none" anchor="ctr"/>
          <a:lstStyle/>
          <a:p>
            <a:endParaRPr lang="zh-CN" altLang="en-US"/>
          </a:p>
        </p:txBody>
      </p:sp>
      <p:sp>
        <p:nvSpPr>
          <p:cNvPr id="503856" name="Line 48"/>
          <p:cNvSpPr>
            <a:spLocks noChangeShapeType="1"/>
          </p:cNvSpPr>
          <p:nvPr/>
        </p:nvSpPr>
        <p:spPr bwMode="auto">
          <a:xfrm>
            <a:off x="3049588" y="250825"/>
            <a:ext cx="0" cy="298450"/>
          </a:xfrm>
          <a:prstGeom prst="line">
            <a:avLst/>
          </a:prstGeom>
          <a:noFill/>
          <a:ln w="12700">
            <a:solidFill>
              <a:schemeClr val="tx1"/>
            </a:solidFill>
            <a:round/>
          </a:ln>
          <a:effectLst/>
        </p:spPr>
        <p:txBody>
          <a:bodyPr wrap="none" anchor="ctr"/>
          <a:lstStyle/>
          <a:p>
            <a:endParaRPr lang="zh-CN" altLang="en-US"/>
          </a:p>
        </p:txBody>
      </p:sp>
      <p:sp>
        <p:nvSpPr>
          <p:cNvPr id="503857" name="Line 49"/>
          <p:cNvSpPr>
            <a:spLocks noChangeShapeType="1"/>
          </p:cNvSpPr>
          <p:nvPr/>
        </p:nvSpPr>
        <p:spPr bwMode="auto">
          <a:xfrm>
            <a:off x="3289300" y="250825"/>
            <a:ext cx="0" cy="298450"/>
          </a:xfrm>
          <a:prstGeom prst="line">
            <a:avLst/>
          </a:prstGeom>
          <a:noFill/>
          <a:ln w="12700">
            <a:solidFill>
              <a:schemeClr val="tx1"/>
            </a:solidFill>
            <a:round/>
          </a:ln>
          <a:effectLst/>
        </p:spPr>
        <p:txBody>
          <a:bodyPr wrap="none" anchor="ctr"/>
          <a:lstStyle/>
          <a:p>
            <a:endParaRPr lang="zh-CN" altLang="en-US"/>
          </a:p>
        </p:txBody>
      </p:sp>
      <p:sp>
        <p:nvSpPr>
          <p:cNvPr id="503858" name="Line 50"/>
          <p:cNvSpPr>
            <a:spLocks noChangeShapeType="1"/>
          </p:cNvSpPr>
          <p:nvPr/>
        </p:nvSpPr>
        <p:spPr bwMode="auto">
          <a:xfrm>
            <a:off x="3530600" y="250825"/>
            <a:ext cx="0" cy="298450"/>
          </a:xfrm>
          <a:prstGeom prst="line">
            <a:avLst/>
          </a:prstGeom>
          <a:noFill/>
          <a:ln w="12700">
            <a:solidFill>
              <a:schemeClr val="tx1"/>
            </a:solidFill>
            <a:round/>
          </a:ln>
          <a:effectLst/>
        </p:spPr>
        <p:txBody>
          <a:bodyPr wrap="none" anchor="ctr"/>
          <a:lstStyle/>
          <a:p>
            <a:endParaRPr lang="zh-CN" altLang="en-US"/>
          </a:p>
        </p:txBody>
      </p:sp>
      <p:sp>
        <p:nvSpPr>
          <p:cNvPr id="503859" name="Line 51"/>
          <p:cNvSpPr>
            <a:spLocks noChangeShapeType="1"/>
          </p:cNvSpPr>
          <p:nvPr/>
        </p:nvSpPr>
        <p:spPr bwMode="auto">
          <a:xfrm>
            <a:off x="3770313" y="250825"/>
            <a:ext cx="0" cy="298450"/>
          </a:xfrm>
          <a:prstGeom prst="line">
            <a:avLst/>
          </a:prstGeom>
          <a:noFill/>
          <a:ln w="12700">
            <a:solidFill>
              <a:schemeClr val="tx1"/>
            </a:solidFill>
            <a:round/>
          </a:ln>
          <a:effectLst/>
        </p:spPr>
        <p:txBody>
          <a:bodyPr wrap="none" anchor="ctr"/>
          <a:lstStyle/>
          <a:p>
            <a:endParaRPr lang="zh-CN" altLang="en-US"/>
          </a:p>
        </p:txBody>
      </p:sp>
      <p:sp>
        <p:nvSpPr>
          <p:cNvPr id="503860" name="Line 52"/>
          <p:cNvSpPr>
            <a:spLocks noChangeShapeType="1"/>
          </p:cNvSpPr>
          <p:nvPr/>
        </p:nvSpPr>
        <p:spPr bwMode="auto">
          <a:xfrm>
            <a:off x="4008438" y="250825"/>
            <a:ext cx="0" cy="298450"/>
          </a:xfrm>
          <a:prstGeom prst="line">
            <a:avLst/>
          </a:prstGeom>
          <a:noFill/>
          <a:ln w="12700">
            <a:solidFill>
              <a:schemeClr val="tx1"/>
            </a:solidFill>
            <a:round/>
          </a:ln>
          <a:effectLst/>
        </p:spPr>
        <p:txBody>
          <a:bodyPr wrap="none" anchor="ctr"/>
          <a:lstStyle/>
          <a:p>
            <a:endParaRPr lang="zh-CN" altLang="en-US"/>
          </a:p>
        </p:txBody>
      </p:sp>
      <p:sp>
        <p:nvSpPr>
          <p:cNvPr id="503861" name="Line 53"/>
          <p:cNvSpPr>
            <a:spLocks noChangeShapeType="1"/>
          </p:cNvSpPr>
          <p:nvPr/>
        </p:nvSpPr>
        <p:spPr bwMode="auto">
          <a:xfrm>
            <a:off x="4248150" y="250825"/>
            <a:ext cx="0" cy="298450"/>
          </a:xfrm>
          <a:prstGeom prst="line">
            <a:avLst/>
          </a:prstGeom>
          <a:noFill/>
          <a:ln w="12700">
            <a:solidFill>
              <a:schemeClr val="tx1"/>
            </a:solidFill>
            <a:round/>
          </a:ln>
          <a:effectLst/>
        </p:spPr>
        <p:txBody>
          <a:bodyPr wrap="none" anchor="ctr"/>
          <a:lstStyle/>
          <a:p>
            <a:endParaRPr lang="zh-CN" altLang="en-US"/>
          </a:p>
        </p:txBody>
      </p:sp>
      <p:sp>
        <p:nvSpPr>
          <p:cNvPr id="503862" name="Line 54"/>
          <p:cNvSpPr>
            <a:spLocks noChangeShapeType="1"/>
          </p:cNvSpPr>
          <p:nvPr/>
        </p:nvSpPr>
        <p:spPr bwMode="auto">
          <a:xfrm>
            <a:off x="4487863" y="350838"/>
            <a:ext cx="0" cy="198437"/>
          </a:xfrm>
          <a:prstGeom prst="line">
            <a:avLst/>
          </a:prstGeom>
          <a:noFill/>
          <a:ln w="12700">
            <a:solidFill>
              <a:schemeClr val="tx1"/>
            </a:solidFill>
            <a:round/>
          </a:ln>
          <a:effectLst/>
        </p:spPr>
        <p:txBody>
          <a:bodyPr wrap="none" anchor="ctr"/>
          <a:lstStyle/>
          <a:p>
            <a:endParaRPr lang="zh-CN" altLang="en-US"/>
          </a:p>
        </p:txBody>
      </p:sp>
      <p:sp>
        <p:nvSpPr>
          <p:cNvPr id="503863" name="Line 55"/>
          <p:cNvSpPr>
            <a:spLocks noChangeShapeType="1"/>
          </p:cNvSpPr>
          <p:nvPr/>
        </p:nvSpPr>
        <p:spPr bwMode="auto">
          <a:xfrm>
            <a:off x="4729163" y="250825"/>
            <a:ext cx="0" cy="298450"/>
          </a:xfrm>
          <a:prstGeom prst="line">
            <a:avLst/>
          </a:prstGeom>
          <a:noFill/>
          <a:ln w="12700">
            <a:solidFill>
              <a:schemeClr val="tx1"/>
            </a:solidFill>
            <a:round/>
          </a:ln>
          <a:effectLst/>
        </p:spPr>
        <p:txBody>
          <a:bodyPr wrap="none" anchor="ctr"/>
          <a:lstStyle/>
          <a:p>
            <a:endParaRPr lang="zh-CN" altLang="en-US"/>
          </a:p>
        </p:txBody>
      </p:sp>
      <p:sp>
        <p:nvSpPr>
          <p:cNvPr id="503864" name="Line 56"/>
          <p:cNvSpPr>
            <a:spLocks noChangeShapeType="1"/>
          </p:cNvSpPr>
          <p:nvPr/>
        </p:nvSpPr>
        <p:spPr bwMode="auto">
          <a:xfrm>
            <a:off x="4968875" y="250825"/>
            <a:ext cx="0" cy="298450"/>
          </a:xfrm>
          <a:prstGeom prst="line">
            <a:avLst/>
          </a:prstGeom>
          <a:noFill/>
          <a:ln w="12700">
            <a:solidFill>
              <a:schemeClr val="tx1"/>
            </a:solidFill>
            <a:round/>
          </a:ln>
          <a:effectLst/>
        </p:spPr>
        <p:txBody>
          <a:bodyPr wrap="none" anchor="ctr"/>
          <a:lstStyle/>
          <a:p>
            <a:endParaRPr lang="zh-CN" altLang="en-US"/>
          </a:p>
        </p:txBody>
      </p:sp>
      <p:sp>
        <p:nvSpPr>
          <p:cNvPr id="503865" name="Line 57"/>
          <p:cNvSpPr>
            <a:spLocks noChangeShapeType="1"/>
          </p:cNvSpPr>
          <p:nvPr/>
        </p:nvSpPr>
        <p:spPr bwMode="auto">
          <a:xfrm>
            <a:off x="5208588" y="250825"/>
            <a:ext cx="0" cy="298450"/>
          </a:xfrm>
          <a:prstGeom prst="line">
            <a:avLst/>
          </a:prstGeom>
          <a:noFill/>
          <a:ln w="12700">
            <a:solidFill>
              <a:schemeClr val="tx1"/>
            </a:solidFill>
            <a:round/>
          </a:ln>
          <a:effectLst/>
        </p:spPr>
        <p:txBody>
          <a:bodyPr wrap="none" anchor="ctr"/>
          <a:lstStyle/>
          <a:p>
            <a:endParaRPr lang="zh-CN" altLang="en-US"/>
          </a:p>
        </p:txBody>
      </p:sp>
      <p:sp>
        <p:nvSpPr>
          <p:cNvPr id="503866" name="Line 58"/>
          <p:cNvSpPr>
            <a:spLocks noChangeShapeType="1"/>
          </p:cNvSpPr>
          <p:nvPr/>
        </p:nvSpPr>
        <p:spPr bwMode="auto">
          <a:xfrm>
            <a:off x="5448300" y="250825"/>
            <a:ext cx="0" cy="298450"/>
          </a:xfrm>
          <a:prstGeom prst="line">
            <a:avLst/>
          </a:prstGeom>
          <a:noFill/>
          <a:ln w="12700">
            <a:solidFill>
              <a:schemeClr val="tx1"/>
            </a:solidFill>
            <a:round/>
          </a:ln>
          <a:effectLst/>
        </p:spPr>
        <p:txBody>
          <a:bodyPr wrap="none" anchor="ctr"/>
          <a:lstStyle/>
          <a:p>
            <a:endParaRPr lang="zh-CN" altLang="en-US"/>
          </a:p>
        </p:txBody>
      </p:sp>
      <p:sp>
        <p:nvSpPr>
          <p:cNvPr id="503867" name="Line 59"/>
          <p:cNvSpPr>
            <a:spLocks noChangeShapeType="1"/>
          </p:cNvSpPr>
          <p:nvPr/>
        </p:nvSpPr>
        <p:spPr bwMode="auto">
          <a:xfrm>
            <a:off x="5689600" y="250825"/>
            <a:ext cx="0" cy="298450"/>
          </a:xfrm>
          <a:prstGeom prst="line">
            <a:avLst/>
          </a:prstGeom>
          <a:noFill/>
          <a:ln w="12700">
            <a:solidFill>
              <a:schemeClr val="tx1"/>
            </a:solidFill>
            <a:round/>
          </a:ln>
          <a:effectLst/>
        </p:spPr>
        <p:txBody>
          <a:bodyPr wrap="none" anchor="ctr"/>
          <a:lstStyle/>
          <a:p>
            <a:endParaRPr lang="zh-CN" altLang="en-US"/>
          </a:p>
        </p:txBody>
      </p:sp>
      <p:sp>
        <p:nvSpPr>
          <p:cNvPr id="503868" name="Line 60"/>
          <p:cNvSpPr>
            <a:spLocks noChangeShapeType="1"/>
          </p:cNvSpPr>
          <p:nvPr/>
        </p:nvSpPr>
        <p:spPr bwMode="auto">
          <a:xfrm>
            <a:off x="5927725" y="250825"/>
            <a:ext cx="0" cy="298450"/>
          </a:xfrm>
          <a:prstGeom prst="line">
            <a:avLst/>
          </a:prstGeom>
          <a:noFill/>
          <a:ln w="12700">
            <a:solidFill>
              <a:schemeClr val="tx1"/>
            </a:solidFill>
            <a:round/>
          </a:ln>
          <a:effectLst/>
        </p:spPr>
        <p:txBody>
          <a:bodyPr wrap="none" anchor="ctr"/>
          <a:lstStyle/>
          <a:p>
            <a:endParaRPr lang="zh-CN" altLang="en-US"/>
          </a:p>
        </p:txBody>
      </p:sp>
      <p:sp>
        <p:nvSpPr>
          <p:cNvPr id="503869" name="Line 61"/>
          <p:cNvSpPr>
            <a:spLocks noChangeShapeType="1"/>
          </p:cNvSpPr>
          <p:nvPr/>
        </p:nvSpPr>
        <p:spPr bwMode="auto">
          <a:xfrm>
            <a:off x="6167438" y="250825"/>
            <a:ext cx="0" cy="298450"/>
          </a:xfrm>
          <a:prstGeom prst="line">
            <a:avLst/>
          </a:prstGeom>
          <a:noFill/>
          <a:ln w="12700">
            <a:solidFill>
              <a:schemeClr val="tx1"/>
            </a:solidFill>
            <a:round/>
          </a:ln>
          <a:effectLst/>
        </p:spPr>
        <p:txBody>
          <a:bodyPr wrap="none" anchor="ctr"/>
          <a:lstStyle/>
          <a:p>
            <a:endParaRPr lang="zh-CN" altLang="en-US"/>
          </a:p>
        </p:txBody>
      </p:sp>
      <p:sp>
        <p:nvSpPr>
          <p:cNvPr id="503870" name="Line 62"/>
          <p:cNvSpPr>
            <a:spLocks noChangeShapeType="1"/>
          </p:cNvSpPr>
          <p:nvPr/>
        </p:nvSpPr>
        <p:spPr bwMode="auto">
          <a:xfrm>
            <a:off x="6407150" y="350838"/>
            <a:ext cx="0" cy="198437"/>
          </a:xfrm>
          <a:prstGeom prst="line">
            <a:avLst/>
          </a:prstGeom>
          <a:noFill/>
          <a:ln w="12700">
            <a:solidFill>
              <a:schemeClr val="tx1"/>
            </a:solidFill>
            <a:round/>
          </a:ln>
          <a:effectLst/>
        </p:spPr>
        <p:txBody>
          <a:bodyPr wrap="none" anchor="ctr"/>
          <a:lstStyle/>
          <a:p>
            <a:endParaRPr lang="zh-CN" altLang="en-US"/>
          </a:p>
        </p:txBody>
      </p:sp>
      <p:sp>
        <p:nvSpPr>
          <p:cNvPr id="503871" name="Line 63"/>
          <p:cNvSpPr>
            <a:spLocks noChangeShapeType="1"/>
          </p:cNvSpPr>
          <p:nvPr/>
        </p:nvSpPr>
        <p:spPr bwMode="auto">
          <a:xfrm>
            <a:off x="6646863" y="250825"/>
            <a:ext cx="0" cy="298450"/>
          </a:xfrm>
          <a:prstGeom prst="line">
            <a:avLst/>
          </a:prstGeom>
          <a:noFill/>
          <a:ln w="12700">
            <a:solidFill>
              <a:schemeClr val="tx1"/>
            </a:solidFill>
            <a:round/>
          </a:ln>
          <a:effectLst/>
        </p:spPr>
        <p:txBody>
          <a:bodyPr wrap="none" anchor="ctr"/>
          <a:lstStyle/>
          <a:p>
            <a:endParaRPr lang="zh-CN" altLang="en-US"/>
          </a:p>
        </p:txBody>
      </p:sp>
      <p:sp>
        <p:nvSpPr>
          <p:cNvPr id="503872" name="Line 64"/>
          <p:cNvSpPr>
            <a:spLocks noChangeShapeType="1"/>
          </p:cNvSpPr>
          <p:nvPr/>
        </p:nvSpPr>
        <p:spPr bwMode="auto">
          <a:xfrm>
            <a:off x="6888163" y="250825"/>
            <a:ext cx="0" cy="298450"/>
          </a:xfrm>
          <a:prstGeom prst="line">
            <a:avLst/>
          </a:prstGeom>
          <a:noFill/>
          <a:ln w="12700">
            <a:solidFill>
              <a:schemeClr val="tx1"/>
            </a:solidFill>
            <a:round/>
          </a:ln>
          <a:effectLst/>
        </p:spPr>
        <p:txBody>
          <a:bodyPr wrap="none" anchor="ctr"/>
          <a:lstStyle/>
          <a:p>
            <a:endParaRPr lang="zh-CN" altLang="en-US"/>
          </a:p>
        </p:txBody>
      </p:sp>
      <p:sp>
        <p:nvSpPr>
          <p:cNvPr id="503873" name="Line 65"/>
          <p:cNvSpPr>
            <a:spLocks noChangeShapeType="1"/>
          </p:cNvSpPr>
          <p:nvPr/>
        </p:nvSpPr>
        <p:spPr bwMode="auto">
          <a:xfrm>
            <a:off x="7127875" y="250825"/>
            <a:ext cx="0" cy="298450"/>
          </a:xfrm>
          <a:prstGeom prst="line">
            <a:avLst/>
          </a:prstGeom>
          <a:noFill/>
          <a:ln w="12700">
            <a:solidFill>
              <a:schemeClr val="tx1"/>
            </a:solidFill>
            <a:round/>
          </a:ln>
          <a:effectLst/>
        </p:spPr>
        <p:txBody>
          <a:bodyPr wrap="none" anchor="ctr"/>
          <a:lstStyle/>
          <a:p>
            <a:endParaRPr lang="zh-CN" altLang="en-US"/>
          </a:p>
        </p:txBody>
      </p:sp>
      <p:sp>
        <p:nvSpPr>
          <p:cNvPr id="503874" name="Line 66"/>
          <p:cNvSpPr>
            <a:spLocks noChangeShapeType="1"/>
          </p:cNvSpPr>
          <p:nvPr/>
        </p:nvSpPr>
        <p:spPr bwMode="auto">
          <a:xfrm>
            <a:off x="7367588" y="250825"/>
            <a:ext cx="0" cy="298450"/>
          </a:xfrm>
          <a:prstGeom prst="line">
            <a:avLst/>
          </a:prstGeom>
          <a:noFill/>
          <a:ln w="12700">
            <a:solidFill>
              <a:schemeClr val="tx1"/>
            </a:solidFill>
            <a:round/>
          </a:ln>
          <a:effectLst/>
        </p:spPr>
        <p:txBody>
          <a:bodyPr wrap="none" anchor="ctr"/>
          <a:lstStyle/>
          <a:p>
            <a:endParaRPr lang="zh-CN" altLang="en-US"/>
          </a:p>
        </p:txBody>
      </p:sp>
      <p:sp>
        <p:nvSpPr>
          <p:cNvPr id="503875" name="Line 67"/>
          <p:cNvSpPr>
            <a:spLocks noChangeShapeType="1"/>
          </p:cNvSpPr>
          <p:nvPr/>
        </p:nvSpPr>
        <p:spPr bwMode="auto">
          <a:xfrm>
            <a:off x="7607300" y="250825"/>
            <a:ext cx="0" cy="298450"/>
          </a:xfrm>
          <a:prstGeom prst="line">
            <a:avLst/>
          </a:prstGeom>
          <a:noFill/>
          <a:ln w="12700">
            <a:solidFill>
              <a:schemeClr val="tx1"/>
            </a:solidFill>
            <a:round/>
          </a:ln>
          <a:effectLst/>
        </p:spPr>
        <p:txBody>
          <a:bodyPr wrap="none" anchor="ctr"/>
          <a:lstStyle/>
          <a:p>
            <a:endParaRPr lang="zh-CN" altLang="en-US"/>
          </a:p>
        </p:txBody>
      </p:sp>
      <p:sp>
        <p:nvSpPr>
          <p:cNvPr id="503876" name="Line 68"/>
          <p:cNvSpPr>
            <a:spLocks noChangeShapeType="1"/>
          </p:cNvSpPr>
          <p:nvPr/>
        </p:nvSpPr>
        <p:spPr bwMode="auto">
          <a:xfrm>
            <a:off x="7847013" y="250825"/>
            <a:ext cx="0" cy="298450"/>
          </a:xfrm>
          <a:prstGeom prst="line">
            <a:avLst/>
          </a:prstGeom>
          <a:noFill/>
          <a:ln w="12700">
            <a:solidFill>
              <a:schemeClr val="tx1"/>
            </a:solidFill>
            <a:round/>
          </a:ln>
          <a:effectLst/>
        </p:spPr>
        <p:txBody>
          <a:bodyPr wrap="none" anchor="ctr"/>
          <a:lstStyle/>
          <a:p>
            <a:endParaRPr lang="zh-CN" altLang="en-US"/>
          </a:p>
        </p:txBody>
      </p:sp>
      <p:sp>
        <p:nvSpPr>
          <p:cNvPr id="503877" name="Line 69"/>
          <p:cNvSpPr>
            <a:spLocks noChangeShapeType="1"/>
          </p:cNvSpPr>
          <p:nvPr/>
        </p:nvSpPr>
        <p:spPr bwMode="auto">
          <a:xfrm>
            <a:off x="8086725" y="250825"/>
            <a:ext cx="0" cy="298450"/>
          </a:xfrm>
          <a:prstGeom prst="line">
            <a:avLst/>
          </a:prstGeom>
          <a:noFill/>
          <a:ln w="12700">
            <a:solidFill>
              <a:schemeClr val="tx1"/>
            </a:solidFill>
            <a:round/>
          </a:ln>
          <a:effectLst/>
        </p:spPr>
        <p:txBody>
          <a:bodyPr wrap="none" anchor="ctr"/>
          <a:lstStyle/>
          <a:p>
            <a:endParaRPr lang="zh-CN" altLang="en-US"/>
          </a:p>
        </p:txBody>
      </p:sp>
      <p:sp>
        <p:nvSpPr>
          <p:cNvPr id="503878" name="Line 70"/>
          <p:cNvSpPr>
            <a:spLocks noChangeShapeType="1"/>
          </p:cNvSpPr>
          <p:nvPr/>
        </p:nvSpPr>
        <p:spPr bwMode="auto">
          <a:xfrm>
            <a:off x="8326438" y="350838"/>
            <a:ext cx="0" cy="198437"/>
          </a:xfrm>
          <a:prstGeom prst="line">
            <a:avLst/>
          </a:prstGeom>
          <a:noFill/>
          <a:ln w="12700">
            <a:solidFill>
              <a:schemeClr val="tx1"/>
            </a:solidFill>
            <a:round/>
          </a:ln>
          <a:effectLst/>
        </p:spPr>
        <p:txBody>
          <a:bodyPr wrap="none" anchor="ctr"/>
          <a:lstStyle/>
          <a:p>
            <a:endParaRPr lang="zh-CN" altLang="en-US"/>
          </a:p>
        </p:txBody>
      </p:sp>
      <p:sp>
        <p:nvSpPr>
          <p:cNvPr id="503879" name="Rectangle 71"/>
          <p:cNvSpPr>
            <a:spLocks noChangeArrowheads="1"/>
          </p:cNvSpPr>
          <p:nvPr/>
        </p:nvSpPr>
        <p:spPr bwMode="auto">
          <a:xfrm>
            <a:off x="809625"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3880" name="Rectangle 72"/>
          <p:cNvSpPr>
            <a:spLocks noChangeArrowheads="1"/>
          </p:cNvSpPr>
          <p:nvPr/>
        </p:nvSpPr>
        <p:spPr bwMode="auto">
          <a:xfrm>
            <a:off x="2728913"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3881" name="Rectangle 73"/>
          <p:cNvSpPr>
            <a:spLocks noChangeArrowheads="1"/>
          </p:cNvSpPr>
          <p:nvPr/>
        </p:nvSpPr>
        <p:spPr bwMode="auto">
          <a:xfrm>
            <a:off x="4648200"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3882" name="Rectangle 74"/>
          <p:cNvSpPr>
            <a:spLocks noChangeArrowheads="1"/>
          </p:cNvSpPr>
          <p:nvPr/>
        </p:nvSpPr>
        <p:spPr bwMode="auto">
          <a:xfrm>
            <a:off x="6567488" y="150813"/>
            <a:ext cx="1600200" cy="300037"/>
          </a:xfrm>
          <a:prstGeom prst="rect">
            <a:avLst/>
          </a:prstGeom>
          <a:solidFill>
            <a:schemeClr val="bg1"/>
          </a:solidFill>
          <a:ln w="12700">
            <a:noFill/>
            <a:miter lim="800000"/>
          </a:ln>
          <a:effectLst/>
        </p:spPr>
        <p:txBody>
          <a:bodyPr wrap="none" anchor="ctr"/>
          <a:lstStyle/>
          <a:p>
            <a:endParaRPr lang="zh-CN" altLang="en-US"/>
          </a:p>
        </p:txBody>
      </p:sp>
      <p:sp>
        <p:nvSpPr>
          <p:cNvPr id="503883" name="Rectangle 75"/>
          <p:cNvSpPr>
            <a:spLocks noChangeArrowheads="1"/>
          </p:cNvSpPr>
          <p:nvPr/>
        </p:nvSpPr>
        <p:spPr bwMode="auto">
          <a:xfrm>
            <a:off x="4008438" y="2827338"/>
            <a:ext cx="325437"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Y</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N</a:t>
            </a:r>
          </a:p>
        </p:txBody>
      </p:sp>
      <p:sp>
        <p:nvSpPr>
          <p:cNvPr id="503884" name="Rectangle 76"/>
          <p:cNvSpPr>
            <a:spLocks noChangeArrowheads="1"/>
          </p:cNvSpPr>
          <p:nvPr/>
        </p:nvSpPr>
        <p:spPr bwMode="auto">
          <a:xfrm>
            <a:off x="3770313"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T</a:t>
            </a:r>
          </a:p>
        </p:txBody>
      </p:sp>
      <p:sp>
        <p:nvSpPr>
          <p:cNvPr id="503885" name="Rectangle 77"/>
          <p:cNvSpPr>
            <a:spLocks noChangeArrowheads="1"/>
          </p:cNvSpPr>
          <p:nvPr/>
        </p:nvSpPr>
        <p:spPr bwMode="auto">
          <a:xfrm>
            <a:off x="3513138" y="2827338"/>
            <a:ext cx="328612"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P</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S</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H</a:t>
            </a:r>
          </a:p>
        </p:txBody>
      </p:sp>
      <p:sp>
        <p:nvSpPr>
          <p:cNvPr id="503886" name="Rectangle 78"/>
          <p:cNvSpPr>
            <a:spLocks noChangeArrowheads="1"/>
          </p:cNvSpPr>
          <p:nvPr/>
        </p:nvSpPr>
        <p:spPr bwMode="auto">
          <a:xfrm>
            <a:off x="3273425" y="2827338"/>
            <a:ext cx="3270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A</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C</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K</a:t>
            </a:r>
          </a:p>
        </p:txBody>
      </p:sp>
      <p:sp>
        <p:nvSpPr>
          <p:cNvPr id="503887" name="Rectangle 79"/>
          <p:cNvSpPr>
            <a:spLocks noChangeArrowheads="1"/>
          </p:cNvSpPr>
          <p:nvPr/>
        </p:nvSpPr>
        <p:spPr bwMode="auto">
          <a:xfrm>
            <a:off x="3011488" y="2827338"/>
            <a:ext cx="339725" cy="639762"/>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U</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R</a:t>
            </a:r>
          </a:p>
          <a:p>
            <a:pPr defTabSz="762000" eaLnBrk="0" hangingPunct="0">
              <a:lnSpc>
                <a:spcPct val="75000"/>
              </a:lnSpc>
            </a:pPr>
            <a:r>
              <a:rPr kumimoji="1" lang="en-US" altLang="zh-CN" sz="1600" b="1">
                <a:latin typeface="Arial" panose="020B0604020202020204" pitchFamily="34" charset="0"/>
                <a:ea typeface="黑体" panose="02010609060101010101" pitchFamily="49" charset="-122"/>
              </a:rPr>
              <a:t>G</a:t>
            </a:r>
          </a:p>
        </p:txBody>
      </p:sp>
      <p:sp>
        <p:nvSpPr>
          <p:cNvPr id="503888" name="Rectangle 80"/>
          <p:cNvSpPr>
            <a:spLocks noChangeArrowheads="1"/>
          </p:cNvSpPr>
          <p:nvPr/>
        </p:nvSpPr>
        <p:spPr bwMode="auto">
          <a:xfrm>
            <a:off x="257175" y="-26988"/>
            <a:ext cx="8131175" cy="393701"/>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位 </a:t>
            </a:r>
            <a:r>
              <a:rPr kumimoji="1" lang="en-US" altLang="zh-CN" sz="2000">
                <a:latin typeface="Arial" panose="020B0604020202020204" pitchFamily="34" charset="0"/>
                <a:ea typeface="黑体" panose="02010609060101010101" pitchFamily="49" charset="-122"/>
              </a:rPr>
              <a:t>0                         8                        16                        24                    31</a:t>
            </a:r>
          </a:p>
        </p:txBody>
      </p:sp>
      <p:sp>
        <p:nvSpPr>
          <p:cNvPr id="503889" name="Line 81"/>
          <p:cNvSpPr>
            <a:spLocks noChangeShapeType="1"/>
          </p:cNvSpPr>
          <p:nvPr/>
        </p:nvSpPr>
        <p:spPr bwMode="auto">
          <a:xfrm flipH="1">
            <a:off x="6405563" y="4203700"/>
            <a:ext cx="3175" cy="642938"/>
          </a:xfrm>
          <a:prstGeom prst="line">
            <a:avLst/>
          </a:prstGeom>
          <a:noFill/>
          <a:ln w="12700">
            <a:solidFill>
              <a:schemeClr val="tx1"/>
            </a:solidFill>
            <a:round/>
          </a:ln>
          <a:effectLst/>
        </p:spPr>
        <p:txBody>
          <a:bodyPr/>
          <a:lstStyle/>
          <a:p>
            <a:endParaRPr lang="zh-CN" altLang="en-US"/>
          </a:p>
        </p:txBody>
      </p:sp>
      <p:sp>
        <p:nvSpPr>
          <p:cNvPr id="503891" name="Rectangle 83"/>
          <p:cNvSpPr>
            <a:spLocks noChangeArrowheads="1"/>
          </p:cNvSpPr>
          <p:nvPr/>
        </p:nvSpPr>
        <p:spPr bwMode="auto">
          <a:xfrm>
            <a:off x="6918325" y="4270375"/>
            <a:ext cx="1254125" cy="3937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a:latin typeface="Arial" panose="020B0604020202020204" pitchFamily="34" charset="0"/>
                <a:ea typeface="黑体" panose="02010609060101010101" pitchFamily="49" charset="-122"/>
              </a:rPr>
              <a:t>填    充</a:t>
            </a:r>
          </a:p>
        </p:txBody>
      </p:sp>
      <p:sp>
        <p:nvSpPr>
          <p:cNvPr id="503904" name="Line 96"/>
          <p:cNvSpPr>
            <a:spLocks noChangeShapeType="1"/>
          </p:cNvSpPr>
          <p:nvPr/>
        </p:nvSpPr>
        <p:spPr bwMode="auto">
          <a:xfrm>
            <a:off x="8447088" y="682625"/>
            <a:ext cx="830262" cy="0"/>
          </a:xfrm>
          <a:prstGeom prst="line">
            <a:avLst/>
          </a:prstGeom>
          <a:noFill/>
          <a:ln w="12700">
            <a:solidFill>
              <a:schemeClr val="tx1"/>
            </a:solidFill>
            <a:round/>
          </a:ln>
          <a:effectLst/>
        </p:spPr>
        <p:txBody>
          <a:bodyPr/>
          <a:lstStyle/>
          <a:p>
            <a:endParaRPr lang="zh-CN" altLang="en-US"/>
          </a:p>
        </p:txBody>
      </p:sp>
      <p:sp>
        <p:nvSpPr>
          <p:cNvPr id="503905" name="Line 97"/>
          <p:cNvSpPr>
            <a:spLocks noChangeShapeType="1"/>
          </p:cNvSpPr>
          <p:nvPr/>
        </p:nvSpPr>
        <p:spPr bwMode="auto">
          <a:xfrm>
            <a:off x="8447088" y="4178300"/>
            <a:ext cx="830262" cy="0"/>
          </a:xfrm>
          <a:prstGeom prst="line">
            <a:avLst/>
          </a:prstGeom>
          <a:noFill/>
          <a:ln w="12700">
            <a:solidFill>
              <a:schemeClr val="tx1"/>
            </a:solidFill>
            <a:round/>
          </a:ln>
          <a:effectLst/>
        </p:spPr>
        <p:txBody>
          <a:bodyPr/>
          <a:lstStyle/>
          <a:p>
            <a:endParaRPr lang="zh-CN" altLang="en-US"/>
          </a:p>
        </p:txBody>
      </p:sp>
      <p:sp>
        <p:nvSpPr>
          <p:cNvPr id="503906" name="Line 98"/>
          <p:cNvSpPr>
            <a:spLocks noChangeShapeType="1"/>
          </p:cNvSpPr>
          <p:nvPr/>
        </p:nvSpPr>
        <p:spPr bwMode="auto">
          <a:xfrm>
            <a:off x="58738" y="720725"/>
            <a:ext cx="530225" cy="0"/>
          </a:xfrm>
          <a:prstGeom prst="line">
            <a:avLst/>
          </a:prstGeom>
          <a:noFill/>
          <a:ln w="12700">
            <a:solidFill>
              <a:schemeClr val="tx1"/>
            </a:solidFill>
            <a:round/>
          </a:ln>
          <a:effectLst/>
        </p:spPr>
        <p:txBody>
          <a:bodyPr/>
          <a:lstStyle/>
          <a:p>
            <a:endParaRPr lang="zh-CN" altLang="en-US"/>
          </a:p>
        </p:txBody>
      </p:sp>
      <p:sp>
        <p:nvSpPr>
          <p:cNvPr id="503907" name="Line 99"/>
          <p:cNvSpPr>
            <a:spLocks noChangeShapeType="1"/>
          </p:cNvSpPr>
          <p:nvPr/>
        </p:nvSpPr>
        <p:spPr bwMode="auto">
          <a:xfrm>
            <a:off x="73025" y="4821238"/>
            <a:ext cx="530225" cy="0"/>
          </a:xfrm>
          <a:prstGeom prst="line">
            <a:avLst/>
          </a:prstGeom>
          <a:noFill/>
          <a:ln w="12700">
            <a:solidFill>
              <a:schemeClr val="tx1"/>
            </a:solidFill>
            <a:round/>
          </a:ln>
          <a:effectLst/>
        </p:spPr>
        <p:txBody>
          <a:bodyPr/>
          <a:lstStyle/>
          <a:p>
            <a:endParaRPr lang="zh-CN" altLang="en-US"/>
          </a:p>
        </p:txBody>
      </p:sp>
      <p:sp>
        <p:nvSpPr>
          <p:cNvPr id="503911" name="Text Box 103"/>
          <p:cNvSpPr txBox="1">
            <a:spLocks noChangeArrowheads="1"/>
          </p:cNvSpPr>
          <p:nvPr/>
        </p:nvSpPr>
        <p:spPr bwMode="auto">
          <a:xfrm>
            <a:off x="395288" y="5084763"/>
            <a:ext cx="8433402" cy="1373187"/>
          </a:xfrm>
          <a:prstGeom prst="rect">
            <a:avLst/>
          </a:prstGeom>
          <a:noFill/>
          <a:ln w="9525">
            <a:noFill/>
            <a:miter lim="800000"/>
          </a:ln>
          <a:effectLst/>
        </p:spPr>
        <p:txBody>
          <a:bodyPr wrap="square">
            <a:spAutoFit/>
          </a:bodyPr>
          <a:lstStyle/>
          <a:p>
            <a:r>
              <a:rPr lang="zh-CN" altLang="en-US" dirty="0">
                <a:latin typeface="Arial" panose="020B0604020202020204" pitchFamily="34" charset="0"/>
                <a:ea typeface="黑体" panose="02010609060101010101" pitchFamily="49" charset="-122"/>
              </a:rPr>
              <a:t>源端口和目的端口字段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各占 </a:t>
            </a:r>
            <a:r>
              <a:rPr lang="en-US" altLang="zh-CN" dirty="0">
                <a:latin typeface="Arial" panose="020B0604020202020204" pitchFamily="34" charset="0"/>
                <a:ea typeface="黑体" panose="02010609060101010101" pitchFamily="49" charset="-122"/>
              </a:rPr>
              <a:t>2 </a:t>
            </a:r>
            <a:r>
              <a:rPr lang="zh-CN" altLang="en-US" dirty="0">
                <a:latin typeface="Arial" panose="020B0604020202020204" pitchFamily="34" charset="0"/>
                <a:ea typeface="黑体" panose="02010609060101010101" pitchFamily="49" charset="-122"/>
              </a:rPr>
              <a:t>字节。端口是运输层与应用层的</a:t>
            </a:r>
            <a:r>
              <a:rPr lang="zh-CN" altLang="en-US" dirty="0">
                <a:solidFill>
                  <a:srgbClr val="C00000"/>
                </a:solidFill>
                <a:latin typeface="Arial" panose="020B0604020202020204" pitchFamily="34" charset="0"/>
                <a:ea typeface="黑体" panose="02010609060101010101" pitchFamily="49" charset="-122"/>
              </a:rPr>
              <a:t>服务</a:t>
            </a:r>
            <a:r>
              <a:rPr lang="zh-CN" altLang="en-US" dirty="0">
                <a:latin typeface="Arial" panose="020B0604020202020204" pitchFamily="34" charset="0"/>
                <a:ea typeface="黑体" panose="02010609060101010101" pitchFamily="49" charset="-122"/>
              </a:rPr>
              <a:t>接口。运输层的复用和分用功能都要通过端口才能实现。  </a:t>
            </a:r>
          </a:p>
        </p:txBody>
      </p:sp>
      <p:sp>
        <p:nvSpPr>
          <p:cNvPr id="503912" name="Rectangle 104"/>
          <p:cNvSpPr>
            <a:spLocks noChangeArrowheads="1"/>
          </p:cNvSpPr>
          <p:nvPr/>
        </p:nvSpPr>
        <p:spPr bwMode="auto">
          <a:xfrm>
            <a:off x="611188" y="692150"/>
            <a:ext cx="7754937" cy="717550"/>
          </a:xfrm>
          <a:prstGeom prst="rect">
            <a:avLst/>
          </a:prstGeom>
          <a:noFill/>
          <a:ln w="76200">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91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3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912" grpId="0" animBg="1"/>
      <p:bldP spid="503912" grpId="1"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2830</TotalTime>
  <Words>34120</Words>
  <Application>Microsoft Office PowerPoint</Application>
  <PresentationFormat>全屏显示(4:3)</PresentationFormat>
  <Paragraphs>5370</Paragraphs>
  <Slides>293</Slides>
  <Notes>200</Notes>
  <HiddenSlides>3</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293</vt:i4>
      </vt:variant>
    </vt:vector>
  </HeadingPairs>
  <TitlesOfParts>
    <vt:vector size="307" baseType="lpstr">
      <vt:lpstr>Arial Unicode MS</vt:lpstr>
      <vt:lpstr>黑体</vt:lpstr>
      <vt:lpstr>宋体</vt:lpstr>
      <vt:lpstr>Arial</vt:lpstr>
      <vt:lpstr>Arial Narrow</vt:lpstr>
      <vt:lpstr>Cambria Math</vt:lpstr>
      <vt:lpstr>Gill Sans MT</vt:lpstr>
      <vt:lpstr>Tahoma</vt:lpstr>
      <vt:lpstr>Times New Roman</vt:lpstr>
      <vt:lpstr>Wingdings</vt:lpstr>
      <vt:lpstr>Blends</vt:lpstr>
      <vt:lpstr>VISIO</vt:lpstr>
      <vt:lpstr>Visio</vt:lpstr>
      <vt:lpstr>Equation</vt:lpstr>
      <vt:lpstr>第5章 运输层</vt:lpstr>
      <vt:lpstr>第5章 运输层</vt:lpstr>
      <vt:lpstr>Physical addresses</vt:lpstr>
      <vt:lpstr>IP addresses</vt:lpstr>
      <vt:lpstr>Port addresses</vt:lpstr>
      <vt:lpstr>IP address versus port number</vt:lpstr>
      <vt:lpstr>进程之间的通信</vt:lpstr>
      <vt:lpstr>进程之间的通信</vt:lpstr>
      <vt:lpstr>运输层为相互通信的应用进程提供了逻辑通信</vt:lpstr>
      <vt:lpstr>PowerPoint 演示文稿</vt:lpstr>
      <vt:lpstr>运输层的作用</vt:lpstr>
      <vt:lpstr>网络层和运输层有明显的区别</vt:lpstr>
      <vt:lpstr>运输层的作用</vt:lpstr>
      <vt:lpstr>基于端口的复用和分用功能</vt:lpstr>
      <vt:lpstr>屏蔽作用</vt:lpstr>
      <vt:lpstr>两种不同的运输协议</vt:lpstr>
      <vt:lpstr>可靠信道与不可靠信道</vt:lpstr>
      <vt:lpstr>运输层与其上下层之间的关系的OSI表示法</vt:lpstr>
      <vt:lpstr>第5章 运输层</vt:lpstr>
      <vt:lpstr>5.1.2 运输层的两个主要协议</vt:lpstr>
      <vt:lpstr>TCP与UDP </vt:lpstr>
      <vt:lpstr>TCP与UDP </vt:lpstr>
      <vt:lpstr>TCP 与 UDP </vt:lpstr>
      <vt:lpstr>还要强调两点</vt:lpstr>
      <vt:lpstr>注意可靠传输的范围和不可靠传输的范围是不同的</vt:lpstr>
      <vt:lpstr>第5章 运输层</vt:lpstr>
      <vt:lpstr>运输层的端口</vt:lpstr>
      <vt:lpstr>需要解决的问题</vt:lpstr>
      <vt:lpstr>协议端口号(Protocol Port Number)</vt:lpstr>
      <vt:lpstr>软件端口与硬件端口</vt:lpstr>
      <vt:lpstr>端口是用报文队列来实现 </vt:lpstr>
      <vt:lpstr>运输层的端口</vt:lpstr>
      <vt:lpstr>三类端口 </vt:lpstr>
      <vt:lpstr>三类端口 </vt:lpstr>
      <vt:lpstr>第5章 运输层</vt:lpstr>
      <vt:lpstr>UDP概述</vt:lpstr>
      <vt:lpstr>UDP的主要特点</vt:lpstr>
      <vt:lpstr>UDP的主要特点 </vt:lpstr>
      <vt:lpstr>UDP 是面向报文的 </vt:lpstr>
      <vt:lpstr>UDP的主要特点 </vt:lpstr>
      <vt:lpstr>应用层协议对UDP不可靠的传输进行适当的改进</vt:lpstr>
      <vt:lpstr>应用层协议对UDP不可靠的传输进行适当的改进</vt:lpstr>
      <vt:lpstr>第5章 运输层</vt:lpstr>
      <vt:lpstr>UDP 的首部格式 </vt:lpstr>
      <vt:lpstr>UDP的首部格式 </vt:lpstr>
      <vt:lpstr>UDP 基于端口的分用</vt:lpstr>
      <vt:lpstr>UDP 基于端口的分用 </vt:lpstr>
      <vt:lpstr>PowerPoint 演示文稿</vt:lpstr>
      <vt:lpstr>PowerPoint 演示文稿</vt:lpstr>
      <vt:lpstr>计算 UDP 检验和的例子</vt:lpstr>
      <vt:lpstr>第5章 运输层</vt:lpstr>
      <vt:lpstr>TCP最主要的特点</vt:lpstr>
      <vt:lpstr>TCP最主要的特点 </vt:lpstr>
      <vt:lpstr>TCP 面向字节流的概念</vt:lpstr>
      <vt:lpstr>TCP面向字节流的概念</vt:lpstr>
      <vt:lpstr>TCP 面向流的概念 </vt:lpstr>
      <vt:lpstr>PowerPoint 演示文稿</vt:lpstr>
      <vt:lpstr>应当注意</vt:lpstr>
      <vt:lpstr>TCP 面向字节流的概念</vt:lpstr>
      <vt:lpstr>第5章 运输层</vt:lpstr>
      <vt:lpstr>TCP的连接</vt:lpstr>
      <vt:lpstr>插口 (socket) </vt:lpstr>
      <vt:lpstr>套接字(socket)</vt:lpstr>
      <vt:lpstr>应当记住</vt:lpstr>
      <vt:lpstr>One socket can participate in several connections</vt:lpstr>
      <vt:lpstr>TCP connection-based demultiplexing</vt:lpstr>
      <vt:lpstr>同一个名词 socket有多种不同的意思 </vt:lpstr>
      <vt:lpstr>第5章 运输层</vt:lpstr>
      <vt:lpstr>可靠传输的工作原理</vt:lpstr>
      <vt:lpstr>可靠传输的工作原理</vt:lpstr>
      <vt:lpstr>第5章 运输层</vt:lpstr>
      <vt:lpstr>停止等待协议</vt:lpstr>
      <vt:lpstr>rdt 1.0: rdt over a perfectly reliable channel</vt:lpstr>
      <vt:lpstr>rdt 2.0: rdt over a channel with bit errors</vt:lpstr>
      <vt:lpstr>rdt 2.1: sender handles garbled ACK/NAKs</vt:lpstr>
      <vt:lpstr>rdt 2.2: A NAK-free protocol</vt:lpstr>
      <vt:lpstr>rdt 3.0: channels with errors and loss</vt:lpstr>
      <vt:lpstr>rdt 3.0: channels with errors and loss</vt:lpstr>
      <vt:lpstr>rdt 3.0: channels with errors and loss</vt:lpstr>
      <vt:lpstr>rdt 3.0: channels with errors and loss</vt:lpstr>
      <vt:lpstr>请注意</vt:lpstr>
      <vt:lpstr>确认丢失和确认迟到</vt:lpstr>
      <vt:lpstr>overly delayed ACK problem in Stop and Wait Protocol</vt:lpstr>
      <vt:lpstr>可靠通信的实现</vt:lpstr>
      <vt:lpstr>信道利用率 </vt:lpstr>
      <vt:lpstr>信道利用率 </vt:lpstr>
      <vt:lpstr>信道利用率 </vt:lpstr>
      <vt:lpstr>第5章 运输层</vt:lpstr>
      <vt:lpstr>连续ARQ协议 </vt:lpstr>
      <vt:lpstr>连续 ARQ 协议 </vt:lpstr>
      <vt:lpstr>累积确认 </vt:lpstr>
      <vt:lpstr>Go-back-N (回退 N)</vt:lpstr>
      <vt:lpstr>Why the window size should be limited?</vt:lpstr>
      <vt:lpstr>Comparisons between rdt protocols</vt:lpstr>
      <vt:lpstr>第5章 运输层</vt:lpstr>
      <vt:lpstr>TCP可靠通信的具体实现 </vt:lpstr>
      <vt:lpstr>TCP可靠通信的具体实现 </vt:lpstr>
      <vt:lpstr>PowerPoint 演示文稿</vt:lpstr>
      <vt:lpstr>PowerPoint 演示文稿</vt:lpstr>
      <vt:lpstr>PowerPoint 演示文稿</vt:lpstr>
      <vt:lpstr>PowerPoint 演示文稿</vt:lpstr>
      <vt:lpstr>TCP seq. numbers, ACKs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窗口字段 —— 占 2 字节。窗口字段用来控制对方发送的数据量，单位为字节。TCP 连接的一端根据设置的缓存空间大小确定自己的接收窗口大小，然后通知发送方，让发送方确定发送窗口的上限 (upper limit or boundary)。</vt:lpstr>
      <vt:lpstr>窗口字段</vt:lpstr>
      <vt:lpstr>PowerPoint 演示文稿</vt:lpstr>
      <vt:lpstr>PowerPoint 演示文稿</vt:lpstr>
      <vt:lpstr>紧急指针(a number)</vt:lpstr>
      <vt:lpstr>PowerPoint 演示文稿</vt:lpstr>
      <vt:lpstr>为什么要规定一个最大报文段长度MSS呢？</vt:lpstr>
      <vt:lpstr>为什么要规定一个最大报文段长度MSS呢？</vt:lpstr>
      <vt:lpstr>其他选项</vt:lpstr>
      <vt:lpstr>Options</vt:lpstr>
      <vt:lpstr>Window Scale Factor (窗口调整因子)</vt:lpstr>
      <vt:lpstr>时间戳选项有以下两个功能</vt:lpstr>
      <vt:lpstr>Timestamp option</vt:lpstr>
      <vt:lpstr>计算往返时间RTT</vt:lpstr>
      <vt:lpstr>时间戳选项有以下两个功能</vt:lpstr>
      <vt:lpstr>时间戳选项有以下两个功能</vt:lpstr>
      <vt:lpstr>PowerPoint 演示文稿</vt:lpstr>
      <vt:lpstr>第5章 运输层</vt:lpstr>
      <vt:lpstr>TCP 可靠传输的实现</vt:lpstr>
      <vt:lpstr>第5章 运输层</vt:lpstr>
      <vt:lpstr>以字节为单位的滑动窗口</vt:lpstr>
      <vt:lpstr>发送窗口的意思</vt:lpstr>
      <vt:lpstr>发送窗口的意思(continued)</vt:lpstr>
      <vt:lpstr>PowerPoint 演示文稿</vt:lpstr>
      <vt:lpstr>PowerPoint 演示文稿</vt:lpstr>
      <vt:lpstr>PowerPoint 演示文稿</vt:lpstr>
      <vt:lpstr>值得注意</vt:lpstr>
      <vt:lpstr>值得注意</vt:lpstr>
      <vt:lpstr>发送缓存</vt:lpstr>
      <vt:lpstr>发送缓存和发送窗口</vt:lpstr>
      <vt:lpstr>发送缓存的作用</vt:lpstr>
      <vt:lpstr>接收缓存和接受窗口</vt:lpstr>
      <vt:lpstr>接收缓存的作用</vt:lpstr>
      <vt:lpstr>Reliable and Ordered Delivery</vt:lpstr>
      <vt:lpstr>Reliable and Ordered Delivery</vt:lpstr>
      <vt:lpstr>PowerPoint 演示文稿</vt:lpstr>
      <vt:lpstr>Flow Control</vt:lpstr>
      <vt:lpstr>Flow Control</vt:lpstr>
      <vt:lpstr>需要强调三点</vt:lpstr>
      <vt:lpstr>需要强调三点</vt:lpstr>
      <vt:lpstr>ACK Generation Policy</vt:lpstr>
      <vt:lpstr>ACK Generation Policy</vt:lpstr>
      <vt:lpstr>ACK Generation Policy</vt:lpstr>
      <vt:lpstr>ACK Generation Policy</vt:lpstr>
      <vt:lpstr>ACK Generation Policy</vt:lpstr>
      <vt:lpstr>ACK Generation Policy</vt:lpstr>
      <vt:lpstr>ACK Generation Policy</vt:lpstr>
      <vt:lpstr>ACK Generation Policy</vt:lpstr>
      <vt:lpstr>ACK Generation Policy</vt:lpstr>
      <vt:lpstr>第5章 运输层</vt:lpstr>
      <vt:lpstr>超时重传时间的选择</vt:lpstr>
      <vt:lpstr>往返时延的方差很大</vt:lpstr>
      <vt:lpstr>往返时延的自适应算法 </vt:lpstr>
      <vt:lpstr>加权平均往返时间</vt:lpstr>
      <vt:lpstr>加权平均往返时间</vt:lpstr>
      <vt:lpstr>加权平均往返时间</vt:lpstr>
      <vt:lpstr>超时重传时间 RTO</vt:lpstr>
      <vt:lpstr>超时重传时间 RTO</vt:lpstr>
      <vt:lpstr>往返时间的测量相当复杂 </vt:lpstr>
      <vt:lpstr>Karn 算法 </vt:lpstr>
      <vt:lpstr>Karn 算法带来的问题 </vt:lpstr>
      <vt:lpstr>修正的 Karn 算法 </vt:lpstr>
      <vt:lpstr>Example (comments inside!)</vt:lpstr>
      <vt:lpstr>Example</vt:lpstr>
      <vt:lpstr>Example (comments inside!)</vt:lpstr>
      <vt:lpstr>Supplements: Example</vt:lpstr>
      <vt:lpstr>第5章 运输层</vt:lpstr>
      <vt:lpstr>选择确认SACK (Selective ACK)</vt:lpstr>
      <vt:lpstr>选择确认SACK</vt:lpstr>
      <vt:lpstr>接收到的字节流序号不连续 </vt:lpstr>
      <vt:lpstr>RFC 2018 的规定</vt:lpstr>
      <vt:lpstr>SACK-Permitted and SACK Options</vt:lpstr>
      <vt:lpstr>RFC 2018 的规定</vt:lpstr>
      <vt:lpstr>Example (1)</vt:lpstr>
      <vt:lpstr>Example (2)</vt:lpstr>
      <vt:lpstr>第5章 运输层</vt:lpstr>
      <vt:lpstr>利用滑动窗口实现流量控制</vt:lpstr>
      <vt:lpstr>流量控制举例</vt:lpstr>
      <vt:lpstr>可能出现互相等待的死锁局面</vt:lpstr>
      <vt:lpstr>持续计时器 (persistence timer)</vt:lpstr>
      <vt:lpstr>第5章 运输层</vt:lpstr>
      <vt:lpstr>TCP的传输效率</vt:lpstr>
      <vt:lpstr>TCP的传输效率</vt:lpstr>
      <vt:lpstr>TCP的传输效率</vt:lpstr>
      <vt:lpstr>TCP的传输效率</vt:lpstr>
      <vt:lpstr>TCP的传输效率</vt:lpstr>
      <vt:lpstr>TCP的传输效率</vt:lpstr>
      <vt:lpstr>TCP的传输效率</vt:lpstr>
      <vt:lpstr>第5章 运输层</vt:lpstr>
      <vt:lpstr>拥塞控制的一般原理 </vt:lpstr>
      <vt:lpstr>增加资源能解决拥塞吗？</vt:lpstr>
      <vt:lpstr>拥塞常常趋于恶化(deterioration)</vt:lpstr>
      <vt:lpstr>拥塞控制与流量控制的关系 </vt:lpstr>
      <vt:lpstr>拥塞控制与流量控制的区别 </vt:lpstr>
      <vt:lpstr>进行拥塞控制需要付出代价 </vt:lpstr>
      <vt:lpstr>拥塞控制所起的作用 </vt:lpstr>
      <vt:lpstr>直接死锁 </vt:lpstr>
      <vt:lpstr>重装死锁(reassembly deadlock)举例</vt:lpstr>
      <vt:lpstr>拥塞控制的一般原理 </vt:lpstr>
      <vt:lpstr>开环控制和闭环控制 </vt:lpstr>
      <vt:lpstr>监测网络的拥塞的指标</vt:lpstr>
      <vt:lpstr>第5章 运输层</vt:lpstr>
      <vt:lpstr>TCP的拥塞控制方法</vt:lpstr>
      <vt:lpstr>TCP 的拥塞控制方法</vt:lpstr>
      <vt:lpstr>控制拥塞窗口的原则</vt:lpstr>
      <vt:lpstr>拥塞的判断</vt:lpstr>
      <vt:lpstr>慢开始 (Slow start)</vt:lpstr>
      <vt:lpstr>慢开始 (Slow start)</vt:lpstr>
      <vt:lpstr>慢开始 (Slow start)</vt:lpstr>
      <vt:lpstr>慢开始 (Slow start)</vt:lpstr>
      <vt:lpstr>Congestion Control Algorithms </vt:lpstr>
      <vt:lpstr>PowerPoint 演示文稿</vt:lpstr>
      <vt:lpstr>传输轮次</vt:lpstr>
      <vt:lpstr>设置慢开始门限状态变量 ssthresh</vt:lpstr>
      <vt:lpstr>PowerPoint 演示文稿</vt:lpstr>
      <vt:lpstr>拥塞避免算法</vt:lpstr>
      <vt:lpstr>当网络出现拥塞时</vt:lpstr>
      <vt:lpstr>PowerPoint 演示文稿</vt:lpstr>
      <vt:lpstr>PowerPoint 演示文稿</vt:lpstr>
      <vt:lpstr>慢开始和拥塞避免算法的实现举例 </vt:lpstr>
      <vt:lpstr>慢开始和拥塞避免算法的实现举例 </vt:lpstr>
      <vt:lpstr>慢开始和拥塞避免算法的实现举例 </vt:lpstr>
      <vt:lpstr>慢开始和拥塞避免算法的实现举例 </vt:lpstr>
      <vt:lpstr>慢开始和拥塞避免算法的实现举例 </vt:lpstr>
      <vt:lpstr>必须强调指出 </vt:lpstr>
      <vt:lpstr>慢开始和拥塞避免算法的实现举例 </vt:lpstr>
      <vt:lpstr>慢开始和拥塞避免算法的实现举例 </vt:lpstr>
      <vt:lpstr>慢开始和拥塞避免算法的实现举例 </vt:lpstr>
      <vt:lpstr>慢开始和拥塞避免算法的实现举例 </vt:lpstr>
      <vt:lpstr>快重传算法</vt:lpstr>
      <vt:lpstr>快重传算法</vt:lpstr>
      <vt:lpstr>快重传举例</vt:lpstr>
      <vt:lpstr>快恢复算法</vt:lpstr>
      <vt:lpstr>慢开始和拥塞避免算法的实现举例 </vt:lpstr>
      <vt:lpstr>加法增大，乘法减小 (AIMD)</vt:lpstr>
      <vt:lpstr>加法增大 (additive increase) </vt:lpstr>
      <vt:lpstr>TCP拥塞控制流程图</vt:lpstr>
      <vt:lpstr>发送窗口的上限值</vt:lpstr>
      <vt:lpstr>从连续收到三个重复的确认转入拥塞避免 </vt:lpstr>
      <vt:lpstr>慢开始和拥塞避免算法的实现举例 </vt:lpstr>
      <vt:lpstr>第5章 运输层</vt:lpstr>
      <vt:lpstr>主动队列管理 AQM</vt:lpstr>
      <vt:lpstr>“先进先出”FIFO 处理规则</vt:lpstr>
      <vt:lpstr>路由器的尾部丢弃所带来的问题</vt:lpstr>
      <vt:lpstr>全局同步</vt:lpstr>
      <vt:lpstr>主动队列管理AQM</vt:lpstr>
      <vt:lpstr>随机早期检测RED</vt:lpstr>
      <vt:lpstr>随机早期检测RED</vt:lpstr>
      <vt:lpstr>随机早期检测RED</vt:lpstr>
      <vt:lpstr>丢弃概率 p 与THmin 和 THmax 的关系 </vt:lpstr>
      <vt:lpstr>平均队列长度的计算</vt:lpstr>
      <vt:lpstr>瞬时队列长度和平均队列长度的区别 </vt:lpstr>
      <vt:lpstr>分组丢弃概率p</vt:lpstr>
      <vt:lpstr>随机早期检测 RED</vt:lpstr>
      <vt:lpstr>第5章 运输层</vt:lpstr>
      <vt:lpstr>TCP的运输连接管理</vt:lpstr>
      <vt:lpstr>TCP的运输连接管理</vt:lpstr>
      <vt:lpstr>客户服务器方式 </vt:lpstr>
      <vt:lpstr>第5章 运输层</vt:lpstr>
      <vt:lpstr>5.9.1 TCP的连接建立</vt:lpstr>
      <vt:lpstr>用三次握手建立 TCP 连接 </vt:lpstr>
      <vt:lpstr>用三次握手建立 TCP 连接 </vt:lpstr>
      <vt:lpstr>PowerPoint 演示文稿</vt:lpstr>
      <vt:lpstr>Connection establishment using three-way handshaking</vt:lpstr>
      <vt:lpstr>PowerPoint 演示文稿</vt:lpstr>
      <vt:lpstr>用三次握手建立 TCP 连接的各状态 </vt:lpstr>
      <vt:lpstr>第5章 运输层</vt:lpstr>
      <vt:lpstr>TCP 的连接释放</vt:lpstr>
      <vt:lpstr>PowerPoint 演示文稿</vt:lpstr>
      <vt:lpstr>PowerPoint 演示文稿</vt:lpstr>
      <vt:lpstr>PowerPoint 演示文稿</vt:lpstr>
      <vt:lpstr>PowerPoint 演示文稿</vt:lpstr>
      <vt:lpstr>PowerPoint 演示文稿</vt:lpstr>
      <vt:lpstr>PowerPoint 演示文稿</vt:lpstr>
      <vt:lpstr>A必须等待2MSL的时间</vt:lpstr>
      <vt:lpstr>TCP还设有一个保活计时器</vt:lpstr>
      <vt:lpstr>TCP还设有一个保活计时器</vt:lpstr>
      <vt:lpstr>第5章 运输层</vt:lpstr>
      <vt:lpstr>TCP的有限状态机</vt:lpstr>
      <vt:lpstr>TCP 的有限状态机</vt:lpstr>
      <vt:lpstr>TCP 的 有 限 状 态 机 </vt:lpstr>
      <vt:lpstr>TCP Connection Management Modeling</vt:lpstr>
      <vt:lpstr>第5章 运输层</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chenzhe</cp:lastModifiedBy>
  <cp:revision>1287</cp:revision>
  <dcterms:created xsi:type="dcterms:W3CDTF">2004-03-02T12:35:00Z</dcterms:created>
  <dcterms:modified xsi:type="dcterms:W3CDTF">2020-04-07T12:23:12Z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